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97" r:id="rId5"/>
    <p:sldMasterId id="2147483716" r:id="rId6"/>
    <p:sldMasterId id="2147483775" r:id="rId7"/>
    <p:sldMasterId id="2147483798" r:id="rId8"/>
    <p:sldMasterId id="2147483848" r:id="rId9"/>
    <p:sldMasterId id="2147483903" r:id="rId10"/>
  </p:sldMasterIdLst>
  <p:notesMasterIdLst>
    <p:notesMasterId r:id="rId34"/>
  </p:notesMasterIdLst>
  <p:handoutMasterIdLst>
    <p:handoutMasterId r:id="rId35"/>
  </p:handoutMasterIdLst>
  <p:sldIdLst>
    <p:sldId id="2134095737" r:id="rId11"/>
    <p:sldId id="2134095738" r:id="rId12"/>
    <p:sldId id="2134095739" r:id="rId13"/>
    <p:sldId id="2134095740" r:id="rId14"/>
    <p:sldId id="2134095741" r:id="rId15"/>
    <p:sldId id="2134095742" r:id="rId16"/>
    <p:sldId id="2134095743" r:id="rId17"/>
    <p:sldId id="2134095744" r:id="rId18"/>
    <p:sldId id="2134096189" r:id="rId19"/>
    <p:sldId id="2134095746" r:id="rId20"/>
    <p:sldId id="2134095747" r:id="rId21"/>
    <p:sldId id="2134095748" r:id="rId22"/>
    <p:sldId id="2134096191" r:id="rId23"/>
    <p:sldId id="2134096186" r:id="rId24"/>
    <p:sldId id="2134096187" r:id="rId25"/>
    <p:sldId id="2134096188" r:id="rId26"/>
    <p:sldId id="2134095749" r:id="rId27"/>
    <p:sldId id="2134095750" r:id="rId28"/>
    <p:sldId id="2134095752" r:id="rId29"/>
    <p:sldId id="2134095753" r:id="rId30"/>
    <p:sldId id="2134095754" r:id="rId31"/>
    <p:sldId id="3043" r:id="rId32"/>
    <p:sldId id="2134095755"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620" userDrawn="1">
          <p15:clr>
            <a:srgbClr val="A4A3A4"/>
          </p15:clr>
        </p15:guide>
        <p15:guide id="7" pos="5470">
          <p15:clr>
            <a:srgbClr val="A4A3A4"/>
          </p15:clr>
        </p15:guide>
        <p15:guide id="8" pos="2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0A7"/>
    <a:srgbClr val="F83308"/>
    <a:srgbClr val="FF00FF"/>
    <a:srgbClr val="001E39"/>
    <a:srgbClr val="00FF00"/>
    <a:srgbClr val="FFFFFF"/>
    <a:srgbClr val="003C71"/>
    <a:srgbClr val="0071C5"/>
    <a:srgbClr val="FD9208"/>
    <a:srgbClr val="009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241C5-F932-43E5-BE55-74F069592991}" v="90" dt="2020-10-30T16:01:18.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4712" autoAdjust="0"/>
  </p:normalViewPr>
  <p:slideViewPr>
    <p:cSldViewPr snapToGrid="0">
      <p:cViewPr varScale="1">
        <p:scale>
          <a:sx n="241" d="100"/>
          <a:sy n="241" d="100"/>
        </p:scale>
        <p:origin x="173" y="288"/>
      </p:cViewPr>
      <p:guideLst>
        <p:guide orient="horz" pos="1620"/>
        <p:guide pos="5470"/>
        <p:guide pos="287"/>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Arial" panose="020B0604020202020204" pitchFamily="34" charset="0"/>
              </a:rPr>
              <a:pPr/>
              <a:t>10/30/2020</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ED7FC5FE-6F0D-D34A-8EE6-C95B4F5F4DC8}" type="datetimeFigureOut">
              <a:rPr lang="en-US" smtClean="0"/>
              <a:pPr/>
              <a:t>10/30/2020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390F-01A2-42B5-86C6-2372DD94B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962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126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200" kern="1200">
                <a:solidFill>
                  <a:schemeClr val="tx1"/>
                </a:solidFill>
                <a:latin typeface="Intel Clear"/>
                <a:ea typeface="+mn-ea"/>
                <a:cs typeface="+mn-cs"/>
              </a:rPr>
              <a:t>Here is a simplified diagram of the High performance computing environment. In general it consists of Local Compute Nodes, Storage and everything in-between often called I/O nodes.</a:t>
            </a:r>
            <a:endParaRPr lang="en-US"/>
          </a:p>
          <a:p>
            <a:endParaRPr lang="en-US"/>
          </a:p>
          <a:p>
            <a:r>
              <a:rPr lang="en-US" sz="1200"/>
              <a:t>(Memory Expansion) Flexible configuration on demand, where Optane can easily switch between storage and memory mode. Historically %5 of HPC cluster includes Fat Memory nodes and between %5 and 10% I/O Nodes. Flex Memory Node solution covers both scenarios, delivering more Memory Expanded nodes than customer can afford within DRAM budget, while expanding use cases to the storage needs (temp/scratch) of certain I/O intensive HPC codes. Real performance delta between All-DRAM configuration and IMDT is not crucial, due to the fact customer must run codes completely in memory and remaining savings can cover additional nodes to improve the performance. </a:t>
            </a:r>
          </a:p>
          <a:p>
            <a:endParaRPr lang="en-US" sz="1200"/>
          </a:p>
          <a:p>
            <a:r>
              <a:rPr lang="en-US" sz="1200"/>
              <a:t>Typical usage of that scenario is integrating provisioning into workload scheduler (example SLURM), which scripts Optane either for IMDT installation or file system setup. Also important to note, when IMDT is not used, user gets full compute performance and original DRAM bandwidth unlike with AEP which always stays in the slot and drops a memory bandwidth.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1919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rgbClr val="0070C0"/>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1940177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rgbClr val="0070C0"/>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4239778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390F-01A2-42B5-86C6-2372DD94B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5781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This ia  a test</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This ia  a test</a:t>
            </a:r>
          </a:p>
        </p:txBody>
      </p:sp>
    </p:spTree>
    <p:extLst>
      <p:ext uri="{BB962C8B-B14F-4D97-AF65-F5344CB8AC3E}">
        <p14:creationId xmlns:p14="http://schemas.microsoft.com/office/powerpoint/2010/main" val="186425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mn-cs"/>
              </a:rPr>
              <a:t>Talking Points: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mn-cs"/>
              </a:rPr>
              <a:t>COVID-19 has forever changed us. It’s created a </a:t>
            </a:r>
            <a:r>
              <a:rPr lang="en-US" sz="1200" kern="1200" dirty="0">
                <a:solidFill>
                  <a:schemeClr val="tx1"/>
                </a:solidFill>
                <a:effectLst/>
                <a:latin typeface="Arial" panose="020B0604020202020204" pitchFamily="34" charset="0"/>
                <a:ea typeface="+mn-ea"/>
                <a:cs typeface="+mn-cs"/>
              </a:rPr>
              <a:t>massive change in human behavior at scale.  This crisis is happening during exponential technology change, driving a whole new way of how we do business. The combination of these two factors is creating unprecedented change, acceleration in how we use technology, and pivoting us to somewhere new.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COVID has become a forcing function that breaks us out of old processes where adaptability and velocity is paramount.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394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Use Case Examples by Vertical:</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Healthcare</a:t>
            </a:r>
            <a:r>
              <a:rPr lang="en-US" sz="800" b="0" i="0" kern="1200" dirty="0">
                <a:solidFill>
                  <a:schemeClr val="tx2"/>
                </a:solidFill>
                <a:effectLst/>
                <a:latin typeface="Arial" panose="020B0604020202020204" pitchFamily="34" charset="0"/>
                <a:ea typeface="+mn-ea"/>
                <a:cs typeface="+mn-cs"/>
              </a:rPr>
              <a:t>: clinicians use various devices per day, need secure/central access to EMR</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Manufacturing</a:t>
            </a:r>
            <a:r>
              <a:rPr lang="en-US" sz="800" b="0" i="0" kern="1200" dirty="0">
                <a:solidFill>
                  <a:schemeClr val="tx2"/>
                </a:solidFill>
                <a:effectLst/>
                <a:latin typeface="Arial" panose="020B0604020202020204" pitchFamily="34" charset="0"/>
                <a:ea typeface="+mn-ea"/>
                <a:cs typeface="+mn-cs"/>
              </a:rPr>
              <a:t>: simplify </a:t>
            </a:r>
            <a:r>
              <a:rPr lang="en-US" sz="800" b="0" i="0" kern="1200" dirty="0" err="1">
                <a:solidFill>
                  <a:schemeClr val="tx2"/>
                </a:solidFill>
                <a:effectLst/>
                <a:latin typeface="Arial" panose="020B0604020202020204" pitchFamily="34" charset="0"/>
                <a:ea typeface="+mn-ea"/>
                <a:cs typeface="+mn-cs"/>
              </a:rPr>
              <a:t>mgmt</a:t>
            </a:r>
            <a:r>
              <a:rPr lang="en-US" sz="800" b="0" i="0" kern="1200" dirty="0">
                <a:solidFill>
                  <a:schemeClr val="tx2"/>
                </a:solidFill>
                <a:effectLst/>
                <a:latin typeface="Arial" panose="020B0604020202020204" pitchFamily="34" charset="0"/>
                <a:ea typeface="+mn-ea"/>
                <a:cs typeface="+mn-cs"/>
              </a:rPr>
              <a:t> of endpoint devices, ease of access for factory shift workers</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Financial</a:t>
            </a:r>
            <a:r>
              <a:rPr lang="en-US" sz="800" b="0" i="0" kern="1200" dirty="0">
                <a:solidFill>
                  <a:schemeClr val="tx2"/>
                </a:solidFill>
                <a:effectLst/>
                <a:latin typeface="Arial" panose="020B0604020202020204" pitchFamily="34" charset="0"/>
                <a:ea typeface="+mn-ea"/>
                <a:cs typeface="+mn-cs"/>
              </a:rPr>
              <a:t> </a:t>
            </a:r>
            <a:r>
              <a:rPr lang="en-US" sz="800" b="1" i="0" kern="1200" dirty="0">
                <a:solidFill>
                  <a:schemeClr val="tx2"/>
                </a:solidFill>
                <a:effectLst/>
                <a:latin typeface="Arial" panose="020B0604020202020204" pitchFamily="34" charset="0"/>
                <a:ea typeface="+mn-ea"/>
                <a:cs typeface="+mn-cs"/>
              </a:rPr>
              <a:t>services</a:t>
            </a:r>
            <a:r>
              <a:rPr lang="en-US" sz="800" b="0" i="0" kern="1200" dirty="0">
                <a:solidFill>
                  <a:schemeClr val="tx2"/>
                </a:solidFill>
                <a:effectLst/>
                <a:latin typeface="Arial" panose="020B0604020202020204" pitchFamily="34" charset="0"/>
                <a:ea typeface="+mn-ea"/>
                <a:cs typeface="+mn-cs"/>
              </a:rPr>
              <a:t>: allow for business agility  and flexibility, compliance w/ data regulations</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Public Sector: </a:t>
            </a:r>
            <a:r>
              <a:rPr lang="en-US" sz="800" b="0" i="0" kern="1200" dirty="0">
                <a:solidFill>
                  <a:schemeClr val="tx2"/>
                </a:solidFill>
                <a:effectLst/>
                <a:latin typeface="Arial" panose="020B0604020202020204" pitchFamily="34" charset="0"/>
                <a:ea typeface="+mn-ea"/>
                <a:cs typeface="+mn-cs"/>
              </a:rPr>
              <a:t>improve efficiency &amp; security and better user experience with lower </a:t>
            </a:r>
            <a:r>
              <a:rPr lang="en-US" sz="800" b="0" i="0" kern="1200" dirty="0" err="1">
                <a:solidFill>
                  <a:schemeClr val="tx2"/>
                </a:solidFill>
                <a:effectLst/>
                <a:latin typeface="Arial" panose="020B0604020202020204" pitchFamily="34" charset="0"/>
                <a:ea typeface="+mn-ea"/>
                <a:cs typeface="+mn-cs"/>
              </a:rPr>
              <a:t>opex</a:t>
            </a:r>
            <a:r>
              <a:rPr lang="en-US" sz="800" b="0" i="0" kern="1200" dirty="0">
                <a:solidFill>
                  <a:schemeClr val="tx2"/>
                </a:solidFill>
                <a:effectLst/>
                <a:latin typeface="Arial" panose="020B0604020202020204" pitchFamily="34" charset="0"/>
                <a:ea typeface="+mn-ea"/>
                <a:cs typeface="+mn-cs"/>
              </a:rPr>
              <a:t> </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Education</a:t>
            </a:r>
            <a:r>
              <a:rPr lang="en-US" sz="800" b="0" i="0" kern="1200" dirty="0">
                <a:solidFill>
                  <a:schemeClr val="tx2"/>
                </a:solidFill>
                <a:effectLst/>
                <a:latin typeface="Arial" panose="020B0604020202020204" pitchFamily="34" charset="0"/>
                <a:ea typeface="+mn-ea"/>
                <a:cs typeface="+mn-cs"/>
              </a:rPr>
              <a:t>: enable secure, flexible learning space, support student BYOD (bring your own device)</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Retail</a:t>
            </a:r>
            <a:r>
              <a:rPr lang="en-US" sz="800" b="0" i="0" kern="1200" dirty="0">
                <a:solidFill>
                  <a:schemeClr val="tx2"/>
                </a:solidFill>
                <a:effectLst/>
                <a:latin typeface="Arial" panose="020B0604020202020204" pitchFamily="34" charset="0"/>
                <a:ea typeface="+mn-ea"/>
                <a:cs typeface="+mn-cs"/>
              </a:rPr>
              <a:t>: centralize admin functions like HR, accounting or provide remote help desk for IT operations vs in every store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390F-01A2-42B5-86C6-2372DD94B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2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Use Case Examples by Vertical:</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Healthcare</a:t>
            </a:r>
            <a:r>
              <a:rPr lang="en-US" sz="800" b="0" i="0" kern="1200" dirty="0">
                <a:solidFill>
                  <a:schemeClr val="tx2"/>
                </a:solidFill>
                <a:effectLst/>
                <a:latin typeface="Arial" panose="020B0604020202020204" pitchFamily="34" charset="0"/>
                <a:ea typeface="+mn-ea"/>
                <a:cs typeface="+mn-cs"/>
              </a:rPr>
              <a:t>: clinicians use various devices per day, need secure/central access to EMR</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Manufacturing</a:t>
            </a:r>
            <a:r>
              <a:rPr lang="en-US" sz="800" b="0" i="0" kern="1200" dirty="0">
                <a:solidFill>
                  <a:schemeClr val="tx2"/>
                </a:solidFill>
                <a:effectLst/>
                <a:latin typeface="Arial" panose="020B0604020202020204" pitchFamily="34" charset="0"/>
                <a:ea typeface="+mn-ea"/>
                <a:cs typeface="+mn-cs"/>
              </a:rPr>
              <a:t>: simplify </a:t>
            </a:r>
            <a:r>
              <a:rPr lang="en-US" sz="800" b="0" i="0" kern="1200" dirty="0" err="1">
                <a:solidFill>
                  <a:schemeClr val="tx2"/>
                </a:solidFill>
                <a:effectLst/>
                <a:latin typeface="Arial" panose="020B0604020202020204" pitchFamily="34" charset="0"/>
                <a:ea typeface="+mn-ea"/>
                <a:cs typeface="+mn-cs"/>
              </a:rPr>
              <a:t>mgmt</a:t>
            </a:r>
            <a:r>
              <a:rPr lang="en-US" sz="800" b="0" i="0" kern="1200" dirty="0">
                <a:solidFill>
                  <a:schemeClr val="tx2"/>
                </a:solidFill>
                <a:effectLst/>
                <a:latin typeface="Arial" panose="020B0604020202020204" pitchFamily="34" charset="0"/>
                <a:ea typeface="+mn-ea"/>
                <a:cs typeface="+mn-cs"/>
              </a:rPr>
              <a:t> of endpoint devices, ease of access for factory shift workers</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Financial</a:t>
            </a:r>
            <a:r>
              <a:rPr lang="en-US" sz="800" b="0" i="0" kern="1200" dirty="0">
                <a:solidFill>
                  <a:schemeClr val="tx2"/>
                </a:solidFill>
                <a:effectLst/>
                <a:latin typeface="Arial" panose="020B0604020202020204" pitchFamily="34" charset="0"/>
                <a:ea typeface="+mn-ea"/>
                <a:cs typeface="+mn-cs"/>
              </a:rPr>
              <a:t> </a:t>
            </a:r>
            <a:r>
              <a:rPr lang="en-US" sz="800" b="1" i="0" kern="1200" dirty="0">
                <a:solidFill>
                  <a:schemeClr val="tx2"/>
                </a:solidFill>
                <a:effectLst/>
                <a:latin typeface="Arial" panose="020B0604020202020204" pitchFamily="34" charset="0"/>
                <a:ea typeface="+mn-ea"/>
                <a:cs typeface="+mn-cs"/>
              </a:rPr>
              <a:t>services</a:t>
            </a:r>
            <a:r>
              <a:rPr lang="en-US" sz="800" b="0" i="0" kern="1200" dirty="0">
                <a:solidFill>
                  <a:schemeClr val="tx2"/>
                </a:solidFill>
                <a:effectLst/>
                <a:latin typeface="Arial" panose="020B0604020202020204" pitchFamily="34" charset="0"/>
                <a:ea typeface="+mn-ea"/>
                <a:cs typeface="+mn-cs"/>
              </a:rPr>
              <a:t>: allow for business agility  and flexibility, compliance w/ data regulations</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Public Sector: </a:t>
            </a:r>
            <a:r>
              <a:rPr lang="en-US" sz="800" b="0" i="0" kern="1200" dirty="0">
                <a:solidFill>
                  <a:schemeClr val="tx2"/>
                </a:solidFill>
                <a:effectLst/>
                <a:latin typeface="Arial" panose="020B0604020202020204" pitchFamily="34" charset="0"/>
                <a:ea typeface="+mn-ea"/>
                <a:cs typeface="+mn-cs"/>
              </a:rPr>
              <a:t>improve efficiency &amp; security and better user experience with lower </a:t>
            </a:r>
            <a:r>
              <a:rPr lang="en-US" sz="800" b="0" i="0" kern="1200" dirty="0" err="1">
                <a:solidFill>
                  <a:schemeClr val="tx2"/>
                </a:solidFill>
                <a:effectLst/>
                <a:latin typeface="Arial" panose="020B0604020202020204" pitchFamily="34" charset="0"/>
                <a:ea typeface="+mn-ea"/>
                <a:cs typeface="+mn-cs"/>
              </a:rPr>
              <a:t>opex</a:t>
            </a:r>
            <a:r>
              <a:rPr lang="en-US" sz="800" b="0" i="0" kern="1200" dirty="0">
                <a:solidFill>
                  <a:schemeClr val="tx2"/>
                </a:solidFill>
                <a:effectLst/>
                <a:latin typeface="Arial" panose="020B0604020202020204" pitchFamily="34" charset="0"/>
                <a:ea typeface="+mn-ea"/>
                <a:cs typeface="+mn-cs"/>
              </a:rPr>
              <a:t> </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Education</a:t>
            </a:r>
            <a:r>
              <a:rPr lang="en-US" sz="800" b="0" i="0" kern="1200" dirty="0">
                <a:solidFill>
                  <a:schemeClr val="tx2"/>
                </a:solidFill>
                <a:effectLst/>
                <a:latin typeface="Arial" panose="020B0604020202020204" pitchFamily="34" charset="0"/>
                <a:ea typeface="+mn-ea"/>
                <a:cs typeface="+mn-cs"/>
              </a:rPr>
              <a:t>: enable secure, flexible learning space, support student BYOD (bring your own device)</a:t>
            </a:r>
          </a:p>
          <a:p>
            <a:pPr marL="0" indent="0">
              <a:spcBef>
                <a:spcPts val="100"/>
              </a:spcBef>
              <a:spcAft>
                <a:spcPts val="100"/>
              </a:spcAft>
              <a:buFontTx/>
              <a:buNone/>
            </a:pPr>
            <a:r>
              <a:rPr lang="en-US" sz="800" b="1" i="0" kern="1200" dirty="0">
                <a:solidFill>
                  <a:schemeClr val="tx2"/>
                </a:solidFill>
                <a:effectLst/>
                <a:latin typeface="Arial" panose="020B0604020202020204" pitchFamily="34" charset="0"/>
                <a:ea typeface="+mn-ea"/>
                <a:cs typeface="+mn-cs"/>
              </a:rPr>
              <a:t>Retail</a:t>
            </a:r>
            <a:r>
              <a:rPr lang="en-US" sz="800" b="0" i="0" kern="1200" dirty="0">
                <a:solidFill>
                  <a:schemeClr val="tx2"/>
                </a:solidFill>
                <a:effectLst/>
                <a:latin typeface="Arial" panose="020B0604020202020204" pitchFamily="34" charset="0"/>
                <a:ea typeface="+mn-ea"/>
                <a:cs typeface="+mn-cs"/>
              </a:rPr>
              <a:t>: centralize admin functions like HR, accounting or provide remote help desk for IT operations vs in every store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390F-01A2-42B5-86C6-2372DD94B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070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4042"/>
                </a:solidFill>
                <a:latin typeface="Intel Clear" panose="020B0604020203020204" pitchFamily="34" charset="0"/>
              </a:rPr>
              <a:t>Virtual desktop infrastructure (VDI) is defined as the hosting of desktop environments on a central server. It is a form of desktop virtualization, as the specific desktop images run within virtual machines (VMs) and are delivered to end clients over a network. Those endpoints may be PCs or other devices, like tablets or lightweight terminals.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4042"/>
                </a:solidFill>
                <a:latin typeface="Intel Clear" panose="020B0604020203020204" pitchFamily="34" charset="0"/>
              </a:rPr>
              <a:t>VDI solutions are based on scaled virtualization models.  Blending scalable compute, networking and storage offer flexibility in services and meet differing worker type models. There are a few types of worker types that can help define the requirements of your solution.  Starting with basic, and growing in complexity.</a:t>
            </a:r>
          </a:p>
          <a:p>
            <a:endParaRPr lang="en-US" dirty="0"/>
          </a:p>
          <a:p>
            <a:r>
              <a:rPr lang="en-US" b="1" dirty="0">
                <a:solidFill>
                  <a:srgbClr val="3F4042"/>
                </a:solidFill>
                <a:latin typeface="Intel Clear" panose="020B0604020203020204" pitchFamily="34" charset="0"/>
              </a:rPr>
              <a:t>Task workers: </a:t>
            </a:r>
            <a:r>
              <a:rPr lang="en-US" dirty="0">
                <a:solidFill>
                  <a:srgbClr val="3F4042"/>
                </a:solidFill>
                <a:latin typeface="Intel Clear" panose="020B0604020203020204" pitchFamily="34" charset="0"/>
              </a:rPr>
              <a:t>single task, minimal applications; small VM sizing</a:t>
            </a:r>
          </a:p>
          <a:p>
            <a:r>
              <a:rPr lang="en-US" b="1" dirty="0">
                <a:solidFill>
                  <a:srgbClr val="3F4042"/>
                </a:solidFill>
                <a:latin typeface="Intel Clear" panose="020B0604020203020204" pitchFamily="34" charset="0"/>
              </a:rPr>
              <a:t>Knowledge workers: </a:t>
            </a:r>
            <a:r>
              <a:rPr lang="en-US" dirty="0">
                <a:solidFill>
                  <a:srgbClr val="3F4042"/>
                </a:solidFill>
                <a:latin typeface="Intel Clear" panose="020B0604020203020204" pitchFamily="34" charset="0"/>
              </a:rPr>
              <a:t>complex tasks, document, spreadsheet, slide preparation, heavy browser usage, moderate VM size</a:t>
            </a:r>
          </a:p>
          <a:p>
            <a:r>
              <a:rPr lang="en-US" b="1" dirty="0">
                <a:solidFill>
                  <a:srgbClr val="3F4042"/>
                </a:solidFill>
                <a:latin typeface="Intel Clear" panose="020B0604020203020204" pitchFamily="34" charset="0"/>
              </a:rPr>
              <a:t>Power workers: </a:t>
            </a:r>
            <a:r>
              <a:rPr lang="en-US" dirty="0">
                <a:solidFill>
                  <a:srgbClr val="3F4042"/>
                </a:solidFill>
                <a:latin typeface="Intel Clear" panose="020B0604020203020204" pitchFamily="34" charset="0"/>
              </a:rPr>
              <a:t>content creators, CAD/CAM, video, power users; heaviest memory, cpu and graphic usage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great things about HCI are magnified in a VDI environment. It’s as if they were made for each other, working together to deliver simplicity, scalability, cost-effectiveness, and operational efficiency*.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A390F-01A2-42B5-86C6-2372DD94B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109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Intel Clear" panose="020B0604020203020204" pitchFamily="34" charset="0"/>
              <a:ea typeface="Intel Clear" panose="020B0604020203020204" pitchFamily="34" charset="0"/>
              <a:cs typeface="Intel Clear" panose="020B0604020203020204" pitchFamily="34" charset="0"/>
            </a:endParaRPr>
          </a:p>
          <a:p>
            <a:pPr lvl="0"/>
            <a:r>
              <a:rPr lang="en-US" sz="1200" b="1" dirty="0">
                <a:latin typeface="Intel Clear" panose="020B0604020203020204" pitchFamily="34" charset="0"/>
                <a:ea typeface="Intel Clear" panose="020B0604020203020204" pitchFamily="34" charset="0"/>
                <a:cs typeface="Intel Clear" panose="020B0604020203020204" pitchFamily="34" charset="0"/>
              </a:rPr>
              <a:t>Hyperconverged solutions</a:t>
            </a:r>
            <a:r>
              <a:rPr lang="en-US" sz="1200" dirty="0">
                <a:latin typeface="Intel Clear" panose="020B0604020203020204" pitchFamily="34" charset="0"/>
                <a:ea typeface="Intel Clear" panose="020B0604020203020204" pitchFamily="34" charset="0"/>
                <a:cs typeface="Intel Clear" panose="020B0604020203020204" pitchFamily="34" charset="0"/>
              </a:rPr>
              <a:t> enable customers to run applications on the same servers providing storage services. Operationally, a hyperconverged solution helps to enable IT to provision and manage storage at a virtual machine (VM) level, using the same tools employed for VM management. This approach can be an efficient use of both infrastructure and human resources. Co-locating latency-sensitive applications with storage may also prove advantageous. Hyperconverged storage is often the best fit for workloads such as real-time collaboration, databases, virtual desktop infrastructure and multi-workload clusters.</a:t>
            </a:r>
            <a:r>
              <a:rPr lang="en-US" sz="1200" b="1" dirty="0">
                <a:latin typeface="Intel Clear" panose="020B0604020203020204" pitchFamily="34" charset="0"/>
                <a:ea typeface="Intel Clear" panose="020B0604020203020204" pitchFamily="34" charset="0"/>
                <a:cs typeface="Intel Clear" panose="020B0604020203020204" pitchFamily="34" charset="0"/>
              </a:rPr>
              <a:t> </a:t>
            </a:r>
          </a:p>
          <a:p>
            <a:pPr lvl="0"/>
            <a:endParaRPr lang="en-US" sz="1200" b="1" dirty="0">
              <a:latin typeface="Intel Clear" panose="020B0604020203020204" pitchFamily="34" charset="0"/>
              <a:ea typeface="Intel Clear" panose="020B0604020203020204" pitchFamily="34" charset="0"/>
              <a:cs typeface="Intel Clear" panose="020B0604020203020204" pitchFamily="34" charset="0"/>
            </a:endParaRPr>
          </a:p>
          <a:p>
            <a:pPr lvl="0"/>
            <a:endParaRPr lang="en-US" sz="1200" dirty="0">
              <a:latin typeface="Intel Clear" panose="020B0604020203020204" pitchFamily="34" charset="0"/>
              <a:ea typeface="Intel Clear" panose="020B0604020203020204" pitchFamily="34" charset="0"/>
              <a:cs typeface="Intel Clear" panose="020B0604020203020204" pitchFamily="34" charset="0"/>
            </a:endParaRPr>
          </a:p>
          <a:p>
            <a:pPr lvl="0"/>
            <a:r>
              <a:rPr lang="en-US" sz="1200" dirty="0">
                <a:latin typeface="Intel Clear" panose="020B0604020203020204" pitchFamily="34" charset="0"/>
                <a:ea typeface="Intel Clear" panose="020B0604020203020204" pitchFamily="34" charset="0"/>
                <a:cs typeface="Intel Clear" panose="020B0604020203020204" pitchFamily="34" charset="0"/>
              </a:rPr>
              <a:t>Specifics will vary across customers, and broad guides should always be weighed against company-specific circumstances. </a:t>
            </a:r>
            <a:endParaRPr lang="en-US" sz="1200" b="0" dirty="0">
              <a:latin typeface="Intel Clear" panose="020B0604020203020204" pitchFamily="34" charset="0"/>
              <a:ea typeface="Intel Clear" panose="020B0604020203020204" pitchFamily="34" charset="0"/>
              <a:cs typeface="Intel Clear" panose="020B0604020203020204" pitchFamily="34" charset="0"/>
            </a:endParaRPr>
          </a:p>
          <a:p>
            <a:endParaRPr lang="en-US" sz="1200" dirty="0">
              <a:latin typeface="Intel Clear" panose="020B0604020203020204" pitchFamily="34" charset="0"/>
              <a:ea typeface="Intel Clear" panose="020B0604020203020204" pitchFamily="34" charset="0"/>
              <a:cs typeface="Intel Clear" panose="020B0604020203020204" pitchFamily="34" charset="0"/>
            </a:endParaRPr>
          </a:p>
          <a:p>
            <a:endParaRPr lang="en-US" sz="1200" dirty="0">
              <a:latin typeface="Intel Clear" panose="020B0604020203020204" pitchFamily="34" charset="0"/>
              <a:ea typeface="Intel Clear" panose="020B0604020203020204" pitchFamily="34" charset="0"/>
              <a:cs typeface="Intel Clear" panose="020B0604020203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FB3FA-C830-445B-A142-1E421B2C8A7E}" type="slidenum">
              <a:rPr kumimoji="0" lang="en-US" sz="1200" b="0" i="0" u="none" strike="noStrike" kern="1200" cap="none" spc="0" normalizeH="0" baseline="0" noProof="0" smtClean="0">
                <a:ln>
                  <a:noFill/>
                </a:ln>
                <a:solidFill>
                  <a:prstClr val="black"/>
                </a:solidFill>
                <a:effectLst/>
                <a:uLnTx/>
                <a:uFillTx/>
                <a:latin typeface="Intel Clear" panose="020B06040202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Intel Clear" panose="020B0604020203020204" pitchFamily="34" charset="0"/>
              <a:ea typeface="+mn-ea"/>
              <a:cs typeface="+mn-cs"/>
            </a:endParaRPr>
          </a:p>
        </p:txBody>
      </p:sp>
    </p:spTree>
    <p:extLst>
      <p:ext uri="{BB962C8B-B14F-4D97-AF65-F5344CB8AC3E}">
        <p14:creationId xmlns:p14="http://schemas.microsoft.com/office/powerpoint/2010/main" val="296668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INTEL</a:t>
            </a:r>
            <a:r>
              <a:rPr lang="en-US" b="1" baseline="30000" dirty="0">
                <a:latin typeface="Arial" panose="020B0604020202020204" pitchFamily="34" charset="0"/>
                <a:cs typeface="Arial" panose="020B0604020202020204" pitchFamily="34" charset="0"/>
              </a:rPr>
              <a:t>®</a:t>
            </a:r>
            <a:r>
              <a:rPr lang="en-US" b="1" dirty="0"/>
              <a:t> HARDWARE STACK FOR HCI:</a:t>
            </a:r>
          </a:p>
          <a:p>
            <a:endParaRPr lang="en-US" b="0" dirty="0"/>
          </a:p>
          <a:p>
            <a:r>
              <a:rPr lang="en-US" b="1" baseline="0" dirty="0"/>
              <a:t>2</a:t>
            </a:r>
            <a:r>
              <a:rPr lang="en-US" b="1" baseline="30000" dirty="0"/>
              <a:t>nd</a:t>
            </a:r>
            <a:r>
              <a:rPr lang="en-US" b="1" baseline="0" dirty="0"/>
              <a:t> Gen Intel</a:t>
            </a:r>
            <a:r>
              <a:rPr lang="en-US" b="1" baseline="30000" dirty="0"/>
              <a:t>®</a:t>
            </a:r>
            <a:r>
              <a:rPr lang="en-US" b="1" baseline="0" dirty="0"/>
              <a:t> Xeon</a:t>
            </a:r>
            <a:r>
              <a:rPr lang="en-US" b="1" baseline="30000" dirty="0"/>
              <a:t>®</a:t>
            </a:r>
            <a:r>
              <a:rPr lang="en-US" b="1" baseline="0" dirty="0"/>
              <a:t> Scalable Processors:</a:t>
            </a:r>
          </a:p>
          <a:p>
            <a:pPr marL="171450" indent="-171450">
              <a:buFont typeface="Arial" panose="020B0604020202020204" pitchFamily="34" charset="0"/>
              <a:buChar char="•"/>
            </a:pPr>
            <a:r>
              <a:rPr lang="en-US" b="0" baseline="0" dirty="0"/>
              <a:t>Customers demand scalable and flexible compute infrastructure to support their increasing and changing workload demands</a:t>
            </a:r>
          </a:p>
          <a:p>
            <a:pPr marL="171450" indent="-171450">
              <a:buFont typeface="Arial" panose="020B0604020202020204" pitchFamily="34" charset="0"/>
              <a:buChar char="•"/>
            </a:pPr>
            <a:r>
              <a:rPr lang="en-US" b="0" dirty="0"/>
              <a:t>With the n</a:t>
            </a:r>
            <a:r>
              <a:rPr lang="en-US" b="0" baseline="0" dirty="0"/>
              <a:t>ew second gen Intel Xeon Scalable processors</a:t>
            </a:r>
            <a:r>
              <a:rPr lang="en-US" b="0" dirty="0"/>
              <a:t>, customers</a:t>
            </a:r>
            <a:r>
              <a:rPr lang="en-US" b="0" baseline="0" dirty="0"/>
              <a:t> will realize outstanding improvements in performance across a broad range of data centric use cases, whether investing in new infrastructure or refreshing to the latest generation.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Intel has long delivered hardware-enhanced security to thwart malicious exploits and maintain workload integrity, with reduced performance overhead.  Now we have integrated the security mitigations for side channel methods.</a:t>
            </a:r>
          </a:p>
          <a:p>
            <a:pPr marL="171450" indent="-171450">
              <a:buFont typeface="Arial" panose="020B0604020202020204" pitchFamily="34" charset="0"/>
              <a:buChar char="•"/>
            </a:pPr>
            <a:r>
              <a:rPr lang="en-US" b="0" baseline="0" dirty="0"/>
              <a:t>Intel</a:t>
            </a:r>
            <a:r>
              <a:rPr lang="en-US" b="0" baseline="30000" dirty="0"/>
              <a:t>®</a:t>
            </a:r>
            <a:r>
              <a:rPr lang="en-US" b="0" baseline="0" dirty="0"/>
              <a:t> Volume Management Device (Intel</a:t>
            </a:r>
            <a:r>
              <a:rPr lang="en-US" b="0" baseline="30000" dirty="0"/>
              <a:t>®</a:t>
            </a:r>
            <a:r>
              <a:rPr lang="en-US" b="0" baseline="0" dirty="0"/>
              <a:t> VMD) enables hot swap of NVMe* SSDs while LED management helps simplify SSD status</a:t>
            </a:r>
          </a:p>
          <a:p>
            <a:pPr marL="171450" indent="-171450">
              <a:buFont typeface="Arial" panose="020B0604020202020204" pitchFamily="34" charset="0"/>
              <a:buChar char="•"/>
            </a:pPr>
            <a:r>
              <a:rPr lang="en-US" b="0" baseline="0" dirty="0"/>
              <a:t>Last, but far from least, Intel </a:t>
            </a:r>
            <a:r>
              <a:rPr lang="en-US" b="0" baseline="0" dirty="0" err="1"/>
              <a:t>Optane</a:t>
            </a:r>
            <a:r>
              <a:rPr lang="en-US" b="0" baseline="0" dirty="0"/>
              <a:t> data center persistent memory – our biggest innovation – a new memory tier! </a:t>
            </a:r>
          </a:p>
          <a:p>
            <a:endParaRPr lang="en-US" b="0" baseline="0" dirty="0"/>
          </a:p>
          <a:p>
            <a:r>
              <a:rPr lang="en-US" b="1" baseline="0" dirty="0"/>
              <a:t>Intel</a:t>
            </a:r>
            <a:r>
              <a:rPr lang="en-US" b="1" baseline="30000" dirty="0"/>
              <a:t>®</a:t>
            </a:r>
            <a:r>
              <a:rPr lang="en-US" b="1" baseline="0" dirty="0"/>
              <a:t> Solid State Drive Data Center Family:</a:t>
            </a:r>
          </a:p>
          <a:p>
            <a:pPr marL="171450" indent="-171450">
              <a:buFont typeface="Arial" panose="020B0604020202020204" pitchFamily="34" charset="0"/>
              <a:buChar char="•"/>
            </a:pPr>
            <a:r>
              <a:rPr lang="en-US" b="0" baseline="0" dirty="0"/>
              <a:t>Intel</a:t>
            </a:r>
            <a:r>
              <a:rPr lang="en-US" b="1" baseline="30000" dirty="0"/>
              <a:t>®</a:t>
            </a:r>
            <a:r>
              <a:rPr lang="en-US" b="0" baseline="0" dirty="0"/>
              <a:t> SSD technology with VMware vSAN delivers an optimal solution with low latency and next-level performance</a:t>
            </a:r>
            <a:endParaRPr lang="en-US" b="0" baseline="30000" dirty="0"/>
          </a:p>
          <a:p>
            <a:pPr marL="171450" indent="-171450">
              <a:buFont typeface="Arial" panose="020B0604020202020204" pitchFamily="34" charset="0"/>
              <a:buChar char="•"/>
            </a:pPr>
            <a:r>
              <a:rPr lang="en-US" b="0" baseline="0" dirty="0"/>
              <a:t>Intel</a:t>
            </a:r>
            <a:r>
              <a:rPr lang="en-US" b="0" baseline="30000" dirty="0"/>
              <a:t>®</a:t>
            </a:r>
            <a:r>
              <a:rPr lang="en-US" b="0" baseline="0" dirty="0"/>
              <a:t> SSDs provide 256-bit AES encryption and power-loss data protection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mn-cs"/>
              </a:rPr>
              <a:t>Intel</a:t>
            </a:r>
            <a:r>
              <a:rPr lang="en-US" sz="1200" kern="1200" baseline="300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mn-cs"/>
              </a:rPr>
              <a:t> Optane</a:t>
            </a:r>
            <a:r>
              <a:rPr lang="en-US" sz="1200" kern="1200" baseline="300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mn-cs"/>
              </a:rPr>
              <a:t> SSDs combine the attributes of memory and storage to deliver the industry leading combination of low latency, high endurance, QoS, and high throughput, optimized to break through storage bottlenecks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mn-cs"/>
              </a:rPr>
              <a:t>The second</a:t>
            </a:r>
            <a:r>
              <a:rPr lang="en-US" sz="1200" kern="1200" baseline="0" dirty="0">
                <a:solidFill>
                  <a:schemeClr val="tx1"/>
                </a:solidFill>
                <a:effectLst/>
                <a:latin typeface="Arial" panose="020B0604020202020204" pitchFamily="34" charset="0"/>
                <a:ea typeface="+mn-ea"/>
                <a:cs typeface="+mn-cs"/>
              </a:rPr>
              <a:t> generation of Intel</a:t>
            </a:r>
            <a:r>
              <a:rPr lang="en-US" sz="1200" kern="1200" baseline="30000" dirty="0">
                <a:solidFill>
                  <a:schemeClr val="tx1"/>
                </a:solidFill>
                <a:effectLst/>
                <a:latin typeface="Arial" panose="020B0604020202020204" pitchFamily="34" charset="0"/>
                <a:ea typeface="+mn-ea"/>
                <a:cs typeface="+mn-cs"/>
              </a:rPr>
              <a:t>®</a:t>
            </a:r>
            <a:r>
              <a:rPr lang="en-US" sz="1200" kern="1200" baseline="0" dirty="0">
                <a:solidFill>
                  <a:schemeClr val="tx1"/>
                </a:solidFill>
                <a:effectLst/>
                <a:latin typeface="Arial" panose="020B0604020202020204" pitchFamily="34" charset="0"/>
                <a:ea typeface="+mn-ea"/>
                <a:cs typeface="+mn-cs"/>
              </a:rPr>
              <a:t> 3D NAND SSDs include: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mn-cs"/>
              </a:rPr>
              <a:t>Intel</a:t>
            </a:r>
            <a:r>
              <a:rPr lang="en-US" sz="1200" kern="1200" baseline="300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mn-cs"/>
              </a:rPr>
              <a:t> SSD DC P4500 Series, optimized for reads</a:t>
            </a:r>
            <a:r>
              <a:rPr lang="en-US" sz="1200" kern="1200" baseline="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enables</a:t>
            </a:r>
            <a:r>
              <a:rPr lang="en-US" sz="1200" kern="1200" baseline="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data centers to get more value out of servers and store more data</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mn-cs"/>
              </a:rPr>
              <a:t>Intel</a:t>
            </a:r>
            <a:r>
              <a:rPr lang="en-US" sz="1200" kern="1200" baseline="300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mn-cs"/>
              </a:rPr>
              <a:t> SSD DC P4600 Series,</a:t>
            </a:r>
            <a:r>
              <a:rPr lang="en-US" sz="1200" kern="1200" baseline="0" dirty="0">
                <a:solidFill>
                  <a:schemeClr val="tx1"/>
                </a:solidFill>
                <a:effectLst/>
                <a:latin typeface="Arial" panose="020B0604020202020204" pitchFamily="34" charset="0"/>
                <a:ea typeface="+mn-ea"/>
                <a:cs typeface="+mn-cs"/>
              </a:rPr>
              <a:t> d</a:t>
            </a:r>
            <a:r>
              <a:rPr lang="en-US" sz="1200" kern="1200" dirty="0">
                <a:solidFill>
                  <a:schemeClr val="tx1"/>
                </a:solidFill>
                <a:effectLst/>
                <a:latin typeface="Arial" panose="020B0604020202020204" pitchFamily="34" charset="0"/>
                <a:ea typeface="+mn-ea"/>
                <a:cs typeface="+mn-cs"/>
              </a:rPr>
              <a:t>esigned for mixed workloads, accelerates writes and enables more workloads per server</a:t>
            </a:r>
            <a:endParaRPr lang="en-US" b="0" baseline="0" dirty="0"/>
          </a:p>
          <a:p>
            <a:endParaRPr lang="en-US" b="0" baseline="0" dirty="0"/>
          </a:p>
          <a:p>
            <a:r>
              <a:rPr lang="en-US" b="1" baseline="0" dirty="0"/>
              <a:t>Intel</a:t>
            </a:r>
            <a:r>
              <a:rPr lang="en-US" b="1" baseline="30000" dirty="0"/>
              <a:t>®</a:t>
            </a:r>
            <a:r>
              <a:rPr lang="en-US" b="1" baseline="0" dirty="0"/>
              <a:t> Ethernet 700 Series:</a:t>
            </a:r>
          </a:p>
          <a:p>
            <a:pPr marL="171450" indent="-171450">
              <a:buFont typeface="Arial" panose="020B0604020202020204" pitchFamily="34" charset="0"/>
              <a:buChar char="•"/>
            </a:pPr>
            <a:r>
              <a:rPr lang="en-US" b="0" baseline="0" dirty="0"/>
              <a:t>10 Gigabit Intel</a:t>
            </a:r>
            <a:r>
              <a:rPr lang="en-US" b="0" baseline="30000" dirty="0"/>
              <a:t>®</a:t>
            </a:r>
            <a:r>
              <a:rPr lang="en-US" b="0" baseline="0" dirty="0"/>
              <a:t> Ethernet Converged Network Adapters offer a 45 percent reduction in power per rack, a significant reduction in infrastructure costs, and twice the server I/O bandwidth</a:t>
            </a:r>
            <a:r>
              <a:rPr lang="en-US" b="0" baseline="30000" dirty="0"/>
              <a:t>1</a:t>
            </a:r>
          </a:p>
          <a:p>
            <a:pPr marL="171450" indent="-171450">
              <a:buFont typeface="Arial" panose="020B0604020202020204" pitchFamily="34" charset="0"/>
              <a:buChar char="•"/>
            </a:pPr>
            <a:r>
              <a:rPr lang="en-US" b="0" baseline="0" dirty="0"/>
              <a:t>Hardware optimizations for I/O virtualization and native VMware vSphere storage networking support deliver outstanding performance while maintaining compatibility with integrated VMware vSphere quality-of-service (QoS) and teaming features</a:t>
            </a:r>
          </a:p>
          <a:p>
            <a:endParaRPr lang="en-US" b="0" baseline="0" dirty="0"/>
          </a:p>
          <a:p>
            <a:r>
              <a:rPr lang="en-US" b="1" baseline="0" dirty="0"/>
              <a:t>Intel</a:t>
            </a:r>
            <a:r>
              <a:rPr lang="en-US" b="1" baseline="30000" dirty="0"/>
              <a:t>®</a:t>
            </a:r>
            <a:r>
              <a:rPr lang="en-US" b="1" baseline="0" dirty="0"/>
              <a:t> Ethernet 700 Series Key Messages:</a:t>
            </a:r>
          </a:p>
          <a:p>
            <a:pPr algn="l">
              <a:lnSpc>
                <a:spcPct val="85000"/>
              </a:lnSpc>
              <a:spcBef>
                <a:spcPts val="600"/>
              </a:spcBef>
              <a:spcAft>
                <a:spcPts val="300"/>
              </a:spcAft>
            </a:pPr>
            <a:r>
              <a:rPr lang="en-US" sz="1000" b="1" dirty="0">
                <a:solidFill>
                  <a:srgbClr val="0071C5"/>
                </a:solidFill>
                <a:cs typeface="Intel Clear" panose="020B0604020203020204" pitchFamily="34" charset="0"/>
              </a:rPr>
              <a:t>Network Packet Processing</a:t>
            </a:r>
          </a:p>
          <a:p>
            <a:pPr algn="l" defTabSz="457189">
              <a:lnSpc>
                <a:spcPct val="85000"/>
              </a:lnSpc>
              <a:spcAft>
                <a:spcPts val="300"/>
              </a:spcAft>
            </a:pPr>
            <a:r>
              <a:rPr lang="en-US" sz="1000" b="1" dirty="0">
                <a:solidFill>
                  <a:srgbClr val="003C71"/>
                </a:solidFill>
                <a:cs typeface="Intel Clear" panose="020B0604020203020204" pitchFamily="34" charset="0"/>
              </a:rPr>
              <a:t>Greater Intelligence and Performance for NFV</a:t>
            </a:r>
          </a:p>
          <a:p>
            <a:pPr algn="l" defTabSz="457189">
              <a:lnSpc>
                <a:spcPct val="85000"/>
              </a:lnSpc>
              <a:spcAft>
                <a:spcPts val="300"/>
              </a:spcAft>
            </a:pPr>
            <a:r>
              <a:rPr lang="en-US" sz="1000" dirty="0">
                <a:solidFill>
                  <a:srgbClr val="003C71"/>
                </a:solidFill>
                <a:cs typeface="Intel Clear" panose="020B0604020203020204" pitchFamily="34" charset="0"/>
              </a:rPr>
              <a:t>The </a:t>
            </a:r>
            <a:r>
              <a:rPr lang="en-US" sz="1000" dirty="0">
                <a:solidFill>
                  <a:srgbClr val="003C71"/>
                </a:solidFill>
              </a:rPr>
              <a:t>Intel</a:t>
            </a:r>
            <a:r>
              <a:rPr lang="en-US" sz="1000" baseline="30000" dirty="0">
                <a:solidFill>
                  <a:srgbClr val="003C71"/>
                </a:solidFill>
              </a:rPr>
              <a:t>®</a:t>
            </a:r>
            <a:r>
              <a:rPr lang="en-US" sz="1000" dirty="0">
                <a:solidFill>
                  <a:srgbClr val="003C71"/>
                </a:solidFill>
              </a:rPr>
              <a:t> Ethernet 700 Series uses a combination of hardware and software acceleration features such as Application Device Queues and Dynamic Device Personalization to enable customizable packet filtering. These along with e</a:t>
            </a:r>
            <a:r>
              <a:rPr lang="en-US" sz="1000" dirty="0">
                <a:solidFill>
                  <a:srgbClr val="003C71"/>
                </a:solidFill>
                <a:cs typeface="Intel Clear" panose="020B0604020203020204" pitchFamily="34" charset="0"/>
              </a:rPr>
              <a:t>nhanced Data Plane Development Kit (DPDK) support for advanced packet forwarding and high efficient packet processing for both Cloud and Network Functions Virtualization (NFV) workloads. </a:t>
            </a:r>
          </a:p>
          <a:p>
            <a:pPr algn="l">
              <a:lnSpc>
                <a:spcPct val="85000"/>
              </a:lnSpc>
              <a:spcBef>
                <a:spcPts val="600"/>
              </a:spcBef>
              <a:spcAft>
                <a:spcPts val="300"/>
              </a:spcAft>
            </a:pPr>
            <a:r>
              <a:rPr lang="en-US" sz="1000" b="1" dirty="0">
                <a:solidFill>
                  <a:srgbClr val="0071C5"/>
                </a:solidFill>
                <a:cs typeface="Intel Clear" panose="020B0604020203020204" pitchFamily="34" charset="0"/>
              </a:rPr>
              <a:t>Network Virtualization</a:t>
            </a:r>
          </a:p>
          <a:p>
            <a:pPr marL="0" lvl="4">
              <a:lnSpc>
                <a:spcPct val="85000"/>
              </a:lnSpc>
              <a:spcAft>
                <a:spcPts val="300"/>
              </a:spcAft>
              <a:defRPr/>
            </a:pPr>
            <a:r>
              <a:rPr lang="en-US" sz="1000" b="1" dirty="0">
                <a:solidFill>
                  <a:schemeClr val="tx2"/>
                </a:solidFill>
                <a:cs typeface="Intel Clear" panose="020B0604020203020204" pitchFamily="34" charset="0"/>
              </a:rPr>
              <a:t>Enhanced Network Virtualization Overlays (NVO) Performance</a:t>
            </a:r>
          </a:p>
          <a:p>
            <a:pPr algn="l" defTabSz="457189">
              <a:lnSpc>
                <a:spcPct val="85000"/>
              </a:lnSpc>
              <a:spcAft>
                <a:spcPts val="300"/>
              </a:spcAft>
            </a:pPr>
            <a:r>
              <a:rPr lang="en-US" sz="1000" dirty="0">
                <a:solidFill>
                  <a:srgbClr val="003C71"/>
                </a:solidFill>
                <a:cs typeface="Intel Clear" panose="020B0604020203020204" pitchFamily="34" charset="0"/>
              </a:rPr>
              <a:t>Network Virtualization Overlay (NVO) acceleration and intelligent offload support for VXLAN, NVGRE, GENEVE, MPLS, VXLAN-GPE with NSH to enable Software Defined Infrastructure (SDI). These stateless offloads preserve application performance for overlay networks and the network traffic can be distributed across CPU cores increasing the network throughput. </a:t>
            </a:r>
          </a:p>
          <a:p>
            <a:pPr algn="l">
              <a:lnSpc>
                <a:spcPct val="85000"/>
              </a:lnSpc>
              <a:spcBef>
                <a:spcPts val="600"/>
              </a:spcBef>
              <a:spcAft>
                <a:spcPts val="300"/>
              </a:spcAft>
            </a:pPr>
            <a:r>
              <a:rPr lang="en-US" sz="1000" b="1" dirty="0">
                <a:solidFill>
                  <a:srgbClr val="0071C5"/>
                </a:solidFill>
                <a:cs typeface="Intel Clear" panose="020B0604020203020204" pitchFamily="34" charset="0"/>
              </a:rPr>
              <a:t>Server Virtualization</a:t>
            </a:r>
          </a:p>
          <a:p>
            <a:pPr algn="l">
              <a:lnSpc>
                <a:spcPct val="85000"/>
              </a:lnSpc>
              <a:spcAft>
                <a:spcPts val="300"/>
              </a:spcAft>
            </a:pPr>
            <a:r>
              <a:rPr lang="en-US" sz="1000" b="1" dirty="0">
                <a:solidFill>
                  <a:schemeClr val="tx2"/>
                </a:solidFill>
                <a:cs typeface="+mn-cs"/>
              </a:rPr>
              <a:t>Flexible and Scalable I/O Virtualization</a:t>
            </a:r>
          </a:p>
          <a:p>
            <a:pPr algn="l">
              <a:lnSpc>
                <a:spcPct val="85000"/>
              </a:lnSpc>
              <a:spcAft>
                <a:spcPts val="300"/>
              </a:spcAft>
            </a:pPr>
            <a:r>
              <a:rPr lang="en-US" sz="1000" dirty="0">
                <a:solidFill>
                  <a:srgbClr val="003C71"/>
                </a:solidFill>
              </a:rPr>
              <a:t>With Intel</a:t>
            </a:r>
            <a:r>
              <a:rPr lang="en-US" sz="1000" baseline="30000" dirty="0">
                <a:solidFill>
                  <a:srgbClr val="003C71"/>
                </a:solidFill>
              </a:rPr>
              <a:t>®</a:t>
            </a:r>
            <a:r>
              <a:rPr lang="en-US" sz="1000" dirty="0">
                <a:solidFill>
                  <a:srgbClr val="003C71"/>
                </a:solidFill>
              </a:rPr>
              <a:t> Virtualization Technology (Intel</a:t>
            </a:r>
            <a:r>
              <a:rPr lang="en-US" sz="1000" baseline="30000" dirty="0">
                <a:solidFill>
                  <a:srgbClr val="003C71"/>
                </a:solidFill>
              </a:rPr>
              <a:t>®</a:t>
            </a:r>
            <a:r>
              <a:rPr lang="en-US" sz="1000" dirty="0">
                <a:solidFill>
                  <a:srgbClr val="003C71"/>
                </a:solidFill>
              </a:rPr>
              <a:t> VT), the Intel</a:t>
            </a:r>
            <a:r>
              <a:rPr lang="en-US" sz="1000" baseline="30000" dirty="0">
                <a:solidFill>
                  <a:srgbClr val="003C71"/>
                </a:solidFill>
              </a:rPr>
              <a:t>®</a:t>
            </a:r>
            <a:r>
              <a:rPr lang="en-US" sz="1000" dirty="0">
                <a:solidFill>
                  <a:srgbClr val="003C71"/>
                </a:solidFill>
              </a:rPr>
              <a:t> Ethernet 700 Series delivers outstanding I/O performance in virtualized server environments. I/O bottlenecks are reduced through intelligent offloads such as Virtual Machine Device Queues (VMDq) and Flexible Port Partitioning using SR-IOV for networking traffic per Virtual Machine (VM), enabling near-native performance and VM scalability. </a:t>
            </a:r>
          </a:p>
          <a:p>
            <a:pPr algn="l">
              <a:lnSpc>
                <a:spcPct val="85000"/>
              </a:lnSpc>
              <a:spcBef>
                <a:spcPts val="600"/>
              </a:spcBef>
              <a:spcAft>
                <a:spcPts val="300"/>
              </a:spcAft>
            </a:pPr>
            <a:r>
              <a:rPr lang="en-US" sz="1000" b="1" dirty="0">
                <a:solidFill>
                  <a:srgbClr val="0071C5"/>
                </a:solidFill>
                <a:cs typeface="Intel Clear" panose="020B0604020203020204" pitchFamily="34" charset="0"/>
              </a:rPr>
              <a:t>Intelligent Offloads</a:t>
            </a:r>
          </a:p>
          <a:p>
            <a:pPr algn="l">
              <a:lnSpc>
                <a:spcPct val="85000"/>
              </a:lnSpc>
              <a:spcAft>
                <a:spcPts val="300"/>
              </a:spcAft>
            </a:pPr>
            <a:r>
              <a:rPr lang="en-US" sz="1000" b="1" dirty="0">
                <a:solidFill>
                  <a:schemeClr val="tx2"/>
                </a:solidFill>
                <a:cs typeface="+mn-cs"/>
              </a:rPr>
              <a:t>Improved Performance and Efficiency</a:t>
            </a:r>
          </a:p>
          <a:p>
            <a:pPr algn="l">
              <a:lnSpc>
                <a:spcPct val="85000"/>
              </a:lnSpc>
              <a:spcAft>
                <a:spcPts val="300"/>
              </a:spcAft>
            </a:pPr>
            <a:r>
              <a:rPr lang="en-US" sz="1000" dirty="0">
                <a:solidFill>
                  <a:schemeClr val="tx2"/>
                </a:solidFill>
                <a:cs typeface="+mn-cs"/>
              </a:rPr>
              <a:t>The </a:t>
            </a:r>
            <a:r>
              <a:rPr lang="en-US" sz="1000" dirty="0">
                <a:solidFill>
                  <a:schemeClr val="tx2"/>
                </a:solidFill>
              </a:rPr>
              <a:t>Intel</a:t>
            </a:r>
            <a:r>
              <a:rPr lang="en-US" sz="1000" baseline="30000" dirty="0">
                <a:solidFill>
                  <a:schemeClr val="tx2"/>
                </a:solidFill>
              </a:rPr>
              <a:t>®</a:t>
            </a:r>
            <a:r>
              <a:rPr lang="en-US" sz="1000" dirty="0">
                <a:solidFill>
                  <a:schemeClr val="tx2"/>
                </a:solidFill>
              </a:rPr>
              <a:t> Ethernet 700 Series </a:t>
            </a:r>
            <a:r>
              <a:rPr lang="en-US" sz="1000" dirty="0">
                <a:solidFill>
                  <a:schemeClr val="tx2"/>
                </a:solidFill>
                <a:cs typeface="+mn-cs"/>
              </a:rPr>
              <a:t>LAN engine also implements performance optimizations for traditional LAN traffic. Intelligent offloads leverage the computing power of the Intel Xeon processor where appropriate, and implement complementary accelerations in the network controller. By employing a balanced hybrid of compute and offload, intelligent offloads are able to achieve the optimized point of performance and efficiency. This includes packet checksum offloads, Transmission Control Protocol/User Datagram Protocol (TCP/UDP Segmentation Offload), </a:t>
            </a:r>
            <a:r>
              <a:rPr lang="en-US" sz="1000" dirty="0">
                <a:solidFill>
                  <a:schemeClr val="tx2"/>
                </a:solidFill>
              </a:rPr>
              <a:t>Receive Side Scaling (RSS) </a:t>
            </a:r>
            <a:r>
              <a:rPr lang="en-US" sz="1000" dirty="0">
                <a:solidFill>
                  <a:schemeClr val="tx2"/>
                </a:solidFill>
                <a:cs typeface="+mn-cs"/>
              </a:rPr>
              <a:t>and others.</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426431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that our customers are facing a lot of pain points, ….DRAM is just too expensive, and limited in capacity size, and that has a lot of impact as they try to turn their data in valuable insights.  The current situation means that scaling up is expensive and CPUs get underutilized as we encounter IO bottlenecks and limitations at the system level that prevent efficiencies and growth.  Traditional memory just doesn’t get to the capacities needed for IMDB and certain memory-demanding workload applications.   This April, in the second-most hotly anticipated arrival of the month, the first being season six of Game of Thrones, we have Intel </a:t>
            </a:r>
            <a:r>
              <a:rPr lang="en-US" sz="1200" kern="1200" dirty="0" err="1">
                <a:solidFill>
                  <a:schemeClr val="tx1"/>
                </a:solidFill>
                <a:effectLst/>
                <a:latin typeface="+mn-lt"/>
                <a:ea typeface="+mn-ea"/>
                <a:cs typeface="+mn-cs"/>
              </a:rPr>
              <a:t>Optane</a:t>
            </a:r>
            <a:r>
              <a:rPr lang="en-US" sz="1200" kern="1200" dirty="0">
                <a:solidFill>
                  <a:schemeClr val="tx1"/>
                </a:solidFill>
                <a:effectLst/>
                <a:latin typeface="+mn-lt"/>
                <a:ea typeface="+mn-ea"/>
                <a:cs typeface="+mn-cs"/>
              </a:rPr>
              <a:t> DC persistent memory!!!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kidding.  The first is Cascade Lake </a:t>
            </a:r>
            <a:r>
              <a:rPr lang="en-US" sz="1200" kern="1200" dirty="0">
                <a:solidFill>
                  <a:schemeClr val="tx1"/>
                </a:solidFill>
                <a:effectLst/>
                <a:latin typeface="+mn-lt"/>
                <a:ea typeface="+mn-ea"/>
                <a:cs typeface="+mn-cs"/>
                <a:sym typeface="Wingdings" panose="05000000000000000000" pitchFamily="2" charset="2"/>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believe this will go to the heart of solving some of our customers deeper issues and launch a revolution in the data center.   Finally an affordable alternative to expensive DRAM, that can deliver HUGE capacity that can accommodate demanding workloads and emerging tools like in-memory databases (IMDB).   When deployed, Intel </a:t>
            </a:r>
            <a:r>
              <a:rPr lang="en-US" sz="1200" kern="1200" dirty="0" err="1">
                <a:solidFill>
                  <a:schemeClr val="tx1"/>
                </a:solidFill>
                <a:effectLst/>
                <a:latin typeface="+mn-lt"/>
                <a:ea typeface="+mn-ea"/>
                <a:cs typeface="+mn-cs"/>
              </a:rPr>
              <a:t>Optane</a:t>
            </a:r>
            <a:r>
              <a:rPr lang="en-US" sz="1200" kern="1200" dirty="0">
                <a:solidFill>
                  <a:schemeClr val="tx1"/>
                </a:solidFill>
                <a:effectLst/>
                <a:latin typeface="+mn-lt"/>
                <a:ea typeface="+mn-ea"/>
                <a:cs typeface="+mn-cs"/>
              </a:rPr>
              <a:t> DC PM can help improve TCO via not just memory savings, but broadly via reduced SW licensing costs, node reduction, power efficiencies,, and other operational efficiencies.  I call this ‘SAVE MORE’, and I know that speaks to our customers.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it isn’t just a cost play, as important as that is….   I’m really excited about infrastructure consolidation, aka the ability to ‘DO MORE’.    We have seen customers how have jumped on the opportunity for Intel </a:t>
            </a:r>
            <a:r>
              <a:rPr lang="en-US" sz="1200" kern="1200" dirty="0" err="1">
                <a:solidFill>
                  <a:schemeClr val="tx1"/>
                </a:solidFill>
                <a:effectLst/>
                <a:latin typeface="+mn-lt"/>
                <a:ea typeface="+mn-ea"/>
                <a:cs typeface="+mn-cs"/>
              </a:rPr>
              <a:t>Optane</a:t>
            </a:r>
            <a:r>
              <a:rPr lang="en-US" sz="1200" kern="1200" dirty="0">
                <a:solidFill>
                  <a:schemeClr val="tx1"/>
                </a:solidFill>
                <a:effectLst/>
                <a:latin typeface="+mn-lt"/>
                <a:ea typeface="+mn-ea"/>
                <a:cs typeface="+mn-cs"/>
              </a:rPr>
              <a:t> DC PM to spur major infrastructure consolidation; the increase in memory size from Intel </a:t>
            </a:r>
            <a:r>
              <a:rPr lang="en-US" sz="1200" kern="1200" dirty="0" err="1">
                <a:solidFill>
                  <a:schemeClr val="tx1"/>
                </a:solidFill>
                <a:effectLst/>
                <a:latin typeface="+mn-lt"/>
                <a:ea typeface="+mn-ea"/>
                <a:cs typeface="+mn-cs"/>
              </a:rPr>
              <a:t>Optane</a:t>
            </a:r>
            <a:r>
              <a:rPr lang="en-US" sz="1200" kern="1200" dirty="0">
                <a:solidFill>
                  <a:schemeClr val="tx1"/>
                </a:solidFill>
                <a:effectLst/>
                <a:latin typeface="+mn-lt"/>
                <a:ea typeface="+mn-ea"/>
                <a:cs typeface="+mn-cs"/>
              </a:rPr>
              <a:t> media provide the opportunity to consolidate workloads that have been spread across several nodes, leaving CPUs underutilized, to concentrating and consolidating workloads on fewer nodes, ultimately saving on the deployments necessary and maximizing CPU utilization.   Each Node does more, and the CPU can do more.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Saving and doing don’t mean much if it isn’t done well.  And here Intel </a:t>
            </a:r>
            <a:r>
              <a:rPr lang="en-US" sz="1200" kern="1200" dirty="0" err="1">
                <a:solidFill>
                  <a:schemeClr val="tx1"/>
                </a:solidFill>
                <a:effectLst/>
                <a:latin typeface="+mn-lt"/>
                <a:ea typeface="+mn-ea"/>
                <a:cs typeface="+mn-cs"/>
              </a:rPr>
              <a:t>Optane</a:t>
            </a:r>
            <a:r>
              <a:rPr lang="en-US" sz="1200" kern="1200" dirty="0">
                <a:solidFill>
                  <a:schemeClr val="tx1"/>
                </a:solidFill>
                <a:effectLst/>
                <a:latin typeface="+mn-lt"/>
                <a:ea typeface="+mn-ea"/>
                <a:cs typeface="+mn-cs"/>
              </a:rPr>
              <a:t> DC persistent memory doesn’t slack off.  Actually this is where the product truly shines, and were we expect to see huge innovation going forward.  We have an entirely new memory tier that has new properties of performance and persistence, and architects and developers are using it as a springboard for innovation taking advantage of new usages around restart and replication, groundbreaking performances from breaking system bottlenecks that used to severely constrain workloads, and making use of what could be considered the world’s tiniest, but fastest storage device sitting on a memory bus.  </a:t>
            </a:r>
          </a:p>
          <a:p>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FF8FB-2A80-44CA-9D56-EAEB25E0255F}"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556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593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5000" b="1" spc="0" baseline="0">
                <a:solidFill>
                  <a:schemeClr val="bg1">
                    <a:alpha val="90000"/>
                  </a:schemeClr>
                </a:solidFill>
                <a:latin typeface="+mj-lt"/>
                <a:cs typeface="Arial" panose="020B0604020202020204" pitchFamily="34" charset="0"/>
              </a:defRPr>
            </a:lvl1pPr>
          </a:lstStyle>
          <a:p>
            <a:r>
              <a:rPr lang="en-US"/>
              <a:t>50pt Intel Clear Bold Title</a:t>
            </a:r>
            <a:br>
              <a:rPr lang="en-US"/>
            </a:br>
            <a:r>
              <a:rPr lang="en-US"/>
              <a:t>with angled gradient</a:t>
            </a:r>
          </a:p>
        </p:txBody>
      </p:sp>
      <p:sp>
        <p:nvSpPr>
          <p:cNvPr id="3"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16pt Intel Clear Subhead, Date, Etc.</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491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4000" b="1" cap="none" spc="0" baseline="0">
                <a:solidFill>
                  <a:schemeClr val="tx2">
                    <a:alpha val="90000"/>
                  </a:schemeClr>
                </a:solidFill>
                <a:latin typeface="+mj-lt"/>
                <a:cs typeface="Arial" panose="020B0604020202020204" pitchFamily="34" charset="0"/>
              </a:defRPr>
            </a:lvl1pPr>
          </a:lstStyle>
          <a:p>
            <a:r>
              <a:rPr lang="en-US"/>
              <a:t>40pt Intel Clear Bold</a:t>
            </a:r>
            <a:br>
              <a:rPr lang="en-US"/>
            </a:br>
            <a:r>
              <a:rPr lang="en-US"/>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403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353962" y="2658592"/>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p:nvPr>
        </p:nvSpPr>
        <p:spPr>
          <a:xfrm>
            <a:off x="353963" y="3332623"/>
            <a:ext cx="8436075" cy="1231106"/>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8" name="Straight Connector 7"/>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270974" y="4865092"/>
            <a:ext cx="339404" cy="223694"/>
            <a:chOff x="451796" y="386081"/>
            <a:chExt cx="1249194" cy="823318"/>
          </a:xfrm>
        </p:grpSpPr>
        <p:sp>
          <p:nvSpPr>
            <p:cNvPr id="11"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9737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1959103"/>
            <a:ext cx="8436075" cy="674031"/>
          </a:xfrm>
        </p:spPr>
        <p:txBody>
          <a:bodyPr anchor="b"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31106"/>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314802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2658592"/>
            <a:ext cx="8436075" cy="674031"/>
          </a:xfrm>
        </p:spPr>
        <p:txBody>
          <a:bodyPr anchor="t"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31106"/>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30106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Content Placeholder 2"/>
          <p:cNvSpPr>
            <a:spLocks noGrp="1"/>
          </p:cNvSpPr>
          <p:nvPr>
            <p:ph idx="1" hasCustomPrompt="1"/>
          </p:nvPr>
        </p:nvSpPr>
        <p:spPr>
          <a:xfrm>
            <a:off x="353962" y="1168841"/>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138200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0"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3989487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0"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2219962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9"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51523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bg2">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628978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Right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4141838"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5" name="Picture Placeholder 4"/>
          <p:cNvSpPr>
            <a:spLocks noGrp="1"/>
          </p:cNvSpPr>
          <p:nvPr>
            <p:ph type="pic" sz="quarter" idx="17"/>
          </p:nvPr>
        </p:nvSpPr>
        <p:spPr>
          <a:xfrm>
            <a:off x="4572000" y="0"/>
            <a:ext cx="4572000" cy="4805363"/>
          </a:xfrm>
          <a:solidFill>
            <a:schemeClr val="tx2">
              <a:lumMod val="60000"/>
              <a:lumOff val="40000"/>
            </a:schemeClr>
          </a:solidFill>
        </p:spPr>
        <p:txBody>
          <a:bodyPr/>
          <a:lstStyle/>
          <a:p>
            <a:endParaRPr lang="en-US"/>
          </a:p>
        </p:txBody>
      </p:sp>
      <p:sp>
        <p:nvSpPr>
          <p:cNvPr id="2" name="Title 1"/>
          <p:cNvSpPr>
            <a:spLocks noGrp="1"/>
          </p:cNvSpPr>
          <p:nvPr>
            <p:ph type="title" hasCustomPrompt="1"/>
          </p:nvPr>
        </p:nvSpPr>
        <p:spPr>
          <a:xfrm>
            <a:off x="353962" y="228525"/>
            <a:ext cx="4141838" cy="461665"/>
          </a:xfrm>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2897493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with Image1_Two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Picture Placeholder 8"/>
          <p:cNvSpPr>
            <a:spLocks noGrp="1"/>
          </p:cNvSpPr>
          <p:nvPr>
            <p:ph type="pic" sz="quarter" idx="17"/>
          </p:nvPr>
        </p:nvSpPr>
        <p:spPr>
          <a:xfrm>
            <a:off x="4830763" y="943430"/>
            <a:ext cx="3181123" cy="1535131"/>
          </a:xfrm>
          <a:solidFill>
            <a:schemeClr val="tx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8"/>
          </p:nvPr>
        </p:nvSpPr>
        <p:spPr>
          <a:xfrm>
            <a:off x="4830763" y="2756064"/>
            <a:ext cx="3181123" cy="1535131"/>
          </a:xfrm>
          <a:solidFill>
            <a:schemeClr val="tx2">
              <a:lumMod val="60000"/>
              <a:lumOff val="40000"/>
            </a:schemeClr>
          </a:solidFill>
        </p:spPr>
        <p:txBody>
          <a:bodyPr/>
          <a:lstStyle>
            <a:lvl1pPr>
              <a:defRPr sz="1800">
                <a:latin typeface="Intel Clear"/>
              </a:defRPr>
            </a:lvl1pPr>
          </a:lstStyle>
          <a:p>
            <a:endParaRPr lang="en-US" sz="1100" dirty="0">
              <a:latin typeface="Arial"/>
            </a:endParaRPr>
          </a:p>
        </p:txBody>
      </p:sp>
      <p:sp>
        <p:nvSpPr>
          <p:cNvPr id="14" name="Text Placeholder 7"/>
          <p:cNvSpPr>
            <a:spLocks noGrp="1"/>
          </p:cNvSpPr>
          <p:nvPr>
            <p:ph type="body" sz="quarter" idx="19" hasCustomPrompt="1"/>
          </p:nvPr>
        </p:nvSpPr>
        <p:spPr>
          <a:xfrm>
            <a:off x="4830763" y="2478561"/>
            <a:ext cx="3181124" cy="207749"/>
          </a:xfrm>
        </p:spPr>
        <p:txBody>
          <a:bodyPr wrap="square" anchor="t" anchorCtr="0">
            <a:spAutoFit/>
          </a:bodyPr>
          <a:lstStyle>
            <a:lvl1pPr marL="0" indent="0">
              <a:lnSpc>
                <a:spcPct val="75000"/>
              </a:lnSpc>
              <a:spcBef>
                <a:spcPts val="0"/>
              </a:spcBef>
              <a:buFont typeface="Arial" pitchFamily="34" charset="0"/>
              <a:buNone/>
              <a:defRPr sz="1000">
                <a:solidFill>
                  <a:schemeClr val="tx1"/>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caption</a:t>
            </a:r>
          </a:p>
        </p:txBody>
      </p:sp>
      <p:sp>
        <p:nvSpPr>
          <p:cNvPr id="15" name="Text Placeholder 7"/>
          <p:cNvSpPr>
            <a:spLocks noGrp="1"/>
          </p:cNvSpPr>
          <p:nvPr>
            <p:ph type="body" sz="quarter" idx="20" hasCustomPrompt="1"/>
          </p:nvPr>
        </p:nvSpPr>
        <p:spPr>
          <a:xfrm>
            <a:off x="4830763" y="4291195"/>
            <a:ext cx="3181124" cy="207749"/>
          </a:xfrm>
        </p:spPr>
        <p:txBody>
          <a:bodyPr wrap="square" anchor="t" anchorCtr="0">
            <a:spAutoFit/>
          </a:bodyPr>
          <a:lstStyle>
            <a:lvl1pPr marL="0" indent="0">
              <a:lnSpc>
                <a:spcPct val="75000"/>
              </a:lnSpc>
              <a:spcBef>
                <a:spcPts val="0"/>
              </a:spcBef>
              <a:buFont typeface="Arial" pitchFamily="34" charset="0"/>
              <a:buNone/>
              <a:defRPr sz="1000">
                <a:solidFill>
                  <a:schemeClr val="tx1"/>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caption</a:t>
            </a:r>
          </a:p>
        </p:txBody>
      </p:sp>
    </p:spTree>
    <p:extLst>
      <p:ext uri="{BB962C8B-B14F-4D97-AF65-F5344CB8AC3E}">
        <p14:creationId xmlns:p14="http://schemas.microsoft.com/office/powerpoint/2010/main" val="430439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4000" b="1" cap="none" spc="0" baseline="0">
                <a:solidFill>
                  <a:schemeClr val="bg1">
                    <a:alpha val="90000"/>
                  </a:schemeClr>
                </a:solidFill>
                <a:latin typeface="+mj-lt"/>
                <a:cs typeface="Arial" panose="020B0604020202020204" pitchFamily="34" charset="0"/>
              </a:defRPr>
            </a:lvl1pPr>
          </a:lstStyle>
          <a:p>
            <a:r>
              <a:rPr lang="en-US"/>
              <a:t>40pt Intel Clear Bold</a:t>
            </a:r>
            <a:br>
              <a:rPr lang="en-US"/>
            </a:br>
            <a:r>
              <a:rPr lang="en-US"/>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16pt Intel Clear Subhead</a:t>
            </a:r>
          </a:p>
        </p:txBody>
      </p:sp>
    </p:spTree>
    <p:extLst>
      <p:ext uri="{BB962C8B-B14F-4D97-AF65-F5344CB8AC3E}">
        <p14:creationId xmlns:p14="http://schemas.microsoft.com/office/powerpoint/2010/main" val="111011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 dark">
    <p:bg>
      <p:bgPr>
        <a:solidFill>
          <a:schemeClr val="bg2">
            <a:lumMod val="50000"/>
          </a:schemeClr>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1959103"/>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31106"/>
          </a:xfrm>
        </p:spPr>
        <p:txBody>
          <a:bodyPr>
            <a:spAutoFit/>
          </a:bodyPr>
          <a:lstStyle>
            <a:lvl1pPr>
              <a:spcBef>
                <a:spcPts val="0"/>
              </a:spcBef>
              <a:buClr>
                <a:schemeClr val="accent3"/>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3956381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Section Header - dark">
    <p:bg>
      <p:bgPr>
        <a:solidFill>
          <a:schemeClr val="bg2">
            <a:lumMod val="50000"/>
          </a:schemeClr>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2658592"/>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31106"/>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2816950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9"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3517583" y="1875130"/>
            <a:ext cx="2108834" cy="1389888"/>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99467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inal Slide with Tagline">
    <p:spTree>
      <p:nvGrpSpPr>
        <p:cNvPr id="1" name=""/>
        <p:cNvGrpSpPr/>
        <p:nvPr/>
      </p:nvGrpSpPr>
      <p:grpSpPr>
        <a:xfrm>
          <a:off x="0" y="0"/>
          <a:ext cx="0" cy="0"/>
          <a:chOff x="0" y="0"/>
          <a:chExt cx="0" cy="0"/>
        </a:xfrm>
      </p:grpSpPr>
      <p:sp>
        <p:nvSpPr>
          <p:cNvPr id="34"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746889" y="1874822"/>
            <a:ext cx="3650223" cy="1514490"/>
            <a:chOff x="3095625" y="246063"/>
            <a:chExt cx="5176838" cy="2147887"/>
          </a:xfrm>
          <a:solidFill>
            <a:srgbClr val="FFFFFF"/>
          </a:solidFill>
        </p:grpSpPr>
        <p:sp>
          <p:nvSpPr>
            <p:cNvPr id="5" name="Freeform 4"/>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16635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ACER">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4966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457178"/>
            <a:fld id="{EE2556C5-CE8C-6547-B838-EA80C61A4AF7}" type="slidenum">
              <a:rPr lang="en-US" smtClean="0">
                <a:solidFill>
                  <a:prstClr val="white"/>
                </a:solidFill>
              </a:rPr>
              <a:pPr defTabSz="457178"/>
              <a:t>‹#›</a:t>
            </a:fld>
            <a:endParaRPr lang="en-US" dirty="0">
              <a:solidFill>
                <a:prstClr val="white"/>
              </a:solidFill>
            </a:endParaRPr>
          </a:p>
        </p:txBody>
      </p:sp>
      <p:sp>
        <p:nvSpPr>
          <p:cNvPr id="6" name="Title 6"/>
          <p:cNvSpPr>
            <a:spLocks noGrp="1"/>
          </p:cNvSpPr>
          <p:nvPr>
            <p:ph type="title" hasCustomPrompt="1"/>
          </p:nvPr>
        </p:nvSpPr>
        <p:spPr>
          <a:xfrm>
            <a:off x="455613" y="308848"/>
            <a:ext cx="8229600" cy="461665"/>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354176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215692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33520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grpSp>
        <p:nvGrpSpPr>
          <p:cNvPr id="2" name="Group 1"/>
          <p:cNvGrpSpPr/>
          <p:nvPr/>
        </p:nvGrpSpPr>
        <p:grpSpPr>
          <a:xfrm>
            <a:off x="451796" y="386082"/>
            <a:ext cx="1249194" cy="823318"/>
            <a:chOff x="451796" y="386081"/>
            <a:chExt cx="1249194" cy="823318"/>
          </a:xfrm>
        </p:grpSpPr>
        <p:sp>
          <p:nvSpPr>
            <p:cNvPr id="7" name="Freeform 36"/>
            <p:cNvSpPr>
              <a:spLocks noEditPoints="1"/>
            </p:cNvSpPr>
            <p:nvPr/>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 name="Freeform 37"/>
            <p:cNvSpPr>
              <a:spLocks noEditPoints="1"/>
            </p:cNvSpPr>
            <p:nvPr/>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3595182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with Tagline">
    <p:spTree>
      <p:nvGrpSpPr>
        <p:cNvPr id="1" name=""/>
        <p:cNvGrpSpPr/>
        <p:nvPr/>
      </p:nvGrpSpPr>
      <p:grpSpPr>
        <a:xfrm>
          <a:off x="0" y="0"/>
          <a:ext cx="0" cy="0"/>
          <a:chOff x="0" y="0"/>
          <a:chExt cx="0" cy="0"/>
        </a:xfrm>
      </p:grpSpPr>
      <p:sp>
        <p:nvSpPr>
          <p:cNvPr id="40"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
        <p:nvSpPr>
          <p:cNvPr id="10" name="Freeform 36"/>
          <p:cNvSpPr>
            <a:spLocks noEditPoints="1"/>
          </p:cNvSpPr>
          <p:nvPr/>
        </p:nvSpPr>
        <p:spPr bwMode="auto">
          <a:xfrm>
            <a:off x="451796" y="386082"/>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2" name="Freeform 37"/>
          <p:cNvSpPr>
            <a:spLocks noEditPoints="1"/>
          </p:cNvSpPr>
          <p:nvPr/>
        </p:nvSpPr>
        <p:spPr bwMode="auto">
          <a:xfrm>
            <a:off x="1513182" y="577859"/>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3" name="Freeform 38"/>
          <p:cNvSpPr>
            <a:spLocks noEditPoints="1"/>
          </p:cNvSpPr>
          <p:nvPr/>
        </p:nvSpPr>
        <p:spPr bwMode="auto">
          <a:xfrm>
            <a:off x="2555389" y="1149883"/>
            <a:ext cx="52904" cy="25790"/>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4" name="Freeform 39"/>
          <p:cNvSpPr>
            <a:spLocks noEditPoints="1"/>
          </p:cNvSpPr>
          <p:nvPr/>
        </p:nvSpPr>
        <p:spPr bwMode="auto">
          <a:xfrm>
            <a:off x="1589231" y="982573"/>
            <a:ext cx="85308" cy="100518"/>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5" name="Freeform 40"/>
          <p:cNvSpPr>
            <a:spLocks/>
          </p:cNvSpPr>
          <p:nvPr/>
        </p:nvSpPr>
        <p:spPr bwMode="auto">
          <a:xfrm>
            <a:off x="1683797" y="985219"/>
            <a:ext cx="89937" cy="95227"/>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6" name="Freeform 41"/>
          <p:cNvSpPr>
            <a:spLocks noEditPoints="1"/>
          </p:cNvSpPr>
          <p:nvPr/>
        </p:nvSpPr>
        <p:spPr bwMode="auto">
          <a:xfrm>
            <a:off x="1786960" y="982573"/>
            <a:ext cx="91921" cy="13755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9" name="Freeform 42"/>
          <p:cNvSpPr>
            <a:spLocks noEditPoints="1"/>
          </p:cNvSpPr>
          <p:nvPr/>
        </p:nvSpPr>
        <p:spPr bwMode="auto">
          <a:xfrm>
            <a:off x="1894751" y="982573"/>
            <a:ext cx="85308" cy="100518"/>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2" name="Freeform 43"/>
          <p:cNvSpPr>
            <a:spLocks/>
          </p:cNvSpPr>
          <p:nvPr/>
        </p:nvSpPr>
        <p:spPr bwMode="auto">
          <a:xfrm>
            <a:off x="2001882" y="983897"/>
            <a:ext cx="54227" cy="96550"/>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3" name="Freeform 44"/>
          <p:cNvSpPr>
            <a:spLocks noEditPoints="1"/>
          </p:cNvSpPr>
          <p:nvPr/>
        </p:nvSpPr>
        <p:spPr bwMode="auto">
          <a:xfrm>
            <a:off x="2071980" y="946863"/>
            <a:ext cx="17194" cy="133582"/>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4" name="Freeform 45"/>
          <p:cNvSpPr>
            <a:spLocks noEditPoints="1"/>
          </p:cNvSpPr>
          <p:nvPr/>
        </p:nvSpPr>
        <p:spPr bwMode="auto">
          <a:xfrm>
            <a:off x="2110997" y="982573"/>
            <a:ext cx="84646" cy="100518"/>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5" name="Freeform 46"/>
          <p:cNvSpPr>
            <a:spLocks/>
          </p:cNvSpPr>
          <p:nvPr/>
        </p:nvSpPr>
        <p:spPr bwMode="auto">
          <a:xfrm>
            <a:off x="2217466" y="982573"/>
            <a:ext cx="82663" cy="97872"/>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6" name="Freeform 47"/>
          <p:cNvSpPr>
            <a:spLocks/>
          </p:cNvSpPr>
          <p:nvPr/>
        </p:nvSpPr>
        <p:spPr bwMode="auto">
          <a:xfrm>
            <a:off x="2319968" y="982573"/>
            <a:ext cx="78695" cy="100518"/>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7" name="Freeform 48"/>
          <p:cNvSpPr>
            <a:spLocks noEditPoints="1"/>
          </p:cNvSpPr>
          <p:nvPr/>
        </p:nvSpPr>
        <p:spPr bwMode="auto">
          <a:xfrm>
            <a:off x="2407259" y="982573"/>
            <a:ext cx="84646" cy="100518"/>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8" name="Freeform 49"/>
          <p:cNvSpPr>
            <a:spLocks/>
          </p:cNvSpPr>
          <p:nvPr/>
        </p:nvSpPr>
        <p:spPr bwMode="auto">
          <a:xfrm>
            <a:off x="1489376" y="1182948"/>
            <a:ext cx="136889" cy="95227"/>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9" name="Freeform 50"/>
          <p:cNvSpPr>
            <a:spLocks/>
          </p:cNvSpPr>
          <p:nvPr/>
        </p:nvSpPr>
        <p:spPr bwMode="auto">
          <a:xfrm>
            <a:off x="1641475" y="1141947"/>
            <a:ext cx="82663" cy="136228"/>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0" name="Freeform 51"/>
          <p:cNvSpPr>
            <a:spLocks noEditPoints="1"/>
          </p:cNvSpPr>
          <p:nvPr/>
        </p:nvSpPr>
        <p:spPr bwMode="auto">
          <a:xfrm>
            <a:off x="1743976" y="1180301"/>
            <a:ext cx="85969" cy="100518"/>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1" name="Freeform 52"/>
          <p:cNvSpPr>
            <a:spLocks/>
          </p:cNvSpPr>
          <p:nvPr/>
        </p:nvSpPr>
        <p:spPr bwMode="auto">
          <a:xfrm>
            <a:off x="1837880" y="1159141"/>
            <a:ext cx="56872" cy="120357"/>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2" name="Freeform 53"/>
          <p:cNvSpPr>
            <a:spLocks/>
          </p:cNvSpPr>
          <p:nvPr/>
        </p:nvSpPr>
        <p:spPr bwMode="auto">
          <a:xfrm>
            <a:off x="1911945" y="1146576"/>
            <a:ext cx="18516" cy="50920"/>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3" name="Freeform 54"/>
          <p:cNvSpPr>
            <a:spLocks/>
          </p:cNvSpPr>
          <p:nvPr/>
        </p:nvSpPr>
        <p:spPr bwMode="auto">
          <a:xfrm>
            <a:off x="1937074" y="1180301"/>
            <a:ext cx="74066" cy="100518"/>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4" name="Freeform 55"/>
          <p:cNvSpPr>
            <a:spLocks noEditPoints="1"/>
          </p:cNvSpPr>
          <p:nvPr/>
        </p:nvSpPr>
        <p:spPr bwMode="auto">
          <a:xfrm>
            <a:off x="2075948" y="1145254"/>
            <a:ext cx="17855" cy="132921"/>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5" name="Freeform 56"/>
          <p:cNvSpPr>
            <a:spLocks/>
          </p:cNvSpPr>
          <p:nvPr/>
        </p:nvSpPr>
        <p:spPr bwMode="auto">
          <a:xfrm>
            <a:off x="2121577" y="1180301"/>
            <a:ext cx="83324" cy="97872"/>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6" name="Freeform 57"/>
          <p:cNvSpPr>
            <a:spLocks/>
          </p:cNvSpPr>
          <p:nvPr/>
        </p:nvSpPr>
        <p:spPr bwMode="auto">
          <a:xfrm>
            <a:off x="2223417" y="1180301"/>
            <a:ext cx="73404" cy="100518"/>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7" name="Freeform 58"/>
          <p:cNvSpPr>
            <a:spLocks noEditPoints="1"/>
          </p:cNvSpPr>
          <p:nvPr/>
        </p:nvSpPr>
        <p:spPr bwMode="auto">
          <a:xfrm>
            <a:off x="2317983" y="1145254"/>
            <a:ext cx="17855" cy="132921"/>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8" name="Freeform 59"/>
          <p:cNvSpPr>
            <a:spLocks noEditPoints="1"/>
          </p:cNvSpPr>
          <p:nvPr/>
        </p:nvSpPr>
        <p:spPr bwMode="auto">
          <a:xfrm>
            <a:off x="2357000" y="1141946"/>
            <a:ext cx="91259" cy="138873"/>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9" name="Freeform 60"/>
          <p:cNvSpPr>
            <a:spLocks noEditPoints="1"/>
          </p:cNvSpPr>
          <p:nvPr/>
        </p:nvSpPr>
        <p:spPr bwMode="auto">
          <a:xfrm>
            <a:off x="2470081" y="1180301"/>
            <a:ext cx="85308" cy="100518"/>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Tree>
    <p:extLst>
      <p:ext uri="{BB962C8B-B14F-4D97-AF65-F5344CB8AC3E}">
        <p14:creationId xmlns:p14="http://schemas.microsoft.com/office/powerpoint/2010/main" val="1242862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Arial" panose="020B0604020202020204" pitchFamily="34" charset="0"/>
                <a:ea typeface="Intel Clear"/>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40pt Intel Clear Light Body.</a:t>
            </a:r>
            <a:br>
              <a:rPr lang="en-US"/>
            </a:br>
            <a:r>
              <a:rPr lang="en-US"/>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a:t>40pt Intel Clear Heading</a:t>
            </a:r>
          </a:p>
        </p:txBody>
      </p:sp>
    </p:spTree>
    <p:extLst>
      <p:ext uri="{BB962C8B-B14F-4D97-AF65-F5344CB8AC3E}">
        <p14:creationId xmlns:p14="http://schemas.microsoft.com/office/powerpoint/2010/main" val="40012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598587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581640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3246859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183813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E2556C5-CE8C-6547-B838-EA80C61A4AF7}"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670561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Section Header">
    <p:bg>
      <p:bgRef idx="1001">
        <a:schemeClr val="bg1"/>
      </p:bgRef>
    </p:bg>
    <p:spTree>
      <p:nvGrpSpPr>
        <p:cNvPr id="1" name=""/>
        <p:cNvGrpSpPr/>
        <p:nvPr/>
      </p:nvGrpSpPr>
      <p:grpSpPr>
        <a:xfrm>
          <a:off x="0" y="0"/>
          <a:ext cx="0" cy="0"/>
          <a:chOff x="0" y="0"/>
          <a:chExt cx="0" cy="0"/>
        </a:xfrm>
      </p:grpSpPr>
      <p:sp>
        <p:nvSpPr>
          <p:cNvPr id="11"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cxnSp>
        <p:nvCxnSpPr>
          <p:cNvPr id="6" name="Straight Connector 5"/>
          <p:cNvCxnSpPr/>
          <p:nvPr/>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8270974" y="4865092"/>
            <a:ext cx="339404" cy="223694"/>
            <a:chOff x="451796" y="386081"/>
            <a:chExt cx="1249194" cy="823318"/>
          </a:xfrm>
        </p:grpSpPr>
        <p:sp>
          <p:nvSpPr>
            <p:cNvPr id="12" name="Freeform 36"/>
            <p:cNvSpPr>
              <a:spLocks noEditPoints="1"/>
            </p:cNvSpPr>
            <p:nvPr/>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3" name="Freeform 37"/>
            <p:cNvSpPr>
              <a:spLocks noEditPoints="1"/>
            </p:cNvSpPr>
            <p:nvPr/>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2435943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r>
              <a:rPr lang="en-US"/>
              <a:t>Click icon to add picture</a:t>
            </a:r>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cxnSp>
        <p:nvCxnSpPr>
          <p:cNvPr id="8" name="Straight Connector 7"/>
          <p:cNvCxnSpPr/>
          <p:nvPr/>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8270974" y="4865092"/>
            <a:ext cx="339404" cy="223694"/>
            <a:chOff x="451796" y="386081"/>
            <a:chExt cx="1249194" cy="823318"/>
          </a:xfrm>
        </p:grpSpPr>
        <p:sp>
          <p:nvSpPr>
            <p:cNvPr id="11" name="Freeform 36"/>
            <p:cNvSpPr>
              <a:spLocks noEditPoints="1"/>
            </p:cNvSpPr>
            <p:nvPr/>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4" name="Freeform 37"/>
            <p:cNvSpPr>
              <a:spLocks noEditPoints="1"/>
            </p:cNvSpPr>
            <p:nvPr/>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238913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866598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r>
              <a:rPr lang="en-US"/>
              <a:t>Click icon to add picture</a:t>
            </a:r>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11778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190901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4000" b="1" cap="none" spc="0" baseline="0">
                <a:solidFill>
                  <a:schemeClr val="bg1">
                    <a:alpha val="90000"/>
                  </a:schemeClr>
                </a:solidFill>
                <a:latin typeface="+mj-lt"/>
                <a:cs typeface="Arial" panose="020B0604020202020204" pitchFamily="34" charset="0"/>
              </a:defRPr>
            </a:lvl1pPr>
          </a:lstStyle>
          <a:p>
            <a:r>
              <a:rPr lang="en-US"/>
              <a:t>40pt Intel Clear </a:t>
            </a:r>
            <a:r>
              <a:rPr lang="en-US" err="1"/>
              <a:t>Bld</a:t>
            </a:r>
            <a:r>
              <a:rPr lang="en-US"/>
              <a:t>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16pt Intel Clear Subhead</a:t>
            </a:r>
          </a:p>
        </p:txBody>
      </p:sp>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38437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3550400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856078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Only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747514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 dark">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385585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
                <a:schemeClr val="accent3"/>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423356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Photo 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r>
              <a:rPr lang="en-US"/>
              <a:t>Click icon to add picture</a:t>
            </a:r>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089913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ontent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725418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Columns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Tree>
    <p:extLst>
      <p:ext uri="{BB962C8B-B14F-4D97-AF65-F5344CB8AC3E}">
        <p14:creationId xmlns:p14="http://schemas.microsoft.com/office/powerpoint/2010/main" val="1462311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ree Columns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Tree>
    <p:extLst>
      <p:ext uri="{BB962C8B-B14F-4D97-AF65-F5344CB8AC3E}">
        <p14:creationId xmlns:p14="http://schemas.microsoft.com/office/powerpoint/2010/main" val="18152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Only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37990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4137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4167513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Header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
                <a:schemeClr val="accent2"/>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251232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Photo Section Header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
                <a:schemeClr val="accent2"/>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r>
              <a:rPr lang="en-US"/>
              <a:t>Click icon to add picture</a:t>
            </a:r>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919148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sp>
        <p:nvSpPr>
          <p:cNvPr id="9"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nvGrpSpPr>
          <p:cNvPr id="11" name="Group 10"/>
          <p:cNvGrpSpPr/>
          <p:nvPr/>
        </p:nvGrpSpPr>
        <p:grpSpPr>
          <a:xfrm>
            <a:off x="3517584" y="1875130"/>
            <a:ext cx="2108834" cy="1389888"/>
            <a:chOff x="451796" y="386081"/>
            <a:chExt cx="1249194" cy="823318"/>
          </a:xfrm>
        </p:grpSpPr>
        <p:sp>
          <p:nvSpPr>
            <p:cNvPr id="12" name="Freeform 36"/>
            <p:cNvSpPr>
              <a:spLocks noEditPoints="1"/>
            </p:cNvSpPr>
            <p:nvPr/>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3" name="Freeform 37"/>
            <p:cNvSpPr>
              <a:spLocks noEditPoints="1"/>
            </p:cNvSpPr>
            <p:nvPr/>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1447673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Final Slide with Tagline">
    <p:spTree>
      <p:nvGrpSpPr>
        <p:cNvPr id="1" name=""/>
        <p:cNvGrpSpPr/>
        <p:nvPr/>
      </p:nvGrpSpPr>
      <p:grpSpPr>
        <a:xfrm>
          <a:off x="0" y="0"/>
          <a:ext cx="0" cy="0"/>
          <a:chOff x="0" y="0"/>
          <a:chExt cx="0" cy="0"/>
        </a:xfrm>
      </p:grpSpPr>
      <p:sp>
        <p:nvSpPr>
          <p:cNvPr id="34" name="Rectangle 7"/>
          <p:cNvSpPr/>
          <p:nvPr/>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nvGrpSpPr>
          <p:cNvPr id="4" name="Group 3"/>
          <p:cNvGrpSpPr/>
          <p:nvPr/>
        </p:nvGrpSpPr>
        <p:grpSpPr>
          <a:xfrm>
            <a:off x="2746889" y="1874822"/>
            <a:ext cx="3650223" cy="1514490"/>
            <a:chOff x="3095625" y="246063"/>
            <a:chExt cx="5176838" cy="2147887"/>
          </a:xfrm>
          <a:solidFill>
            <a:srgbClr val="FFFFFF"/>
          </a:solidFill>
        </p:grpSpPr>
        <p:sp>
          <p:nvSpPr>
            <p:cNvPr id="5" name="Freeform 4"/>
            <p:cNvSpPr>
              <a:spLocks noEditPoints="1"/>
            </p:cNvSpPr>
            <p:nvPr/>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 name="Freeform 5"/>
            <p:cNvSpPr>
              <a:spLocks noEditPoints="1"/>
            </p:cNvSpPr>
            <p:nvPr/>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 name="Freeform 6"/>
            <p:cNvSpPr>
              <a:spLocks noEditPoints="1"/>
            </p:cNvSpPr>
            <p:nvPr/>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 name="Freeform 7"/>
            <p:cNvSpPr>
              <a:spLocks noEditPoints="1"/>
            </p:cNvSpPr>
            <p:nvPr/>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 name="Freeform 8"/>
            <p:cNvSpPr>
              <a:spLocks/>
            </p:cNvSpPr>
            <p:nvPr/>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0" name="Freeform 9"/>
            <p:cNvSpPr>
              <a:spLocks noEditPoints="1"/>
            </p:cNvSpPr>
            <p:nvPr/>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1" name="Freeform 10"/>
            <p:cNvSpPr>
              <a:spLocks noEditPoints="1"/>
            </p:cNvSpPr>
            <p:nvPr/>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2" name="Freeform 11"/>
            <p:cNvSpPr>
              <a:spLocks/>
            </p:cNvSpPr>
            <p:nvPr/>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3" name="Freeform 12"/>
            <p:cNvSpPr>
              <a:spLocks noEditPoints="1"/>
            </p:cNvSpPr>
            <p:nvPr/>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4" name="Freeform 13"/>
            <p:cNvSpPr>
              <a:spLocks noEditPoints="1"/>
            </p:cNvSpPr>
            <p:nvPr/>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5" name="Freeform 14"/>
            <p:cNvSpPr>
              <a:spLocks/>
            </p:cNvSpPr>
            <p:nvPr/>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6" name="Freeform 15"/>
            <p:cNvSpPr>
              <a:spLocks/>
            </p:cNvSpPr>
            <p:nvPr/>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7" name="Freeform 16"/>
            <p:cNvSpPr>
              <a:spLocks noEditPoints="1"/>
            </p:cNvSpPr>
            <p:nvPr/>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8" name="Freeform 17"/>
            <p:cNvSpPr>
              <a:spLocks/>
            </p:cNvSpPr>
            <p:nvPr/>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19" name="Freeform 18"/>
            <p:cNvSpPr>
              <a:spLocks/>
            </p:cNvSpPr>
            <p:nvPr/>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0" name="Freeform 19"/>
            <p:cNvSpPr>
              <a:spLocks noEditPoints="1"/>
            </p:cNvSpPr>
            <p:nvPr/>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1" name="Freeform 20"/>
            <p:cNvSpPr>
              <a:spLocks/>
            </p:cNvSpPr>
            <p:nvPr/>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2" name="Freeform 21"/>
            <p:cNvSpPr>
              <a:spLocks/>
            </p:cNvSpPr>
            <p:nvPr/>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3" name="Freeform 22"/>
            <p:cNvSpPr>
              <a:spLocks/>
            </p:cNvSpPr>
            <p:nvPr/>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4" name="Freeform 23"/>
            <p:cNvSpPr>
              <a:spLocks noEditPoints="1"/>
            </p:cNvSpPr>
            <p:nvPr/>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5" name="Freeform 24"/>
            <p:cNvSpPr>
              <a:spLocks/>
            </p:cNvSpPr>
            <p:nvPr/>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6" name="Freeform 25"/>
            <p:cNvSpPr>
              <a:spLocks/>
            </p:cNvSpPr>
            <p:nvPr/>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7" name="Freeform 26"/>
            <p:cNvSpPr>
              <a:spLocks noEditPoints="1"/>
            </p:cNvSpPr>
            <p:nvPr/>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8" name="Freeform 27"/>
            <p:cNvSpPr>
              <a:spLocks noEditPoints="1"/>
            </p:cNvSpPr>
            <p:nvPr/>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0" name="Freeform 29"/>
            <p:cNvSpPr>
              <a:spLocks noEditPoints="1"/>
            </p:cNvSpPr>
            <p:nvPr/>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652746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4688" y="2479424"/>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9"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16pt Intel Clear Subhead, Date, Etc.</a:t>
            </a:r>
          </a:p>
        </p:txBody>
      </p:sp>
      <p:pic>
        <p:nvPicPr>
          <p:cNvPr id="10" name="Picture 9"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460695" y="389229"/>
            <a:ext cx="2121766" cy="887284"/>
          </a:xfrm>
          <a:prstGeom prst="rect">
            <a:avLst/>
          </a:prstGeom>
        </p:spPr>
      </p:pic>
    </p:spTree>
    <p:extLst>
      <p:ext uri="{BB962C8B-B14F-4D97-AF65-F5344CB8AC3E}">
        <p14:creationId xmlns:p14="http://schemas.microsoft.com/office/powerpoint/2010/main" val="908780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455614" y="1203327"/>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105578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455615" y="1203326"/>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4830765"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5" y="2843898"/>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345137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455615" y="1203326"/>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6"/>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154152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5" y="1203327"/>
            <a:ext cx="8228013" cy="3425825"/>
          </a:xfrm>
        </p:spPr>
        <p:txBody>
          <a:bodyPr anchor="ctr" anchorCtr="0"/>
          <a:lstStyle>
            <a:lvl1pPr marL="190491" indent="-190491">
              <a:defRPr sz="3600" b="1" baseline="0">
                <a:solidFill>
                  <a:schemeClr val="accent2"/>
                </a:solidFill>
                <a:latin typeface="+mn-lt"/>
                <a:cs typeface="Intel Clear"/>
              </a:defRPr>
            </a:lvl1pPr>
            <a:lvl2pPr marL="417493" indent="-225413">
              <a:buFont typeface="Intel Clear" pitchFamily="34" charset="0"/>
              <a:buChar char="–"/>
              <a:defRPr sz="1200" baseline="0">
                <a:latin typeface="+mn-lt"/>
                <a:cs typeface="Intel Clear" panose="020B0604020203020204" pitchFamily="34" charset="0"/>
              </a:defRPr>
            </a:lvl2pPr>
            <a:lvl3pPr marL="685766" indent="-228588">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55164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3289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9144000" cy="4768850"/>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7"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6004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18" name="Content Placeholder 2"/>
          <p:cNvSpPr>
            <a:spLocks noGrp="1"/>
          </p:cNvSpPr>
          <p:nvPr>
            <p:ph sz="half" idx="1" hasCustomPrompt="1"/>
          </p:nvPr>
        </p:nvSpPr>
        <p:spPr>
          <a:xfrm>
            <a:off x="455615"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9" y="4975797"/>
            <a:ext cx="184731" cy="246221"/>
          </a:xfrm>
          <a:prstGeom prst="rect">
            <a:avLst/>
          </a:prstGeom>
          <a:noFill/>
        </p:spPr>
        <p:txBody>
          <a:bodyPr wrap="none" rtlCol="0">
            <a:spAutoFit/>
          </a:bodyPr>
          <a:lstStyle/>
          <a:p>
            <a:pPr defTabSz="457178"/>
            <a:endParaRPr lang="en-US" sz="1000" dirty="0">
              <a:solidFill>
                <a:srgbClr val="003C71"/>
              </a:solidFill>
              <a:cs typeface="Intel Clear"/>
            </a:endParaRPr>
          </a:p>
        </p:txBody>
      </p:sp>
      <p:sp>
        <p:nvSpPr>
          <p:cNvPr id="10"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401961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5" y="3"/>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4" y="308848"/>
            <a:ext cx="4006850" cy="868680"/>
          </a:xfrm>
        </p:spPr>
        <p:txBody>
          <a:bodyPr>
            <a:noAutofit/>
          </a:bodyPr>
          <a:lstStyle>
            <a:lvl1pPr>
              <a:defRPr sz="2800" b="0" i="0" baseline="0">
                <a:latin typeface="Intel Clear"/>
                <a:cs typeface="Intel Clear"/>
              </a:defRPr>
            </a:lvl1pPr>
          </a:lstStyle>
          <a:p>
            <a:r>
              <a:rPr lang="en-US" dirty="0"/>
              <a:t>28pt Intel Clear Headline</a:t>
            </a:r>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788758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rgbClr val="003C7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17233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4"/>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7" name="Title 1"/>
          <p:cNvSpPr>
            <a:spLocks noGrp="1"/>
          </p:cNvSpPr>
          <p:nvPr>
            <p:ph type="title" hasCustomPrompt="1"/>
          </p:nvPr>
        </p:nvSpPr>
        <p:spPr>
          <a:xfrm>
            <a:off x="455613" y="1101796"/>
            <a:ext cx="7772400" cy="1021556"/>
          </a:xfrm>
        </p:spPr>
        <p:txBody>
          <a:bodyPr anchor="b" anchorCtr="0">
            <a:noAutofit/>
          </a:bodyPr>
          <a:lstStyle>
            <a:lvl1pPr algn="l">
              <a:lnSpc>
                <a:spcPct val="80000"/>
              </a:lnSpc>
              <a:defRPr sz="4000"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432442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90"/>
            <a:ext cx="7772400" cy="1021556"/>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F3D54E"/>
                </a:solidFill>
                <a:latin typeface="+mn-lt"/>
                <a:cs typeface="Intel Clear" panose="020B0604020203020204"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3"/>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2215770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999408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960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atin typeface="Intel Clear"/>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p:txBody>
          <a:bodyPr/>
          <a:lstStyle>
            <a:lvl1pPr>
              <a:defRPr/>
            </a:lvl1pPr>
          </a:lstStyle>
          <a:p>
            <a:r>
              <a:rPr lang="en-US" dirty="0" err="1"/>
              <a:t>28pt</a:t>
            </a:r>
            <a:r>
              <a:rPr lang="en-US" dirty="0"/>
              <a:t> Intel Clear Light Headline</a:t>
            </a:r>
          </a:p>
        </p:txBody>
      </p:sp>
      <p:sp>
        <p:nvSpPr>
          <p:cNvPr id="8" name="Content Placeholder 7"/>
          <p:cNvSpPr>
            <a:spLocks noGrp="1"/>
          </p:cNvSpPr>
          <p:nvPr>
            <p:ph sz="quarter" idx="13" hasCustomPrompt="1"/>
          </p:nvPr>
        </p:nvSpPr>
        <p:spPr>
          <a:xfrm>
            <a:off x="455614" y="1203326"/>
            <a:ext cx="8228012" cy="3425825"/>
          </a:xfrm>
        </p:spPr>
        <p:txBody>
          <a:bodyPr/>
          <a:lstStyle>
            <a:lvl1pPr>
              <a:defRPr>
                <a:latin typeface="Intel Clear"/>
              </a:defRPr>
            </a:lvl1pPr>
            <a:lvl2pPr>
              <a:defRPr>
                <a:latin typeface="Intel Clear"/>
              </a:defRPr>
            </a:lvl2pPr>
            <a:lvl3pPr>
              <a:defRPr>
                <a:latin typeface="Intel Clear"/>
              </a:defRPr>
            </a:lvl3pPr>
            <a:lvl4pPr>
              <a:defRPr>
                <a:latin typeface="Intel Clear"/>
              </a:defRPr>
            </a:lvl4pPr>
            <a:lvl5pPr>
              <a:defRPr>
                <a:latin typeface="Intel Clear"/>
              </a:defRPr>
            </a:lvl5p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58108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_Blue Section Break">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a:prstGeom prst="rect">
            <a:avLst/>
          </a:prstGeom>
        </p:spPr>
        <p:txBody>
          <a:bodyPr anchor="b" anchorCtr="0">
            <a:noAutofit/>
          </a:bodyPr>
          <a:lstStyle>
            <a:lvl1pPr algn="l">
              <a:lnSpc>
                <a:spcPct val="80000"/>
              </a:lnSpc>
              <a:defRPr sz="36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7" name="Rectangle 6"/>
          <p:cNvSpPr/>
          <p:nvPr userDrawn="1"/>
        </p:nvSpPr>
        <p:spPr>
          <a:xfrm>
            <a:off x="-1587" y="4869114"/>
            <a:ext cx="9144000" cy="274320"/>
          </a:xfrm>
          <a:prstGeom prst="rect">
            <a:avLst/>
          </a:prstGeom>
          <a:solidFill>
            <a:srgbClr val="004A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2" descr="\\.psf\Home\Desktop\Intel.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239916" y="4882628"/>
            <a:ext cx="364336" cy="2401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30292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570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3587424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err="1"/>
              <a:t>28pt</a:t>
            </a:r>
            <a:r>
              <a:rPr lang="en-US" dirty="0"/>
              <a:t> Intel Clear Light Headline</a:t>
            </a:r>
          </a:p>
        </p:txBody>
      </p:sp>
      <p:sp>
        <p:nvSpPr>
          <p:cNvPr id="8" name="Content Placeholder 7"/>
          <p:cNvSpPr>
            <a:spLocks noGrp="1"/>
          </p:cNvSpPr>
          <p:nvPr>
            <p:ph sz="quarter" idx="13" hasCustomPrompt="1"/>
          </p:nvPr>
        </p:nvSpPr>
        <p:spPr>
          <a:xfrm>
            <a:off x="455614" y="1203326"/>
            <a:ext cx="8228012" cy="3425825"/>
          </a:xfrm>
        </p:spPr>
        <p:txBody>
          <a:bodyPr/>
          <a:lstStyle>
            <a:lvl1pPr>
              <a:defRPr>
                <a:latin typeface="Intel Clear"/>
              </a:defRPr>
            </a:lvl1pPr>
            <a:lvl2pPr>
              <a:defRPr>
                <a:latin typeface="Intel Clear"/>
              </a:defRPr>
            </a:lvl2pPr>
            <a:lvl3pPr>
              <a:defRPr>
                <a:latin typeface="Intel Clear"/>
              </a:defRPr>
            </a:lvl3pPr>
            <a:lvl4pPr>
              <a:defRPr>
                <a:latin typeface="Intel Clear"/>
              </a:defRPr>
            </a:lvl4pPr>
            <a:lvl5pPr>
              <a:defRPr>
                <a:latin typeface="Intel Clear"/>
              </a:defRPr>
            </a:lvl5p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288601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5" y="1203326"/>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52322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4830765"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5" y="2843898"/>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674429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523220"/>
          </a:xfrm>
        </p:spPr>
        <p:txBody>
          <a:bodyPr/>
          <a:lstStyle>
            <a:lvl1pPr>
              <a:defRPr b="0" i="0" baseline="0">
                <a:solidFill>
                  <a:schemeClr val="bg1"/>
                </a:solidFill>
                <a:latin typeface="+mj-lt"/>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18pt Intel Clear body text</a:t>
            </a:r>
          </a:p>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Tree>
    <p:extLst>
      <p:ext uri="{BB962C8B-B14F-4D97-AF65-F5344CB8AC3E}">
        <p14:creationId xmlns:p14="http://schemas.microsoft.com/office/powerpoint/2010/main" val="411847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266700" y="99296"/>
            <a:ext cx="8724900" cy="523220"/>
          </a:xfrm>
        </p:spPr>
        <p:txBody>
          <a:bodyPr/>
          <a:lstStyle>
            <a:lvl1pPr>
              <a:defRPr sz="2800" b="0" i="0" baseline="0">
                <a:solidFill>
                  <a:schemeClr val="tx2"/>
                </a:solidFill>
                <a:latin typeface="Arial" panose="020B0604020202020204" pitchFamily="34" charset="0"/>
                <a:ea typeface="Intel Clear Pro" panose="020B0804020202060201" pitchFamily="34" charset="0"/>
                <a:cs typeface="Arial" panose="020B0604020202020204" pitchFamily="34" charset="0"/>
              </a:defRPr>
            </a:lvl1pPr>
          </a:lstStyle>
          <a:p>
            <a:r>
              <a:rPr lang="en-US" dirty="0"/>
              <a:t>28pt Intel Clear Headline</a:t>
            </a:r>
          </a:p>
        </p:txBody>
      </p:sp>
    </p:spTree>
    <p:extLst>
      <p:ext uri="{BB962C8B-B14F-4D97-AF65-F5344CB8AC3E}">
        <p14:creationId xmlns:p14="http://schemas.microsoft.com/office/powerpoint/2010/main" val="2381249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60">
          <p15:clr>
            <a:srgbClr val="FBAE40"/>
          </p15:clr>
        </p15:guide>
        <p15:guide id="2" orient="horz" pos="636">
          <p15:clr>
            <a:srgbClr val="FBAE40"/>
          </p15:clr>
        </p15:guide>
        <p15:guide id="3" pos="5664">
          <p15:clr>
            <a:srgbClr val="FBAE40"/>
          </p15:clr>
        </p15:guide>
        <p15:guide id="4" orient="horz" pos="2916">
          <p15:clr>
            <a:srgbClr val="FBAE40"/>
          </p15:clr>
        </p15:guide>
        <p15:guide id="5" pos="168">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2352" y="4899753"/>
            <a:ext cx="128240" cy="123111"/>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455613" y="308848"/>
            <a:ext cx="8229600" cy="523220"/>
          </a:xfrm>
        </p:spPr>
        <p:txBody>
          <a:bodyPr/>
          <a:lstStyle>
            <a:lvl1pPr>
              <a:defRPr b="0" i="0" baseline="0">
                <a:solidFill>
                  <a:srgbClr val="003C71"/>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749183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cSld name="Title Slide with Radial Gradient">
    <p:bg>
      <p:bgPr>
        <a:blipFill dpi="0" rotWithShape="1">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8" y="2479424"/>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3" name="Subtitle 2"/>
          <p:cNvSpPr>
            <a:spLocks noGrp="1"/>
          </p:cNvSpPr>
          <p:nvPr>
            <p:ph type="subTitle" idx="1" hasCustomPrompt="1"/>
          </p:nvPr>
        </p:nvSpPr>
        <p:spPr>
          <a:xfrm>
            <a:off x="455614"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451799" y="383170"/>
            <a:ext cx="1248049" cy="829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220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266700" y="99296"/>
            <a:ext cx="8724900" cy="523220"/>
          </a:xfrm>
        </p:spPr>
        <p:txBody>
          <a:bodyPr/>
          <a:lstStyle>
            <a:lvl1pPr>
              <a:defRPr sz="2800" b="0" i="0" baseline="0">
                <a:solidFill>
                  <a:schemeClr val="tx2"/>
                </a:solidFill>
                <a:latin typeface="Arial" panose="020B0604020202020204" pitchFamily="34" charset="0"/>
                <a:ea typeface="Intel Clear Pro" panose="020B0804020202060201" pitchFamily="34" charset="0"/>
                <a:cs typeface="Arial" panose="020B0604020202020204" pitchFamily="34" charset="0"/>
              </a:defRPr>
            </a:lvl1pPr>
          </a:lstStyle>
          <a:p>
            <a:r>
              <a:rPr lang="en-US" dirty="0"/>
              <a:t>28pt Intel Clear Headline</a:t>
            </a:r>
          </a:p>
        </p:txBody>
      </p:sp>
      <p:sp>
        <p:nvSpPr>
          <p:cNvPr id="9" name="Content Placeholder 8"/>
          <p:cNvSpPr>
            <a:spLocks noGrp="1"/>
          </p:cNvSpPr>
          <p:nvPr>
            <p:ph sz="quarter" idx="13" hasCustomPrompt="1"/>
          </p:nvPr>
        </p:nvSpPr>
        <p:spPr>
          <a:xfrm>
            <a:off x="266701" y="1009650"/>
            <a:ext cx="4313767" cy="3619500"/>
          </a:xfrm>
        </p:spPr>
        <p:txBody>
          <a:bodyPr/>
          <a:lstStyle>
            <a:lvl1pPr>
              <a:defRPr>
                <a:solidFill>
                  <a:schemeClr val="tx1"/>
                </a:solidFill>
                <a:latin typeface="Arial" panose="020B0604020202020204" pitchFamily="34" charset="0"/>
                <a:cs typeface="Arial" panose="020B0604020202020204" pitchFamily="34" charset="0"/>
              </a:defRPr>
            </a:lvl1pPr>
            <a:lvl2pPr>
              <a:defRPr sz="1800">
                <a:solidFill>
                  <a:schemeClr val="tx2"/>
                </a:solidFill>
                <a:latin typeface="Arial" panose="020B0604020202020204" pitchFamily="34" charset="0"/>
                <a:cs typeface="Arial" panose="020B0604020202020204" pitchFamily="34" charset="0"/>
              </a:defRPr>
            </a:lvl2pPr>
            <a:lvl3pPr>
              <a:defRPr sz="1800">
                <a:solidFill>
                  <a:schemeClr val="tx2"/>
                </a:solidFill>
                <a:latin typeface="Arial" panose="020B0604020202020204" pitchFamily="34" charset="0"/>
                <a:cs typeface="Arial" panose="020B0604020202020204" pitchFamily="34" charset="0"/>
              </a:defRPr>
            </a:lvl3pPr>
            <a:lvl4pPr>
              <a:defRPr sz="1600">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4" name="Content Placeholder 8"/>
          <p:cNvSpPr>
            <a:spLocks noGrp="1"/>
          </p:cNvSpPr>
          <p:nvPr>
            <p:ph sz="quarter" idx="14" hasCustomPrompt="1"/>
          </p:nvPr>
        </p:nvSpPr>
        <p:spPr>
          <a:xfrm>
            <a:off x="4677834" y="1009650"/>
            <a:ext cx="4313767" cy="3619500"/>
          </a:xfrm>
        </p:spPr>
        <p:txBody>
          <a:bodyPr/>
          <a:lstStyle>
            <a:lvl1pPr>
              <a:defRPr>
                <a:solidFill>
                  <a:schemeClr val="tx1"/>
                </a:solidFill>
                <a:latin typeface="Arial" panose="020B0604020202020204" pitchFamily="34" charset="0"/>
                <a:cs typeface="Arial" panose="020B0604020202020204" pitchFamily="34" charset="0"/>
              </a:defRPr>
            </a:lvl1pPr>
            <a:lvl2pPr>
              <a:defRPr sz="1800">
                <a:solidFill>
                  <a:schemeClr val="tx2"/>
                </a:solidFill>
                <a:latin typeface="Arial" panose="020B0604020202020204" pitchFamily="34" charset="0"/>
                <a:cs typeface="Arial" panose="020B0604020202020204" pitchFamily="34" charset="0"/>
              </a:defRPr>
            </a:lvl2pPr>
            <a:lvl3pPr>
              <a:defRPr sz="1800">
                <a:solidFill>
                  <a:schemeClr val="tx2"/>
                </a:solidFill>
                <a:latin typeface="Arial" panose="020B0604020202020204" pitchFamily="34" charset="0"/>
                <a:cs typeface="Arial" panose="020B0604020202020204" pitchFamily="34" charset="0"/>
              </a:defRPr>
            </a:lvl3pPr>
            <a:lvl4pPr>
              <a:defRPr sz="1600">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281128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60">
          <p15:clr>
            <a:srgbClr val="FBAE40"/>
          </p15:clr>
        </p15:guide>
        <p15:guide id="2" orient="horz" pos="636">
          <p15:clr>
            <a:srgbClr val="FBAE40"/>
          </p15:clr>
        </p15:guide>
        <p15:guide id="3" pos="5664">
          <p15:clr>
            <a:srgbClr val="FBAE40"/>
          </p15:clr>
        </p15:guide>
        <p15:guide id="4" orient="horz" pos="2916">
          <p15:clr>
            <a:srgbClr val="FBAE40"/>
          </p15:clr>
        </p15:guide>
        <p15:guide id="5" pos="16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
        <p:nvSpPr>
          <p:cNvPr id="6" name="Title 6"/>
          <p:cNvSpPr>
            <a:spLocks noGrp="1"/>
          </p:cNvSpPr>
          <p:nvPr>
            <p:ph type="title" hasCustomPrompt="1"/>
          </p:nvPr>
        </p:nvSpPr>
        <p:spPr>
          <a:xfrm>
            <a:off x="455613" y="308848"/>
            <a:ext cx="8229600" cy="52322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413594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_Title and Bulleted Text">
  <p:cSld name="4_Title and Bulleted Text">
    <p:spTree>
      <p:nvGrpSpPr>
        <p:cNvPr id="1" name="Shape 162"/>
        <p:cNvGrpSpPr/>
        <p:nvPr/>
      </p:nvGrpSpPr>
      <p:grpSpPr>
        <a:xfrm>
          <a:off x="0" y="0"/>
          <a:ext cx="0" cy="0"/>
          <a:chOff x="0" y="0"/>
          <a:chExt cx="0" cy="0"/>
        </a:xfrm>
      </p:grpSpPr>
      <p:sp>
        <p:nvSpPr>
          <p:cNvPr id="163" name="Google Shape;163;p35"/>
          <p:cNvSpPr txBox="1">
            <a:spLocks noGrp="1"/>
          </p:cNvSpPr>
          <p:nvPr>
            <p:ph type="sldNum" idx="12"/>
          </p:nvPr>
        </p:nvSpPr>
        <p:spPr>
          <a:xfrm>
            <a:off x="8720932" y="4816638"/>
            <a:ext cx="2850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en">
                <a:solidFill>
                  <a:srgbClr val="FFFFFF"/>
                </a:solidFill>
              </a:rPr>
              <a:pPr/>
              <a:t>‹#›</a:t>
            </a:fld>
            <a:endParaRPr>
              <a:solidFill>
                <a:srgbClr val="FFFFFF"/>
              </a:solidFill>
            </a:endParaRPr>
          </a:p>
        </p:txBody>
      </p:sp>
      <p:sp>
        <p:nvSpPr>
          <p:cNvPr id="164" name="Google Shape;164;p35"/>
          <p:cNvSpPr txBox="1">
            <a:spLocks noGrp="1"/>
          </p:cNvSpPr>
          <p:nvPr>
            <p:ph type="body" idx="1"/>
          </p:nvPr>
        </p:nvSpPr>
        <p:spPr>
          <a:xfrm>
            <a:off x="455613" y="1203325"/>
            <a:ext cx="8228100" cy="3425700"/>
          </a:xfrm>
          <a:prstGeom prst="rect">
            <a:avLst/>
          </a:prstGeom>
          <a:noFill/>
          <a:ln>
            <a:noFill/>
          </a:ln>
        </p:spPr>
        <p:txBody>
          <a:bodyPr spcFirstLastPara="1" wrap="square" lIns="0" tIns="0" rIns="0" bIns="0" anchor="t" anchorCtr="0"/>
          <a:lstStyle>
            <a:lvl1pPr marL="457189" marR="0" lvl="0" indent="-228594" algn="l" rtl="0">
              <a:lnSpc>
                <a:spcPct val="100000"/>
              </a:lnSpc>
              <a:spcBef>
                <a:spcPts val="1200"/>
              </a:spcBef>
              <a:spcAft>
                <a:spcPts val="0"/>
              </a:spcAft>
              <a:buClr>
                <a:srgbClr val="0071C5"/>
              </a:buClr>
              <a:buSzPts val="1800"/>
              <a:buFont typeface="Noto Sans Symbols"/>
              <a:buNone/>
              <a:defRPr sz="1800" b="0" i="0" u="none" strike="noStrike" cap="none">
                <a:solidFill>
                  <a:srgbClr val="0071C5"/>
                </a:solidFill>
                <a:latin typeface="Arial"/>
                <a:ea typeface="Arial"/>
                <a:cs typeface="Arial"/>
                <a:sym typeface="Arial"/>
              </a:defRPr>
            </a:lvl1pPr>
            <a:lvl2pPr marL="914378" marR="0" lvl="1" indent="-330192" algn="l" rtl="0">
              <a:lnSpc>
                <a:spcPct val="100000"/>
              </a:lnSpc>
              <a:spcBef>
                <a:spcPts val="1200"/>
              </a:spcBef>
              <a:spcAft>
                <a:spcPts val="0"/>
              </a:spcAft>
              <a:buClr>
                <a:schemeClr val="dk2"/>
              </a:buClr>
              <a:buSzPts val="1600"/>
              <a:buFont typeface="Noto Sans Symbols"/>
              <a:buChar char="▪"/>
              <a:defRPr sz="1800" b="0" i="0" u="none" strike="noStrike" cap="none">
                <a:solidFill>
                  <a:schemeClr val="dk2"/>
                </a:solidFill>
                <a:latin typeface="Arial"/>
                <a:ea typeface="Arial"/>
                <a:cs typeface="Arial"/>
                <a:sym typeface="Arial"/>
              </a:defRPr>
            </a:lvl2pPr>
            <a:lvl3pPr marL="1371566" marR="0" lvl="2" indent="-330192" algn="l" rtl="0">
              <a:lnSpc>
                <a:spcPct val="100000"/>
              </a:lnSpc>
              <a:spcBef>
                <a:spcPts val="800"/>
              </a:spcBef>
              <a:spcAft>
                <a:spcPts val="0"/>
              </a:spcAft>
              <a:buClr>
                <a:schemeClr val="dk2"/>
              </a:buClr>
              <a:buSzPts val="1600"/>
              <a:buFont typeface="Arial"/>
              <a:buChar char="–"/>
              <a:defRPr sz="1800" b="0" i="0" u="none" strike="noStrike" cap="none">
                <a:solidFill>
                  <a:schemeClr val="dk2"/>
                </a:solidFill>
                <a:latin typeface="Arial"/>
                <a:ea typeface="Arial"/>
                <a:cs typeface="Arial"/>
                <a:sym typeface="Arial"/>
              </a:defRPr>
            </a:lvl3pPr>
            <a:lvl4pPr marL="1828754" marR="0" lvl="3" indent="-317492" algn="l" rtl="0">
              <a:lnSpc>
                <a:spcPct val="100000"/>
              </a:lnSpc>
              <a:spcBef>
                <a:spcPts val="280"/>
              </a:spcBef>
              <a:spcAft>
                <a:spcPts val="0"/>
              </a:spcAft>
              <a:buClr>
                <a:schemeClr val="dk2"/>
              </a:buClr>
              <a:buSzPts val="1400"/>
              <a:buFont typeface="Arial"/>
              <a:buChar char="–"/>
              <a:defRPr sz="1600" b="0" i="0" u="none" strike="noStrike" cap="none">
                <a:solidFill>
                  <a:schemeClr val="dk2"/>
                </a:solidFill>
                <a:latin typeface="Arial"/>
                <a:ea typeface="Arial"/>
                <a:cs typeface="Arial"/>
                <a:sym typeface="Arial"/>
              </a:defRPr>
            </a:lvl4pPr>
            <a:lvl5pPr marL="2285943" marR="0" lvl="4" indent="-317492" algn="l" rtl="0">
              <a:lnSpc>
                <a:spcPct val="100000"/>
              </a:lnSpc>
              <a:spcBef>
                <a:spcPts val="28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132"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 name="Google Shape;165;p35"/>
          <p:cNvSpPr txBox="1">
            <a:spLocks noGrp="1"/>
          </p:cNvSpPr>
          <p:nvPr>
            <p:ph type="ftr" idx="11"/>
          </p:nvPr>
        </p:nvSpPr>
        <p:spPr>
          <a:xfrm>
            <a:off x="3124200" y="4816638"/>
            <a:ext cx="2895600" cy="2739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solidFill>
                <a:srgbClr val="FFFFFF"/>
              </a:solidFill>
            </a:endParaRPr>
          </a:p>
        </p:txBody>
      </p:sp>
      <p:sp>
        <p:nvSpPr>
          <p:cNvPr id="166" name="Google Shape;166;p35"/>
          <p:cNvSpPr txBox="1">
            <a:spLocks noGrp="1"/>
          </p:cNvSpPr>
          <p:nvPr>
            <p:ph type="title"/>
          </p:nvPr>
        </p:nvSpPr>
        <p:spPr>
          <a:xfrm>
            <a:off x="455613" y="310130"/>
            <a:ext cx="8229600" cy="430887"/>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1480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ed Text dark">
    <p:bg>
      <p:bgPr>
        <a:solidFill>
          <a:schemeClr val="bg2">
            <a:lumMod val="50000"/>
          </a:schemeClr>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587" y="4759452"/>
            <a:ext cx="9144000" cy="384048"/>
            <a:chOff x="-1587" y="4759452"/>
            <a:chExt cx="9144000" cy="384048"/>
          </a:xfrm>
        </p:grpSpPr>
        <p:sp>
          <p:nvSpPr>
            <p:cNvPr id="5" name="Rectangle 4"/>
            <p:cNvSpPr/>
            <p:nvPr userDrawn="1"/>
          </p:nvSpPr>
          <p:spPr>
            <a:xfrm>
              <a:off x="-1587" y="4759452"/>
              <a:ext cx="9144000" cy="384048"/>
            </a:xfrm>
            <a:prstGeom prst="rect">
              <a:avLst/>
            </a:prstGeom>
            <a:gradFill flip="none" rotWithShape="1">
              <a:gsLst>
                <a:gs pos="32000">
                  <a:srgbClr val="003C71"/>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8718551" y="4824510"/>
              <a:ext cx="2381" cy="237744"/>
            </a:xfrm>
            <a:prstGeom prst="line">
              <a:avLst/>
            </a:prstGeom>
            <a:ln w="9525">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lvl1pPr>
              <a:defRPr>
                <a:solidFill>
                  <a:srgbClr val="FFFFFF"/>
                </a:solidFill>
              </a:defRPr>
            </a:lvl1p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1"/>
                </a:solidFill>
                <a:latin typeface="+mj-lt"/>
                <a:ea typeface="Intel Clear Pro" panose="020B0804020202060201" pitchFamily="34" charset="0"/>
                <a:cs typeface="Intel Clear Pro" panose="020B0804020202060201" pitchFamily="34" charset="0"/>
              </a:defRPr>
            </a:lvl1pPr>
          </a:lstStyle>
          <a:p>
            <a:r>
              <a:rPr lang="en-US"/>
              <a:t>28pt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chemeClr val="tx1"/>
                </a:solidFill>
              </a:defRPr>
            </a:lvl1pPr>
            <a:lvl2pPr>
              <a:defRPr sz="1800">
                <a:solidFill>
                  <a:schemeClr val="tx1"/>
                </a:solidFill>
              </a:defRPr>
            </a:lvl2pPr>
            <a:lvl3pPr>
              <a:defRPr sz="1800">
                <a:solidFill>
                  <a:schemeClr val="tx1"/>
                </a:solidFill>
              </a:defRPr>
            </a:lvl3pPr>
            <a:lvl4pPr>
              <a:defRPr sz="1600">
                <a:solidFill>
                  <a:schemeClr val="tx1"/>
                </a:solidFill>
              </a:defRPr>
            </a:lvl4pPr>
            <a:lvl5pPr>
              <a:defRPr>
                <a:solidFill>
                  <a:schemeClr val="tx1"/>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733983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Title and Bullete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19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60">
          <p15:clr>
            <a:srgbClr val="FBAE40"/>
          </p15:clr>
        </p15:guide>
        <p15:guide id="2" orient="horz" pos="636">
          <p15:clr>
            <a:srgbClr val="FBAE40"/>
          </p15:clr>
        </p15:guide>
        <p15:guide id="3" pos="5664">
          <p15:clr>
            <a:srgbClr val="FBAE40"/>
          </p15:clr>
        </p15:guide>
        <p15:guide id="4" orient="horz" pos="2916">
          <p15:clr>
            <a:srgbClr val="FBAE40"/>
          </p15:clr>
        </p15:guide>
        <p15:guide id="5" pos="16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102020" y="0"/>
            <a:ext cx="2573076" cy="4044871"/>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80" name="Square"/>
          <p:cNvSpPr/>
          <p:nvPr/>
        </p:nvSpPr>
        <p:spPr>
          <a:xfrm>
            <a:off x="645831" y="4043173"/>
            <a:ext cx="455474" cy="455474"/>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81" name="Rectangle"/>
          <p:cNvSpPr/>
          <p:nvPr/>
        </p:nvSpPr>
        <p:spPr>
          <a:xfrm>
            <a:off x="432050" y="3831598"/>
            <a:ext cx="214991" cy="211555"/>
          </a:xfrm>
          <a:prstGeom prst="rect">
            <a:avLst/>
          </a:prstGeom>
          <a:solidFill>
            <a:srgbClr val="00C7FD"/>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82" name="Square"/>
          <p:cNvSpPr/>
          <p:nvPr/>
        </p:nvSpPr>
        <p:spPr>
          <a:xfrm>
            <a:off x="645831" y="3714356"/>
            <a:ext cx="118096" cy="118096"/>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421607" y="2688960"/>
            <a:ext cx="8229601" cy="818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5625">
                <a:solidFill>
                  <a:schemeClr val="tx1"/>
                </a:solidFill>
              </a:defRPr>
            </a:lvl1pPr>
          </a:lstStyle>
          <a:p>
            <a:r>
              <a:rPr lang="en-US" dirty="0"/>
              <a:t>75 </a:t>
            </a:r>
            <a:r>
              <a:rPr lang="en-US" dirty="0" err="1"/>
              <a:t>pt</a:t>
            </a:r>
            <a:r>
              <a:rPr lang="en-US" dirty="0"/>
              <a:t> Intel Clear Light</a:t>
            </a:r>
            <a:endParaRPr dirty="0"/>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421606" y="2386736"/>
            <a:ext cx="7722393" cy="228600"/>
          </a:xfrm>
        </p:spPr>
        <p:txBody>
          <a:bodyPr>
            <a:normAutofit/>
          </a:bodyPr>
          <a:lstStyle>
            <a:lvl1pPr marL="0" indent="0">
              <a:buNone/>
              <a:defRPr sz="12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431262" y="3583957"/>
            <a:ext cx="7712738" cy="245082"/>
          </a:xfrm>
        </p:spPr>
        <p:txBody>
          <a:bodyPr>
            <a:normAutofit/>
          </a:bodyPr>
          <a:lstStyle>
            <a:lvl1pPr marL="0" indent="0">
              <a:buNone/>
              <a:defRPr sz="135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101304" y="4496790"/>
            <a:ext cx="794816" cy="2976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dirty="0"/>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dirty="0"/>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dirty="0"/>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dirty="0"/>
            </a:p>
          </p:txBody>
        </p:sp>
      </p:grpSp>
    </p:spTree>
    <p:extLst>
      <p:ext uri="{BB962C8B-B14F-4D97-AF65-F5344CB8AC3E}">
        <p14:creationId xmlns:p14="http://schemas.microsoft.com/office/powerpoint/2010/main" val="158935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102020" y="0"/>
            <a:ext cx="2573076" cy="4044871"/>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421606" y="2386736"/>
            <a:ext cx="7722393" cy="228600"/>
          </a:xfrm>
        </p:spPr>
        <p:txBody>
          <a:bodyPr>
            <a:normAutofit/>
          </a:bodyPr>
          <a:lstStyle>
            <a:lvl1pPr marL="0" indent="0">
              <a:buNone/>
              <a:defRPr sz="12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421607" y="2688960"/>
            <a:ext cx="8229601" cy="818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5625">
                <a:solidFill>
                  <a:schemeClr val="tx1"/>
                </a:solidFill>
              </a:defRPr>
            </a:lvl1pPr>
          </a:lstStyle>
          <a:p>
            <a:r>
              <a:rPr lang="en-US" dirty="0"/>
              <a:t>75 </a:t>
            </a:r>
            <a:r>
              <a:rPr lang="en-US" dirty="0" err="1"/>
              <a:t>pt</a:t>
            </a:r>
            <a:r>
              <a:rPr lang="en-US" dirty="0"/>
              <a:t> Intel Clear Light</a:t>
            </a:r>
            <a:endParaRPr dirty="0"/>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431262" y="3583957"/>
            <a:ext cx="7712738" cy="245082"/>
          </a:xfrm>
        </p:spPr>
        <p:txBody>
          <a:bodyPr>
            <a:normAutofit/>
          </a:bodyPr>
          <a:lstStyle>
            <a:lvl1pPr marL="0" indent="0">
              <a:buNone/>
              <a:defRPr sz="135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645831" y="4043173"/>
            <a:ext cx="455474" cy="455474"/>
          </a:xfrm>
          <a:prstGeom prst="rect">
            <a:avLst/>
          </a:prstGeom>
          <a:solidFill>
            <a:schemeClr val="accent4"/>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11" name="Rectangle">
            <a:extLst>
              <a:ext uri="{FF2B5EF4-FFF2-40B4-BE49-F238E27FC236}">
                <a16:creationId xmlns:a16="http://schemas.microsoft.com/office/drawing/2014/main" id="{3D2DE0DF-793A-4E90-BB4C-004CD646F4EF}"/>
              </a:ext>
            </a:extLst>
          </p:cNvPr>
          <p:cNvSpPr/>
          <p:nvPr userDrawn="1"/>
        </p:nvSpPr>
        <p:spPr>
          <a:xfrm>
            <a:off x="432050" y="3831598"/>
            <a:ext cx="214991" cy="211555"/>
          </a:xfrm>
          <a:prstGeom prst="rect">
            <a:avLst/>
          </a:prstGeom>
          <a:solidFill>
            <a:schemeClr val="accent3"/>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12" name="Square">
            <a:extLst>
              <a:ext uri="{FF2B5EF4-FFF2-40B4-BE49-F238E27FC236}">
                <a16:creationId xmlns:a16="http://schemas.microsoft.com/office/drawing/2014/main" id="{C39C59F8-1EBA-44B6-940C-E67247F76722}"/>
              </a:ext>
            </a:extLst>
          </p:cNvPr>
          <p:cNvSpPr/>
          <p:nvPr userDrawn="1"/>
        </p:nvSpPr>
        <p:spPr>
          <a:xfrm>
            <a:off x="645831" y="3714356"/>
            <a:ext cx="118096" cy="118096"/>
          </a:xfrm>
          <a:prstGeom prst="rect">
            <a:avLst/>
          </a:prstGeom>
          <a:solidFill>
            <a:schemeClr val="accent4"/>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101304" y="4496790"/>
            <a:ext cx="794816" cy="2976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dirty="0"/>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dirty="0"/>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dirty="0"/>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dirty="0"/>
            </a:p>
          </p:txBody>
        </p:sp>
      </p:grpSp>
    </p:spTree>
    <p:extLst>
      <p:ext uri="{BB962C8B-B14F-4D97-AF65-F5344CB8AC3E}">
        <p14:creationId xmlns:p14="http://schemas.microsoft.com/office/powerpoint/2010/main" val="57537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428528" y="428626"/>
            <a:ext cx="8258112" cy="714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3000">
                <a:solidFill>
                  <a:schemeClr val="tx1"/>
                </a:solidFill>
              </a:defRPr>
            </a:lvl1pPr>
          </a:lstStyle>
          <a:p>
            <a:r>
              <a:rPr lang="en-US" dirty="0"/>
              <a:t>40pt Intel Clear Light Text Goes Here</a:t>
            </a:r>
          </a:p>
        </p:txBody>
      </p:sp>
    </p:spTree>
    <p:extLst>
      <p:ext uri="{BB962C8B-B14F-4D97-AF65-F5344CB8AC3E}">
        <p14:creationId xmlns:p14="http://schemas.microsoft.com/office/powerpoint/2010/main" val="379638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428528" y="428626"/>
            <a:ext cx="8258112" cy="714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428528" y="1255091"/>
            <a:ext cx="8258175" cy="3431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547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428528" y="428626"/>
            <a:ext cx="8258112" cy="714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428528" y="1604965"/>
            <a:ext cx="8258175" cy="3081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428528" y="1209676"/>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14774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428625" y="428626"/>
            <a:ext cx="8258176" cy="71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428625" y="1604963"/>
            <a:ext cx="3966394"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4716835" y="1604963"/>
            <a:ext cx="3966394"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428625" y="1209676"/>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29241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428625" y="428626"/>
            <a:ext cx="8258176" cy="71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428625" y="1255051"/>
            <a:ext cx="3966394" cy="34386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4716835" y="1255051"/>
            <a:ext cx="3966394" cy="34386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79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428626" y="425420"/>
            <a:ext cx="4316780" cy="709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4956999" y="2234121"/>
            <a:ext cx="3501628" cy="25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457200" eaLnBrk="1" fontAlgn="auto" latinLnBrk="0" hangingPunct="1">
              <a:lnSpc>
                <a:spcPts val="1838"/>
              </a:lnSpc>
              <a:spcBef>
                <a:spcPts val="0"/>
              </a:spcBef>
              <a:spcAft>
                <a:spcPts val="0"/>
              </a:spcAft>
              <a:buClrTx/>
              <a:buSzTx/>
              <a:buFont typeface="Arial" panose="020B0604020202020204" pitchFamily="34" charset="0"/>
              <a:buNone/>
              <a:tabLst/>
              <a:defRPr sz="1200">
                <a:solidFill>
                  <a:schemeClr val="tx1"/>
                </a:solidFill>
              </a:defRPr>
            </a:lvl1pPr>
          </a:lstStyle>
          <a:p>
            <a:r>
              <a:rPr lang="en-US" dirty="0"/>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4956999" y="4446879"/>
            <a:ext cx="3501628" cy="25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457200" eaLnBrk="1" fontAlgn="auto" latinLnBrk="0" hangingPunct="1">
              <a:lnSpc>
                <a:spcPts val="1838"/>
              </a:lnSpc>
              <a:spcBef>
                <a:spcPts val="0"/>
              </a:spcBef>
              <a:spcAft>
                <a:spcPts val="0"/>
              </a:spcAft>
              <a:buClrTx/>
              <a:buSzTx/>
              <a:buFont typeface="Arial" panose="020B0604020202020204" pitchFamily="34" charset="0"/>
              <a:buNone/>
              <a:tabLst/>
              <a:defRPr sz="1200">
                <a:solidFill>
                  <a:schemeClr val="tx1"/>
                </a:solidFill>
              </a:defRPr>
            </a:lvl1pPr>
          </a:lstStyle>
          <a:p>
            <a:r>
              <a:rPr lang="en-US" dirty="0"/>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4956999" y="428625"/>
            <a:ext cx="3501628" cy="1785938"/>
          </a:xfrm>
        </p:spPr>
        <p:txBody>
          <a:bodyPr/>
          <a:lstStyle/>
          <a:p>
            <a:endParaRPr lang="en-US" dirty="0"/>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4956999" y="2652796"/>
            <a:ext cx="3501628" cy="1785938"/>
          </a:xfrm>
        </p:spPr>
        <p:txBody>
          <a:bodyPr/>
          <a:lstStyle/>
          <a:p>
            <a:endParaRPr lang="en-US" dirty="0"/>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428625" y="1604964"/>
            <a:ext cx="4326708"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428625" y="1209676"/>
            <a:ext cx="4326708"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189406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4961284" y="1"/>
            <a:ext cx="3847067" cy="4812125"/>
          </a:xfrm>
        </p:spPr>
        <p:txBody>
          <a:bodyPr/>
          <a:lstStyle/>
          <a:p>
            <a:endParaRPr lang="en-US" dirty="0"/>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428626" y="425420"/>
            <a:ext cx="4310330" cy="709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428625" y="1604964"/>
            <a:ext cx="4326708"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428625" y="1209676"/>
            <a:ext cx="4326708"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16276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dark">
    <p:bg>
      <p:bgPr>
        <a:solidFill>
          <a:schemeClr val="bg2">
            <a:lumMod val="50000"/>
          </a:schemeClr>
        </a:solidFill>
        <a:effectLst/>
      </p:bgPr>
    </p:bg>
    <p:spTree>
      <p:nvGrpSpPr>
        <p:cNvPr id="1" name=""/>
        <p:cNvGrpSpPr/>
        <p:nvPr/>
      </p:nvGrpSpPr>
      <p:grpSpPr>
        <a:xfrm>
          <a:off x="0" y="0"/>
          <a:ext cx="0" cy="0"/>
          <a:chOff x="0" y="0"/>
          <a:chExt cx="0" cy="0"/>
        </a:xfrm>
      </p:grpSpPr>
      <p:grpSp>
        <p:nvGrpSpPr>
          <p:cNvPr id="17" name="Group 16"/>
          <p:cNvGrpSpPr/>
          <p:nvPr userDrawn="1"/>
        </p:nvGrpSpPr>
        <p:grpSpPr>
          <a:xfrm>
            <a:off x="-1587" y="4759452"/>
            <a:ext cx="9144000" cy="384048"/>
            <a:chOff x="-1587" y="4759452"/>
            <a:chExt cx="9144000" cy="384048"/>
          </a:xfrm>
        </p:grpSpPr>
        <p:sp>
          <p:nvSpPr>
            <p:cNvPr id="18" name="Rectangle 17"/>
            <p:cNvSpPr/>
            <p:nvPr userDrawn="1"/>
          </p:nvSpPr>
          <p:spPr>
            <a:xfrm>
              <a:off x="-1587" y="4759452"/>
              <a:ext cx="9144000" cy="384048"/>
            </a:xfrm>
            <a:prstGeom prst="rect">
              <a:avLst/>
            </a:prstGeom>
            <a:gradFill flip="none" rotWithShape="1">
              <a:gsLst>
                <a:gs pos="32000">
                  <a:srgbClr val="003C71"/>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userDrawn="1"/>
          </p:nvCxnSpPr>
          <p:spPr>
            <a:xfrm>
              <a:off x="8718551" y="4824510"/>
              <a:ext cx="2381" cy="237744"/>
            </a:xfrm>
            <a:prstGeom prst="line">
              <a:avLst/>
            </a:prstGeom>
            <a:ln w="9525">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12"/>
          </p:nvPr>
        </p:nvSpPr>
        <p:spPr/>
        <p:txBody>
          <a:bodyPr/>
          <a:lstStyle>
            <a:lvl1pPr>
              <a:defRPr>
                <a:solidFill>
                  <a:srgbClr val="FFFFFF"/>
                </a:solidFill>
              </a:defRPr>
            </a:lvl1p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chemeClr val="tx1"/>
                </a:solidFill>
              </a:defRPr>
            </a:lvl1pPr>
            <a:lvl2pPr>
              <a:defRPr lang="en-US" dirty="0" smtClean="0">
                <a:solidFill>
                  <a:schemeClr val="tx1"/>
                </a:solidFill>
              </a:defRPr>
            </a:lvl2pPr>
            <a:lvl3pPr>
              <a:defRPr lang="en-US" sz="1400" dirty="0" smtClean="0">
                <a:solidFill>
                  <a:schemeClr val="tx1"/>
                </a:solidFill>
              </a:defRPr>
            </a:lvl3pPr>
            <a:lvl4pPr>
              <a:defRPr lang="en-US" sz="1200" dirty="0" smtClean="0">
                <a:solidFill>
                  <a:schemeClr val="tx1"/>
                </a:solidFill>
              </a:defRPr>
            </a:lvl4pPr>
            <a:lvl5pPr>
              <a:defRPr lang="en-US" sz="1200" dirty="0">
                <a:solidFill>
                  <a:schemeClr val="tx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solidFill>
                  <a:schemeClr val="tx1"/>
                </a:solidFill>
              </a:defRPr>
            </a:lvl1pPr>
            <a:lvl2pPr>
              <a:defRPr lang="en-US" dirty="0" smtClean="0">
                <a:solidFill>
                  <a:schemeClr val="tx1"/>
                </a:solidFill>
              </a:defRPr>
            </a:lvl2pPr>
            <a:lvl3pPr>
              <a:defRPr lang="en-US" sz="1400" dirty="0" smtClean="0">
                <a:solidFill>
                  <a:schemeClr val="tx1"/>
                </a:solidFill>
              </a:defRPr>
            </a:lvl3pPr>
            <a:lvl4pPr>
              <a:defRPr lang="en-US" sz="1200" dirty="0" smtClean="0">
                <a:solidFill>
                  <a:schemeClr val="tx1"/>
                </a:solidFill>
              </a:defRPr>
            </a:lvl4pPr>
            <a:lvl5pPr>
              <a:defRPr lang="en-US" sz="1200" dirty="0">
                <a:solidFill>
                  <a:schemeClr val="tx1"/>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1"/>
                </a:solidFill>
                <a:latin typeface="+mj-lt"/>
                <a:ea typeface="Intel Clear Pro" panose="020B0804020202060201" pitchFamily="34" charset="0"/>
                <a:cs typeface="Intel Clear Pro" panose="020B0804020202060201" pitchFamily="34" charset="0"/>
              </a:defRPr>
            </a:lvl1pPr>
          </a:lstStyle>
          <a:p>
            <a:r>
              <a:rPr lang="en-US"/>
              <a:t>28pt Intel Clear Headline</a:t>
            </a:r>
          </a:p>
        </p:txBody>
      </p:sp>
    </p:spTree>
    <p:extLst>
      <p:ext uri="{BB962C8B-B14F-4D97-AF65-F5344CB8AC3E}">
        <p14:creationId xmlns:p14="http://schemas.microsoft.com/office/powerpoint/2010/main" val="3004864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8464" y="0"/>
            <a:ext cx="8808244" cy="4801348"/>
          </a:xfrm>
          <a:noFill/>
        </p:spPr>
        <p:txBody>
          <a:bodyPr/>
          <a:lstStyle/>
          <a:p>
            <a:endParaRPr lang="en-US" dirty="0"/>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428626" y="428625"/>
            <a:ext cx="8258174" cy="657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Full page Image, Delete Title if Necessary</a:t>
            </a:r>
          </a:p>
        </p:txBody>
      </p:sp>
    </p:spTree>
    <p:extLst>
      <p:ext uri="{BB962C8B-B14F-4D97-AF65-F5344CB8AC3E}">
        <p14:creationId xmlns:p14="http://schemas.microsoft.com/office/powerpoint/2010/main" val="424135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428626" y="428626"/>
            <a:ext cx="8266545" cy="655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428625" y="1194397"/>
            <a:ext cx="8258175" cy="2795388"/>
          </a:xfrm>
        </p:spPr>
        <p:txBody>
          <a:bodyPr>
            <a:normAutofit/>
          </a:bodyPr>
          <a:lstStyle>
            <a:lvl1pPr marL="0" indent="0">
              <a:buNone/>
              <a:defRPr sz="4500">
                <a:solidFill>
                  <a:schemeClr val="tx1"/>
                </a:solidFill>
              </a:defRPr>
            </a:lvl1pPr>
          </a:lstStyle>
          <a:p>
            <a:pPr lvl="0"/>
            <a:endParaRPr lang="en-US" dirty="0"/>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428625" y="4096363"/>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36847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3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1" y="4751407"/>
            <a:ext cx="8802740"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8806273" y="4805389"/>
            <a:ext cx="337551" cy="337551"/>
          </a:xfrm>
          <a:prstGeom prst="rect">
            <a:avLst/>
          </a:prstGeom>
          <a:solidFill>
            <a:schemeClr val="accent1">
              <a:alpha val="50000"/>
            </a:schemeClr>
          </a:solidFill>
          <a:ln w="12700">
            <a:miter lim="400000"/>
          </a:ln>
        </p:spPr>
        <p:txBody>
          <a:bodyPr lIns="0" tIns="0" rIns="0" bIns="0" anchor="ctr"/>
          <a:lstStyle/>
          <a:p>
            <a:pPr defTabSz="309563">
              <a:defRPr sz="3200">
                <a:solidFill>
                  <a:srgbClr val="026FC5"/>
                </a:solidFill>
                <a:latin typeface="Helvetica Neue Medium"/>
                <a:ea typeface="Helvetica Neue Medium"/>
                <a:cs typeface="Helvetica Neue Medium"/>
                <a:sym typeface="Helvetica Neue Medium"/>
              </a:defRPr>
            </a:pPr>
            <a:endParaRPr sz="1200" dirty="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428626" y="428626"/>
            <a:ext cx="8266545" cy="655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428625" y="1199862"/>
            <a:ext cx="8258175" cy="2789923"/>
          </a:xfrm>
        </p:spPr>
        <p:txBody>
          <a:bodyPr>
            <a:normAutofit/>
          </a:bodyPr>
          <a:lstStyle>
            <a:lvl1pPr marL="0" indent="0">
              <a:buNone/>
              <a:defRPr sz="4500">
                <a:solidFill>
                  <a:schemeClr val="tx1"/>
                </a:solidFill>
              </a:defRPr>
            </a:lvl1pPr>
          </a:lstStyle>
          <a:p>
            <a:pPr lvl="0"/>
            <a:endParaRPr lang="en-US" dirty="0"/>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a:stretch>
            <a:fillRect/>
          </a:stretch>
        </p:blipFill>
        <p:spPr>
          <a:xfrm>
            <a:off x="8363575" y="4907264"/>
            <a:ext cx="368438" cy="142876"/>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428625" y="4107074"/>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6568903" y="2179659"/>
            <a:ext cx="4805588"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8631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428528" y="1605589"/>
            <a:ext cx="8258112" cy="123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3600">
                <a:solidFill>
                  <a:schemeClr val="tx1"/>
                </a:solidFill>
              </a:defRPr>
            </a:lvl1pPr>
          </a:lstStyle>
          <a:p>
            <a:r>
              <a:rPr lang="en-US" dirty="0"/>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428625" y="2954812"/>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380629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1" y="4751407"/>
            <a:ext cx="8802740"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a:stretch>
            <a:fillRect/>
          </a:stretch>
        </p:blipFill>
        <p:spPr>
          <a:xfrm>
            <a:off x="8363575" y="4907264"/>
            <a:ext cx="368438" cy="142876"/>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428528" y="1605589"/>
            <a:ext cx="8258112" cy="123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3600">
                <a:solidFill>
                  <a:schemeClr val="tx1"/>
                </a:solidFill>
              </a:defRPr>
            </a:lvl1pPr>
          </a:lstStyle>
          <a:p>
            <a:r>
              <a:rPr lang="en-US" dirty="0"/>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428625" y="2961706"/>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6568903" y="2179659"/>
            <a:ext cx="4805588"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249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1" y="4751407"/>
            <a:ext cx="8802740" cy="44627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6568903" y="2179659"/>
            <a:ext cx="4805588" cy="44627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a:stretch>
            <a:fillRect/>
          </a:stretch>
        </p:blipFill>
        <p:spPr>
          <a:xfrm>
            <a:off x="8363575" y="4907264"/>
            <a:ext cx="368438" cy="142876"/>
          </a:xfrm>
          <a:prstGeom prst="rect">
            <a:avLst/>
          </a:prstGeom>
          <a:ln w="12700">
            <a:miter lim="400000"/>
          </a:ln>
        </p:spPr>
      </p:pic>
      <p:sp>
        <p:nvSpPr>
          <p:cNvPr id="866" name="Text"/>
          <p:cNvSpPr txBox="1"/>
          <p:nvPr/>
        </p:nvSpPr>
        <p:spPr>
          <a:xfrm>
            <a:off x="8957209" y="4903503"/>
            <a:ext cx="38537" cy="142347"/>
          </a:xfrm>
          <a:prstGeom prst="rect">
            <a:avLst/>
          </a:prstGeom>
          <a:ln w="12700">
            <a:miter lim="400000"/>
          </a:ln>
        </p:spPr>
        <p:txBody>
          <a:bodyPr wrap="none" lIns="19050" tIns="19050" rIns="19050" bIns="19050" anchor="b">
            <a:spAutoFit/>
          </a:bodyPr>
          <a:lstStyle/>
          <a:p>
            <a:pPr algn="ctr" defTabSz="219075">
              <a:lnSpc>
                <a:spcPct val="100000"/>
              </a:lnSpc>
              <a:spcBef>
                <a:spcPts val="0"/>
              </a:spcBef>
              <a:defRPr sz="1800">
                <a:solidFill>
                  <a:srgbClr val="FFFFFF"/>
                </a:solidFill>
                <a:latin typeface="Intel Clear"/>
                <a:ea typeface="Intel Clear"/>
                <a:cs typeface="Intel Clear"/>
                <a:sym typeface="Intel Clear"/>
              </a:defRPr>
            </a:pPr>
            <a:endParaRPr sz="675" dirty="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428528" y="1605589"/>
            <a:ext cx="8258112" cy="123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3600">
                <a:solidFill>
                  <a:schemeClr val="tx1"/>
                </a:solidFill>
              </a:defRPr>
            </a:lvl1pPr>
          </a:lstStyle>
          <a:p>
            <a:r>
              <a:rPr lang="en-US" dirty="0"/>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428625" y="2973315"/>
            <a:ext cx="8266510" cy="328613"/>
          </a:xfrm>
        </p:spPr>
        <p:txBody>
          <a:bodyPr/>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17285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8806273" y="4803960"/>
            <a:ext cx="337551" cy="337551"/>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697" name="Square"/>
          <p:cNvSpPr/>
          <p:nvPr/>
        </p:nvSpPr>
        <p:spPr>
          <a:xfrm>
            <a:off x="532480" y="1721894"/>
            <a:ext cx="238979" cy="238979"/>
          </a:xfrm>
          <a:prstGeom prst="rect">
            <a:avLst/>
          </a:prstGeom>
          <a:solidFill>
            <a:srgbClr val="00C7FD"/>
          </a:solidFill>
          <a:ln w="12700">
            <a:miter lim="400000"/>
          </a:ln>
        </p:spPr>
        <p:txBody>
          <a:bodyPr lIns="19050" tIns="19050" rIns="19050" bIns="19050" anchor="ctr"/>
          <a:lstStyle/>
          <a:p>
            <a:pPr algn="ctr" defTabSz="309563">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200" dirty="0"/>
          </a:p>
        </p:txBody>
      </p:sp>
      <p:sp>
        <p:nvSpPr>
          <p:cNvPr id="698" name="Square"/>
          <p:cNvSpPr/>
          <p:nvPr/>
        </p:nvSpPr>
        <p:spPr>
          <a:xfrm>
            <a:off x="402609" y="1591738"/>
            <a:ext cx="130739" cy="130739"/>
          </a:xfrm>
          <a:prstGeom prst="rect">
            <a:avLst/>
          </a:prstGeom>
          <a:solidFill>
            <a:srgbClr val="7BDEF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699" name="Square"/>
          <p:cNvSpPr/>
          <p:nvPr/>
        </p:nvSpPr>
        <p:spPr>
          <a:xfrm>
            <a:off x="532481" y="1517307"/>
            <a:ext cx="74043" cy="74042"/>
          </a:xfrm>
          <a:prstGeom prst="rect">
            <a:avLst/>
          </a:prstGeom>
          <a:solidFill>
            <a:srgbClr val="B4F0F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700" name="Rectangle"/>
          <p:cNvSpPr/>
          <p:nvPr/>
        </p:nvSpPr>
        <p:spPr>
          <a:xfrm>
            <a:off x="4360638" y="301919"/>
            <a:ext cx="4445633" cy="4502603"/>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pic>
        <p:nvPicPr>
          <p:cNvPr id="705" name="Image" descr="Image"/>
          <p:cNvPicPr>
            <a:picLocks noChangeAspect="1"/>
          </p:cNvPicPr>
          <p:nvPr/>
        </p:nvPicPr>
        <p:blipFill>
          <a:blip r:embed="rId2"/>
          <a:stretch>
            <a:fillRect/>
          </a:stretch>
        </p:blipFill>
        <p:spPr>
          <a:xfrm>
            <a:off x="8363575" y="4907264"/>
            <a:ext cx="368438" cy="142876"/>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4795838" y="1481137"/>
            <a:ext cx="3639741" cy="27777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761068" y="1908916"/>
            <a:ext cx="358917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tx1"/>
                </a:solidFill>
              </a:defRPr>
            </a:lvl1pPr>
          </a:lstStyle>
          <a:p>
            <a:r>
              <a:rPr lang="en-US" dirty="0"/>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33084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2">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8806273" y="4803960"/>
            <a:ext cx="337551" cy="337551"/>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22" name="Rectangle">
            <a:extLst>
              <a:ext uri="{FF2B5EF4-FFF2-40B4-BE49-F238E27FC236}">
                <a16:creationId xmlns:a16="http://schemas.microsoft.com/office/drawing/2014/main" id="{8A1BD37C-2C85-4873-ABDD-4B358A87ED4B}"/>
              </a:ext>
            </a:extLst>
          </p:cNvPr>
          <p:cNvSpPr/>
          <p:nvPr userDrawn="1"/>
        </p:nvSpPr>
        <p:spPr>
          <a:xfrm>
            <a:off x="4360638" y="301919"/>
            <a:ext cx="4445633" cy="4502603"/>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670" name="Square"/>
          <p:cNvSpPr/>
          <p:nvPr/>
        </p:nvSpPr>
        <p:spPr>
          <a:xfrm>
            <a:off x="530635" y="1721894"/>
            <a:ext cx="238979" cy="238979"/>
          </a:xfrm>
          <a:prstGeom prst="rect">
            <a:avLst/>
          </a:prstGeom>
          <a:solidFill>
            <a:srgbClr val="D9692F"/>
          </a:solidFill>
          <a:ln w="12700">
            <a:miter lim="400000"/>
          </a:ln>
        </p:spPr>
        <p:txBody>
          <a:bodyPr lIns="19050" tIns="19050" rIns="19050" bIns="19050" anchor="ctr"/>
          <a:lstStyle/>
          <a:p>
            <a:pPr algn="ctr" defTabSz="309563">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200" dirty="0"/>
          </a:p>
        </p:txBody>
      </p:sp>
      <p:sp>
        <p:nvSpPr>
          <p:cNvPr id="671" name="Square"/>
          <p:cNvSpPr/>
          <p:nvPr/>
        </p:nvSpPr>
        <p:spPr>
          <a:xfrm>
            <a:off x="400459" y="1591738"/>
            <a:ext cx="130739" cy="130739"/>
          </a:xfrm>
          <a:prstGeom prst="rect">
            <a:avLst/>
          </a:prstGeom>
          <a:solidFill>
            <a:srgbClr val="F6CB4B"/>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672" name="Square"/>
          <p:cNvSpPr/>
          <p:nvPr/>
        </p:nvSpPr>
        <p:spPr>
          <a:xfrm>
            <a:off x="530635" y="1517307"/>
            <a:ext cx="74043" cy="74042"/>
          </a:xfrm>
          <a:prstGeom prst="rect">
            <a:avLst/>
          </a:prstGeom>
          <a:solidFill>
            <a:srgbClr val="D9692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pic>
        <p:nvPicPr>
          <p:cNvPr id="673" name="Image" descr="Image"/>
          <p:cNvPicPr>
            <a:picLocks noChangeAspect="1"/>
          </p:cNvPicPr>
          <p:nvPr/>
        </p:nvPicPr>
        <p:blipFill>
          <a:blip r:embed="rId2"/>
          <a:stretch>
            <a:fillRect/>
          </a:stretch>
        </p:blipFill>
        <p:spPr>
          <a:xfrm>
            <a:off x="8363575" y="4907264"/>
            <a:ext cx="368438" cy="142876"/>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4795838" y="1481137"/>
            <a:ext cx="3639741" cy="27777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761068" y="1908916"/>
            <a:ext cx="358917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tx1"/>
                </a:solidFill>
              </a:defRPr>
            </a:lvl1pPr>
          </a:lstStyle>
          <a:p>
            <a:r>
              <a:rPr lang="en-US" dirty="0"/>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383932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8806273" y="4803960"/>
            <a:ext cx="337551" cy="337551"/>
          </a:xfrm>
          <a:prstGeom prst="rect">
            <a:avLst/>
          </a:prstGeom>
          <a:solidFill>
            <a:schemeClr val="accent2">
              <a:lumMod val="75000"/>
            </a:schemeClr>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21" name="Rectangle">
            <a:extLst>
              <a:ext uri="{FF2B5EF4-FFF2-40B4-BE49-F238E27FC236}">
                <a16:creationId xmlns:a16="http://schemas.microsoft.com/office/drawing/2014/main" id="{1E9FE6C1-27FB-467A-8BF9-B80A0C35FEDB}"/>
              </a:ext>
            </a:extLst>
          </p:cNvPr>
          <p:cNvSpPr/>
          <p:nvPr userDrawn="1"/>
        </p:nvSpPr>
        <p:spPr>
          <a:xfrm>
            <a:off x="4360638" y="301919"/>
            <a:ext cx="4445633" cy="4502603"/>
          </a:xfrm>
          <a:prstGeom prst="rect">
            <a:avLst/>
          </a:prstGeom>
          <a:solidFill>
            <a:schemeClr val="accent2">
              <a:lumMod val="75000"/>
            </a:schemeClr>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pic>
        <p:nvPicPr>
          <p:cNvPr id="862" name="Image" descr="Image"/>
          <p:cNvPicPr>
            <a:picLocks noChangeAspect="1"/>
          </p:cNvPicPr>
          <p:nvPr/>
        </p:nvPicPr>
        <p:blipFill>
          <a:blip r:embed="rId2"/>
          <a:stretch>
            <a:fillRect/>
          </a:stretch>
        </p:blipFill>
        <p:spPr>
          <a:xfrm>
            <a:off x="8363575" y="4907264"/>
            <a:ext cx="368438" cy="142876"/>
          </a:xfrm>
          <a:prstGeom prst="rect">
            <a:avLst/>
          </a:prstGeom>
          <a:ln w="12700">
            <a:miter lim="400000"/>
          </a:ln>
        </p:spPr>
      </p:pic>
      <p:sp>
        <p:nvSpPr>
          <p:cNvPr id="866" name="Text"/>
          <p:cNvSpPr txBox="1"/>
          <p:nvPr/>
        </p:nvSpPr>
        <p:spPr>
          <a:xfrm>
            <a:off x="8957209" y="4903503"/>
            <a:ext cx="38537" cy="142347"/>
          </a:xfrm>
          <a:prstGeom prst="rect">
            <a:avLst/>
          </a:prstGeom>
          <a:ln w="12700">
            <a:miter lim="400000"/>
          </a:ln>
        </p:spPr>
        <p:txBody>
          <a:bodyPr wrap="none" lIns="19050" tIns="19050" rIns="19050" bIns="19050" anchor="b">
            <a:spAutoFit/>
          </a:bodyPr>
          <a:lstStyle/>
          <a:p>
            <a:pPr algn="ctr" defTabSz="219075">
              <a:lnSpc>
                <a:spcPct val="100000"/>
              </a:lnSpc>
              <a:spcBef>
                <a:spcPts val="0"/>
              </a:spcBef>
              <a:defRPr sz="1800">
                <a:solidFill>
                  <a:srgbClr val="FFFFFF"/>
                </a:solidFill>
                <a:latin typeface="Intel Clear"/>
                <a:ea typeface="Intel Clear"/>
                <a:cs typeface="Intel Clear"/>
                <a:sym typeface="Intel Clear"/>
              </a:defRPr>
            </a:pPr>
            <a:endParaRPr sz="675" dirty="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530635" y="1721894"/>
            <a:ext cx="238979" cy="238979"/>
          </a:xfrm>
          <a:prstGeom prst="rect">
            <a:avLst/>
          </a:prstGeom>
          <a:solidFill>
            <a:srgbClr val="004A86"/>
          </a:solidFill>
          <a:ln w="12700">
            <a:miter lim="400000"/>
          </a:ln>
        </p:spPr>
        <p:txBody>
          <a:bodyPr lIns="19050" tIns="19050" rIns="19050" bIns="19050" anchor="ctr"/>
          <a:lstStyle/>
          <a:p>
            <a:pPr algn="ctr" defTabSz="309563">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200" dirty="0"/>
          </a:p>
        </p:txBody>
      </p:sp>
      <p:sp>
        <p:nvSpPr>
          <p:cNvPr id="12" name="Square">
            <a:extLst>
              <a:ext uri="{FF2B5EF4-FFF2-40B4-BE49-F238E27FC236}">
                <a16:creationId xmlns:a16="http://schemas.microsoft.com/office/drawing/2014/main" id="{85A14FBD-B953-BA4F-8F83-DE73E3C37290}"/>
              </a:ext>
            </a:extLst>
          </p:cNvPr>
          <p:cNvSpPr/>
          <p:nvPr userDrawn="1"/>
        </p:nvSpPr>
        <p:spPr>
          <a:xfrm>
            <a:off x="400459" y="1591738"/>
            <a:ext cx="130739" cy="130739"/>
          </a:xfrm>
          <a:prstGeom prst="rect">
            <a:avLst/>
          </a:prstGeom>
          <a:solidFill>
            <a:srgbClr val="7BDEF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17" name="Square">
            <a:extLst>
              <a:ext uri="{FF2B5EF4-FFF2-40B4-BE49-F238E27FC236}">
                <a16:creationId xmlns:a16="http://schemas.microsoft.com/office/drawing/2014/main" id="{59044771-2E3B-C941-8593-8E508F542287}"/>
              </a:ext>
            </a:extLst>
          </p:cNvPr>
          <p:cNvSpPr/>
          <p:nvPr userDrawn="1"/>
        </p:nvSpPr>
        <p:spPr>
          <a:xfrm>
            <a:off x="530635" y="1517307"/>
            <a:ext cx="74043" cy="74042"/>
          </a:xfrm>
          <a:prstGeom prst="rect">
            <a:avLst/>
          </a:prstGeom>
          <a:solidFill>
            <a:srgbClr val="B4F0F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4795838" y="1481137"/>
            <a:ext cx="3639741" cy="27777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761068" y="1908916"/>
            <a:ext cx="358917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tx1"/>
                </a:solidFill>
              </a:defRPr>
            </a:lvl1pPr>
          </a:lstStyle>
          <a:p>
            <a:r>
              <a:rPr lang="en-US" dirty="0"/>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340962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accent1"/>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8806273" y="4803960"/>
            <a:ext cx="337551" cy="337551"/>
          </a:xfrm>
          <a:prstGeom prst="rect">
            <a:avLst/>
          </a:prstGeom>
          <a:solidFill>
            <a:schemeClr val="tx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sp>
        <p:nvSpPr>
          <p:cNvPr id="9" name="Rectangle">
            <a:extLst>
              <a:ext uri="{FF2B5EF4-FFF2-40B4-BE49-F238E27FC236}">
                <a16:creationId xmlns:a16="http://schemas.microsoft.com/office/drawing/2014/main" id="{1EFAB719-B3C2-4520-AFF9-4A06F169DB2B}"/>
              </a:ext>
            </a:extLst>
          </p:cNvPr>
          <p:cNvSpPr/>
          <p:nvPr userDrawn="1"/>
        </p:nvSpPr>
        <p:spPr>
          <a:xfrm>
            <a:off x="4360638" y="301919"/>
            <a:ext cx="4445633" cy="4502603"/>
          </a:xfrm>
          <a:prstGeom prst="rect">
            <a:avLst/>
          </a:prstGeom>
          <a:solidFill>
            <a:schemeClr val="bg1"/>
          </a:solidFill>
          <a:ln w="12700">
            <a:miter lim="400000"/>
          </a:ln>
        </p:spPr>
        <p:txBody>
          <a:bodyPr lIns="0" tIns="0" rIns="0" bIns="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511" name="Rectangle"/>
          <p:cNvSpPr/>
          <p:nvPr/>
        </p:nvSpPr>
        <p:spPr>
          <a:xfrm>
            <a:off x="4361290" y="301399"/>
            <a:ext cx="4445633" cy="4502603"/>
          </a:xfrm>
          <a:prstGeom prst="rect">
            <a:avLst/>
          </a:prstGeom>
          <a:solidFill>
            <a:srgbClr val="FFFFFF"/>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4795838" y="1481137"/>
            <a:ext cx="3639741" cy="277772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415637" y="1908916"/>
            <a:ext cx="357430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tx1"/>
                </a:solidFill>
              </a:defRPr>
            </a:lvl1pPr>
          </a:lstStyle>
          <a:p>
            <a:r>
              <a:rPr lang="en-US" dirty="0"/>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2"/>
                </a:solidFill>
                <a:latin typeface="+mn-lt"/>
              </a:defRPr>
            </a:lvl1pPr>
            <a:lvl2pPr marL="171450"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8930673" y="4934380"/>
            <a:ext cx="97784" cy="92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1828754" rtl="0" fontAlgn="auto" latinLnBrk="0" hangingPunct="0">
              <a:lnSpc>
                <a:spcPct val="100000"/>
              </a:lnSpc>
              <a:spcBef>
                <a:spcPts val="0"/>
              </a:spcBef>
              <a:spcAft>
                <a:spcPts val="0"/>
              </a:spcAft>
              <a:buClrTx/>
              <a:buSzTx/>
              <a:buFontTx/>
              <a:buNone/>
              <a:tabLst/>
            </a:pPr>
            <a:fld id="{4F6B73DA-0149-4325-A7B8-AE29BD4BC701}" type="slidenum">
              <a:rPr kumimoji="0" lang="en-US" sz="600" b="0" i="0" u="none" strike="noStrike" cap="none" spc="0" normalizeH="0" baseline="0" smtClean="0">
                <a:ln>
                  <a:noFill/>
                </a:ln>
                <a:solidFill>
                  <a:schemeClr val="tx2"/>
                </a:solidFill>
                <a:effectLst/>
                <a:uFillTx/>
                <a:latin typeface="+mn-lt"/>
                <a:ea typeface="+mn-ea"/>
                <a:cs typeface="+mn-cs"/>
                <a:sym typeface="Helvetica Neue"/>
              </a:rPr>
              <a:pPr marL="0" marR="0" indent="0" algn="ctr" defTabSz="1828754" rtl="0" fontAlgn="auto" latinLnBrk="0" hangingPunct="0">
                <a:lnSpc>
                  <a:spcPct val="100000"/>
                </a:lnSpc>
                <a:spcBef>
                  <a:spcPts val="0"/>
                </a:spcBef>
                <a:spcAft>
                  <a:spcPts val="0"/>
                </a:spcAft>
                <a:buClrTx/>
                <a:buSzTx/>
                <a:buFontTx/>
                <a:buNone/>
                <a:tabLst/>
              </a:pPr>
              <a:t>‹#›</a:t>
            </a:fld>
            <a:endParaRPr kumimoji="0" lang="en-US" sz="600" b="0" i="0" u="none" strike="noStrike" cap="none" spc="0" normalizeH="0" baseline="0" dirty="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87995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2">
            <a:lumMod val="50000"/>
          </a:schemeClr>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1587" y="4759452"/>
            <a:ext cx="9144000" cy="384048"/>
            <a:chOff x="-1587" y="4759452"/>
            <a:chExt cx="9144000" cy="384048"/>
          </a:xfrm>
        </p:grpSpPr>
        <p:sp>
          <p:nvSpPr>
            <p:cNvPr id="14" name="Rectangle 13"/>
            <p:cNvSpPr/>
            <p:nvPr userDrawn="1"/>
          </p:nvSpPr>
          <p:spPr>
            <a:xfrm>
              <a:off x="-1587" y="4759452"/>
              <a:ext cx="9144000" cy="384048"/>
            </a:xfrm>
            <a:prstGeom prst="rect">
              <a:avLst/>
            </a:prstGeom>
            <a:gradFill flip="none" rotWithShape="1">
              <a:gsLst>
                <a:gs pos="32000">
                  <a:srgbClr val="003C71"/>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userDrawn="1"/>
          </p:nvCxnSpPr>
          <p:spPr>
            <a:xfrm>
              <a:off x="8718551" y="4824510"/>
              <a:ext cx="2381" cy="237744"/>
            </a:xfrm>
            <a:prstGeom prst="line">
              <a:avLst/>
            </a:prstGeom>
            <a:ln w="9525">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2"/>
          </p:nvPr>
        </p:nvSpPr>
        <p:spPr/>
        <p:txBody>
          <a:bodyPr/>
          <a:lstStyle>
            <a:lvl1pPr>
              <a:defRPr>
                <a:solidFill>
                  <a:srgbClr val="FFFFFF"/>
                </a:solidFill>
              </a:defRPr>
            </a:lvl1p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1"/>
                </a:solidFill>
                <a:latin typeface="+mj-lt"/>
                <a:ea typeface="Intel Clear Pro" panose="020B0804020202060201" pitchFamily="34" charset="0"/>
                <a:cs typeface="Intel Clear Pro" panose="020B0804020202060201" pitchFamily="34" charset="0"/>
              </a:defRPr>
            </a:lvl1pPr>
          </a:lstStyle>
          <a:p>
            <a:r>
              <a:rPr lang="en-US"/>
              <a:t>28pt Intel Clear Headline</a:t>
            </a:r>
          </a:p>
        </p:txBody>
      </p:sp>
    </p:spTree>
    <p:extLst>
      <p:ext uri="{BB962C8B-B14F-4D97-AF65-F5344CB8AC3E}">
        <p14:creationId xmlns:p14="http://schemas.microsoft.com/office/powerpoint/2010/main" val="3988351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4795838" y="1481137"/>
            <a:ext cx="3639741" cy="27777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415637" y="1908916"/>
            <a:ext cx="357430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accent2"/>
                </a:solidFill>
              </a:defRPr>
            </a:lvl1pPr>
          </a:lstStyle>
          <a:p>
            <a:r>
              <a:rPr lang="en-US" dirty="0"/>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1" y="4751407"/>
            <a:ext cx="8802740"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8806273" y="4805389"/>
            <a:ext cx="337551" cy="337551"/>
          </a:xfrm>
          <a:prstGeom prst="rect">
            <a:avLst/>
          </a:prstGeom>
          <a:solidFill>
            <a:schemeClr val="accent1">
              <a:alpha val="50000"/>
            </a:schemeClr>
          </a:solidFill>
          <a:ln w="12700">
            <a:miter lim="400000"/>
          </a:ln>
        </p:spPr>
        <p:txBody>
          <a:bodyPr lIns="0" tIns="0" rIns="0" bIns="0" anchor="ctr"/>
          <a:lstStyle/>
          <a:p>
            <a:pPr defTabSz="309563">
              <a:defRPr sz="3200">
                <a:solidFill>
                  <a:srgbClr val="026FC5"/>
                </a:solidFill>
                <a:latin typeface="Helvetica Neue Medium"/>
                <a:ea typeface="Helvetica Neue Medium"/>
                <a:cs typeface="Helvetica Neue Medium"/>
                <a:sym typeface="Helvetica Neue Medium"/>
              </a:defRPr>
            </a:pPr>
            <a:endParaRPr sz="1200" dirty="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a:stretch>
            <a:fillRect/>
          </a:stretch>
        </p:blipFill>
        <p:spPr>
          <a:xfrm>
            <a:off x="8363575" y="4907264"/>
            <a:ext cx="368438" cy="142876"/>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6568903" y="2179659"/>
            <a:ext cx="4805588"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042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4795838" y="1481137"/>
            <a:ext cx="3639741" cy="27777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415637" y="1908916"/>
            <a:ext cx="3574308" cy="1873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000">
                <a:solidFill>
                  <a:schemeClr val="tx1"/>
                </a:solidFill>
              </a:defRPr>
            </a:lvl1pPr>
          </a:lstStyle>
          <a:p>
            <a:r>
              <a:rPr lang="en-US" dirty="0"/>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4795838" y="555172"/>
            <a:ext cx="3648908" cy="808610"/>
          </a:xfrm>
        </p:spPr>
        <p:txBody>
          <a:bodyPr anchor="b" anchorCtr="0"/>
          <a:lstStyle>
            <a:lvl1pPr marL="0" indent="0">
              <a:buNone/>
              <a:defRPr>
                <a:solidFill>
                  <a:schemeClr val="tx1"/>
                </a:solidFill>
                <a:latin typeface="+mn-lt"/>
              </a:defRPr>
            </a:lvl1pPr>
            <a:lvl2pPr marL="171450" indent="0">
              <a:buNone/>
              <a:defRPr/>
            </a:lvl2pPr>
          </a:lstStyle>
          <a:p>
            <a:pPr lvl="0"/>
            <a:r>
              <a:rPr lang="en-US" dirty="0"/>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1" y="4751407"/>
            <a:ext cx="8802740" cy="44627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a:stretch>
            <a:fillRect/>
          </a:stretch>
        </p:blipFill>
        <p:spPr>
          <a:xfrm>
            <a:off x="8363575" y="4907264"/>
            <a:ext cx="368438" cy="142876"/>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6568903" y="2179659"/>
            <a:ext cx="4805588" cy="44627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109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428626" y="428626"/>
            <a:ext cx="8266545" cy="655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9" name="Rectangle 8">
            <a:extLst>
              <a:ext uri="{FF2B5EF4-FFF2-40B4-BE49-F238E27FC236}">
                <a16:creationId xmlns:a16="http://schemas.microsoft.com/office/drawing/2014/main" id="{1044D1EA-AB71-483D-A38D-B3B7B73FDE89}"/>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6BF3B183-64CC-4B66-856D-40373337AF18}"/>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567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428626" y="428626"/>
            <a:ext cx="8266545" cy="655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5" name="Content Placeholder 4">
            <a:extLst>
              <a:ext uri="{FF2B5EF4-FFF2-40B4-BE49-F238E27FC236}">
                <a16:creationId xmlns:a16="http://schemas.microsoft.com/office/drawing/2014/main" id="{E882E257-2A76-E344-863C-0823669A239C}"/>
              </a:ext>
            </a:extLst>
          </p:cNvPr>
          <p:cNvSpPr>
            <a:spLocks noGrp="1"/>
          </p:cNvSpPr>
          <p:nvPr>
            <p:ph sz="quarter" idx="10"/>
          </p:nvPr>
        </p:nvSpPr>
        <p:spPr>
          <a:xfrm>
            <a:off x="428626" y="1143000"/>
            <a:ext cx="8258174" cy="3543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5EA1751-756A-4277-89A8-22853BBB6D43}"/>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C5E81FB-A40F-442D-9F46-93B86A7867F5}"/>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594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ub &amp; Content 2">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428528" y="428626"/>
            <a:ext cx="8258112" cy="714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428626" y="1604965"/>
            <a:ext cx="8258175" cy="30731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2EBDBCA7-2C63-493A-A58C-D158E3304A60}"/>
              </a:ext>
            </a:extLst>
          </p:cNvPr>
          <p:cNvSpPr>
            <a:spLocks noGrp="1"/>
          </p:cNvSpPr>
          <p:nvPr>
            <p:ph type="body" sz="quarter" idx="29"/>
          </p:nvPr>
        </p:nvSpPr>
        <p:spPr>
          <a:xfrm>
            <a:off x="428625" y="1209676"/>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2" name="Rectangle 11">
            <a:extLst>
              <a:ext uri="{FF2B5EF4-FFF2-40B4-BE49-F238E27FC236}">
                <a16:creationId xmlns:a16="http://schemas.microsoft.com/office/drawing/2014/main" id="{CB958B0C-7E1E-42D9-BA94-CF95319AC75D}"/>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D0930BE-2EF7-4A27-B574-CC7F56E23EEF}"/>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461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ub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428625" y="428626"/>
            <a:ext cx="8258176" cy="71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428625" y="1604964"/>
            <a:ext cx="3966394"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4716835" y="1604964"/>
            <a:ext cx="3966394" cy="3088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13C756FD-D367-4604-947F-678A59EDCA72}"/>
              </a:ext>
            </a:extLst>
          </p:cNvPr>
          <p:cNvSpPr>
            <a:spLocks noGrp="1"/>
          </p:cNvSpPr>
          <p:nvPr>
            <p:ph type="body" sz="quarter" idx="29"/>
          </p:nvPr>
        </p:nvSpPr>
        <p:spPr>
          <a:xfrm>
            <a:off x="428625" y="1209676"/>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28AFAB4E-A299-44C8-AACE-69AB51C1E618}"/>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D4F3A26-C068-4B72-A83B-34EFCA4E47A5}"/>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8214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428625" y="428626"/>
            <a:ext cx="8258176" cy="71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428625" y="1253464"/>
            <a:ext cx="3966394" cy="3440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4716835" y="1253464"/>
            <a:ext cx="3966394" cy="3440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E678EEDD-B39B-424B-A23C-C9AFBEFC8D27}"/>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600D2CD-C9BB-4E5B-B736-64EC2EA21620}"/>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740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2">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438553" y="433585"/>
            <a:ext cx="4310330" cy="709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15" name="Body Level One…">
            <a:extLst>
              <a:ext uri="{FF2B5EF4-FFF2-40B4-BE49-F238E27FC236}">
                <a16:creationId xmlns:a16="http://schemas.microsoft.com/office/drawing/2014/main" id="{DAF2E6DD-A697-4E26-BA6A-EF0449D7430B}"/>
              </a:ext>
            </a:extLst>
          </p:cNvPr>
          <p:cNvSpPr txBox="1">
            <a:spLocks noGrp="1"/>
          </p:cNvSpPr>
          <p:nvPr>
            <p:ph idx="27" hasCustomPrompt="1"/>
          </p:nvPr>
        </p:nvSpPr>
        <p:spPr>
          <a:xfrm>
            <a:off x="4956999" y="2234121"/>
            <a:ext cx="3501628" cy="25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457200" eaLnBrk="1" fontAlgn="auto" latinLnBrk="0" hangingPunct="1">
              <a:lnSpc>
                <a:spcPts val="1838"/>
              </a:lnSpc>
              <a:spcBef>
                <a:spcPts val="0"/>
              </a:spcBef>
              <a:spcAft>
                <a:spcPts val="0"/>
              </a:spcAft>
              <a:buClrTx/>
              <a:buSzTx/>
              <a:buFont typeface="Arial" panose="020B0604020202020204" pitchFamily="34" charset="0"/>
              <a:buNone/>
              <a:tabLst/>
              <a:defRPr sz="1200">
                <a:solidFill>
                  <a:schemeClr val="tx1"/>
                </a:solidFill>
              </a:defRPr>
            </a:lvl1pPr>
          </a:lstStyle>
          <a:p>
            <a:r>
              <a:rPr lang="en-US" dirty="0"/>
              <a:t>Image Caption 16pt gray text</a:t>
            </a:r>
          </a:p>
        </p:txBody>
      </p:sp>
      <p:sp>
        <p:nvSpPr>
          <p:cNvPr id="16" name="Body Level One…">
            <a:extLst>
              <a:ext uri="{FF2B5EF4-FFF2-40B4-BE49-F238E27FC236}">
                <a16:creationId xmlns:a16="http://schemas.microsoft.com/office/drawing/2014/main" id="{028C5B46-7804-4459-9F82-F56352D0EE54}"/>
              </a:ext>
            </a:extLst>
          </p:cNvPr>
          <p:cNvSpPr txBox="1">
            <a:spLocks noGrp="1"/>
          </p:cNvSpPr>
          <p:nvPr>
            <p:ph idx="28" hasCustomPrompt="1"/>
          </p:nvPr>
        </p:nvSpPr>
        <p:spPr>
          <a:xfrm>
            <a:off x="4956999" y="4446879"/>
            <a:ext cx="3501628" cy="25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457200" eaLnBrk="1" fontAlgn="auto" latinLnBrk="0" hangingPunct="1">
              <a:lnSpc>
                <a:spcPts val="1838"/>
              </a:lnSpc>
              <a:spcBef>
                <a:spcPts val="0"/>
              </a:spcBef>
              <a:spcAft>
                <a:spcPts val="0"/>
              </a:spcAft>
              <a:buClrTx/>
              <a:buSzTx/>
              <a:buFont typeface="Arial" panose="020B0604020202020204" pitchFamily="34" charset="0"/>
              <a:buNone/>
              <a:tabLst/>
              <a:defRPr sz="1200">
                <a:solidFill>
                  <a:schemeClr val="tx1"/>
                </a:solidFill>
              </a:defRPr>
            </a:lvl1pPr>
          </a:lstStyle>
          <a:p>
            <a:r>
              <a:rPr lang="en-US" dirty="0"/>
              <a:t>Image Caption 16pt gray text</a:t>
            </a:r>
          </a:p>
        </p:txBody>
      </p:sp>
      <p:sp>
        <p:nvSpPr>
          <p:cNvPr id="18" name="Picture Placeholder 4">
            <a:extLst>
              <a:ext uri="{FF2B5EF4-FFF2-40B4-BE49-F238E27FC236}">
                <a16:creationId xmlns:a16="http://schemas.microsoft.com/office/drawing/2014/main" id="{947F6B19-5E1B-43E2-BA93-7E68A56CB620}"/>
              </a:ext>
            </a:extLst>
          </p:cNvPr>
          <p:cNvSpPr>
            <a:spLocks noGrp="1"/>
          </p:cNvSpPr>
          <p:nvPr>
            <p:ph type="pic" sz="quarter" idx="30"/>
          </p:nvPr>
        </p:nvSpPr>
        <p:spPr>
          <a:xfrm>
            <a:off x="4956999" y="428625"/>
            <a:ext cx="3501628" cy="1785938"/>
          </a:xfrm>
        </p:spPr>
        <p:txBody>
          <a:bodyPr/>
          <a:lstStyle/>
          <a:p>
            <a:endParaRPr lang="en-US" dirty="0"/>
          </a:p>
        </p:txBody>
      </p:sp>
      <p:sp>
        <p:nvSpPr>
          <p:cNvPr id="19" name="Picture Placeholder 4">
            <a:extLst>
              <a:ext uri="{FF2B5EF4-FFF2-40B4-BE49-F238E27FC236}">
                <a16:creationId xmlns:a16="http://schemas.microsoft.com/office/drawing/2014/main" id="{CDDC13B9-04CD-43E8-B565-A92ABD110AA2}"/>
              </a:ext>
            </a:extLst>
          </p:cNvPr>
          <p:cNvSpPr>
            <a:spLocks noGrp="1"/>
          </p:cNvSpPr>
          <p:nvPr>
            <p:ph type="pic" sz="quarter" idx="31"/>
          </p:nvPr>
        </p:nvSpPr>
        <p:spPr>
          <a:xfrm>
            <a:off x="4956999" y="2652796"/>
            <a:ext cx="3501628" cy="1785938"/>
          </a:xfrm>
        </p:spPr>
        <p:txBody>
          <a:bodyPr/>
          <a:lstStyle/>
          <a:p>
            <a:endParaRPr lang="en-US" dirty="0"/>
          </a:p>
        </p:txBody>
      </p:sp>
      <p:sp>
        <p:nvSpPr>
          <p:cNvPr id="21" name="Content Placeholder 2">
            <a:extLst>
              <a:ext uri="{FF2B5EF4-FFF2-40B4-BE49-F238E27FC236}">
                <a16:creationId xmlns:a16="http://schemas.microsoft.com/office/drawing/2014/main" id="{6F999432-84A5-47D5-B81D-D131E93A939B}"/>
              </a:ext>
            </a:extLst>
          </p:cNvPr>
          <p:cNvSpPr>
            <a:spLocks noGrp="1"/>
          </p:cNvSpPr>
          <p:nvPr>
            <p:ph sz="quarter" idx="32"/>
          </p:nvPr>
        </p:nvSpPr>
        <p:spPr>
          <a:xfrm>
            <a:off x="428625" y="1604964"/>
            <a:ext cx="4320258" cy="3081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B65378F4-C669-453E-AB16-D61CB1EBDA73}"/>
              </a:ext>
            </a:extLst>
          </p:cNvPr>
          <p:cNvSpPr>
            <a:spLocks noGrp="1"/>
          </p:cNvSpPr>
          <p:nvPr>
            <p:ph type="body" sz="quarter" idx="29"/>
          </p:nvPr>
        </p:nvSpPr>
        <p:spPr>
          <a:xfrm>
            <a:off x="428626" y="1209676"/>
            <a:ext cx="4320258"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4" name="Rectangle 13">
            <a:extLst>
              <a:ext uri="{FF2B5EF4-FFF2-40B4-BE49-F238E27FC236}">
                <a16:creationId xmlns:a16="http://schemas.microsoft.com/office/drawing/2014/main" id="{DA888EEF-DC90-47D1-B68D-DAD1BA7BE428}"/>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D0F12B19-CF53-47D7-9EA3-459DABB1406B}"/>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6797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ub, Content &amp; Pictur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4961284" y="302986"/>
            <a:ext cx="3847067" cy="4509140"/>
          </a:xfrm>
        </p:spPr>
        <p:txBody>
          <a:bodyPr/>
          <a:lstStyle/>
          <a:p>
            <a:endParaRPr lang="en-US" dirty="0"/>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438553" y="433585"/>
            <a:ext cx="4310330" cy="709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000">
                <a:solidFill>
                  <a:schemeClr val="tx1"/>
                </a:solidFill>
              </a:defRPr>
            </a:lvl1pPr>
          </a:lstStyle>
          <a:p>
            <a:r>
              <a:rPr lang="en-US" dirty="0"/>
              <a:t>40pt Intel Clear Light Text Goes Here</a:t>
            </a:r>
          </a:p>
        </p:txBody>
      </p:sp>
      <p:sp>
        <p:nvSpPr>
          <p:cNvPr id="14" name="Content Placeholder 2">
            <a:extLst>
              <a:ext uri="{FF2B5EF4-FFF2-40B4-BE49-F238E27FC236}">
                <a16:creationId xmlns:a16="http://schemas.microsoft.com/office/drawing/2014/main" id="{7AB9BADD-04D4-4686-970E-FB0049CC09CC}"/>
              </a:ext>
            </a:extLst>
          </p:cNvPr>
          <p:cNvSpPr>
            <a:spLocks noGrp="1"/>
          </p:cNvSpPr>
          <p:nvPr>
            <p:ph sz="quarter" idx="27"/>
          </p:nvPr>
        </p:nvSpPr>
        <p:spPr>
          <a:xfrm>
            <a:off x="428625" y="1604964"/>
            <a:ext cx="4320258" cy="3081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3DA4378E-36CA-41C6-8E85-727E1F91A670}"/>
              </a:ext>
            </a:extLst>
          </p:cNvPr>
          <p:cNvSpPr>
            <a:spLocks noGrp="1"/>
          </p:cNvSpPr>
          <p:nvPr>
            <p:ph type="body" sz="quarter" idx="29"/>
          </p:nvPr>
        </p:nvSpPr>
        <p:spPr>
          <a:xfrm>
            <a:off x="428626" y="1209676"/>
            <a:ext cx="4320257"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FE14A5EA-7602-4C8C-B95C-5306CD887FFF}"/>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D435B75-DFD3-4791-ACEA-AF630FFAB9AF}"/>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2877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Content &amp; 1 Horizontal Picture">
    <p:spTree>
      <p:nvGrpSpPr>
        <p:cNvPr id="1" name=""/>
        <p:cNvGrpSpPr/>
        <p:nvPr/>
      </p:nvGrpSpPr>
      <p:grpSpPr>
        <a:xfrm>
          <a:off x="0" y="0"/>
          <a:ext cx="0" cy="0"/>
          <a:chOff x="0" y="0"/>
          <a:chExt cx="0" cy="0"/>
        </a:xfrm>
      </p:grpSpPr>
      <p:sp>
        <p:nvSpPr>
          <p:cNvPr id="30" name="Title Text">
            <a:extLst>
              <a:ext uri="{FF2B5EF4-FFF2-40B4-BE49-F238E27FC236}">
                <a16:creationId xmlns:a16="http://schemas.microsoft.com/office/drawing/2014/main" id="{9F7D84C5-5DAC-2A42-8A41-9D307F3BF637}"/>
              </a:ext>
            </a:extLst>
          </p:cNvPr>
          <p:cNvSpPr txBox="1">
            <a:spLocks noGrp="1"/>
          </p:cNvSpPr>
          <p:nvPr>
            <p:ph type="title" hasCustomPrompt="1"/>
          </p:nvPr>
        </p:nvSpPr>
        <p:spPr>
          <a:xfrm>
            <a:off x="428625" y="428625"/>
            <a:ext cx="8258175" cy="71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3" name="Picture Placeholder 2">
            <a:extLst>
              <a:ext uri="{FF2B5EF4-FFF2-40B4-BE49-F238E27FC236}">
                <a16:creationId xmlns:a16="http://schemas.microsoft.com/office/drawing/2014/main" id="{088044E1-ECF5-4A18-811C-E489992140A2}"/>
              </a:ext>
            </a:extLst>
          </p:cNvPr>
          <p:cNvSpPr>
            <a:spLocks noGrp="1"/>
          </p:cNvSpPr>
          <p:nvPr>
            <p:ph type="pic" sz="quarter" idx="10"/>
          </p:nvPr>
        </p:nvSpPr>
        <p:spPr>
          <a:xfrm>
            <a:off x="297114" y="2635398"/>
            <a:ext cx="8510588" cy="2168128"/>
          </a:xfrm>
        </p:spPr>
        <p:txBody>
          <a:bodyPr/>
          <a:lstStyle/>
          <a:p>
            <a:endParaRPr lang="en-US" dirty="0"/>
          </a:p>
        </p:txBody>
      </p:sp>
      <p:sp>
        <p:nvSpPr>
          <p:cNvPr id="5" name="Content Placeholder 4">
            <a:extLst>
              <a:ext uri="{FF2B5EF4-FFF2-40B4-BE49-F238E27FC236}">
                <a16:creationId xmlns:a16="http://schemas.microsoft.com/office/drawing/2014/main" id="{08289E3F-4BC9-4A42-9F40-7227194C57DB}"/>
              </a:ext>
            </a:extLst>
          </p:cNvPr>
          <p:cNvSpPr>
            <a:spLocks noGrp="1"/>
          </p:cNvSpPr>
          <p:nvPr>
            <p:ph sz="quarter" idx="11"/>
          </p:nvPr>
        </p:nvSpPr>
        <p:spPr>
          <a:xfrm>
            <a:off x="428625" y="1167504"/>
            <a:ext cx="8258175" cy="13411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A88EB66-8674-4A4F-B55A-79488DD6B4DC}"/>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4FB9E7C7-FA12-4331-A70E-193D07092A46}"/>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1201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5000" b="1" spc="0" baseline="0">
                <a:solidFill>
                  <a:schemeClr val="bg1">
                    <a:alpha val="90000"/>
                  </a:schemeClr>
                </a:solidFill>
                <a:latin typeface="+mj-lt"/>
                <a:cs typeface="Arial" panose="020B0604020202020204" pitchFamily="34" charset="0"/>
              </a:defRPr>
            </a:lvl1pPr>
          </a:lstStyle>
          <a:p>
            <a:r>
              <a:rPr lang="en-US"/>
              <a:t>50pt Intel Clear Bold Title</a:t>
            </a:r>
            <a:br>
              <a:rPr lang="en-US"/>
            </a:br>
            <a:r>
              <a:rPr lang="en-US"/>
              <a:t>with image</a:t>
            </a:r>
          </a:p>
        </p:txBody>
      </p:sp>
      <p:sp>
        <p:nvSpPr>
          <p:cNvPr id="14" name="Subtitle 2"/>
          <p:cNvSpPr>
            <a:spLocks noGrp="1"/>
          </p:cNvSpPr>
          <p:nvPr>
            <p:ph type="subTitle" idx="1" hasCustomPrompt="1"/>
          </p:nvPr>
        </p:nvSpPr>
        <p:spPr>
          <a:xfrm>
            <a:off x="455613" y="3517947"/>
            <a:ext cx="6330212" cy="925360"/>
          </a:xfrm>
        </p:spPr>
        <p:txBody>
          <a:bodyPr lIns="0" rIns="0">
            <a:noAutofit/>
          </a:bodyPr>
          <a:lstStyle>
            <a:lvl1pPr marL="0" indent="0" algn="l">
              <a:buNone/>
              <a:defRPr sz="1600" b="0" i="0" baseline="0">
                <a:solidFill>
                  <a:schemeClr val="accent3"/>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16pt Intel Clear Subhead, Date, Etc.</a:t>
            </a:r>
          </a:p>
        </p:txBody>
      </p:sp>
    </p:spTree>
    <p:extLst>
      <p:ext uri="{BB962C8B-B14F-4D97-AF65-F5344CB8AC3E}">
        <p14:creationId xmlns:p14="http://schemas.microsoft.com/office/powerpoint/2010/main" val="180832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marL="0" marR="0" lvl="0" indent="0" algn="l" defTabSz="457178" rtl="0" eaLnBrk="1" fontAlgn="auto" latinLnBrk="0" hangingPunct="1">
              <a:lnSpc>
                <a:spcPct val="100000"/>
              </a:lnSpc>
              <a:spcBef>
                <a:spcPts val="0"/>
              </a:spcBef>
              <a:spcAft>
                <a:spcPts val="0"/>
              </a:spcAft>
              <a:buClrTx/>
              <a:buSzTx/>
              <a:buFontTx/>
              <a:buNone/>
              <a:tabLst/>
              <a:defRPr/>
            </a:pPr>
            <a:fld id="{5FC78373-3001-4F81-8A74-C1E3C7C0AE4E}" type="datetime1">
              <a:rPr kumimoji="0" lang="en-US" sz="1800" b="0" i="0" u="none" strike="noStrike" kern="1200" cap="none" spc="0" normalizeH="0" baseline="0" noProof="0" smtClean="0">
                <a:ln>
                  <a:noFill/>
                </a:ln>
                <a:solidFill>
                  <a:prstClr val="black"/>
                </a:solidFill>
                <a:effectLst/>
                <a:uLnTx/>
                <a:uFillTx/>
                <a:latin typeface="Intel Clear"/>
                <a:ea typeface="+mn-ea"/>
                <a:cs typeface="+mn-cs"/>
              </a:rPr>
              <a:pPr marL="0" marR="0" lvl="0" indent="0" algn="l" defTabSz="457178" rtl="0" eaLnBrk="1" fontAlgn="auto" latinLnBrk="0" hangingPunct="1">
                <a:lnSpc>
                  <a:spcPct val="100000"/>
                </a:lnSpc>
                <a:spcBef>
                  <a:spcPts val="0"/>
                </a:spcBef>
                <a:spcAft>
                  <a:spcPts val="0"/>
                </a:spcAft>
                <a:buClrTx/>
                <a:buSzTx/>
                <a:buFontTx/>
                <a:buNone/>
                <a:tabLst/>
                <a:defRPr/>
              </a:pPr>
              <a:t>10/30/2020</a:t>
            </a:fld>
            <a:endParaRPr kumimoji="0" lang="en-US" sz="1800" b="0" i="0" u="none" strike="noStrike" kern="1200" cap="none" spc="0" normalizeH="0" baseline="0" noProof="0">
              <a:ln>
                <a:noFill/>
              </a:ln>
              <a:solidFill>
                <a:prstClr val="black"/>
              </a:solidFill>
              <a:effectLst/>
              <a:uLnTx/>
              <a:uFillTx/>
              <a:latin typeface="Intel Clear"/>
              <a:ea typeface="+mn-ea"/>
              <a:cs typeface="+mn-cs"/>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tel Clea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3DED41-8F2A-4D19-8769-29357386C064}"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white"/>
              </a:solidFill>
              <a:effectLst/>
              <a:uLnTx/>
              <a:uFillTx/>
              <a:latin typeface="Intel Clear"/>
              <a:ea typeface="+mn-ea"/>
              <a:cs typeface="Arial" panose="020B0604020202020204" pitchFamily="34" charset="0"/>
            </a:endParaRPr>
          </a:p>
        </p:txBody>
      </p:sp>
    </p:spTree>
    <p:extLst>
      <p:ext uri="{BB962C8B-B14F-4D97-AF65-F5344CB8AC3E}">
        <p14:creationId xmlns:p14="http://schemas.microsoft.com/office/powerpoint/2010/main" val="286703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Full Page Pictur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337912" y="337912"/>
            <a:ext cx="8478797" cy="4467582"/>
          </a:xfrm>
          <a:noFill/>
        </p:spPr>
        <p:txBody>
          <a:bodyPr/>
          <a:lstStyle/>
          <a:p>
            <a:endParaRPr lang="en-US" dirty="0"/>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428626" y="428625"/>
            <a:ext cx="8258174" cy="657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Full page Image, Delete Title if Necessary</a:t>
            </a:r>
          </a:p>
        </p:txBody>
      </p:sp>
      <p:sp>
        <p:nvSpPr>
          <p:cNvPr id="9" name="Rectangle 8">
            <a:extLst>
              <a:ext uri="{FF2B5EF4-FFF2-40B4-BE49-F238E27FC236}">
                <a16:creationId xmlns:a16="http://schemas.microsoft.com/office/drawing/2014/main" id="{54EAB082-32C5-47FD-9ECB-602F4FA1556E}"/>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C28E4005-6DA6-4443-A120-563FA414CBD8}"/>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9254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Chart Exampl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428626" y="428626"/>
            <a:ext cx="8266545" cy="655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000">
                <a:solidFill>
                  <a:schemeClr val="tx1"/>
                </a:solidFill>
              </a:defRPr>
            </a:lvl1pPr>
          </a:lstStyle>
          <a:p>
            <a:r>
              <a:rPr lang="en-US" dirty="0"/>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428625" y="1194397"/>
            <a:ext cx="8258175" cy="2795388"/>
          </a:xfrm>
        </p:spPr>
        <p:txBody>
          <a:bodyPr>
            <a:normAutofit/>
          </a:bodyPr>
          <a:lstStyle>
            <a:lvl1pPr marL="0" indent="0">
              <a:buNone/>
              <a:defRPr sz="4500">
                <a:solidFill>
                  <a:schemeClr val="tx1"/>
                </a:solidFill>
              </a:defRPr>
            </a:lvl1pPr>
          </a:lstStyle>
          <a:p>
            <a:pPr lvl="0"/>
            <a:endParaRPr lang="en-US" dirty="0"/>
          </a:p>
        </p:txBody>
      </p:sp>
      <p:sp>
        <p:nvSpPr>
          <p:cNvPr id="9" name="Text Placeholder 3">
            <a:extLst>
              <a:ext uri="{FF2B5EF4-FFF2-40B4-BE49-F238E27FC236}">
                <a16:creationId xmlns:a16="http://schemas.microsoft.com/office/drawing/2014/main" id="{A7C9FC2E-0D67-4420-A61E-1D363937D03F}"/>
              </a:ext>
            </a:extLst>
          </p:cNvPr>
          <p:cNvSpPr>
            <a:spLocks noGrp="1"/>
          </p:cNvSpPr>
          <p:nvPr>
            <p:ph type="body" sz="quarter" idx="29"/>
          </p:nvPr>
        </p:nvSpPr>
        <p:spPr>
          <a:xfrm>
            <a:off x="428625" y="4096363"/>
            <a:ext cx="8266510" cy="328613"/>
          </a:xfrm>
        </p:spPr>
        <p:txBody>
          <a:bodyPr/>
          <a:lstStyle>
            <a:lvl1pPr marL="0" indent="0">
              <a:buNone/>
              <a:defRPr>
                <a:solidFill>
                  <a:schemeClr val="accent2"/>
                </a:solidFill>
                <a:latin typeface="+mn-lt"/>
              </a:defRPr>
            </a:lvl1pPr>
            <a:lvl2pPr marL="171450" indent="0">
              <a:buNone/>
              <a:defRPr/>
            </a:lvl2pPr>
          </a:lstStyle>
          <a:p>
            <a:pPr lvl="0"/>
            <a:r>
              <a:rPr lang="en-US" dirty="0"/>
              <a:t>Click to edit Master text styles</a:t>
            </a:r>
          </a:p>
        </p:txBody>
      </p:sp>
    </p:spTree>
    <p:extLst>
      <p:ext uri="{BB962C8B-B14F-4D97-AF65-F5344CB8AC3E}">
        <p14:creationId xmlns:p14="http://schemas.microsoft.com/office/powerpoint/2010/main" val="424581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153028753"/>
              </p:ext>
            </p:extLst>
          </p:nvPr>
        </p:nvGraphicFramePr>
        <p:xfrm>
          <a:off x="5401195" y="1349285"/>
          <a:ext cx="2604215" cy="3019257"/>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083360" y="1437777"/>
            <a:ext cx="6977280" cy="2267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3600">
                <a:solidFill>
                  <a:schemeClr val="tx1"/>
                </a:solidFill>
              </a:defRPr>
            </a:lvl1pPr>
          </a:lstStyle>
          <a:p>
            <a:r>
              <a:rPr lang="en-US" dirty="0"/>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1" y="-54181"/>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233838"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361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amp; Sub Blue">
    <p:bg>
      <p:bgPr>
        <a:solidFill>
          <a:schemeClr val="bg2"/>
        </a:solidFill>
        <a:effectLst/>
      </p:bgPr>
    </p:bg>
    <p:spTree>
      <p:nvGrpSpPr>
        <p:cNvPr id="1" name=""/>
        <p:cNvGrpSpPr/>
        <p:nvPr/>
      </p:nvGrpSpPr>
      <p:grpSpPr>
        <a:xfrm>
          <a:off x="0" y="0"/>
          <a:ext cx="0" cy="0"/>
          <a:chOff x="0" y="0"/>
          <a:chExt cx="0" cy="0"/>
        </a:xfrm>
      </p:grpSpPr>
      <p:sp>
        <p:nvSpPr>
          <p:cNvPr id="860" name="Rectangle"/>
          <p:cNvSpPr/>
          <p:nvPr userDrawn="1"/>
        </p:nvSpPr>
        <p:spPr>
          <a:xfrm>
            <a:off x="353290" y="348095"/>
            <a:ext cx="8454371" cy="4458629"/>
          </a:xfrm>
          <a:prstGeom prst="rect">
            <a:avLst/>
          </a:prstGeom>
          <a:solidFill>
            <a:schemeClr val="accent1"/>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861" name="Square"/>
          <p:cNvSpPr/>
          <p:nvPr userDrawn="1"/>
        </p:nvSpPr>
        <p:spPr>
          <a:xfrm>
            <a:off x="8807702" y="4803961"/>
            <a:ext cx="336299" cy="339540"/>
          </a:xfrm>
          <a:prstGeom prst="rect">
            <a:avLst/>
          </a:prstGeom>
          <a:solidFill>
            <a:schemeClr val="accent1"/>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pic>
        <p:nvPicPr>
          <p:cNvPr id="862" name="Image" descr="Image"/>
          <p:cNvPicPr>
            <a:picLocks noChangeAspect="1"/>
          </p:cNvPicPr>
          <p:nvPr userDrawn="1"/>
        </p:nvPicPr>
        <p:blipFill>
          <a:blip r:embed="rId2"/>
          <a:stretch>
            <a:fillRect/>
          </a:stretch>
        </p:blipFill>
        <p:spPr>
          <a:xfrm>
            <a:off x="8363575" y="4907264"/>
            <a:ext cx="368438" cy="142876"/>
          </a:xfrm>
          <a:prstGeom prst="rect">
            <a:avLst/>
          </a:prstGeom>
          <a:ln w="12700">
            <a:miter lim="400000"/>
          </a:ln>
        </p:spPr>
      </p:pic>
      <p:sp>
        <p:nvSpPr>
          <p:cNvPr id="866" name="Text"/>
          <p:cNvSpPr txBox="1"/>
          <p:nvPr userDrawn="1"/>
        </p:nvSpPr>
        <p:spPr>
          <a:xfrm>
            <a:off x="8957209" y="4903503"/>
            <a:ext cx="38537" cy="142347"/>
          </a:xfrm>
          <a:prstGeom prst="rect">
            <a:avLst/>
          </a:prstGeom>
          <a:ln w="12700">
            <a:miter lim="400000"/>
          </a:ln>
        </p:spPr>
        <p:txBody>
          <a:bodyPr wrap="none" lIns="19050" tIns="19050" rIns="19050" bIns="19050" anchor="b">
            <a:spAutoFit/>
          </a:bodyPr>
          <a:lstStyle/>
          <a:p>
            <a:pPr algn="ctr" defTabSz="219075">
              <a:lnSpc>
                <a:spcPct val="100000"/>
              </a:lnSpc>
              <a:spcBef>
                <a:spcPts val="0"/>
              </a:spcBef>
              <a:defRPr sz="1800">
                <a:solidFill>
                  <a:srgbClr val="FFFFFF"/>
                </a:solidFill>
                <a:latin typeface="Intel Clear"/>
                <a:ea typeface="Intel Clear"/>
                <a:cs typeface="Intel Clear"/>
                <a:sym typeface="Intel Clear"/>
              </a:defRPr>
            </a:pPr>
            <a:endParaRPr sz="675" dirty="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083360" y="1437777"/>
            <a:ext cx="6977280" cy="2267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3600">
                <a:solidFill>
                  <a:schemeClr val="tx1"/>
                </a:solidFill>
              </a:defRPr>
            </a:lvl1pPr>
          </a:lstStyle>
          <a:p>
            <a:r>
              <a:rPr lang="en-US" dirty="0"/>
              <a:t>48pt Intel Clear Light Body. For content that is not a section, but has a big idea in text only.</a:t>
            </a:r>
          </a:p>
        </p:txBody>
      </p:sp>
    </p:spTree>
    <p:extLst>
      <p:ext uri="{BB962C8B-B14F-4D97-AF65-F5344CB8AC3E}">
        <p14:creationId xmlns:p14="http://schemas.microsoft.com/office/powerpoint/2010/main" val="306442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353290" y="348095"/>
            <a:ext cx="8454371" cy="4458629"/>
          </a:xfrm>
          <a:prstGeom prst="rect">
            <a:avLst/>
          </a:prstGeom>
          <a:solidFill>
            <a:schemeClr val="accent2">
              <a:lumMod val="75000"/>
            </a:schemeClr>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dirty="0"/>
          </a:p>
        </p:txBody>
      </p:sp>
      <p:sp>
        <p:nvSpPr>
          <p:cNvPr id="861" name="Square"/>
          <p:cNvSpPr/>
          <p:nvPr/>
        </p:nvSpPr>
        <p:spPr>
          <a:xfrm>
            <a:off x="8807702" y="4803961"/>
            <a:ext cx="336299" cy="339540"/>
          </a:xfrm>
          <a:prstGeom prst="rect">
            <a:avLst/>
          </a:prstGeom>
          <a:solidFill>
            <a:schemeClr val="accent2">
              <a:lumMod val="75000"/>
            </a:schemeClr>
          </a:solidFill>
          <a:ln w="12700">
            <a:miter lim="400000"/>
          </a:ln>
        </p:spPr>
        <p:txBody>
          <a:bodyPr lIns="0" tIns="0" rIns="0" bIns="0" anchor="ctr"/>
          <a:lstStyle/>
          <a:p>
            <a:pPr algn="ctr" defTabSz="309563">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200" dirty="0"/>
          </a:p>
        </p:txBody>
      </p:sp>
      <p:pic>
        <p:nvPicPr>
          <p:cNvPr id="862" name="Image" descr="Image"/>
          <p:cNvPicPr>
            <a:picLocks noChangeAspect="1"/>
          </p:cNvPicPr>
          <p:nvPr userDrawn="1"/>
        </p:nvPicPr>
        <p:blipFill>
          <a:blip r:embed="rId2"/>
          <a:stretch>
            <a:fillRect/>
          </a:stretch>
        </p:blipFill>
        <p:spPr>
          <a:xfrm>
            <a:off x="8363575" y="4907264"/>
            <a:ext cx="368438" cy="142876"/>
          </a:xfrm>
          <a:prstGeom prst="rect">
            <a:avLst/>
          </a:prstGeom>
          <a:ln w="12700">
            <a:miter lim="400000"/>
          </a:ln>
        </p:spPr>
      </p:pic>
      <p:sp>
        <p:nvSpPr>
          <p:cNvPr id="866" name="Text"/>
          <p:cNvSpPr txBox="1"/>
          <p:nvPr/>
        </p:nvSpPr>
        <p:spPr>
          <a:xfrm>
            <a:off x="8957209" y="4903503"/>
            <a:ext cx="38537" cy="142347"/>
          </a:xfrm>
          <a:prstGeom prst="rect">
            <a:avLst/>
          </a:prstGeom>
          <a:ln w="12700">
            <a:miter lim="400000"/>
          </a:ln>
        </p:spPr>
        <p:txBody>
          <a:bodyPr wrap="none" lIns="19050" tIns="19050" rIns="19050" bIns="19050" anchor="b">
            <a:spAutoFit/>
          </a:bodyPr>
          <a:lstStyle/>
          <a:p>
            <a:pPr algn="ctr" defTabSz="219075">
              <a:lnSpc>
                <a:spcPct val="100000"/>
              </a:lnSpc>
              <a:spcBef>
                <a:spcPts val="0"/>
              </a:spcBef>
              <a:defRPr sz="1800">
                <a:solidFill>
                  <a:srgbClr val="FFFFFF"/>
                </a:solidFill>
                <a:latin typeface="Intel Clear"/>
                <a:ea typeface="Intel Clear"/>
                <a:cs typeface="Intel Clear"/>
                <a:sym typeface="Intel Clear"/>
              </a:defRPr>
            </a:pPr>
            <a:endParaRPr sz="675" dirty="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4106168" y="4921878"/>
            <a:ext cx="931666" cy="207749"/>
          </a:xfrm>
          <a:prstGeom prst="rect">
            <a:avLst/>
          </a:prstGeom>
        </p:spPr>
        <p:txBody>
          <a:bodyPr wrap="none">
            <a:spAutoFit/>
          </a:bodyPr>
          <a:lstStyle/>
          <a:p>
            <a:pPr algn="ctr"/>
            <a:r>
              <a:rPr lang="en-US" sz="750" dirty="0">
                <a:solidFill>
                  <a:schemeClr val="tx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362258" y="4921878"/>
            <a:ext cx="1366080" cy="207749"/>
          </a:xfrm>
          <a:prstGeom prst="rect">
            <a:avLst/>
          </a:prstGeom>
        </p:spPr>
        <p:txBody>
          <a:bodyPr wrap="none">
            <a:spAutoFit/>
          </a:bodyPr>
          <a:lstStyle/>
          <a:p>
            <a:pPr algn="l"/>
            <a:r>
              <a:rPr lang="en-US" sz="750" dirty="0">
                <a:solidFill>
                  <a:schemeClr val="tx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083360" y="1437777"/>
            <a:ext cx="6977280" cy="2267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3600">
                <a:solidFill>
                  <a:schemeClr val="tx1"/>
                </a:solidFill>
              </a:defRPr>
            </a:lvl1pPr>
          </a:lstStyle>
          <a:p>
            <a:r>
              <a:rPr lang="en-US" dirty="0"/>
              <a:t>48pt Intel Clear Light Body. For content that is not a section, but has a big idea in text only.</a:t>
            </a:r>
          </a:p>
        </p:txBody>
      </p:sp>
    </p:spTree>
    <p:extLst>
      <p:ext uri="{BB962C8B-B14F-4D97-AF65-F5344CB8AC3E}">
        <p14:creationId xmlns:p14="http://schemas.microsoft.com/office/powerpoint/2010/main" val="313763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4962" y="1807331"/>
            <a:ext cx="3060081" cy="1141047"/>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8911399" y="4702786"/>
            <a:ext cx="155864" cy="344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914377" rtl="0" fontAlgn="auto" latinLnBrk="0" hangingPunct="0">
              <a:lnSpc>
                <a:spcPct val="90000"/>
              </a:lnSpc>
              <a:spcBef>
                <a:spcPts val="1688"/>
              </a:spcBef>
              <a:spcAft>
                <a:spcPts val="0"/>
              </a:spcAft>
              <a:buClrTx/>
              <a:buSzTx/>
              <a:buFontTx/>
              <a:buNone/>
              <a:tabLst/>
            </a:pPr>
            <a:fld id="{302FE90D-A879-0D42-B0CA-7E5C0D197FB5}" type="slidenum">
              <a:rPr kumimoji="0" lang="en-US" sz="638"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914377" rtl="0" fontAlgn="auto" latinLnBrk="0" hangingPunct="0">
                <a:lnSpc>
                  <a:spcPct val="90000"/>
                </a:lnSpc>
                <a:spcBef>
                  <a:spcPts val="1688"/>
                </a:spcBef>
                <a:spcAft>
                  <a:spcPts val="0"/>
                </a:spcAft>
                <a:buClrTx/>
                <a:buSzTx/>
                <a:buFontTx/>
                <a:buNone/>
                <a:tabLst/>
              </a:pPr>
              <a:t>‹#›</a:t>
            </a:fld>
            <a:endParaRPr kumimoji="0" lang="en-US" sz="638"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1" y="4751407"/>
            <a:ext cx="8802740"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6568903" y="2179659"/>
            <a:ext cx="4805588" cy="44627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4565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B2E75C-E41C-48A3-8160-BB3D439ED745}"/>
              </a:ext>
            </a:extLst>
          </p:cNvPr>
          <p:cNvPicPr>
            <a:picLocks noChangeAspect="1"/>
          </p:cNvPicPr>
          <p:nvPr userDrawn="1"/>
        </p:nvPicPr>
        <p:blipFill>
          <a:blip r:embed="rId2"/>
          <a:stretch>
            <a:fillRect/>
          </a:stretch>
        </p:blipFill>
        <p:spPr>
          <a:xfrm>
            <a:off x="-2" y="3432"/>
            <a:ext cx="9144001" cy="4801739"/>
          </a:xfrm>
          <a:prstGeom prst="rect">
            <a:avLst/>
          </a:prstGeom>
        </p:spPr>
      </p:pic>
      <p:sp>
        <p:nvSpPr>
          <p:cNvPr id="9" name="Rectangle 8">
            <a:extLst>
              <a:ext uri="{FF2B5EF4-FFF2-40B4-BE49-F238E27FC236}">
                <a16:creationId xmlns:a16="http://schemas.microsoft.com/office/drawing/2014/main" id="{974A68C2-00D2-4B15-8E14-675936CCF91E}"/>
              </a:ext>
            </a:extLst>
          </p:cNvPr>
          <p:cNvSpPr/>
          <p:nvPr userDrawn="1"/>
        </p:nvSpPr>
        <p:spPr>
          <a:xfrm>
            <a:off x="-2" y="0"/>
            <a:ext cx="6117663" cy="4805172"/>
          </a:xfrm>
          <a:prstGeom prst="rect">
            <a:avLst/>
          </a:prstGeom>
          <a:gradFill flip="none" rotWithShape="1">
            <a:gsLst>
              <a:gs pos="31000">
                <a:sysClr val="windowText" lastClr="000000"/>
              </a:gs>
              <a:gs pos="100000">
                <a:srgbClr val="000000">
                  <a:alpha val="0"/>
                </a:srgbClr>
              </a:gs>
            </a:gsLst>
            <a:lin ang="0" scaled="1"/>
            <a:tileRect/>
          </a:gra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3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287782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87521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37477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2063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1"/>
                </a:solidFill>
                <a:latin typeface="+mn-lt"/>
                <a:cs typeface="Intel Clear"/>
              </a:defRPr>
            </a:lvl1pPr>
            <a:lvl2pPr marL="417513" indent="-225425">
              <a:buFont typeface="Intel Clear" pitchFamily="34" charset="0"/>
              <a:buChar char="–"/>
              <a:defRPr sz="1200" baseline="0">
                <a:latin typeface="+mn-lt"/>
                <a:cs typeface="Intel Clear" panose="020B0604020203020204" pitchFamily="34" charset="0"/>
              </a:defRPr>
            </a:lvl2pPr>
            <a:lvl3pPr marL="685800" indent="-228600">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8569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90581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854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2800" b="0" i="0" baseline="0">
                <a:solidFill>
                  <a:schemeClr val="tx2"/>
                </a:solidFill>
                <a:latin typeface="Intel Clear"/>
                <a:cs typeface="Intel Clear"/>
              </a:defRPr>
            </a:lvl1pPr>
          </a:lstStyle>
          <a:p>
            <a:r>
              <a:rPr lang="en-US" dirty="0"/>
              <a:t>28pt Intel Clear Headline</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401391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Tree>
    <p:extLst>
      <p:ext uri="{BB962C8B-B14F-4D97-AF65-F5344CB8AC3E}">
        <p14:creationId xmlns:p14="http://schemas.microsoft.com/office/powerpoint/2010/main" val="13585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4865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17989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257641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310977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36206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407972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48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353963" y="4708107"/>
            <a:ext cx="8436076" cy="97399"/>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27820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onl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868680"/>
          </a:xfrm>
        </p:spPr>
        <p:txBody>
          <a:bodyPr anchor="ctr"/>
          <a:lstStyle>
            <a:lvl1pPr algn="ctr">
              <a:lnSpc>
                <a:spcPct val="70000"/>
              </a:lnSpc>
              <a:defRPr sz="4050" b="0" i="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Slide headline</a:t>
            </a:r>
          </a:p>
        </p:txBody>
      </p:sp>
      <p:pic>
        <p:nvPicPr>
          <p:cNvPr id="5" name="Picture 4"/>
          <p:cNvPicPr>
            <a:picLocks noChangeAspect="1"/>
          </p:cNvPicPr>
          <p:nvPr userDrawn="1"/>
        </p:nvPicPr>
        <p:blipFill>
          <a:blip r:embed="rId3"/>
          <a:stretch>
            <a:fillRect/>
          </a:stretch>
        </p:blipFill>
        <p:spPr>
          <a:xfrm>
            <a:off x="455614" y="4656094"/>
            <a:ext cx="666458" cy="381470"/>
          </a:xfrm>
          <a:prstGeom prst="rect">
            <a:avLst/>
          </a:prstGeom>
        </p:spPr>
      </p:pic>
      <p:pic>
        <p:nvPicPr>
          <p:cNvPr id="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589314" y="4757075"/>
            <a:ext cx="349660" cy="2324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5474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353963" y="4708106"/>
            <a:ext cx="8436076" cy="97399"/>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2837203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5989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
        <p:nvSpPr>
          <p:cNvPr id="9" name="TextBox 8"/>
          <p:cNvSpPr txBox="1"/>
          <p:nvPr userDrawn="1"/>
        </p:nvSpPr>
        <p:spPr>
          <a:xfrm>
            <a:off x="353962" y="4878578"/>
            <a:ext cx="1410964" cy="184666"/>
          </a:xfrm>
          <a:prstGeom prst="rect">
            <a:avLst/>
          </a:prstGeom>
          <a:noFill/>
        </p:spPr>
        <p:txBody>
          <a:bodyPr wrap="none" rtlCol="0" anchor="ctr" anchorCtr="0">
            <a:spAutoFit/>
          </a:bodyPr>
          <a:lstStyle/>
          <a:p>
            <a:pPr algn="l"/>
            <a:r>
              <a:rPr lang="en-US" sz="600" dirty="0">
                <a:solidFill>
                  <a:srgbClr val="FFFFFF"/>
                </a:solidFill>
                <a:latin typeface="+mn-lt"/>
              </a:rPr>
              <a:t>Intel Confidential – Do Not Forward</a:t>
            </a:r>
          </a:p>
        </p:txBody>
      </p:sp>
      <p:grpSp>
        <p:nvGrpSpPr>
          <p:cNvPr id="2" name="Group 1"/>
          <p:cNvGrpSpPr/>
          <p:nvPr userDrawn="1"/>
        </p:nvGrpSpPr>
        <p:grpSpPr>
          <a:xfrm>
            <a:off x="451796" y="386082"/>
            <a:ext cx="1249194" cy="823318"/>
            <a:chOff x="451796" y="386081"/>
            <a:chExt cx="1249194" cy="823318"/>
          </a:xfrm>
        </p:grpSpPr>
        <p:sp>
          <p:nvSpPr>
            <p:cNvPr id="7"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547995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Title Slide with Photo dark">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 y="2382"/>
            <a:ext cx="9143998" cy="480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1" y="2382"/>
            <a:ext cx="5222929" cy="4802791"/>
          </a:xfrm>
          <a:prstGeom prst="rect">
            <a:avLst/>
          </a:prstGeom>
          <a:gradFill flip="none" rotWithShape="1">
            <a:gsLst>
              <a:gs pos="0">
                <a:srgbClr val="001E39">
                  <a:alpha val="60000"/>
                </a:srgbClr>
              </a:gs>
              <a:gs pos="100000">
                <a:srgbClr val="001E3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7"/>
          <p:cNvSpPr/>
          <p:nvPr userDrawn="1"/>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 y="2382"/>
            <a:ext cx="9143997" cy="2173259"/>
          </a:xfrm>
          <a:prstGeom prst="rect">
            <a:avLst/>
          </a:prstGeom>
          <a:gradFill flip="none" rotWithShape="1">
            <a:gsLst>
              <a:gs pos="0">
                <a:srgbClr val="001E39">
                  <a:alpha val="60000"/>
                </a:srgbClr>
              </a:gs>
              <a:gs pos="100000">
                <a:srgbClr val="001E39">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flipV="1">
            <a:off x="2" y="2631914"/>
            <a:ext cx="9143997" cy="2173259"/>
          </a:xfrm>
          <a:prstGeom prst="rect">
            <a:avLst/>
          </a:prstGeom>
          <a:gradFill flip="none" rotWithShape="1">
            <a:gsLst>
              <a:gs pos="0">
                <a:srgbClr val="001E39">
                  <a:alpha val="60000"/>
                </a:srgbClr>
              </a:gs>
              <a:gs pos="100000">
                <a:srgbClr val="001E39">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flipH="1">
            <a:off x="7187688" y="2382"/>
            <a:ext cx="1956313" cy="4802791"/>
          </a:xfrm>
          <a:prstGeom prst="rect">
            <a:avLst/>
          </a:prstGeom>
          <a:gradFill flip="none" rotWithShape="1">
            <a:gsLst>
              <a:gs pos="0">
                <a:srgbClr val="001E39">
                  <a:alpha val="60000"/>
                </a:srgbClr>
              </a:gs>
              <a:gs pos="100000">
                <a:srgbClr val="001E3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 name="Group 2"/>
          <p:cNvGrpSpPr/>
          <p:nvPr userDrawn="1"/>
        </p:nvGrpSpPr>
        <p:grpSpPr>
          <a:xfrm>
            <a:off x="451796" y="386082"/>
            <a:ext cx="1249194" cy="823318"/>
            <a:chOff x="451796" y="386081"/>
            <a:chExt cx="1249194" cy="823318"/>
          </a:xfrm>
        </p:grpSpPr>
        <p:sp>
          <p:nvSpPr>
            <p:cNvPr id="10"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Tree>
    <p:extLst>
      <p:ext uri="{BB962C8B-B14F-4D97-AF65-F5344CB8AC3E}">
        <p14:creationId xmlns:p14="http://schemas.microsoft.com/office/powerpoint/2010/main" val="610961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50065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41530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85631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2258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56475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15774"/>
            <a:ext cx="4141838"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5" name="Picture Placeholder 4"/>
          <p:cNvSpPr>
            <a:spLocks noGrp="1"/>
          </p:cNvSpPr>
          <p:nvPr>
            <p:ph type="pic" sz="quarter" idx="17"/>
          </p:nvPr>
        </p:nvSpPr>
        <p:spPr>
          <a:xfrm>
            <a:off x="4572000" y="1"/>
            <a:ext cx="4572000" cy="4805363"/>
          </a:xfrm>
          <a:solidFill>
            <a:schemeClr val="bg2">
              <a:lumMod val="60000"/>
              <a:lumOff val="40000"/>
            </a:schemeClr>
          </a:solidFill>
        </p:spPr>
        <p:txBody>
          <a:bodyPr/>
          <a:lstStyle/>
          <a:p>
            <a:endParaRPr lang="en-US"/>
          </a:p>
        </p:txBody>
      </p:sp>
      <p:sp>
        <p:nvSpPr>
          <p:cNvPr id="2" name="Title 1"/>
          <p:cNvSpPr>
            <a:spLocks noGrp="1"/>
          </p:cNvSpPr>
          <p:nvPr>
            <p:ph type="title" hasCustomPrompt="1"/>
          </p:nvPr>
        </p:nvSpPr>
        <p:spPr>
          <a:xfrm>
            <a:off x="353962" y="228526"/>
            <a:ext cx="4141838" cy="461665"/>
          </a:xfrm>
        </p:spPr>
        <p:txBody>
          <a:bodyPr/>
          <a:lstStyle/>
          <a:p>
            <a:r>
              <a:rPr lang="en-US" dirty="0"/>
              <a:t>Click to edit title</a:t>
            </a:r>
          </a:p>
        </p:txBody>
      </p:sp>
    </p:spTree>
    <p:extLst>
      <p:ext uri="{BB962C8B-B14F-4D97-AF65-F5344CB8AC3E}">
        <p14:creationId xmlns:p14="http://schemas.microsoft.com/office/powerpoint/2010/main" val="345008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with Image1_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
        <p:nvSpPr>
          <p:cNvPr id="7" name="Picture Placeholder 8"/>
          <p:cNvSpPr>
            <a:spLocks noGrp="1"/>
          </p:cNvSpPr>
          <p:nvPr>
            <p:ph type="pic" sz="quarter" idx="17"/>
          </p:nvPr>
        </p:nvSpPr>
        <p:spPr>
          <a:xfrm>
            <a:off x="4830764" y="943431"/>
            <a:ext cx="3181123" cy="1535131"/>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8"/>
          </p:nvPr>
        </p:nvSpPr>
        <p:spPr>
          <a:xfrm>
            <a:off x="4830764" y="2756065"/>
            <a:ext cx="3181123" cy="1535131"/>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4" name="Text Placeholder 7"/>
          <p:cNvSpPr>
            <a:spLocks noGrp="1"/>
          </p:cNvSpPr>
          <p:nvPr>
            <p:ph type="body" sz="quarter" idx="19" hasCustomPrompt="1"/>
          </p:nvPr>
        </p:nvSpPr>
        <p:spPr>
          <a:xfrm>
            <a:off x="4830763" y="2478562"/>
            <a:ext cx="3181124" cy="214098"/>
          </a:xfrm>
        </p:spPr>
        <p:txBody>
          <a:bodyPr wrap="square" anchor="t" anchorCtr="0">
            <a:spAutoFit/>
          </a:bodyPr>
          <a:lstStyle>
            <a:lvl1pPr marL="0" indent="0">
              <a:lnSpc>
                <a:spcPct val="75000"/>
              </a:lnSpc>
              <a:spcBef>
                <a:spcPts val="0"/>
              </a:spcBef>
              <a:buFont typeface="Arial" pitchFamily="34" charset="0"/>
              <a:buNone/>
              <a:defRPr sz="10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caption</a:t>
            </a:r>
          </a:p>
        </p:txBody>
      </p:sp>
      <p:sp>
        <p:nvSpPr>
          <p:cNvPr id="15" name="Text Placeholder 7"/>
          <p:cNvSpPr>
            <a:spLocks noGrp="1"/>
          </p:cNvSpPr>
          <p:nvPr>
            <p:ph type="body" sz="quarter" idx="20" hasCustomPrompt="1"/>
          </p:nvPr>
        </p:nvSpPr>
        <p:spPr>
          <a:xfrm>
            <a:off x="4830763" y="4291196"/>
            <a:ext cx="3181124" cy="214098"/>
          </a:xfrm>
        </p:spPr>
        <p:txBody>
          <a:bodyPr wrap="square" anchor="t" anchorCtr="0">
            <a:spAutoFit/>
          </a:bodyPr>
          <a:lstStyle>
            <a:lvl1pPr marL="0" indent="0">
              <a:lnSpc>
                <a:spcPct val="75000"/>
              </a:lnSpc>
              <a:spcBef>
                <a:spcPts val="0"/>
              </a:spcBef>
              <a:buFont typeface="Arial" pitchFamily="34" charset="0"/>
              <a:buNone/>
              <a:defRPr sz="10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caption</a:t>
            </a:r>
          </a:p>
        </p:txBody>
      </p:sp>
    </p:spTree>
    <p:extLst>
      <p:ext uri="{BB962C8B-B14F-4D97-AF65-F5344CB8AC3E}">
        <p14:creationId xmlns:p14="http://schemas.microsoft.com/office/powerpoint/2010/main" val="34112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6" name="Straight Connector 5"/>
          <p:cNvCxnSpPr/>
          <p:nvPr userDrawn="1"/>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8270974" y="4865092"/>
            <a:ext cx="339404" cy="22369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4" name="TextBox 13"/>
          <p:cNvSpPr txBox="1"/>
          <p:nvPr userDrawn="1"/>
        </p:nvSpPr>
        <p:spPr>
          <a:xfrm>
            <a:off x="353962" y="4878578"/>
            <a:ext cx="1410964" cy="184666"/>
          </a:xfrm>
          <a:prstGeom prst="rect">
            <a:avLst/>
          </a:prstGeom>
          <a:noFill/>
        </p:spPr>
        <p:txBody>
          <a:bodyPr wrap="none" rtlCol="0" anchor="ctr" anchorCtr="0">
            <a:spAutoFit/>
          </a:bodyPr>
          <a:lstStyle/>
          <a:p>
            <a:pPr algn="l"/>
            <a:r>
              <a:rPr lang="en-US" sz="600" dirty="0">
                <a:solidFill>
                  <a:srgbClr val="FFFFFF"/>
                </a:solidFill>
                <a:latin typeface="+mn-lt"/>
              </a:rPr>
              <a:t>Intel Confidential – Do Not Forward</a:t>
            </a:r>
          </a:p>
        </p:txBody>
      </p:sp>
    </p:spTree>
    <p:extLst>
      <p:ext uri="{BB962C8B-B14F-4D97-AF65-F5344CB8AC3E}">
        <p14:creationId xmlns:p14="http://schemas.microsoft.com/office/powerpoint/2010/main" val="3539744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40620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8" name="Straight Connector 7"/>
          <p:cNvCxnSpPr/>
          <p:nvPr userDrawn="1"/>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270974" y="4865092"/>
            <a:ext cx="339404" cy="223694"/>
            <a:chOff x="451796" y="386081"/>
            <a:chExt cx="1249194" cy="823318"/>
          </a:xfrm>
        </p:grpSpPr>
        <p:sp>
          <p:nvSpPr>
            <p:cNvPr id="11"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5" name="TextBox 14"/>
          <p:cNvSpPr txBox="1"/>
          <p:nvPr userDrawn="1"/>
        </p:nvSpPr>
        <p:spPr>
          <a:xfrm>
            <a:off x="353962" y="4878578"/>
            <a:ext cx="1410964" cy="184666"/>
          </a:xfrm>
          <a:prstGeom prst="rect">
            <a:avLst/>
          </a:prstGeom>
          <a:noFill/>
        </p:spPr>
        <p:txBody>
          <a:bodyPr wrap="none" rtlCol="0" anchor="ctr" anchorCtr="0">
            <a:spAutoFit/>
          </a:bodyPr>
          <a:lstStyle/>
          <a:p>
            <a:pPr algn="l"/>
            <a:r>
              <a:rPr lang="en-US" sz="600" dirty="0">
                <a:solidFill>
                  <a:srgbClr val="FFFFFF"/>
                </a:solidFill>
                <a:latin typeface="+mn-lt"/>
              </a:rPr>
              <a:t>Intel Confidential – Do Not Forward</a:t>
            </a:r>
          </a:p>
        </p:txBody>
      </p:sp>
    </p:spTree>
    <p:extLst>
      <p:ext uri="{BB962C8B-B14F-4D97-AF65-F5344CB8AC3E}">
        <p14:creationId xmlns:p14="http://schemas.microsoft.com/office/powerpoint/2010/main" val="740792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23315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62450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151074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4196899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4080909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9"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534435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bg2">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050929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Right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15774"/>
            <a:ext cx="4141838"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5" name="Picture Placeholder 4"/>
          <p:cNvSpPr>
            <a:spLocks noGrp="1"/>
          </p:cNvSpPr>
          <p:nvPr>
            <p:ph type="pic" sz="quarter" idx="17"/>
          </p:nvPr>
        </p:nvSpPr>
        <p:spPr>
          <a:xfrm>
            <a:off x="4572000" y="1"/>
            <a:ext cx="4572000" cy="4805363"/>
          </a:xfrm>
          <a:solidFill>
            <a:schemeClr val="tx2">
              <a:lumMod val="60000"/>
              <a:lumOff val="40000"/>
            </a:schemeClr>
          </a:solidFill>
        </p:spPr>
        <p:txBody>
          <a:bodyPr/>
          <a:lstStyle/>
          <a:p>
            <a:endParaRPr lang="en-US"/>
          </a:p>
        </p:txBody>
      </p:sp>
      <p:sp>
        <p:nvSpPr>
          <p:cNvPr id="2" name="Title 1"/>
          <p:cNvSpPr>
            <a:spLocks noGrp="1"/>
          </p:cNvSpPr>
          <p:nvPr>
            <p:ph type="title" hasCustomPrompt="1"/>
          </p:nvPr>
        </p:nvSpPr>
        <p:spPr>
          <a:xfrm>
            <a:off x="353962" y="228526"/>
            <a:ext cx="4141838" cy="461665"/>
          </a:xfrm>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1817884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with Image1_Two Columns - dark">
    <p:bg>
      <p:bgPr>
        <a:solidFill>
          <a:schemeClr val="bg2">
            <a:lumMod val="50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4"/>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Picture Placeholder 8"/>
          <p:cNvSpPr>
            <a:spLocks noGrp="1"/>
          </p:cNvSpPr>
          <p:nvPr>
            <p:ph type="pic" sz="quarter" idx="17"/>
          </p:nvPr>
        </p:nvSpPr>
        <p:spPr>
          <a:xfrm>
            <a:off x="4830764" y="943431"/>
            <a:ext cx="3181123" cy="1535131"/>
          </a:xfrm>
          <a:solidFill>
            <a:schemeClr val="tx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8"/>
          </p:nvPr>
        </p:nvSpPr>
        <p:spPr>
          <a:xfrm>
            <a:off x="4830764" y="2756065"/>
            <a:ext cx="3181123" cy="1535131"/>
          </a:xfrm>
          <a:solidFill>
            <a:schemeClr val="tx2">
              <a:lumMod val="60000"/>
              <a:lumOff val="40000"/>
            </a:schemeClr>
          </a:solidFill>
        </p:spPr>
        <p:txBody>
          <a:bodyPr/>
          <a:lstStyle>
            <a:lvl1pPr>
              <a:defRPr sz="1800">
                <a:latin typeface="Intel Clear"/>
              </a:defRPr>
            </a:lvl1pPr>
          </a:lstStyle>
          <a:p>
            <a:endParaRPr lang="en-US" sz="1100" dirty="0">
              <a:latin typeface="Arial"/>
            </a:endParaRPr>
          </a:p>
        </p:txBody>
      </p:sp>
      <p:sp>
        <p:nvSpPr>
          <p:cNvPr id="14" name="Text Placeholder 7"/>
          <p:cNvSpPr>
            <a:spLocks noGrp="1"/>
          </p:cNvSpPr>
          <p:nvPr>
            <p:ph type="body" sz="quarter" idx="19" hasCustomPrompt="1"/>
          </p:nvPr>
        </p:nvSpPr>
        <p:spPr>
          <a:xfrm>
            <a:off x="4830763" y="2478562"/>
            <a:ext cx="3181124" cy="214098"/>
          </a:xfrm>
        </p:spPr>
        <p:txBody>
          <a:bodyPr wrap="square" anchor="t" anchorCtr="0">
            <a:spAutoFit/>
          </a:bodyPr>
          <a:lstStyle>
            <a:lvl1pPr marL="0" indent="0">
              <a:lnSpc>
                <a:spcPct val="75000"/>
              </a:lnSpc>
              <a:spcBef>
                <a:spcPts val="0"/>
              </a:spcBef>
              <a:buFont typeface="Arial" pitchFamily="34" charset="0"/>
              <a:buNone/>
              <a:defRPr sz="1000">
                <a:solidFill>
                  <a:schemeClr val="tx1"/>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caption</a:t>
            </a:r>
          </a:p>
        </p:txBody>
      </p:sp>
      <p:sp>
        <p:nvSpPr>
          <p:cNvPr id="15" name="Text Placeholder 7"/>
          <p:cNvSpPr>
            <a:spLocks noGrp="1"/>
          </p:cNvSpPr>
          <p:nvPr>
            <p:ph type="body" sz="quarter" idx="20" hasCustomPrompt="1"/>
          </p:nvPr>
        </p:nvSpPr>
        <p:spPr>
          <a:xfrm>
            <a:off x="4830763" y="4291196"/>
            <a:ext cx="3181124" cy="214098"/>
          </a:xfrm>
        </p:spPr>
        <p:txBody>
          <a:bodyPr wrap="square" anchor="t" anchorCtr="0">
            <a:spAutoFit/>
          </a:bodyPr>
          <a:lstStyle>
            <a:lvl1pPr marL="0" indent="0">
              <a:lnSpc>
                <a:spcPct val="75000"/>
              </a:lnSpc>
              <a:spcBef>
                <a:spcPts val="0"/>
              </a:spcBef>
              <a:buFont typeface="Arial" pitchFamily="34" charset="0"/>
              <a:buNone/>
              <a:defRPr sz="1000">
                <a:solidFill>
                  <a:schemeClr val="tx1"/>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caption</a:t>
            </a:r>
          </a:p>
        </p:txBody>
      </p:sp>
    </p:spTree>
    <p:extLst>
      <p:ext uri="{BB962C8B-B14F-4D97-AF65-F5344CB8AC3E}">
        <p14:creationId xmlns:p14="http://schemas.microsoft.com/office/powerpoint/2010/main" val="2866502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1"/>
                </a:solidFill>
                <a:latin typeface="+mn-lt"/>
                <a:cs typeface="Arial" panose="020B0604020202020204" pitchFamily="34" charset="0"/>
              </a:defRPr>
            </a:lvl1pPr>
            <a:lvl2pPr marL="417513" indent="-225425">
              <a:buFont typeface="Intel Clear" pitchFamily="34" charset="0"/>
              <a:buChar char="–"/>
              <a:defRPr sz="1200" baseline="0">
                <a:latin typeface="+mn-lt"/>
                <a:cs typeface="Arial" panose="020B0604020202020204" pitchFamily="34" charset="0"/>
              </a:defRPr>
            </a:lvl2pPr>
            <a:lvl3pPr marL="685800" indent="-228600">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11929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 dark">
    <p:bg>
      <p:bgPr>
        <a:solidFill>
          <a:schemeClr val="bg2">
            <a:lumMod val="50000"/>
          </a:schemeClr>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
                <a:schemeClr val="accent3"/>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702226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Section Header - dark">
    <p:bg>
      <p:bgPr>
        <a:solidFill>
          <a:schemeClr val="bg2">
            <a:lumMod val="50000"/>
          </a:schemeClr>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96086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9"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517584" y="1875130"/>
            <a:ext cx="2108834" cy="1389888"/>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32876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with Tagline">
    <p:spTree>
      <p:nvGrpSpPr>
        <p:cNvPr id="1" name=""/>
        <p:cNvGrpSpPr/>
        <p:nvPr/>
      </p:nvGrpSpPr>
      <p:grpSpPr>
        <a:xfrm>
          <a:off x="0" y="0"/>
          <a:ext cx="0" cy="0"/>
          <a:chOff x="0" y="0"/>
          <a:chExt cx="0" cy="0"/>
        </a:xfrm>
      </p:grpSpPr>
      <p:sp>
        <p:nvSpPr>
          <p:cNvPr id="34"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 name="Group 3"/>
          <p:cNvGrpSpPr/>
          <p:nvPr userDrawn="1"/>
        </p:nvGrpSpPr>
        <p:grpSpPr>
          <a:xfrm>
            <a:off x="2746889" y="1874822"/>
            <a:ext cx="3650223" cy="1514490"/>
            <a:chOff x="3095625" y="246063"/>
            <a:chExt cx="5176838" cy="2147887"/>
          </a:xfrm>
          <a:solidFill>
            <a:srgbClr val="FFFFFF"/>
          </a:solidFill>
        </p:grpSpPr>
        <p:sp>
          <p:nvSpPr>
            <p:cNvPr id="5" name="Freeform 4"/>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 name="Freeform 5"/>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7"/>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8"/>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9"/>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0"/>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1"/>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12"/>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13"/>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4"/>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5"/>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6"/>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7"/>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8"/>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9"/>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20"/>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21"/>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22"/>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23"/>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24"/>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5"/>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6"/>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7"/>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9"/>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655784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ACER">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76440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461665"/>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67888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5627FA-8D54-4412-AC3B-2EED617BFEE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8E964-27EE-443B-8A43-F2CE48AFCFAE}" type="slidenum">
              <a:rPr lang="en-US" smtClean="0"/>
              <a:t>‹#›</a:t>
            </a:fld>
            <a:endParaRPr lang="en-US"/>
          </a:p>
        </p:txBody>
      </p:sp>
    </p:spTree>
    <p:extLst>
      <p:ext uri="{BB962C8B-B14F-4D97-AF65-F5344CB8AC3E}">
        <p14:creationId xmlns:p14="http://schemas.microsoft.com/office/powerpoint/2010/main" val="26213567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455614" y="231793"/>
            <a:ext cx="8270381" cy="715581"/>
          </a:xfrm>
        </p:spPr>
        <p:txBody>
          <a:bodyPr/>
          <a:lstStyle>
            <a:lvl1pPr>
              <a:defRPr sz="4050" b="0" i="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a:t>54pt Intel Clear Headline</a:t>
            </a:r>
          </a:p>
        </p:txBody>
      </p:sp>
    </p:spTree>
    <p:extLst>
      <p:ext uri="{BB962C8B-B14F-4D97-AF65-F5344CB8AC3E}">
        <p14:creationId xmlns:p14="http://schemas.microsoft.com/office/powerpoint/2010/main" val="265599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257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 name="Title 1"/>
          <p:cNvSpPr>
            <a:spLocks noGrp="1"/>
          </p:cNvSpPr>
          <p:nvPr>
            <p:ph type="ctrTitle" hasCustomPrompt="1"/>
          </p:nvPr>
        </p:nvSpPr>
        <p:spPr>
          <a:xfrm>
            <a:off x="353963" y="1959104"/>
            <a:ext cx="8436075" cy="674031"/>
          </a:xfrm>
          <a:prstGeom prst="rect">
            <a:avLst/>
          </a:prstGeo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177390"/>
          </a:xfrm>
          <a:prstGeom prst="rect">
            <a:avLst/>
          </a:prstGeom>
        </p:spPr>
        <p:txBody>
          <a:bodyPr>
            <a:spAutoFit/>
          </a:bodyPr>
          <a:lstStyle>
            <a:lvl1pPr>
              <a:spcBef>
                <a:spcPts val="0"/>
              </a:spcBef>
              <a:buClrTx/>
              <a:defRPr sz="1600">
                <a:solidFill>
                  <a:schemeClr val="accent6"/>
                </a:solidFill>
              </a:defRPr>
            </a:lvl1pPr>
            <a:lvl2pPr>
              <a:spcBef>
                <a:spcPts val="0"/>
              </a:spcBef>
              <a:buClrTx/>
              <a:defRPr sz="1400">
                <a:solidFill>
                  <a:schemeClr val="accent6"/>
                </a:solidFill>
              </a:defRPr>
            </a:lvl2pPr>
            <a:lvl3pPr>
              <a:spcBef>
                <a:spcPts val="0"/>
              </a:spcBef>
              <a:buClrTx/>
              <a:defRPr sz="1400">
                <a:solidFill>
                  <a:schemeClr val="accent6"/>
                </a:solidFill>
              </a:defRPr>
            </a:lvl3pPr>
            <a:lvl4pPr>
              <a:spcBef>
                <a:spcPts val="0"/>
              </a:spcBef>
              <a:buClrTx/>
              <a:defRPr sz="1400">
                <a:solidFill>
                  <a:schemeClr val="accent6"/>
                </a:solidFill>
              </a:defRPr>
            </a:lvl4pPr>
            <a:lvl5pPr>
              <a:spcBef>
                <a:spcPts val="0"/>
              </a:spcBef>
              <a:buClrTx/>
              <a:defRPr sz="1400">
                <a:solidFill>
                  <a:schemeClr val="accent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889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atin typeface="+mj-lt"/>
              </a:defRPr>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36382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3851" y="1421774"/>
            <a:ext cx="2076299" cy="1368974"/>
          </a:xfrm>
          <a:prstGeom prst="rect">
            <a:avLst/>
          </a:prstGeom>
        </p:spPr>
      </p:pic>
    </p:spTree>
    <p:extLst>
      <p:ext uri="{BB962C8B-B14F-4D97-AF65-F5344CB8AC3E}">
        <p14:creationId xmlns:p14="http://schemas.microsoft.com/office/powerpoint/2010/main" val="265474041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38777"/>
            <a:ext cx="8436076" cy="166729"/>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65312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07969"/>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699426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9144000" cy="4768850"/>
          </a:xfrm>
          <a:prstGeom prst="rect">
            <a:avLst/>
          </a:prstGeo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451798" y="383170"/>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8" y="2479423"/>
            <a:ext cx="8212886" cy="1102519"/>
          </a:xfrm>
          <a:prstGeom prst="rect">
            <a:avLst/>
          </a:prstGeo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4" y="3493008"/>
            <a:ext cx="6330212" cy="925360"/>
          </a:xfrm>
          <a:prstGeom prst="rect">
            <a:avLst/>
          </a:prstGeom>
        </p:spPr>
        <p:txBody>
          <a:bodyPr lIns="0" rIns="0">
            <a:noAutofit/>
          </a:bodyPr>
          <a:lstStyle>
            <a:lvl1pPr marL="0" indent="0" algn="l">
              <a:buNone/>
              <a:defRPr sz="1600" b="0" i="0" baseline="0">
                <a:solidFill>
                  <a:schemeClr val="accent3"/>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149423113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4" y="1203325"/>
            <a:ext cx="4006851" cy="3425825"/>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4830764" y="943430"/>
            <a:ext cx="3181123" cy="1670950"/>
          </a:xfrm>
          <a:prstGeom prst="rect">
            <a:avLst/>
          </a:prstGeo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4" y="2843898"/>
            <a:ext cx="3181123" cy="1670950"/>
          </a:xfrm>
          <a:prstGeom prst="rect">
            <a:avLst/>
          </a:prstGeo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2982936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4" y="1203325"/>
            <a:ext cx="4006851" cy="3425825"/>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5"/>
            <a:ext cx="4005264" cy="3425825"/>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0690263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3326"/>
            <a:ext cx="8228013" cy="3425825"/>
          </a:xfrm>
          <a:prstGeom prst="rect">
            <a:avLst/>
          </a:prstGeom>
        </p:spPr>
        <p:txBody>
          <a:bodyPr anchor="ctr" anchorCtr="0"/>
          <a:lstStyle>
            <a:lvl1pPr marL="190496" indent="-190496">
              <a:defRPr sz="3600" b="1" baseline="0">
                <a:solidFill>
                  <a:schemeClr val="accent1"/>
                </a:solidFill>
                <a:latin typeface="+mn-lt"/>
                <a:cs typeface="Intel Clear"/>
              </a:defRPr>
            </a:lvl1pPr>
            <a:lvl2pPr marL="417503" indent="-225419">
              <a:buFont typeface="Intel Clear" pitchFamily="34" charset="0"/>
              <a:buChar char="–"/>
              <a:defRPr sz="1200" baseline="0">
                <a:latin typeface="+mn-lt"/>
                <a:cs typeface="Intel Clear" panose="020B0604020203020204" pitchFamily="34" charset="0"/>
              </a:defRPr>
            </a:lvl2pPr>
            <a:lvl3pPr marL="685783" indent="-228594">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8733917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9144000" cy="4768850"/>
          </a:xfrm>
          <a:prstGeom prst="rect">
            <a:avLst/>
          </a:prstGeo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20767096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prstGeom prst="rect">
            <a:avLst/>
          </a:prstGeom>
          <a:solidFill>
            <a:schemeClr val="bg2">
              <a:lumMod val="60000"/>
              <a:lumOff val="40000"/>
            </a:schemeClr>
          </a:solidFill>
        </p:spPr>
        <p:txBody>
          <a:bodyPr/>
          <a:lstStyle>
            <a:lvl1pPr marL="0" marR="0" indent="0" algn="l" defTabSz="457189"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4" y="1203325"/>
            <a:ext cx="4006851" cy="1309290"/>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8" y="4975796"/>
            <a:ext cx="184731"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81679520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4" y="2"/>
            <a:ext cx="4465637" cy="4768849"/>
          </a:xfrm>
          <a:prstGeom prst="rect">
            <a:avLst/>
          </a:prstGeo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4" y="308848"/>
            <a:ext cx="4006850" cy="868680"/>
          </a:xfrm>
          <a:prstGeom prst="rect">
            <a:avLst/>
          </a:prstGeom>
        </p:spPr>
        <p:txBody>
          <a:bodyPr>
            <a:noAutofit/>
          </a:bodyPr>
          <a:lstStyle>
            <a:lvl1pPr>
              <a:defRPr sz="2800" b="0" i="0" baseline="0">
                <a:solidFill>
                  <a:schemeClr val="tx2"/>
                </a:solidFill>
                <a:latin typeface="Intel Clear"/>
                <a:cs typeface="Intel Clear"/>
              </a:defRPr>
            </a:lvl1pPr>
          </a:lstStyle>
          <a:p>
            <a:r>
              <a:rPr lang="en-US" dirty="0"/>
              <a:t>28pt Intel Clear Headline</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a:prstGeom prst="rect">
            <a:avLst/>
          </a:prstGeo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39848328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Arial" panose="020B0604020202020204" pitchFamily="34" charset="0"/>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239268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a:prstGeom prst="rect">
            <a:avLst/>
          </a:prstGeo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a:prstGeom prst="rect">
            <a:avLst/>
          </a:prstGeo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115122517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3"/>
            <a:ext cx="7772400" cy="1125140"/>
          </a:xfrm>
          <a:prstGeom prst="rect">
            <a:avLst/>
          </a:prstGeo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5"/>
            <a:ext cx="7772400" cy="1021556"/>
          </a:xfrm>
          <a:prstGeom prst="rect">
            <a:avLst/>
          </a:prstGeo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255468211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9"/>
            <a:ext cx="7772400" cy="1021556"/>
          </a:xfrm>
          <a:prstGeom prst="rect">
            <a:avLst/>
          </a:prstGeo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a:prstGeom prst="rect">
            <a:avLst/>
          </a:prstGeo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2"/>
            <a:ext cx="9144000" cy="2574131"/>
          </a:xfrm>
          <a:prstGeom prst="rect">
            <a:avLst/>
          </a:prstGeo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3944449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a:prstGeom prst="rect">
            <a:avLst/>
          </a:prstGeo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296886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01409694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10130"/>
            <a:ext cx="8229600" cy="868680"/>
          </a:xfrm>
          <a:prstGeom prst="rect">
            <a:avLst/>
          </a:prstGeom>
        </p:spPr>
        <p:txBody>
          <a:bodyPr/>
          <a:lstStyle>
            <a:lvl1pPr>
              <a:defRPr/>
            </a:lvl1pPr>
          </a:lstStyle>
          <a:p>
            <a:r>
              <a:rPr lang="en-US" dirty="0" err="1"/>
              <a:t>28pt</a:t>
            </a:r>
            <a:r>
              <a:rPr lang="en-US" dirty="0"/>
              <a:t> Intel Clear Light Headline</a:t>
            </a:r>
          </a:p>
        </p:txBody>
      </p:sp>
      <p:sp>
        <p:nvSpPr>
          <p:cNvPr id="8" name="Content Placeholder 7"/>
          <p:cNvSpPr>
            <a:spLocks noGrp="1"/>
          </p:cNvSpPr>
          <p:nvPr>
            <p:ph sz="quarter" idx="13" hasCustomPrompt="1"/>
          </p:nvPr>
        </p:nvSpPr>
        <p:spPr>
          <a:xfrm>
            <a:off x="455614" y="1203327"/>
            <a:ext cx="8228012" cy="3425825"/>
          </a:xfrm>
          <a:prstGeom prst="rect">
            <a:avLst/>
          </a:prstGeom>
        </p:spPr>
        <p:txBody>
          <a:bodyPr/>
          <a:lstStyle>
            <a:lvl1pPr>
              <a:defRPr>
                <a:latin typeface="Intel Clear"/>
              </a:defRPr>
            </a:lvl1pPr>
            <a:lvl2pPr>
              <a:defRPr>
                <a:latin typeface="Intel Clear"/>
              </a:defRPr>
            </a:lvl2pPr>
            <a:lvl3pPr>
              <a:defRPr>
                <a:latin typeface="Intel Clear"/>
              </a:defRPr>
            </a:lvl3pPr>
            <a:lvl4pPr>
              <a:defRPr>
                <a:latin typeface="Intel Clear"/>
              </a:defRPr>
            </a:lvl4pPr>
            <a:lvl5pPr>
              <a:defRPr>
                <a:latin typeface="Intel Clear"/>
              </a:defRPr>
            </a:lvl5p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9776077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995" y="344293"/>
            <a:ext cx="8228012" cy="650495"/>
          </a:xfrm>
          <a:prstGeom prst="rect">
            <a:avLst/>
          </a:prstGeom>
        </p:spPr>
        <p:txBody>
          <a:bodyPr/>
          <a:lstStyle>
            <a:lvl1pPr>
              <a:defRPr lang="en-US" cap="small" baseline="0" dirty="0"/>
            </a:lvl1pPr>
          </a:lstStyle>
          <a:p>
            <a:r>
              <a:rPr lang="en-US" dirty="0"/>
              <a:t>Click To Edit Master Title Style</a:t>
            </a:r>
          </a:p>
        </p:txBody>
      </p:sp>
    </p:spTree>
    <p:extLst>
      <p:ext uri="{BB962C8B-B14F-4D97-AF65-F5344CB8AC3E}">
        <p14:creationId xmlns:p14="http://schemas.microsoft.com/office/powerpoint/2010/main" val="188346969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458193" y="1135856"/>
            <a:ext cx="8227616" cy="36921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457995" y="344293"/>
            <a:ext cx="8228012" cy="650495"/>
          </a:xfrm>
          <a:prstGeom prst="rect">
            <a:avLst/>
          </a:prstGeom>
        </p:spPr>
        <p:txBody>
          <a:bodyPr/>
          <a:lstStyle/>
          <a:p>
            <a:r>
              <a:rPr lang="en-US" dirty="0"/>
              <a:t>Click to edit master title style</a:t>
            </a:r>
          </a:p>
        </p:txBody>
      </p:sp>
      <p:sp>
        <p:nvSpPr>
          <p:cNvPr id="4" name="Footer Placeholder 5">
            <a:extLst>
              <a:ext uri="{FF2B5EF4-FFF2-40B4-BE49-F238E27FC236}">
                <a16:creationId xmlns:a16="http://schemas.microsoft.com/office/drawing/2014/main" id="{6702C09A-9CCE-4891-A24B-0D93C0B8BE4A}"/>
              </a:ext>
            </a:extLst>
          </p:cNvPr>
          <p:cNvSpPr>
            <a:spLocks noGrp="1"/>
          </p:cNvSpPr>
          <p:nvPr>
            <p:ph type="ftr" sz="quarter" idx="11"/>
          </p:nvPr>
        </p:nvSpPr>
        <p:spPr>
          <a:xfrm>
            <a:off x="3874012" y="4822754"/>
            <a:ext cx="1612388" cy="273844"/>
          </a:xfrm>
        </p:spPr>
        <p:txBody>
          <a:bodyPr/>
          <a:lstStyle>
            <a:lvl1pPr>
              <a:defRPr/>
            </a:lvl1pPr>
          </a:lstStyle>
          <a:p>
            <a:endParaRPr lang="en-US" dirty="0">
              <a:solidFill>
                <a:schemeClr val="bg1"/>
              </a:solidFill>
            </a:endParaRPr>
          </a:p>
        </p:txBody>
      </p:sp>
    </p:spTree>
    <p:extLst>
      <p:ext uri="{BB962C8B-B14F-4D97-AF65-F5344CB8AC3E}">
        <p14:creationId xmlns:p14="http://schemas.microsoft.com/office/powerpoint/2010/main" val="197981555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80349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995" y="1902171"/>
            <a:ext cx="8228012" cy="650495"/>
          </a:xfrm>
          <a:prstGeom prst="rect">
            <a:avLst/>
          </a:prstGeom>
        </p:spPr>
        <p:txBody>
          <a:bodyPr/>
          <a:lstStyle>
            <a:lvl1pPr>
              <a:defRPr sz="5400"/>
            </a:lvl1pPr>
          </a:lstStyle>
          <a:p>
            <a:endParaRPr lang="en-US" dirty="0"/>
          </a:p>
        </p:txBody>
      </p:sp>
    </p:spTree>
    <p:extLst>
      <p:ext uri="{BB962C8B-B14F-4D97-AF65-F5344CB8AC3E}">
        <p14:creationId xmlns:p14="http://schemas.microsoft.com/office/powerpoint/2010/main" val="296836392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2800" b="0" i="0" baseline="0">
                <a:solidFill>
                  <a:schemeClr val="tx2"/>
                </a:solidFill>
                <a:latin typeface="+mj-lt"/>
                <a:cs typeface="Arial" panose="020B0604020202020204" pitchFamily="34" charset="0"/>
              </a:defRPr>
            </a:lvl1pPr>
          </a:lstStyle>
          <a:p>
            <a:r>
              <a:rPr lang="en-US"/>
              <a:t>28pt Intel Clear Headline</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Tree>
    <p:extLst>
      <p:ext uri="{BB962C8B-B14F-4D97-AF65-F5344CB8AC3E}">
        <p14:creationId xmlns:p14="http://schemas.microsoft.com/office/powerpoint/2010/main" val="290042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347134" y="2766048"/>
            <a:ext cx="8442904" cy="803297"/>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4"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grpSp>
        <p:nvGrpSpPr>
          <p:cNvPr id="2" name="Group 1"/>
          <p:cNvGrpSpPr/>
          <p:nvPr userDrawn="1"/>
        </p:nvGrpSpPr>
        <p:grpSpPr>
          <a:xfrm>
            <a:off x="451796" y="386081"/>
            <a:ext cx="1249194" cy="823318"/>
            <a:chOff x="451796" y="386081"/>
            <a:chExt cx="1249194" cy="823318"/>
          </a:xfrm>
        </p:grpSpPr>
        <p:sp>
          <p:nvSpPr>
            <p:cNvPr id="7"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26437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9_Title Slide with Photo dark">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 y="2381"/>
            <a:ext cx="9143998" cy="480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2381"/>
            <a:ext cx="5222929" cy="4802791"/>
          </a:xfrm>
          <a:prstGeom prst="rect">
            <a:avLst/>
          </a:prstGeom>
          <a:gradFill flip="none" rotWithShape="1">
            <a:gsLst>
              <a:gs pos="0">
                <a:srgbClr val="001E39">
                  <a:alpha val="60000"/>
                </a:srgbClr>
              </a:gs>
              <a:gs pos="100000">
                <a:srgbClr val="001E3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7"/>
          <p:cNvSpPr/>
          <p:nvPr userDrawn="1"/>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2" y="2381"/>
            <a:ext cx="9143997" cy="2173259"/>
          </a:xfrm>
          <a:prstGeom prst="rect">
            <a:avLst/>
          </a:prstGeom>
          <a:gradFill flip="none" rotWithShape="1">
            <a:gsLst>
              <a:gs pos="0">
                <a:srgbClr val="001E39">
                  <a:alpha val="60000"/>
                </a:srgbClr>
              </a:gs>
              <a:gs pos="100000">
                <a:srgbClr val="001E39">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flipV="1">
            <a:off x="2" y="2631913"/>
            <a:ext cx="9143997" cy="2173259"/>
          </a:xfrm>
          <a:prstGeom prst="rect">
            <a:avLst/>
          </a:prstGeom>
          <a:gradFill flip="none" rotWithShape="1">
            <a:gsLst>
              <a:gs pos="0">
                <a:srgbClr val="001E39">
                  <a:alpha val="60000"/>
                </a:srgbClr>
              </a:gs>
              <a:gs pos="100000">
                <a:srgbClr val="001E39">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7187687" y="2381"/>
            <a:ext cx="1956313" cy="4802791"/>
          </a:xfrm>
          <a:prstGeom prst="rect">
            <a:avLst/>
          </a:prstGeom>
          <a:gradFill flip="none" rotWithShape="1">
            <a:gsLst>
              <a:gs pos="0">
                <a:srgbClr val="001E39">
                  <a:alpha val="60000"/>
                </a:srgbClr>
              </a:gs>
              <a:gs pos="100000">
                <a:srgbClr val="001E3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451796" y="386081"/>
            <a:ext cx="1249194" cy="823318"/>
            <a:chOff x="451796" y="386081"/>
            <a:chExt cx="1249194" cy="823318"/>
          </a:xfrm>
        </p:grpSpPr>
        <p:sp>
          <p:nvSpPr>
            <p:cNvPr id="10"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Title 1"/>
          <p:cNvSpPr>
            <a:spLocks noGrp="1"/>
          </p:cNvSpPr>
          <p:nvPr>
            <p:ph type="ctrTitle" hasCustomPrompt="1"/>
          </p:nvPr>
        </p:nvSpPr>
        <p:spPr>
          <a:xfrm>
            <a:off x="347134" y="2766048"/>
            <a:ext cx="8442904" cy="803297"/>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4"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Tree>
    <p:extLst>
      <p:ext uri="{BB962C8B-B14F-4D97-AF65-F5344CB8AC3E}">
        <p14:creationId xmlns:p14="http://schemas.microsoft.com/office/powerpoint/2010/main" val="1675258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353962" y="1168841"/>
            <a:ext cx="8436076"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67615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0"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15904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1"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0"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407928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4936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2934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4141838"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5" name="Picture Placeholder 4"/>
          <p:cNvSpPr>
            <a:spLocks noGrp="1"/>
          </p:cNvSpPr>
          <p:nvPr>
            <p:ph type="pic" sz="quarter" idx="17"/>
          </p:nvPr>
        </p:nvSpPr>
        <p:spPr>
          <a:xfrm>
            <a:off x="4572000" y="0"/>
            <a:ext cx="4572000" cy="4805363"/>
          </a:xfrm>
          <a:solidFill>
            <a:schemeClr val="bg2">
              <a:lumMod val="60000"/>
              <a:lumOff val="40000"/>
            </a:schemeClr>
          </a:solidFill>
        </p:spPr>
        <p:txBody>
          <a:bodyPr/>
          <a:lstStyle/>
          <a:p>
            <a:endParaRPr lang="en-US"/>
          </a:p>
        </p:txBody>
      </p:sp>
      <p:sp>
        <p:nvSpPr>
          <p:cNvPr id="2" name="Title 1"/>
          <p:cNvSpPr>
            <a:spLocks noGrp="1"/>
          </p:cNvSpPr>
          <p:nvPr>
            <p:ph type="title" hasCustomPrompt="1"/>
          </p:nvPr>
        </p:nvSpPr>
        <p:spPr>
          <a:xfrm>
            <a:off x="353962" y="228525"/>
            <a:ext cx="4141838" cy="461665"/>
          </a:xfrm>
        </p:spPr>
        <p:txBody>
          <a:bodyPr/>
          <a:lstStyle/>
          <a:p>
            <a:r>
              <a:rPr lang="en-US" dirty="0"/>
              <a:t>Click to edit title</a:t>
            </a:r>
          </a:p>
        </p:txBody>
      </p:sp>
    </p:spTree>
    <p:extLst>
      <p:ext uri="{BB962C8B-B14F-4D97-AF65-F5344CB8AC3E}">
        <p14:creationId xmlns:p14="http://schemas.microsoft.com/office/powerpoint/2010/main" val="11878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with Image1_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
        <p:nvSpPr>
          <p:cNvPr id="7" name="Picture Placeholder 8"/>
          <p:cNvSpPr>
            <a:spLocks noGrp="1"/>
          </p:cNvSpPr>
          <p:nvPr>
            <p:ph type="pic" sz="quarter" idx="17"/>
          </p:nvPr>
        </p:nvSpPr>
        <p:spPr>
          <a:xfrm>
            <a:off x="4830763" y="943430"/>
            <a:ext cx="3181123" cy="1535131"/>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8"/>
          </p:nvPr>
        </p:nvSpPr>
        <p:spPr>
          <a:xfrm>
            <a:off x="4830763" y="2756064"/>
            <a:ext cx="3181123" cy="1535131"/>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4" name="Text Placeholder 7"/>
          <p:cNvSpPr>
            <a:spLocks noGrp="1"/>
          </p:cNvSpPr>
          <p:nvPr>
            <p:ph type="body" sz="quarter" idx="19" hasCustomPrompt="1"/>
          </p:nvPr>
        </p:nvSpPr>
        <p:spPr>
          <a:xfrm>
            <a:off x="4830763" y="2478561"/>
            <a:ext cx="3181124" cy="207749"/>
          </a:xfrm>
        </p:spPr>
        <p:txBody>
          <a:bodyPr wrap="square" anchor="t" anchorCtr="0">
            <a:spAutoFit/>
          </a:bodyPr>
          <a:lstStyle>
            <a:lvl1pPr marL="0" indent="0">
              <a:lnSpc>
                <a:spcPct val="75000"/>
              </a:lnSpc>
              <a:spcBef>
                <a:spcPts val="0"/>
              </a:spcBef>
              <a:buFont typeface="Arial" pitchFamily="34" charset="0"/>
              <a:buNone/>
              <a:defRPr sz="10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caption</a:t>
            </a:r>
          </a:p>
        </p:txBody>
      </p:sp>
      <p:sp>
        <p:nvSpPr>
          <p:cNvPr id="15" name="Text Placeholder 7"/>
          <p:cNvSpPr>
            <a:spLocks noGrp="1"/>
          </p:cNvSpPr>
          <p:nvPr>
            <p:ph type="body" sz="quarter" idx="20" hasCustomPrompt="1"/>
          </p:nvPr>
        </p:nvSpPr>
        <p:spPr>
          <a:xfrm>
            <a:off x="4830763" y="4291195"/>
            <a:ext cx="3181124" cy="207749"/>
          </a:xfrm>
        </p:spPr>
        <p:txBody>
          <a:bodyPr wrap="square" anchor="t" anchorCtr="0">
            <a:spAutoFit/>
          </a:bodyPr>
          <a:lstStyle>
            <a:lvl1pPr marL="0" indent="0">
              <a:lnSpc>
                <a:spcPct val="75000"/>
              </a:lnSpc>
              <a:spcBef>
                <a:spcPts val="0"/>
              </a:spcBef>
              <a:buFont typeface="Arial" pitchFamily="34" charset="0"/>
              <a:buNone/>
              <a:defRPr sz="10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a:t>Click to edit caption</a:t>
            </a:r>
          </a:p>
        </p:txBody>
      </p:sp>
    </p:spTree>
    <p:extLst>
      <p:ext uri="{BB962C8B-B14F-4D97-AF65-F5344CB8AC3E}">
        <p14:creationId xmlns:p14="http://schemas.microsoft.com/office/powerpoint/2010/main" val="423833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353962" y="1959103"/>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31106"/>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6" name="Straight Connector 5"/>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8270974" y="4865092"/>
            <a:ext cx="339404" cy="22369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2678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9.jp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theme" Target="../theme/theme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50" Type="http://schemas.openxmlformats.org/officeDocument/2006/relationships/slideLayout" Target="../slideLayouts/slideLayout167.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3" Type="http://schemas.openxmlformats.org/officeDocument/2006/relationships/slideLayout" Target="../slideLayouts/slideLayout170.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8" Type="http://schemas.openxmlformats.org/officeDocument/2006/relationships/slideLayout" Target="../slideLayouts/slideLayout125.xml"/><Relationship Id="rId51" Type="http://schemas.openxmlformats.org/officeDocument/2006/relationships/slideLayout" Target="../slideLayouts/slideLayout168.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54" Type="http://schemas.openxmlformats.org/officeDocument/2006/relationships/theme" Target="../theme/theme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image" Target="../media/image19.png"/><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slideLayout" Target="../slideLayouts/slideLayout1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image" Target="../media/image18.tiff"/><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theme" Target="../theme/theme7.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8" Type="http://schemas.openxmlformats.org/officeDocument/2006/relationships/slideLayout" Target="../slideLayouts/slideLayout178.xml"/><Relationship Id="rId3"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descr="\\.psf\Home\Desktop\Intel.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a:t>28pt Intel Clear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Arial" panose="020B0604020202020204" pitchFamily="34" charset="0"/>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786227823"/>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50" r:id="rId3"/>
    <p:sldLayoutId id="2147483684" r:id="rId4"/>
    <p:sldLayoutId id="2147483652" r:id="rId5"/>
    <p:sldLayoutId id="2147483660" r:id="rId6"/>
    <p:sldLayoutId id="2147483668" r:id="rId7"/>
    <p:sldLayoutId id="2147483669" r:id="rId8"/>
    <p:sldLayoutId id="2147483670" r:id="rId9"/>
    <p:sldLayoutId id="2147483672" r:id="rId10"/>
    <p:sldLayoutId id="2147483651" r:id="rId11"/>
    <p:sldLayoutId id="2147483677" r:id="rId12"/>
    <p:sldLayoutId id="2147483665" r:id="rId13"/>
    <p:sldLayoutId id="2147483654" r:id="rId14"/>
    <p:sldLayoutId id="2147483655" r:id="rId15"/>
    <p:sldLayoutId id="2147483676" r:id="rId16"/>
    <p:sldLayoutId id="2147483686" r:id="rId17"/>
    <p:sldLayoutId id="2147483687" r:id="rId18"/>
    <p:sldLayoutId id="2147483688"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100000"/>
        </a:lnSpc>
        <a:spcBef>
          <a:spcPct val="0"/>
        </a:spcBef>
        <a:buNone/>
        <a:defRPr sz="2800" b="0" i="0" kern="1200" spc="0" baseline="0">
          <a:solidFill>
            <a:schemeClr val="tx2"/>
          </a:solidFill>
          <a:latin typeface="+mj-lt"/>
          <a:ea typeface="Intel Clear"/>
          <a:cs typeface="Arial" panose="020B0604020202020204" pitchFamily="34" charset="0"/>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Arial" panose="020B0604020202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descr="\\.psf\Home\Desktop\Intel.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40596938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93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0" name="Straight Connector 9"/>
          <p:cNvCxnSpPr/>
          <p:nvPr/>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353963" y="228526"/>
            <a:ext cx="8436076" cy="461665"/>
          </a:xfrm>
          <a:prstGeom prst="rect">
            <a:avLst/>
          </a:prstGeom>
        </p:spPr>
        <p:txBody>
          <a:bodyPr vert="horz" lIns="91440" tIns="45720" rIns="9144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353963" y="1168843"/>
            <a:ext cx="8436076" cy="321383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48345" y="4914889"/>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grpSp>
        <p:nvGrpSpPr>
          <p:cNvPr id="15" name="Group 14"/>
          <p:cNvGrpSpPr/>
          <p:nvPr/>
        </p:nvGrpSpPr>
        <p:grpSpPr>
          <a:xfrm>
            <a:off x="8270974" y="4865092"/>
            <a:ext cx="339404" cy="223694"/>
            <a:chOff x="451796" y="386081"/>
            <a:chExt cx="1249194" cy="823318"/>
          </a:xfrm>
        </p:grpSpPr>
        <p:sp>
          <p:nvSpPr>
            <p:cNvPr id="1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920772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8" rtl="0" eaLnBrk="1" latinLnBrk="0" hangingPunct="1">
        <a:lnSpc>
          <a:spcPct val="100000"/>
        </a:lnSpc>
        <a:spcBef>
          <a:spcPct val="0"/>
        </a:spcBef>
        <a:buNone/>
        <a:defRPr sz="2400" b="0" kern="1200" cap="all" baseline="0">
          <a:solidFill>
            <a:schemeClr val="tx2"/>
          </a:solidFill>
          <a:latin typeface="Intel Clear Light" panose="020B0404020203020204" pitchFamily="34" charset="0"/>
          <a:ea typeface="Intel Clear Light" panose="020B0404020203020204" pitchFamily="34" charset="0"/>
          <a:cs typeface="Intel Clear Light" panose="020B0404020203020204" pitchFamily="34" charset="0"/>
        </a:defRPr>
      </a:lvl1pPr>
    </p:titleStyle>
    <p:bodyStyle>
      <a:lvl1pPr marL="0" indent="0" algn="l" defTabSz="914378" rtl="0" eaLnBrk="1" latinLnBrk="0" hangingPunct="1">
        <a:spcBef>
          <a:spcPts val="600"/>
        </a:spcBef>
        <a:buClr>
          <a:schemeClr val="accent2"/>
        </a:buClr>
        <a:buFont typeface="Wingdings" panose="05000000000000000000" pitchFamily="2" charset="2"/>
        <a:buNone/>
        <a:defRPr sz="1800" kern="1200">
          <a:solidFill>
            <a:schemeClr val="accent1"/>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171446" indent="-171446" algn="l" defTabSz="914378" rtl="0" eaLnBrk="1" latinLnBrk="0" hangingPunct="1">
        <a:spcBef>
          <a:spcPts val="600"/>
        </a:spcBef>
        <a:buClr>
          <a:schemeClr val="tx2"/>
        </a:buClr>
        <a:buFont typeface="Wingdings" panose="05000000000000000000" pitchFamily="2" charset="2"/>
        <a:buChar char="§"/>
        <a:defRPr sz="18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347654" indent="-171446" algn="l" defTabSz="914378" rtl="0" eaLnBrk="1" latinLnBrk="0" hangingPunct="1">
        <a:spcBef>
          <a:spcPts val="600"/>
        </a:spcBef>
        <a:buClr>
          <a:schemeClr val="tx2"/>
        </a:buClr>
        <a:buFont typeface="Intel Clear" panose="020B0604020203020204" pitchFamily="34" charset="0"/>
        <a:buChar char="–"/>
        <a:defRPr sz="18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3pPr>
      <a:lvl4pPr marL="511163" indent="-171446" algn="l" defTabSz="914378" rtl="0" eaLnBrk="1" latinLnBrk="0" hangingPunct="1">
        <a:spcBef>
          <a:spcPts val="600"/>
        </a:spcBef>
        <a:buClr>
          <a:schemeClr val="tx2"/>
        </a:buClr>
        <a:buFont typeface="Intel Clear" panose="020B0604020203020204" pitchFamily="34" charset="0"/>
        <a:buChar char="–"/>
        <a:defRPr sz="16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688958" indent="-168271" algn="l" defTabSz="914378" rtl="0" eaLnBrk="1" latinLnBrk="0" hangingPunct="1">
        <a:spcBef>
          <a:spcPts val="600"/>
        </a:spcBef>
        <a:buClr>
          <a:schemeClr val="tx2"/>
        </a:buClr>
        <a:buFont typeface="Intel Clear" panose="020B0604020203020204" pitchFamily="34" charset="0"/>
        <a:buChar char="–"/>
        <a:defRPr sz="14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4114" name="Rectangle 18"/>
          <p:cNvSpPr>
            <a:spLocks noChangeArrowheads="1"/>
          </p:cNvSpPr>
          <p:nvPr/>
        </p:nvSpPr>
        <p:spPr bwMode="auto">
          <a:xfrm>
            <a:off x="366714" y="1345411"/>
            <a:ext cx="8407400" cy="3126581"/>
          </a:xfrm>
          <a:prstGeom prst="rect">
            <a:avLst/>
          </a:prstGeom>
          <a:noFill/>
          <a:ln w="9525">
            <a:noFill/>
            <a:miter lim="800000"/>
            <a:headEnd/>
            <a:tailEnd/>
          </a:ln>
          <a:effectLst/>
        </p:spPr>
        <p:txBody>
          <a:bodyPr lIns="50078" tIns="25040" rIns="50078" bIns="25040" anchorCtr="1"/>
          <a:lstStyle/>
          <a:p>
            <a:pPr marL="123546" indent="-123546" algn="l">
              <a:buFont typeface="Wingdings" pitchFamily="2" charset="2"/>
              <a:buChar char=""/>
            </a:pPr>
            <a:endParaRPr lang="en-US" sz="1313" dirty="0">
              <a:effectLst>
                <a:outerShdw blurRad="38100" dist="38100" dir="2700000" algn="tl">
                  <a:srgbClr val="000000"/>
                </a:outerShdw>
              </a:effectLst>
              <a:latin typeface="Neo Sans Intel" pitchFamily="34" charset="0"/>
            </a:endParaRPr>
          </a:p>
        </p:txBody>
      </p:sp>
      <p:sp>
        <p:nvSpPr>
          <p:cNvPr id="7" name="Rectangle 7"/>
          <p:cNvSpPr/>
          <p:nvPr userDrawn="1"/>
        </p:nvSpPr>
        <p:spPr>
          <a:xfrm>
            <a:off x="0" y="4882500"/>
            <a:ext cx="9144000" cy="268070"/>
          </a:xfrm>
          <a:prstGeom prst="rect">
            <a:avLst/>
          </a:prstGeom>
          <a:gradFill>
            <a:gsLst>
              <a:gs pos="32000">
                <a:schemeClr val="accent6"/>
              </a:gs>
              <a:gs pos="100000">
                <a:srgbClr val="009FDF"/>
              </a:gs>
              <a:gs pos="78000">
                <a:schemeClr val="accent6">
                  <a:lumMod val="75000"/>
                </a:schemeClr>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800">
              <a:solidFill>
                <a:prstClr val="white"/>
              </a:solidFill>
            </a:endParaRPr>
          </a:p>
        </p:txBody>
      </p:sp>
      <p:grpSp>
        <p:nvGrpSpPr>
          <p:cNvPr id="8" name="Group 7"/>
          <p:cNvGrpSpPr/>
          <p:nvPr userDrawn="1"/>
        </p:nvGrpSpPr>
        <p:grpSpPr>
          <a:xfrm>
            <a:off x="8729714" y="4911465"/>
            <a:ext cx="297381" cy="195998"/>
            <a:chOff x="451796" y="386081"/>
            <a:chExt cx="1249194" cy="823318"/>
          </a:xfrm>
        </p:grpSpPr>
        <p:sp>
          <p:nvSpPr>
            <p:cNvPr id="9"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800">
                <a:solidFill>
                  <a:prstClr val="white"/>
                </a:solidFill>
              </a:endParaRPr>
            </a:p>
          </p:txBody>
        </p:sp>
        <p:sp>
          <p:nvSpPr>
            <p:cNvPr id="10"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800">
                <a:solidFill>
                  <a:prstClr val="white"/>
                </a:solidFill>
              </a:endParaRPr>
            </a:p>
          </p:txBody>
        </p:sp>
      </p:grpSp>
    </p:spTree>
    <p:extLst>
      <p:ext uri="{BB962C8B-B14F-4D97-AF65-F5344CB8AC3E}">
        <p14:creationId xmlns:p14="http://schemas.microsoft.com/office/powerpoint/2010/main" val="2251357328"/>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Lst>
  <p:transition>
    <p:fade/>
  </p:transition>
  <p:hf hdr="0" ftr="0" dt="0"/>
  <p:txStyles>
    <p:titleStyle>
      <a:lvl1pPr algn="ctr" rtl="0" eaLnBrk="1" fontAlgn="base" hangingPunct="1">
        <a:lnSpc>
          <a:spcPct val="70000"/>
        </a:lnSpc>
        <a:spcBef>
          <a:spcPct val="0"/>
        </a:spcBef>
        <a:spcAft>
          <a:spcPct val="0"/>
        </a:spcAft>
        <a:defRPr sz="45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2"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4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1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86"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6" indent="-123546"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45" indent="-123546"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43" indent="-123546"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805" indent="-13137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604"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75"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4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31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89"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43" rtl="0" eaLnBrk="1" latinLnBrk="0" hangingPunct="1">
        <a:defRPr sz="1000" kern="1200">
          <a:solidFill>
            <a:schemeClr val="tx1"/>
          </a:solidFill>
          <a:latin typeface="+mn-lt"/>
          <a:ea typeface="+mn-ea"/>
          <a:cs typeface="+mn-cs"/>
        </a:defRPr>
      </a:lvl1pPr>
      <a:lvl2pPr marL="250572" algn="l" defTabSz="501143" rtl="0" eaLnBrk="1" latinLnBrk="0" hangingPunct="1">
        <a:defRPr sz="1000" kern="1200">
          <a:solidFill>
            <a:schemeClr val="tx1"/>
          </a:solidFill>
          <a:latin typeface="+mn-lt"/>
          <a:ea typeface="+mn-ea"/>
          <a:cs typeface="+mn-cs"/>
        </a:defRPr>
      </a:lvl2pPr>
      <a:lvl3pPr marL="501143" algn="l" defTabSz="501143" rtl="0" eaLnBrk="1" latinLnBrk="0" hangingPunct="1">
        <a:defRPr sz="1000" kern="1200">
          <a:solidFill>
            <a:schemeClr val="tx1"/>
          </a:solidFill>
          <a:latin typeface="+mn-lt"/>
          <a:ea typeface="+mn-ea"/>
          <a:cs typeface="+mn-cs"/>
        </a:defRPr>
      </a:lvl3pPr>
      <a:lvl4pPr marL="751715" algn="l" defTabSz="501143" rtl="0" eaLnBrk="1" latinLnBrk="0" hangingPunct="1">
        <a:defRPr sz="1000" kern="1200">
          <a:solidFill>
            <a:schemeClr val="tx1"/>
          </a:solidFill>
          <a:latin typeface="+mn-lt"/>
          <a:ea typeface="+mn-ea"/>
          <a:cs typeface="+mn-cs"/>
        </a:defRPr>
      </a:lvl4pPr>
      <a:lvl5pPr marL="1002286" algn="l" defTabSz="501143" rtl="0" eaLnBrk="1" latinLnBrk="0" hangingPunct="1">
        <a:defRPr sz="1000" kern="1200">
          <a:solidFill>
            <a:schemeClr val="tx1"/>
          </a:solidFill>
          <a:latin typeface="+mn-lt"/>
          <a:ea typeface="+mn-ea"/>
          <a:cs typeface="+mn-cs"/>
        </a:defRPr>
      </a:lvl5pPr>
      <a:lvl6pPr marL="1252858" algn="l" defTabSz="501143" rtl="0" eaLnBrk="1" latinLnBrk="0" hangingPunct="1">
        <a:defRPr sz="1000" kern="1200">
          <a:solidFill>
            <a:schemeClr val="tx1"/>
          </a:solidFill>
          <a:latin typeface="+mn-lt"/>
          <a:ea typeface="+mn-ea"/>
          <a:cs typeface="+mn-cs"/>
        </a:defRPr>
      </a:lvl6pPr>
      <a:lvl7pPr marL="1503428" algn="l" defTabSz="501143" rtl="0" eaLnBrk="1" latinLnBrk="0" hangingPunct="1">
        <a:defRPr sz="1000" kern="1200">
          <a:solidFill>
            <a:schemeClr val="tx1"/>
          </a:solidFill>
          <a:latin typeface="+mn-lt"/>
          <a:ea typeface="+mn-ea"/>
          <a:cs typeface="+mn-cs"/>
        </a:defRPr>
      </a:lvl7pPr>
      <a:lvl8pPr marL="1754000" algn="l" defTabSz="501143" rtl="0" eaLnBrk="1" latinLnBrk="0" hangingPunct="1">
        <a:defRPr sz="1000" kern="1200">
          <a:solidFill>
            <a:schemeClr val="tx1"/>
          </a:solidFill>
          <a:latin typeface="+mn-lt"/>
          <a:ea typeface="+mn-ea"/>
          <a:cs typeface="+mn-cs"/>
        </a:defRPr>
      </a:lvl8pPr>
      <a:lvl9pPr marL="2004571" algn="l" defTabSz="501143"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353962" y="228525"/>
            <a:ext cx="8436076" cy="461665"/>
          </a:xfrm>
          <a:prstGeom prst="rect">
            <a:avLst/>
          </a:prstGeom>
        </p:spPr>
        <p:txBody>
          <a:bodyPr vert="horz" lIns="91440" tIns="45720" rIns="9144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353962" y="1168842"/>
            <a:ext cx="8436076" cy="321383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48344" y="4914888"/>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grpSp>
        <p:nvGrpSpPr>
          <p:cNvPr id="15" name="Group 14"/>
          <p:cNvGrpSpPr/>
          <p:nvPr/>
        </p:nvGrpSpPr>
        <p:grpSpPr>
          <a:xfrm>
            <a:off x="8270974" y="4865092"/>
            <a:ext cx="339404" cy="223694"/>
            <a:chOff x="451796" y="386081"/>
            <a:chExt cx="1249194" cy="823318"/>
          </a:xfrm>
        </p:grpSpPr>
        <p:sp>
          <p:nvSpPr>
            <p:cNvPr id="1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7"/>
          <p:cNvSpPr txBox="1">
            <a:spLocks/>
          </p:cNvSpPr>
          <p:nvPr userDrawn="1"/>
        </p:nvSpPr>
        <p:spPr>
          <a:xfrm>
            <a:off x="3590547" y="4872632"/>
            <a:ext cx="1962906" cy="192360"/>
          </a:xfrm>
          <a:prstGeom prst="rect">
            <a:avLst/>
          </a:prstGeom>
        </p:spPr>
        <p:txBody>
          <a:bodyPr wrap="square" anchor="ctr" anchorCtr="0">
            <a:spAutoFit/>
          </a:bodyPr>
          <a:lstStyle>
            <a:lvl1pPr marL="0" indent="0" algn="l" defTabSz="1219170" rtl="0" eaLnBrk="1" latinLnBrk="0" hangingPunct="1">
              <a:lnSpc>
                <a:spcPct val="75000"/>
              </a:lnSpc>
              <a:spcBef>
                <a:spcPts val="0"/>
              </a:spcBef>
              <a:buClr>
                <a:schemeClr val="accent2"/>
              </a:buClr>
              <a:buFont typeface="Arial" pitchFamily="34" charset="0"/>
              <a:buNone/>
              <a:defRPr sz="1067" kern="1200">
                <a:solidFill>
                  <a:srgbClr val="93A0A7"/>
                </a:solidFill>
                <a:latin typeface="+mn-lt"/>
                <a:ea typeface="+mn-ea"/>
                <a:cs typeface="+mn-cs"/>
              </a:defRPr>
            </a:lvl1pPr>
            <a:lvl2pPr marL="228594" indent="-152396" algn="l" defTabSz="1219170" rtl="0" eaLnBrk="1" latinLnBrk="0" hangingPunct="1">
              <a:spcBef>
                <a:spcPts val="800"/>
              </a:spcBef>
              <a:buClr>
                <a:schemeClr val="tx2"/>
              </a:buClr>
              <a:buFont typeface="Wingdings" panose="05000000000000000000" pitchFamily="2" charset="2"/>
              <a:buChar char="§"/>
              <a:defRPr sz="1200" kern="1200">
                <a:solidFill>
                  <a:schemeClr val="tx1">
                    <a:lumMod val="65000"/>
                    <a:lumOff val="35000"/>
                  </a:schemeClr>
                </a:solidFill>
                <a:latin typeface="+mn-lt"/>
                <a:ea typeface="+mn-ea"/>
                <a:cs typeface="+mn-cs"/>
              </a:defRPr>
            </a:lvl2pPr>
            <a:lvl3pPr marL="457189"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3pPr>
            <a:lvl4pPr marL="685783"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4pPr>
            <a:lvl5pPr marL="914377"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50" b="0" i="0" u="none" strike="noStrike" cap="none" normalizeH="0" baseline="0" dirty="0">
                <a:ln>
                  <a:noFill/>
                </a:ln>
                <a:solidFill>
                  <a:srgbClr val="FFFFFF"/>
                </a:solidFill>
                <a:effectLst/>
                <a:latin typeface="+mn-lt"/>
                <a:cs typeface="Times New Roman" panose="02020603050405020304" pitchFamily="18" charset="0"/>
              </a:rPr>
              <a:t>Intel Confidential – Share Under NDA</a:t>
            </a:r>
            <a:endParaRPr kumimoji="0" lang="en-US" altLang="en-US" sz="650" b="0" i="0" u="none" strike="noStrike" cap="none" normalizeH="0" baseline="0" dirty="0">
              <a:ln>
                <a:noFill/>
              </a:ln>
              <a:solidFill>
                <a:srgbClr val="FFFFFF"/>
              </a:solidFill>
              <a:effectLst/>
              <a:latin typeface="+mn-lt"/>
            </a:endParaRPr>
          </a:p>
        </p:txBody>
      </p:sp>
    </p:spTree>
    <p:extLst>
      <p:ext uri="{BB962C8B-B14F-4D97-AF65-F5344CB8AC3E}">
        <p14:creationId xmlns:p14="http://schemas.microsoft.com/office/powerpoint/2010/main" val="218552306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2400" b="0" kern="1200" cap="all" baseline="0">
          <a:solidFill>
            <a:schemeClr val="tx2"/>
          </a:solidFill>
          <a:latin typeface="Intel Clear Light" panose="020B0404020203020204" pitchFamily="34" charset="0"/>
          <a:ea typeface="Intel Clear Light" panose="020B0404020203020204" pitchFamily="34" charset="0"/>
          <a:cs typeface="Intel Clear Light" panose="020B0404020203020204" pitchFamily="34" charset="0"/>
        </a:defRPr>
      </a:lvl1pPr>
    </p:titleStyle>
    <p:bodyStyle>
      <a:lvl1pPr marL="0" indent="0" algn="l" defTabSz="914400" rtl="0" eaLnBrk="1" latinLnBrk="0" hangingPunct="1">
        <a:spcBef>
          <a:spcPts val="600"/>
        </a:spcBef>
        <a:buClr>
          <a:schemeClr val="accent2"/>
        </a:buClr>
        <a:buFont typeface="Wingdings" panose="05000000000000000000" pitchFamily="2" charset="2"/>
        <a:buNone/>
        <a:defRPr sz="1800" kern="1200">
          <a:solidFill>
            <a:schemeClr val="accent1"/>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171450" indent="-171450" algn="l" defTabSz="914400" rtl="0" eaLnBrk="1" latinLnBrk="0" hangingPunct="1">
        <a:spcBef>
          <a:spcPts val="600"/>
        </a:spcBef>
        <a:buClr>
          <a:schemeClr val="tx2"/>
        </a:buClr>
        <a:buFont typeface="Wingdings" panose="05000000000000000000" pitchFamily="2" charset="2"/>
        <a:buChar char="§"/>
        <a:defRPr sz="18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347663" indent="-171450" algn="l" defTabSz="914400" rtl="0" eaLnBrk="1" latinLnBrk="0" hangingPunct="1">
        <a:spcBef>
          <a:spcPts val="600"/>
        </a:spcBef>
        <a:buClr>
          <a:schemeClr val="tx2"/>
        </a:buClr>
        <a:buFont typeface="Intel Clear" panose="020B0604020203020204" pitchFamily="34" charset="0"/>
        <a:buChar char="–"/>
        <a:defRPr sz="18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3pPr>
      <a:lvl4pPr marL="511175" indent="-171450" algn="l" defTabSz="914400" rtl="0" eaLnBrk="1" latinLnBrk="0" hangingPunct="1">
        <a:spcBef>
          <a:spcPts val="600"/>
        </a:spcBef>
        <a:buClr>
          <a:schemeClr val="tx2"/>
        </a:buClr>
        <a:buFont typeface="Intel Clear" panose="020B0604020203020204" pitchFamily="34" charset="0"/>
        <a:buChar char="–"/>
        <a:defRPr sz="16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688975" indent="-168275" algn="l" defTabSz="914400" rtl="0" eaLnBrk="1" latinLnBrk="0" hangingPunct="1">
        <a:spcBef>
          <a:spcPts val="600"/>
        </a:spcBef>
        <a:buClr>
          <a:schemeClr val="tx2"/>
        </a:buClr>
        <a:buFont typeface="Intel Clear" panose="020B0604020203020204" pitchFamily="34" charset="0"/>
        <a:buChar char="–"/>
        <a:defRPr sz="1400" kern="1200">
          <a:solidFill>
            <a:schemeClr val="tx1">
              <a:lumMod val="65000"/>
              <a:lumOff val="35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cxnSp>
        <p:nvCxnSpPr>
          <p:cNvPr id="10" name="Straight Connector 9"/>
          <p:cNvCxnSpPr/>
          <p:nvPr/>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353963" y="228525"/>
            <a:ext cx="8436076" cy="523220"/>
          </a:xfrm>
          <a:prstGeom prst="rect">
            <a:avLst/>
          </a:prstGeom>
        </p:spPr>
        <p:txBody>
          <a:bodyPr vert="horz"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53963" y="1168843"/>
            <a:ext cx="8436076" cy="321383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848345" y="4914889"/>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grpSp>
        <p:nvGrpSpPr>
          <p:cNvPr id="15" name="Group 14"/>
          <p:cNvGrpSpPr/>
          <p:nvPr/>
        </p:nvGrpSpPr>
        <p:grpSpPr>
          <a:xfrm>
            <a:off x="8270974" y="4865092"/>
            <a:ext cx="339404" cy="223694"/>
            <a:chOff x="451796" y="386081"/>
            <a:chExt cx="1249194" cy="823318"/>
          </a:xfrm>
        </p:grpSpPr>
        <p:sp>
          <p:nvSpPr>
            <p:cNvPr id="16" name="Freeform 36"/>
            <p:cNvSpPr>
              <a:spLocks noEditPoints="1"/>
            </p:cNvSpPr>
            <p:nvPr/>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7"/>
            <p:cNvSpPr>
              <a:spLocks noEditPoints="1"/>
            </p:cNvSpPr>
            <p:nvPr/>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12" name="Text Placeholder 7"/>
          <p:cNvSpPr txBox="1">
            <a:spLocks/>
          </p:cNvSpPr>
          <p:nvPr userDrawn="1"/>
        </p:nvSpPr>
        <p:spPr>
          <a:xfrm>
            <a:off x="227679" y="4876008"/>
            <a:ext cx="8436076" cy="189732"/>
          </a:xfrm>
          <a:prstGeom prst="rect">
            <a:avLst/>
          </a:prstGeom>
        </p:spPr>
        <p:txBody>
          <a:bodyPr wrap="square" anchor="b" anchorCtr="0">
            <a:spAutoFit/>
          </a:bodyPr>
          <a:lstStyle>
            <a:lvl1pPr marL="0" indent="0" algn="l" defTabSz="1219170" rtl="0" eaLnBrk="1" latinLnBrk="0" hangingPunct="1">
              <a:lnSpc>
                <a:spcPct val="75000"/>
              </a:lnSpc>
              <a:spcBef>
                <a:spcPts val="0"/>
              </a:spcBef>
              <a:buClr>
                <a:schemeClr val="accent2"/>
              </a:buClr>
              <a:buFont typeface="Arial" pitchFamily="34" charset="0"/>
              <a:buNone/>
              <a:defRPr sz="1067" kern="1200">
                <a:solidFill>
                  <a:srgbClr val="93A0A7"/>
                </a:solidFill>
                <a:latin typeface="+mn-lt"/>
                <a:ea typeface="+mn-ea"/>
                <a:cs typeface="+mn-cs"/>
              </a:defRPr>
            </a:lvl1pPr>
            <a:lvl2pPr marL="228594" indent="-152396" algn="l" defTabSz="1219170" rtl="0" eaLnBrk="1" latinLnBrk="0" hangingPunct="1">
              <a:spcBef>
                <a:spcPts val="800"/>
              </a:spcBef>
              <a:buClr>
                <a:schemeClr val="tx2"/>
              </a:buClr>
              <a:buFont typeface="Wingdings" panose="05000000000000000000" pitchFamily="2" charset="2"/>
              <a:buChar char="§"/>
              <a:defRPr sz="1200" kern="1200">
                <a:solidFill>
                  <a:schemeClr val="tx1">
                    <a:lumMod val="65000"/>
                    <a:lumOff val="35000"/>
                  </a:schemeClr>
                </a:solidFill>
                <a:latin typeface="+mn-lt"/>
                <a:ea typeface="+mn-ea"/>
                <a:cs typeface="+mn-cs"/>
              </a:defRPr>
            </a:lvl2pPr>
            <a:lvl3pPr marL="457189"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3pPr>
            <a:lvl4pPr marL="685783"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4pPr>
            <a:lvl5pPr marL="914377" indent="-152396" algn="l" defTabSz="1219170" rtl="0" eaLnBrk="1" latinLnBrk="0" hangingPunct="1">
              <a:spcBef>
                <a:spcPts val="800"/>
              </a:spcBef>
              <a:buClr>
                <a:schemeClr val="tx2"/>
              </a:buClr>
              <a:buFont typeface="Intel Clear" panose="020B0604020203020204" pitchFamily="34" charset="0"/>
              <a:buChar char="–"/>
              <a:defRPr sz="1200" kern="1200">
                <a:solidFill>
                  <a:schemeClr val="tx1">
                    <a:lumMod val="65000"/>
                    <a:lumOff val="35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buClr>
                <a:srgbClr val="00AEEF"/>
              </a:buClr>
            </a:pPr>
            <a:r>
              <a:rPr lang="en-US" sz="800" dirty="0">
                <a:solidFill>
                  <a:prstClr val="white"/>
                </a:solidFill>
              </a:rPr>
              <a:t>Intel Confidential – CNDA Required</a:t>
            </a:r>
          </a:p>
        </p:txBody>
      </p:sp>
    </p:spTree>
    <p:extLst>
      <p:ext uri="{BB962C8B-B14F-4D97-AF65-F5344CB8AC3E}">
        <p14:creationId xmlns:p14="http://schemas.microsoft.com/office/powerpoint/2010/main" val="171051308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3894" r:id="rId46"/>
    <p:sldLayoutId id="2147483895" r:id="rId47"/>
    <p:sldLayoutId id="2147483896" r:id="rId48"/>
    <p:sldLayoutId id="2147483897" r:id="rId49"/>
    <p:sldLayoutId id="2147483898" r:id="rId50"/>
    <p:sldLayoutId id="2147483899" r:id="rId51"/>
    <p:sldLayoutId id="2147483900" r:id="rId52"/>
    <p:sldLayoutId id="2147483901" r:id="rId5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378" rtl="0" eaLnBrk="1" latinLnBrk="0" hangingPunct="1">
        <a:lnSpc>
          <a:spcPct val="100000"/>
        </a:lnSpc>
        <a:spcBef>
          <a:spcPct val="0"/>
        </a:spcBef>
        <a:buNone/>
        <a:defRPr sz="2800" b="0" kern="1200">
          <a:solidFill>
            <a:schemeClr val="tx2"/>
          </a:solidFill>
          <a:latin typeface="+mn-lt"/>
          <a:ea typeface="+mj-ea"/>
          <a:cs typeface="+mj-cs"/>
        </a:defRPr>
      </a:lvl1pPr>
    </p:titleStyle>
    <p:bodyStyle>
      <a:lvl1pPr marL="0" indent="0" algn="l" defTabSz="914378" rtl="0" eaLnBrk="1" latinLnBrk="0" hangingPunct="1">
        <a:spcBef>
          <a:spcPts val="600"/>
        </a:spcBef>
        <a:buClr>
          <a:schemeClr val="accent2"/>
        </a:buClr>
        <a:buFont typeface="Wingdings" panose="05000000000000000000" pitchFamily="2" charset="2"/>
        <a:buNone/>
        <a:defRPr sz="1800" kern="1200">
          <a:solidFill>
            <a:schemeClr val="accent1"/>
          </a:solidFill>
          <a:latin typeface="+mn-lt"/>
          <a:ea typeface="+mn-ea"/>
          <a:cs typeface="+mn-cs"/>
        </a:defRPr>
      </a:lvl1pPr>
      <a:lvl2pPr marL="171446" indent="-171446" algn="l" defTabSz="914378" rtl="0" eaLnBrk="1" latinLnBrk="0" hangingPunct="1">
        <a:spcBef>
          <a:spcPts val="600"/>
        </a:spcBef>
        <a:buClr>
          <a:schemeClr val="tx2"/>
        </a:buClr>
        <a:buFont typeface="Wingdings" panose="05000000000000000000" pitchFamily="2" charset="2"/>
        <a:buChar char="§"/>
        <a:defRPr sz="1800" kern="1200">
          <a:solidFill>
            <a:schemeClr val="tx1">
              <a:lumMod val="65000"/>
              <a:lumOff val="35000"/>
            </a:schemeClr>
          </a:solidFill>
          <a:latin typeface="+mn-lt"/>
          <a:ea typeface="+mn-ea"/>
          <a:cs typeface="+mn-cs"/>
        </a:defRPr>
      </a:lvl2pPr>
      <a:lvl3pPr marL="347654" indent="-171446" algn="l" defTabSz="914378" rtl="0" eaLnBrk="1" latinLnBrk="0" hangingPunct="1">
        <a:spcBef>
          <a:spcPts val="600"/>
        </a:spcBef>
        <a:buClr>
          <a:schemeClr val="tx2"/>
        </a:buClr>
        <a:buFont typeface="Intel Clear" panose="020B0604020203020204" pitchFamily="34" charset="0"/>
        <a:buChar char="–"/>
        <a:defRPr sz="1800" kern="1200">
          <a:solidFill>
            <a:schemeClr val="tx1">
              <a:lumMod val="65000"/>
              <a:lumOff val="35000"/>
            </a:schemeClr>
          </a:solidFill>
          <a:latin typeface="+mn-lt"/>
          <a:ea typeface="+mn-ea"/>
          <a:cs typeface="+mn-cs"/>
        </a:defRPr>
      </a:lvl3pPr>
      <a:lvl4pPr marL="511163" indent="-171446" algn="l" defTabSz="914378" rtl="0" eaLnBrk="1" latinLnBrk="0" hangingPunct="1">
        <a:spcBef>
          <a:spcPts val="600"/>
        </a:spcBef>
        <a:buClr>
          <a:schemeClr val="tx2"/>
        </a:buClr>
        <a:buFont typeface="Intel Clear" panose="020B0604020203020204" pitchFamily="34" charset="0"/>
        <a:buChar char="–"/>
        <a:defRPr sz="1600" kern="1200">
          <a:solidFill>
            <a:schemeClr val="tx1">
              <a:lumMod val="65000"/>
              <a:lumOff val="35000"/>
            </a:schemeClr>
          </a:solidFill>
          <a:latin typeface="+mn-lt"/>
          <a:ea typeface="+mn-ea"/>
          <a:cs typeface="+mn-cs"/>
        </a:defRPr>
      </a:lvl4pPr>
      <a:lvl5pPr marL="688958" indent="-168271" algn="l" defTabSz="914378" rtl="0" eaLnBrk="1" latinLnBrk="0" hangingPunct="1">
        <a:spcBef>
          <a:spcPts val="600"/>
        </a:spcBef>
        <a:buClr>
          <a:schemeClr val="tx2"/>
        </a:buClr>
        <a:buFont typeface="Intel Clear" panose="020B0604020203020204" pitchFamily="34" charset="0"/>
        <a:buChar char="–"/>
        <a:defRPr sz="1400" kern="1200">
          <a:solidFill>
            <a:schemeClr val="tx1">
              <a:lumMod val="65000"/>
              <a:lumOff val="35000"/>
            </a:schemeClr>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08DA-A8CE-7143-9E29-B0BC42AC1390}"/>
              </a:ext>
            </a:extLst>
          </p:cNvPr>
          <p:cNvPicPr>
            <a:picLocks noChangeAspect="1"/>
          </p:cNvPicPr>
          <p:nvPr userDrawn="1"/>
        </p:nvPicPr>
        <p:blipFill rotWithShape="1">
          <a:blip r:embed="rId37"/>
          <a:srcRect t="7415" r="4803" b="360"/>
          <a:stretch/>
        </p:blipFill>
        <p:spPr>
          <a:xfrm>
            <a:off x="0" y="1"/>
            <a:ext cx="8809413" cy="4800599"/>
          </a:xfrm>
          <a:prstGeom prst="rect">
            <a:avLst/>
          </a:prstGeom>
        </p:spPr>
      </p:pic>
      <p:sp>
        <p:nvSpPr>
          <p:cNvPr id="11" name="Rectangle 10">
            <a:extLst>
              <a:ext uri="{FF2B5EF4-FFF2-40B4-BE49-F238E27FC236}">
                <a16:creationId xmlns:a16="http://schemas.microsoft.com/office/drawing/2014/main" id="{1C80E488-8534-4743-924A-62CA17A7A192}"/>
              </a:ext>
            </a:extLst>
          </p:cNvPr>
          <p:cNvSpPr/>
          <p:nvPr userDrawn="1"/>
        </p:nvSpPr>
        <p:spPr>
          <a:xfrm>
            <a:off x="1" y="4751407"/>
            <a:ext cx="8802740"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6568903" y="2179659"/>
            <a:ext cx="4805588" cy="44627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444687" y="1143000"/>
            <a:ext cx="8229601" cy="354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Body copy Intel clear light 28 point</a:t>
            </a:r>
          </a:p>
          <a:p>
            <a:pPr lvl="1"/>
            <a:r>
              <a:rPr lang="en-US" dirty="0"/>
              <a:t>Sub Bullet one 24 point</a:t>
            </a:r>
          </a:p>
          <a:p>
            <a:pPr lvl="2"/>
            <a:r>
              <a:rPr lang="en-US" dirty="0"/>
              <a:t>Sub Bullet two 20 point</a:t>
            </a:r>
          </a:p>
          <a:p>
            <a:pPr lvl="3"/>
            <a:r>
              <a:rPr lang="en-US" dirty="0"/>
              <a:t>Sub Bullet three 18 point</a:t>
            </a:r>
          </a:p>
          <a:p>
            <a:pPr lvl="4"/>
            <a:r>
              <a:rPr lang="en-US" dirty="0"/>
              <a:t>Sub Bullet four 16 point</a:t>
            </a:r>
            <a:br>
              <a:rPr lang="en-US" dirty="0"/>
            </a:br>
            <a:endParaRPr lang="en-US" dirty="0"/>
          </a:p>
          <a:p>
            <a:pPr lvl="2"/>
            <a:endParaRPr dirty="0"/>
          </a:p>
        </p:txBody>
      </p:sp>
      <p:sp>
        <p:nvSpPr>
          <p:cNvPr id="4" name="Title Text"/>
          <p:cNvSpPr txBox="1">
            <a:spLocks noGrp="1"/>
          </p:cNvSpPr>
          <p:nvPr>
            <p:ph type="title"/>
          </p:nvPr>
        </p:nvSpPr>
        <p:spPr>
          <a:xfrm>
            <a:off x="444687" y="428625"/>
            <a:ext cx="8229601" cy="662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dirty="0"/>
              <a:t>40pt Intel Clear Light Text Goes Here</a:t>
            </a:r>
            <a:endParaRPr dirty="0"/>
          </a:p>
        </p:txBody>
      </p:sp>
      <p:sp>
        <p:nvSpPr>
          <p:cNvPr id="9" name="TextBox 8">
            <a:extLst>
              <a:ext uri="{FF2B5EF4-FFF2-40B4-BE49-F238E27FC236}">
                <a16:creationId xmlns:a16="http://schemas.microsoft.com/office/drawing/2014/main" id="{51520E06-BF98-49FF-91DB-15EBE855DD9E}"/>
              </a:ext>
            </a:extLst>
          </p:cNvPr>
          <p:cNvSpPr txBox="1"/>
          <p:nvPr userDrawn="1"/>
        </p:nvSpPr>
        <p:spPr>
          <a:xfrm>
            <a:off x="8930673" y="4934380"/>
            <a:ext cx="97784" cy="92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1828754" rtl="0" fontAlgn="auto" latinLnBrk="0" hangingPunct="0">
              <a:lnSpc>
                <a:spcPct val="100000"/>
              </a:lnSpc>
              <a:spcBef>
                <a:spcPts val="0"/>
              </a:spcBef>
              <a:spcAft>
                <a:spcPts val="0"/>
              </a:spcAft>
              <a:buClrTx/>
              <a:buSzTx/>
              <a:buFontTx/>
              <a:buNone/>
              <a:tabLst/>
            </a:pPr>
            <a:fld id="{4F6B73DA-0149-4325-A7B8-AE29BD4BC701}" type="slidenum">
              <a:rPr kumimoji="0" lang="en-US" sz="600" b="0" i="0" u="none" strike="noStrike" cap="none" spc="0" normalizeH="0" baseline="0" smtClean="0">
                <a:ln>
                  <a:noFill/>
                </a:ln>
                <a:solidFill>
                  <a:schemeClr val="tx1"/>
                </a:solidFill>
                <a:effectLst/>
                <a:uFillTx/>
                <a:latin typeface="+mn-lt"/>
                <a:ea typeface="+mn-ea"/>
                <a:cs typeface="+mn-cs"/>
                <a:sym typeface="Helvetica Neue"/>
              </a:rPr>
              <a:pPr marL="0" marR="0" indent="0" algn="ctr" defTabSz="1828754" rtl="0" fontAlgn="auto" latinLnBrk="0" hangingPunct="0">
                <a:lnSpc>
                  <a:spcPct val="100000"/>
                </a:lnSpc>
                <a:spcBef>
                  <a:spcPts val="0"/>
                </a:spcBef>
                <a:spcAft>
                  <a:spcPts val="0"/>
                </a:spcAft>
                <a:buClrTx/>
                <a:buSzTx/>
                <a:buFontTx/>
                <a:buNone/>
                <a:tabLst/>
              </a:pPr>
              <a:t>‹#›</a:t>
            </a:fld>
            <a:endParaRPr kumimoji="0" lang="en-US" sz="600" b="0" i="0" u="none" strike="noStrike" cap="none" spc="0" normalizeH="0" baseline="0" dirty="0">
              <a:ln>
                <a:noFill/>
              </a:ln>
              <a:solidFill>
                <a:schemeClr val="tx1"/>
              </a:solidFill>
              <a:effectLst/>
              <a:uFillTx/>
              <a:latin typeface="+mn-lt"/>
              <a:ea typeface="+mn-ea"/>
              <a:cs typeface="+mn-cs"/>
              <a:sym typeface="Helvetica Neue"/>
            </a:endParaRPr>
          </a:p>
        </p:txBody>
      </p:sp>
      <p:pic>
        <p:nvPicPr>
          <p:cNvPr id="10" name="Image" descr="Image">
            <a:extLst>
              <a:ext uri="{FF2B5EF4-FFF2-40B4-BE49-F238E27FC236}">
                <a16:creationId xmlns:a16="http://schemas.microsoft.com/office/drawing/2014/main" id="{C6A53413-DBC6-A349-994F-CB2790ACF8D3}"/>
              </a:ext>
            </a:extLst>
          </p:cNvPr>
          <p:cNvPicPr>
            <a:picLocks noChangeAspect="1"/>
          </p:cNvPicPr>
          <p:nvPr userDrawn="1"/>
        </p:nvPicPr>
        <p:blipFill>
          <a:blip r:embed="rId38"/>
          <a:stretch>
            <a:fillRect/>
          </a:stretch>
        </p:blipFill>
        <p:spPr>
          <a:xfrm>
            <a:off x="8363575" y="4907264"/>
            <a:ext cx="368438" cy="142876"/>
          </a:xfrm>
          <a:prstGeom prst="rect">
            <a:avLst/>
          </a:prstGeom>
          <a:ln w="12700">
            <a:miter lim="400000"/>
          </a:ln>
        </p:spPr>
      </p:pic>
    </p:spTree>
    <p:extLst>
      <p:ext uri="{BB962C8B-B14F-4D97-AF65-F5344CB8AC3E}">
        <p14:creationId xmlns:p14="http://schemas.microsoft.com/office/powerpoint/2010/main" val="376166179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3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457200" latinLnBrk="0">
        <a:lnSpc>
          <a:spcPct val="90000"/>
        </a:lnSpc>
        <a:spcBef>
          <a:spcPts val="0"/>
        </a:spcBef>
        <a:spcAft>
          <a:spcPts val="0"/>
        </a:spcAft>
        <a:buClrTx/>
        <a:buSzTx/>
        <a:buFontTx/>
        <a:buNone/>
        <a:tabLst/>
        <a:defRPr sz="300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2pPr>
      <a:lvl3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3pPr>
      <a:lvl4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4pPr>
      <a:lvl5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5pPr>
      <a:lvl6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6pPr>
      <a:lvl7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7pPr>
      <a:lvl8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8pPr>
      <a:lvl9pPr marL="0" marR="0" indent="0" algn="l" defTabSz="457200" latinLnBrk="0">
        <a:lnSpc>
          <a:spcPct val="90000"/>
        </a:lnSpc>
        <a:spcBef>
          <a:spcPts val="0"/>
        </a:spcBef>
        <a:spcAft>
          <a:spcPts val="0"/>
        </a:spcAft>
        <a:buClrTx/>
        <a:buSzTx/>
        <a:buFontTx/>
        <a:buNone/>
        <a:tabLst/>
        <a:defRPr sz="2475" b="1" i="0" u="none" strike="noStrike" cap="none" spc="0" baseline="0">
          <a:solidFill>
            <a:srgbClr val="535353"/>
          </a:solidFill>
          <a:uFillTx/>
          <a:latin typeface="Helvetica"/>
          <a:ea typeface="Helvetica"/>
          <a:cs typeface="Helvetica"/>
          <a:sym typeface="Helvetica"/>
        </a:defRPr>
      </a:lvl9pPr>
    </p:titleStyle>
    <p:bodyStyle>
      <a:lvl1pPr marL="171450" marR="0" indent="-171450" algn="l" defTabSz="457200" latinLnBrk="0">
        <a:lnSpc>
          <a:spcPct val="100000"/>
        </a:lnSpc>
        <a:spcBef>
          <a:spcPts val="900"/>
        </a:spcBef>
        <a:spcAft>
          <a:spcPts val="0"/>
        </a:spcAft>
        <a:buClrTx/>
        <a:buSzTx/>
        <a:buFont typeface="Wingdings" pitchFamily="2" charset="2"/>
        <a:buChar char="§"/>
        <a:tabLst/>
        <a:defRPr sz="210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323850" marR="0" indent="-152400" algn="l" defTabSz="457200" latinLnBrk="0">
        <a:lnSpc>
          <a:spcPct val="100000"/>
        </a:lnSpc>
        <a:spcBef>
          <a:spcPts val="900"/>
        </a:spcBef>
        <a:spcAft>
          <a:spcPts val="0"/>
        </a:spcAft>
        <a:buClrTx/>
        <a:buSzTx/>
        <a:buFont typeface="Arial" panose="020B0604020202020204" pitchFamily="34" charset="0"/>
        <a:buChar char="•"/>
        <a:tabLst/>
        <a:defRPr sz="180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514946" marR="0" indent="-148233" algn="l" defTabSz="457200" latinLnBrk="0">
        <a:lnSpc>
          <a:spcPct val="100000"/>
        </a:lnSpc>
        <a:spcBef>
          <a:spcPts val="900"/>
        </a:spcBef>
        <a:spcAft>
          <a:spcPts val="0"/>
        </a:spcAft>
        <a:buClrTx/>
        <a:buSzTx/>
        <a:buFont typeface="Arial" panose="020B0604020202020204" pitchFamily="34" charset="0"/>
        <a:buChar char="•"/>
        <a:tabLst/>
        <a:defRPr sz="135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689968" marR="0" indent="-171450" algn="l" defTabSz="457200" latinLnBrk="0">
        <a:lnSpc>
          <a:spcPct val="100000"/>
        </a:lnSpc>
        <a:spcBef>
          <a:spcPts val="900"/>
        </a:spcBef>
        <a:spcAft>
          <a:spcPts val="0"/>
        </a:spcAft>
        <a:buClrTx/>
        <a:buSzTx/>
        <a:buFont typeface="Arial" panose="020B0604020202020204" pitchFamily="34" charset="0"/>
        <a:buChar char="•"/>
        <a:tabLst/>
        <a:defRPr sz="135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861418" marR="0" indent="-171450" algn="l" defTabSz="457200" latinLnBrk="0">
        <a:lnSpc>
          <a:spcPct val="100000"/>
        </a:lnSpc>
        <a:spcBef>
          <a:spcPts val="900"/>
        </a:spcBef>
        <a:spcAft>
          <a:spcPts val="0"/>
        </a:spcAft>
        <a:buClrTx/>
        <a:buSzTx/>
        <a:buFont typeface="Arial" panose="020B0604020202020204" pitchFamily="34" charset="0"/>
        <a:buChar char="•"/>
        <a:tabLst/>
        <a:defRPr sz="1200" b="0" i="0" u="none" strike="noStrike" cap="none" spc="0" baseline="0">
          <a:solidFill>
            <a:schemeClr val="tx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428625" algn="l" defTabSz="457200" latinLnBrk="0">
        <a:lnSpc>
          <a:spcPct val="90000"/>
        </a:lnSpc>
        <a:spcBef>
          <a:spcPts val="0"/>
        </a:spcBef>
        <a:spcAft>
          <a:spcPts val="0"/>
        </a:spcAft>
        <a:buClrTx/>
        <a:buSzTx/>
        <a:buFontTx/>
        <a:buNone/>
        <a:tabLst/>
        <a:defRPr sz="975" b="0" i="0" u="none" strike="noStrike" cap="none" spc="0" baseline="0">
          <a:solidFill>
            <a:srgbClr val="5E5E5E"/>
          </a:solidFill>
          <a:uFillTx/>
          <a:latin typeface="Helvetica"/>
          <a:ea typeface="Helvetica"/>
          <a:cs typeface="Helvetica"/>
          <a:sym typeface="Helvetica"/>
        </a:defRPr>
      </a:lvl6pPr>
      <a:lvl7pPr marL="0" marR="0" indent="514350" algn="l" defTabSz="457200" latinLnBrk="0">
        <a:lnSpc>
          <a:spcPct val="90000"/>
        </a:lnSpc>
        <a:spcBef>
          <a:spcPts val="0"/>
        </a:spcBef>
        <a:spcAft>
          <a:spcPts val="0"/>
        </a:spcAft>
        <a:buClrTx/>
        <a:buSzTx/>
        <a:buFontTx/>
        <a:buNone/>
        <a:tabLst/>
        <a:defRPr sz="975" b="0" i="0" u="none" strike="noStrike" cap="none" spc="0" baseline="0">
          <a:solidFill>
            <a:srgbClr val="5E5E5E"/>
          </a:solidFill>
          <a:uFillTx/>
          <a:latin typeface="Helvetica"/>
          <a:ea typeface="Helvetica"/>
          <a:cs typeface="Helvetica"/>
          <a:sym typeface="Helvetica"/>
        </a:defRPr>
      </a:lvl7pPr>
      <a:lvl8pPr marL="0" marR="0" indent="600075" algn="l" defTabSz="457200" latinLnBrk="0">
        <a:lnSpc>
          <a:spcPct val="90000"/>
        </a:lnSpc>
        <a:spcBef>
          <a:spcPts val="0"/>
        </a:spcBef>
        <a:spcAft>
          <a:spcPts val="0"/>
        </a:spcAft>
        <a:buClrTx/>
        <a:buSzTx/>
        <a:buFontTx/>
        <a:buNone/>
        <a:tabLst/>
        <a:defRPr sz="975" b="0" i="0" u="none" strike="noStrike" cap="none" spc="0" baseline="0">
          <a:solidFill>
            <a:srgbClr val="5E5E5E"/>
          </a:solidFill>
          <a:uFillTx/>
          <a:latin typeface="Helvetica"/>
          <a:ea typeface="Helvetica"/>
          <a:cs typeface="Helvetica"/>
          <a:sym typeface="Helvetica"/>
        </a:defRPr>
      </a:lvl8pPr>
      <a:lvl9pPr marL="0" marR="0" indent="685800" algn="l" defTabSz="457200" latinLnBrk="0">
        <a:lnSpc>
          <a:spcPct val="90000"/>
        </a:lnSpc>
        <a:spcBef>
          <a:spcPts val="0"/>
        </a:spcBef>
        <a:spcAft>
          <a:spcPts val="0"/>
        </a:spcAft>
        <a:buClrTx/>
        <a:buSzTx/>
        <a:buFontTx/>
        <a:buNone/>
        <a:tabLst/>
        <a:defRPr sz="975" b="0" i="0" u="none" strike="noStrike" cap="none" spc="0" baseline="0">
          <a:solidFill>
            <a:srgbClr val="5E5E5E"/>
          </a:solidFill>
          <a:uFillTx/>
          <a:latin typeface="Helvetica"/>
          <a:ea typeface="Helvetica"/>
          <a:cs typeface="Helvetica"/>
          <a:sym typeface="Helvetica"/>
        </a:defRPr>
      </a:lvl9pPr>
    </p:bodyStyle>
    <p:otherStyle>
      <a:lvl1pPr marL="0" marR="0" indent="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1pPr>
      <a:lvl2pPr marL="0" marR="0" indent="17145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2pPr>
      <a:lvl3pPr marL="0" marR="0" indent="34290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3pPr>
      <a:lvl4pPr marL="0" marR="0" indent="51435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4pPr>
      <a:lvl5pPr marL="0" marR="0" indent="68580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5pPr>
      <a:lvl6pPr marL="0" marR="0" indent="85725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6pPr>
      <a:lvl7pPr marL="0" marR="0" indent="102870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7pPr>
      <a:lvl8pPr marL="0" marR="0" indent="120015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8pPr>
      <a:lvl9pPr marL="0" marR="0" indent="1371600" algn="r" defTabSz="45720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15:guide id="3" pos="7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7.emf"/><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39.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ark.intel.com/content/www/us/en/ark/compare.html?productIds=199350,199351,199342,199346,199345,199343,19935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http://www.intel.com/selectsolutions" TargetMode="Externa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hyperlink" Target="http://www.intel.com/benchmarks"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idg.com/tools-for-marketers/cio-pandemic-business-impact-survey-20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hyperlink" Target="https://www.principledtechnologies.com/VMware/VMware-HCI-Intel-Optane-VDI-science-0520-v2.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hyperlink" Target="https://www.cio.com/article/3546433/finding-a-silver-lining-enable-your-remote-workforce-with-vdi.html"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809E09-5B9F-4ACC-A686-CAB0934CBD20}"/>
              </a:ext>
            </a:extLst>
          </p:cNvPr>
          <p:cNvSpPr>
            <a:spLocks noGrp="1"/>
          </p:cNvSpPr>
          <p:nvPr>
            <p:ph type="ctrTitle"/>
          </p:nvPr>
        </p:nvSpPr>
        <p:spPr>
          <a:xfrm>
            <a:off x="455613" y="2390489"/>
            <a:ext cx="8212886" cy="1102519"/>
          </a:xfrm>
        </p:spPr>
        <p:txBody>
          <a:bodyPr/>
          <a:lstStyle/>
          <a:p>
            <a:r>
              <a:rPr lang="en-US" dirty="0">
                <a:latin typeface="Intel Clear Pro" panose="020B0804020202060201" pitchFamily="34" charset="0"/>
                <a:ea typeface="Intel Clear Pro" panose="020B0804020202060201" pitchFamily="34" charset="0"/>
                <a:cs typeface="Intel Clear Pro" panose="020B0804020202060201" pitchFamily="34" charset="0"/>
              </a:rPr>
              <a:t>Why intel for your </a:t>
            </a:r>
            <a:r>
              <a:rPr lang="en-US" dirty="0" err="1">
                <a:latin typeface="Intel Clear Pro" panose="020B0804020202060201" pitchFamily="34" charset="0"/>
                <a:ea typeface="Intel Clear Pro" panose="020B0804020202060201" pitchFamily="34" charset="0"/>
                <a:cs typeface="Intel Clear Pro" panose="020B0804020202060201" pitchFamily="34" charset="0"/>
              </a:rPr>
              <a:t>vdi</a:t>
            </a:r>
            <a:r>
              <a:rPr lang="en-US" dirty="0">
                <a:latin typeface="Intel Clear Pro" panose="020B0804020202060201" pitchFamily="34" charset="0"/>
                <a:ea typeface="Intel Clear Pro" panose="020B0804020202060201" pitchFamily="34" charset="0"/>
                <a:cs typeface="Intel Clear Pro" panose="020B0804020202060201" pitchFamily="34" charset="0"/>
              </a:rPr>
              <a:t> deployments?</a:t>
            </a:r>
          </a:p>
        </p:txBody>
      </p:sp>
      <p:sp>
        <p:nvSpPr>
          <p:cNvPr id="4" name="Subtitle 3">
            <a:extLst>
              <a:ext uri="{FF2B5EF4-FFF2-40B4-BE49-F238E27FC236}">
                <a16:creationId xmlns:a16="http://schemas.microsoft.com/office/drawing/2014/main" id="{3684DDFA-EDD6-4026-8A2C-6CF98EF072E6}"/>
              </a:ext>
            </a:extLst>
          </p:cNvPr>
          <p:cNvSpPr>
            <a:spLocks noGrp="1"/>
          </p:cNvSpPr>
          <p:nvPr>
            <p:ph type="subTitle" idx="1"/>
          </p:nvPr>
        </p:nvSpPr>
        <p:spPr/>
        <p:txBody>
          <a:bodyPr/>
          <a:lstStyle/>
          <a:p>
            <a:r>
              <a:rPr lang="en-US" dirty="0"/>
              <a:t>Solution Overview</a:t>
            </a:r>
          </a:p>
          <a:p>
            <a:r>
              <a:rPr lang="en-US" dirty="0"/>
              <a:t>October 2020</a:t>
            </a:r>
          </a:p>
        </p:txBody>
      </p:sp>
    </p:spTree>
    <p:extLst>
      <p:ext uri="{BB962C8B-B14F-4D97-AF65-F5344CB8AC3E}">
        <p14:creationId xmlns:p14="http://schemas.microsoft.com/office/powerpoint/2010/main" val="12566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F5CE1-A8D6-4678-834F-CCFF6E78B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4" name="Title 2">
            <a:extLst>
              <a:ext uri="{FF2B5EF4-FFF2-40B4-BE49-F238E27FC236}">
                <a16:creationId xmlns:a16="http://schemas.microsoft.com/office/drawing/2014/main" id="{04E44C73-4FB1-4227-88ED-54A5728AA4B9}"/>
              </a:ext>
            </a:extLst>
          </p:cNvPr>
          <p:cNvSpPr txBox="1">
            <a:spLocks/>
          </p:cNvSpPr>
          <p:nvPr/>
        </p:nvSpPr>
        <p:spPr>
          <a:xfrm>
            <a:off x="455613" y="308848"/>
            <a:ext cx="8229600" cy="86868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003C71"/>
                </a:solidFill>
                <a:effectLst/>
                <a:uLnTx/>
                <a:uFillTx/>
                <a:latin typeface="Intel Clear"/>
                <a:ea typeface="Intel Clear"/>
                <a:cs typeface="Intel Clear"/>
              </a:rPr>
              <a:t>Intel Technology Works Together in VMware </a:t>
            </a:r>
            <a:r>
              <a:rPr kumimoji="0" lang="en-US" sz="2100" b="0" i="0" u="none" strike="noStrike" kern="1200" cap="none" spc="0" normalizeH="0" baseline="0" noProof="0" dirty="0" err="1">
                <a:ln>
                  <a:noFill/>
                </a:ln>
                <a:solidFill>
                  <a:srgbClr val="003C71"/>
                </a:solidFill>
                <a:effectLst/>
                <a:uLnTx/>
                <a:uFillTx/>
                <a:latin typeface="Intel Clear"/>
                <a:ea typeface="Intel Clear"/>
                <a:cs typeface="Intel Clear"/>
              </a:rPr>
              <a:t>vSAN</a:t>
            </a:r>
            <a:endParaRPr kumimoji="0" lang="en-US" sz="2100" b="0" i="0" u="none" strike="noStrike" kern="1200" cap="none" spc="0" normalizeH="0" baseline="0" noProof="0" dirty="0">
              <a:ln>
                <a:noFill/>
              </a:ln>
              <a:solidFill>
                <a:srgbClr val="003C71"/>
              </a:solidFill>
              <a:effectLst/>
              <a:uLnTx/>
              <a:uFillTx/>
              <a:latin typeface="Intel Clear"/>
              <a:ea typeface="Intel Clear"/>
              <a:cs typeface="Intel Clear"/>
            </a:endParaRPr>
          </a:p>
        </p:txBody>
      </p:sp>
      <p:sp>
        <p:nvSpPr>
          <p:cNvPr id="5" name="Rectangle 4">
            <a:extLst>
              <a:ext uri="{FF2B5EF4-FFF2-40B4-BE49-F238E27FC236}">
                <a16:creationId xmlns:a16="http://schemas.microsoft.com/office/drawing/2014/main" id="{9F63403A-45CA-48B6-9817-887B4478385A}"/>
              </a:ext>
            </a:extLst>
          </p:cNvPr>
          <p:cNvSpPr/>
          <p:nvPr/>
        </p:nvSpPr>
        <p:spPr>
          <a:xfrm>
            <a:off x="4490406" y="3180611"/>
            <a:ext cx="3831247" cy="1453576"/>
          </a:xfrm>
          <a:prstGeom prst="rect">
            <a:avLst/>
          </a:prstGeom>
          <a:solidFill>
            <a:schemeClr val="tx2">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892" rtl="0" eaLnBrk="1" fontAlgn="auto" latinLnBrk="0" hangingPunct="1">
              <a:lnSpc>
                <a:spcPct val="100000"/>
              </a:lnSpc>
              <a:spcBef>
                <a:spcPts val="0"/>
              </a:spcBef>
              <a:spcAft>
                <a:spcPts val="450"/>
              </a:spcAft>
              <a:buClrTx/>
              <a:buSzTx/>
              <a:buFontTx/>
              <a:buNone/>
              <a:tabLst/>
              <a:defRPr/>
            </a:pPr>
            <a:endParaRPr kumimoji="0" lang="en-US" sz="9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F79307B-52C2-4A48-AF2E-6C45B1C0DE93}"/>
              </a:ext>
            </a:extLst>
          </p:cNvPr>
          <p:cNvSpPr/>
          <p:nvPr/>
        </p:nvSpPr>
        <p:spPr>
          <a:xfrm>
            <a:off x="4497064" y="2348311"/>
            <a:ext cx="3807306" cy="680436"/>
          </a:xfrm>
          <a:prstGeom prst="rect">
            <a:avLst/>
          </a:prstGeom>
          <a:solidFill>
            <a:schemeClr val="accent2">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69FFAEB0-1A35-4AD3-8BBA-544E698FEDFC}"/>
              </a:ext>
            </a:extLst>
          </p:cNvPr>
          <p:cNvSpPr/>
          <p:nvPr/>
        </p:nvSpPr>
        <p:spPr>
          <a:xfrm>
            <a:off x="4579964" y="3961944"/>
            <a:ext cx="3642812" cy="566801"/>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29292CE-7499-4601-8A75-455376B62A92}"/>
              </a:ext>
            </a:extLst>
          </p:cNvPr>
          <p:cNvSpPr/>
          <p:nvPr/>
        </p:nvSpPr>
        <p:spPr>
          <a:xfrm>
            <a:off x="4579964" y="3286476"/>
            <a:ext cx="3642812" cy="566801"/>
          </a:xfrm>
          <a:prstGeom prst="rect">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89684B1B-E8AA-4A8E-ADCB-F4366F74D90D}"/>
              </a:ext>
            </a:extLst>
          </p:cNvPr>
          <p:cNvSpPr/>
          <p:nvPr/>
        </p:nvSpPr>
        <p:spPr>
          <a:xfrm>
            <a:off x="4578659" y="2405035"/>
            <a:ext cx="3644117" cy="566988"/>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D9E9327-B63D-4928-8C1D-19C9E31BAD06}"/>
              </a:ext>
            </a:extLst>
          </p:cNvPr>
          <p:cNvSpPr/>
          <p:nvPr/>
        </p:nvSpPr>
        <p:spPr>
          <a:xfrm>
            <a:off x="1921694" y="1695774"/>
            <a:ext cx="2432405" cy="2995427"/>
          </a:xfrm>
          <a:prstGeom prst="rect">
            <a:avLst/>
          </a:prstGeom>
          <a:noFill/>
          <a:ln w="9525" cap="flat" cmpd="sng" algn="ctr">
            <a:solidFill>
              <a:schemeClr val="accent6"/>
            </a:solidFill>
            <a:prstDash val="solid"/>
          </a:ln>
          <a:effectLst/>
        </p:spPr>
        <p:txBody>
          <a:bodyPr tIns="342900"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31AF387-D054-46AF-B397-21C20F061F82}"/>
              </a:ext>
            </a:extLst>
          </p:cNvPr>
          <p:cNvSpPr/>
          <p:nvPr/>
        </p:nvSpPr>
        <p:spPr>
          <a:xfrm>
            <a:off x="2072185" y="3180611"/>
            <a:ext cx="2131423" cy="1453576"/>
          </a:xfrm>
          <a:prstGeom prst="rect">
            <a:avLst/>
          </a:prstGeom>
          <a:solidFill>
            <a:schemeClr val="tx2">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892" rtl="0" eaLnBrk="1" fontAlgn="auto" latinLnBrk="0" hangingPunct="1">
              <a:lnSpc>
                <a:spcPct val="100000"/>
              </a:lnSpc>
              <a:spcBef>
                <a:spcPts val="0"/>
              </a:spcBef>
              <a:spcAft>
                <a:spcPts val="450"/>
              </a:spcAft>
              <a:buClrTx/>
              <a:buSzTx/>
              <a:buFontTx/>
              <a:buNone/>
              <a:tabLst/>
              <a:defRPr/>
            </a:pPr>
            <a:endParaRPr kumimoji="0" lang="en-US" sz="9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F10AB282-6402-40E4-B04F-B22443C4B212}"/>
              </a:ext>
            </a:extLst>
          </p:cNvPr>
          <p:cNvSpPr/>
          <p:nvPr/>
        </p:nvSpPr>
        <p:spPr>
          <a:xfrm>
            <a:off x="2078844" y="2348311"/>
            <a:ext cx="2118104" cy="680436"/>
          </a:xfrm>
          <a:prstGeom prst="rect">
            <a:avLst/>
          </a:prstGeom>
          <a:solidFill>
            <a:schemeClr val="accent2">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150EAEAB-C4EB-45CC-AA40-3747532CAE0A}"/>
              </a:ext>
            </a:extLst>
          </p:cNvPr>
          <p:cNvGrpSpPr/>
          <p:nvPr/>
        </p:nvGrpSpPr>
        <p:grpSpPr>
          <a:xfrm>
            <a:off x="1998638" y="1177528"/>
            <a:ext cx="357440" cy="344718"/>
            <a:chOff x="3987133" y="3160734"/>
            <a:chExt cx="623468" cy="634471"/>
          </a:xfrm>
          <a:solidFill>
            <a:schemeClr val="accent6">
              <a:lumMod val="75000"/>
            </a:schemeClr>
          </a:solidFill>
        </p:grpSpPr>
        <p:sp>
          <p:nvSpPr>
            <p:cNvPr id="14" name="Freeform 370">
              <a:extLst>
                <a:ext uri="{FF2B5EF4-FFF2-40B4-BE49-F238E27FC236}">
                  <a16:creationId xmlns:a16="http://schemas.microsoft.com/office/drawing/2014/main" id="{9A020751-F214-4C43-B34F-1DAA6730B29B}"/>
                </a:ext>
              </a:extLst>
            </p:cNvPr>
            <p:cNvSpPr/>
            <p:nvPr/>
          </p:nvSpPr>
          <p:spPr>
            <a:xfrm>
              <a:off x="3987133" y="3160734"/>
              <a:ext cx="623468" cy="634471"/>
            </a:xfrm>
            <a:custGeom>
              <a:avLst/>
              <a:gdLst>
                <a:gd name="connsiteX0" fmla="*/ 30298 w 666540"/>
                <a:gd name="connsiteY0" fmla="*/ 30298 h 666540"/>
                <a:gd name="connsiteX1" fmla="*/ 30298 w 666540"/>
                <a:gd name="connsiteY1" fmla="*/ 636243 h 666540"/>
                <a:gd name="connsiteX2" fmla="*/ 636243 w 666540"/>
                <a:gd name="connsiteY2" fmla="*/ 636243 h 666540"/>
                <a:gd name="connsiteX3" fmla="*/ 636243 w 666540"/>
                <a:gd name="connsiteY3" fmla="*/ 30298 h 666540"/>
                <a:gd name="connsiteX4" fmla="*/ 0 w 666540"/>
                <a:gd name="connsiteY4" fmla="*/ 0 h 666540"/>
                <a:gd name="connsiteX5" fmla="*/ 666540 w 666540"/>
                <a:gd name="connsiteY5" fmla="*/ 0 h 666540"/>
                <a:gd name="connsiteX6" fmla="*/ 666540 w 666540"/>
                <a:gd name="connsiteY6" fmla="*/ 666540 h 666540"/>
                <a:gd name="connsiteX7" fmla="*/ 0 w 666540"/>
                <a:gd name="connsiteY7" fmla="*/ 666540 h 66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540" h="666540">
                  <a:moveTo>
                    <a:pt x="30298" y="30298"/>
                  </a:moveTo>
                  <a:lnTo>
                    <a:pt x="30298" y="636243"/>
                  </a:lnTo>
                  <a:lnTo>
                    <a:pt x="636243" y="636243"/>
                  </a:lnTo>
                  <a:lnTo>
                    <a:pt x="636243" y="30298"/>
                  </a:lnTo>
                  <a:close/>
                  <a:moveTo>
                    <a:pt x="0" y="0"/>
                  </a:moveTo>
                  <a:lnTo>
                    <a:pt x="666540" y="0"/>
                  </a:lnTo>
                  <a:lnTo>
                    <a:pt x="666540" y="666540"/>
                  </a:lnTo>
                  <a:lnTo>
                    <a:pt x="0" y="666540"/>
                  </a:lnTo>
                  <a:close/>
                </a:path>
              </a:pathLst>
            </a:custGeom>
            <a:grpFill/>
            <a:ln w="28575">
              <a:noFill/>
              <a:round/>
              <a:headEnd/>
              <a:tailEnd/>
            </a:ln>
            <a:effectLst/>
          </p:spPr>
          <p:txBody>
            <a:bodyPr vert="horz" wrap="square" lIns="68544" tIns="34272" rIns="68544" bIns="34272" numCol="1" anchor="t" anchorCtr="0" compatLnSpc="1">
              <a:prstTxWarp prst="textNoShape">
                <a:avLst/>
              </a:prstTxWarp>
              <a:no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15" name="Freeform 5">
              <a:extLst>
                <a:ext uri="{FF2B5EF4-FFF2-40B4-BE49-F238E27FC236}">
                  <a16:creationId xmlns:a16="http://schemas.microsoft.com/office/drawing/2014/main" id="{AA015A23-4CD2-410A-9CFB-5E16AC35DB55}"/>
                </a:ext>
              </a:extLst>
            </p:cNvPr>
            <p:cNvSpPr>
              <a:spLocks/>
            </p:cNvSpPr>
            <p:nvPr/>
          </p:nvSpPr>
          <p:spPr bwMode="auto">
            <a:xfrm>
              <a:off x="4100009" y="3418150"/>
              <a:ext cx="143738" cy="154318"/>
            </a:xfrm>
            <a:custGeom>
              <a:avLst/>
              <a:gdLst>
                <a:gd name="T0" fmla="*/ 154 w 304"/>
                <a:gd name="T1" fmla="*/ 324 h 324"/>
                <a:gd name="T2" fmla="*/ 150 w 304"/>
                <a:gd name="T3" fmla="*/ 324 h 324"/>
                <a:gd name="T4" fmla="*/ 109 w 304"/>
                <a:gd name="T5" fmla="*/ 292 h 324"/>
                <a:gd name="T6" fmla="*/ 5 w 304"/>
                <a:gd name="T7" fmla="*/ 52 h 324"/>
                <a:gd name="T8" fmla="*/ 0 w 304"/>
                <a:gd name="T9" fmla="*/ 34 h 324"/>
                <a:gd name="T10" fmla="*/ 36 w 304"/>
                <a:gd name="T11" fmla="*/ 0 h 324"/>
                <a:gd name="T12" fmla="*/ 72 w 304"/>
                <a:gd name="T13" fmla="*/ 26 h 324"/>
                <a:gd name="T14" fmla="*/ 153 w 304"/>
                <a:gd name="T15" fmla="*/ 234 h 324"/>
                <a:gd name="T16" fmla="*/ 235 w 304"/>
                <a:gd name="T17" fmla="*/ 25 h 324"/>
                <a:gd name="T18" fmla="*/ 269 w 304"/>
                <a:gd name="T19" fmla="*/ 0 h 324"/>
                <a:gd name="T20" fmla="*/ 304 w 304"/>
                <a:gd name="T21" fmla="*/ 34 h 324"/>
                <a:gd name="T22" fmla="*/ 300 w 304"/>
                <a:gd name="T23" fmla="*/ 52 h 324"/>
                <a:gd name="T24" fmla="*/ 195 w 304"/>
                <a:gd name="T25" fmla="*/ 292 h 324"/>
                <a:gd name="T26" fmla="*/ 154 w 304"/>
                <a:gd name="T2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324">
                  <a:moveTo>
                    <a:pt x="154" y="324"/>
                  </a:moveTo>
                  <a:cubicBezTo>
                    <a:pt x="150" y="324"/>
                    <a:pt x="150" y="324"/>
                    <a:pt x="150" y="324"/>
                  </a:cubicBezTo>
                  <a:cubicBezTo>
                    <a:pt x="131" y="324"/>
                    <a:pt x="118" y="311"/>
                    <a:pt x="109" y="292"/>
                  </a:cubicBezTo>
                  <a:cubicBezTo>
                    <a:pt x="5" y="52"/>
                    <a:pt x="5" y="52"/>
                    <a:pt x="5" y="52"/>
                  </a:cubicBezTo>
                  <a:cubicBezTo>
                    <a:pt x="3" y="47"/>
                    <a:pt x="0" y="41"/>
                    <a:pt x="0" y="34"/>
                  </a:cubicBezTo>
                  <a:cubicBezTo>
                    <a:pt x="0" y="17"/>
                    <a:pt x="16" y="0"/>
                    <a:pt x="36" y="0"/>
                  </a:cubicBezTo>
                  <a:cubicBezTo>
                    <a:pt x="56" y="0"/>
                    <a:pt x="66" y="11"/>
                    <a:pt x="72" y="26"/>
                  </a:cubicBezTo>
                  <a:cubicBezTo>
                    <a:pt x="153" y="234"/>
                    <a:pt x="153" y="234"/>
                    <a:pt x="153" y="234"/>
                  </a:cubicBezTo>
                  <a:cubicBezTo>
                    <a:pt x="235" y="25"/>
                    <a:pt x="235" y="25"/>
                    <a:pt x="235" y="25"/>
                  </a:cubicBezTo>
                  <a:cubicBezTo>
                    <a:pt x="240" y="12"/>
                    <a:pt x="250" y="0"/>
                    <a:pt x="269" y="0"/>
                  </a:cubicBezTo>
                  <a:cubicBezTo>
                    <a:pt x="288" y="0"/>
                    <a:pt x="304" y="15"/>
                    <a:pt x="304" y="34"/>
                  </a:cubicBezTo>
                  <a:cubicBezTo>
                    <a:pt x="304" y="41"/>
                    <a:pt x="301" y="48"/>
                    <a:pt x="300" y="52"/>
                  </a:cubicBezTo>
                  <a:cubicBezTo>
                    <a:pt x="195" y="292"/>
                    <a:pt x="195" y="292"/>
                    <a:pt x="195" y="292"/>
                  </a:cubicBezTo>
                  <a:cubicBezTo>
                    <a:pt x="187" y="311"/>
                    <a:pt x="173" y="324"/>
                    <a:pt x="154" y="324"/>
                  </a:cubicBez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16" name="Freeform 6">
              <a:extLst>
                <a:ext uri="{FF2B5EF4-FFF2-40B4-BE49-F238E27FC236}">
                  <a16:creationId xmlns:a16="http://schemas.microsoft.com/office/drawing/2014/main" id="{1E321243-A327-49BD-826F-5FD161189CD7}"/>
                </a:ext>
              </a:extLst>
            </p:cNvPr>
            <p:cNvSpPr>
              <a:spLocks/>
            </p:cNvSpPr>
            <p:nvPr/>
          </p:nvSpPr>
          <p:spPr bwMode="auto">
            <a:xfrm>
              <a:off x="4271633" y="3416752"/>
              <a:ext cx="225589" cy="154318"/>
            </a:xfrm>
            <a:custGeom>
              <a:avLst/>
              <a:gdLst>
                <a:gd name="T0" fmla="*/ 0 w 477"/>
                <a:gd name="T1" fmla="*/ 39 h 324"/>
                <a:gd name="T2" fmla="*/ 35 w 477"/>
                <a:gd name="T3" fmla="*/ 3 h 324"/>
                <a:gd name="T4" fmla="*/ 72 w 477"/>
                <a:gd name="T5" fmla="*/ 39 h 324"/>
                <a:gd name="T6" fmla="*/ 72 w 477"/>
                <a:gd name="T7" fmla="*/ 54 h 324"/>
                <a:gd name="T8" fmla="*/ 167 w 477"/>
                <a:gd name="T9" fmla="*/ 0 h 324"/>
                <a:gd name="T10" fmla="*/ 261 w 477"/>
                <a:gd name="T11" fmla="*/ 55 h 324"/>
                <a:gd name="T12" fmla="*/ 367 w 477"/>
                <a:gd name="T13" fmla="*/ 0 h 324"/>
                <a:gd name="T14" fmla="*/ 477 w 477"/>
                <a:gd name="T15" fmla="*/ 120 h 324"/>
                <a:gd name="T16" fmla="*/ 477 w 477"/>
                <a:gd name="T17" fmla="*/ 288 h 324"/>
                <a:gd name="T18" fmla="*/ 442 w 477"/>
                <a:gd name="T19" fmla="*/ 324 h 324"/>
                <a:gd name="T20" fmla="*/ 405 w 477"/>
                <a:gd name="T21" fmla="*/ 288 h 324"/>
                <a:gd name="T22" fmla="*/ 405 w 477"/>
                <a:gd name="T23" fmla="*/ 142 h 324"/>
                <a:gd name="T24" fmla="*/ 342 w 477"/>
                <a:gd name="T25" fmla="*/ 65 h 324"/>
                <a:gd name="T26" fmla="*/ 275 w 477"/>
                <a:gd name="T27" fmla="*/ 143 h 324"/>
                <a:gd name="T28" fmla="*/ 275 w 477"/>
                <a:gd name="T29" fmla="*/ 288 h 324"/>
                <a:gd name="T30" fmla="*/ 239 w 477"/>
                <a:gd name="T31" fmla="*/ 324 h 324"/>
                <a:gd name="T32" fmla="*/ 203 w 477"/>
                <a:gd name="T33" fmla="*/ 288 h 324"/>
                <a:gd name="T34" fmla="*/ 203 w 477"/>
                <a:gd name="T35" fmla="*/ 142 h 324"/>
                <a:gd name="T36" fmla="*/ 139 w 477"/>
                <a:gd name="T37" fmla="*/ 65 h 324"/>
                <a:gd name="T38" fmla="*/ 72 w 477"/>
                <a:gd name="T39" fmla="*/ 143 h 324"/>
                <a:gd name="T40" fmla="*/ 72 w 477"/>
                <a:gd name="T41" fmla="*/ 288 h 324"/>
                <a:gd name="T42" fmla="*/ 35 w 477"/>
                <a:gd name="T43" fmla="*/ 324 h 324"/>
                <a:gd name="T44" fmla="*/ 0 w 477"/>
                <a:gd name="T45" fmla="*/ 288 h 324"/>
                <a:gd name="T46" fmla="*/ 0 w 477"/>
                <a:gd name="T47"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7" h="324">
                  <a:moveTo>
                    <a:pt x="0" y="39"/>
                  </a:moveTo>
                  <a:cubicBezTo>
                    <a:pt x="0" y="19"/>
                    <a:pt x="15" y="3"/>
                    <a:pt x="35" y="3"/>
                  </a:cubicBezTo>
                  <a:cubicBezTo>
                    <a:pt x="56" y="3"/>
                    <a:pt x="72" y="19"/>
                    <a:pt x="72" y="39"/>
                  </a:cubicBezTo>
                  <a:cubicBezTo>
                    <a:pt x="72" y="54"/>
                    <a:pt x="72" y="54"/>
                    <a:pt x="72" y="54"/>
                  </a:cubicBezTo>
                  <a:cubicBezTo>
                    <a:pt x="92" y="26"/>
                    <a:pt x="119" y="0"/>
                    <a:pt x="167" y="0"/>
                  </a:cubicBezTo>
                  <a:cubicBezTo>
                    <a:pt x="213" y="0"/>
                    <a:pt x="245" y="22"/>
                    <a:pt x="261" y="55"/>
                  </a:cubicBezTo>
                  <a:cubicBezTo>
                    <a:pt x="286" y="22"/>
                    <a:pt x="320" y="0"/>
                    <a:pt x="367" y="0"/>
                  </a:cubicBezTo>
                  <a:cubicBezTo>
                    <a:pt x="436" y="0"/>
                    <a:pt x="477" y="43"/>
                    <a:pt x="477" y="120"/>
                  </a:cubicBezTo>
                  <a:cubicBezTo>
                    <a:pt x="477" y="288"/>
                    <a:pt x="477" y="288"/>
                    <a:pt x="477" y="288"/>
                  </a:cubicBezTo>
                  <a:cubicBezTo>
                    <a:pt x="477" y="308"/>
                    <a:pt x="462" y="324"/>
                    <a:pt x="442" y="324"/>
                  </a:cubicBezTo>
                  <a:cubicBezTo>
                    <a:pt x="422" y="324"/>
                    <a:pt x="405" y="308"/>
                    <a:pt x="405" y="288"/>
                  </a:cubicBezTo>
                  <a:cubicBezTo>
                    <a:pt x="405" y="142"/>
                    <a:pt x="405" y="142"/>
                    <a:pt x="405" y="142"/>
                  </a:cubicBezTo>
                  <a:cubicBezTo>
                    <a:pt x="405" y="92"/>
                    <a:pt x="382" y="65"/>
                    <a:pt x="342" y="65"/>
                  </a:cubicBezTo>
                  <a:cubicBezTo>
                    <a:pt x="302" y="65"/>
                    <a:pt x="275" y="93"/>
                    <a:pt x="275" y="143"/>
                  </a:cubicBezTo>
                  <a:cubicBezTo>
                    <a:pt x="275" y="288"/>
                    <a:pt x="275" y="288"/>
                    <a:pt x="275" y="288"/>
                  </a:cubicBezTo>
                  <a:cubicBezTo>
                    <a:pt x="275" y="308"/>
                    <a:pt x="258" y="324"/>
                    <a:pt x="239" y="324"/>
                  </a:cubicBezTo>
                  <a:cubicBezTo>
                    <a:pt x="219" y="324"/>
                    <a:pt x="203" y="308"/>
                    <a:pt x="203" y="288"/>
                  </a:cubicBezTo>
                  <a:cubicBezTo>
                    <a:pt x="203" y="142"/>
                    <a:pt x="203" y="142"/>
                    <a:pt x="203" y="142"/>
                  </a:cubicBezTo>
                  <a:cubicBezTo>
                    <a:pt x="203" y="93"/>
                    <a:pt x="179" y="65"/>
                    <a:pt x="139" y="65"/>
                  </a:cubicBezTo>
                  <a:cubicBezTo>
                    <a:pt x="99" y="65"/>
                    <a:pt x="72" y="95"/>
                    <a:pt x="72" y="143"/>
                  </a:cubicBezTo>
                  <a:cubicBezTo>
                    <a:pt x="72" y="288"/>
                    <a:pt x="72" y="288"/>
                    <a:pt x="72" y="288"/>
                  </a:cubicBezTo>
                  <a:cubicBezTo>
                    <a:pt x="72" y="308"/>
                    <a:pt x="56" y="324"/>
                    <a:pt x="35" y="324"/>
                  </a:cubicBezTo>
                  <a:cubicBezTo>
                    <a:pt x="16" y="324"/>
                    <a:pt x="0" y="308"/>
                    <a:pt x="0" y="288"/>
                  </a:cubicBezTo>
                  <a:lnTo>
                    <a:pt x="0" y="39"/>
                  </a:ln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976FE4AA-C770-4B90-BFEB-FCB551671B20}"/>
              </a:ext>
            </a:extLst>
          </p:cNvPr>
          <p:cNvGrpSpPr/>
          <p:nvPr/>
        </p:nvGrpSpPr>
        <p:grpSpPr>
          <a:xfrm>
            <a:off x="3300389" y="1177528"/>
            <a:ext cx="357440" cy="344718"/>
            <a:chOff x="3987133" y="3160734"/>
            <a:chExt cx="623468" cy="634471"/>
          </a:xfrm>
          <a:solidFill>
            <a:schemeClr val="accent6">
              <a:lumMod val="75000"/>
            </a:schemeClr>
          </a:solidFill>
        </p:grpSpPr>
        <p:sp>
          <p:nvSpPr>
            <p:cNvPr id="18" name="Freeform 370">
              <a:extLst>
                <a:ext uri="{FF2B5EF4-FFF2-40B4-BE49-F238E27FC236}">
                  <a16:creationId xmlns:a16="http://schemas.microsoft.com/office/drawing/2014/main" id="{5A6BD29E-746A-4459-B3E6-0B71E5665BAD}"/>
                </a:ext>
              </a:extLst>
            </p:cNvPr>
            <p:cNvSpPr/>
            <p:nvPr/>
          </p:nvSpPr>
          <p:spPr>
            <a:xfrm>
              <a:off x="3987133" y="3160734"/>
              <a:ext cx="623468" cy="634471"/>
            </a:xfrm>
            <a:custGeom>
              <a:avLst/>
              <a:gdLst>
                <a:gd name="connsiteX0" fmla="*/ 30298 w 666540"/>
                <a:gd name="connsiteY0" fmla="*/ 30298 h 666540"/>
                <a:gd name="connsiteX1" fmla="*/ 30298 w 666540"/>
                <a:gd name="connsiteY1" fmla="*/ 636243 h 666540"/>
                <a:gd name="connsiteX2" fmla="*/ 636243 w 666540"/>
                <a:gd name="connsiteY2" fmla="*/ 636243 h 666540"/>
                <a:gd name="connsiteX3" fmla="*/ 636243 w 666540"/>
                <a:gd name="connsiteY3" fmla="*/ 30298 h 666540"/>
                <a:gd name="connsiteX4" fmla="*/ 0 w 666540"/>
                <a:gd name="connsiteY4" fmla="*/ 0 h 666540"/>
                <a:gd name="connsiteX5" fmla="*/ 666540 w 666540"/>
                <a:gd name="connsiteY5" fmla="*/ 0 h 666540"/>
                <a:gd name="connsiteX6" fmla="*/ 666540 w 666540"/>
                <a:gd name="connsiteY6" fmla="*/ 666540 h 666540"/>
                <a:gd name="connsiteX7" fmla="*/ 0 w 666540"/>
                <a:gd name="connsiteY7" fmla="*/ 666540 h 66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540" h="666540">
                  <a:moveTo>
                    <a:pt x="30298" y="30298"/>
                  </a:moveTo>
                  <a:lnTo>
                    <a:pt x="30298" y="636243"/>
                  </a:lnTo>
                  <a:lnTo>
                    <a:pt x="636243" y="636243"/>
                  </a:lnTo>
                  <a:lnTo>
                    <a:pt x="636243" y="30298"/>
                  </a:lnTo>
                  <a:close/>
                  <a:moveTo>
                    <a:pt x="0" y="0"/>
                  </a:moveTo>
                  <a:lnTo>
                    <a:pt x="666540" y="0"/>
                  </a:lnTo>
                  <a:lnTo>
                    <a:pt x="666540" y="666540"/>
                  </a:lnTo>
                  <a:lnTo>
                    <a:pt x="0" y="666540"/>
                  </a:lnTo>
                  <a:close/>
                </a:path>
              </a:pathLst>
            </a:custGeom>
            <a:grpFill/>
            <a:ln w="28575">
              <a:noFill/>
              <a:round/>
              <a:headEnd/>
              <a:tailEnd/>
            </a:ln>
            <a:effectLst/>
          </p:spPr>
          <p:txBody>
            <a:bodyPr vert="horz" wrap="square" lIns="68544" tIns="34272" rIns="68544" bIns="34272" numCol="1" anchor="t" anchorCtr="0" compatLnSpc="1">
              <a:prstTxWarp prst="textNoShape">
                <a:avLst/>
              </a:prstTxWarp>
              <a:no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19" name="Freeform 5">
              <a:extLst>
                <a:ext uri="{FF2B5EF4-FFF2-40B4-BE49-F238E27FC236}">
                  <a16:creationId xmlns:a16="http://schemas.microsoft.com/office/drawing/2014/main" id="{C5222CB1-7715-4F55-BFD4-86577D3D701E}"/>
                </a:ext>
              </a:extLst>
            </p:cNvPr>
            <p:cNvSpPr>
              <a:spLocks/>
            </p:cNvSpPr>
            <p:nvPr/>
          </p:nvSpPr>
          <p:spPr bwMode="auto">
            <a:xfrm>
              <a:off x="4100009" y="3418150"/>
              <a:ext cx="143738" cy="154318"/>
            </a:xfrm>
            <a:custGeom>
              <a:avLst/>
              <a:gdLst>
                <a:gd name="T0" fmla="*/ 154 w 304"/>
                <a:gd name="T1" fmla="*/ 324 h 324"/>
                <a:gd name="T2" fmla="*/ 150 w 304"/>
                <a:gd name="T3" fmla="*/ 324 h 324"/>
                <a:gd name="T4" fmla="*/ 109 w 304"/>
                <a:gd name="T5" fmla="*/ 292 h 324"/>
                <a:gd name="T6" fmla="*/ 5 w 304"/>
                <a:gd name="T7" fmla="*/ 52 h 324"/>
                <a:gd name="T8" fmla="*/ 0 w 304"/>
                <a:gd name="T9" fmla="*/ 34 h 324"/>
                <a:gd name="T10" fmla="*/ 36 w 304"/>
                <a:gd name="T11" fmla="*/ 0 h 324"/>
                <a:gd name="T12" fmla="*/ 72 w 304"/>
                <a:gd name="T13" fmla="*/ 26 h 324"/>
                <a:gd name="T14" fmla="*/ 153 w 304"/>
                <a:gd name="T15" fmla="*/ 234 h 324"/>
                <a:gd name="T16" fmla="*/ 235 w 304"/>
                <a:gd name="T17" fmla="*/ 25 h 324"/>
                <a:gd name="T18" fmla="*/ 269 w 304"/>
                <a:gd name="T19" fmla="*/ 0 h 324"/>
                <a:gd name="T20" fmla="*/ 304 w 304"/>
                <a:gd name="T21" fmla="*/ 34 h 324"/>
                <a:gd name="T22" fmla="*/ 300 w 304"/>
                <a:gd name="T23" fmla="*/ 52 h 324"/>
                <a:gd name="T24" fmla="*/ 195 w 304"/>
                <a:gd name="T25" fmla="*/ 292 h 324"/>
                <a:gd name="T26" fmla="*/ 154 w 304"/>
                <a:gd name="T2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324">
                  <a:moveTo>
                    <a:pt x="154" y="324"/>
                  </a:moveTo>
                  <a:cubicBezTo>
                    <a:pt x="150" y="324"/>
                    <a:pt x="150" y="324"/>
                    <a:pt x="150" y="324"/>
                  </a:cubicBezTo>
                  <a:cubicBezTo>
                    <a:pt x="131" y="324"/>
                    <a:pt x="118" y="311"/>
                    <a:pt x="109" y="292"/>
                  </a:cubicBezTo>
                  <a:cubicBezTo>
                    <a:pt x="5" y="52"/>
                    <a:pt x="5" y="52"/>
                    <a:pt x="5" y="52"/>
                  </a:cubicBezTo>
                  <a:cubicBezTo>
                    <a:pt x="3" y="47"/>
                    <a:pt x="0" y="41"/>
                    <a:pt x="0" y="34"/>
                  </a:cubicBezTo>
                  <a:cubicBezTo>
                    <a:pt x="0" y="17"/>
                    <a:pt x="16" y="0"/>
                    <a:pt x="36" y="0"/>
                  </a:cubicBezTo>
                  <a:cubicBezTo>
                    <a:pt x="56" y="0"/>
                    <a:pt x="66" y="11"/>
                    <a:pt x="72" y="26"/>
                  </a:cubicBezTo>
                  <a:cubicBezTo>
                    <a:pt x="153" y="234"/>
                    <a:pt x="153" y="234"/>
                    <a:pt x="153" y="234"/>
                  </a:cubicBezTo>
                  <a:cubicBezTo>
                    <a:pt x="235" y="25"/>
                    <a:pt x="235" y="25"/>
                    <a:pt x="235" y="25"/>
                  </a:cubicBezTo>
                  <a:cubicBezTo>
                    <a:pt x="240" y="12"/>
                    <a:pt x="250" y="0"/>
                    <a:pt x="269" y="0"/>
                  </a:cubicBezTo>
                  <a:cubicBezTo>
                    <a:pt x="288" y="0"/>
                    <a:pt x="304" y="15"/>
                    <a:pt x="304" y="34"/>
                  </a:cubicBezTo>
                  <a:cubicBezTo>
                    <a:pt x="304" y="41"/>
                    <a:pt x="301" y="48"/>
                    <a:pt x="300" y="52"/>
                  </a:cubicBezTo>
                  <a:cubicBezTo>
                    <a:pt x="195" y="292"/>
                    <a:pt x="195" y="292"/>
                    <a:pt x="195" y="292"/>
                  </a:cubicBezTo>
                  <a:cubicBezTo>
                    <a:pt x="187" y="311"/>
                    <a:pt x="173" y="324"/>
                    <a:pt x="154" y="324"/>
                  </a:cubicBez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20" name="Freeform 6">
              <a:extLst>
                <a:ext uri="{FF2B5EF4-FFF2-40B4-BE49-F238E27FC236}">
                  <a16:creationId xmlns:a16="http://schemas.microsoft.com/office/drawing/2014/main" id="{4720DB3E-8BDA-4297-917B-B3D5D9132128}"/>
                </a:ext>
              </a:extLst>
            </p:cNvPr>
            <p:cNvSpPr>
              <a:spLocks/>
            </p:cNvSpPr>
            <p:nvPr/>
          </p:nvSpPr>
          <p:spPr bwMode="auto">
            <a:xfrm>
              <a:off x="4271633" y="3416752"/>
              <a:ext cx="225589" cy="154318"/>
            </a:xfrm>
            <a:custGeom>
              <a:avLst/>
              <a:gdLst>
                <a:gd name="T0" fmla="*/ 0 w 477"/>
                <a:gd name="T1" fmla="*/ 39 h 324"/>
                <a:gd name="T2" fmla="*/ 35 w 477"/>
                <a:gd name="T3" fmla="*/ 3 h 324"/>
                <a:gd name="T4" fmla="*/ 72 w 477"/>
                <a:gd name="T5" fmla="*/ 39 h 324"/>
                <a:gd name="T6" fmla="*/ 72 w 477"/>
                <a:gd name="T7" fmla="*/ 54 h 324"/>
                <a:gd name="T8" fmla="*/ 167 w 477"/>
                <a:gd name="T9" fmla="*/ 0 h 324"/>
                <a:gd name="T10" fmla="*/ 261 w 477"/>
                <a:gd name="T11" fmla="*/ 55 h 324"/>
                <a:gd name="T12" fmla="*/ 367 w 477"/>
                <a:gd name="T13" fmla="*/ 0 h 324"/>
                <a:gd name="T14" fmla="*/ 477 w 477"/>
                <a:gd name="T15" fmla="*/ 120 h 324"/>
                <a:gd name="T16" fmla="*/ 477 w 477"/>
                <a:gd name="T17" fmla="*/ 288 h 324"/>
                <a:gd name="T18" fmla="*/ 442 w 477"/>
                <a:gd name="T19" fmla="*/ 324 h 324"/>
                <a:gd name="T20" fmla="*/ 405 w 477"/>
                <a:gd name="T21" fmla="*/ 288 h 324"/>
                <a:gd name="T22" fmla="*/ 405 w 477"/>
                <a:gd name="T23" fmla="*/ 142 h 324"/>
                <a:gd name="T24" fmla="*/ 342 w 477"/>
                <a:gd name="T25" fmla="*/ 65 h 324"/>
                <a:gd name="T26" fmla="*/ 275 w 477"/>
                <a:gd name="T27" fmla="*/ 143 h 324"/>
                <a:gd name="T28" fmla="*/ 275 w 477"/>
                <a:gd name="T29" fmla="*/ 288 h 324"/>
                <a:gd name="T30" fmla="*/ 239 w 477"/>
                <a:gd name="T31" fmla="*/ 324 h 324"/>
                <a:gd name="T32" fmla="*/ 203 w 477"/>
                <a:gd name="T33" fmla="*/ 288 h 324"/>
                <a:gd name="T34" fmla="*/ 203 w 477"/>
                <a:gd name="T35" fmla="*/ 142 h 324"/>
                <a:gd name="T36" fmla="*/ 139 w 477"/>
                <a:gd name="T37" fmla="*/ 65 h 324"/>
                <a:gd name="T38" fmla="*/ 72 w 477"/>
                <a:gd name="T39" fmla="*/ 143 h 324"/>
                <a:gd name="T40" fmla="*/ 72 w 477"/>
                <a:gd name="T41" fmla="*/ 288 h 324"/>
                <a:gd name="T42" fmla="*/ 35 w 477"/>
                <a:gd name="T43" fmla="*/ 324 h 324"/>
                <a:gd name="T44" fmla="*/ 0 w 477"/>
                <a:gd name="T45" fmla="*/ 288 h 324"/>
                <a:gd name="T46" fmla="*/ 0 w 477"/>
                <a:gd name="T47"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7" h="324">
                  <a:moveTo>
                    <a:pt x="0" y="39"/>
                  </a:moveTo>
                  <a:cubicBezTo>
                    <a:pt x="0" y="19"/>
                    <a:pt x="15" y="3"/>
                    <a:pt x="35" y="3"/>
                  </a:cubicBezTo>
                  <a:cubicBezTo>
                    <a:pt x="56" y="3"/>
                    <a:pt x="72" y="19"/>
                    <a:pt x="72" y="39"/>
                  </a:cubicBezTo>
                  <a:cubicBezTo>
                    <a:pt x="72" y="54"/>
                    <a:pt x="72" y="54"/>
                    <a:pt x="72" y="54"/>
                  </a:cubicBezTo>
                  <a:cubicBezTo>
                    <a:pt x="92" y="26"/>
                    <a:pt x="119" y="0"/>
                    <a:pt x="167" y="0"/>
                  </a:cubicBezTo>
                  <a:cubicBezTo>
                    <a:pt x="213" y="0"/>
                    <a:pt x="245" y="22"/>
                    <a:pt x="261" y="55"/>
                  </a:cubicBezTo>
                  <a:cubicBezTo>
                    <a:pt x="286" y="22"/>
                    <a:pt x="320" y="0"/>
                    <a:pt x="367" y="0"/>
                  </a:cubicBezTo>
                  <a:cubicBezTo>
                    <a:pt x="436" y="0"/>
                    <a:pt x="477" y="43"/>
                    <a:pt x="477" y="120"/>
                  </a:cubicBezTo>
                  <a:cubicBezTo>
                    <a:pt x="477" y="288"/>
                    <a:pt x="477" y="288"/>
                    <a:pt x="477" y="288"/>
                  </a:cubicBezTo>
                  <a:cubicBezTo>
                    <a:pt x="477" y="308"/>
                    <a:pt x="462" y="324"/>
                    <a:pt x="442" y="324"/>
                  </a:cubicBezTo>
                  <a:cubicBezTo>
                    <a:pt x="422" y="324"/>
                    <a:pt x="405" y="308"/>
                    <a:pt x="405" y="288"/>
                  </a:cubicBezTo>
                  <a:cubicBezTo>
                    <a:pt x="405" y="142"/>
                    <a:pt x="405" y="142"/>
                    <a:pt x="405" y="142"/>
                  </a:cubicBezTo>
                  <a:cubicBezTo>
                    <a:pt x="405" y="92"/>
                    <a:pt x="382" y="65"/>
                    <a:pt x="342" y="65"/>
                  </a:cubicBezTo>
                  <a:cubicBezTo>
                    <a:pt x="302" y="65"/>
                    <a:pt x="275" y="93"/>
                    <a:pt x="275" y="143"/>
                  </a:cubicBezTo>
                  <a:cubicBezTo>
                    <a:pt x="275" y="288"/>
                    <a:pt x="275" y="288"/>
                    <a:pt x="275" y="288"/>
                  </a:cubicBezTo>
                  <a:cubicBezTo>
                    <a:pt x="275" y="308"/>
                    <a:pt x="258" y="324"/>
                    <a:pt x="239" y="324"/>
                  </a:cubicBezTo>
                  <a:cubicBezTo>
                    <a:pt x="219" y="324"/>
                    <a:pt x="203" y="308"/>
                    <a:pt x="203" y="288"/>
                  </a:cubicBezTo>
                  <a:cubicBezTo>
                    <a:pt x="203" y="142"/>
                    <a:pt x="203" y="142"/>
                    <a:pt x="203" y="142"/>
                  </a:cubicBezTo>
                  <a:cubicBezTo>
                    <a:pt x="203" y="93"/>
                    <a:pt x="179" y="65"/>
                    <a:pt x="139" y="65"/>
                  </a:cubicBezTo>
                  <a:cubicBezTo>
                    <a:pt x="99" y="65"/>
                    <a:pt x="72" y="95"/>
                    <a:pt x="72" y="143"/>
                  </a:cubicBezTo>
                  <a:cubicBezTo>
                    <a:pt x="72" y="288"/>
                    <a:pt x="72" y="288"/>
                    <a:pt x="72" y="288"/>
                  </a:cubicBezTo>
                  <a:cubicBezTo>
                    <a:pt x="72" y="308"/>
                    <a:pt x="56" y="324"/>
                    <a:pt x="35" y="324"/>
                  </a:cubicBezTo>
                  <a:cubicBezTo>
                    <a:pt x="16" y="324"/>
                    <a:pt x="0" y="308"/>
                    <a:pt x="0" y="288"/>
                  </a:cubicBezTo>
                  <a:lnTo>
                    <a:pt x="0" y="39"/>
                  </a:ln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A034FBEE-72A0-4D9A-B426-C2386232EA94}"/>
              </a:ext>
            </a:extLst>
          </p:cNvPr>
          <p:cNvGrpSpPr/>
          <p:nvPr/>
        </p:nvGrpSpPr>
        <p:grpSpPr>
          <a:xfrm>
            <a:off x="2659539" y="1177528"/>
            <a:ext cx="357440" cy="344718"/>
            <a:chOff x="3987133" y="3160734"/>
            <a:chExt cx="623468" cy="634471"/>
          </a:xfrm>
          <a:solidFill>
            <a:schemeClr val="accent6">
              <a:lumMod val="75000"/>
            </a:schemeClr>
          </a:solidFill>
        </p:grpSpPr>
        <p:sp>
          <p:nvSpPr>
            <p:cNvPr id="22" name="Freeform 370">
              <a:extLst>
                <a:ext uri="{FF2B5EF4-FFF2-40B4-BE49-F238E27FC236}">
                  <a16:creationId xmlns:a16="http://schemas.microsoft.com/office/drawing/2014/main" id="{70F4A4D9-E553-4128-986C-008027EA5234}"/>
                </a:ext>
              </a:extLst>
            </p:cNvPr>
            <p:cNvSpPr/>
            <p:nvPr/>
          </p:nvSpPr>
          <p:spPr>
            <a:xfrm>
              <a:off x="3987133" y="3160734"/>
              <a:ext cx="623468" cy="634471"/>
            </a:xfrm>
            <a:custGeom>
              <a:avLst/>
              <a:gdLst>
                <a:gd name="connsiteX0" fmla="*/ 30298 w 666540"/>
                <a:gd name="connsiteY0" fmla="*/ 30298 h 666540"/>
                <a:gd name="connsiteX1" fmla="*/ 30298 w 666540"/>
                <a:gd name="connsiteY1" fmla="*/ 636243 h 666540"/>
                <a:gd name="connsiteX2" fmla="*/ 636243 w 666540"/>
                <a:gd name="connsiteY2" fmla="*/ 636243 h 666540"/>
                <a:gd name="connsiteX3" fmla="*/ 636243 w 666540"/>
                <a:gd name="connsiteY3" fmla="*/ 30298 h 666540"/>
                <a:gd name="connsiteX4" fmla="*/ 0 w 666540"/>
                <a:gd name="connsiteY4" fmla="*/ 0 h 666540"/>
                <a:gd name="connsiteX5" fmla="*/ 666540 w 666540"/>
                <a:gd name="connsiteY5" fmla="*/ 0 h 666540"/>
                <a:gd name="connsiteX6" fmla="*/ 666540 w 666540"/>
                <a:gd name="connsiteY6" fmla="*/ 666540 h 666540"/>
                <a:gd name="connsiteX7" fmla="*/ 0 w 666540"/>
                <a:gd name="connsiteY7" fmla="*/ 666540 h 66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540" h="666540">
                  <a:moveTo>
                    <a:pt x="30298" y="30298"/>
                  </a:moveTo>
                  <a:lnTo>
                    <a:pt x="30298" y="636243"/>
                  </a:lnTo>
                  <a:lnTo>
                    <a:pt x="636243" y="636243"/>
                  </a:lnTo>
                  <a:lnTo>
                    <a:pt x="636243" y="30298"/>
                  </a:lnTo>
                  <a:close/>
                  <a:moveTo>
                    <a:pt x="0" y="0"/>
                  </a:moveTo>
                  <a:lnTo>
                    <a:pt x="666540" y="0"/>
                  </a:lnTo>
                  <a:lnTo>
                    <a:pt x="666540" y="666540"/>
                  </a:lnTo>
                  <a:lnTo>
                    <a:pt x="0" y="666540"/>
                  </a:lnTo>
                  <a:close/>
                </a:path>
              </a:pathLst>
            </a:custGeom>
            <a:grpFill/>
            <a:ln w="28575">
              <a:noFill/>
              <a:round/>
              <a:headEnd/>
              <a:tailEnd/>
            </a:ln>
            <a:effectLst/>
          </p:spPr>
          <p:txBody>
            <a:bodyPr vert="horz" wrap="square" lIns="68544" tIns="34272" rIns="68544" bIns="34272" numCol="1" anchor="t" anchorCtr="0" compatLnSpc="1">
              <a:prstTxWarp prst="textNoShape">
                <a:avLst/>
              </a:prstTxWarp>
              <a:no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23" name="Freeform 5">
              <a:extLst>
                <a:ext uri="{FF2B5EF4-FFF2-40B4-BE49-F238E27FC236}">
                  <a16:creationId xmlns:a16="http://schemas.microsoft.com/office/drawing/2014/main" id="{92F380AA-FCAE-4DA1-A811-3815E0070C36}"/>
                </a:ext>
              </a:extLst>
            </p:cNvPr>
            <p:cNvSpPr>
              <a:spLocks/>
            </p:cNvSpPr>
            <p:nvPr/>
          </p:nvSpPr>
          <p:spPr bwMode="auto">
            <a:xfrm>
              <a:off x="4100009" y="3418150"/>
              <a:ext cx="143738" cy="154318"/>
            </a:xfrm>
            <a:custGeom>
              <a:avLst/>
              <a:gdLst>
                <a:gd name="T0" fmla="*/ 154 w 304"/>
                <a:gd name="T1" fmla="*/ 324 h 324"/>
                <a:gd name="T2" fmla="*/ 150 w 304"/>
                <a:gd name="T3" fmla="*/ 324 h 324"/>
                <a:gd name="T4" fmla="*/ 109 w 304"/>
                <a:gd name="T5" fmla="*/ 292 h 324"/>
                <a:gd name="T6" fmla="*/ 5 w 304"/>
                <a:gd name="T7" fmla="*/ 52 h 324"/>
                <a:gd name="T8" fmla="*/ 0 w 304"/>
                <a:gd name="T9" fmla="*/ 34 h 324"/>
                <a:gd name="T10" fmla="*/ 36 w 304"/>
                <a:gd name="T11" fmla="*/ 0 h 324"/>
                <a:gd name="T12" fmla="*/ 72 w 304"/>
                <a:gd name="T13" fmla="*/ 26 h 324"/>
                <a:gd name="T14" fmla="*/ 153 w 304"/>
                <a:gd name="T15" fmla="*/ 234 h 324"/>
                <a:gd name="T16" fmla="*/ 235 w 304"/>
                <a:gd name="T17" fmla="*/ 25 h 324"/>
                <a:gd name="T18" fmla="*/ 269 w 304"/>
                <a:gd name="T19" fmla="*/ 0 h 324"/>
                <a:gd name="T20" fmla="*/ 304 w 304"/>
                <a:gd name="T21" fmla="*/ 34 h 324"/>
                <a:gd name="T22" fmla="*/ 300 w 304"/>
                <a:gd name="T23" fmla="*/ 52 h 324"/>
                <a:gd name="T24" fmla="*/ 195 w 304"/>
                <a:gd name="T25" fmla="*/ 292 h 324"/>
                <a:gd name="T26" fmla="*/ 154 w 304"/>
                <a:gd name="T2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324">
                  <a:moveTo>
                    <a:pt x="154" y="324"/>
                  </a:moveTo>
                  <a:cubicBezTo>
                    <a:pt x="150" y="324"/>
                    <a:pt x="150" y="324"/>
                    <a:pt x="150" y="324"/>
                  </a:cubicBezTo>
                  <a:cubicBezTo>
                    <a:pt x="131" y="324"/>
                    <a:pt x="118" y="311"/>
                    <a:pt x="109" y="292"/>
                  </a:cubicBezTo>
                  <a:cubicBezTo>
                    <a:pt x="5" y="52"/>
                    <a:pt x="5" y="52"/>
                    <a:pt x="5" y="52"/>
                  </a:cubicBezTo>
                  <a:cubicBezTo>
                    <a:pt x="3" y="47"/>
                    <a:pt x="0" y="41"/>
                    <a:pt x="0" y="34"/>
                  </a:cubicBezTo>
                  <a:cubicBezTo>
                    <a:pt x="0" y="17"/>
                    <a:pt x="16" y="0"/>
                    <a:pt x="36" y="0"/>
                  </a:cubicBezTo>
                  <a:cubicBezTo>
                    <a:pt x="56" y="0"/>
                    <a:pt x="66" y="11"/>
                    <a:pt x="72" y="26"/>
                  </a:cubicBezTo>
                  <a:cubicBezTo>
                    <a:pt x="153" y="234"/>
                    <a:pt x="153" y="234"/>
                    <a:pt x="153" y="234"/>
                  </a:cubicBezTo>
                  <a:cubicBezTo>
                    <a:pt x="235" y="25"/>
                    <a:pt x="235" y="25"/>
                    <a:pt x="235" y="25"/>
                  </a:cubicBezTo>
                  <a:cubicBezTo>
                    <a:pt x="240" y="12"/>
                    <a:pt x="250" y="0"/>
                    <a:pt x="269" y="0"/>
                  </a:cubicBezTo>
                  <a:cubicBezTo>
                    <a:pt x="288" y="0"/>
                    <a:pt x="304" y="15"/>
                    <a:pt x="304" y="34"/>
                  </a:cubicBezTo>
                  <a:cubicBezTo>
                    <a:pt x="304" y="41"/>
                    <a:pt x="301" y="48"/>
                    <a:pt x="300" y="52"/>
                  </a:cubicBezTo>
                  <a:cubicBezTo>
                    <a:pt x="195" y="292"/>
                    <a:pt x="195" y="292"/>
                    <a:pt x="195" y="292"/>
                  </a:cubicBezTo>
                  <a:cubicBezTo>
                    <a:pt x="187" y="311"/>
                    <a:pt x="173" y="324"/>
                    <a:pt x="154" y="324"/>
                  </a:cubicBez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24" name="Freeform 6">
              <a:extLst>
                <a:ext uri="{FF2B5EF4-FFF2-40B4-BE49-F238E27FC236}">
                  <a16:creationId xmlns:a16="http://schemas.microsoft.com/office/drawing/2014/main" id="{1399FF77-A54A-4349-A8EE-03DEDD9C9458}"/>
                </a:ext>
              </a:extLst>
            </p:cNvPr>
            <p:cNvSpPr>
              <a:spLocks/>
            </p:cNvSpPr>
            <p:nvPr/>
          </p:nvSpPr>
          <p:spPr bwMode="auto">
            <a:xfrm>
              <a:off x="4271633" y="3416752"/>
              <a:ext cx="225589" cy="154318"/>
            </a:xfrm>
            <a:custGeom>
              <a:avLst/>
              <a:gdLst>
                <a:gd name="T0" fmla="*/ 0 w 477"/>
                <a:gd name="T1" fmla="*/ 39 h 324"/>
                <a:gd name="T2" fmla="*/ 35 w 477"/>
                <a:gd name="T3" fmla="*/ 3 h 324"/>
                <a:gd name="T4" fmla="*/ 72 w 477"/>
                <a:gd name="T5" fmla="*/ 39 h 324"/>
                <a:gd name="T6" fmla="*/ 72 w 477"/>
                <a:gd name="T7" fmla="*/ 54 h 324"/>
                <a:gd name="T8" fmla="*/ 167 w 477"/>
                <a:gd name="T9" fmla="*/ 0 h 324"/>
                <a:gd name="T10" fmla="*/ 261 w 477"/>
                <a:gd name="T11" fmla="*/ 55 h 324"/>
                <a:gd name="T12" fmla="*/ 367 w 477"/>
                <a:gd name="T13" fmla="*/ 0 h 324"/>
                <a:gd name="T14" fmla="*/ 477 w 477"/>
                <a:gd name="T15" fmla="*/ 120 h 324"/>
                <a:gd name="T16" fmla="*/ 477 w 477"/>
                <a:gd name="T17" fmla="*/ 288 h 324"/>
                <a:gd name="T18" fmla="*/ 442 w 477"/>
                <a:gd name="T19" fmla="*/ 324 h 324"/>
                <a:gd name="T20" fmla="*/ 405 w 477"/>
                <a:gd name="T21" fmla="*/ 288 h 324"/>
                <a:gd name="T22" fmla="*/ 405 w 477"/>
                <a:gd name="T23" fmla="*/ 142 h 324"/>
                <a:gd name="T24" fmla="*/ 342 w 477"/>
                <a:gd name="T25" fmla="*/ 65 h 324"/>
                <a:gd name="T26" fmla="*/ 275 w 477"/>
                <a:gd name="T27" fmla="*/ 143 h 324"/>
                <a:gd name="T28" fmla="*/ 275 w 477"/>
                <a:gd name="T29" fmla="*/ 288 h 324"/>
                <a:gd name="T30" fmla="*/ 239 w 477"/>
                <a:gd name="T31" fmla="*/ 324 h 324"/>
                <a:gd name="T32" fmla="*/ 203 w 477"/>
                <a:gd name="T33" fmla="*/ 288 h 324"/>
                <a:gd name="T34" fmla="*/ 203 w 477"/>
                <a:gd name="T35" fmla="*/ 142 h 324"/>
                <a:gd name="T36" fmla="*/ 139 w 477"/>
                <a:gd name="T37" fmla="*/ 65 h 324"/>
                <a:gd name="T38" fmla="*/ 72 w 477"/>
                <a:gd name="T39" fmla="*/ 143 h 324"/>
                <a:gd name="T40" fmla="*/ 72 w 477"/>
                <a:gd name="T41" fmla="*/ 288 h 324"/>
                <a:gd name="T42" fmla="*/ 35 w 477"/>
                <a:gd name="T43" fmla="*/ 324 h 324"/>
                <a:gd name="T44" fmla="*/ 0 w 477"/>
                <a:gd name="T45" fmla="*/ 288 h 324"/>
                <a:gd name="T46" fmla="*/ 0 w 477"/>
                <a:gd name="T47"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7" h="324">
                  <a:moveTo>
                    <a:pt x="0" y="39"/>
                  </a:moveTo>
                  <a:cubicBezTo>
                    <a:pt x="0" y="19"/>
                    <a:pt x="15" y="3"/>
                    <a:pt x="35" y="3"/>
                  </a:cubicBezTo>
                  <a:cubicBezTo>
                    <a:pt x="56" y="3"/>
                    <a:pt x="72" y="19"/>
                    <a:pt x="72" y="39"/>
                  </a:cubicBezTo>
                  <a:cubicBezTo>
                    <a:pt x="72" y="54"/>
                    <a:pt x="72" y="54"/>
                    <a:pt x="72" y="54"/>
                  </a:cubicBezTo>
                  <a:cubicBezTo>
                    <a:pt x="92" y="26"/>
                    <a:pt x="119" y="0"/>
                    <a:pt x="167" y="0"/>
                  </a:cubicBezTo>
                  <a:cubicBezTo>
                    <a:pt x="213" y="0"/>
                    <a:pt x="245" y="22"/>
                    <a:pt x="261" y="55"/>
                  </a:cubicBezTo>
                  <a:cubicBezTo>
                    <a:pt x="286" y="22"/>
                    <a:pt x="320" y="0"/>
                    <a:pt x="367" y="0"/>
                  </a:cubicBezTo>
                  <a:cubicBezTo>
                    <a:pt x="436" y="0"/>
                    <a:pt x="477" y="43"/>
                    <a:pt x="477" y="120"/>
                  </a:cubicBezTo>
                  <a:cubicBezTo>
                    <a:pt x="477" y="288"/>
                    <a:pt x="477" y="288"/>
                    <a:pt x="477" y="288"/>
                  </a:cubicBezTo>
                  <a:cubicBezTo>
                    <a:pt x="477" y="308"/>
                    <a:pt x="462" y="324"/>
                    <a:pt x="442" y="324"/>
                  </a:cubicBezTo>
                  <a:cubicBezTo>
                    <a:pt x="422" y="324"/>
                    <a:pt x="405" y="308"/>
                    <a:pt x="405" y="288"/>
                  </a:cubicBezTo>
                  <a:cubicBezTo>
                    <a:pt x="405" y="142"/>
                    <a:pt x="405" y="142"/>
                    <a:pt x="405" y="142"/>
                  </a:cubicBezTo>
                  <a:cubicBezTo>
                    <a:pt x="405" y="92"/>
                    <a:pt x="382" y="65"/>
                    <a:pt x="342" y="65"/>
                  </a:cubicBezTo>
                  <a:cubicBezTo>
                    <a:pt x="302" y="65"/>
                    <a:pt x="275" y="93"/>
                    <a:pt x="275" y="143"/>
                  </a:cubicBezTo>
                  <a:cubicBezTo>
                    <a:pt x="275" y="288"/>
                    <a:pt x="275" y="288"/>
                    <a:pt x="275" y="288"/>
                  </a:cubicBezTo>
                  <a:cubicBezTo>
                    <a:pt x="275" y="308"/>
                    <a:pt x="258" y="324"/>
                    <a:pt x="239" y="324"/>
                  </a:cubicBezTo>
                  <a:cubicBezTo>
                    <a:pt x="219" y="324"/>
                    <a:pt x="203" y="308"/>
                    <a:pt x="203" y="288"/>
                  </a:cubicBezTo>
                  <a:cubicBezTo>
                    <a:pt x="203" y="142"/>
                    <a:pt x="203" y="142"/>
                    <a:pt x="203" y="142"/>
                  </a:cubicBezTo>
                  <a:cubicBezTo>
                    <a:pt x="203" y="93"/>
                    <a:pt x="179" y="65"/>
                    <a:pt x="139" y="65"/>
                  </a:cubicBezTo>
                  <a:cubicBezTo>
                    <a:pt x="99" y="65"/>
                    <a:pt x="72" y="95"/>
                    <a:pt x="72" y="143"/>
                  </a:cubicBezTo>
                  <a:cubicBezTo>
                    <a:pt x="72" y="288"/>
                    <a:pt x="72" y="288"/>
                    <a:pt x="72" y="288"/>
                  </a:cubicBezTo>
                  <a:cubicBezTo>
                    <a:pt x="72" y="308"/>
                    <a:pt x="56" y="324"/>
                    <a:pt x="35" y="324"/>
                  </a:cubicBezTo>
                  <a:cubicBezTo>
                    <a:pt x="16" y="324"/>
                    <a:pt x="0" y="308"/>
                    <a:pt x="0" y="288"/>
                  </a:cubicBezTo>
                  <a:lnTo>
                    <a:pt x="0" y="39"/>
                  </a:ln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grpSp>
      <p:sp>
        <p:nvSpPr>
          <p:cNvPr id="25" name="Freeform 5">
            <a:extLst>
              <a:ext uri="{FF2B5EF4-FFF2-40B4-BE49-F238E27FC236}">
                <a16:creationId xmlns:a16="http://schemas.microsoft.com/office/drawing/2014/main" id="{849476F3-7699-4D95-A82C-92DABCACC0C4}"/>
              </a:ext>
            </a:extLst>
          </p:cNvPr>
          <p:cNvSpPr>
            <a:spLocks/>
          </p:cNvSpPr>
          <p:nvPr/>
        </p:nvSpPr>
        <p:spPr bwMode="auto">
          <a:xfrm rot="10800000">
            <a:off x="2052418" y="1573491"/>
            <a:ext cx="240609" cy="67046"/>
          </a:xfrm>
          <a:custGeom>
            <a:avLst/>
            <a:gdLst>
              <a:gd name="T0" fmla="*/ 0 w 78"/>
              <a:gd name="T1" fmla="*/ 40 h 40"/>
              <a:gd name="T2" fmla="*/ 39 w 78"/>
              <a:gd name="T3" fmla="*/ 0 h 40"/>
              <a:gd name="T4" fmla="*/ 78 w 78"/>
              <a:gd name="T5" fmla="*/ 40 h 40"/>
            </a:gdLst>
            <a:ahLst/>
            <a:cxnLst>
              <a:cxn ang="0">
                <a:pos x="T0" y="T1"/>
              </a:cxn>
              <a:cxn ang="0">
                <a:pos x="T2" y="T3"/>
              </a:cxn>
              <a:cxn ang="0">
                <a:pos x="T4" y="T5"/>
              </a:cxn>
            </a:cxnLst>
            <a:rect l="0" t="0" r="r" b="b"/>
            <a:pathLst>
              <a:path w="78" h="40">
                <a:moveTo>
                  <a:pt x="0" y="40"/>
                </a:moveTo>
                <a:lnTo>
                  <a:pt x="39" y="0"/>
                </a:lnTo>
                <a:lnTo>
                  <a:pt x="78" y="40"/>
                </a:lnTo>
              </a:path>
            </a:pathLst>
          </a:custGeom>
          <a:noFill/>
          <a:ln w="19050" cap="flat" cmpd="sng">
            <a:solidFill>
              <a:schemeClr val="accent6">
                <a:lumMod val="7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717074"/>
                </a:solidFill>
                <a:effectLst/>
                <a:uLnTx/>
                <a:uFillTx/>
                <a:latin typeface="Arial" panose="020B0604020202020204" pitchFamily="34" charset="0"/>
                <a:ea typeface="+mn-ea"/>
                <a:cs typeface="Arial" panose="020B0604020202020204" pitchFamily="34" charset="0"/>
              </a:rPr>
              <a:t> </a:t>
            </a:r>
          </a:p>
        </p:txBody>
      </p:sp>
      <p:sp>
        <p:nvSpPr>
          <p:cNvPr id="26" name="Freeform 5">
            <a:extLst>
              <a:ext uri="{FF2B5EF4-FFF2-40B4-BE49-F238E27FC236}">
                <a16:creationId xmlns:a16="http://schemas.microsoft.com/office/drawing/2014/main" id="{762300FD-5C6D-46CA-816B-5540984D4F3F}"/>
              </a:ext>
            </a:extLst>
          </p:cNvPr>
          <p:cNvSpPr>
            <a:spLocks/>
          </p:cNvSpPr>
          <p:nvPr/>
        </p:nvSpPr>
        <p:spPr bwMode="auto">
          <a:xfrm rot="10800000">
            <a:off x="2713683" y="1573491"/>
            <a:ext cx="240609" cy="67046"/>
          </a:xfrm>
          <a:custGeom>
            <a:avLst/>
            <a:gdLst>
              <a:gd name="T0" fmla="*/ 0 w 78"/>
              <a:gd name="T1" fmla="*/ 40 h 40"/>
              <a:gd name="T2" fmla="*/ 39 w 78"/>
              <a:gd name="T3" fmla="*/ 0 h 40"/>
              <a:gd name="T4" fmla="*/ 78 w 78"/>
              <a:gd name="T5" fmla="*/ 40 h 40"/>
            </a:gdLst>
            <a:ahLst/>
            <a:cxnLst>
              <a:cxn ang="0">
                <a:pos x="T0" y="T1"/>
              </a:cxn>
              <a:cxn ang="0">
                <a:pos x="T2" y="T3"/>
              </a:cxn>
              <a:cxn ang="0">
                <a:pos x="T4" y="T5"/>
              </a:cxn>
            </a:cxnLst>
            <a:rect l="0" t="0" r="r" b="b"/>
            <a:pathLst>
              <a:path w="78" h="40">
                <a:moveTo>
                  <a:pt x="0" y="40"/>
                </a:moveTo>
                <a:lnTo>
                  <a:pt x="39" y="0"/>
                </a:lnTo>
                <a:lnTo>
                  <a:pt x="78" y="40"/>
                </a:lnTo>
              </a:path>
            </a:pathLst>
          </a:custGeom>
          <a:noFill/>
          <a:ln w="19050" cap="flat" cmpd="sng">
            <a:solidFill>
              <a:schemeClr val="accent6">
                <a:lumMod val="7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717074"/>
                </a:solidFill>
                <a:effectLst/>
                <a:uLnTx/>
                <a:uFillTx/>
                <a:latin typeface="Arial" panose="020B0604020202020204" pitchFamily="34" charset="0"/>
                <a:ea typeface="+mn-ea"/>
                <a:cs typeface="Arial" panose="020B0604020202020204" pitchFamily="34" charset="0"/>
              </a:rPr>
              <a:t> </a:t>
            </a:r>
          </a:p>
        </p:txBody>
      </p:sp>
      <p:sp>
        <p:nvSpPr>
          <p:cNvPr id="27" name="Freeform 5">
            <a:extLst>
              <a:ext uri="{FF2B5EF4-FFF2-40B4-BE49-F238E27FC236}">
                <a16:creationId xmlns:a16="http://schemas.microsoft.com/office/drawing/2014/main" id="{B691B394-8EBB-4EA5-B2AC-C6321F8487ED}"/>
              </a:ext>
            </a:extLst>
          </p:cNvPr>
          <p:cNvSpPr>
            <a:spLocks/>
          </p:cNvSpPr>
          <p:nvPr/>
        </p:nvSpPr>
        <p:spPr bwMode="auto">
          <a:xfrm rot="10800000">
            <a:off x="3359943" y="1573491"/>
            <a:ext cx="240609" cy="67046"/>
          </a:xfrm>
          <a:custGeom>
            <a:avLst/>
            <a:gdLst>
              <a:gd name="T0" fmla="*/ 0 w 78"/>
              <a:gd name="T1" fmla="*/ 40 h 40"/>
              <a:gd name="T2" fmla="*/ 39 w 78"/>
              <a:gd name="T3" fmla="*/ 0 h 40"/>
              <a:gd name="T4" fmla="*/ 78 w 78"/>
              <a:gd name="T5" fmla="*/ 40 h 40"/>
            </a:gdLst>
            <a:ahLst/>
            <a:cxnLst>
              <a:cxn ang="0">
                <a:pos x="T0" y="T1"/>
              </a:cxn>
              <a:cxn ang="0">
                <a:pos x="T2" y="T3"/>
              </a:cxn>
              <a:cxn ang="0">
                <a:pos x="T4" y="T5"/>
              </a:cxn>
            </a:cxnLst>
            <a:rect l="0" t="0" r="r" b="b"/>
            <a:pathLst>
              <a:path w="78" h="40">
                <a:moveTo>
                  <a:pt x="0" y="40"/>
                </a:moveTo>
                <a:lnTo>
                  <a:pt x="39" y="0"/>
                </a:lnTo>
                <a:lnTo>
                  <a:pt x="78" y="40"/>
                </a:lnTo>
              </a:path>
            </a:pathLst>
          </a:custGeom>
          <a:noFill/>
          <a:ln w="19050" cap="flat" cmpd="sng">
            <a:solidFill>
              <a:schemeClr val="accent6">
                <a:lumMod val="7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717074"/>
                </a:solidFill>
                <a:effectLst/>
                <a:uLnTx/>
                <a:uFillTx/>
                <a:latin typeface="Arial" panose="020B0604020202020204" pitchFamily="34" charset="0"/>
                <a:ea typeface="+mn-ea"/>
                <a:cs typeface="Arial" panose="020B0604020202020204" pitchFamily="34" charset="0"/>
              </a:rPr>
              <a:t> </a:t>
            </a:r>
          </a:p>
        </p:txBody>
      </p:sp>
      <p:sp>
        <p:nvSpPr>
          <p:cNvPr id="28" name="TextBox 27">
            <a:extLst>
              <a:ext uri="{FF2B5EF4-FFF2-40B4-BE49-F238E27FC236}">
                <a16:creationId xmlns:a16="http://schemas.microsoft.com/office/drawing/2014/main" id="{C9DF8408-9AE5-42BA-9ECE-3BE7D048B0B8}"/>
              </a:ext>
            </a:extLst>
          </p:cNvPr>
          <p:cNvSpPr txBox="1"/>
          <p:nvPr/>
        </p:nvSpPr>
        <p:spPr>
          <a:xfrm>
            <a:off x="692369" y="3561341"/>
            <a:ext cx="1170353" cy="784830"/>
          </a:xfrm>
          <a:prstGeom prst="rect">
            <a:avLst/>
          </a:prstGeom>
          <a:noFill/>
        </p:spPr>
        <p:txBody>
          <a:bodyPr wrap="square" rtlCol="0">
            <a:spAutoFit/>
          </a:bodyPr>
          <a:lstStyle/>
          <a:p>
            <a:pPr marL="0" marR="0" lvl="0" indent="0" algn="r" defTabSz="342892"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Storage</a:t>
            </a:r>
          </a:p>
          <a:p>
            <a:pPr marL="0" marR="0" lvl="0" indent="0" algn="r" defTabSz="3428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rPr>
              <a:t>vSAN</a:t>
            </a:r>
            <a:endParaRPr kumimoji="0" lang="en-US" sz="1800" b="1" i="0" u="none" strike="noStrike" kern="1200" cap="none" spc="0" normalizeH="0" baseline="0" noProof="0">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29" name="TextBox 42">
            <a:extLst>
              <a:ext uri="{FF2B5EF4-FFF2-40B4-BE49-F238E27FC236}">
                <a16:creationId xmlns:a16="http://schemas.microsoft.com/office/drawing/2014/main" id="{C83A5456-A422-47DF-9D1F-EFB093A7B716}"/>
              </a:ext>
            </a:extLst>
          </p:cNvPr>
          <p:cNvSpPr txBox="1"/>
          <p:nvPr/>
        </p:nvSpPr>
        <p:spPr>
          <a:xfrm>
            <a:off x="2215328" y="3230584"/>
            <a:ext cx="392483" cy="14375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75000"/>
                    <a:lumOff val="25000"/>
                  </a:prstClr>
                </a:solidFill>
                <a:effectLst/>
                <a:uLnTx/>
                <a:uFillTx/>
                <a:latin typeface="Intel Clear"/>
                <a:ea typeface="+mn-ea"/>
                <a:cs typeface="Arial" panose="020B0604020202020204" pitchFamily="34" charset="0"/>
              </a:rPr>
              <a:t>Writes</a:t>
            </a:r>
          </a:p>
        </p:txBody>
      </p:sp>
      <p:sp>
        <p:nvSpPr>
          <p:cNvPr id="30" name="TextBox 42">
            <a:extLst>
              <a:ext uri="{FF2B5EF4-FFF2-40B4-BE49-F238E27FC236}">
                <a16:creationId xmlns:a16="http://schemas.microsoft.com/office/drawing/2014/main" id="{783064F7-F2C1-4CDF-BFC2-DDA168AC4EE9}"/>
              </a:ext>
            </a:extLst>
          </p:cNvPr>
          <p:cNvSpPr txBox="1"/>
          <p:nvPr/>
        </p:nvSpPr>
        <p:spPr>
          <a:xfrm>
            <a:off x="3621472" y="3233878"/>
            <a:ext cx="446266" cy="104590"/>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75000"/>
                    <a:lumOff val="25000"/>
                  </a:prstClr>
                </a:solidFill>
                <a:effectLst/>
                <a:uLnTx/>
                <a:uFillTx/>
                <a:latin typeface="Intel Clear"/>
                <a:ea typeface="+mn-ea"/>
                <a:cs typeface="Arial" panose="020B0604020202020204" pitchFamily="34" charset="0"/>
              </a:rPr>
              <a:t>Reads</a:t>
            </a:r>
          </a:p>
        </p:txBody>
      </p:sp>
      <p:cxnSp>
        <p:nvCxnSpPr>
          <p:cNvPr id="31" name="Straight Connector 30">
            <a:extLst>
              <a:ext uri="{FF2B5EF4-FFF2-40B4-BE49-F238E27FC236}">
                <a16:creationId xmlns:a16="http://schemas.microsoft.com/office/drawing/2014/main" id="{C7498341-2839-4B64-AFB7-9C43D4652BFD}"/>
              </a:ext>
            </a:extLst>
          </p:cNvPr>
          <p:cNvCxnSpPr>
            <a:cxnSpLocks/>
          </p:cNvCxnSpPr>
          <p:nvPr/>
        </p:nvCxnSpPr>
        <p:spPr bwMode="gray">
          <a:xfrm>
            <a:off x="2673121" y="3198011"/>
            <a:ext cx="0" cy="273151"/>
          </a:xfrm>
          <a:prstGeom prst="line">
            <a:avLst/>
          </a:prstGeom>
          <a:noFill/>
          <a:ln w="25400" cap="flat" cmpd="sng" algn="ctr">
            <a:solidFill>
              <a:schemeClr val="accent4"/>
            </a:solidFill>
            <a:prstDash val="solid"/>
            <a:miter lim="800000"/>
            <a:tailEnd type="triangle" w="lg" len="med"/>
          </a:ln>
          <a:effectLst/>
        </p:spPr>
      </p:cxnSp>
      <p:cxnSp>
        <p:nvCxnSpPr>
          <p:cNvPr id="32" name="Straight Connector 31">
            <a:extLst>
              <a:ext uri="{FF2B5EF4-FFF2-40B4-BE49-F238E27FC236}">
                <a16:creationId xmlns:a16="http://schemas.microsoft.com/office/drawing/2014/main" id="{6FD1FFE5-ED72-4F6F-9F72-8337E42E551C}"/>
              </a:ext>
            </a:extLst>
          </p:cNvPr>
          <p:cNvCxnSpPr>
            <a:cxnSpLocks/>
          </p:cNvCxnSpPr>
          <p:nvPr/>
        </p:nvCxnSpPr>
        <p:spPr bwMode="gray">
          <a:xfrm flipV="1">
            <a:off x="3528984" y="3198011"/>
            <a:ext cx="0" cy="176325"/>
          </a:xfrm>
          <a:prstGeom prst="line">
            <a:avLst/>
          </a:prstGeom>
          <a:noFill/>
          <a:ln w="25400" cap="flat" cmpd="sng" algn="ctr">
            <a:solidFill>
              <a:schemeClr val="accent4"/>
            </a:solidFill>
            <a:prstDash val="solid"/>
            <a:miter lim="800000"/>
            <a:tailEnd type="triangle" w="lg" len="med"/>
          </a:ln>
          <a:effectLst/>
        </p:spPr>
      </p:cxnSp>
      <p:cxnSp>
        <p:nvCxnSpPr>
          <p:cNvPr id="33" name="Straight Connector 32">
            <a:extLst>
              <a:ext uri="{FF2B5EF4-FFF2-40B4-BE49-F238E27FC236}">
                <a16:creationId xmlns:a16="http://schemas.microsoft.com/office/drawing/2014/main" id="{730A3211-DBFD-43BF-BF82-CA5FDC75218A}"/>
              </a:ext>
            </a:extLst>
          </p:cNvPr>
          <p:cNvCxnSpPr>
            <a:cxnSpLocks/>
          </p:cNvCxnSpPr>
          <p:nvPr/>
        </p:nvCxnSpPr>
        <p:spPr bwMode="gray">
          <a:xfrm flipH="1">
            <a:off x="3826281" y="4284322"/>
            <a:ext cx="219055" cy="0"/>
          </a:xfrm>
          <a:prstGeom prst="line">
            <a:avLst/>
          </a:prstGeom>
          <a:noFill/>
          <a:ln w="25400" cap="flat" cmpd="sng" algn="ctr">
            <a:solidFill>
              <a:schemeClr val="accent4"/>
            </a:solidFill>
            <a:prstDash val="solid"/>
            <a:miter lim="800000"/>
            <a:tailEnd type="none"/>
          </a:ln>
          <a:effectLst/>
        </p:spPr>
      </p:cxnSp>
      <p:cxnSp>
        <p:nvCxnSpPr>
          <p:cNvPr id="34" name="Straight Connector 33">
            <a:extLst>
              <a:ext uri="{FF2B5EF4-FFF2-40B4-BE49-F238E27FC236}">
                <a16:creationId xmlns:a16="http://schemas.microsoft.com/office/drawing/2014/main" id="{491C0056-D2B4-432B-99A4-A1C6B38595E6}"/>
              </a:ext>
            </a:extLst>
          </p:cNvPr>
          <p:cNvCxnSpPr>
            <a:cxnSpLocks/>
          </p:cNvCxnSpPr>
          <p:nvPr/>
        </p:nvCxnSpPr>
        <p:spPr bwMode="gray">
          <a:xfrm flipH="1">
            <a:off x="4045337" y="3374337"/>
            <a:ext cx="1" cy="918233"/>
          </a:xfrm>
          <a:prstGeom prst="line">
            <a:avLst/>
          </a:prstGeom>
          <a:noFill/>
          <a:ln w="25400" cap="flat" cmpd="sng" algn="ctr">
            <a:solidFill>
              <a:schemeClr val="accent4"/>
            </a:solidFill>
            <a:prstDash val="solid"/>
            <a:miter lim="800000"/>
            <a:tailEnd type="none"/>
          </a:ln>
          <a:effectLst/>
        </p:spPr>
      </p:cxnSp>
      <p:cxnSp>
        <p:nvCxnSpPr>
          <p:cNvPr id="35" name="Straight Connector 34">
            <a:extLst>
              <a:ext uri="{FF2B5EF4-FFF2-40B4-BE49-F238E27FC236}">
                <a16:creationId xmlns:a16="http://schemas.microsoft.com/office/drawing/2014/main" id="{18174027-82B3-4AD3-BA75-4E1119B62A3D}"/>
              </a:ext>
            </a:extLst>
          </p:cNvPr>
          <p:cNvCxnSpPr>
            <a:cxnSpLocks/>
          </p:cNvCxnSpPr>
          <p:nvPr/>
        </p:nvCxnSpPr>
        <p:spPr bwMode="gray">
          <a:xfrm flipH="1">
            <a:off x="3522397" y="3372139"/>
            <a:ext cx="528590" cy="0"/>
          </a:xfrm>
          <a:prstGeom prst="line">
            <a:avLst/>
          </a:prstGeom>
          <a:noFill/>
          <a:ln w="25400" cap="flat" cmpd="sng" algn="ctr">
            <a:solidFill>
              <a:schemeClr val="accent4"/>
            </a:solidFill>
            <a:prstDash val="solid"/>
            <a:miter lim="800000"/>
            <a:tailEnd type="none"/>
          </a:ln>
          <a:effectLst/>
        </p:spPr>
      </p:cxnSp>
      <p:cxnSp>
        <p:nvCxnSpPr>
          <p:cNvPr id="36" name="Straight Connector 35">
            <a:extLst>
              <a:ext uri="{FF2B5EF4-FFF2-40B4-BE49-F238E27FC236}">
                <a16:creationId xmlns:a16="http://schemas.microsoft.com/office/drawing/2014/main" id="{1A0F7729-698F-48CC-98A5-0E6BDCDF0AFB}"/>
              </a:ext>
            </a:extLst>
          </p:cNvPr>
          <p:cNvCxnSpPr>
            <a:cxnSpLocks/>
          </p:cNvCxnSpPr>
          <p:nvPr/>
        </p:nvCxnSpPr>
        <p:spPr bwMode="gray">
          <a:xfrm flipH="1">
            <a:off x="3826281" y="3641606"/>
            <a:ext cx="219055" cy="0"/>
          </a:xfrm>
          <a:prstGeom prst="line">
            <a:avLst/>
          </a:prstGeom>
          <a:noFill/>
          <a:ln w="25400" cap="flat" cmpd="sng" algn="ctr">
            <a:solidFill>
              <a:schemeClr val="accent4"/>
            </a:solidFill>
            <a:prstDash val="sysDash"/>
            <a:miter lim="800000"/>
            <a:tailEnd type="none"/>
          </a:ln>
          <a:effectLst/>
        </p:spPr>
      </p:cxnSp>
      <p:cxnSp>
        <p:nvCxnSpPr>
          <p:cNvPr id="37" name="Straight Connector 36">
            <a:extLst>
              <a:ext uri="{FF2B5EF4-FFF2-40B4-BE49-F238E27FC236}">
                <a16:creationId xmlns:a16="http://schemas.microsoft.com/office/drawing/2014/main" id="{5E8954E9-AC65-4A66-8D9A-616B7864DC76}"/>
              </a:ext>
            </a:extLst>
          </p:cNvPr>
          <p:cNvCxnSpPr>
            <a:cxnSpLocks/>
          </p:cNvCxnSpPr>
          <p:nvPr/>
        </p:nvCxnSpPr>
        <p:spPr bwMode="gray">
          <a:xfrm>
            <a:off x="2756381" y="3198011"/>
            <a:ext cx="0" cy="273151"/>
          </a:xfrm>
          <a:prstGeom prst="line">
            <a:avLst/>
          </a:prstGeom>
          <a:noFill/>
          <a:ln w="25400" cap="flat" cmpd="sng" algn="ctr">
            <a:solidFill>
              <a:schemeClr val="accent4"/>
            </a:solidFill>
            <a:prstDash val="solid"/>
            <a:miter lim="800000"/>
            <a:headEnd type="triangle" w="lg" len="med"/>
            <a:tailEnd type="none" w="lg" len="med"/>
          </a:ln>
          <a:effectLst/>
        </p:spPr>
      </p:cxnSp>
      <p:sp>
        <p:nvSpPr>
          <p:cNvPr id="38" name="TextBox 37">
            <a:extLst>
              <a:ext uri="{FF2B5EF4-FFF2-40B4-BE49-F238E27FC236}">
                <a16:creationId xmlns:a16="http://schemas.microsoft.com/office/drawing/2014/main" id="{DA44D605-7626-4B4B-8237-A6BAFA8BD5A5}"/>
              </a:ext>
            </a:extLst>
          </p:cNvPr>
          <p:cNvSpPr txBox="1"/>
          <p:nvPr/>
        </p:nvSpPr>
        <p:spPr>
          <a:xfrm>
            <a:off x="324732" y="1943882"/>
            <a:ext cx="1550960" cy="1061829"/>
          </a:xfrm>
          <a:prstGeom prst="rect">
            <a:avLst/>
          </a:prstGeom>
          <a:noFill/>
        </p:spPr>
        <p:txBody>
          <a:bodyPr wrap="square" rtlCol="0">
            <a:spAutoFit/>
          </a:bodyPr>
          <a:lstStyle/>
          <a:p>
            <a:pPr marL="0" marR="0" lvl="0" indent="0" algn="r" defTabSz="342892"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Compute</a:t>
            </a:r>
            <a:br>
              <a:rPr kumimoji="0" lang="en-US" sz="2700" b="0" i="0" u="none" strike="noStrike" kern="1200" cap="none" spc="0" normalizeH="0" baseline="0" noProof="0" dirty="0">
                <a:ln>
                  <a:noFill/>
                </a:ln>
                <a:solidFill>
                  <a:srgbClr val="FFFFFF"/>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800" b="0" i="0" u="none" strike="noStrike" kern="1200" cap="none" spc="0" normalizeH="0" baseline="0" noProof="0" dirty="0">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rPr>
              <a:t>vSphere </a:t>
            </a:r>
            <a:r>
              <a:rPr kumimoji="0" lang="en-US" sz="1800" b="0" i="0" u="none" strike="noStrike" kern="1200" cap="none" spc="0" normalizeH="0" baseline="0" noProof="0" dirty="0" err="1">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rPr>
              <a:t>ESXi</a:t>
            </a:r>
            <a:endParaRPr kumimoji="0" lang="en-US" sz="2700" b="1"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39" name="TextBox 38">
            <a:extLst>
              <a:ext uri="{FF2B5EF4-FFF2-40B4-BE49-F238E27FC236}">
                <a16:creationId xmlns:a16="http://schemas.microsoft.com/office/drawing/2014/main" id="{A8DDAA69-6E1E-490E-98CA-90FDDA19AE76}"/>
              </a:ext>
            </a:extLst>
          </p:cNvPr>
          <p:cNvSpPr txBox="1"/>
          <p:nvPr/>
        </p:nvSpPr>
        <p:spPr>
          <a:xfrm>
            <a:off x="4578660" y="2405035"/>
            <a:ext cx="836898" cy="566988"/>
          </a:xfrm>
          <a:prstGeom prst="rect">
            <a:avLst/>
          </a:prstGeom>
          <a:noFill/>
        </p:spPr>
        <p:txBody>
          <a:bodyPr vert="horz" wrap="none" lIns="0" tIns="0" rIns="0" bIns="0" rtlCol="0" anchor="ctr">
            <a:noAutofit/>
          </a:bodyPr>
          <a:lstStyle/>
          <a:p>
            <a:pPr marL="0" marR="0" lvl="0" indent="0" algn="ctr" defTabSz="685783" rtl="0" eaLnBrk="1" fontAlgn="auto" latinLnBrk="0" hangingPunct="1">
              <a:lnSpc>
                <a:spcPct val="9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Intel Clear"/>
                <a:ea typeface="+mn-ea"/>
                <a:cs typeface="+mn-cs"/>
              </a:rPr>
              <a:t>expanded</a:t>
            </a:r>
            <a:br>
              <a:rPr kumimoji="0" lang="en-US" sz="1350" b="1" i="0" u="none" strike="noStrike" kern="0" cap="none" spc="0" normalizeH="0" baseline="0" noProof="0" dirty="0">
                <a:ln>
                  <a:noFill/>
                </a:ln>
                <a:solidFill>
                  <a:srgbClr val="FFFFFF"/>
                </a:solidFill>
                <a:effectLst/>
                <a:uLnTx/>
                <a:uFillTx/>
                <a:latin typeface="Intel Clear"/>
                <a:ea typeface="+mn-ea"/>
                <a:cs typeface="+mn-cs"/>
              </a:rPr>
            </a:br>
            <a:r>
              <a:rPr kumimoji="0" lang="en-US" sz="1350" b="1" i="0" u="none" strike="noStrike" kern="0" cap="none" spc="0" normalizeH="0" baseline="0" noProof="0" dirty="0">
                <a:ln>
                  <a:noFill/>
                </a:ln>
                <a:solidFill>
                  <a:srgbClr val="FFFFFF"/>
                </a:solidFill>
                <a:effectLst/>
                <a:uLnTx/>
                <a:uFillTx/>
                <a:latin typeface="Intel Clear"/>
                <a:ea typeface="+mn-ea"/>
                <a:cs typeface="+mn-cs"/>
              </a:rPr>
              <a:t>memory</a:t>
            </a:r>
            <a:endParaRPr kumimoji="0" lang="en-US" sz="1500" b="1" i="0" u="none" strike="noStrike" kern="0" cap="none" spc="0" normalizeH="0" baseline="0" noProof="0" dirty="0">
              <a:ln>
                <a:noFill/>
              </a:ln>
              <a:solidFill>
                <a:srgbClr val="FFFFFF"/>
              </a:solidFill>
              <a:effectLst/>
              <a:uLnTx/>
              <a:uFillTx/>
              <a:latin typeface="Intel Clear"/>
              <a:ea typeface="+mn-ea"/>
              <a:cs typeface="+mn-cs"/>
            </a:endParaRPr>
          </a:p>
        </p:txBody>
      </p:sp>
      <p:cxnSp>
        <p:nvCxnSpPr>
          <p:cNvPr id="40" name="Connector: Elbow 39">
            <a:extLst>
              <a:ext uri="{FF2B5EF4-FFF2-40B4-BE49-F238E27FC236}">
                <a16:creationId xmlns:a16="http://schemas.microsoft.com/office/drawing/2014/main" id="{26FC55CB-F397-4DF0-A305-7CFBB2BD226A}"/>
              </a:ext>
            </a:extLst>
          </p:cNvPr>
          <p:cNvCxnSpPr>
            <a:cxnSpLocks/>
            <a:stCxn id="45" idx="1"/>
            <a:endCxn id="48" idx="1"/>
          </p:cNvCxnSpPr>
          <p:nvPr/>
        </p:nvCxnSpPr>
        <p:spPr>
          <a:xfrm rot="10800000" flipV="1">
            <a:off x="2401672" y="3651290"/>
            <a:ext cx="8846" cy="646122"/>
          </a:xfrm>
          <a:prstGeom prst="bentConnector3">
            <a:avLst>
              <a:gd name="adj1" fmla="val 1800000"/>
            </a:avLst>
          </a:prstGeom>
          <a:noFill/>
          <a:ln w="25400" cap="flat" cmpd="sng" algn="ctr">
            <a:solidFill>
              <a:schemeClr val="accent4"/>
            </a:solidFill>
            <a:prstDash val="solid"/>
            <a:tailEnd type="triangle"/>
          </a:ln>
          <a:effectLst/>
        </p:spPr>
      </p:cxnSp>
      <p:sp>
        <p:nvSpPr>
          <p:cNvPr id="41" name="TextBox 40">
            <a:extLst>
              <a:ext uri="{FF2B5EF4-FFF2-40B4-BE49-F238E27FC236}">
                <a16:creationId xmlns:a16="http://schemas.microsoft.com/office/drawing/2014/main" id="{35A274B1-DD2E-4A38-8BA5-E8C8B8612D9E}"/>
              </a:ext>
            </a:extLst>
          </p:cNvPr>
          <p:cNvSpPr txBox="1"/>
          <p:nvPr/>
        </p:nvSpPr>
        <p:spPr>
          <a:xfrm>
            <a:off x="4578660" y="3963573"/>
            <a:ext cx="836898" cy="565172"/>
          </a:xfrm>
          <a:prstGeom prst="rect">
            <a:avLst/>
          </a:prstGeom>
          <a:noFill/>
        </p:spPr>
        <p:txBody>
          <a:bodyPr vert="horz" wrap="none" lIns="0" tIns="0" rIns="0" bIns="0" rtlCol="0" anchor="ctr">
            <a:noAutofit/>
          </a:bodyPr>
          <a:lstStyle/>
          <a:p>
            <a:pPr marL="0" marR="0" lvl="0" indent="0" algn="ctr" defTabSz="685783" rtl="0" eaLnBrk="1" fontAlgn="auto" latinLnBrk="0" hangingPunct="1">
              <a:lnSpc>
                <a:spcPct val="90000"/>
              </a:lnSpc>
              <a:spcBef>
                <a:spcPts val="0"/>
              </a:spcBef>
              <a:spcAft>
                <a:spcPts val="0"/>
              </a:spcAft>
              <a:buClrTx/>
              <a:buSzTx/>
              <a:buFontTx/>
              <a:buNone/>
              <a:tabLst/>
              <a:defRPr/>
            </a:pPr>
            <a:br>
              <a:rPr kumimoji="0" lang="en-US" sz="300" b="1" i="0" u="none" strike="noStrike" kern="0" cap="none" spc="0" normalizeH="0" baseline="0" noProof="0">
                <a:ln>
                  <a:noFill/>
                </a:ln>
                <a:solidFill>
                  <a:srgbClr val="FFFFFF"/>
                </a:solidFill>
                <a:effectLst/>
                <a:uLnTx/>
                <a:uFillTx/>
                <a:latin typeface="Intel Clear"/>
                <a:ea typeface="+mn-ea"/>
                <a:cs typeface="+mn-cs"/>
              </a:rPr>
            </a:br>
            <a:r>
              <a:rPr kumimoji="0" lang="en-US" sz="1350" b="1" i="0" u="none" strike="noStrike" kern="0" cap="none" spc="0" normalizeH="0" baseline="0" noProof="0">
                <a:ln>
                  <a:noFill/>
                </a:ln>
                <a:solidFill>
                  <a:srgbClr val="FFFFFF"/>
                </a:solidFill>
                <a:effectLst/>
                <a:uLnTx/>
                <a:uFillTx/>
                <a:latin typeface="Intel Clear"/>
                <a:ea typeface="+mn-ea"/>
                <a:cs typeface="+mn-cs"/>
              </a:rPr>
              <a:t>capacity</a:t>
            </a:r>
            <a:br>
              <a:rPr kumimoji="0" lang="en-US" sz="1350" b="1" i="0" u="none" strike="noStrike" kern="0" cap="none" spc="0" normalizeH="0" baseline="0" noProof="0">
                <a:ln>
                  <a:noFill/>
                </a:ln>
                <a:solidFill>
                  <a:srgbClr val="FFFFFF"/>
                </a:solidFill>
                <a:effectLst/>
                <a:uLnTx/>
                <a:uFillTx/>
                <a:latin typeface="Intel Clear"/>
                <a:ea typeface="+mn-ea"/>
                <a:cs typeface="+mn-cs"/>
              </a:rPr>
            </a:br>
            <a:r>
              <a:rPr kumimoji="0" lang="en-US" sz="1350" b="1" i="0" u="none" strike="noStrike" kern="0" cap="none" spc="0" normalizeH="0" baseline="0" noProof="0">
                <a:ln>
                  <a:noFill/>
                </a:ln>
                <a:solidFill>
                  <a:srgbClr val="FFFFFF"/>
                </a:solidFill>
                <a:effectLst/>
                <a:uLnTx/>
                <a:uFillTx/>
                <a:latin typeface="Intel Clear"/>
                <a:ea typeface="+mn-ea"/>
                <a:cs typeface="+mn-cs"/>
              </a:rPr>
              <a:t>tier</a:t>
            </a:r>
          </a:p>
        </p:txBody>
      </p:sp>
      <p:sp>
        <p:nvSpPr>
          <p:cNvPr id="42" name="Rectangle 41">
            <a:extLst>
              <a:ext uri="{FF2B5EF4-FFF2-40B4-BE49-F238E27FC236}">
                <a16:creationId xmlns:a16="http://schemas.microsoft.com/office/drawing/2014/main" id="{7DDE8065-0340-4805-957F-2F8FCF8F49EC}"/>
              </a:ext>
            </a:extLst>
          </p:cNvPr>
          <p:cNvSpPr/>
          <p:nvPr/>
        </p:nvSpPr>
        <p:spPr>
          <a:xfrm>
            <a:off x="2401672" y="2504394"/>
            <a:ext cx="1485394" cy="376326"/>
          </a:xfrm>
          <a:prstGeom prst="rect">
            <a:avLst/>
          </a:prstGeom>
          <a:solidFill>
            <a:schemeClr val="accent2"/>
          </a:solidFill>
          <a:ln w="0" cap="flat" cmpd="sng" algn="ctr">
            <a:noFill/>
            <a:prstDash val="solid"/>
          </a:ln>
          <a:effectLst>
            <a:outerShdw blurRad="50800" dist="38100" dir="2700000" algn="tl" rotWithShape="0">
              <a:prstClr val="black">
                <a:alpha val="40000"/>
              </a:prstClr>
            </a:outerShdw>
          </a:effectLst>
        </p:spPr>
        <p:txBody>
          <a:bodyPr rtlCol="0" anchor="ctr"/>
          <a:lstStyle/>
          <a:p>
            <a:pPr marL="45243" marR="0" lvl="0" indent="0" algn="ctr" defTabSz="342892"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prstClr val="white"/>
                </a:solidFill>
                <a:effectLst/>
                <a:uLnTx/>
                <a:uFillTx/>
                <a:latin typeface="Intel Clear"/>
                <a:ea typeface="+mn-ea"/>
                <a:cs typeface="Arial" panose="020B0604020202020204" pitchFamily="34" charset="0"/>
              </a:rPr>
              <a:t>MEMORY (DRAM+PMEM)</a:t>
            </a:r>
          </a:p>
        </p:txBody>
      </p:sp>
      <p:cxnSp>
        <p:nvCxnSpPr>
          <p:cNvPr id="43" name="Straight Connector 42">
            <a:extLst>
              <a:ext uri="{FF2B5EF4-FFF2-40B4-BE49-F238E27FC236}">
                <a16:creationId xmlns:a16="http://schemas.microsoft.com/office/drawing/2014/main" id="{FA3FB548-78F6-46D3-945E-DA55D13EE02D}"/>
              </a:ext>
            </a:extLst>
          </p:cNvPr>
          <p:cNvCxnSpPr>
            <a:cxnSpLocks/>
          </p:cNvCxnSpPr>
          <p:nvPr/>
        </p:nvCxnSpPr>
        <p:spPr bwMode="gray">
          <a:xfrm>
            <a:off x="3086922" y="3040026"/>
            <a:ext cx="0" cy="121498"/>
          </a:xfrm>
          <a:prstGeom prst="line">
            <a:avLst/>
          </a:prstGeom>
          <a:noFill/>
          <a:ln w="25400" cap="flat" cmpd="sng" algn="ctr">
            <a:solidFill>
              <a:schemeClr val="accent4"/>
            </a:solidFill>
            <a:prstDash val="solid"/>
            <a:miter lim="800000"/>
            <a:tailEnd type="triangle" w="lg" len="med"/>
          </a:ln>
          <a:effectLst/>
        </p:spPr>
      </p:cxnSp>
      <p:cxnSp>
        <p:nvCxnSpPr>
          <p:cNvPr id="44" name="Straight Connector 43">
            <a:extLst>
              <a:ext uri="{FF2B5EF4-FFF2-40B4-BE49-F238E27FC236}">
                <a16:creationId xmlns:a16="http://schemas.microsoft.com/office/drawing/2014/main" id="{4D29EE04-1F6C-4C60-80CF-A1E7437482AC}"/>
              </a:ext>
            </a:extLst>
          </p:cNvPr>
          <p:cNvCxnSpPr>
            <a:cxnSpLocks/>
          </p:cNvCxnSpPr>
          <p:nvPr/>
        </p:nvCxnSpPr>
        <p:spPr bwMode="gray">
          <a:xfrm flipV="1">
            <a:off x="3240942" y="3040026"/>
            <a:ext cx="0" cy="121499"/>
          </a:xfrm>
          <a:prstGeom prst="line">
            <a:avLst/>
          </a:prstGeom>
          <a:noFill/>
          <a:ln w="25400" cap="flat" cmpd="sng" algn="ctr">
            <a:solidFill>
              <a:schemeClr val="accent4"/>
            </a:solidFill>
            <a:prstDash val="solid"/>
            <a:miter lim="800000"/>
            <a:tailEnd type="triangle" w="lg" len="med"/>
          </a:ln>
          <a:effectLst/>
        </p:spPr>
      </p:cxnSp>
      <p:sp>
        <p:nvSpPr>
          <p:cNvPr id="45" name="Rectangle 44">
            <a:extLst>
              <a:ext uri="{FF2B5EF4-FFF2-40B4-BE49-F238E27FC236}">
                <a16:creationId xmlns:a16="http://schemas.microsoft.com/office/drawing/2014/main" id="{499A48D4-3447-44FD-AACB-29B162326193}"/>
              </a:ext>
            </a:extLst>
          </p:cNvPr>
          <p:cNvSpPr/>
          <p:nvPr/>
        </p:nvSpPr>
        <p:spPr>
          <a:xfrm>
            <a:off x="2401672" y="3493719"/>
            <a:ext cx="1485394" cy="315144"/>
          </a:xfrm>
          <a:prstGeom prst="rect">
            <a:avLst/>
          </a:prstGeom>
          <a:solidFill>
            <a:schemeClr val="tx2"/>
          </a:solidFill>
          <a:ln w="0" cap="flat" cmpd="sng" algn="ctr">
            <a:noFill/>
            <a:prstDash val="solid"/>
          </a:ln>
          <a:effectLst>
            <a:outerShdw blurRad="50800" dist="38100" dir="2700000" algn="tl" rotWithShape="0">
              <a:prstClr val="black">
                <a:alpha val="40000"/>
              </a:prstClr>
            </a:outerShdw>
          </a:effectLst>
        </p:spPr>
        <p:txBody>
          <a:bodyPr rtlCol="0" anchor="ctr"/>
          <a:lstStyle/>
          <a:p>
            <a:pPr marL="45243" marR="0" lvl="0" indent="0" algn="ctr" defTabSz="342892"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prstClr val="white"/>
                </a:solidFill>
                <a:effectLst/>
                <a:uLnTx/>
                <a:uFillTx/>
                <a:latin typeface="Intel Clear"/>
                <a:ea typeface="+mn-ea"/>
                <a:cs typeface="Arial" panose="020B0604020202020204" pitchFamily="34" charset="0"/>
              </a:rPr>
              <a:t>CACHE</a:t>
            </a:r>
          </a:p>
        </p:txBody>
      </p:sp>
      <p:sp>
        <p:nvSpPr>
          <p:cNvPr id="46" name="Arrow: Pentagon 45">
            <a:extLst>
              <a:ext uri="{FF2B5EF4-FFF2-40B4-BE49-F238E27FC236}">
                <a16:creationId xmlns:a16="http://schemas.microsoft.com/office/drawing/2014/main" id="{2426AAF1-8D2E-48E7-A287-F3C1F77ADA46}"/>
              </a:ext>
            </a:extLst>
          </p:cNvPr>
          <p:cNvSpPr/>
          <p:nvPr/>
        </p:nvSpPr>
        <p:spPr>
          <a:xfrm>
            <a:off x="2179520" y="1796904"/>
            <a:ext cx="986564" cy="176112"/>
          </a:xfrm>
          <a:prstGeom prst="homePlate">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 Clear"/>
                <a:ea typeface="+mn-ea"/>
                <a:cs typeface="+mn-cs"/>
              </a:rPr>
              <a:t>vSphere</a:t>
            </a:r>
          </a:p>
        </p:txBody>
      </p:sp>
      <p:sp>
        <p:nvSpPr>
          <p:cNvPr id="47" name="Arrow: Pentagon 46">
            <a:extLst>
              <a:ext uri="{FF2B5EF4-FFF2-40B4-BE49-F238E27FC236}">
                <a16:creationId xmlns:a16="http://schemas.microsoft.com/office/drawing/2014/main" id="{D6224F23-4926-42E4-890E-D2B932BF64CF}"/>
              </a:ext>
            </a:extLst>
          </p:cNvPr>
          <p:cNvSpPr/>
          <p:nvPr/>
        </p:nvSpPr>
        <p:spPr>
          <a:xfrm flipH="1">
            <a:off x="3109707" y="1796904"/>
            <a:ext cx="978650" cy="176112"/>
          </a:xfrm>
          <a:prstGeom prst="homePlate">
            <a:avLst/>
          </a:prstGeom>
          <a:solidFill>
            <a:schemeClr val="accent1">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 Clear"/>
                <a:ea typeface="+mn-ea"/>
                <a:cs typeface="+mn-cs"/>
              </a:rPr>
              <a:t>vSAN</a:t>
            </a:r>
          </a:p>
        </p:txBody>
      </p:sp>
      <p:sp>
        <p:nvSpPr>
          <p:cNvPr id="48" name="Rectangle 47">
            <a:extLst>
              <a:ext uri="{FF2B5EF4-FFF2-40B4-BE49-F238E27FC236}">
                <a16:creationId xmlns:a16="http://schemas.microsoft.com/office/drawing/2014/main" id="{0A163A7A-BE0D-483A-8D92-8845DD6484EE}"/>
              </a:ext>
            </a:extLst>
          </p:cNvPr>
          <p:cNvSpPr/>
          <p:nvPr/>
        </p:nvSpPr>
        <p:spPr>
          <a:xfrm>
            <a:off x="2401672" y="4055318"/>
            <a:ext cx="1485394" cy="484189"/>
          </a:xfrm>
          <a:prstGeom prst="rect">
            <a:avLst/>
          </a:prstGeom>
          <a:solidFill>
            <a:schemeClr val="accent1"/>
          </a:solidFill>
          <a:ln w="0" cap="flat" cmpd="sng" algn="ctr">
            <a:noFill/>
            <a:prstDash val="solid"/>
          </a:ln>
          <a:effectLst>
            <a:outerShdw blurRad="50800" dist="38100" dir="2700000" algn="tl" rotWithShape="0">
              <a:prstClr val="black">
                <a:alpha val="40000"/>
              </a:prstClr>
            </a:outerShdw>
          </a:effectLst>
        </p:spPr>
        <p:txBody>
          <a:bodyPr rtlCol="0" anchor="ctr"/>
          <a:lstStyle/>
          <a:p>
            <a:pPr marL="45243" marR="0" lvl="0" indent="0" algn="ctr" defTabSz="342892"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prstClr val="white"/>
                </a:solidFill>
                <a:effectLst/>
                <a:uLnTx/>
                <a:uFillTx/>
                <a:latin typeface="Intel Clear"/>
                <a:ea typeface="+mn-ea"/>
                <a:cs typeface="Arial" panose="020B0604020202020204" pitchFamily="34" charset="0"/>
              </a:rPr>
              <a:t>CAPACITY</a:t>
            </a:r>
          </a:p>
        </p:txBody>
      </p:sp>
      <p:grpSp>
        <p:nvGrpSpPr>
          <p:cNvPr id="49" name="Group 48">
            <a:extLst>
              <a:ext uri="{FF2B5EF4-FFF2-40B4-BE49-F238E27FC236}">
                <a16:creationId xmlns:a16="http://schemas.microsoft.com/office/drawing/2014/main" id="{DBA96EAF-6011-430A-BD68-3C20B0C1BA99}"/>
              </a:ext>
            </a:extLst>
          </p:cNvPr>
          <p:cNvGrpSpPr/>
          <p:nvPr/>
        </p:nvGrpSpPr>
        <p:grpSpPr>
          <a:xfrm>
            <a:off x="3941238" y="1180387"/>
            <a:ext cx="357440" cy="344718"/>
            <a:chOff x="3987133" y="3160734"/>
            <a:chExt cx="623468" cy="634471"/>
          </a:xfrm>
          <a:solidFill>
            <a:schemeClr val="accent6">
              <a:lumMod val="75000"/>
            </a:schemeClr>
          </a:solidFill>
        </p:grpSpPr>
        <p:sp>
          <p:nvSpPr>
            <p:cNvPr id="50" name="Freeform 370">
              <a:extLst>
                <a:ext uri="{FF2B5EF4-FFF2-40B4-BE49-F238E27FC236}">
                  <a16:creationId xmlns:a16="http://schemas.microsoft.com/office/drawing/2014/main" id="{A42D5DB1-D162-4527-8F8B-243780986741}"/>
                </a:ext>
              </a:extLst>
            </p:cNvPr>
            <p:cNvSpPr/>
            <p:nvPr/>
          </p:nvSpPr>
          <p:spPr>
            <a:xfrm>
              <a:off x="3987133" y="3160734"/>
              <a:ext cx="623468" cy="634471"/>
            </a:xfrm>
            <a:custGeom>
              <a:avLst/>
              <a:gdLst>
                <a:gd name="connsiteX0" fmla="*/ 30298 w 666540"/>
                <a:gd name="connsiteY0" fmla="*/ 30298 h 666540"/>
                <a:gd name="connsiteX1" fmla="*/ 30298 w 666540"/>
                <a:gd name="connsiteY1" fmla="*/ 636243 h 666540"/>
                <a:gd name="connsiteX2" fmla="*/ 636243 w 666540"/>
                <a:gd name="connsiteY2" fmla="*/ 636243 h 666540"/>
                <a:gd name="connsiteX3" fmla="*/ 636243 w 666540"/>
                <a:gd name="connsiteY3" fmla="*/ 30298 h 666540"/>
                <a:gd name="connsiteX4" fmla="*/ 0 w 666540"/>
                <a:gd name="connsiteY4" fmla="*/ 0 h 666540"/>
                <a:gd name="connsiteX5" fmla="*/ 666540 w 666540"/>
                <a:gd name="connsiteY5" fmla="*/ 0 h 666540"/>
                <a:gd name="connsiteX6" fmla="*/ 666540 w 666540"/>
                <a:gd name="connsiteY6" fmla="*/ 666540 h 666540"/>
                <a:gd name="connsiteX7" fmla="*/ 0 w 666540"/>
                <a:gd name="connsiteY7" fmla="*/ 666540 h 66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540" h="666540">
                  <a:moveTo>
                    <a:pt x="30298" y="30298"/>
                  </a:moveTo>
                  <a:lnTo>
                    <a:pt x="30298" y="636243"/>
                  </a:lnTo>
                  <a:lnTo>
                    <a:pt x="636243" y="636243"/>
                  </a:lnTo>
                  <a:lnTo>
                    <a:pt x="636243" y="30298"/>
                  </a:lnTo>
                  <a:close/>
                  <a:moveTo>
                    <a:pt x="0" y="0"/>
                  </a:moveTo>
                  <a:lnTo>
                    <a:pt x="666540" y="0"/>
                  </a:lnTo>
                  <a:lnTo>
                    <a:pt x="666540" y="666540"/>
                  </a:lnTo>
                  <a:lnTo>
                    <a:pt x="0" y="666540"/>
                  </a:lnTo>
                  <a:close/>
                </a:path>
              </a:pathLst>
            </a:custGeom>
            <a:grpFill/>
            <a:ln w="28575">
              <a:noFill/>
              <a:round/>
              <a:headEnd/>
              <a:tailEnd/>
            </a:ln>
            <a:effectLst/>
          </p:spPr>
          <p:txBody>
            <a:bodyPr vert="horz" wrap="square" lIns="68544" tIns="34272" rIns="68544" bIns="34272" numCol="1" anchor="t" anchorCtr="0" compatLnSpc="1">
              <a:prstTxWarp prst="textNoShape">
                <a:avLst/>
              </a:prstTxWarp>
              <a:no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51" name="Freeform 5">
              <a:extLst>
                <a:ext uri="{FF2B5EF4-FFF2-40B4-BE49-F238E27FC236}">
                  <a16:creationId xmlns:a16="http://schemas.microsoft.com/office/drawing/2014/main" id="{FF3B7D99-707C-4804-BE63-7A8D26D59ADE}"/>
                </a:ext>
              </a:extLst>
            </p:cNvPr>
            <p:cNvSpPr>
              <a:spLocks/>
            </p:cNvSpPr>
            <p:nvPr/>
          </p:nvSpPr>
          <p:spPr bwMode="auto">
            <a:xfrm>
              <a:off x="4100009" y="3418150"/>
              <a:ext cx="143738" cy="154318"/>
            </a:xfrm>
            <a:custGeom>
              <a:avLst/>
              <a:gdLst>
                <a:gd name="T0" fmla="*/ 154 w 304"/>
                <a:gd name="T1" fmla="*/ 324 h 324"/>
                <a:gd name="T2" fmla="*/ 150 w 304"/>
                <a:gd name="T3" fmla="*/ 324 h 324"/>
                <a:gd name="T4" fmla="*/ 109 w 304"/>
                <a:gd name="T5" fmla="*/ 292 h 324"/>
                <a:gd name="T6" fmla="*/ 5 w 304"/>
                <a:gd name="T7" fmla="*/ 52 h 324"/>
                <a:gd name="T8" fmla="*/ 0 w 304"/>
                <a:gd name="T9" fmla="*/ 34 h 324"/>
                <a:gd name="T10" fmla="*/ 36 w 304"/>
                <a:gd name="T11" fmla="*/ 0 h 324"/>
                <a:gd name="T12" fmla="*/ 72 w 304"/>
                <a:gd name="T13" fmla="*/ 26 h 324"/>
                <a:gd name="T14" fmla="*/ 153 w 304"/>
                <a:gd name="T15" fmla="*/ 234 h 324"/>
                <a:gd name="T16" fmla="*/ 235 w 304"/>
                <a:gd name="T17" fmla="*/ 25 h 324"/>
                <a:gd name="T18" fmla="*/ 269 w 304"/>
                <a:gd name="T19" fmla="*/ 0 h 324"/>
                <a:gd name="T20" fmla="*/ 304 w 304"/>
                <a:gd name="T21" fmla="*/ 34 h 324"/>
                <a:gd name="T22" fmla="*/ 300 w 304"/>
                <a:gd name="T23" fmla="*/ 52 h 324"/>
                <a:gd name="T24" fmla="*/ 195 w 304"/>
                <a:gd name="T25" fmla="*/ 292 h 324"/>
                <a:gd name="T26" fmla="*/ 154 w 304"/>
                <a:gd name="T2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324">
                  <a:moveTo>
                    <a:pt x="154" y="324"/>
                  </a:moveTo>
                  <a:cubicBezTo>
                    <a:pt x="150" y="324"/>
                    <a:pt x="150" y="324"/>
                    <a:pt x="150" y="324"/>
                  </a:cubicBezTo>
                  <a:cubicBezTo>
                    <a:pt x="131" y="324"/>
                    <a:pt x="118" y="311"/>
                    <a:pt x="109" y="292"/>
                  </a:cubicBezTo>
                  <a:cubicBezTo>
                    <a:pt x="5" y="52"/>
                    <a:pt x="5" y="52"/>
                    <a:pt x="5" y="52"/>
                  </a:cubicBezTo>
                  <a:cubicBezTo>
                    <a:pt x="3" y="47"/>
                    <a:pt x="0" y="41"/>
                    <a:pt x="0" y="34"/>
                  </a:cubicBezTo>
                  <a:cubicBezTo>
                    <a:pt x="0" y="17"/>
                    <a:pt x="16" y="0"/>
                    <a:pt x="36" y="0"/>
                  </a:cubicBezTo>
                  <a:cubicBezTo>
                    <a:pt x="56" y="0"/>
                    <a:pt x="66" y="11"/>
                    <a:pt x="72" y="26"/>
                  </a:cubicBezTo>
                  <a:cubicBezTo>
                    <a:pt x="153" y="234"/>
                    <a:pt x="153" y="234"/>
                    <a:pt x="153" y="234"/>
                  </a:cubicBezTo>
                  <a:cubicBezTo>
                    <a:pt x="235" y="25"/>
                    <a:pt x="235" y="25"/>
                    <a:pt x="235" y="25"/>
                  </a:cubicBezTo>
                  <a:cubicBezTo>
                    <a:pt x="240" y="12"/>
                    <a:pt x="250" y="0"/>
                    <a:pt x="269" y="0"/>
                  </a:cubicBezTo>
                  <a:cubicBezTo>
                    <a:pt x="288" y="0"/>
                    <a:pt x="304" y="15"/>
                    <a:pt x="304" y="34"/>
                  </a:cubicBezTo>
                  <a:cubicBezTo>
                    <a:pt x="304" y="41"/>
                    <a:pt x="301" y="48"/>
                    <a:pt x="300" y="52"/>
                  </a:cubicBezTo>
                  <a:cubicBezTo>
                    <a:pt x="195" y="292"/>
                    <a:pt x="195" y="292"/>
                    <a:pt x="195" y="292"/>
                  </a:cubicBezTo>
                  <a:cubicBezTo>
                    <a:pt x="187" y="311"/>
                    <a:pt x="173" y="324"/>
                    <a:pt x="154" y="324"/>
                  </a:cubicBez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sp>
          <p:nvSpPr>
            <p:cNvPr id="52" name="Freeform 6">
              <a:extLst>
                <a:ext uri="{FF2B5EF4-FFF2-40B4-BE49-F238E27FC236}">
                  <a16:creationId xmlns:a16="http://schemas.microsoft.com/office/drawing/2014/main" id="{E407D7B2-B0F1-491F-822F-20CC863F56BA}"/>
                </a:ext>
              </a:extLst>
            </p:cNvPr>
            <p:cNvSpPr>
              <a:spLocks/>
            </p:cNvSpPr>
            <p:nvPr/>
          </p:nvSpPr>
          <p:spPr bwMode="auto">
            <a:xfrm>
              <a:off x="4271633" y="3416752"/>
              <a:ext cx="225589" cy="154318"/>
            </a:xfrm>
            <a:custGeom>
              <a:avLst/>
              <a:gdLst>
                <a:gd name="T0" fmla="*/ 0 w 477"/>
                <a:gd name="T1" fmla="*/ 39 h 324"/>
                <a:gd name="T2" fmla="*/ 35 w 477"/>
                <a:gd name="T3" fmla="*/ 3 h 324"/>
                <a:gd name="T4" fmla="*/ 72 w 477"/>
                <a:gd name="T5" fmla="*/ 39 h 324"/>
                <a:gd name="T6" fmla="*/ 72 w 477"/>
                <a:gd name="T7" fmla="*/ 54 h 324"/>
                <a:gd name="T8" fmla="*/ 167 w 477"/>
                <a:gd name="T9" fmla="*/ 0 h 324"/>
                <a:gd name="T10" fmla="*/ 261 w 477"/>
                <a:gd name="T11" fmla="*/ 55 h 324"/>
                <a:gd name="T12" fmla="*/ 367 w 477"/>
                <a:gd name="T13" fmla="*/ 0 h 324"/>
                <a:gd name="T14" fmla="*/ 477 w 477"/>
                <a:gd name="T15" fmla="*/ 120 h 324"/>
                <a:gd name="T16" fmla="*/ 477 w 477"/>
                <a:gd name="T17" fmla="*/ 288 h 324"/>
                <a:gd name="T18" fmla="*/ 442 w 477"/>
                <a:gd name="T19" fmla="*/ 324 h 324"/>
                <a:gd name="T20" fmla="*/ 405 w 477"/>
                <a:gd name="T21" fmla="*/ 288 h 324"/>
                <a:gd name="T22" fmla="*/ 405 w 477"/>
                <a:gd name="T23" fmla="*/ 142 h 324"/>
                <a:gd name="T24" fmla="*/ 342 w 477"/>
                <a:gd name="T25" fmla="*/ 65 h 324"/>
                <a:gd name="T26" fmla="*/ 275 w 477"/>
                <a:gd name="T27" fmla="*/ 143 h 324"/>
                <a:gd name="T28" fmla="*/ 275 w 477"/>
                <a:gd name="T29" fmla="*/ 288 h 324"/>
                <a:gd name="T30" fmla="*/ 239 w 477"/>
                <a:gd name="T31" fmla="*/ 324 h 324"/>
                <a:gd name="T32" fmla="*/ 203 w 477"/>
                <a:gd name="T33" fmla="*/ 288 h 324"/>
                <a:gd name="T34" fmla="*/ 203 w 477"/>
                <a:gd name="T35" fmla="*/ 142 h 324"/>
                <a:gd name="T36" fmla="*/ 139 w 477"/>
                <a:gd name="T37" fmla="*/ 65 h 324"/>
                <a:gd name="T38" fmla="*/ 72 w 477"/>
                <a:gd name="T39" fmla="*/ 143 h 324"/>
                <a:gd name="T40" fmla="*/ 72 w 477"/>
                <a:gd name="T41" fmla="*/ 288 h 324"/>
                <a:gd name="T42" fmla="*/ 35 w 477"/>
                <a:gd name="T43" fmla="*/ 324 h 324"/>
                <a:gd name="T44" fmla="*/ 0 w 477"/>
                <a:gd name="T45" fmla="*/ 288 h 324"/>
                <a:gd name="T46" fmla="*/ 0 w 477"/>
                <a:gd name="T47" fmla="*/ 3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7" h="324">
                  <a:moveTo>
                    <a:pt x="0" y="39"/>
                  </a:moveTo>
                  <a:cubicBezTo>
                    <a:pt x="0" y="19"/>
                    <a:pt x="15" y="3"/>
                    <a:pt x="35" y="3"/>
                  </a:cubicBezTo>
                  <a:cubicBezTo>
                    <a:pt x="56" y="3"/>
                    <a:pt x="72" y="19"/>
                    <a:pt x="72" y="39"/>
                  </a:cubicBezTo>
                  <a:cubicBezTo>
                    <a:pt x="72" y="54"/>
                    <a:pt x="72" y="54"/>
                    <a:pt x="72" y="54"/>
                  </a:cubicBezTo>
                  <a:cubicBezTo>
                    <a:pt x="92" y="26"/>
                    <a:pt x="119" y="0"/>
                    <a:pt x="167" y="0"/>
                  </a:cubicBezTo>
                  <a:cubicBezTo>
                    <a:pt x="213" y="0"/>
                    <a:pt x="245" y="22"/>
                    <a:pt x="261" y="55"/>
                  </a:cubicBezTo>
                  <a:cubicBezTo>
                    <a:pt x="286" y="22"/>
                    <a:pt x="320" y="0"/>
                    <a:pt x="367" y="0"/>
                  </a:cubicBezTo>
                  <a:cubicBezTo>
                    <a:pt x="436" y="0"/>
                    <a:pt x="477" y="43"/>
                    <a:pt x="477" y="120"/>
                  </a:cubicBezTo>
                  <a:cubicBezTo>
                    <a:pt x="477" y="288"/>
                    <a:pt x="477" y="288"/>
                    <a:pt x="477" y="288"/>
                  </a:cubicBezTo>
                  <a:cubicBezTo>
                    <a:pt x="477" y="308"/>
                    <a:pt x="462" y="324"/>
                    <a:pt x="442" y="324"/>
                  </a:cubicBezTo>
                  <a:cubicBezTo>
                    <a:pt x="422" y="324"/>
                    <a:pt x="405" y="308"/>
                    <a:pt x="405" y="288"/>
                  </a:cubicBezTo>
                  <a:cubicBezTo>
                    <a:pt x="405" y="142"/>
                    <a:pt x="405" y="142"/>
                    <a:pt x="405" y="142"/>
                  </a:cubicBezTo>
                  <a:cubicBezTo>
                    <a:pt x="405" y="92"/>
                    <a:pt x="382" y="65"/>
                    <a:pt x="342" y="65"/>
                  </a:cubicBezTo>
                  <a:cubicBezTo>
                    <a:pt x="302" y="65"/>
                    <a:pt x="275" y="93"/>
                    <a:pt x="275" y="143"/>
                  </a:cubicBezTo>
                  <a:cubicBezTo>
                    <a:pt x="275" y="288"/>
                    <a:pt x="275" y="288"/>
                    <a:pt x="275" y="288"/>
                  </a:cubicBezTo>
                  <a:cubicBezTo>
                    <a:pt x="275" y="308"/>
                    <a:pt x="258" y="324"/>
                    <a:pt x="239" y="324"/>
                  </a:cubicBezTo>
                  <a:cubicBezTo>
                    <a:pt x="219" y="324"/>
                    <a:pt x="203" y="308"/>
                    <a:pt x="203" y="288"/>
                  </a:cubicBezTo>
                  <a:cubicBezTo>
                    <a:pt x="203" y="142"/>
                    <a:pt x="203" y="142"/>
                    <a:pt x="203" y="142"/>
                  </a:cubicBezTo>
                  <a:cubicBezTo>
                    <a:pt x="203" y="93"/>
                    <a:pt x="179" y="65"/>
                    <a:pt x="139" y="65"/>
                  </a:cubicBezTo>
                  <a:cubicBezTo>
                    <a:pt x="99" y="65"/>
                    <a:pt x="72" y="95"/>
                    <a:pt x="72" y="143"/>
                  </a:cubicBezTo>
                  <a:cubicBezTo>
                    <a:pt x="72" y="288"/>
                    <a:pt x="72" y="288"/>
                    <a:pt x="72" y="288"/>
                  </a:cubicBezTo>
                  <a:cubicBezTo>
                    <a:pt x="72" y="308"/>
                    <a:pt x="56" y="324"/>
                    <a:pt x="35" y="324"/>
                  </a:cubicBezTo>
                  <a:cubicBezTo>
                    <a:pt x="16" y="324"/>
                    <a:pt x="0" y="308"/>
                    <a:pt x="0" y="288"/>
                  </a:cubicBezTo>
                  <a:lnTo>
                    <a:pt x="0" y="39"/>
                  </a:lnTo>
                  <a:close/>
                </a:path>
              </a:pathLst>
            </a:custGeom>
            <a:grpFill/>
            <a:ln w="9525">
              <a:noFill/>
              <a:round/>
              <a:headEnd/>
              <a:tailEnd/>
            </a:ln>
            <a:effec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AEEF"/>
                </a:solidFill>
                <a:effectLst/>
                <a:uLnTx/>
                <a:uFillTx/>
                <a:latin typeface="Arial" panose="020B0604020202020204" pitchFamily="34" charset="0"/>
                <a:ea typeface="+mn-ea"/>
                <a:cs typeface="Arial" panose="020B0604020202020204" pitchFamily="34" charset="0"/>
              </a:endParaRPr>
            </a:p>
          </p:txBody>
        </p:sp>
      </p:grpSp>
      <p:sp>
        <p:nvSpPr>
          <p:cNvPr id="53" name="Freeform 5">
            <a:extLst>
              <a:ext uri="{FF2B5EF4-FFF2-40B4-BE49-F238E27FC236}">
                <a16:creationId xmlns:a16="http://schemas.microsoft.com/office/drawing/2014/main" id="{C4233000-3C9C-4659-8576-759892B6D924}"/>
              </a:ext>
            </a:extLst>
          </p:cNvPr>
          <p:cNvSpPr>
            <a:spLocks/>
          </p:cNvSpPr>
          <p:nvPr/>
        </p:nvSpPr>
        <p:spPr bwMode="auto">
          <a:xfrm rot="10800000">
            <a:off x="3995017" y="1576350"/>
            <a:ext cx="240609" cy="67046"/>
          </a:xfrm>
          <a:custGeom>
            <a:avLst/>
            <a:gdLst>
              <a:gd name="T0" fmla="*/ 0 w 78"/>
              <a:gd name="T1" fmla="*/ 40 h 40"/>
              <a:gd name="T2" fmla="*/ 39 w 78"/>
              <a:gd name="T3" fmla="*/ 0 h 40"/>
              <a:gd name="T4" fmla="*/ 78 w 78"/>
              <a:gd name="T5" fmla="*/ 40 h 40"/>
            </a:gdLst>
            <a:ahLst/>
            <a:cxnLst>
              <a:cxn ang="0">
                <a:pos x="T0" y="T1"/>
              </a:cxn>
              <a:cxn ang="0">
                <a:pos x="T2" y="T3"/>
              </a:cxn>
              <a:cxn ang="0">
                <a:pos x="T4" y="T5"/>
              </a:cxn>
            </a:cxnLst>
            <a:rect l="0" t="0" r="r" b="b"/>
            <a:pathLst>
              <a:path w="78" h="40">
                <a:moveTo>
                  <a:pt x="0" y="40"/>
                </a:moveTo>
                <a:lnTo>
                  <a:pt x="39" y="0"/>
                </a:lnTo>
                <a:lnTo>
                  <a:pt x="78" y="40"/>
                </a:lnTo>
              </a:path>
            </a:pathLst>
          </a:custGeom>
          <a:noFill/>
          <a:ln w="19050" cap="flat" cmpd="sng">
            <a:solidFill>
              <a:schemeClr val="accent6">
                <a:lumMod val="7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44" tIns="34272" rIns="68544" bIns="34272" numCol="1" anchor="t" anchorCtr="0" compatLnSpc="1">
            <a:prstTxWarp prst="textNoShape">
              <a:avLst/>
            </a:prstTxWarp>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717074"/>
                </a:solidFill>
                <a:effectLst/>
                <a:uLnTx/>
                <a:uFillTx/>
                <a:latin typeface="Arial" panose="020B0604020202020204" pitchFamily="34" charset="0"/>
                <a:ea typeface="+mn-ea"/>
                <a:cs typeface="Arial" panose="020B0604020202020204" pitchFamily="34" charset="0"/>
              </a:rPr>
              <a:t> </a:t>
            </a:r>
          </a:p>
        </p:txBody>
      </p:sp>
      <p:sp>
        <p:nvSpPr>
          <p:cNvPr id="54" name="Rectangle 53">
            <a:extLst>
              <a:ext uri="{FF2B5EF4-FFF2-40B4-BE49-F238E27FC236}">
                <a16:creationId xmlns:a16="http://schemas.microsoft.com/office/drawing/2014/main" id="{F0273ACA-F069-4221-8578-044088D5786D}"/>
              </a:ext>
            </a:extLst>
          </p:cNvPr>
          <p:cNvSpPr/>
          <p:nvPr/>
        </p:nvSpPr>
        <p:spPr>
          <a:xfrm>
            <a:off x="4578660" y="3286475"/>
            <a:ext cx="836898" cy="566801"/>
          </a:xfrm>
          <a:prstGeom prst="rect">
            <a:avLst/>
          </a:prstGeom>
        </p:spPr>
        <p:txBody>
          <a:bodyPr wrap="none" lIns="0" anchor="ctr">
            <a:noAutofit/>
          </a:bodyPr>
          <a:lstStyle/>
          <a:p>
            <a:pPr marL="0" marR="0" lvl="0" indent="0" algn="ctr" defTabSz="685783" rtl="0" eaLnBrk="1" fontAlgn="auto" latinLnBrk="0" hangingPunct="1">
              <a:lnSpc>
                <a:spcPct val="90000"/>
              </a:lnSpc>
              <a:spcBef>
                <a:spcPts val="0"/>
              </a:spcBef>
              <a:spcAft>
                <a:spcPts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Intel Clear"/>
                <a:ea typeface="+mn-ea"/>
                <a:cs typeface="+mn-cs"/>
              </a:rPr>
              <a:t>cache</a:t>
            </a:r>
            <a:br>
              <a:rPr kumimoji="0" lang="en-US" sz="1350" b="1" i="0" u="none" strike="noStrike" kern="0" cap="none" spc="0" normalizeH="0" baseline="0" noProof="0">
                <a:ln>
                  <a:noFill/>
                </a:ln>
                <a:solidFill>
                  <a:srgbClr val="FFFFFF"/>
                </a:solidFill>
                <a:effectLst/>
                <a:uLnTx/>
                <a:uFillTx/>
                <a:latin typeface="Intel Clear"/>
                <a:ea typeface="+mn-ea"/>
                <a:cs typeface="+mn-cs"/>
              </a:rPr>
            </a:br>
            <a:r>
              <a:rPr kumimoji="0" lang="en-US" sz="1350" b="1" i="0" u="none" strike="noStrike" kern="0" cap="none" spc="0" normalizeH="0" baseline="0" noProof="0">
                <a:ln>
                  <a:noFill/>
                </a:ln>
                <a:solidFill>
                  <a:srgbClr val="FFFFFF"/>
                </a:solidFill>
                <a:effectLst/>
                <a:uLnTx/>
                <a:uFillTx/>
                <a:latin typeface="Intel Clear"/>
                <a:ea typeface="+mn-ea"/>
                <a:cs typeface="+mn-cs"/>
              </a:rPr>
              <a:t>tier</a:t>
            </a:r>
          </a:p>
        </p:txBody>
      </p:sp>
      <p:pic>
        <p:nvPicPr>
          <p:cNvPr id="55" name="Picture 2">
            <a:extLst>
              <a:ext uri="{FF2B5EF4-FFF2-40B4-BE49-F238E27FC236}">
                <a16:creationId xmlns:a16="http://schemas.microsoft.com/office/drawing/2014/main" id="{B94EE40A-653B-4C72-8356-FC611FE8A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560" y="2532533"/>
            <a:ext cx="1317895" cy="3119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091B587C-8421-4005-AB59-003F5D542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047" y="3407586"/>
            <a:ext cx="1317898" cy="3075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a:extLst>
              <a:ext uri="{FF2B5EF4-FFF2-40B4-BE49-F238E27FC236}">
                <a16:creationId xmlns:a16="http://schemas.microsoft.com/office/drawing/2014/main" id="{B9875FD3-E3C5-47B1-AFC9-657BB4B5B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437" y="4099112"/>
            <a:ext cx="1560392" cy="260066"/>
          </a:xfrm>
          <a:prstGeom prst="rect">
            <a:avLst/>
          </a:prstGeom>
          <a:noFill/>
          <a:extLst>
            <a:ext uri="{909E8E84-426E-40DD-AFC4-6F175D3DCCD1}">
              <a14:hiddenFill xmlns:a14="http://schemas.microsoft.com/office/drawing/2010/main">
                <a:solidFill>
                  <a:srgbClr val="FFFFFF"/>
                </a:solidFill>
              </a14:hiddenFill>
            </a:ext>
          </a:extLst>
        </p:spPr>
      </p:pic>
      <p:sp>
        <p:nvSpPr>
          <p:cNvPr id="58" name="Arrow: Left-Right 57">
            <a:extLst>
              <a:ext uri="{FF2B5EF4-FFF2-40B4-BE49-F238E27FC236}">
                <a16:creationId xmlns:a16="http://schemas.microsoft.com/office/drawing/2014/main" id="{51940047-9D36-47DA-B2D8-D1F27A5DC363}"/>
              </a:ext>
            </a:extLst>
          </p:cNvPr>
          <p:cNvSpPr/>
          <p:nvPr/>
        </p:nvSpPr>
        <p:spPr>
          <a:xfrm>
            <a:off x="2078843" y="2067178"/>
            <a:ext cx="2118104" cy="209768"/>
          </a:xfrm>
          <a:prstGeom prst="leftRightArrow">
            <a:avLst>
              <a:gd name="adj1" fmla="val 100000"/>
              <a:gd name="adj2" fmla="val 5000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AEEF"/>
                </a:solidFill>
                <a:effectLst/>
                <a:uLnTx/>
                <a:uFillTx/>
                <a:latin typeface="Intel Clear"/>
                <a:ea typeface="+mn-ea"/>
                <a:cs typeface="+mn-cs"/>
              </a:rPr>
              <a:t>Managed by vCenter</a:t>
            </a:r>
          </a:p>
        </p:txBody>
      </p:sp>
      <p:sp>
        <p:nvSpPr>
          <p:cNvPr id="59" name="Rectangle 58">
            <a:extLst>
              <a:ext uri="{FF2B5EF4-FFF2-40B4-BE49-F238E27FC236}">
                <a16:creationId xmlns:a16="http://schemas.microsoft.com/office/drawing/2014/main" id="{6CABB233-5A51-462F-9F70-41927E31FE96}"/>
              </a:ext>
            </a:extLst>
          </p:cNvPr>
          <p:cNvSpPr/>
          <p:nvPr/>
        </p:nvSpPr>
        <p:spPr>
          <a:xfrm>
            <a:off x="4490406" y="1539807"/>
            <a:ext cx="3807306" cy="680436"/>
          </a:xfrm>
          <a:prstGeom prst="rect">
            <a:avLst/>
          </a:prstGeom>
          <a:solidFill>
            <a:schemeClr val="accent2">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1C422D5A-8564-4BF6-9181-BB9A758967A3}"/>
              </a:ext>
            </a:extLst>
          </p:cNvPr>
          <p:cNvSpPr/>
          <p:nvPr/>
        </p:nvSpPr>
        <p:spPr>
          <a:xfrm>
            <a:off x="4572000" y="1596530"/>
            <a:ext cx="3644117" cy="566988"/>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EE5CD662-1E39-4B85-BB16-B0A655945932}"/>
              </a:ext>
            </a:extLst>
          </p:cNvPr>
          <p:cNvSpPr txBox="1"/>
          <p:nvPr/>
        </p:nvSpPr>
        <p:spPr>
          <a:xfrm>
            <a:off x="4578659" y="1596530"/>
            <a:ext cx="836899" cy="566988"/>
          </a:xfrm>
          <a:prstGeom prst="rect">
            <a:avLst/>
          </a:prstGeom>
          <a:noFill/>
        </p:spPr>
        <p:txBody>
          <a:bodyPr vert="horz" wrap="none" lIns="0" tIns="0" rIns="0" bIns="0" rtlCol="0" anchor="ctr">
            <a:noAutofit/>
          </a:bodyPr>
          <a:lstStyle/>
          <a:p>
            <a:pPr marL="0" marR="0" lvl="0" indent="0" algn="ctr" defTabSz="685783" rtl="0" eaLnBrk="1" fontAlgn="auto" latinLnBrk="0" hangingPunct="1">
              <a:lnSpc>
                <a:spcPct val="90000"/>
              </a:lnSpc>
              <a:spcBef>
                <a:spcPts val="0"/>
              </a:spcBef>
              <a:spcAft>
                <a:spcPts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Intel Clear"/>
                <a:ea typeface="+mn-ea"/>
                <a:cs typeface="+mn-cs"/>
              </a:rPr>
              <a:t>CPU</a:t>
            </a:r>
            <a:endParaRPr kumimoji="0" lang="en-US" sz="1500" b="1" i="0" u="none" strike="noStrike" kern="0" cap="none" spc="0" normalizeH="0" baseline="0" noProof="0">
              <a:ln>
                <a:noFill/>
              </a:ln>
              <a:solidFill>
                <a:srgbClr val="FFFFFF"/>
              </a:solidFill>
              <a:effectLst/>
              <a:uLnTx/>
              <a:uFillTx/>
              <a:latin typeface="Intel Clear"/>
              <a:ea typeface="+mn-ea"/>
              <a:cs typeface="+mn-cs"/>
            </a:endParaRPr>
          </a:p>
        </p:txBody>
      </p:sp>
      <p:pic>
        <p:nvPicPr>
          <p:cNvPr id="62" name="Picture 61">
            <a:extLst>
              <a:ext uri="{FF2B5EF4-FFF2-40B4-BE49-F238E27FC236}">
                <a16:creationId xmlns:a16="http://schemas.microsoft.com/office/drawing/2014/main" id="{61830A5E-139D-4528-8F35-CCA703FA8C38}"/>
              </a:ext>
            </a:extLst>
          </p:cNvPr>
          <p:cNvPicPr>
            <a:picLocks noChangeAspect="1"/>
          </p:cNvPicPr>
          <p:nvPr/>
        </p:nvPicPr>
        <p:blipFill rotWithShape="1">
          <a:blip r:embed="rId5"/>
          <a:srcRect b="20380"/>
          <a:stretch/>
        </p:blipFill>
        <p:spPr>
          <a:xfrm>
            <a:off x="7169841" y="1613949"/>
            <a:ext cx="1018736" cy="558113"/>
          </a:xfrm>
          <a:prstGeom prst="rect">
            <a:avLst/>
          </a:prstGeom>
        </p:spPr>
      </p:pic>
      <p:pic>
        <p:nvPicPr>
          <p:cNvPr id="63" name="Picture 4">
            <a:extLst>
              <a:ext uri="{FF2B5EF4-FFF2-40B4-BE49-F238E27FC236}">
                <a16:creationId xmlns:a16="http://schemas.microsoft.com/office/drawing/2014/main" id="{2CA03C96-849B-4B05-9282-BD46FFCA0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884"/>
          <a:stretch/>
        </p:blipFill>
        <p:spPr bwMode="auto">
          <a:xfrm>
            <a:off x="5440920" y="1726270"/>
            <a:ext cx="410076" cy="30751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DDC2AA44-8D22-4F0C-9174-2BC3E2E5C003}"/>
              </a:ext>
            </a:extLst>
          </p:cNvPr>
          <p:cNvSpPr txBox="1"/>
          <p:nvPr/>
        </p:nvSpPr>
        <p:spPr>
          <a:xfrm>
            <a:off x="5890186" y="1742049"/>
            <a:ext cx="1147607" cy="300082"/>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75" b="1"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XEON®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1" i="0" u="none" strike="noStrike" kern="700" cap="none" spc="0" normalizeH="0" baseline="0" noProof="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SCALABLE PROCESSORS</a:t>
            </a:r>
            <a:endParaRPr kumimoji="0" lang="en-US" sz="825" b="1" i="0" u="none" strike="noStrike" kern="700" cap="none" spc="0" normalizeH="0" baseline="0" noProof="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pic>
        <p:nvPicPr>
          <p:cNvPr id="65" name="Picture 8" descr="Lenovo Thinksystem U.2 Intel P4800x 375gb Performance Nvme Pcie ...">
            <a:extLst>
              <a:ext uri="{FF2B5EF4-FFF2-40B4-BE49-F238E27FC236}">
                <a16:creationId xmlns:a16="http://schemas.microsoft.com/office/drawing/2014/main" id="{F2AA83D4-85F8-4486-8215-90DD898D1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3000" r="98200">
                        <a14:foregroundMark x1="11000" y1="42400" x2="6000" y2="53200"/>
                        <a14:foregroundMark x1="6000" y1="53200" x2="8000" y2="61000"/>
                        <a14:foregroundMark x1="87600" y1="29800" x2="95000" y2="37200"/>
                        <a14:foregroundMark x1="95000" y1="37200" x2="92600" y2="55600"/>
                        <a14:foregroundMark x1="3000" y1="51800" x2="3000" y2="56800"/>
                        <a14:foregroundMark x1="97800" y1="28200" x2="98200" y2="33800"/>
                      </a14:backgroundRemoval>
                    </a14:imgEffect>
                  </a14:imgLayer>
                </a14:imgProps>
              </a:ext>
              <a:ext uri="{28A0092B-C50C-407E-A947-70E740481C1C}">
                <a14:useLocalDpi xmlns:a14="http://schemas.microsoft.com/office/drawing/2010/main" val="0"/>
              </a:ext>
            </a:extLst>
          </a:blip>
          <a:srcRect/>
          <a:stretch>
            <a:fillRect/>
          </a:stretch>
        </p:blipFill>
        <p:spPr bwMode="auto">
          <a:xfrm>
            <a:off x="7349024" y="3247030"/>
            <a:ext cx="660368" cy="6603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Intel 330 Series SSDs official, prices start at $89 | Engadget">
            <a:extLst>
              <a:ext uri="{FF2B5EF4-FFF2-40B4-BE49-F238E27FC236}">
                <a16:creationId xmlns:a16="http://schemas.microsoft.com/office/drawing/2014/main" id="{17C7F019-8495-4BD2-9DFD-82F23B20C94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789" b="89950" l="8000" r="93000">
                        <a14:foregroundMark x1="31667" y1="9548" x2="40000" y2="8040"/>
                        <a14:foregroundMark x1="40000" y1="8040" x2="44000" y2="12312"/>
                        <a14:foregroundMark x1="10833" y1="33920" x2="6667" y2="45980"/>
                        <a14:foregroundMark x1="6667" y1="45980" x2="13667" y2="53769"/>
                        <a14:foregroundMark x1="13667" y1="53769" x2="22167" y2="56030"/>
                        <a14:foregroundMark x1="22167" y1="56030" x2="29167" y2="64824"/>
                        <a14:foregroundMark x1="29167" y1="64824" x2="63333" y2="88693"/>
                        <a14:foregroundMark x1="63333" y1="88693" x2="71667" y2="84673"/>
                        <a14:foregroundMark x1="71667" y1="84673" x2="93000" y2="51759"/>
                        <a14:foregroundMark x1="93000" y1="51759" x2="88667" y2="39950"/>
                        <a14:foregroundMark x1="88667" y1="39950" x2="86667" y2="38442"/>
                        <a14:foregroundMark x1="7167" y1="37688" x2="8000" y2="50251"/>
                        <a14:foregroundMark x1="8000" y1="50251" x2="11667" y2="51256"/>
                        <a14:foregroundMark x1="66333" y1="79899" x2="68667" y2="81407"/>
                        <a14:backgroundMark x1="96000" y1="51256" x2="97000" y2="48744"/>
                        <a14:backgroundMark x1="95667" y1="51256" x2="96667" y2="45477"/>
                      </a14:backgroundRemoval>
                    </a14:imgEffect>
                  </a14:imgLayer>
                </a14:imgProps>
              </a:ext>
              <a:ext uri="{28A0092B-C50C-407E-A947-70E740481C1C}">
                <a14:useLocalDpi xmlns:a14="http://schemas.microsoft.com/office/drawing/2010/main" val="0"/>
              </a:ext>
            </a:extLst>
          </a:blip>
          <a:srcRect/>
          <a:stretch>
            <a:fillRect/>
          </a:stretch>
        </p:blipFill>
        <p:spPr bwMode="auto">
          <a:xfrm>
            <a:off x="7319335" y="4013262"/>
            <a:ext cx="719746" cy="4774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4E3BC0FE-B461-4633-A0EA-5EE02D6FE3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1946" y="2414156"/>
            <a:ext cx="916631" cy="566989"/>
          </a:xfrm>
          <a:prstGeom prst="rect">
            <a:avLst/>
          </a:prstGeom>
        </p:spPr>
      </p:pic>
    </p:spTree>
    <p:extLst>
      <p:ext uri="{BB962C8B-B14F-4D97-AF65-F5344CB8AC3E}">
        <p14:creationId xmlns:p14="http://schemas.microsoft.com/office/powerpoint/2010/main" val="50345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1BFB7-6E38-4E56-8585-2B8F1C58DB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3" name="Title 2">
            <a:extLst>
              <a:ext uri="{FF2B5EF4-FFF2-40B4-BE49-F238E27FC236}">
                <a16:creationId xmlns:a16="http://schemas.microsoft.com/office/drawing/2014/main" id="{CCA3F71E-D160-4926-8681-F401702B5A49}"/>
              </a:ext>
            </a:extLst>
          </p:cNvPr>
          <p:cNvSpPr>
            <a:spLocks noGrp="1"/>
          </p:cNvSpPr>
          <p:nvPr>
            <p:ph type="title"/>
          </p:nvPr>
        </p:nvSpPr>
        <p:spPr/>
        <p:txBody>
          <a:bodyPr/>
          <a:lstStyle/>
          <a:p>
            <a:r>
              <a:rPr lang="en-US" sz="2000" dirty="0">
                <a:solidFill>
                  <a:srgbClr val="003C71"/>
                </a:solidFill>
              </a:rPr>
              <a:t>VMware Horizon on VMware </a:t>
            </a:r>
            <a:r>
              <a:rPr lang="en-US" sz="2000" dirty="0" err="1">
                <a:solidFill>
                  <a:srgbClr val="003C71"/>
                </a:solidFill>
              </a:rPr>
              <a:t>vSAN</a:t>
            </a:r>
            <a:r>
              <a:rPr lang="en-US" sz="2000" dirty="0">
                <a:solidFill>
                  <a:srgbClr val="003C71"/>
                </a:solidFill>
              </a:rPr>
              <a:t> for </a:t>
            </a:r>
            <a:r>
              <a:rPr lang="en-US" sz="2000" dirty="0" err="1">
                <a:solidFill>
                  <a:srgbClr val="003C71"/>
                </a:solidFill>
              </a:rPr>
              <a:t>ViewPlanner</a:t>
            </a:r>
            <a:r>
              <a:rPr lang="en-US" sz="2000" dirty="0">
                <a:solidFill>
                  <a:srgbClr val="003C71"/>
                </a:solidFill>
              </a:rPr>
              <a:t> “Power” User</a:t>
            </a:r>
            <a:endParaRPr lang="en-US" sz="2000" dirty="0"/>
          </a:p>
        </p:txBody>
      </p:sp>
      <p:sp>
        <p:nvSpPr>
          <p:cNvPr id="5" name="Rectangle 4">
            <a:extLst>
              <a:ext uri="{FF2B5EF4-FFF2-40B4-BE49-F238E27FC236}">
                <a16:creationId xmlns:a16="http://schemas.microsoft.com/office/drawing/2014/main" id="{1F615507-06DB-49E6-80AC-EB59690C1F3E}"/>
              </a:ext>
            </a:extLst>
          </p:cNvPr>
          <p:cNvSpPr/>
          <p:nvPr/>
        </p:nvSpPr>
        <p:spPr>
          <a:xfrm>
            <a:off x="4769162" y="1412196"/>
            <a:ext cx="3902767" cy="2921796"/>
          </a:xfrm>
          <a:prstGeom prst="rect">
            <a:avLst/>
          </a:prstGeom>
          <a:solidFill>
            <a:schemeClr val="bg1">
              <a:alpha val="79000"/>
            </a:schemeClr>
          </a:solidFill>
          <a:ln w="22225" cap="flat" cmpd="sng" algn="ctr">
            <a:gradFill flip="none" rotWithShape="1">
              <a:gsLst>
                <a:gs pos="0">
                  <a:srgbClr val="00AEEF"/>
                </a:gs>
                <a:gs pos="67500">
                  <a:srgbClr val="FFFFFF">
                    <a:alpha val="0"/>
                  </a:srgbClr>
                </a:gs>
                <a:gs pos="35000">
                  <a:sysClr val="window" lastClr="FFFFFF">
                    <a:alpha val="0"/>
                  </a:sysClr>
                </a:gs>
                <a:gs pos="100000">
                  <a:srgbClr val="00AEEF"/>
                </a:gs>
              </a:gsLst>
              <a:lin ang="0" scaled="1"/>
              <a:tileRect/>
            </a:gradFill>
            <a:prstDash val="solid"/>
          </a:ln>
          <a:effectLst/>
        </p:spPr>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23" normalizeH="0" baseline="0" noProof="0" dirty="0">
              <a:ln>
                <a:noFill/>
              </a:ln>
              <a:solidFill>
                <a:srgbClr val="003C71"/>
              </a:solidFill>
              <a:effectLst/>
              <a:uLnTx/>
              <a:uFillTx/>
              <a:latin typeface="Intel Clear"/>
              <a:ea typeface="+mn-ea"/>
              <a:cs typeface="+mn-cs"/>
            </a:endParaRPr>
          </a:p>
        </p:txBody>
      </p:sp>
      <p:sp>
        <p:nvSpPr>
          <p:cNvPr id="8" name="TextBox 7">
            <a:extLst>
              <a:ext uri="{FF2B5EF4-FFF2-40B4-BE49-F238E27FC236}">
                <a16:creationId xmlns:a16="http://schemas.microsoft.com/office/drawing/2014/main" id="{59C4DD97-AC29-4AE5-933C-F01F0B5416C1}"/>
              </a:ext>
            </a:extLst>
          </p:cNvPr>
          <p:cNvSpPr txBox="1"/>
          <p:nvPr/>
        </p:nvSpPr>
        <p:spPr>
          <a:xfrm>
            <a:off x="5399186" y="3498989"/>
            <a:ext cx="698909" cy="230832"/>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384GB</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DDR DRAM only</a:t>
            </a:r>
          </a:p>
        </p:txBody>
      </p:sp>
      <p:sp>
        <p:nvSpPr>
          <p:cNvPr id="9" name="TextBox 8">
            <a:extLst>
              <a:ext uri="{FF2B5EF4-FFF2-40B4-BE49-F238E27FC236}">
                <a16:creationId xmlns:a16="http://schemas.microsoft.com/office/drawing/2014/main" id="{FF26EE04-8573-4B52-BB66-ADAEB376EF6E}"/>
              </a:ext>
            </a:extLst>
          </p:cNvPr>
          <p:cNvSpPr txBox="1"/>
          <p:nvPr/>
        </p:nvSpPr>
        <p:spPr>
          <a:xfrm>
            <a:off x="6526574" y="3480488"/>
            <a:ext cx="751809"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512GB Intel</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96GB DDR DRAM</a:t>
            </a:r>
          </a:p>
        </p:txBody>
      </p:sp>
      <p:sp>
        <p:nvSpPr>
          <p:cNvPr id="10" name="TextBox 9">
            <a:extLst>
              <a:ext uri="{FF2B5EF4-FFF2-40B4-BE49-F238E27FC236}">
                <a16:creationId xmlns:a16="http://schemas.microsoft.com/office/drawing/2014/main" id="{F4BACD66-577D-4548-9563-EA2281727F5D}"/>
              </a:ext>
            </a:extLst>
          </p:cNvPr>
          <p:cNvSpPr txBox="1"/>
          <p:nvPr/>
        </p:nvSpPr>
        <p:spPr>
          <a:xfrm>
            <a:off x="7756701" y="3487198"/>
            <a:ext cx="809517"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1024GB Intel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192GB DDR DRAM</a:t>
            </a:r>
          </a:p>
        </p:txBody>
      </p:sp>
      <p:grpSp>
        <p:nvGrpSpPr>
          <p:cNvPr id="12" name="Group 11">
            <a:extLst>
              <a:ext uri="{FF2B5EF4-FFF2-40B4-BE49-F238E27FC236}">
                <a16:creationId xmlns:a16="http://schemas.microsoft.com/office/drawing/2014/main" id="{17BDC50A-8BAE-4808-A279-296B4E426CF8}"/>
              </a:ext>
            </a:extLst>
          </p:cNvPr>
          <p:cNvGrpSpPr/>
          <p:nvPr/>
        </p:nvGrpSpPr>
        <p:grpSpPr>
          <a:xfrm>
            <a:off x="5399186" y="1758160"/>
            <a:ext cx="591127" cy="1659983"/>
            <a:chOff x="7426917" y="2851322"/>
            <a:chExt cx="788169" cy="2213310"/>
          </a:xfrm>
        </p:grpSpPr>
        <p:sp>
          <p:nvSpPr>
            <p:cNvPr id="15" name="Rectangle 14">
              <a:extLst>
                <a:ext uri="{FF2B5EF4-FFF2-40B4-BE49-F238E27FC236}">
                  <a16:creationId xmlns:a16="http://schemas.microsoft.com/office/drawing/2014/main" id="{47F81B6F-2480-4629-814D-1051AA103DCB}"/>
                </a:ext>
              </a:extLst>
            </p:cNvPr>
            <p:cNvSpPr/>
            <p:nvPr/>
          </p:nvSpPr>
          <p:spPr>
            <a:xfrm>
              <a:off x="7441712" y="3039119"/>
              <a:ext cx="773374" cy="2025513"/>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Intel Clear"/>
                <a:ea typeface="+mn-ea"/>
                <a:cs typeface="+mn-cs"/>
              </a:endParaRPr>
            </a:p>
          </p:txBody>
        </p:sp>
        <p:sp>
          <p:nvSpPr>
            <p:cNvPr id="14" name="TextBox 13">
              <a:extLst>
                <a:ext uri="{FF2B5EF4-FFF2-40B4-BE49-F238E27FC236}">
                  <a16:creationId xmlns:a16="http://schemas.microsoft.com/office/drawing/2014/main" id="{9715967F-CF78-492F-8F56-6D9E9080DA3A}"/>
                </a:ext>
              </a:extLst>
            </p:cNvPr>
            <p:cNvSpPr txBox="1"/>
            <p:nvPr/>
          </p:nvSpPr>
          <p:spPr>
            <a:xfrm>
              <a:off x="7426917" y="2851322"/>
              <a:ext cx="773373" cy="14362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Intel Clear"/>
                  <a:ea typeface="+mn-ea"/>
                  <a:cs typeface="+mn-cs"/>
                </a:rPr>
                <a:t>$1,172</a:t>
              </a:r>
            </a:p>
          </p:txBody>
        </p:sp>
      </p:grpSp>
      <p:grpSp>
        <p:nvGrpSpPr>
          <p:cNvPr id="17" name="Group 16">
            <a:extLst>
              <a:ext uri="{FF2B5EF4-FFF2-40B4-BE49-F238E27FC236}">
                <a16:creationId xmlns:a16="http://schemas.microsoft.com/office/drawing/2014/main" id="{92A00D30-8FBF-434F-9BE1-16D04F12FDBB}"/>
              </a:ext>
            </a:extLst>
          </p:cNvPr>
          <p:cNvGrpSpPr/>
          <p:nvPr/>
        </p:nvGrpSpPr>
        <p:grpSpPr>
          <a:xfrm>
            <a:off x="6609243" y="1892282"/>
            <a:ext cx="580030" cy="1525861"/>
            <a:chOff x="8945369" y="3030151"/>
            <a:chExt cx="773374" cy="2034481"/>
          </a:xfrm>
        </p:grpSpPr>
        <p:sp>
          <p:nvSpPr>
            <p:cNvPr id="20" name="Rectangle 19">
              <a:extLst>
                <a:ext uri="{FF2B5EF4-FFF2-40B4-BE49-F238E27FC236}">
                  <a16:creationId xmlns:a16="http://schemas.microsoft.com/office/drawing/2014/main" id="{416DA30F-75A4-4FB1-AB91-573723D60415}"/>
                </a:ext>
              </a:extLst>
            </p:cNvPr>
            <p:cNvSpPr/>
            <p:nvPr/>
          </p:nvSpPr>
          <p:spPr>
            <a:xfrm>
              <a:off x="8945369" y="3206170"/>
              <a:ext cx="773374" cy="18584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Intel Clear"/>
                <a:ea typeface="+mn-ea"/>
                <a:cs typeface="+mn-cs"/>
              </a:endParaRPr>
            </a:p>
          </p:txBody>
        </p:sp>
        <p:sp>
          <p:nvSpPr>
            <p:cNvPr id="19" name="TextBox 18">
              <a:extLst>
                <a:ext uri="{FF2B5EF4-FFF2-40B4-BE49-F238E27FC236}">
                  <a16:creationId xmlns:a16="http://schemas.microsoft.com/office/drawing/2014/main" id="{D212858A-2510-4AAE-9591-07AD241D7B39}"/>
                </a:ext>
              </a:extLst>
            </p:cNvPr>
            <p:cNvSpPr txBox="1"/>
            <p:nvPr/>
          </p:nvSpPr>
          <p:spPr>
            <a:xfrm>
              <a:off x="8945369" y="3030151"/>
              <a:ext cx="773374" cy="14362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Intel Clear"/>
                  <a:ea typeface="+mn-ea"/>
                  <a:cs typeface="+mn-cs"/>
                </a:rPr>
                <a:t>$1,096</a:t>
              </a:r>
            </a:p>
          </p:txBody>
        </p:sp>
      </p:grpSp>
      <p:grpSp>
        <p:nvGrpSpPr>
          <p:cNvPr id="22" name="Group 21">
            <a:extLst>
              <a:ext uri="{FF2B5EF4-FFF2-40B4-BE49-F238E27FC236}">
                <a16:creationId xmlns:a16="http://schemas.microsoft.com/office/drawing/2014/main" id="{CFD00A95-10C7-437C-A311-AA05B363C066}"/>
              </a:ext>
            </a:extLst>
          </p:cNvPr>
          <p:cNvGrpSpPr/>
          <p:nvPr/>
        </p:nvGrpSpPr>
        <p:grpSpPr>
          <a:xfrm>
            <a:off x="7797115" y="2047771"/>
            <a:ext cx="591121" cy="1370372"/>
            <a:chOff x="10434238" y="3237470"/>
            <a:chExt cx="788162" cy="1827162"/>
          </a:xfrm>
        </p:grpSpPr>
        <p:sp>
          <p:nvSpPr>
            <p:cNvPr id="25" name="Rectangle 24">
              <a:extLst>
                <a:ext uri="{FF2B5EF4-FFF2-40B4-BE49-F238E27FC236}">
                  <a16:creationId xmlns:a16="http://schemas.microsoft.com/office/drawing/2014/main" id="{1259AC0C-F57A-43ED-A194-1507DD40345C}"/>
                </a:ext>
              </a:extLst>
            </p:cNvPr>
            <p:cNvSpPr/>
            <p:nvPr/>
          </p:nvSpPr>
          <p:spPr>
            <a:xfrm>
              <a:off x="10449026" y="3398410"/>
              <a:ext cx="773374" cy="166622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Intel Clear"/>
                <a:ea typeface="+mn-ea"/>
                <a:cs typeface="+mn-cs"/>
              </a:endParaRPr>
            </a:p>
          </p:txBody>
        </p:sp>
        <p:sp>
          <p:nvSpPr>
            <p:cNvPr id="24" name="TextBox 23">
              <a:extLst>
                <a:ext uri="{FF2B5EF4-FFF2-40B4-BE49-F238E27FC236}">
                  <a16:creationId xmlns:a16="http://schemas.microsoft.com/office/drawing/2014/main" id="{95576160-814E-4086-8006-5562BC8416A1}"/>
                </a:ext>
              </a:extLst>
            </p:cNvPr>
            <p:cNvSpPr txBox="1"/>
            <p:nvPr/>
          </p:nvSpPr>
          <p:spPr>
            <a:xfrm>
              <a:off x="10434238" y="3237470"/>
              <a:ext cx="773374" cy="14362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Intel Clear"/>
                  <a:ea typeface="+mn-ea"/>
                  <a:cs typeface="+mn-cs"/>
                </a:rPr>
                <a:t>$979</a:t>
              </a:r>
            </a:p>
          </p:txBody>
        </p:sp>
      </p:grpSp>
      <p:sp>
        <p:nvSpPr>
          <p:cNvPr id="27" name="TextBox 26">
            <a:extLst>
              <a:ext uri="{FF2B5EF4-FFF2-40B4-BE49-F238E27FC236}">
                <a16:creationId xmlns:a16="http://schemas.microsoft.com/office/drawing/2014/main" id="{70C31FDC-08BF-4E93-B4FF-72B4703FC731}"/>
              </a:ext>
            </a:extLst>
          </p:cNvPr>
          <p:cNvSpPr txBox="1"/>
          <p:nvPr/>
        </p:nvSpPr>
        <p:spPr>
          <a:xfrm rot="16200000">
            <a:off x="4819868" y="2589567"/>
            <a:ext cx="512961" cy="126958"/>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Intel Clear"/>
                <a:ea typeface="+mn-ea"/>
                <a:cs typeface="+mn-cs"/>
              </a:rPr>
              <a:t>TCO $/VDI</a:t>
            </a:r>
          </a:p>
        </p:txBody>
      </p:sp>
      <p:grpSp>
        <p:nvGrpSpPr>
          <p:cNvPr id="28" name="Group 27">
            <a:extLst>
              <a:ext uri="{FF2B5EF4-FFF2-40B4-BE49-F238E27FC236}">
                <a16:creationId xmlns:a16="http://schemas.microsoft.com/office/drawing/2014/main" id="{FAAEC509-A0B3-4669-8256-18AFF9CA0B7A}"/>
              </a:ext>
            </a:extLst>
          </p:cNvPr>
          <p:cNvGrpSpPr/>
          <p:nvPr/>
        </p:nvGrpSpPr>
        <p:grpSpPr>
          <a:xfrm>
            <a:off x="5058635" y="1812021"/>
            <a:ext cx="293609" cy="1630242"/>
            <a:chOff x="6958777" y="2923135"/>
            <a:chExt cx="391479" cy="2173655"/>
          </a:xfrm>
        </p:grpSpPr>
        <p:sp>
          <p:nvSpPr>
            <p:cNvPr id="29" name="TextBox 28">
              <a:extLst>
                <a:ext uri="{FF2B5EF4-FFF2-40B4-BE49-F238E27FC236}">
                  <a16:creationId xmlns:a16="http://schemas.microsoft.com/office/drawing/2014/main" id="{7310BCD8-BA81-429A-B7BA-6AF1DEECA963}"/>
                </a:ext>
              </a:extLst>
            </p:cNvPr>
            <p:cNvSpPr txBox="1"/>
            <p:nvPr/>
          </p:nvSpPr>
          <p:spPr>
            <a:xfrm>
              <a:off x="6963498" y="2923135"/>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$1,200</a:t>
              </a:r>
            </a:p>
          </p:txBody>
        </p:sp>
        <p:sp>
          <p:nvSpPr>
            <p:cNvPr id="30" name="TextBox 29">
              <a:extLst>
                <a:ext uri="{FF2B5EF4-FFF2-40B4-BE49-F238E27FC236}">
                  <a16:creationId xmlns:a16="http://schemas.microsoft.com/office/drawing/2014/main" id="{8A104AA9-3A93-460D-9CA1-82B4405821C1}"/>
                </a:ext>
              </a:extLst>
            </p:cNvPr>
            <p:cNvSpPr txBox="1"/>
            <p:nvPr/>
          </p:nvSpPr>
          <p:spPr>
            <a:xfrm>
              <a:off x="6958777" y="3267458"/>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$1,000</a:t>
              </a:r>
            </a:p>
          </p:txBody>
        </p:sp>
        <p:sp>
          <p:nvSpPr>
            <p:cNvPr id="31" name="TextBox 30">
              <a:extLst>
                <a:ext uri="{FF2B5EF4-FFF2-40B4-BE49-F238E27FC236}">
                  <a16:creationId xmlns:a16="http://schemas.microsoft.com/office/drawing/2014/main" id="{8B9E7A30-BC89-447D-94BD-58F9BEC81C26}"/>
                </a:ext>
              </a:extLst>
            </p:cNvPr>
            <p:cNvSpPr txBox="1"/>
            <p:nvPr/>
          </p:nvSpPr>
          <p:spPr>
            <a:xfrm>
              <a:off x="6960350" y="3611779"/>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$800</a:t>
              </a:r>
            </a:p>
          </p:txBody>
        </p:sp>
        <p:sp>
          <p:nvSpPr>
            <p:cNvPr id="32" name="TextBox 31">
              <a:extLst>
                <a:ext uri="{FF2B5EF4-FFF2-40B4-BE49-F238E27FC236}">
                  <a16:creationId xmlns:a16="http://schemas.microsoft.com/office/drawing/2014/main" id="{F45757A2-9263-4991-B47A-B4F1E365F6F1}"/>
                </a:ext>
              </a:extLst>
            </p:cNvPr>
            <p:cNvSpPr txBox="1"/>
            <p:nvPr/>
          </p:nvSpPr>
          <p:spPr>
            <a:xfrm>
              <a:off x="6961925" y="3956102"/>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$600</a:t>
              </a:r>
            </a:p>
          </p:txBody>
        </p:sp>
        <p:sp>
          <p:nvSpPr>
            <p:cNvPr id="33" name="TextBox 32">
              <a:extLst>
                <a:ext uri="{FF2B5EF4-FFF2-40B4-BE49-F238E27FC236}">
                  <a16:creationId xmlns:a16="http://schemas.microsoft.com/office/drawing/2014/main" id="{AB663698-BA00-446F-918C-412435677176}"/>
                </a:ext>
              </a:extLst>
            </p:cNvPr>
            <p:cNvSpPr txBox="1"/>
            <p:nvPr/>
          </p:nvSpPr>
          <p:spPr>
            <a:xfrm>
              <a:off x="6965073" y="4300423"/>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$400</a:t>
              </a:r>
            </a:p>
          </p:txBody>
        </p:sp>
        <p:sp>
          <p:nvSpPr>
            <p:cNvPr id="34" name="TextBox 33">
              <a:extLst>
                <a:ext uri="{FF2B5EF4-FFF2-40B4-BE49-F238E27FC236}">
                  <a16:creationId xmlns:a16="http://schemas.microsoft.com/office/drawing/2014/main" id="{14734BEC-5FF1-48E4-97FF-7051195C6333}"/>
                </a:ext>
              </a:extLst>
            </p:cNvPr>
            <p:cNvSpPr txBox="1"/>
            <p:nvPr/>
          </p:nvSpPr>
          <p:spPr>
            <a:xfrm>
              <a:off x="6966646" y="4644745"/>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$200</a:t>
              </a:r>
            </a:p>
          </p:txBody>
        </p:sp>
        <p:sp>
          <p:nvSpPr>
            <p:cNvPr id="35" name="TextBox 34">
              <a:extLst>
                <a:ext uri="{FF2B5EF4-FFF2-40B4-BE49-F238E27FC236}">
                  <a16:creationId xmlns:a16="http://schemas.microsoft.com/office/drawing/2014/main" id="{0961E16B-DE14-412B-905B-D6CB54364EF6}"/>
                </a:ext>
              </a:extLst>
            </p:cNvPr>
            <p:cNvSpPr txBox="1"/>
            <p:nvPr/>
          </p:nvSpPr>
          <p:spPr>
            <a:xfrm>
              <a:off x="6968222" y="4989069"/>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0</a:t>
              </a:r>
            </a:p>
          </p:txBody>
        </p:sp>
      </p:grpSp>
      <p:sp>
        <p:nvSpPr>
          <p:cNvPr id="36" name="TextBox 35">
            <a:extLst>
              <a:ext uri="{FF2B5EF4-FFF2-40B4-BE49-F238E27FC236}">
                <a16:creationId xmlns:a16="http://schemas.microsoft.com/office/drawing/2014/main" id="{6047E862-09E7-4D4F-9CA0-8F392937B2F8}"/>
              </a:ext>
            </a:extLst>
          </p:cNvPr>
          <p:cNvSpPr txBox="1"/>
          <p:nvPr/>
        </p:nvSpPr>
        <p:spPr>
          <a:xfrm>
            <a:off x="6037690" y="2220767"/>
            <a:ext cx="524182" cy="258532"/>
          </a:xfrm>
          <a:prstGeom prst="rect">
            <a:avLst/>
          </a:prstGeom>
          <a:noFill/>
        </p:spPr>
        <p:txBody>
          <a:bodyPr vert="horz" wrap="none" lIns="0" tIns="0" rIns="0" bIns="0"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6% reduction</a:t>
            </a:r>
            <a:br>
              <a:rPr kumimoji="0" lang="en-US" sz="1050" b="0" i="0" u="none" strike="noStrike" kern="120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050" b="0" i="0" u="none" strike="noStrike" kern="120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 $/VDI</a:t>
            </a:r>
          </a:p>
        </p:txBody>
      </p:sp>
      <p:sp>
        <p:nvSpPr>
          <p:cNvPr id="37" name="TextBox 36">
            <a:extLst>
              <a:ext uri="{FF2B5EF4-FFF2-40B4-BE49-F238E27FC236}">
                <a16:creationId xmlns:a16="http://schemas.microsoft.com/office/drawing/2014/main" id="{04411D50-416D-4483-AE83-A4A34271E5B5}"/>
              </a:ext>
            </a:extLst>
          </p:cNvPr>
          <p:cNvSpPr txBox="1"/>
          <p:nvPr/>
        </p:nvSpPr>
        <p:spPr>
          <a:xfrm>
            <a:off x="7219821" y="2382480"/>
            <a:ext cx="557845" cy="258532"/>
          </a:xfrm>
          <a:prstGeom prst="rect">
            <a:avLst/>
          </a:prstGeom>
          <a:noFill/>
        </p:spPr>
        <p:txBody>
          <a:bodyPr vert="horz" wrap="none" lIns="0" tIns="0" rIns="0" bIns="0"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10% reduction</a:t>
            </a:r>
            <a:br>
              <a:rPr kumimoji="0" lang="en-US" sz="1050" b="0" i="0" u="none" strike="noStrike" kern="1200" cap="none" spc="0" normalizeH="0" baseline="0" noProof="0" dirty="0">
                <a:ln>
                  <a:noFill/>
                </a:ln>
                <a:solidFill>
                  <a:srgbClr val="00B050"/>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050" b="0" i="0" u="none" strike="noStrike" kern="1200" cap="none" spc="0" normalizeH="0" baseline="0" noProof="0" dirty="0">
                <a:ln>
                  <a:noFill/>
                </a:ln>
                <a:solidFill>
                  <a:srgbClr val="00B050"/>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 $/VDI</a:t>
            </a:r>
          </a:p>
        </p:txBody>
      </p:sp>
      <p:cxnSp>
        <p:nvCxnSpPr>
          <p:cNvPr id="46" name="Straight Arrow Connector 45">
            <a:extLst>
              <a:ext uri="{FF2B5EF4-FFF2-40B4-BE49-F238E27FC236}">
                <a16:creationId xmlns:a16="http://schemas.microsoft.com/office/drawing/2014/main" id="{76FFB7AB-DEBC-4185-ABAC-5D4043C655A5}"/>
              </a:ext>
            </a:extLst>
          </p:cNvPr>
          <p:cNvCxnSpPr>
            <a:cxnSpLocks/>
          </p:cNvCxnSpPr>
          <p:nvPr/>
        </p:nvCxnSpPr>
        <p:spPr>
          <a:xfrm>
            <a:off x="6037691" y="2072178"/>
            <a:ext cx="541013" cy="10517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C22BD65-50F3-48BA-9001-D4254BF2C5FB}"/>
              </a:ext>
            </a:extLst>
          </p:cNvPr>
          <p:cNvCxnSpPr>
            <a:cxnSpLocks/>
          </p:cNvCxnSpPr>
          <p:nvPr/>
        </p:nvCxnSpPr>
        <p:spPr>
          <a:xfrm>
            <a:off x="7236196" y="2208563"/>
            <a:ext cx="556371" cy="138688"/>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8453FB3-ABA0-4570-9BF1-10B1EECE0C88}"/>
              </a:ext>
            </a:extLst>
          </p:cNvPr>
          <p:cNvCxnSpPr>
            <a:cxnSpLocks/>
          </p:cNvCxnSpPr>
          <p:nvPr/>
        </p:nvCxnSpPr>
        <p:spPr>
          <a:xfrm>
            <a:off x="6036216" y="1958146"/>
            <a:ext cx="1741449" cy="241870"/>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A0D505AD-10DD-49EF-A433-BD3D8B7D2881}"/>
              </a:ext>
            </a:extLst>
          </p:cNvPr>
          <p:cNvSpPr txBox="1"/>
          <p:nvPr/>
        </p:nvSpPr>
        <p:spPr>
          <a:xfrm>
            <a:off x="7220621" y="1850135"/>
            <a:ext cx="556243" cy="258532"/>
          </a:xfrm>
          <a:prstGeom prst="rect">
            <a:avLst/>
          </a:prstGeom>
          <a:noFill/>
        </p:spPr>
        <p:txBody>
          <a:bodyPr vert="horz" wrap="none" lIns="0" tIns="0" rIns="0" bIns="0"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16% reduction</a:t>
            </a:r>
            <a:b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 $/VDI</a:t>
            </a:r>
          </a:p>
        </p:txBody>
      </p:sp>
      <p:sp>
        <p:nvSpPr>
          <p:cNvPr id="51" name="Rectangle 50">
            <a:extLst>
              <a:ext uri="{FF2B5EF4-FFF2-40B4-BE49-F238E27FC236}">
                <a16:creationId xmlns:a16="http://schemas.microsoft.com/office/drawing/2014/main" id="{BE744A67-9786-470A-AA89-8FABE25E54A1}"/>
              </a:ext>
            </a:extLst>
          </p:cNvPr>
          <p:cNvSpPr/>
          <p:nvPr/>
        </p:nvSpPr>
        <p:spPr>
          <a:xfrm>
            <a:off x="455613" y="1412197"/>
            <a:ext cx="4029856" cy="2921796"/>
          </a:xfrm>
          <a:prstGeom prst="rect">
            <a:avLst/>
          </a:prstGeom>
          <a:solidFill>
            <a:schemeClr val="bg1">
              <a:alpha val="79000"/>
            </a:schemeClr>
          </a:solidFill>
          <a:ln w="22225" cap="flat" cmpd="sng" algn="ctr">
            <a:gradFill flip="none" rotWithShape="1">
              <a:gsLst>
                <a:gs pos="0">
                  <a:srgbClr val="00AEEF"/>
                </a:gs>
                <a:gs pos="67500">
                  <a:srgbClr val="FFFFFF">
                    <a:alpha val="0"/>
                  </a:srgbClr>
                </a:gs>
                <a:gs pos="35000">
                  <a:sysClr val="window" lastClr="FFFFFF">
                    <a:alpha val="0"/>
                  </a:sysClr>
                </a:gs>
                <a:gs pos="100000">
                  <a:srgbClr val="00AEEF"/>
                </a:gs>
              </a:gsLst>
              <a:lin ang="0" scaled="1"/>
              <a:tileRect/>
            </a:gradFill>
            <a:prstDash val="solid"/>
          </a:ln>
          <a:effectLst/>
        </p:spPr>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23" normalizeH="0" baseline="0" noProof="0" dirty="0">
              <a:ln>
                <a:noFill/>
              </a:ln>
              <a:solidFill>
                <a:srgbClr val="003C71"/>
              </a:solidFill>
              <a:effectLst/>
              <a:uLnTx/>
              <a:uFillTx/>
              <a:latin typeface="Intel Clear"/>
              <a:ea typeface="+mn-ea"/>
              <a:cs typeface="+mn-cs"/>
            </a:endParaRPr>
          </a:p>
        </p:txBody>
      </p:sp>
      <p:sp>
        <p:nvSpPr>
          <p:cNvPr id="52" name="TextBox 51">
            <a:extLst>
              <a:ext uri="{FF2B5EF4-FFF2-40B4-BE49-F238E27FC236}">
                <a16:creationId xmlns:a16="http://schemas.microsoft.com/office/drawing/2014/main" id="{853278E2-20D5-43DA-A212-821B76CB8F20}"/>
              </a:ext>
            </a:extLst>
          </p:cNvPr>
          <p:cNvSpPr txBox="1"/>
          <p:nvPr/>
        </p:nvSpPr>
        <p:spPr>
          <a:xfrm>
            <a:off x="1073492" y="1551820"/>
            <a:ext cx="2992284" cy="13849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3" normalizeH="0" baseline="0" noProof="0" dirty="0">
                <a:ln>
                  <a:noFill/>
                </a:ln>
                <a:solidFill>
                  <a:prstClr val="black"/>
                </a:solidFill>
                <a:effectLst/>
                <a:uLnTx/>
                <a:uFillTx/>
                <a:latin typeface="Intel Clear"/>
                <a:ea typeface="+mn-ea"/>
                <a:cs typeface="+mn-cs"/>
              </a:rPr>
              <a:t>Number of VDI users</a:t>
            </a:r>
          </a:p>
        </p:txBody>
      </p:sp>
      <p:sp>
        <p:nvSpPr>
          <p:cNvPr id="57" name="Rectangle 56">
            <a:extLst>
              <a:ext uri="{FF2B5EF4-FFF2-40B4-BE49-F238E27FC236}">
                <a16:creationId xmlns:a16="http://schemas.microsoft.com/office/drawing/2014/main" id="{05AF2DF6-E728-4DD6-9EF1-B0D5576FC00C}"/>
              </a:ext>
            </a:extLst>
          </p:cNvPr>
          <p:cNvSpPr/>
          <p:nvPr/>
        </p:nvSpPr>
        <p:spPr>
          <a:xfrm>
            <a:off x="1073491" y="2602226"/>
            <a:ext cx="594360" cy="826606"/>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a:ea typeface="+mn-ea"/>
                <a:cs typeface="+mn-cs"/>
              </a:rPr>
              <a:t>160</a:t>
            </a:r>
          </a:p>
        </p:txBody>
      </p:sp>
      <p:sp>
        <p:nvSpPr>
          <p:cNvPr id="62" name="Rectangle 61">
            <a:extLst>
              <a:ext uri="{FF2B5EF4-FFF2-40B4-BE49-F238E27FC236}">
                <a16:creationId xmlns:a16="http://schemas.microsoft.com/office/drawing/2014/main" id="{500D387B-F847-4303-BBAE-22F95DA36FA8}"/>
              </a:ext>
            </a:extLst>
          </p:cNvPr>
          <p:cNvSpPr/>
          <p:nvPr/>
        </p:nvSpPr>
        <p:spPr>
          <a:xfrm>
            <a:off x="2272452" y="2411131"/>
            <a:ext cx="594360" cy="1017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a:ea typeface="+mn-ea"/>
                <a:cs typeface="+mn-cs"/>
              </a:rPr>
              <a:t>200</a:t>
            </a:r>
          </a:p>
        </p:txBody>
      </p:sp>
      <p:sp>
        <p:nvSpPr>
          <p:cNvPr id="67" name="Rectangle 66">
            <a:extLst>
              <a:ext uri="{FF2B5EF4-FFF2-40B4-BE49-F238E27FC236}">
                <a16:creationId xmlns:a16="http://schemas.microsoft.com/office/drawing/2014/main" id="{8992DEF2-F86E-41B5-8B8B-F2CD403751EF}"/>
              </a:ext>
            </a:extLst>
          </p:cNvPr>
          <p:cNvSpPr/>
          <p:nvPr/>
        </p:nvSpPr>
        <p:spPr>
          <a:xfrm>
            <a:off x="3471415" y="1902086"/>
            <a:ext cx="594360" cy="15267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a:ea typeface="+mn-ea"/>
                <a:cs typeface="+mn-cs"/>
              </a:rPr>
              <a:t>300</a:t>
            </a:r>
          </a:p>
        </p:txBody>
      </p:sp>
      <p:sp>
        <p:nvSpPr>
          <p:cNvPr id="79" name="TextBox 78">
            <a:extLst>
              <a:ext uri="{FF2B5EF4-FFF2-40B4-BE49-F238E27FC236}">
                <a16:creationId xmlns:a16="http://schemas.microsoft.com/office/drawing/2014/main" id="{FD89A0E7-25A6-4C59-B918-405CA5A8E2DA}"/>
              </a:ext>
            </a:extLst>
          </p:cNvPr>
          <p:cNvSpPr txBox="1"/>
          <p:nvPr/>
        </p:nvSpPr>
        <p:spPr>
          <a:xfrm rot="16200000">
            <a:off x="555145" y="2574353"/>
            <a:ext cx="272512" cy="126958"/>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Intel Clear"/>
                <a:ea typeface="+mn-ea"/>
                <a:cs typeface="+mn-cs"/>
              </a:rPr>
              <a:t>Users</a:t>
            </a:r>
          </a:p>
        </p:txBody>
      </p:sp>
      <p:sp>
        <p:nvSpPr>
          <p:cNvPr id="80" name="TextBox 79">
            <a:extLst>
              <a:ext uri="{FF2B5EF4-FFF2-40B4-BE49-F238E27FC236}">
                <a16:creationId xmlns:a16="http://schemas.microsoft.com/office/drawing/2014/main" id="{217C1BEB-78BA-4CC5-A31A-86D876821824}"/>
              </a:ext>
            </a:extLst>
          </p:cNvPr>
          <p:cNvSpPr txBox="1"/>
          <p:nvPr/>
        </p:nvSpPr>
        <p:spPr>
          <a:xfrm>
            <a:off x="798173" y="1870190"/>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300</a:t>
            </a:r>
          </a:p>
        </p:txBody>
      </p:sp>
      <p:sp>
        <p:nvSpPr>
          <p:cNvPr id="81" name="TextBox 80">
            <a:extLst>
              <a:ext uri="{FF2B5EF4-FFF2-40B4-BE49-F238E27FC236}">
                <a16:creationId xmlns:a16="http://schemas.microsoft.com/office/drawing/2014/main" id="{E3CB1C1B-F222-4489-9B55-221A29111117}"/>
              </a:ext>
            </a:extLst>
          </p:cNvPr>
          <p:cNvSpPr txBox="1"/>
          <p:nvPr/>
        </p:nvSpPr>
        <p:spPr>
          <a:xfrm>
            <a:off x="798173" y="2370846"/>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200</a:t>
            </a:r>
          </a:p>
        </p:txBody>
      </p:sp>
      <p:sp>
        <p:nvSpPr>
          <p:cNvPr id="82" name="TextBox 81">
            <a:extLst>
              <a:ext uri="{FF2B5EF4-FFF2-40B4-BE49-F238E27FC236}">
                <a16:creationId xmlns:a16="http://schemas.microsoft.com/office/drawing/2014/main" id="{5F68E30A-5654-4F21-932F-3876718DDDD0}"/>
              </a:ext>
            </a:extLst>
          </p:cNvPr>
          <p:cNvSpPr txBox="1"/>
          <p:nvPr/>
        </p:nvSpPr>
        <p:spPr>
          <a:xfrm>
            <a:off x="798173" y="2871503"/>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100</a:t>
            </a:r>
          </a:p>
        </p:txBody>
      </p:sp>
      <p:sp>
        <p:nvSpPr>
          <p:cNvPr id="83" name="TextBox 82">
            <a:extLst>
              <a:ext uri="{FF2B5EF4-FFF2-40B4-BE49-F238E27FC236}">
                <a16:creationId xmlns:a16="http://schemas.microsoft.com/office/drawing/2014/main" id="{43DBCC48-5EF9-4754-BF24-BC4861297E08}"/>
              </a:ext>
            </a:extLst>
          </p:cNvPr>
          <p:cNvSpPr txBox="1"/>
          <p:nvPr/>
        </p:nvSpPr>
        <p:spPr>
          <a:xfrm>
            <a:off x="846298" y="3372161"/>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0</a:t>
            </a:r>
          </a:p>
        </p:txBody>
      </p:sp>
      <p:sp>
        <p:nvSpPr>
          <p:cNvPr id="84" name="TextBox 83">
            <a:extLst>
              <a:ext uri="{FF2B5EF4-FFF2-40B4-BE49-F238E27FC236}">
                <a16:creationId xmlns:a16="http://schemas.microsoft.com/office/drawing/2014/main" id="{904CD270-350F-406A-AA71-501AAA954698}"/>
              </a:ext>
            </a:extLst>
          </p:cNvPr>
          <p:cNvSpPr txBox="1"/>
          <p:nvPr/>
        </p:nvSpPr>
        <p:spPr>
          <a:xfrm>
            <a:off x="798173" y="2120518"/>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250</a:t>
            </a:r>
          </a:p>
        </p:txBody>
      </p:sp>
      <p:sp>
        <p:nvSpPr>
          <p:cNvPr id="85" name="TextBox 84">
            <a:extLst>
              <a:ext uri="{FF2B5EF4-FFF2-40B4-BE49-F238E27FC236}">
                <a16:creationId xmlns:a16="http://schemas.microsoft.com/office/drawing/2014/main" id="{C06A6E88-2FE1-419D-990E-6771034FC680}"/>
              </a:ext>
            </a:extLst>
          </p:cNvPr>
          <p:cNvSpPr txBox="1"/>
          <p:nvPr/>
        </p:nvSpPr>
        <p:spPr>
          <a:xfrm>
            <a:off x="798173" y="2621175"/>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150</a:t>
            </a:r>
          </a:p>
        </p:txBody>
      </p:sp>
      <p:sp>
        <p:nvSpPr>
          <p:cNvPr id="86" name="TextBox 85">
            <a:extLst>
              <a:ext uri="{FF2B5EF4-FFF2-40B4-BE49-F238E27FC236}">
                <a16:creationId xmlns:a16="http://schemas.microsoft.com/office/drawing/2014/main" id="{642B9362-E59E-4572-9F6E-BB307B5D9D00}"/>
              </a:ext>
            </a:extLst>
          </p:cNvPr>
          <p:cNvSpPr txBox="1"/>
          <p:nvPr/>
        </p:nvSpPr>
        <p:spPr>
          <a:xfrm>
            <a:off x="798173" y="3121831"/>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50</a:t>
            </a:r>
          </a:p>
        </p:txBody>
      </p:sp>
      <p:sp>
        <p:nvSpPr>
          <p:cNvPr id="91" name="TextBox 90">
            <a:extLst>
              <a:ext uri="{FF2B5EF4-FFF2-40B4-BE49-F238E27FC236}">
                <a16:creationId xmlns:a16="http://schemas.microsoft.com/office/drawing/2014/main" id="{62D81B89-EED0-4532-B392-ADBF6EB96BB3}"/>
              </a:ext>
            </a:extLst>
          </p:cNvPr>
          <p:cNvSpPr txBox="1"/>
          <p:nvPr/>
        </p:nvSpPr>
        <p:spPr>
          <a:xfrm>
            <a:off x="1039852" y="3509679"/>
            <a:ext cx="698909" cy="230832"/>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384GB</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DDR DRAM only</a:t>
            </a:r>
          </a:p>
        </p:txBody>
      </p:sp>
      <p:sp>
        <p:nvSpPr>
          <p:cNvPr id="92" name="TextBox 91">
            <a:extLst>
              <a:ext uri="{FF2B5EF4-FFF2-40B4-BE49-F238E27FC236}">
                <a16:creationId xmlns:a16="http://schemas.microsoft.com/office/drawing/2014/main" id="{807DE1EA-4A77-4E87-90D8-749E20FA81B9}"/>
              </a:ext>
            </a:extLst>
          </p:cNvPr>
          <p:cNvSpPr txBox="1"/>
          <p:nvPr/>
        </p:nvSpPr>
        <p:spPr>
          <a:xfrm>
            <a:off x="2167240" y="3491178"/>
            <a:ext cx="751809"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512GB Intel</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96GB DDR DRAM</a:t>
            </a:r>
          </a:p>
        </p:txBody>
      </p:sp>
      <p:sp>
        <p:nvSpPr>
          <p:cNvPr id="93" name="TextBox 92">
            <a:extLst>
              <a:ext uri="{FF2B5EF4-FFF2-40B4-BE49-F238E27FC236}">
                <a16:creationId xmlns:a16="http://schemas.microsoft.com/office/drawing/2014/main" id="{7A7AB0C9-2FD1-48F0-B2F6-2AAF69234410}"/>
              </a:ext>
            </a:extLst>
          </p:cNvPr>
          <p:cNvSpPr txBox="1"/>
          <p:nvPr/>
        </p:nvSpPr>
        <p:spPr>
          <a:xfrm>
            <a:off x="3397367" y="3497888"/>
            <a:ext cx="809517"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1024GB Intel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192GB DDR DRAM</a:t>
            </a:r>
          </a:p>
        </p:txBody>
      </p:sp>
      <p:sp>
        <p:nvSpPr>
          <p:cNvPr id="95" name="Rectangle 94">
            <a:extLst>
              <a:ext uri="{FF2B5EF4-FFF2-40B4-BE49-F238E27FC236}">
                <a16:creationId xmlns:a16="http://schemas.microsoft.com/office/drawing/2014/main" id="{B43A8AED-A32D-4DE1-9358-6D1A4ABF3AD4}"/>
              </a:ext>
            </a:extLst>
          </p:cNvPr>
          <p:cNvSpPr/>
          <p:nvPr/>
        </p:nvSpPr>
        <p:spPr>
          <a:xfrm>
            <a:off x="958563" y="3942458"/>
            <a:ext cx="3110596" cy="369332"/>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3" normalizeH="0" baseline="0" noProof="0" dirty="0">
                <a:ln>
                  <a:noFill/>
                </a:ln>
                <a:solidFill>
                  <a:prstClr val="black"/>
                </a:solidFill>
                <a:effectLst/>
                <a:uLnTx/>
                <a:uFillTx/>
                <a:latin typeface="Intel Clear"/>
                <a:ea typeface="+mn-ea"/>
                <a:cs typeface="+mn-cs"/>
              </a:rPr>
              <a:t>4-server cluster of Intel® Xeon® Gold 6258R processor (28C)</a:t>
            </a:r>
            <a:br>
              <a:rPr kumimoji="0" lang="en-US" sz="900" b="0" i="0" u="none" strike="noStrike" kern="1200" cap="none" spc="-23" normalizeH="0" baseline="0" noProof="0" dirty="0">
                <a:ln>
                  <a:noFill/>
                </a:ln>
                <a:solidFill>
                  <a:prstClr val="black"/>
                </a:solidFill>
                <a:effectLst/>
                <a:uLnTx/>
                <a:uFillTx/>
                <a:latin typeface="Intel Clear"/>
                <a:ea typeface="+mn-ea"/>
                <a:cs typeface="+mn-cs"/>
              </a:rPr>
            </a:br>
            <a:r>
              <a:rPr kumimoji="0" lang="en-US" sz="900" b="0" i="0" u="none" strike="noStrike" kern="1200" cap="none" spc="-23" normalizeH="0" baseline="0" noProof="0" dirty="0">
                <a:ln>
                  <a:noFill/>
                </a:ln>
                <a:solidFill>
                  <a:prstClr val="black"/>
                </a:solidFill>
                <a:effectLst/>
                <a:uLnTx/>
                <a:uFillTx/>
                <a:latin typeface="Intel Clear"/>
                <a:ea typeface="+mn-ea"/>
                <a:cs typeface="+mn-cs"/>
              </a:rPr>
              <a:t>with Intel Optane SSD as cache drive</a:t>
            </a:r>
          </a:p>
        </p:txBody>
      </p:sp>
      <p:sp>
        <p:nvSpPr>
          <p:cNvPr id="96" name="Rectangle 95">
            <a:extLst>
              <a:ext uri="{FF2B5EF4-FFF2-40B4-BE49-F238E27FC236}">
                <a16:creationId xmlns:a16="http://schemas.microsoft.com/office/drawing/2014/main" id="{16E295FD-9A55-4016-A567-AB20162057AB}"/>
              </a:ext>
            </a:extLst>
          </p:cNvPr>
          <p:cNvSpPr/>
          <p:nvPr/>
        </p:nvSpPr>
        <p:spPr>
          <a:xfrm>
            <a:off x="5312003" y="3931313"/>
            <a:ext cx="3136500" cy="369332"/>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3" normalizeH="0" baseline="0" noProof="0" dirty="0">
                <a:ln>
                  <a:noFill/>
                </a:ln>
                <a:solidFill>
                  <a:prstClr val="black"/>
                </a:solidFill>
                <a:effectLst/>
                <a:uLnTx/>
                <a:uFillTx/>
                <a:latin typeface="Intel Clear"/>
                <a:ea typeface="+mn-ea"/>
                <a:cs typeface="+mn-cs"/>
              </a:rPr>
              <a:t>4-server cluster of Intel® Xeon® Gold 6258R processor (28C)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3" normalizeH="0" baseline="0" noProof="0" dirty="0">
                <a:ln>
                  <a:noFill/>
                </a:ln>
                <a:solidFill>
                  <a:prstClr val="black"/>
                </a:solidFill>
                <a:effectLst/>
                <a:uLnTx/>
                <a:uFillTx/>
                <a:latin typeface="Intel Clear"/>
                <a:ea typeface="+mn-ea"/>
                <a:cs typeface="+mn-cs"/>
              </a:rPr>
              <a:t>with Intel Optane SSD as cache drive</a:t>
            </a:r>
          </a:p>
        </p:txBody>
      </p:sp>
      <p:sp>
        <p:nvSpPr>
          <p:cNvPr id="97" name="TextBox 96">
            <a:extLst>
              <a:ext uri="{FF2B5EF4-FFF2-40B4-BE49-F238E27FC236}">
                <a16:creationId xmlns:a16="http://schemas.microsoft.com/office/drawing/2014/main" id="{B62591E1-A14E-44A8-9581-8C00B7CBCC6D}"/>
              </a:ext>
            </a:extLst>
          </p:cNvPr>
          <p:cNvSpPr txBox="1"/>
          <p:nvPr/>
        </p:nvSpPr>
        <p:spPr>
          <a:xfrm>
            <a:off x="5293401" y="1579238"/>
            <a:ext cx="2992284" cy="13849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3" normalizeH="0" baseline="0" noProof="0" dirty="0">
                <a:ln>
                  <a:noFill/>
                </a:ln>
                <a:solidFill>
                  <a:prstClr val="black"/>
                </a:solidFill>
                <a:effectLst/>
                <a:uLnTx/>
                <a:uFillTx/>
                <a:latin typeface="Intel Clear"/>
                <a:ea typeface="+mn-ea"/>
                <a:cs typeface="+mn-cs"/>
              </a:rPr>
              <a:t>Total Cost per VDI User</a:t>
            </a:r>
          </a:p>
        </p:txBody>
      </p:sp>
      <p:sp>
        <p:nvSpPr>
          <p:cNvPr id="99" name="Rectangle 98">
            <a:extLst>
              <a:ext uri="{FF2B5EF4-FFF2-40B4-BE49-F238E27FC236}">
                <a16:creationId xmlns:a16="http://schemas.microsoft.com/office/drawing/2014/main" id="{54941BE4-0E1A-4013-94C3-E59ADE0A9B39}"/>
              </a:ext>
            </a:extLst>
          </p:cNvPr>
          <p:cNvSpPr/>
          <p:nvPr/>
        </p:nvSpPr>
        <p:spPr>
          <a:xfrm>
            <a:off x="2173384" y="966614"/>
            <a:ext cx="5397667" cy="278975"/>
          </a:xfrm>
          <a:prstGeom prst="rect">
            <a:avLst/>
          </a:prstGeom>
          <a:noFill/>
          <a:ln w="9525" cap="flat" cmpd="sng" algn="ctr">
            <a:noFill/>
            <a:prstDash val="solid"/>
          </a:ln>
          <a:effectLst/>
        </p:spPr>
        <p:txBody>
          <a:bodyPr lIns="0" rIns="0" bIns="91440" rtlCol="0" anchor="ctr"/>
          <a:lstStyle/>
          <a:p>
            <a:pPr marL="0" marR="0" lvl="0" indent="0" algn="l" defTabSz="685664"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Support up to 87% more VDI users with up to 16% reduction in $/vdi</a:t>
            </a:r>
            <a:r>
              <a:rPr kumimoji="0" lang="en-US" sz="2100" b="0" i="0" u="none" strike="noStrike" kern="0" cap="none" spc="0" normalizeH="0" baseline="3000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1</a:t>
            </a:r>
          </a:p>
        </p:txBody>
      </p:sp>
      <p:sp>
        <p:nvSpPr>
          <p:cNvPr id="101" name="Rectangle 100">
            <a:extLst>
              <a:ext uri="{FF2B5EF4-FFF2-40B4-BE49-F238E27FC236}">
                <a16:creationId xmlns:a16="http://schemas.microsoft.com/office/drawing/2014/main" id="{8CE02311-F380-458C-AC9B-F7DDB1C2D35D}"/>
              </a:ext>
            </a:extLst>
          </p:cNvPr>
          <p:cNvSpPr/>
          <p:nvPr/>
        </p:nvSpPr>
        <p:spPr>
          <a:xfrm>
            <a:off x="407154" y="4545323"/>
            <a:ext cx="8724016"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l Clear" panose="020B0604020203020204" pitchFamily="34" charset="0"/>
                <a:ea typeface="+mn-ea"/>
                <a:cs typeface="+mn-cs"/>
              </a:rPr>
              <a:t>See backup for configuration details.  For more complete information about performance and benchmark results, visit</a:t>
            </a:r>
            <a:r>
              <a:rPr kumimoji="0" lang="en-US" sz="800" b="0" i="0" u="none" strike="noStrike" kern="1200" cap="none" spc="0" normalizeH="0" baseline="0" noProof="0" dirty="0">
                <a:ln>
                  <a:noFill/>
                </a:ln>
                <a:solidFill>
                  <a:srgbClr val="333333"/>
                </a:solidFill>
                <a:effectLst/>
                <a:uLnTx/>
                <a:uFillTx/>
                <a:latin typeface="Intel Clear" panose="020B0604020203020204" pitchFamily="34" charset="0"/>
                <a:ea typeface="+mn-ea"/>
                <a:cs typeface="+mn-cs"/>
              </a:rPr>
              <a:t> </a:t>
            </a:r>
            <a:r>
              <a:rPr kumimoji="0" lang="en-US" sz="800" b="0" i="0" u="none" strike="noStrike" kern="1200" cap="none" spc="0" normalizeH="0" baseline="0" noProof="0" dirty="0">
                <a:ln>
                  <a:noFill/>
                </a:ln>
                <a:solidFill>
                  <a:srgbClr val="0071C5"/>
                </a:solidFill>
                <a:effectLst/>
                <a:uLnTx/>
                <a:uFillTx/>
                <a:latin typeface="Intel Clear" panose="020B0604020203020204" pitchFamily="34" charset="0"/>
                <a:ea typeface="+mn-ea"/>
                <a:cs typeface="+mn-cs"/>
                <a:hlinkClick r:id="rId3"/>
              </a:rPr>
              <a:t>www.intel.com/benchmarks</a:t>
            </a:r>
            <a:r>
              <a:rPr kumimoji="0" lang="en-US" sz="800" b="0" i="0" u="none" strike="noStrike" kern="1200" cap="none" spc="0" normalizeH="0" baseline="0" noProof="0" dirty="0">
                <a:ln>
                  <a:noFill/>
                </a:ln>
                <a:solidFill>
                  <a:srgbClr val="333333"/>
                </a:solidFill>
                <a:effectLst/>
                <a:uLnTx/>
                <a:uFillTx/>
                <a:latin typeface="Intel Clear" panose="020B0604020203020204" pitchFamily="34" charset="0"/>
                <a:ea typeface="+mn-ea"/>
                <a:cs typeface="+mn-cs"/>
              </a:rPr>
              <a:t>.    </a:t>
            </a: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27131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1BFB7-6E38-4E56-8585-2B8F1C58DB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3" name="Title 2">
            <a:extLst>
              <a:ext uri="{FF2B5EF4-FFF2-40B4-BE49-F238E27FC236}">
                <a16:creationId xmlns:a16="http://schemas.microsoft.com/office/drawing/2014/main" id="{CCA3F71E-D160-4926-8681-F401702B5A49}"/>
              </a:ext>
            </a:extLst>
          </p:cNvPr>
          <p:cNvSpPr>
            <a:spLocks noGrp="1"/>
          </p:cNvSpPr>
          <p:nvPr>
            <p:ph type="title"/>
          </p:nvPr>
        </p:nvSpPr>
        <p:spPr/>
        <p:txBody>
          <a:bodyPr/>
          <a:lstStyle/>
          <a:p>
            <a:r>
              <a:rPr lang="en-US" sz="2000" dirty="0">
                <a:solidFill>
                  <a:srgbClr val="003C71"/>
                </a:solidFill>
              </a:rPr>
              <a:t>VMware Horizon on VMware </a:t>
            </a:r>
            <a:r>
              <a:rPr lang="en-US" sz="2000" dirty="0" err="1">
                <a:solidFill>
                  <a:srgbClr val="003C71"/>
                </a:solidFill>
              </a:rPr>
              <a:t>vSAN</a:t>
            </a:r>
            <a:r>
              <a:rPr lang="en-US" sz="2000" dirty="0">
                <a:solidFill>
                  <a:srgbClr val="003C71"/>
                </a:solidFill>
              </a:rPr>
              <a:t> for </a:t>
            </a:r>
            <a:r>
              <a:rPr lang="en-US" sz="2000" dirty="0" err="1">
                <a:solidFill>
                  <a:srgbClr val="003C71"/>
                </a:solidFill>
              </a:rPr>
              <a:t>LoginVSI</a:t>
            </a:r>
            <a:r>
              <a:rPr lang="en-US" sz="2000" dirty="0">
                <a:solidFill>
                  <a:srgbClr val="003C71"/>
                </a:solidFill>
              </a:rPr>
              <a:t> “Knowledge” User</a:t>
            </a:r>
            <a:endParaRPr lang="en-US" sz="2000" dirty="0"/>
          </a:p>
        </p:txBody>
      </p:sp>
      <p:sp>
        <p:nvSpPr>
          <p:cNvPr id="5" name="Rectangle 4">
            <a:extLst>
              <a:ext uri="{FF2B5EF4-FFF2-40B4-BE49-F238E27FC236}">
                <a16:creationId xmlns:a16="http://schemas.microsoft.com/office/drawing/2014/main" id="{1F615507-06DB-49E6-80AC-EB59690C1F3E}"/>
              </a:ext>
            </a:extLst>
          </p:cNvPr>
          <p:cNvSpPr/>
          <p:nvPr/>
        </p:nvSpPr>
        <p:spPr>
          <a:xfrm>
            <a:off x="4769163" y="1412196"/>
            <a:ext cx="3078794" cy="2921796"/>
          </a:xfrm>
          <a:prstGeom prst="rect">
            <a:avLst/>
          </a:prstGeom>
          <a:solidFill>
            <a:schemeClr val="bg1">
              <a:alpha val="79000"/>
            </a:schemeClr>
          </a:solidFill>
          <a:ln w="22225" cap="flat" cmpd="sng" algn="ctr">
            <a:gradFill flip="none" rotWithShape="1">
              <a:gsLst>
                <a:gs pos="0">
                  <a:srgbClr val="00AEEF"/>
                </a:gs>
                <a:gs pos="67500">
                  <a:srgbClr val="FFFFFF">
                    <a:alpha val="0"/>
                  </a:srgbClr>
                </a:gs>
                <a:gs pos="35000">
                  <a:sysClr val="window" lastClr="FFFFFF">
                    <a:alpha val="0"/>
                  </a:sysClr>
                </a:gs>
                <a:gs pos="100000">
                  <a:srgbClr val="00AEEF"/>
                </a:gs>
              </a:gsLst>
              <a:lin ang="0" scaled="1"/>
              <a:tileRect/>
            </a:gradFill>
            <a:prstDash val="solid"/>
          </a:ln>
          <a:effectLst/>
        </p:spPr>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23" normalizeH="0" baseline="0" noProof="0" dirty="0">
              <a:ln>
                <a:noFill/>
              </a:ln>
              <a:solidFill>
                <a:srgbClr val="003C71"/>
              </a:solidFill>
              <a:effectLst/>
              <a:uLnTx/>
              <a:uFillTx/>
              <a:latin typeface="Intel Clear"/>
              <a:ea typeface="+mn-ea"/>
              <a:cs typeface="+mn-cs"/>
            </a:endParaRPr>
          </a:p>
        </p:txBody>
      </p:sp>
      <p:sp>
        <p:nvSpPr>
          <p:cNvPr id="8" name="TextBox 7">
            <a:extLst>
              <a:ext uri="{FF2B5EF4-FFF2-40B4-BE49-F238E27FC236}">
                <a16:creationId xmlns:a16="http://schemas.microsoft.com/office/drawing/2014/main" id="{59C4DD97-AC29-4AE5-933C-F01F0B5416C1}"/>
              </a:ext>
            </a:extLst>
          </p:cNvPr>
          <p:cNvSpPr txBox="1"/>
          <p:nvPr/>
        </p:nvSpPr>
        <p:spPr>
          <a:xfrm>
            <a:off x="5399186" y="3498989"/>
            <a:ext cx="698909" cy="230832"/>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384GB</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DDR DRAM only</a:t>
            </a:r>
          </a:p>
        </p:txBody>
      </p:sp>
      <p:sp>
        <p:nvSpPr>
          <p:cNvPr id="10" name="TextBox 9">
            <a:extLst>
              <a:ext uri="{FF2B5EF4-FFF2-40B4-BE49-F238E27FC236}">
                <a16:creationId xmlns:a16="http://schemas.microsoft.com/office/drawing/2014/main" id="{F4BACD66-577D-4548-9563-EA2281727F5D}"/>
              </a:ext>
            </a:extLst>
          </p:cNvPr>
          <p:cNvSpPr txBox="1"/>
          <p:nvPr/>
        </p:nvSpPr>
        <p:spPr>
          <a:xfrm>
            <a:off x="6562831" y="3485857"/>
            <a:ext cx="809517"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1024GB Intel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192GB DDR DRAM</a:t>
            </a:r>
          </a:p>
        </p:txBody>
      </p:sp>
      <p:sp>
        <p:nvSpPr>
          <p:cNvPr id="15" name="Rectangle 14">
            <a:extLst>
              <a:ext uri="{FF2B5EF4-FFF2-40B4-BE49-F238E27FC236}">
                <a16:creationId xmlns:a16="http://schemas.microsoft.com/office/drawing/2014/main" id="{47F81B6F-2480-4629-814D-1051AA103DCB}"/>
              </a:ext>
            </a:extLst>
          </p:cNvPr>
          <p:cNvSpPr/>
          <p:nvPr/>
        </p:nvSpPr>
        <p:spPr>
          <a:xfrm>
            <a:off x="5410282" y="2168476"/>
            <a:ext cx="580031" cy="1249667"/>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Intel Clear"/>
              <a:ea typeface="+mn-ea"/>
              <a:cs typeface="+mn-cs"/>
            </a:endParaRPr>
          </a:p>
        </p:txBody>
      </p:sp>
      <p:grpSp>
        <p:nvGrpSpPr>
          <p:cNvPr id="17" name="Group 16">
            <a:extLst>
              <a:ext uri="{FF2B5EF4-FFF2-40B4-BE49-F238E27FC236}">
                <a16:creationId xmlns:a16="http://schemas.microsoft.com/office/drawing/2014/main" id="{92A00D30-8FBF-434F-9BE1-16D04F12FDBB}"/>
              </a:ext>
            </a:extLst>
          </p:cNvPr>
          <p:cNvGrpSpPr/>
          <p:nvPr/>
        </p:nvGrpSpPr>
        <p:grpSpPr>
          <a:xfrm>
            <a:off x="6609243" y="2190568"/>
            <a:ext cx="580030" cy="1227575"/>
            <a:chOff x="8945369" y="2788569"/>
            <a:chExt cx="773374" cy="2276063"/>
          </a:xfrm>
          <a:solidFill>
            <a:schemeClr val="accent2"/>
          </a:solidFill>
        </p:grpSpPr>
        <p:sp>
          <p:nvSpPr>
            <p:cNvPr id="20" name="Rectangle 19">
              <a:extLst>
                <a:ext uri="{FF2B5EF4-FFF2-40B4-BE49-F238E27FC236}">
                  <a16:creationId xmlns:a16="http://schemas.microsoft.com/office/drawing/2014/main" id="{416DA30F-75A4-4FB1-AB91-573723D60415}"/>
                </a:ext>
              </a:extLst>
            </p:cNvPr>
            <p:cNvSpPr/>
            <p:nvPr/>
          </p:nvSpPr>
          <p:spPr>
            <a:xfrm>
              <a:off x="8945369" y="3030151"/>
              <a:ext cx="773374" cy="203448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Intel Clear"/>
                <a:ea typeface="+mn-ea"/>
                <a:cs typeface="+mn-cs"/>
              </a:endParaRPr>
            </a:p>
          </p:txBody>
        </p:sp>
        <p:sp>
          <p:nvSpPr>
            <p:cNvPr id="19" name="TextBox 18">
              <a:extLst>
                <a:ext uri="{FF2B5EF4-FFF2-40B4-BE49-F238E27FC236}">
                  <a16:creationId xmlns:a16="http://schemas.microsoft.com/office/drawing/2014/main" id="{D212858A-2510-4AAE-9591-07AD241D7B39}"/>
                </a:ext>
              </a:extLst>
            </p:cNvPr>
            <p:cNvSpPr txBox="1"/>
            <p:nvPr/>
          </p:nvSpPr>
          <p:spPr>
            <a:xfrm>
              <a:off x="8945369" y="2788569"/>
              <a:ext cx="773374" cy="19972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Intel Clear"/>
                  <a:ea typeface="+mn-ea"/>
                  <a:cs typeface="+mn-cs"/>
                </a:rPr>
                <a:t>$668</a:t>
              </a:r>
            </a:p>
          </p:txBody>
        </p:sp>
      </p:grpSp>
      <p:sp>
        <p:nvSpPr>
          <p:cNvPr id="27" name="TextBox 26">
            <a:extLst>
              <a:ext uri="{FF2B5EF4-FFF2-40B4-BE49-F238E27FC236}">
                <a16:creationId xmlns:a16="http://schemas.microsoft.com/office/drawing/2014/main" id="{70C31FDC-08BF-4E93-B4FF-72B4703FC731}"/>
              </a:ext>
            </a:extLst>
          </p:cNvPr>
          <p:cNvSpPr txBox="1"/>
          <p:nvPr/>
        </p:nvSpPr>
        <p:spPr>
          <a:xfrm rot="16200000">
            <a:off x="4819868" y="2589567"/>
            <a:ext cx="512961" cy="126958"/>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Intel Clear"/>
                <a:ea typeface="+mn-ea"/>
                <a:cs typeface="+mn-cs"/>
              </a:rPr>
              <a:t>TCO $/VDI</a:t>
            </a:r>
          </a:p>
        </p:txBody>
      </p:sp>
      <p:grpSp>
        <p:nvGrpSpPr>
          <p:cNvPr id="28" name="Group 27">
            <a:extLst>
              <a:ext uri="{FF2B5EF4-FFF2-40B4-BE49-F238E27FC236}">
                <a16:creationId xmlns:a16="http://schemas.microsoft.com/office/drawing/2014/main" id="{FAAEC509-A0B3-4669-8256-18AFF9CA0B7A}"/>
              </a:ext>
            </a:extLst>
          </p:cNvPr>
          <p:cNvGrpSpPr/>
          <p:nvPr/>
        </p:nvGrpSpPr>
        <p:grpSpPr>
          <a:xfrm>
            <a:off x="5058635" y="2070264"/>
            <a:ext cx="293609" cy="1372000"/>
            <a:chOff x="6958777" y="3267458"/>
            <a:chExt cx="391479" cy="1829332"/>
          </a:xfrm>
        </p:grpSpPr>
        <p:sp>
          <p:nvSpPr>
            <p:cNvPr id="30" name="TextBox 29">
              <a:extLst>
                <a:ext uri="{FF2B5EF4-FFF2-40B4-BE49-F238E27FC236}">
                  <a16:creationId xmlns:a16="http://schemas.microsoft.com/office/drawing/2014/main" id="{8A104AA9-3A93-460D-9CA1-82B4405821C1}"/>
                </a:ext>
              </a:extLst>
            </p:cNvPr>
            <p:cNvSpPr txBox="1"/>
            <p:nvPr/>
          </p:nvSpPr>
          <p:spPr>
            <a:xfrm>
              <a:off x="6958777" y="3267458"/>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$800</a:t>
              </a:r>
            </a:p>
          </p:txBody>
        </p:sp>
        <p:sp>
          <p:nvSpPr>
            <p:cNvPr id="31" name="TextBox 30">
              <a:extLst>
                <a:ext uri="{FF2B5EF4-FFF2-40B4-BE49-F238E27FC236}">
                  <a16:creationId xmlns:a16="http://schemas.microsoft.com/office/drawing/2014/main" id="{8B9E7A30-BC89-447D-94BD-58F9BEC81C26}"/>
                </a:ext>
              </a:extLst>
            </p:cNvPr>
            <p:cNvSpPr txBox="1"/>
            <p:nvPr/>
          </p:nvSpPr>
          <p:spPr>
            <a:xfrm>
              <a:off x="6960350" y="3697860"/>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$600</a:t>
              </a:r>
            </a:p>
          </p:txBody>
        </p:sp>
        <p:sp>
          <p:nvSpPr>
            <p:cNvPr id="33" name="TextBox 32">
              <a:extLst>
                <a:ext uri="{FF2B5EF4-FFF2-40B4-BE49-F238E27FC236}">
                  <a16:creationId xmlns:a16="http://schemas.microsoft.com/office/drawing/2014/main" id="{AB663698-BA00-446F-918C-412435677176}"/>
                </a:ext>
              </a:extLst>
            </p:cNvPr>
            <p:cNvSpPr txBox="1"/>
            <p:nvPr/>
          </p:nvSpPr>
          <p:spPr>
            <a:xfrm>
              <a:off x="6965073" y="4128263"/>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$400</a:t>
              </a:r>
            </a:p>
          </p:txBody>
        </p:sp>
        <p:sp>
          <p:nvSpPr>
            <p:cNvPr id="34" name="TextBox 33">
              <a:extLst>
                <a:ext uri="{FF2B5EF4-FFF2-40B4-BE49-F238E27FC236}">
                  <a16:creationId xmlns:a16="http://schemas.microsoft.com/office/drawing/2014/main" id="{14734BEC-5FF1-48E4-97FF-7051195C6333}"/>
                </a:ext>
              </a:extLst>
            </p:cNvPr>
            <p:cNvSpPr txBox="1"/>
            <p:nvPr/>
          </p:nvSpPr>
          <p:spPr>
            <a:xfrm>
              <a:off x="6966646" y="4558665"/>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$200</a:t>
              </a:r>
            </a:p>
          </p:txBody>
        </p:sp>
        <p:sp>
          <p:nvSpPr>
            <p:cNvPr id="35" name="TextBox 34">
              <a:extLst>
                <a:ext uri="{FF2B5EF4-FFF2-40B4-BE49-F238E27FC236}">
                  <a16:creationId xmlns:a16="http://schemas.microsoft.com/office/drawing/2014/main" id="{0961E16B-DE14-412B-905B-D6CB54364EF6}"/>
                </a:ext>
              </a:extLst>
            </p:cNvPr>
            <p:cNvSpPr txBox="1"/>
            <p:nvPr/>
          </p:nvSpPr>
          <p:spPr>
            <a:xfrm>
              <a:off x="6968222" y="4989069"/>
              <a:ext cx="382034" cy="107721"/>
            </a:xfrm>
            <a:prstGeom prst="rect">
              <a:avLst/>
            </a:prstGeom>
            <a:noFill/>
          </p:spPr>
          <p:txBody>
            <a:bodyPr vert="horz" wrap="squar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0</a:t>
              </a:r>
            </a:p>
          </p:txBody>
        </p:sp>
      </p:grpSp>
      <p:sp>
        <p:nvSpPr>
          <p:cNvPr id="36" name="TextBox 35">
            <a:extLst>
              <a:ext uri="{FF2B5EF4-FFF2-40B4-BE49-F238E27FC236}">
                <a16:creationId xmlns:a16="http://schemas.microsoft.com/office/drawing/2014/main" id="{6047E862-09E7-4D4F-9CA0-8F392937B2F8}"/>
              </a:ext>
            </a:extLst>
          </p:cNvPr>
          <p:cNvSpPr txBox="1"/>
          <p:nvPr/>
        </p:nvSpPr>
        <p:spPr>
          <a:xfrm>
            <a:off x="6022916" y="2344925"/>
            <a:ext cx="551434" cy="258532"/>
          </a:xfrm>
          <a:prstGeom prst="rect">
            <a:avLst/>
          </a:prstGeom>
          <a:noFill/>
          <a:ln>
            <a:noFill/>
          </a:ln>
        </p:spPr>
        <p:txBody>
          <a:bodyPr vert="horz" wrap="none" lIns="0" tIns="0" rIns="0" bIns="0"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12% reduction</a:t>
            </a:r>
            <a:b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050" b="0" i="0" u="none" strike="noStrike" kern="1200" cap="none" spc="0" normalizeH="0" baseline="0" noProof="0" dirty="0">
                <a:ln>
                  <a:noFill/>
                </a:ln>
                <a:solidFill>
                  <a:srgbClr val="FC4C02"/>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 $/VDI</a:t>
            </a:r>
          </a:p>
        </p:txBody>
      </p:sp>
      <p:cxnSp>
        <p:nvCxnSpPr>
          <p:cNvPr id="46" name="Straight Arrow Connector 45">
            <a:extLst>
              <a:ext uri="{FF2B5EF4-FFF2-40B4-BE49-F238E27FC236}">
                <a16:creationId xmlns:a16="http://schemas.microsoft.com/office/drawing/2014/main" id="{76FFB7AB-DEBC-4185-ABAC-5D4043C655A5}"/>
              </a:ext>
            </a:extLst>
          </p:cNvPr>
          <p:cNvCxnSpPr>
            <a:cxnSpLocks/>
          </p:cNvCxnSpPr>
          <p:nvPr/>
        </p:nvCxnSpPr>
        <p:spPr>
          <a:xfrm>
            <a:off x="6036543" y="2196336"/>
            <a:ext cx="541013" cy="105177"/>
          </a:xfrm>
          <a:prstGeom prst="straightConnector1">
            <a:avLst/>
          </a:prstGeom>
          <a:ln>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BE744A67-9786-470A-AA89-8FABE25E54A1}"/>
              </a:ext>
            </a:extLst>
          </p:cNvPr>
          <p:cNvSpPr/>
          <p:nvPr/>
        </p:nvSpPr>
        <p:spPr>
          <a:xfrm>
            <a:off x="738953" y="1408103"/>
            <a:ext cx="2920003" cy="2921796"/>
          </a:xfrm>
          <a:prstGeom prst="rect">
            <a:avLst/>
          </a:prstGeom>
          <a:solidFill>
            <a:schemeClr val="bg1">
              <a:alpha val="79000"/>
            </a:schemeClr>
          </a:solidFill>
          <a:ln w="22225" cap="flat" cmpd="sng" algn="ctr">
            <a:gradFill flip="none" rotWithShape="1">
              <a:gsLst>
                <a:gs pos="0">
                  <a:srgbClr val="00AEEF"/>
                </a:gs>
                <a:gs pos="67500">
                  <a:srgbClr val="FFFFFF">
                    <a:alpha val="0"/>
                  </a:srgbClr>
                </a:gs>
                <a:gs pos="35000">
                  <a:sysClr val="window" lastClr="FFFFFF">
                    <a:alpha val="0"/>
                  </a:sysClr>
                </a:gs>
                <a:gs pos="100000">
                  <a:srgbClr val="00AEEF"/>
                </a:gs>
              </a:gsLst>
              <a:lin ang="0" scaled="1"/>
              <a:tileRect/>
            </a:gradFill>
            <a:prstDash val="solid"/>
          </a:ln>
          <a:effectLst/>
        </p:spPr>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23" normalizeH="0" baseline="0" noProof="0" dirty="0">
              <a:ln>
                <a:noFill/>
              </a:ln>
              <a:solidFill>
                <a:srgbClr val="003C71"/>
              </a:solidFill>
              <a:effectLst/>
              <a:uLnTx/>
              <a:uFillTx/>
              <a:latin typeface="Intel Clear"/>
              <a:ea typeface="+mn-ea"/>
              <a:cs typeface="+mn-cs"/>
            </a:endParaRPr>
          </a:p>
        </p:txBody>
      </p:sp>
      <p:sp>
        <p:nvSpPr>
          <p:cNvPr id="52" name="TextBox 51">
            <a:extLst>
              <a:ext uri="{FF2B5EF4-FFF2-40B4-BE49-F238E27FC236}">
                <a16:creationId xmlns:a16="http://schemas.microsoft.com/office/drawing/2014/main" id="{853278E2-20D5-43DA-A212-821B76CB8F20}"/>
              </a:ext>
            </a:extLst>
          </p:cNvPr>
          <p:cNvSpPr txBox="1"/>
          <p:nvPr/>
        </p:nvSpPr>
        <p:spPr>
          <a:xfrm>
            <a:off x="714599" y="1540898"/>
            <a:ext cx="2992284" cy="13849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3" normalizeH="0" baseline="0" noProof="0" dirty="0">
                <a:ln>
                  <a:noFill/>
                </a:ln>
                <a:solidFill>
                  <a:prstClr val="black"/>
                </a:solidFill>
                <a:effectLst/>
                <a:uLnTx/>
                <a:uFillTx/>
                <a:latin typeface="Intel Clear"/>
                <a:ea typeface="+mn-ea"/>
                <a:cs typeface="+mn-cs"/>
              </a:rPr>
              <a:t>Number of VDI users</a:t>
            </a:r>
          </a:p>
        </p:txBody>
      </p:sp>
      <p:sp>
        <p:nvSpPr>
          <p:cNvPr id="57" name="Rectangle 56">
            <a:extLst>
              <a:ext uri="{FF2B5EF4-FFF2-40B4-BE49-F238E27FC236}">
                <a16:creationId xmlns:a16="http://schemas.microsoft.com/office/drawing/2014/main" id="{05AF2DF6-E728-4DD6-9EF1-B0D5576FC00C}"/>
              </a:ext>
            </a:extLst>
          </p:cNvPr>
          <p:cNvSpPr/>
          <p:nvPr/>
        </p:nvSpPr>
        <p:spPr>
          <a:xfrm>
            <a:off x="1356831" y="2992794"/>
            <a:ext cx="594360" cy="431944"/>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a:ea typeface="+mn-ea"/>
                <a:cs typeface="+mn-cs"/>
              </a:rPr>
              <a:t>72</a:t>
            </a:r>
          </a:p>
        </p:txBody>
      </p:sp>
      <p:sp>
        <p:nvSpPr>
          <p:cNvPr id="62" name="Rectangle 61">
            <a:extLst>
              <a:ext uri="{FF2B5EF4-FFF2-40B4-BE49-F238E27FC236}">
                <a16:creationId xmlns:a16="http://schemas.microsoft.com/office/drawing/2014/main" id="{500D387B-F847-4303-BBAE-22F95DA36FA8}"/>
              </a:ext>
            </a:extLst>
          </p:cNvPr>
          <p:cNvSpPr/>
          <p:nvPr/>
        </p:nvSpPr>
        <p:spPr>
          <a:xfrm>
            <a:off x="2555792" y="2473762"/>
            <a:ext cx="594360" cy="9509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a:ea typeface="+mn-ea"/>
                <a:cs typeface="+mn-cs"/>
              </a:rPr>
              <a:t>200</a:t>
            </a:r>
          </a:p>
        </p:txBody>
      </p:sp>
      <p:sp>
        <p:nvSpPr>
          <p:cNvPr id="79" name="TextBox 78">
            <a:extLst>
              <a:ext uri="{FF2B5EF4-FFF2-40B4-BE49-F238E27FC236}">
                <a16:creationId xmlns:a16="http://schemas.microsoft.com/office/drawing/2014/main" id="{FD89A0E7-25A6-4C59-B918-405CA5A8E2DA}"/>
              </a:ext>
            </a:extLst>
          </p:cNvPr>
          <p:cNvSpPr txBox="1"/>
          <p:nvPr/>
        </p:nvSpPr>
        <p:spPr>
          <a:xfrm rot="16200000">
            <a:off x="838485" y="2570259"/>
            <a:ext cx="272512" cy="126958"/>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Intel Clear"/>
                <a:ea typeface="+mn-ea"/>
                <a:cs typeface="+mn-cs"/>
              </a:rPr>
              <a:t>Users</a:t>
            </a:r>
          </a:p>
        </p:txBody>
      </p:sp>
      <p:sp>
        <p:nvSpPr>
          <p:cNvPr id="80" name="TextBox 79">
            <a:extLst>
              <a:ext uri="{FF2B5EF4-FFF2-40B4-BE49-F238E27FC236}">
                <a16:creationId xmlns:a16="http://schemas.microsoft.com/office/drawing/2014/main" id="{217C1BEB-78BA-4CC5-A31A-86D876821824}"/>
              </a:ext>
            </a:extLst>
          </p:cNvPr>
          <p:cNvSpPr txBox="1"/>
          <p:nvPr/>
        </p:nvSpPr>
        <p:spPr>
          <a:xfrm>
            <a:off x="1081513" y="1866096"/>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300</a:t>
            </a:r>
          </a:p>
        </p:txBody>
      </p:sp>
      <p:sp>
        <p:nvSpPr>
          <p:cNvPr id="81" name="TextBox 80">
            <a:extLst>
              <a:ext uri="{FF2B5EF4-FFF2-40B4-BE49-F238E27FC236}">
                <a16:creationId xmlns:a16="http://schemas.microsoft.com/office/drawing/2014/main" id="{E3CB1C1B-F222-4489-9B55-221A29111117}"/>
              </a:ext>
            </a:extLst>
          </p:cNvPr>
          <p:cNvSpPr txBox="1"/>
          <p:nvPr/>
        </p:nvSpPr>
        <p:spPr>
          <a:xfrm>
            <a:off x="1081513" y="2366752"/>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200</a:t>
            </a:r>
          </a:p>
        </p:txBody>
      </p:sp>
      <p:sp>
        <p:nvSpPr>
          <p:cNvPr id="82" name="TextBox 81">
            <a:extLst>
              <a:ext uri="{FF2B5EF4-FFF2-40B4-BE49-F238E27FC236}">
                <a16:creationId xmlns:a16="http://schemas.microsoft.com/office/drawing/2014/main" id="{5F68E30A-5654-4F21-932F-3876718DDDD0}"/>
              </a:ext>
            </a:extLst>
          </p:cNvPr>
          <p:cNvSpPr txBox="1"/>
          <p:nvPr/>
        </p:nvSpPr>
        <p:spPr>
          <a:xfrm>
            <a:off x="1081513" y="2867409"/>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100</a:t>
            </a:r>
          </a:p>
        </p:txBody>
      </p:sp>
      <p:sp>
        <p:nvSpPr>
          <p:cNvPr id="83" name="TextBox 82">
            <a:extLst>
              <a:ext uri="{FF2B5EF4-FFF2-40B4-BE49-F238E27FC236}">
                <a16:creationId xmlns:a16="http://schemas.microsoft.com/office/drawing/2014/main" id="{43DBCC48-5EF9-4754-BF24-BC4861297E08}"/>
              </a:ext>
            </a:extLst>
          </p:cNvPr>
          <p:cNvSpPr txBox="1"/>
          <p:nvPr/>
        </p:nvSpPr>
        <p:spPr>
          <a:xfrm>
            <a:off x="1129638" y="3368067"/>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0</a:t>
            </a:r>
          </a:p>
        </p:txBody>
      </p:sp>
      <p:sp>
        <p:nvSpPr>
          <p:cNvPr id="84" name="TextBox 83">
            <a:extLst>
              <a:ext uri="{FF2B5EF4-FFF2-40B4-BE49-F238E27FC236}">
                <a16:creationId xmlns:a16="http://schemas.microsoft.com/office/drawing/2014/main" id="{904CD270-350F-406A-AA71-501AAA954698}"/>
              </a:ext>
            </a:extLst>
          </p:cNvPr>
          <p:cNvSpPr txBox="1"/>
          <p:nvPr/>
        </p:nvSpPr>
        <p:spPr>
          <a:xfrm>
            <a:off x="1081513" y="2116424"/>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250</a:t>
            </a:r>
          </a:p>
        </p:txBody>
      </p:sp>
      <p:sp>
        <p:nvSpPr>
          <p:cNvPr id="85" name="TextBox 84">
            <a:extLst>
              <a:ext uri="{FF2B5EF4-FFF2-40B4-BE49-F238E27FC236}">
                <a16:creationId xmlns:a16="http://schemas.microsoft.com/office/drawing/2014/main" id="{C06A6E88-2FE1-419D-990E-6771034FC680}"/>
              </a:ext>
            </a:extLst>
          </p:cNvPr>
          <p:cNvSpPr txBox="1"/>
          <p:nvPr/>
        </p:nvSpPr>
        <p:spPr>
          <a:xfrm>
            <a:off x="1081513" y="2617081"/>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150</a:t>
            </a:r>
          </a:p>
        </p:txBody>
      </p:sp>
      <p:sp>
        <p:nvSpPr>
          <p:cNvPr id="86" name="TextBox 85">
            <a:extLst>
              <a:ext uri="{FF2B5EF4-FFF2-40B4-BE49-F238E27FC236}">
                <a16:creationId xmlns:a16="http://schemas.microsoft.com/office/drawing/2014/main" id="{642B9362-E59E-4572-9F6E-BB307B5D9D00}"/>
              </a:ext>
            </a:extLst>
          </p:cNvPr>
          <p:cNvSpPr txBox="1"/>
          <p:nvPr/>
        </p:nvSpPr>
        <p:spPr>
          <a:xfrm>
            <a:off x="1081513" y="3117737"/>
            <a:ext cx="286525" cy="80791"/>
          </a:xfrm>
          <a:prstGeom prst="rect">
            <a:avLst/>
          </a:prstGeom>
          <a:noFill/>
        </p:spPr>
        <p:txBody>
          <a:bodyPr vert="horz"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dirty="0">
                <a:ln>
                  <a:noFill/>
                </a:ln>
                <a:solidFill>
                  <a:prstClr val="black"/>
                </a:solidFill>
                <a:effectLst/>
                <a:uLnTx/>
                <a:uFillTx/>
                <a:latin typeface="Intel Clear"/>
                <a:ea typeface="+mn-ea"/>
                <a:cs typeface="+mn-cs"/>
              </a:rPr>
              <a:t>50</a:t>
            </a:r>
          </a:p>
        </p:txBody>
      </p:sp>
      <p:sp>
        <p:nvSpPr>
          <p:cNvPr id="91" name="TextBox 90">
            <a:extLst>
              <a:ext uri="{FF2B5EF4-FFF2-40B4-BE49-F238E27FC236}">
                <a16:creationId xmlns:a16="http://schemas.microsoft.com/office/drawing/2014/main" id="{62D81B89-EED0-4532-B392-ADBF6EB96BB3}"/>
              </a:ext>
            </a:extLst>
          </p:cNvPr>
          <p:cNvSpPr txBox="1"/>
          <p:nvPr/>
        </p:nvSpPr>
        <p:spPr>
          <a:xfrm>
            <a:off x="1323192" y="3505585"/>
            <a:ext cx="698909" cy="230832"/>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384GB</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DDR DRAM only</a:t>
            </a:r>
          </a:p>
        </p:txBody>
      </p:sp>
      <p:sp>
        <p:nvSpPr>
          <p:cNvPr id="93" name="TextBox 92">
            <a:extLst>
              <a:ext uri="{FF2B5EF4-FFF2-40B4-BE49-F238E27FC236}">
                <a16:creationId xmlns:a16="http://schemas.microsoft.com/office/drawing/2014/main" id="{7A7AB0C9-2FD1-48F0-B2F6-2AAF69234410}"/>
              </a:ext>
            </a:extLst>
          </p:cNvPr>
          <p:cNvSpPr txBox="1"/>
          <p:nvPr/>
        </p:nvSpPr>
        <p:spPr>
          <a:xfrm>
            <a:off x="2450580" y="3481361"/>
            <a:ext cx="809517" cy="346249"/>
          </a:xfrm>
          <a:prstGeom prst="rect">
            <a:avLst/>
          </a:prstGeom>
          <a:noFill/>
        </p:spPr>
        <p:txBody>
          <a:bodyPr vert="horz"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Intel Clear"/>
                <a:ea typeface="+mn-ea"/>
                <a:cs typeface="+mn-cs"/>
              </a:rPr>
              <a:t>with 1024GB Intel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Optane PMem +</a:t>
            </a:r>
            <a:br>
              <a:rPr kumimoji="0" lang="en-US" sz="750" b="0" i="0" u="none" strike="noStrike" kern="1200" cap="none" spc="0" normalizeH="0" baseline="0" noProof="0" dirty="0">
                <a:ln>
                  <a:noFill/>
                </a:ln>
                <a:solidFill>
                  <a:prstClr val="black"/>
                </a:solidFill>
                <a:effectLst/>
                <a:uLnTx/>
                <a:uFillTx/>
                <a:latin typeface="Intel Clear"/>
                <a:ea typeface="+mn-ea"/>
                <a:cs typeface="+mn-cs"/>
              </a:rPr>
            </a:br>
            <a:r>
              <a:rPr kumimoji="0" lang="en-US" sz="750" b="0" i="0" u="none" strike="noStrike" kern="1200" cap="none" spc="0" normalizeH="0" baseline="0" noProof="0" dirty="0">
                <a:ln>
                  <a:noFill/>
                </a:ln>
                <a:solidFill>
                  <a:prstClr val="black"/>
                </a:solidFill>
                <a:effectLst/>
                <a:uLnTx/>
                <a:uFillTx/>
                <a:latin typeface="Intel Clear"/>
                <a:ea typeface="+mn-ea"/>
                <a:cs typeface="+mn-cs"/>
              </a:rPr>
              <a:t>192GB DDR DRAM</a:t>
            </a:r>
          </a:p>
        </p:txBody>
      </p:sp>
      <p:sp>
        <p:nvSpPr>
          <p:cNvPr id="95" name="Rectangle 94">
            <a:extLst>
              <a:ext uri="{FF2B5EF4-FFF2-40B4-BE49-F238E27FC236}">
                <a16:creationId xmlns:a16="http://schemas.microsoft.com/office/drawing/2014/main" id="{B43A8AED-A32D-4DE1-9358-6D1A4ABF3AD4}"/>
              </a:ext>
            </a:extLst>
          </p:cNvPr>
          <p:cNvSpPr/>
          <p:nvPr/>
        </p:nvSpPr>
        <p:spPr>
          <a:xfrm>
            <a:off x="906503" y="3914114"/>
            <a:ext cx="2722669"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3" normalizeH="0" baseline="0" noProof="0" dirty="0">
                <a:ln>
                  <a:noFill/>
                </a:ln>
                <a:solidFill>
                  <a:prstClr val="black"/>
                </a:solidFill>
                <a:effectLst/>
                <a:uLnTx/>
                <a:uFillTx/>
                <a:latin typeface="Intel Clear"/>
                <a:ea typeface="+mn-ea"/>
                <a:cs typeface="+mn-cs"/>
              </a:rPr>
              <a:t>4-server cluster of Intel® Xeon® Gold 6230 processor (20C)</a:t>
            </a:r>
            <a:br>
              <a:rPr kumimoji="0" lang="en-US" sz="800" b="0" i="0" u="none" strike="noStrike" kern="1200" cap="none" spc="-23" normalizeH="0" baseline="0" noProof="0" dirty="0">
                <a:ln>
                  <a:noFill/>
                </a:ln>
                <a:solidFill>
                  <a:prstClr val="black"/>
                </a:solidFill>
                <a:effectLst/>
                <a:uLnTx/>
                <a:uFillTx/>
                <a:latin typeface="Intel Clear"/>
                <a:ea typeface="+mn-ea"/>
                <a:cs typeface="+mn-cs"/>
              </a:rPr>
            </a:br>
            <a:r>
              <a:rPr kumimoji="0" lang="en-US" sz="800" b="0" i="0" u="none" strike="noStrike" kern="1200" cap="none" spc="-23" normalizeH="0" baseline="0" noProof="0" dirty="0">
                <a:ln>
                  <a:noFill/>
                </a:ln>
                <a:solidFill>
                  <a:prstClr val="black"/>
                </a:solidFill>
                <a:effectLst/>
                <a:uLnTx/>
                <a:uFillTx/>
                <a:latin typeface="Intel Clear"/>
                <a:ea typeface="+mn-ea"/>
                <a:cs typeface="+mn-cs"/>
              </a:rPr>
              <a:t>with Intel Optane SSD as cache drive</a:t>
            </a:r>
          </a:p>
        </p:txBody>
      </p:sp>
      <p:sp>
        <p:nvSpPr>
          <p:cNvPr id="96" name="Rectangle 95">
            <a:extLst>
              <a:ext uri="{FF2B5EF4-FFF2-40B4-BE49-F238E27FC236}">
                <a16:creationId xmlns:a16="http://schemas.microsoft.com/office/drawing/2014/main" id="{16E295FD-9A55-4016-A567-AB20162057AB}"/>
              </a:ext>
            </a:extLst>
          </p:cNvPr>
          <p:cNvSpPr/>
          <p:nvPr/>
        </p:nvSpPr>
        <p:spPr>
          <a:xfrm>
            <a:off x="5065719" y="3905679"/>
            <a:ext cx="2782237"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3" normalizeH="0" baseline="0" noProof="0" dirty="0">
                <a:ln>
                  <a:noFill/>
                </a:ln>
                <a:solidFill>
                  <a:prstClr val="black"/>
                </a:solidFill>
                <a:effectLst/>
                <a:uLnTx/>
                <a:uFillTx/>
                <a:latin typeface="Intel Clear"/>
                <a:ea typeface="+mn-ea"/>
                <a:cs typeface="+mn-cs"/>
              </a:rPr>
              <a:t>4-server cluster of Intel® Xeon® Gold 6258R processor (28C)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3" normalizeH="0" baseline="0" noProof="0" dirty="0">
                <a:ln>
                  <a:noFill/>
                </a:ln>
                <a:solidFill>
                  <a:prstClr val="black"/>
                </a:solidFill>
                <a:effectLst/>
                <a:uLnTx/>
                <a:uFillTx/>
                <a:latin typeface="Intel Clear"/>
                <a:ea typeface="+mn-ea"/>
                <a:cs typeface="+mn-cs"/>
              </a:rPr>
              <a:t>with Intel Optane SSD as cache drive</a:t>
            </a:r>
          </a:p>
        </p:txBody>
      </p:sp>
      <p:sp>
        <p:nvSpPr>
          <p:cNvPr id="97" name="TextBox 96">
            <a:extLst>
              <a:ext uri="{FF2B5EF4-FFF2-40B4-BE49-F238E27FC236}">
                <a16:creationId xmlns:a16="http://schemas.microsoft.com/office/drawing/2014/main" id="{B62591E1-A14E-44A8-9581-8C00B7CBCC6D}"/>
              </a:ext>
            </a:extLst>
          </p:cNvPr>
          <p:cNvSpPr txBox="1"/>
          <p:nvPr/>
        </p:nvSpPr>
        <p:spPr>
          <a:xfrm>
            <a:off x="4855672" y="1586169"/>
            <a:ext cx="2992284" cy="138499"/>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3" normalizeH="0" baseline="0" noProof="0" dirty="0">
                <a:ln>
                  <a:noFill/>
                </a:ln>
                <a:solidFill>
                  <a:prstClr val="black"/>
                </a:solidFill>
                <a:effectLst/>
                <a:uLnTx/>
                <a:uFillTx/>
                <a:latin typeface="Intel Clear"/>
                <a:ea typeface="+mn-ea"/>
                <a:cs typeface="+mn-cs"/>
              </a:rPr>
              <a:t>Total HW Cost per VDI User</a:t>
            </a:r>
          </a:p>
        </p:txBody>
      </p:sp>
      <p:sp>
        <p:nvSpPr>
          <p:cNvPr id="99" name="Rectangle 98">
            <a:extLst>
              <a:ext uri="{FF2B5EF4-FFF2-40B4-BE49-F238E27FC236}">
                <a16:creationId xmlns:a16="http://schemas.microsoft.com/office/drawing/2014/main" id="{54941BE4-0E1A-4013-94C3-E59ADE0A9B39}"/>
              </a:ext>
            </a:extLst>
          </p:cNvPr>
          <p:cNvSpPr/>
          <p:nvPr/>
        </p:nvSpPr>
        <p:spPr>
          <a:xfrm>
            <a:off x="1670672" y="966614"/>
            <a:ext cx="5900380" cy="278975"/>
          </a:xfrm>
          <a:prstGeom prst="rect">
            <a:avLst/>
          </a:prstGeom>
          <a:noFill/>
          <a:ln w="9525" cap="flat" cmpd="sng" algn="ctr">
            <a:noFill/>
            <a:prstDash val="solid"/>
          </a:ln>
          <a:effectLst/>
        </p:spPr>
        <p:txBody>
          <a:bodyPr lIns="0" rIns="0" bIns="91440" rtlCol="0" anchor="ctr"/>
          <a:lstStyle/>
          <a:p>
            <a:pPr marL="0" marR="0" lvl="0" indent="0" algn="l" defTabSz="685664"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Support up to 2.2x more VDI users with up to 12% reduction in HW Cost/user</a:t>
            </a:r>
            <a:r>
              <a:rPr kumimoji="0" lang="en-US" sz="2100" b="0" i="0" u="none" strike="noStrike" kern="0" cap="none" spc="0" normalizeH="0" baseline="30000" noProof="0" dirty="0">
                <a:ln>
                  <a:noFill/>
                </a:ln>
                <a:solidFill>
                  <a:srgbClr val="0071C5"/>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1</a:t>
            </a:r>
          </a:p>
        </p:txBody>
      </p:sp>
      <p:sp>
        <p:nvSpPr>
          <p:cNvPr id="53" name="TextBox 52">
            <a:extLst>
              <a:ext uri="{FF2B5EF4-FFF2-40B4-BE49-F238E27FC236}">
                <a16:creationId xmlns:a16="http://schemas.microsoft.com/office/drawing/2014/main" id="{B9BFA384-ABE5-4A89-98FF-29C219E07553}"/>
              </a:ext>
            </a:extLst>
          </p:cNvPr>
          <p:cNvSpPr txBox="1"/>
          <p:nvPr/>
        </p:nvSpPr>
        <p:spPr>
          <a:xfrm>
            <a:off x="5379234" y="2017044"/>
            <a:ext cx="580030" cy="107722"/>
          </a:xfrm>
          <a:prstGeom prst="rect">
            <a:avLst/>
          </a:prstGeom>
          <a:no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Intel Clear"/>
                <a:ea typeface="+mn-ea"/>
                <a:cs typeface="+mn-cs"/>
              </a:rPr>
              <a:t>$761</a:t>
            </a:r>
          </a:p>
        </p:txBody>
      </p:sp>
      <p:sp>
        <p:nvSpPr>
          <p:cNvPr id="54" name="Rectangle 53">
            <a:extLst>
              <a:ext uri="{FF2B5EF4-FFF2-40B4-BE49-F238E27FC236}">
                <a16:creationId xmlns:a16="http://schemas.microsoft.com/office/drawing/2014/main" id="{D855BAF8-A4DB-4C92-88C4-B257F732B18C}"/>
              </a:ext>
            </a:extLst>
          </p:cNvPr>
          <p:cNvSpPr/>
          <p:nvPr/>
        </p:nvSpPr>
        <p:spPr>
          <a:xfrm>
            <a:off x="407154" y="4545323"/>
            <a:ext cx="8724016"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l Clear" panose="020B0604020203020204" pitchFamily="34" charset="0"/>
                <a:ea typeface="+mn-ea"/>
                <a:cs typeface="+mn-cs"/>
              </a:rPr>
              <a:t>See backup for configuration details.  For more complete information about performance and benchmark results, visit</a:t>
            </a:r>
            <a:r>
              <a:rPr kumimoji="0" lang="en-US" sz="800" b="0" i="0" u="none" strike="noStrike" kern="1200" cap="none" spc="0" normalizeH="0" baseline="0" noProof="0" dirty="0">
                <a:ln>
                  <a:noFill/>
                </a:ln>
                <a:solidFill>
                  <a:srgbClr val="333333"/>
                </a:solidFill>
                <a:effectLst/>
                <a:uLnTx/>
                <a:uFillTx/>
                <a:latin typeface="Intel Clear" panose="020B0604020203020204" pitchFamily="34" charset="0"/>
                <a:ea typeface="+mn-ea"/>
                <a:cs typeface="+mn-cs"/>
              </a:rPr>
              <a:t> </a:t>
            </a:r>
            <a:r>
              <a:rPr kumimoji="0" lang="en-US" sz="800" b="0" i="0" u="none" strike="noStrike" kern="1200" cap="none" spc="0" normalizeH="0" baseline="0" noProof="0" dirty="0">
                <a:ln>
                  <a:noFill/>
                </a:ln>
                <a:solidFill>
                  <a:srgbClr val="0071C5"/>
                </a:solidFill>
                <a:effectLst/>
                <a:uLnTx/>
                <a:uFillTx/>
                <a:latin typeface="Intel Clear" panose="020B0604020203020204" pitchFamily="34" charset="0"/>
                <a:ea typeface="+mn-ea"/>
                <a:cs typeface="+mn-cs"/>
                <a:hlinkClick r:id="rId3"/>
              </a:rPr>
              <a:t>www.intel.com/benchmarks</a:t>
            </a:r>
            <a:r>
              <a:rPr kumimoji="0" lang="en-US" sz="800" b="0" i="0" u="none" strike="noStrike" kern="1200" cap="none" spc="0" normalizeH="0" baseline="0" noProof="0" dirty="0">
                <a:ln>
                  <a:noFill/>
                </a:ln>
                <a:solidFill>
                  <a:srgbClr val="333333"/>
                </a:solidFill>
                <a:effectLst/>
                <a:uLnTx/>
                <a:uFillTx/>
                <a:latin typeface="Intel Clear" panose="020B0604020203020204" pitchFamily="34" charset="0"/>
                <a:ea typeface="+mn-ea"/>
                <a:cs typeface="+mn-cs"/>
              </a:rPr>
              <a:t>.    </a:t>
            </a: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37584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DD3A-753A-4150-A90F-C67671A14BF3}"/>
              </a:ext>
            </a:extLst>
          </p:cNvPr>
          <p:cNvSpPr>
            <a:spLocks noGrp="1"/>
          </p:cNvSpPr>
          <p:nvPr>
            <p:ph type="title"/>
          </p:nvPr>
        </p:nvSpPr>
        <p:spPr/>
        <p:txBody>
          <a:bodyPr/>
          <a:lstStyle/>
          <a:p>
            <a:r>
              <a:rPr lang="en-US" sz="4000" b="1" dirty="0">
                <a:latin typeface="+mj-lt"/>
                <a:cs typeface="Arial" panose="020B0604020202020204" pitchFamily="34" charset="0"/>
              </a:rPr>
              <a:t>Citrix on Nutanix</a:t>
            </a:r>
          </a:p>
        </p:txBody>
      </p:sp>
      <p:sp>
        <p:nvSpPr>
          <p:cNvPr id="3" name="Text Placeholder 2">
            <a:extLst>
              <a:ext uri="{FF2B5EF4-FFF2-40B4-BE49-F238E27FC236}">
                <a16:creationId xmlns:a16="http://schemas.microsoft.com/office/drawing/2014/main" id="{C0B6F7A0-08BD-4F2C-B8D7-06EC02AFD540}"/>
              </a:ext>
            </a:extLst>
          </p:cNvPr>
          <p:cNvSpPr>
            <a:spLocks noGrp="1"/>
          </p:cNvSpPr>
          <p:nvPr>
            <p:ph type="body" idx="1"/>
          </p:nvPr>
        </p:nvSpPr>
        <p:spPr/>
        <p:txBody>
          <a:bodyPr/>
          <a:lstStyle/>
          <a:p>
            <a:r>
              <a:rPr lang="en-US" dirty="0">
                <a:latin typeface="+mn-lt"/>
                <a:cs typeface="Arial" panose="020B0604020202020204" pitchFamily="34" charset="0"/>
              </a:rPr>
              <a:t>VDI Solution with Intel® Optane™ Persistent Memory</a:t>
            </a:r>
          </a:p>
        </p:txBody>
      </p:sp>
    </p:spTree>
    <p:extLst>
      <p:ext uri="{BB962C8B-B14F-4D97-AF65-F5344CB8AC3E}">
        <p14:creationId xmlns:p14="http://schemas.microsoft.com/office/powerpoint/2010/main" val="103566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D1050B-0BAC-46E4-858A-4EAF89777D1D}"/>
              </a:ext>
            </a:extLst>
          </p:cNvPr>
          <p:cNvSpPr/>
          <p:nvPr/>
        </p:nvSpPr>
        <p:spPr>
          <a:xfrm>
            <a:off x="400677" y="1351957"/>
            <a:ext cx="3650115" cy="2317835"/>
          </a:xfrm>
          <a:prstGeom prst="roundRect">
            <a:avLst>
              <a:gd name="adj" fmla="val 522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US" sz="1350" dirty="0">
                <a:solidFill>
                  <a:schemeClr val="bg2"/>
                </a:solidFill>
              </a:rPr>
              <a:t>High Level Architecture</a:t>
            </a:r>
          </a:p>
        </p:txBody>
      </p:sp>
      <p:sp>
        <p:nvSpPr>
          <p:cNvPr id="12" name="Rounded Rectangle 1">
            <a:extLst>
              <a:ext uri="{FF2B5EF4-FFF2-40B4-BE49-F238E27FC236}">
                <a16:creationId xmlns:a16="http://schemas.microsoft.com/office/drawing/2014/main" id="{3E8F942D-53C6-412E-8FEB-C0545CB637FF}"/>
              </a:ext>
            </a:extLst>
          </p:cNvPr>
          <p:cNvSpPr/>
          <p:nvPr/>
        </p:nvSpPr>
        <p:spPr>
          <a:xfrm>
            <a:off x="400677" y="4333768"/>
            <a:ext cx="3650115" cy="36834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50" b="1" dirty="0">
                <a:solidFill>
                  <a:schemeClr val="accent4"/>
                </a:solidFill>
                <a:latin typeface="Intel Clear"/>
              </a:rPr>
              <a:t>1.33x </a:t>
            </a:r>
            <a:r>
              <a:rPr lang="en-US" sz="1050" b="1" dirty="0">
                <a:solidFill>
                  <a:prstClr val="white"/>
                </a:solidFill>
                <a:latin typeface="Intel Clear"/>
              </a:rPr>
              <a:t>more VDI sessions with PMem 100 Series vs. DRAM</a:t>
            </a:r>
            <a:r>
              <a:rPr lang="en-US" sz="1050" baseline="30000" dirty="0">
                <a:solidFill>
                  <a:prstClr val="white"/>
                </a:solidFill>
              </a:rPr>
              <a:t>1</a:t>
            </a:r>
            <a:endParaRPr lang="en-US" sz="1050" b="1" dirty="0">
              <a:solidFill>
                <a:prstClr val="white"/>
              </a:solidFill>
              <a:latin typeface="Intel Clear"/>
            </a:endParaRPr>
          </a:p>
        </p:txBody>
      </p:sp>
      <p:sp>
        <p:nvSpPr>
          <p:cNvPr id="11" name="Content Placeholder 3">
            <a:extLst>
              <a:ext uri="{FF2B5EF4-FFF2-40B4-BE49-F238E27FC236}">
                <a16:creationId xmlns:a16="http://schemas.microsoft.com/office/drawing/2014/main" id="{DE487B6F-0CA5-4551-BDCF-3C0855358EA5}"/>
              </a:ext>
            </a:extLst>
          </p:cNvPr>
          <p:cNvSpPr txBox="1">
            <a:spLocks/>
          </p:cNvSpPr>
          <p:nvPr/>
        </p:nvSpPr>
        <p:spPr>
          <a:xfrm>
            <a:off x="4784774" y="1019969"/>
            <a:ext cx="4005264" cy="3682143"/>
          </a:xfrm>
          <a:prstGeom prst="rect">
            <a:avLst/>
          </a:prstGeom>
          <a:solidFill>
            <a:schemeClr val="bg2">
              <a:lumMod val="20000"/>
              <a:lumOff val="80000"/>
            </a:schemeClr>
          </a:solidFill>
        </p:spPr>
        <p:txBody>
          <a:bodyPr vert="horz" lIns="137160" tIns="137160" rIns="137160" bIns="137160" rtlCol="0" anchor="ctr">
            <a:normAutofit/>
          </a:bodyPr>
          <a:lstStyle>
            <a:lvl1pPr marL="0" indent="0" algn="l" defTabSz="609585" rtl="0" eaLnBrk="1" latinLnBrk="0" hangingPunct="1">
              <a:spcBef>
                <a:spcPts val="1600"/>
              </a:spcBef>
              <a:spcAft>
                <a:spcPts val="0"/>
              </a:spcAft>
              <a:buFont typeface="Wingdings" panose="05000000000000000000" pitchFamily="2" charset="2"/>
              <a:buNone/>
              <a:defRPr lang="en-US" sz="2400" b="0" kern="1200" dirty="0" smtClean="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lang="en-US" sz="2133" kern="1200" baseline="0" dirty="0" smtClean="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lang="en-US" sz="1867" kern="1200" dirty="0" smtClean="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lang="en-US" sz="1600" kern="1200" dirty="0" smtClean="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lang="en-US" sz="1600" kern="1200" dirty="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85766">
              <a:spcBef>
                <a:spcPts val="600"/>
              </a:spcBef>
            </a:pPr>
            <a:r>
              <a:rPr lang="en-US" sz="1800" dirty="0">
                <a:solidFill>
                  <a:srgbClr val="0070C0"/>
                </a:solidFill>
                <a:latin typeface="IntelOne Display Medium" panose="020B0703020203020204" pitchFamily="34" charset="0"/>
                <a:ea typeface="Intel Clear Pro" panose="020B0804020202060201" pitchFamily="34" charset="0"/>
                <a:cs typeface="Intel Clear Pro" panose="020B0804020202060201" pitchFamily="34" charset="0"/>
              </a:rPr>
              <a:t>Customer pain points</a:t>
            </a:r>
            <a:endParaRPr lang="en-US" sz="1800" dirty="0">
              <a:solidFill>
                <a:prstClr val="black"/>
              </a:solidFill>
              <a:latin typeface="IntelOne Display Medium" panose="020B0703020203020204" pitchFamily="34" charset="0"/>
            </a:endParaRPr>
          </a:p>
          <a:p>
            <a:pPr marL="111119" indent="-111119" defTabSz="685766">
              <a:spcBef>
                <a:spcPts val="600"/>
              </a:spcBef>
              <a:buFont typeface="Arial" panose="020B0604020202020204" pitchFamily="34" charset="0"/>
              <a:buChar char="•"/>
            </a:pPr>
            <a:r>
              <a:rPr lang="en-US" sz="1050" spc="-20" dirty="0">
                <a:solidFill>
                  <a:schemeClr val="bg1"/>
                </a:solidFill>
                <a:ea typeface="Intel Clear Light" panose="020B0404020203020204" pitchFamily="34" charset="0"/>
                <a:cs typeface="Intel Clear Light" panose="020B0404020203020204" pitchFamily="34" charset="0"/>
              </a:rPr>
              <a:t>Drastic increase in need/usage of VDI while IT Budgets are the same or reducing.</a:t>
            </a:r>
          </a:p>
          <a:p>
            <a:pPr defTabSz="685766">
              <a:spcBef>
                <a:spcPts val="600"/>
              </a:spcBef>
            </a:pPr>
            <a:r>
              <a:rPr lang="en-US" sz="1800" dirty="0">
                <a:solidFill>
                  <a:srgbClr val="0070C0"/>
                </a:solidFill>
                <a:latin typeface="IntelOne Display Medium" panose="020B0703020203020204" pitchFamily="34" charset="0"/>
                <a:ea typeface="Intel Clear Pro" panose="020B0804020202060201" pitchFamily="34" charset="0"/>
                <a:cs typeface="Intel Clear Pro" panose="020B0804020202060201" pitchFamily="34" charset="0"/>
              </a:rPr>
              <a:t>Solution</a:t>
            </a:r>
            <a:endParaRPr lang="en-US" sz="1800" dirty="0">
              <a:solidFill>
                <a:prstClr val="black"/>
              </a:solidFill>
              <a:latin typeface="IntelOne Display Medium" panose="020B0703020203020204" pitchFamily="34" charset="0"/>
            </a:endParaRPr>
          </a:p>
          <a:p>
            <a:pPr marL="111119" indent="-111119" defTabSz="685766">
              <a:spcBef>
                <a:spcPts val="600"/>
              </a:spcBef>
              <a:buFont typeface="Arial" panose="020B0604020202020204" pitchFamily="34" charset="0"/>
              <a:buChar char="•"/>
            </a:pPr>
            <a:r>
              <a:rPr lang="en-US" sz="1050" spc="-20" dirty="0">
                <a:solidFill>
                  <a:prstClr val="black"/>
                </a:solidFill>
                <a:ea typeface="Intel Clear Light" panose="020B0404020203020204" pitchFamily="34" charset="0"/>
                <a:cs typeface="Intel Clear Light" panose="020B0404020203020204" pitchFamily="34" charset="0"/>
              </a:rPr>
              <a:t>The introduction of Intel® Optane™ Persistent Memory allows for your Citrix on Nutanix VDI software to utilize an increased memory footprint, exercising more of your CPU power at a similar overall hardware system cost. This helps you to run more sessions with an overall savings per VDI user, without sacrificing performance.</a:t>
            </a:r>
          </a:p>
          <a:p>
            <a:pPr defTabSz="685766">
              <a:spcBef>
                <a:spcPts val="600"/>
              </a:spcBef>
            </a:pPr>
            <a:r>
              <a:rPr lang="en-US" sz="1800" dirty="0">
                <a:solidFill>
                  <a:srgbClr val="0070C0"/>
                </a:solidFill>
                <a:latin typeface="IntelOne Display Medium" panose="020B0703020203020204" pitchFamily="34" charset="0"/>
                <a:ea typeface="Intel Clear Pro" panose="020B0804020202060201" pitchFamily="34" charset="0"/>
                <a:cs typeface="Intel Clear Pro" panose="020B0804020202060201" pitchFamily="34" charset="0"/>
              </a:rPr>
              <a:t>Value proposition </a:t>
            </a:r>
            <a:endParaRPr lang="en-US" sz="1800" dirty="0">
              <a:solidFill>
                <a:prstClr val="black"/>
              </a:solidFill>
              <a:latin typeface="IntelOne Display Medium" panose="020B0703020203020204" pitchFamily="34" charset="0"/>
            </a:endParaRPr>
          </a:p>
          <a:p>
            <a:pPr marL="111119" indent="-111119" defTabSz="685766">
              <a:spcBef>
                <a:spcPts val="600"/>
              </a:spcBef>
              <a:buFont typeface="Arial" panose="020B0604020202020204" pitchFamily="34" charset="0"/>
              <a:buChar char="•"/>
            </a:pPr>
            <a:r>
              <a:rPr lang="en-US" sz="1050" spc="-20" dirty="0">
                <a:solidFill>
                  <a:prstClr val="black"/>
                </a:solidFill>
                <a:ea typeface="Intel Clear Light" panose="020B0404020203020204" pitchFamily="34" charset="0"/>
                <a:cs typeface="Intel Clear Light" panose="020B0404020203020204" pitchFamily="34" charset="0"/>
              </a:rPr>
              <a:t>Increase the number of VDI sessions on a Nutanix AHV* server by 33% at a LOWER server cost while reducing the data center server footprint</a:t>
            </a:r>
            <a:r>
              <a:rPr lang="en-US" sz="1050" baseline="30000" dirty="0">
                <a:solidFill>
                  <a:schemeClr val="bg1"/>
                </a:solidFill>
              </a:rPr>
              <a:t>1</a:t>
            </a:r>
            <a:endParaRPr lang="en-US" sz="1050" spc="-20" dirty="0">
              <a:solidFill>
                <a:schemeClr val="bg1"/>
              </a:solidFill>
              <a:ea typeface="Intel Clear Light" panose="020B0404020203020204" pitchFamily="34" charset="0"/>
              <a:cs typeface="Intel Clear Light" panose="020B0404020203020204" pitchFamily="34" charset="0"/>
            </a:endParaRPr>
          </a:p>
          <a:p>
            <a:pPr marL="111119" indent="-111119" defTabSz="685766">
              <a:spcBef>
                <a:spcPts val="600"/>
              </a:spcBef>
              <a:buFont typeface="Arial" panose="020B0604020202020204" pitchFamily="34" charset="0"/>
              <a:buChar char="•"/>
            </a:pPr>
            <a:r>
              <a:rPr lang="en-US" sz="1050" spc="-20" dirty="0">
                <a:solidFill>
                  <a:prstClr val="black"/>
                </a:solidFill>
                <a:ea typeface="Intel Clear Light" panose="020B0404020203020204" pitchFamily="34" charset="0"/>
                <a:cs typeface="Intel Clear Light" panose="020B0404020203020204" pitchFamily="34" charset="0"/>
              </a:rPr>
              <a:t>Reducing server footprint also drives lower power, space cooling and network infrastructure costs in the data center</a:t>
            </a:r>
          </a:p>
        </p:txBody>
      </p:sp>
      <p:sp>
        <p:nvSpPr>
          <p:cNvPr id="13" name="Title 12">
            <a:extLst>
              <a:ext uri="{FF2B5EF4-FFF2-40B4-BE49-F238E27FC236}">
                <a16:creationId xmlns:a16="http://schemas.microsoft.com/office/drawing/2014/main" id="{B603CB19-596B-46C0-95CE-ED2BE939C3DE}"/>
              </a:ext>
            </a:extLst>
          </p:cNvPr>
          <p:cNvSpPr>
            <a:spLocks noGrp="1"/>
          </p:cNvSpPr>
          <p:nvPr>
            <p:ph type="title"/>
          </p:nvPr>
        </p:nvSpPr>
        <p:spPr>
          <a:xfrm>
            <a:off x="353963" y="228525"/>
            <a:ext cx="8436076" cy="346249"/>
          </a:xfrm>
        </p:spPr>
        <p:txBody>
          <a:bodyPr/>
          <a:lstStyle/>
          <a:p>
            <a:r>
              <a:rPr lang="en-US" sz="1800">
                <a:latin typeface="Intel Clear" panose="020B0604020203020204" pitchFamily="34" charset="0"/>
                <a:ea typeface="Intel Clear" panose="020B0604020203020204" pitchFamily="34" charset="0"/>
                <a:cs typeface="Intel Clear" panose="020B0604020203020204" pitchFamily="34" charset="0"/>
              </a:rPr>
              <a:t>VDI on Nutanix : Advantages </a:t>
            </a:r>
            <a:r>
              <a:rPr lang="en-US" sz="1800" b="1">
                <a:latin typeface="Intel Clear" panose="020B0604020203020204" pitchFamily="34" charset="0"/>
                <a:ea typeface="Intel Clear" panose="020B0604020203020204" pitchFamily="34" charset="0"/>
                <a:cs typeface="Intel Clear" panose="020B0604020203020204" pitchFamily="34" charset="0"/>
              </a:rPr>
              <a:t>of adding Intel® Optane™ persistent memory</a:t>
            </a:r>
            <a:endParaRPr lang="en-US" sz="1800">
              <a:latin typeface="Intel Clear" panose="020B0604020203020204" pitchFamily="34" charset="0"/>
              <a:ea typeface="Intel Clear" panose="020B0604020203020204" pitchFamily="34" charset="0"/>
              <a:cs typeface="Intel Clear" panose="020B0604020203020204" pitchFamily="34" charset="0"/>
            </a:endParaRPr>
          </a:p>
        </p:txBody>
      </p:sp>
      <p:sp>
        <p:nvSpPr>
          <p:cNvPr id="16" name="Rounded Rectangle 1">
            <a:extLst>
              <a:ext uri="{FF2B5EF4-FFF2-40B4-BE49-F238E27FC236}">
                <a16:creationId xmlns:a16="http://schemas.microsoft.com/office/drawing/2014/main" id="{7F42C958-03D5-4561-8CA6-9CCB09561487}"/>
              </a:ext>
            </a:extLst>
          </p:cNvPr>
          <p:cNvSpPr/>
          <p:nvPr/>
        </p:nvSpPr>
        <p:spPr>
          <a:xfrm>
            <a:off x="400677" y="3731465"/>
            <a:ext cx="1064582" cy="54063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prstClr val="white"/>
                </a:solidFill>
                <a:latin typeface="Intel Clear"/>
              </a:rPr>
              <a:t>Support more virtual desktops per server</a:t>
            </a:r>
            <a:r>
              <a:rPr lang="en-US" sz="900" baseline="30000" dirty="0">
                <a:solidFill>
                  <a:prstClr val="white"/>
                </a:solidFill>
                <a:latin typeface="Intel Clear"/>
              </a:rPr>
              <a:t>1</a:t>
            </a:r>
          </a:p>
        </p:txBody>
      </p:sp>
      <p:sp>
        <p:nvSpPr>
          <p:cNvPr id="17" name="Rounded Rectangle 1">
            <a:extLst>
              <a:ext uri="{FF2B5EF4-FFF2-40B4-BE49-F238E27FC236}">
                <a16:creationId xmlns:a16="http://schemas.microsoft.com/office/drawing/2014/main" id="{BBE91BD8-666E-49FB-BDE5-C093971157F9}"/>
              </a:ext>
            </a:extLst>
          </p:cNvPr>
          <p:cNvSpPr/>
          <p:nvPr/>
        </p:nvSpPr>
        <p:spPr>
          <a:xfrm>
            <a:off x="1693444" y="3731465"/>
            <a:ext cx="1064582" cy="54063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prstClr val="white"/>
                </a:solidFill>
                <a:latin typeface="Intel Clear"/>
              </a:rPr>
              <a:t>System cost is same or lower</a:t>
            </a:r>
            <a:r>
              <a:rPr lang="en-US" sz="900" baseline="30000" dirty="0">
                <a:solidFill>
                  <a:prstClr val="white"/>
                </a:solidFill>
              </a:rPr>
              <a:t>1</a:t>
            </a:r>
            <a:r>
              <a:rPr lang="en-US" sz="900" b="1" dirty="0">
                <a:solidFill>
                  <a:prstClr val="white"/>
                </a:solidFill>
                <a:latin typeface="Intel Clear"/>
              </a:rPr>
              <a:t> </a:t>
            </a:r>
          </a:p>
        </p:txBody>
      </p:sp>
      <p:sp>
        <p:nvSpPr>
          <p:cNvPr id="18" name="Rounded Rectangle 1">
            <a:extLst>
              <a:ext uri="{FF2B5EF4-FFF2-40B4-BE49-F238E27FC236}">
                <a16:creationId xmlns:a16="http://schemas.microsoft.com/office/drawing/2014/main" id="{C18D0066-AA6A-4FAB-AC3A-D60BB7DD0808}"/>
              </a:ext>
            </a:extLst>
          </p:cNvPr>
          <p:cNvSpPr/>
          <p:nvPr/>
        </p:nvSpPr>
        <p:spPr>
          <a:xfrm>
            <a:off x="2986210" y="3731465"/>
            <a:ext cx="1064582" cy="54063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prstClr val="white"/>
                </a:solidFill>
                <a:latin typeface="Intel Clear"/>
              </a:rPr>
              <a:t>Similar responsiveness to all-DRAM</a:t>
            </a:r>
            <a:r>
              <a:rPr lang="en-US" sz="900" baseline="30000" dirty="0">
                <a:solidFill>
                  <a:prstClr val="white"/>
                </a:solidFill>
              </a:rPr>
              <a:t>1</a:t>
            </a:r>
            <a:endParaRPr lang="en-US" sz="900" b="1" dirty="0">
              <a:solidFill>
                <a:prstClr val="white"/>
              </a:solidFill>
              <a:latin typeface="Intel Clear"/>
            </a:endParaRPr>
          </a:p>
        </p:txBody>
      </p:sp>
      <p:pic>
        <p:nvPicPr>
          <p:cNvPr id="14" name="Picture 13">
            <a:extLst>
              <a:ext uri="{FF2B5EF4-FFF2-40B4-BE49-F238E27FC236}">
                <a16:creationId xmlns:a16="http://schemas.microsoft.com/office/drawing/2014/main" id="{55C8A62E-5906-4BF6-BFAB-D5212ED273D5}"/>
              </a:ext>
            </a:extLst>
          </p:cNvPr>
          <p:cNvPicPr>
            <a:picLocks noChangeAspect="1"/>
          </p:cNvPicPr>
          <p:nvPr/>
        </p:nvPicPr>
        <p:blipFill>
          <a:blip r:embed="rId3"/>
          <a:stretch>
            <a:fillRect/>
          </a:stretch>
        </p:blipFill>
        <p:spPr>
          <a:xfrm>
            <a:off x="1581914" y="771106"/>
            <a:ext cx="2160270" cy="265038"/>
          </a:xfrm>
          <a:prstGeom prst="rect">
            <a:avLst/>
          </a:prstGeom>
        </p:spPr>
      </p:pic>
      <p:pic>
        <p:nvPicPr>
          <p:cNvPr id="76" name="Picture 2" descr="Press &amp; Media Resources - Citrix">
            <a:extLst>
              <a:ext uri="{FF2B5EF4-FFF2-40B4-BE49-F238E27FC236}">
                <a16:creationId xmlns:a16="http://schemas.microsoft.com/office/drawing/2014/main" id="{8D51FD97-2727-4F0A-A307-9B33612AF8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00677" y="674660"/>
            <a:ext cx="1013595" cy="382125"/>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1D762E4C-6476-4749-92B9-E5CAFAA81CB7}"/>
              </a:ext>
            </a:extLst>
          </p:cNvPr>
          <p:cNvCxnSpPr>
            <a:cxnSpLocks/>
          </p:cNvCxnSpPr>
          <p:nvPr/>
        </p:nvCxnSpPr>
        <p:spPr>
          <a:xfrm flipH="1">
            <a:off x="1414273" y="674660"/>
            <a:ext cx="167642" cy="471729"/>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28" name="Picture 4" descr="Nutanix Enterprise Cloud: Flexible Deployment Options for IaaS | Nutanix  Community">
            <a:extLst>
              <a:ext uri="{FF2B5EF4-FFF2-40B4-BE49-F238E27FC236}">
                <a16:creationId xmlns:a16="http://schemas.microsoft.com/office/drawing/2014/main" id="{CFEC89BA-FFC0-4DB7-AE07-8AE11F59D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967" y="1620942"/>
            <a:ext cx="3494730" cy="186560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5815572-0B13-473E-AD66-C332E4EC57CF}"/>
              </a:ext>
            </a:extLst>
          </p:cNvPr>
          <p:cNvSpPr/>
          <p:nvPr/>
        </p:nvSpPr>
        <p:spPr>
          <a:xfrm>
            <a:off x="0" y="4748951"/>
            <a:ext cx="8254856" cy="408060"/>
          </a:xfrm>
          <a:prstGeom prst="rect">
            <a:avLst/>
          </a:prstGeom>
        </p:spPr>
        <p:txBody>
          <a:bodyPr wrap="square">
            <a:spAutoFit/>
          </a:bodyPr>
          <a:lstStyle/>
          <a:p>
            <a:pPr marL="0" lvl="1" defTabSz="457064">
              <a:lnSpc>
                <a:spcPct val="90000"/>
              </a:lnSpc>
              <a:spcAft>
                <a:spcPts val="300"/>
              </a:spcAft>
            </a:pPr>
            <a:r>
              <a:rPr lang="en-US" sz="500" baseline="30000" dirty="0">
                <a:latin typeface="Intel Clear"/>
              </a:rPr>
              <a:t>1</a:t>
            </a:r>
            <a:r>
              <a:rPr lang="en-US" sz="500" dirty="0">
                <a:latin typeface="Intel Clear"/>
              </a:rPr>
              <a:t>Performance results are based on testing or projections as of August 20, 2020 and may not reflect all publicly available security updates. See configuration disclosure for details. No product or component can be absolutely secure. </a:t>
            </a:r>
          </a:p>
          <a:p>
            <a:pPr marL="0" lvl="1" defTabSz="457064">
              <a:lnSpc>
                <a:spcPct val="90000"/>
              </a:lnSpc>
              <a:spcAft>
                <a:spcPts val="300"/>
              </a:spcAft>
            </a:pPr>
            <a:r>
              <a:rPr lang="en-US" sz="500" dirty="0">
                <a:latin typeface="Intel Clear"/>
              </a:rPr>
              <a:t>Software and workloads used in performance tests may have been optimized for performance only on Intel® microprocessors. Performance tests, such as </a:t>
            </a:r>
            <a:r>
              <a:rPr lang="en-US" sz="500" dirty="0" err="1">
                <a:latin typeface="Intel Clear"/>
              </a:rPr>
              <a:t>SYSmark</a:t>
            </a:r>
            <a:r>
              <a:rPr lang="en-US" sz="500" dirty="0">
                <a:latin typeface="Intel Clear"/>
              </a:rPr>
              <a:t>* and </a:t>
            </a:r>
            <a:r>
              <a:rPr lang="en-US" sz="500" dirty="0" err="1">
                <a:latin typeface="Intel Clear"/>
              </a:rPr>
              <a:t>MobileMark</a:t>
            </a:r>
            <a:r>
              <a:rPr lang="en-US" sz="500" dirty="0">
                <a:latin typeface="Intel Clear"/>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information go to intel.com/benchmarks.</a:t>
            </a:r>
          </a:p>
        </p:txBody>
      </p:sp>
    </p:spTree>
    <p:extLst>
      <p:ext uri="{BB962C8B-B14F-4D97-AF65-F5344CB8AC3E}">
        <p14:creationId xmlns:p14="http://schemas.microsoft.com/office/powerpoint/2010/main" val="308825548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7BDF5-A8DB-4A9A-AD7E-4417739EF2E8}"/>
              </a:ext>
            </a:extLst>
          </p:cNvPr>
          <p:cNvSpPr>
            <a:spLocks noGrp="1"/>
          </p:cNvSpPr>
          <p:nvPr>
            <p:ph type="title"/>
          </p:nvPr>
        </p:nvSpPr>
        <p:spPr>
          <a:xfrm>
            <a:off x="353963" y="228525"/>
            <a:ext cx="8436076" cy="453923"/>
          </a:xfrm>
        </p:spPr>
        <p:txBody>
          <a:bodyPr/>
          <a:lstStyle/>
          <a:p>
            <a:r>
              <a:rPr lang="en-US" sz="2500" dirty="0"/>
              <a:t>VDI PMem Value Prop for Citrix on Nutanix</a:t>
            </a:r>
          </a:p>
        </p:txBody>
      </p:sp>
      <p:sp>
        <p:nvSpPr>
          <p:cNvPr id="62" name="Rectangle 61">
            <a:extLst>
              <a:ext uri="{FF2B5EF4-FFF2-40B4-BE49-F238E27FC236}">
                <a16:creationId xmlns:a16="http://schemas.microsoft.com/office/drawing/2014/main" id="{FCD51A40-F8F1-B747-85B3-C35142D4172E}"/>
              </a:ext>
            </a:extLst>
          </p:cNvPr>
          <p:cNvSpPr/>
          <p:nvPr/>
        </p:nvSpPr>
        <p:spPr>
          <a:xfrm>
            <a:off x="430357" y="4281023"/>
            <a:ext cx="8254856" cy="408060"/>
          </a:xfrm>
          <a:prstGeom prst="rect">
            <a:avLst/>
          </a:prstGeom>
        </p:spPr>
        <p:txBody>
          <a:bodyPr wrap="square">
            <a:spAutoFit/>
          </a:bodyPr>
          <a:lstStyle/>
          <a:p>
            <a:pPr marL="0" lvl="1" defTabSz="457064">
              <a:lnSpc>
                <a:spcPct val="90000"/>
              </a:lnSpc>
              <a:spcAft>
                <a:spcPts val="300"/>
              </a:spcAft>
            </a:pPr>
            <a:r>
              <a:rPr lang="en-US" sz="500" baseline="30000" dirty="0">
                <a:latin typeface="Intel Clear"/>
              </a:rPr>
              <a:t>1</a:t>
            </a:r>
            <a:r>
              <a:rPr lang="en-US" sz="500" dirty="0">
                <a:latin typeface="Intel Clear"/>
              </a:rPr>
              <a:t>Performance results are based on testing or projections as of August 20, 2020 and may not reflect all publicly available security updates. See configuration disclosure for details. No product or component can be absolutely secure. </a:t>
            </a:r>
          </a:p>
          <a:p>
            <a:pPr marL="0" lvl="1" defTabSz="457064">
              <a:lnSpc>
                <a:spcPct val="90000"/>
              </a:lnSpc>
              <a:spcAft>
                <a:spcPts val="300"/>
              </a:spcAft>
            </a:pPr>
            <a:r>
              <a:rPr lang="en-US" sz="500" dirty="0">
                <a:latin typeface="Intel Clear"/>
              </a:rPr>
              <a:t>Software and workloads used in performance tests may have been optimized for performance only on Intel® microprocessors. Performance tests, such as </a:t>
            </a:r>
            <a:r>
              <a:rPr lang="en-US" sz="500" dirty="0" err="1">
                <a:latin typeface="Intel Clear"/>
              </a:rPr>
              <a:t>SYSmark</a:t>
            </a:r>
            <a:r>
              <a:rPr lang="en-US" sz="500" dirty="0">
                <a:latin typeface="Intel Clear"/>
              </a:rPr>
              <a:t>* and </a:t>
            </a:r>
            <a:r>
              <a:rPr lang="en-US" sz="500" dirty="0" err="1">
                <a:latin typeface="Intel Clear"/>
              </a:rPr>
              <a:t>MobileMark</a:t>
            </a:r>
            <a:r>
              <a:rPr lang="en-US" sz="500" dirty="0">
                <a:latin typeface="Intel Clear"/>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information go to intel.com/benchmarks.</a:t>
            </a:r>
          </a:p>
        </p:txBody>
      </p:sp>
      <p:pic>
        <p:nvPicPr>
          <p:cNvPr id="47" name="Picture 46">
            <a:extLst>
              <a:ext uri="{FF2B5EF4-FFF2-40B4-BE49-F238E27FC236}">
                <a16:creationId xmlns:a16="http://schemas.microsoft.com/office/drawing/2014/main" id="{49521D93-AF9A-46CE-A49E-2C7D6E4FA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857" y="136516"/>
            <a:ext cx="1432312" cy="338857"/>
          </a:xfrm>
          <a:prstGeom prst="rect">
            <a:avLst/>
          </a:prstGeom>
        </p:spPr>
      </p:pic>
      <p:grpSp>
        <p:nvGrpSpPr>
          <p:cNvPr id="2" name="Group 1">
            <a:extLst>
              <a:ext uri="{FF2B5EF4-FFF2-40B4-BE49-F238E27FC236}">
                <a16:creationId xmlns:a16="http://schemas.microsoft.com/office/drawing/2014/main" id="{552AA1E1-0797-46D3-8867-D3605EC0426C}"/>
              </a:ext>
            </a:extLst>
          </p:cNvPr>
          <p:cNvGrpSpPr/>
          <p:nvPr/>
        </p:nvGrpSpPr>
        <p:grpSpPr>
          <a:xfrm>
            <a:off x="353962" y="870286"/>
            <a:ext cx="8555983" cy="3011340"/>
            <a:chOff x="353962" y="870286"/>
            <a:chExt cx="8555983" cy="3011340"/>
          </a:xfrm>
        </p:grpSpPr>
        <p:sp>
          <p:nvSpPr>
            <p:cNvPr id="122" name="Rectangle 121"/>
            <p:cNvSpPr/>
            <p:nvPr/>
          </p:nvSpPr>
          <p:spPr>
            <a:xfrm>
              <a:off x="4445540" y="1468825"/>
              <a:ext cx="2808149" cy="2037899"/>
            </a:xfrm>
            <a:prstGeom prst="rect">
              <a:avLst/>
            </a:prstGeom>
            <a:solidFill>
              <a:schemeClr val="bg1">
                <a:lumMod val="95000"/>
                <a:alpha val="30000"/>
              </a:schemeClr>
            </a:solidFill>
            <a:ln w="12700" cap="flat" cmpd="sng" algn="ctr">
              <a:solidFill>
                <a:schemeClr val="tx2"/>
              </a:solidFill>
              <a:prstDash val="solid"/>
            </a:ln>
            <a:effectLst/>
          </p:spPr>
          <p:txBody>
            <a:bodyPr rtlCol="0" anchor="ctr"/>
            <a:lstStyle/>
            <a:p>
              <a:pPr algn="ctr" defTabSz="685611">
                <a:defRPr/>
              </a:pPr>
              <a:endParaRPr lang="en-US" sz="1350" kern="0">
                <a:solidFill>
                  <a:prstClr val="white"/>
                </a:solidFill>
                <a:latin typeface="Intel Clear"/>
              </a:endParaRPr>
            </a:p>
          </p:txBody>
        </p:sp>
        <p:sp>
          <p:nvSpPr>
            <p:cNvPr id="130" name="Rectangle 129"/>
            <p:cNvSpPr/>
            <p:nvPr/>
          </p:nvSpPr>
          <p:spPr>
            <a:xfrm>
              <a:off x="1531423" y="1468825"/>
              <a:ext cx="2808149" cy="2037899"/>
            </a:xfrm>
            <a:prstGeom prst="rect">
              <a:avLst/>
            </a:prstGeom>
            <a:solidFill>
              <a:schemeClr val="bg1">
                <a:lumMod val="95000"/>
                <a:alpha val="30000"/>
              </a:schemeClr>
            </a:solidFill>
            <a:ln w="12700" cap="flat" cmpd="sng" algn="ctr">
              <a:solidFill>
                <a:schemeClr val="tx2"/>
              </a:solidFill>
              <a:prstDash val="solid"/>
            </a:ln>
            <a:effectLst/>
          </p:spPr>
          <p:txBody>
            <a:bodyPr rtlCol="0" anchor="ctr"/>
            <a:lstStyle/>
            <a:p>
              <a:pPr algn="ctr" defTabSz="685611">
                <a:defRPr/>
              </a:pPr>
              <a:endParaRPr lang="en-US" sz="1350" kern="0">
                <a:solidFill>
                  <a:prstClr val="white"/>
                </a:solidFill>
                <a:latin typeface="Intel Clear"/>
              </a:endParaRPr>
            </a:p>
          </p:txBody>
        </p:sp>
        <p:sp>
          <p:nvSpPr>
            <p:cNvPr id="145" name="Rectangle 144">
              <a:extLst>
                <a:ext uri="{FF2B5EF4-FFF2-40B4-BE49-F238E27FC236}">
                  <a16:creationId xmlns:a16="http://schemas.microsoft.com/office/drawing/2014/main" id="{03EC516A-90EA-4D5D-82EC-777A6CF8C9F3}"/>
                </a:ext>
              </a:extLst>
            </p:cNvPr>
            <p:cNvSpPr/>
            <p:nvPr/>
          </p:nvSpPr>
          <p:spPr>
            <a:xfrm>
              <a:off x="1531421" y="870286"/>
              <a:ext cx="5731788" cy="445194"/>
            </a:xfrm>
            <a:prstGeom prst="rect">
              <a:avLst/>
            </a:prstGeom>
            <a:solidFill>
              <a:schemeClr val="accent2"/>
            </a:solidFill>
            <a:ln w="9525" cap="flat" cmpd="sng" algn="ctr">
              <a:noFill/>
              <a:prstDash val="solid"/>
            </a:ln>
            <a:effectLst/>
          </p:spPr>
          <p:txBody>
            <a:bodyPr lIns="0" tIns="0" rIns="137160" bIns="0" rtlCol="0" anchor="ctr"/>
            <a:lstStyle/>
            <a:p>
              <a:pPr algn="r" defTabSz="685544">
                <a:defRPr/>
              </a:pPr>
              <a:r>
                <a:rPr lang="en-US" b="1" kern="0" dirty="0">
                  <a:solidFill>
                    <a:srgbClr val="F2F2F2"/>
                  </a:solidFill>
                  <a:latin typeface="Intel Clear"/>
                  <a:ea typeface="Intel Clear Pro" panose="020B0804020202060201" pitchFamily="34" charset="0"/>
                  <a:cs typeface="Intel Clear Pro" panose="020B0804020202060201" pitchFamily="34" charset="0"/>
                </a:rPr>
                <a:t>Increase VDI Sessions </a:t>
              </a:r>
              <a:r>
                <a:rPr lang="en-US" sz="1200" b="1" kern="0" dirty="0">
                  <a:solidFill>
                    <a:srgbClr val="F2F2F2"/>
                  </a:solidFill>
                  <a:latin typeface="Intel Clear"/>
                  <a:ea typeface="Intel Clear Pro" panose="020B0804020202060201" pitchFamily="34" charset="0"/>
                  <a:cs typeface="Intel Clear Pro" panose="020B0804020202060201" pitchFamily="34" charset="0"/>
                </a:rPr>
                <a:t>(3 node cluster)</a:t>
              </a:r>
              <a:endParaRPr lang="en-US" sz="1799" b="1" kern="0" dirty="0">
                <a:solidFill>
                  <a:srgbClr val="F2F2F2"/>
                </a:solidFill>
                <a:latin typeface="Intel Clear"/>
                <a:ea typeface="Intel Clear Pro" panose="020B0804020202060201" pitchFamily="34" charset="0"/>
                <a:cs typeface="Intel Clear Pro" panose="020B0804020202060201" pitchFamily="34" charset="0"/>
              </a:endParaRPr>
            </a:p>
          </p:txBody>
        </p:sp>
        <p:sp>
          <p:nvSpPr>
            <p:cNvPr id="121" name="Rectangle 120"/>
            <p:cNvSpPr/>
            <p:nvPr/>
          </p:nvSpPr>
          <p:spPr>
            <a:xfrm>
              <a:off x="1614166" y="1520328"/>
              <a:ext cx="2624228" cy="72551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7993" numCol="1" spcCol="0" rtlCol="0" fromWordArt="0" anchor="b" anchorCtr="0" forceAA="0" compatLnSpc="1">
              <a:prstTxWarp prst="textNoShape">
                <a:avLst/>
              </a:prstTxWarp>
              <a:noAutofit/>
            </a:bodyPr>
            <a:lstStyle/>
            <a:p>
              <a:pPr defTabSz="457064"/>
              <a:endParaRPr lang="en-US" sz="9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23" name="Rectangle 122"/>
            <p:cNvSpPr/>
            <p:nvPr/>
          </p:nvSpPr>
          <p:spPr>
            <a:xfrm>
              <a:off x="4538262" y="2356904"/>
              <a:ext cx="2622706" cy="49075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64"/>
              <a:r>
                <a:rPr lang="en-US" sz="2399" b="1" dirty="0">
                  <a:solidFill>
                    <a:schemeClr val="tx1"/>
                  </a:solidFill>
                  <a:latin typeface="Intel Clear"/>
                  <a:ea typeface="Intel Clear Pro" panose="020B0804020202060201" pitchFamily="34" charset="0"/>
                  <a:cs typeface="Intel Clear Pro" panose="020B0804020202060201" pitchFamily="34" charset="0"/>
                </a:rPr>
                <a:t>117 VMs</a:t>
              </a:r>
              <a:endParaRPr lang="en-US" sz="2399" b="1" baseline="30000" dirty="0">
                <a:solidFill>
                  <a:schemeClr val="tx1"/>
                </a:solidFill>
                <a:latin typeface="Intel Clear"/>
                <a:ea typeface="Intel Clear Light" panose="020B0404020203020204" pitchFamily="34" charset="0"/>
                <a:cs typeface="Intel Clear Light" panose="020B0404020203020204" pitchFamily="34" charset="0"/>
              </a:endParaRPr>
            </a:p>
          </p:txBody>
        </p:sp>
        <p:sp>
          <p:nvSpPr>
            <p:cNvPr id="125" name="Rectangle 124"/>
            <p:cNvSpPr/>
            <p:nvPr/>
          </p:nvSpPr>
          <p:spPr>
            <a:xfrm>
              <a:off x="4538262" y="2956740"/>
              <a:ext cx="2622704" cy="49075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52"/>
              <a:r>
                <a:rPr lang="en-US" sz="2399" b="1" dirty="0">
                  <a:solidFill>
                    <a:srgbClr val="F2F2F2"/>
                  </a:solidFill>
                  <a:latin typeface="Intel Clear"/>
                  <a:ea typeface="Intel Clear Pro" panose="020B0804020202060201" pitchFamily="34" charset="0"/>
                  <a:cs typeface="Intel Clear Pro" panose="020B0804020202060201" pitchFamily="34" charset="0"/>
                </a:rPr>
                <a:t>~$172 </a:t>
              </a:r>
              <a:r>
                <a:rPr lang="en-US" sz="1500" dirty="0">
                  <a:solidFill>
                    <a:srgbClr val="F2F2F2"/>
                  </a:solidFill>
                  <a:latin typeface="Intel Clear"/>
                  <a:ea typeface="Intel Clear Pro" panose="020B0804020202060201" pitchFamily="34" charset="0"/>
                  <a:cs typeface="Intel Clear Pro" panose="020B0804020202060201" pitchFamily="34" charset="0"/>
                </a:rPr>
                <a:t>USD per VM</a:t>
              </a:r>
              <a:r>
                <a:rPr lang="en-US" sz="1500" baseline="30000" dirty="0">
                  <a:solidFill>
                    <a:srgbClr val="F2F2F2"/>
                  </a:solidFill>
                  <a:latin typeface="Intel Clear"/>
                  <a:ea typeface="Intel Clear Pro" panose="020B0804020202060201" pitchFamily="34" charset="0"/>
                  <a:cs typeface="Intel Clear Pro" panose="020B0804020202060201" pitchFamily="34" charset="0"/>
                </a:rPr>
                <a:t>1</a:t>
              </a:r>
            </a:p>
            <a:p>
              <a:pPr algn="ctr" defTabSz="457052"/>
              <a:r>
                <a:rPr lang="en-US" sz="1500" baseline="30000" dirty="0">
                  <a:solidFill>
                    <a:schemeClr val="tx1"/>
                  </a:solidFill>
                  <a:ea typeface="Intel Clear Pro" panose="020B0804020202060201" pitchFamily="34" charset="0"/>
                  <a:cs typeface="Intel Clear Pro" panose="020B0804020202060201" pitchFamily="34" charset="0"/>
                </a:rPr>
                <a:t>(Total System Cost ~ $60,700) </a:t>
              </a:r>
            </a:p>
          </p:txBody>
        </p:sp>
        <p:sp>
          <p:nvSpPr>
            <p:cNvPr id="126" name="Rectangle 125"/>
            <p:cNvSpPr/>
            <p:nvPr/>
          </p:nvSpPr>
          <p:spPr>
            <a:xfrm>
              <a:off x="1628248" y="2956740"/>
              <a:ext cx="2624227" cy="4907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52"/>
              <a:r>
                <a:rPr lang="en-US" sz="2399" b="1" dirty="0">
                  <a:solidFill>
                    <a:srgbClr val="00AEEF">
                      <a:lumMod val="50000"/>
                    </a:srgbClr>
                  </a:solidFill>
                  <a:latin typeface="Intel Clear"/>
                  <a:ea typeface="Intel Clear Pro" panose="020B0804020202060201" pitchFamily="34" charset="0"/>
                  <a:cs typeface="Intel Clear Pro" panose="020B0804020202060201" pitchFamily="34" charset="0"/>
                </a:rPr>
                <a:t>~$255 </a:t>
              </a:r>
              <a:r>
                <a:rPr lang="en-US" sz="1500" dirty="0">
                  <a:solidFill>
                    <a:srgbClr val="00AEEF">
                      <a:lumMod val="50000"/>
                    </a:srgbClr>
                  </a:solidFill>
                  <a:latin typeface="Intel Clear"/>
                  <a:ea typeface="Intel Clear Pro" panose="020B0804020202060201" pitchFamily="34" charset="0"/>
                  <a:cs typeface="Intel Clear Pro" panose="020B0804020202060201" pitchFamily="34" charset="0"/>
                </a:rPr>
                <a:t>USD per VM</a:t>
              </a:r>
              <a:r>
                <a:rPr lang="en-US" sz="1500" baseline="30000" dirty="0">
                  <a:solidFill>
                    <a:srgbClr val="00AEEF">
                      <a:lumMod val="50000"/>
                    </a:srgbClr>
                  </a:solidFill>
                  <a:latin typeface="Intel Clear"/>
                  <a:ea typeface="Intel Clear Pro" panose="020B0804020202060201" pitchFamily="34" charset="0"/>
                  <a:cs typeface="Intel Clear Pro" panose="020B0804020202060201" pitchFamily="34" charset="0"/>
                </a:rPr>
                <a:t>1</a:t>
              </a:r>
            </a:p>
            <a:p>
              <a:pPr algn="ctr" defTabSz="457052"/>
              <a:r>
                <a:rPr lang="en-US" sz="1500" baseline="30000" dirty="0">
                  <a:solidFill>
                    <a:srgbClr val="00AEEF">
                      <a:lumMod val="50000"/>
                    </a:srgbClr>
                  </a:solidFill>
                  <a:latin typeface="Intel Clear"/>
                  <a:ea typeface="Intel Clear Pro" panose="020B0804020202060201" pitchFamily="34" charset="0"/>
                  <a:cs typeface="Intel Clear Pro" panose="020B0804020202060201" pitchFamily="34" charset="0"/>
                </a:rPr>
                <a:t>(Total System Cost ~ $67,300) </a:t>
              </a:r>
            </a:p>
          </p:txBody>
        </p:sp>
        <p:sp>
          <p:nvSpPr>
            <p:cNvPr id="156" name="Rectangle 155"/>
            <p:cNvSpPr/>
            <p:nvPr/>
          </p:nvSpPr>
          <p:spPr>
            <a:xfrm>
              <a:off x="2653149" y="1694514"/>
              <a:ext cx="1494267" cy="288477"/>
            </a:xfrm>
            <a:prstGeom prst="rect">
              <a:avLst/>
            </a:prstGeom>
          </p:spPr>
          <p:txBody>
            <a:bodyPr wrap="square" lIns="0" rIns="0">
              <a:spAutoFit/>
            </a:bodyPr>
            <a:lstStyle/>
            <a:p>
              <a:pPr defTabSz="457064">
                <a:lnSpc>
                  <a:spcPts val="1649"/>
                </a:lnSpc>
              </a:pPr>
              <a:r>
                <a:rPr lang="en-US" sz="1200" b="1" dirty="0">
                  <a:solidFill>
                    <a:srgbClr val="00AEEF">
                      <a:lumMod val="50000"/>
                    </a:srgbClr>
                  </a:solidFill>
                  <a:latin typeface="Intel Clear"/>
                  <a:ea typeface="Intel Clear Pro" panose="020B0804020202060201" pitchFamily="34" charset="0"/>
                  <a:cs typeface="Intel Clear Pro" panose="020B0804020202060201" pitchFamily="34" charset="0"/>
                </a:rPr>
                <a:t>768 GB DDR4 DRAM</a:t>
              </a:r>
            </a:p>
          </p:txBody>
        </p:sp>
        <p:sp>
          <p:nvSpPr>
            <p:cNvPr id="179" name="Rectangle 178"/>
            <p:cNvSpPr/>
            <p:nvPr/>
          </p:nvSpPr>
          <p:spPr>
            <a:xfrm>
              <a:off x="5593745" y="1693575"/>
              <a:ext cx="1639388" cy="461665"/>
            </a:xfrm>
            <a:prstGeom prst="rect">
              <a:avLst/>
            </a:prstGeom>
          </p:spPr>
          <p:txBody>
            <a:bodyPr wrap="square">
              <a:spAutoFit/>
            </a:bodyPr>
            <a:lstStyle/>
            <a:p>
              <a:pPr marL="7936" indent="-7936" algn="ctr" defTabSz="457064"/>
              <a:r>
                <a:rPr lang="en-US" sz="1200" b="1" dirty="0">
                  <a:latin typeface="Intel Clear"/>
                  <a:ea typeface="Intel Clear Pro" panose="020B0804020202060201" pitchFamily="34" charset="0"/>
                  <a:cs typeface="Intel Clear Pro" panose="020B0804020202060201" pitchFamily="34" charset="0"/>
                </a:rPr>
                <a:t>1 TB Intel® Optane® persistent memory</a:t>
              </a:r>
              <a:endParaRPr lang="en-US" sz="1050" b="1" dirty="0">
                <a:latin typeface="Intel Clear"/>
                <a:ea typeface="Intel Clear Pro" panose="020B0804020202060201" pitchFamily="34" charset="0"/>
                <a:cs typeface="Intel Clear Pro" panose="020B0804020202060201" pitchFamily="34" charset="0"/>
              </a:endParaRPr>
            </a:p>
          </p:txBody>
        </p:sp>
        <p:sp>
          <p:nvSpPr>
            <p:cNvPr id="84" name="Rectangle 83"/>
            <p:cNvSpPr/>
            <p:nvPr/>
          </p:nvSpPr>
          <p:spPr>
            <a:xfrm>
              <a:off x="1624173" y="2360695"/>
              <a:ext cx="2624227" cy="48070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7993" numCol="1" spcCol="0" rtlCol="0" fromWordArt="0" anchor="b" anchorCtr="0" forceAA="0" compatLnSpc="1">
              <a:prstTxWarp prst="textNoShape">
                <a:avLst/>
              </a:prstTxWarp>
              <a:noAutofit/>
            </a:bodyPr>
            <a:lstStyle/>
            <a:p>
              <a:pPr algn="ctr" defTabSz="457064"/>
              <a:r>
                <a:rPr lang="en-US" sz="2399" b="1" dirty="0">
                  <a:solidFill>
                    <a:srgbClr val="00AEEF">
                      <a:lumMod val="50000"/>
                    </a:srgbClr>
                  </a:solidFill>
                  <a:latin typeface="Intel Clear"/>
                  <a:ea typeface="Intel Clear Pro" panose="020B0804020202060201" pitchFamily="34" charset="0"/>
                  <a:cs typeface="Intel Clear Pro" panose="020B0804020202060201" pitchFamily="34" charset="0"/>
                </a:rPr>
                <a:t>88 VMs</a:t>
              </a:r>
            </a:p>
          </p:txBody>
        </p:sp>
        <p:sp>
          <p:nvSpPr>
            <p:cNvPr id="45" name="Content Placeholder 2">
              <a:extLst>
                <a:ext uri="{FF2B5EF4-FFF2-40B4-BE49-F238E27FC236}">
                  <a16:creationId xmlns:a16="http://schemas.microsoft.com/office/drawing/2014/main" id="{E0FE1C3E-2521-4C3B-8C08-DE9BEE20F4CA}"/>
                </a:ext>
              </a:extLst>
            </p:cNvPr>
            <p:cNvSpPr txBox="1">
              <a:spLocks/>
            </p:cNvSpPr>
            <p:nvPr/>
          </p:nvSpPr>
          <p:spPr>
            <a:xfrm>
              <a:off x="1643515" y="3509198"/>
              <a:ext cx="2565530" cy="324505"/>
            </a:xfrm>
            <a:prstGeom prst="rect">
              <a:avLst/>
            </a:prstGeom>
            <a:noFill/>
          </p:spPr>
          <p:txBody>
            <a:bodyPr lIns="0" tIns="0" rIns="0" bIns="0" anchor="t"/>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225"/>
                </a:spcBef>
                <a:buClr>
                  <a:srgbClr val="003C71"/>
                </a:buClr>
                <a:buNone/>
                <a:tabLst>
                  <a:tab pos="515541" algn="l"/>
                </a:tabLst>
              </a:pPr>
              <a:r>
                <a:rPr lang="en-US" sz="825" b="1" spc="-23" dirty="0">
                  <a:solidFill>
                    <a:schemeClr val="tx1"/>
                  </a:solidFill>
                  <a:latin typeface="Intel Clear"/>
                  <a:ea typeface="Intel Clear" panose="020B0604020203020204" pitchFamily="34" charset="0"/>
                </a:rPr>
                <a:t>CPU:	</a:t>
              </a:r>
              <a:r>
                <a:rPr lang="en-US" sz="825" spc="-23" dirty="0">
                  <a:solidFill>
                    <a:schemeClr val="tx1"/>
                  </a:solidFill>
                  <a:latin typeface="Intel Clear"/>
                  <a:ea typeface="Intel Clear" panose="020B0604020203020204" pitchFamily="34" charset="0"/>
                </a:rPr>
                <a:t>2x</a:t>
              </a:r>
              <a:r>
                <a:rPr lang="en-US" sz="825" b="1"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Intel® Xeon® Gold 6238R processor</a:t>
              </a:r>
              <a:br>
                <a:rPr lang="en-US" sz="825" b="1" spc="-23" dirty="0">
                  <a:solidFill>
                    <a:schemeClr val="tx1"/>
                  </a:solidFill>
                  <a:latin typeface="Intel Clear"/>
                  <a:ea typeface="Intel Clear" panose="020B0604020203020204" pitchFamily="34" charset="0"/>
                </a:rPr>
              </a:br>
              <a:r>
                <a:rPr lang="en-US" sz="825" b="1" spc="-23" dirty="0">
                  <a:solidFill>
                    <a:schemeClr val="tx1"/>
                  </a:solidFill>
                  <a:latin typeface="Intel Clear"/>
                  <a:ea typeface="Intel Clear" panose="020B0604020203020204" pitchFamily="34" charset="0"/>
                </a:rPr>
                <a:t>MEMORY</a:t>
              </a:r>
              <a:r>
                <a:rPr lang="en-US" sz="825" spc="-23" dirty="0">
                  <a:solidFill>
                    <a:schemeClr val="tx1"/>
                  </a:solidFill>
                  <a:latin typeface="Intel Clear"/>
                  <a:ea typeface="Intel Clear" panose="020B0604020203020204" pitchFamily="34" charset="0"/>
                </a:rPr>
                <a:t>:	768 GB DDR4 DRAM </a:t>
              </a:r>
              <a:r>
                <a:rPr lang="en-US" sz="600" spc="-23" dirty="0">
                  <a:solidFill>
                    <a:schemeClr val="tx1"/>
                  </a:solidFill>
                  <a:latin typeface="Intel Clear"/>
                  <a:ea typeface="Intel Clear" panose="020B0604020203020204" pitchFamily="34" charset="0"/>
                </a:rPr>
                <a:t>(24 x 16GB x 2 Sockets)</a:t>
              </a:r>
              <a:endParaRPr lang="en-US" sz="825" spc="-23" dirty="0">
                <a:solidFill>
                  <a:schemeClr val="tx1"/>
                </a:solidFill>
                <a:latin typeface="Intel Clear"/>
                <a:ea typeface="Intel Clear" panose="020B0604020203020204" pitchFamily="34" charset="0"/>
              </a:endParaRPr>
            </a:p>
          </p:txBody>
        </p:sp>
        <p:sp>
          <p:nvSpPr>
            <p:cNvPr id="53" name="Rectangle 52"/>
            <p:cNvSpPr/>
            <p:nvPr/>
          </p:nvSpPr>
          <p:spPr>
            <a:xfrm>
              <a:off x="7263695" y="2955964"/>
              <a:ext cx="1646241" cy="4884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42761" defTabSz="457189">
                <a:lnSpc>
                  <a:spcPct val="90000"/>
                </a:lnSpc>
              </a:pPr>
              <a:r>
                <a:rPr lang="en-US" sz="1000">
                  <a:solidFill>
                    <a:srgbClr val="F2F2F2"/>
                  </a:solidFill>
                  <a:latin typeface="Intel Clear"/>
                </a:rPr>
                <a:t>Lower per VDI VM cost</a:t>
              </a:r>
            </a:p>
          </p:txBody>
        </p:sp>
        <p:sp>
          <p:nvSpPr>
            <p:cNvPr id="51" name="Content Placeholder 2">
              <a:extLst>
                <a:ext uri="{FF2B5EF4-FFF2-40B4-BE49-F238E27FC236}">
                  <a16:creationId xmlns:a16="http://schemas.microsoft.com/office/drawing/2014/main" id="{F4C9A223-92EE-47BA-A47E-1E5CF524BD06}"/>
                </a:ext>
              </a:extLst>
            </p:cNvPr>
            <p:cNvSpPr txBox="1">
              <a:spLocks/>
            </p:cNvSpPr>
            <p:nvPr/>
          </p:nvSpPr>
          <p:spPr>
            <a:xfrm>
              <a:off x="4538262" y="3509198"/>
              <a:ext cx="2322670" cy="372428"/>
            </a:xfrm>
            <a:prstGeom prst="rect">
              <a:avLst/>
            </a:prstGeom>
            <a:noFill/>
          </p:spPr>
          <p:txBody>
            <a:bodyPr lIns="0" tIns="0" rIns="0" bIns="0" anchor="t"/>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225"/>
                </a:spcBef>
                <a:buClr>
                  <a:srgbClr val="003C71"/>
                </a:buClr>
                <a:buNone/>
                <a:tabLst>
                  <a:tab pos="515541" algn="l"/>
                </a:tabLst>
              </a:pPr>
              <a:r>
                <a:rPr lang="en-US" sz="825" b="1" spc="-23" dirty="0">
                  <a:solidFill>
                    <a:schemeClr val="tx1"/>
                  </a:solidFill>
                  <a:latin typeface="Intel Clear"/>
                  <a:ea typeface="Intel Clear" panose="020B0604020203020204" pitchFamily="34" charset="0"/>
                </a:rPr>
                <a:t>CPU:	</a:t>
              </a:r>
              <a:r>
                <a:rPr lang="en-US" sz="825" spc="-23" dirty="0">
                  <a:solidFill>
                    <a:schemeClr val="tx1"/>
                  </a:solidFill>
                  <a:latin typeface="Intel Clear"/>
                  <a:ea typeface="Intel Clear" panose="020B0604020203020204" pitchFamily="34" charset="0"/>
                </a:rPr>
                <a:t>2x</a:t>
              </a:r>
              <a:r>
                <a:rPr lang="en-US" sz="825" b="1"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Intel® Xeon® Gold 6238R processor</a:t>
              </a:r>
              <a:br>
                <a:rPr lang="en-US" sz="825" b="1" spc="-23" dirty="0">
                  <a:solidFill>
                    <a:schemeClr val="tx1"/>
                  </a:solidFill>
                  <a:latin typeface="Intel Clear"/>
                  <a:ea typeface="Intel Clear" panose="020B0604020203020204" pitchFamily="34" charset="0"/>
                </a:rPr>
              </a:br>
              <a:r>
                <a:rPr lang="en-US" sz="825" b="1" spc="-23" dirty="0">
                  <a:solidFill>
                    <a:schemeClr val="tx1"/>
                  </a:solidFill>
                  <a:latin typeface="Intel Clear"/>
                  <a:ea typeface="Intel Clear" panose="020B0604020203020204" pitchFamily="34" charset="0"/>
                </a:rPr>
                <a:t>MEMORY</a:t>
              </a:r>
              <a:r>
                <a:rPr lang="en-US" sz="825"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1 TB Intel® Optane™ persistent memory 	+ 192 GB DDR4 DRAM </a:t>
              </a:r>
              <a:r>
                <a:rPr lang="en-US" sz="600" spc="-23" dirty="0">
                  <a:solidFill>
                    <a:schemeClr val="tx1"/>
                  </a:solidFill>
                  <a:latin typeface="Intel Clear"/>
                  <a:ea typeface="Intel Clear Light" panose="020B0404020203020204" pitchFamily="34" charset="0"/>
                  <a:cs typeface="Intel Clear Light" panose="020B0404020203020204" pitchFamily="34" charset="0"/>
                </a:rPr>
                <a:t>(6 x 16GB x 2 Sockets)</a:t>
              </a:r>
              <a:endParaRPr lang="en-US" sz="825" spc="-23" dirty="0">
                <a:solidFill>
                  <a:schemeClr val="tx1"/>
                </a:solidFill>
                <a:latin typeface="Intel Clear"/>
                <a:ea typeface="Intel Clear Light" panose="020B0404020203020204" pitchFamily="34" charset="0"/>
                <a:cs typeface="Intel Clear Light" panose="020B0404020203020204" pitchFamily="34" charset="0"/>
              </a:endParaRPr>
            </a:p>
            <a:p>
              <a:pPr marL="0" lvl="1" indent="0" defTabSz="457189">
                <a:spcBef>
                  <a:spcPts val="225"/>
                </a:spcBef>
                <a:buClr>
                  <a:srgbClr val="003C71"/>
                </a:buClr>
                <a:buNone/>
              </a:pPr>
              <a:endParaRPr lang="en-US" sz="825" spc="-23" dirty="0">
                <a:solidFill>
                  <a:schemeClr val="tx1"/>
                </a:solidFill>
                <a:latin typeface="Intel Clear"/>
                <a:ea typeface="Intel Clear Light" panose="020B0404020203020204" pitchFamily="34" charset="0"/>
                <a:cs typeface="Intel Clear Light" panose="020B0404020203020204" pitchFamily="34" charset="0"/>
              </a:endParaRPr>
            </a:p>
          </p:txBody>
        </p:sp>
        <p:sp>
          <p:nvSpPr>
            <p:cNvPr id="52" name="Rectangle 51">
              <a:extLst>
                <a:ext uri="{FF2B5EF4-FFF2-40B4-BE49-F238E27FC236}">
                  <a16:creationId xmlns:a16="http://schemas.microsoft.com/office/drawing/2014/main" id="{4466DE1F-E95A-4FBE-8213-DC926BA9B269}"/>
                </a:ext>
              </a:extLst>
            </p:cNvPr>
            <p:cNvSpPr/>
            <p:nvPr/>
          </p:nvSpPr>
          <p:spPr>
            <a:xfrm>
              <a:off x="7263210" y="2360695"/>
              <a:ext cx="1646735" cy="4884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42761" defTabSz="457189"/>
              <a:r>
                <a:rPr lang="en-US" sz="1000" dirty="0">
                  <a:solidFill>
                    <a:schemeClr val="tx1"/>
                  </a:solidFill>
                  <a:latin typeface="Intel Clear"/>
                </a:rPr>
                <a:t>VM density/</a:t>
              </a:r>
              <a:br>
                <a:rPr lang="en-US" sz="1000" dirty="0">
                  <a:solidFill>
                    <a:schemeClr val="tx1"/>
                  </a:solidFill>
                  <a:latin typeface="Intel Clear"/>
                </a:rPr>
              </a:br>
              <a:r>
                <a:rPr lang="en-US" sz="1000" dirty="0">
                  <a:solidFill>
                    <a:schemeClr val="tx1"/>
                  </a:solidFill>
                  <a:latin typeface="Intel Clear"/>
                </a:rPr>
                <a:t>server</a:t>
              </a:r>
            </a:p>
          </p:txBody>
        </p:sp>
        <p:sp>
          <p:nvSpPr>
            <p:cNvPr id="57" name="Rectangle 56">
              <a:extLst>
                <a:ext uri="{FF2B5EF4-FFF2-40B4-BE49-F238E27FC236}">
                  <a16:creationId xmlns:a16="http://schemas.microsoft.com/office/drawing/2014/main" id="{E4F0FE03-A331-4818-A1AA-9FC31EC40C7A}"/>
                </a:ext>
              </a:extLst>
            </p:cNvPr>
            <p:cNvSpPr/>
            <p:nvPr/>
          </p:nvSpPr>
          <p:spPr>
            <a:xfrm>
              <a:off x="7356129" y="2398689"/>
              <a:ext cx="644728" cy="461537"/>
            </a:xfrm>
            <a:prstGeom prst="rect">
              <a:avLst/>
            </a:prstGeom>
          </p:spPr>
          <p:txBody>
            <a:bodyPr wrap="none">
              <a:spAutoFit/>
            </a:bodyPr>
            <a:lstStyle/>
            <a:p>
              <a:pPr algn="ctr" defTabSz="457040"/>
              <a:r>
                <a:rPr lang="en-US" sz="2399" b="1" spc="-300">
                  <a:solidFill>
                    <a:srgbClr val="F2F2F2"/>
                  </a:solidFill>
                  <a:latin typeface="Intel Clear"/>
                  <a:ea typeface="Intel Clear Pro" panose="020B0804020202060201" pitchFamily="34" charset="0"/>
                  <a:cs typeface="Intel Clear Pro" panose="020B0804020202060201" pitchFamily="34" charset="0"/>
                </a:rPr>
                <a:t>33</a:t>
              </a:r>
              <a:r>
                <a:rPr lang="en-US" sz="2399" b="1" spc="-300" baseline="40000">
                  <a:solidFill>
                    <a:srgbClr val="F2F2F2"/>
                  </a:solidFill>
                  <a:latin typeface="Intel Clear"/>
                  <a:ea typeface="Intel Clear Pro" panose="020B0804020202060201" pitchFamily="34" charset="0"/>
                  <a:cs typeface="Intel Clear Pro" panose="020B0804020202060201" pitchFamily="34" charset="0"/>
                </a:rPr>
                <a:t>%</a:t>
              </a:r>
            </a:p>
          </p:txBody>
        </p:sp>
        <p:sp>
          <p:nvSpPr>
            <p:cNvPr id="42" name="Rectangle 41">
              <a:extLst>
                <a:ext uri="{FF2B5EF4-FFF2-40B4-BE49-F238E27FC236}">
                  <a16:creationId xmlns:a16="http://schemas.microsoft.com/office/drawing/2014/main" id="{8B086B18-38C8-F84C-920F-9D2E6BD818B1}"/>
                </a:ext>
              </a:extLst>
            </p:cNvPr>
            <p:cNvSpPr/>
            <p:nvPr/>
          </p:nvSpPr>
          <p:spPr>
            <a:xfrm>
              <a:off x="7340228" y="3048306"/>
              <a:ext cx="644728" cy="461537"/>
            </a:xfrm>
            <a:prstGeom prst="rect">
              <a:avLst/>
            </a:prstGeom>
          </p:spPr>
          <p:txBody>
            <a:bodyPr wrap="none">
              <a:spAutoFit/>
            </a:bodyPr>
            <a:lstStyle/>
            <a:p>
              <a:pPr algn="ctr" defTabSz="457040"/>
              <a:r>
                <a:rPr lang="en-US" sz="2399" b="1" spc="-300">
                  <a:solidFill>
                    <a:srgbClr val="F2F2F2"/>
                  </a:solidFill>
                  <a:latin typeface="Intel Clear"/>
                  <a:ea typeface="Intel Clear Pro" panose="020B0804020202060201" pitchFamily="34" charset="0"/>
                  <a:cs typeface="Intel Clear Pro" panose="020B0804020202060201" pitchFamily="34" charset="0"/>
                </a:rPr>
                <a:t>33</a:t>
              </a:r>
              <a:r>
                <a:rPr lang="en-US" sz="2399" b="1" spc="-300" baseline="40000">
                  <a:solidFill>
                    <a:srgbClr val="F2F2F2"/>
                  </a:solidFill>
                  <a:latin typeface="Intel Clear"/>
                  <a:ea typeface="Intel Clear Pro" panose="020B0804020202060201" pitchFamily="34" charset="0"/>
                  <a:cs typeface="Intel Clear Pro" panose="020B0804020202060201" pitchFamily="34" charset="0"/>
                </a:rPr>
                <a:t>%</a:t>
              </a:r>
            </a:p>
          </p:txBody>
        </p:sp>
        <p:sp>
          <p:nvSpPr>
            <p:cNvPr id="44" name="TextBox 43">
              <a:extLst>
                <a:ext uri="{FF2B5EF4-FFF2-40B4-BE49-F238E27FC236}">
                  <a16:creationId xmlns:a16="http://schemas.microsoft.com/office/drawing/2014/main" id="{9C13215E-CB21-7C48-BDC3-36BC0B7A3CE9}"/>
                </a:ext>
              </a:extLst>
            </p:cNvPr>
            <p:cNvSpPr txBox="1"/>
            <p:nvPr/>
          </p:nvSpPr>
          <p:spPr>
            <a:xfrm>
              <a:off x="7312461" y="2953362"/>
              <a:ext cx="301366" cy="138499"/>
            </a:xfrm>
            <a:prstGeom prst="rect">
              <a:avLst/>
            </a:prstGeom>
            <a:noFill/>
          </p:spPr>
          <p:txBody>
            <a:bodyPr vert="horz" wrap="none" lIns="0" tIns="0" rIns="0" bIns="0" rtlCol="0">
              <a:spAutoFit/>
            </a:bodyPr>
            <a:lstStyle/>
            <a:p>
              <a:pPr algn="ctr" defTabSz="457040"/>
              <a:r>
                <a:rPr lang="en-US" sz="900" dirty="0">
                  <a:latin typeface="Intel Clear"/>
                </a:rPr>
                <a:t>up to </a:t>
              </a:r>
            </a:p>
          </p:txBody>
        </p:sp>
        <p:sp>
          <p:nvSpPr>
            <p:cNvPr id="128" name="Rectangle 127">
              <a:extLst>
                <a:ext uri="{FF2B5EF4-FFF2-40B4-BE49-F238E27FC236}">
                  <a16:creationId xmlns:a16="http://schemas.microsoft.com/office/drawing/2014/main" id="{7F6847E8-60C1-4DA9-96FF-873BC77AF139}"/>
                </a:ext>
              </a:extLst>
            </p:cNvPr>
            <p:cNvSpPr/>
            <p:nvPr/>
          </p:nvSpPr>
          <p:spPr>
            <a:xfrm>
              <a:off x="353962" y="2931824"/>
              <a:ext cx="1118735" cy="544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Estimated</a:t>
              </a:r>
            </a:p>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Hardware System </a:t>
              </a:r>
            </a:p>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Cost per VM</a:t>
              </a:r>
            </a:p>
          </p:txBody>
        </p:sp>
        <p:sp>
          <p:nvSpPr>
            <p:cNvPr id="131" name="Rectangle 130">
              <a:extLst>
                <a:ext uri="{FF2B5EF4-FFF2-40B4-BE49-F238E27FC236}">
                  <a16:creationId xmlns:a16="http://schemas.microsoft.com/office/drawing/2014/main" id="{7F6847E8-60C1-4DA9-96FF-873BC77AF139}"/>
                </a:ext>
              </a:extLst>
            </p:cNvPr>
            <p:cNvSpPr/>
            <p:nvPr/>
          </p:nvSpPr>
          <p:spPr>
            <a:xfrm>
              <a:off x="680191" y="1624570"/>
              <a:ext cx="781553" cy="5170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Available System</a:t>
              </a:r>
            </a:p>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Memory</a:t>
              </a:r>
              <a:endParaRPr lang="en-US" sz="1200" kern="0" dirty="0">
                <a:solidFill>
                  <a:schemeClr val="tx1"/>
                </a:solidFill>
                <a:latin typeface="Intel Clear"/>
                <a:ea typeface="Intel Clear Pro" panose="020B0804020202060201" pitchFamily="34" charset="0"/>
                <a:cs typeface="Intel Clear Pro" panose="020B0804020202060201" pitchFamily="34" charset="0"/>
              </a:endParaRPr>
            </a:p>
          </p:txBody>
        </p:sp>
        <p:sp>
          <p:nvSpPr>
            <p:cNvPr id="206" name="Rectangle 205">
              <a:extLst>
                <a:ext uri="{FF2B5EF4-FFF2-40B4-BE49-F238E27FC236}">
                  <a16:creationId xmlns:a16="http://schemas.microsoft.com/office/drawing/2014/main" id="{7F6847E8-60C1-4DA9-96FF-873BC77AF139}"/>
                </a:ext>
              </a:extLst>
            </p:cNvPr>
            <p:cNvSpPr/>
            <p:nvPr/>
          </p:nvSpPr>
          <p:spPr>
            <a:xfrm>
              <a:off x="680191" y="2452132"/>
              <a:ext cx="792506" cy="325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VMs/Node</a:t>
              </a:r>
              <a:endParaRPr lang="en-US" sz="1200" kern="0" dirty="0">
                <a:solidFill>
                  <a:schemeClr val="tx1"/>
                </a:solidFill>
                <a:latin typeface="Intel Clear"/>
                <a:ea typeface="Intel Clear Pro" panose="020B0804020202060201" pitchFamily="34" charset="0"/>
                <a:cs typeface="Intel Clear Pro" panose="020B0804020202060201" pitchFamily="34" charset="0"/>
              </a:endParaRPr>
            </a:p>
          </p:txBody>
        </p:sp>
        <p:pic>
          <p:nvPicPr>
            <p:cNvPr id="13" name="Picture 12">
              <a:extLst>
                <a:ext uri="{FF2B5EF4-FFF2-40B4-BE49-F238E27FC236}">
                  <a16:creationId xmlns:a16="http://schemas.microsoft.com/office/drawing/2014/main" id="{48D5FF9D-DECC-F946-BE80-0A4449829B74}"/>
                </a:ext>
              </a:extLst>
            </p:cNvPr>
            <p:cNvPicPr>
              <a:picLocks noChangeAspect="1"/>
            </p:cNvPicPr>
            <p:nvPr/>
          </p:nvPicPr>
          <p:blipFill>
            <a:blip r:embed="rId5"/>
            <a:stretch>
              <a:fillRect/>
            </a:stretch>
          </p:blipFill>
          <p:spPr>
            <a:xfrm>
              <a:off x="1759797" y="1599784"/>
              <a:ext cx="791866" cy="582916"/>
            </a:xfrm>
            <a:prstGeom prst="rect">
              <a:avLst/>
            </a:prstGeom>
          </p:spPr>
        </p:pic>
        <p:pic>
          <p:nvPicPr>
            <p:cNvPr id="63" name="Picture 62">
              <a:extLst>
                <a:ext uri="{FF2B5EF4-FFF2-40B4-BE49-F238E27FC236}">
                  <a16:creationId xmlns:a16="http://schemas.microsoft.com/office/drawing/2014/main" id="{EB515D2C-441D-4A41-8677-BBBA253E87B1}"/>
                </a:ext>
              </a:extLst>
            </p:cNvPr>
            <p:cNvPicPr>
              <a:picLocks noChangeAspect="1"/>
            </p:cNvPicPr>
            <p:nvPr/>
          </p:nvPicPr>
          <p:blipFill>
            <a:blip r:embed="rId5">
              <a:duotone>
                <a:prstClr val="black"/>
                <a:schemeClr val="accent1">
                  <a:lumMod val="60000"/>
                  <a:lumOff val="40000"/>
                  <a:tint val="45000"/>
                  <a:satMod val="400000"/>
                </a:schemeClr>
              </a:duotone>
            </a:blip>
            <a:stretch>
              <a:fillRect/>
            </a:stretch>
          </p:blipFill>
          <p:spPr>
            <a:xfrm>
              <a:off x="4867767" y="1653946"/>
              <a:ext cx="630340" cy="464012"/>
            </a:xfrm>
            <a:prstGeom prst="rect">
              <a:avLst/>
            </a:prstGeom>
          </p:spPr>
        </p:pic>
        <p:sp>
          <p:nvSpPr>
            <p:cNvPr id="46" name="TextBox 45">
              <a:extLst>
                <a:ext uri="{FF2B5EF4-FFF2-40B4-BE49-F238E27FC236}">
                  <a16:creationId xmlns:a16="http://schemas.microsoft.com/office/drawing/2014/main" id="{E927CF28-1869-4853-8833-7A66E868DE0B}"/>
                </a:ext>
              </a:extLst>
            </p:cNvPr>
            <p:cNvSpPr txBox="1"/>
            <p:nvPr/>
          </p:nvSpPr>
          <p:spPr>
            <a:xfrm>
              <a:off x="7312463" y="2355724"/>
              <a:ext cx="301366" cy="138499"/>
            </a:xfrm>
            <a:prstGeom prst="rect">
              <a:avLst/>
            </a:prstGeom>
            <a:noFill/>
          </p:spPr>
          <p:txBody>
            <a:bodyPr vert="horz" wrap="none" lIns="0" tIns="0" rIns="0" bIns="0" rtlCol="0">
              <a:spAutoFit/>
            </a:bodyPr>
            <a:lstStyle/>
            <a:p>
              <a:pPr algn="ctr" defTabSz="457040"/>
              <a:r>
                <a:rPr lang="en-US" sz="900" dirty="0">
                  <a:latin typeface="Intel Clear"/>
                </a:rPr>
                <a:t>up to </a:t>
              </a:r>
            </a:p>
          </p:txBody>
        </p:sp>
        <p:pic>
          <p:nvPicPr>
            <p:cNvPr id="43" name="Picture 42">
              <a:extLst>
                <a:ext uri="{FF2B5EF4-FFF2-40B4-BE49-F238E27FC236}">
                  <a16:creationId xmlns:a16="http://schemas.microsoft.com/office/drawing/2014/main" id="{13FB3E4D-5A9A-496E-8A3A-F09392F46CB3}"/>
                </a:ext>
              </a:extLst>
            </p:cNvPr>
            <p:cNvPicPr>
              <a:picLocks noChangeAspect="1"/>
            </p:cNvPicPr>
            <p:nvPr/>
          </p:nvPicPr>
          <p:blipFill>
            <a:blip r:embed="rId6"/>
            <a:stretch>
              <a:fillRect/>
            </a:stretch>
          </p:blipFill>
          <p:spPr>
            <a:xfrm>
              <a:off x="1704993" y="1040619"/>
              <a:ext cx="901474" cy="110600"/>
            </a:xfrm>
            <a:prstGeom prst="rect">
              <a:avLst/>
            </a:prstGeom>
          </p:spPr>
        </p:pic>
        <p:sp>
          <p:nvSpPr>
            <p:cNvPr id="5" name="Rectangle 4">
              <a:extLst>
                <a:ext uri="{FF2B5EF4-FFF2-40B4-BE49-F238E27FC236}">
                  <a16:creationId xmlns:a16="http://schemas.microsoft.com/office/drawing/2014/main" id="{719BF49F-201D-40BC-924F-7AF04C3B77A8}"/>
                </a:ext>
              </a:extLst>
            </p:cNvPr>
            <p:cNvSpPr/>
            <p:nvPr/>
          </p:nvSpPr>
          <p:spPr>
            <a:xfrm>
              <a:off x="2309690" y="1304565"/>
              <a:ext cx="4168257" cy="184666"/>
            </a:xfrm>
            <a:prstGeom prst="rect">
              <a:avLst/>
            </a:prstGeom>
          </p:spPr>
          <p:txBody>
            <a:bodyPr wrap="none" lIns="68580" tIns="34290" rIns="68580" bIns="34290" anchor="t">
              <a:spAutoFit/>
            </a:bodyPr>
            <a:lstStyle/>
            <a:p>
              <a:pPr marL="0" lvl="1" algn="ctr" defTabSz="457189">
                <a:spcBef>
                  <a:spcPts val="225"/>
                </a:spcBef>
                <a:buClr>
                  <a:srgbClr val="003C71"/>
                </a:buClr>
              </a:pPr>
              <a:r>
                <a:rPr lang="en-US" sz="750" b="1" spc="-23" dirty="0">
                  <a:solidFill>
                    <a:schemeClr val="tx1">
                      <a:lumMod val="75000"/>
                    </a:schemeClr>
                  </a:solidFill>
                  <a:ea typeface="Intel Clear" panose="020B0604020203020204" pitchFamily="34" charset="0"/>
                </a:rPr>
                <a:t>WORKLOAD</a:t>
              </a:r>
              <a:r>
                <a:rPr lang="en-US" sz="750" spc="-23" dirty="0">
                  <a:solidFill>
                    <a:schemeClr val="tx1">
                      <a:lumMod val="75000"/>
                    </a:schemeClr>
                  </a:solidFill>
                  <a:ea typeface="Intel Clear" panose="020B0604020203020204" pitchFamily="34" charset="0"/>
                </a:rPr>
                <a:t>: </a:t>
              </a:r>
              <a:r>
                <a:rPr lang="en-US" sz="750" spc="-23" dirty="0">
                  <a:solidFill>
                    <a:schemeClr val="tx1">
                      <a:lumMod val="75000"/>
                    </a:schemeClr>
                  </a:solidFill>
                  <a:ea typeface="Intel Clear Light" panose="020B0404020203020204" pitchFamily="34" charset="0"/>
                  <a:cs typeface="Intel Clear Light" panose="020B0404020203020204" pitchFamily="34" charset="0"/>
                </a:rPr>
                <a:t>Login VSI w/ Citrix Virtual Desktops running on Nutanix AOS 5.15 and AHV hypervisor</a:t>
              </a:r>
            </a:p>
          </p:txBody>
        </p:sp>
        <p:sp>
          <p:nvSpPr>
            <p:cNvPr id="3" name="Rectangle 2">
              <a:extLst>
                <a:ext uri="{FF2B5EF4-FFF2-40B4-BE49-F238E27FC236}">
                  <a16:creationId xmlns:a16="http://schemas.microsoft.com/office/drawing/2014/main" id="{AF461DC0-DB66-46A8-A39F-175C89A75B41}"/>
                </a:ext>
              </a:extLst>
            </p:cNvPr>
            <p:cNvSpPr/>
            <p:nvPr/>
          </p:nvSpPr>
          <p:spPr>
            <a:xfrm>
              <a:off x="7263210" y="870286"/>
              <a:ext cx="1643679" cy="447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t>Goal: </a:t>
              </a:r>
              <a:r>
                <a:rPr lang="en-US" sz="1050" dirty="0"/>
                <a:t>Deliver Similar</a:t>
              </a:r>
              <a:br>
                <a:rPr lang="en-US" sz="1050" dirty="0"/>
              </a:br>
              <a:r>
                <a:rPr lang="en-US" sz="1050" dirty="0"/>
                <a:t>HW System Costs</a:t>
              </a:r>
            </a:p>
          </p:txBody>
        </p:sp>
        <p:pic>
          <p:nvPicPr>
            <p:cNvPr id="8" name="Picture 7" descr="A picture containing shape&#10;&#10;Description automatically generated">
              <a:extLst>
                <a:ext uri="{FF2B5EF4-FFF2-40B4-BE49-F238E27FC236}">
                  <a16:creationId xmlns:a16="http://schemas.microsoft.com/office/drawing/2014/main" id="{9F4FE46E-2BCF-4228-8032-A3F4F0FD100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70311" y="1658203"/>
              <a:ext cx="923435" cy="377993"/>
            </a:xfrm>
            <a:prstGeom prst="rect">
              <a:avLst/>
            </a:prstGeom>
          </p:spPr>
        </p:pic>
        <p:pic>
          <p:nvPicPr>
            <p:cNvPr id="1026" name="Picture 2" descr="Press &amp; Media Resources - Citrix">
              <a:extLst>
                <a:ext uri="{FF2B5EF4-FFF2-40B4-BE49-F238E27FC236}">
                  <a16:creationId xmlns:a16="http://schemas.microsoft.com/office/drawing/2014/main" id="{836A3D78-78A1-4814-BE7B-9036573A5B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149" y="962831"/>
              <a:ext cx="600524" cy="22639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391583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7BDF5-A8DB-4A9A-AD7E-4417739EF2E8}"/>
              </a:ext>
            </a:extLst>
          </p:cNvPr>
          <p:cNvSpPr>
            <a:spLocks noGrp="1"/>
          </p:cNvSpPr>
          <p:nvPr>
            <p:ph type="title"/>
          </p:nvPr>
        </p:nvSpPr>
        <p:spPr>
          <a:xfrm>
            <a:off x="353963" y="228525"/>
            <a:ext cx="8436076" cy="453923"/>
          </a:xfrm>
        </p:spPr>
        <p:txBody>
          <a:bodyPr/>
          <a:lstStyle/>
          <a:p>
            <a:r>
              <a:rPr lang="en-US" sz="2500" dirty="0"/>
              <a:t>VDI PMem Value Prop for Citrix on Nutanix</a:t>
            </a:r>
          </a:p>
        </p:txBody>
      </p:sp>
      <p:sp>
        <p:nvSpPr>
          <p:cNvPr id="62" name="Rectangle 61">
            <a:extLst>
              <a:ext uri="{FF2B5EF4-FFF2-40B4-BE49-F238E27FC236}">
                <a16:creationId xmlns:a16="http://schemas.microsoft.com/office/drawing/2014/main" id="{FCD51A40-F8F1-B747-85B3-C35142D4172E}"/>
              </a:ext>
            </a:extLst>
          </p:cNvPr>
          <p:cNvSpPr/>
          <p:nvPr/>
        </p:nvSpPr>
        <p:spPr>
          <a:xfrm>
            <a:off x="430357" y="4281023"/>
            <a:ext cx="8254856" cy="408060"/>
          </a:xfrm>
          <a:prstGeom prst="rect">
            <a:avLst/>
          </a:prstGeom>
        </p:spPr>
        <p:txBody>
          <a:bodyPr wrap="square">
            <a:spAutoFit/>
          </a:bodyPr>
          <a:lstStyle/>
          <a:p>
            <a:pPr marL="0" lvl="1" defTabSz="457064">
              <a:lnSpc>
                <a:spcPct val="90000"/>
              </a:lnSpc>
              <a:spcAft>
                <a:spcPts val="300"/>
              </a:spcAft>
            </a:pPr>
            <a:r>
              <a:rPr lang="en-US" sz="500" baseline="30000" dirty="0">
                <a:latin typeface="Intel Clear"/>
              </a:rPr>
              <a:t>1</a:t>
            </a:r>
            <a:r>
              <a:rPr lang="en-US" sz="500" dirty="0">
                <a:latin typeface="Intel Clear"/>
              </a:rPr>
              <a:t>Performance results are based on testing or projections as of August 20, 2020 and may not reflect all publicly available security updates. See configuration disclosure for details. No product or component can be absolutely secure. </a:t>
            </a:r>
          </a:p>
          <a:p>
            <a:pPr marL="0" lvl="1" defTabSz="457064">
              <a:lnSpc>
                <a:spcPct val="90000"/>
              </a:lnSpc>
              <a:spcAft>
                <a:spcPts val="300"/>
              </a:spcAft>
            </a:pPr>
            <a:r>
              <a:rPr lang="en-US" sz="500" dirty="0">
                <a:latin typeface="Intel Clear"/>
              </a:rPr>
              <a:t>Software and workloads used in performance tests may have been optimized for performance only on Intel® microprocessors. Performance tests, such as </a:t>
            </a:r>
            <a:r>
              <a:rPr lang="en-US" sz="500" dirty="0" err="1">
                <a:latin typeface="Intel Clear"/>
              </a:rPr>
              <a:t>SYSmark</a:t>
            </a:r>
            <a:r>
              <a:rPr lang="en-US" sz="500" dirty="0">
                <a:latin typeface="Intel Clear"/>
              </a:rPr>
              <a:t>* and </a:t>
            </a:r>
            <a:r>
              <a:rPr lang="en-US" sz="500" dirty="0" err="1">
                <a:latin typeface="Intel Clear"/>
              </a:rPr>
              <a:t>MobileMark</a:t>
            </a:r>
            <a:r>
              <a:rPr lang="en-US" sz="500" dirty="0">
                <a:latin typeface="Intel Clear"/>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information go to intel.com/benchmarks.</a:t>
            </a:r>
          </a:p>
        </p:txBody>
      </p:sp>
      <p:sp>
        <p:nvSpPr>
          <p:cNvPr id="122" name="Rectangle 121"/>
          <p:cNvSpPr/>
          <p:nvPr/>
        </p:nvSpPr>
        <p:spPr>
          <a:xfrm>
            <a:off x="4445540" y="1468825"/>
            <a:ext cx="2808149" cy="2037899"/>
          </a:xfrm>
          <a:prstGeom prst="rect">
            <a:avLst/>
          </a:prstGeom>
          <a:solidFill>
            <a:schemeClr val="bg1">
              <a:lumMod val="95000"/>
              <a:alpha val="30000"/>
            </a:schemeClr>
          </a:solidFill>
          <a:ln w="12700" cap="flat" cmpd="sng" algn="ctr">
            <a:solidFill>
              <a:schemeClr val="tx2"/>
            </a:solidFill>
            <a:prstDash val="solid"/>
          </a:ln>
          <a:effectLst/>
        </p:spPr>
        <p:txBody>
          <a:bodyPr rtlCol="0" anchor="ctr"/>
          <a:lstStyle/>
          <a:p>
            <a:pPr algn="ctr" defTabSz="685611">
              <a:defRPr/>
            </a:pPr>
            <a:endParaRPr lang="en-US" sz="1350" kern="0">
              <a:solidFill>
                <a:prstClr val="white"/>
              </a:solidFill>
              <a:latin typeface="Intel Clear"/>
            </a:endParaRPr>
          </a:p>
        </p:txBody>
      </p:sp>
      <p:sp>
        <p:nvSpPr>
          <p:cNvPr id="130" name="Rectangle 129"/>
          <p:cNvSpPr/>
          <p:nvPr/>
        </p:nvSpPr>
        <p:spPr>
          <a:xfrm>
            <a:off x="1531423" y="1468825"/>
            <a:ext cx="2808149" cy="2037899"/>
          </a:xfrm>
          <a:prstGeom prst="rect">
            <a:avLst/>
          </a:prstGeom>
          <a:solidFill>
            <a:schemeClr val="bg1">
              <a:lumMod val="95000"/>
              <a:alpha val="30000"/>
            </a:schemeClr>
          </a:solidFill>
          <a:ln w="12700" cap="flat" cmpd="sng" algn="ctr">
            <a:solidFill>
              <a:schemeClr val="tx2"/>
            </a:solidFill>
            <a:prstDash val="solid"/>
          </a:ln>
          <a:effectLst/>
        </p:spPr>
        <p:txBody>
          <a:bodyPr rtlCol="0" anchor="ctr"/>
          <a:lstStyle/>
          <a:p>
            <a:pPr algn="ctr" defTabSz="685611">
              <a:defRPr/>
            </a:pPr>
            <a:endParaRPr lang="en-US" sz="1350" kern="0">
              <a:solidFill>
                <a:prstClr val="white"/>
              </a:solidFill>
              <a:latin typeface="Intel Clear"/>
            </a:endParaRPr>
          </a:p>
        </p:txBody>
      </p:sp>
      <p:sp>
        <p:nvSpPr>
          <p:cNvPr id="145" name="Rectangle 144">
            <a:extLst>
              <a:ext uri="{FF2B5EF4-FFF2-40B4-BE49-F238E27FC236}">
                <a16:creationId xmlns:a16="http://schemas.microsoft.com/office/drawing/2014/main" id="{03EC516A-90EA-4D5D-82EC-777A6CF8C9F3}"/>
              </a:ext>
            </a:extLst>
          </p:cNvPr>
          <p:cNvSpPr/>
          <p:nvPr/>
        </p:nvSpPr>
        <p:spPr>
          <a:xfrm>
            <a:off x="1531421" y="870286"/>
            <a:ext cx="5731788" cy="445194"/>
          </a:xfrm>
          <a:prstGeom prst="rect">
            <a:avLst/>
          </a:prstGeom>
          <a:solidFill>
            <a:schemeClr val="accent2"/>
          </a:solidFill>
          <a:ln w="9525" cap="flat" cmpd="sng" algn="ctr">
            <a:noFill/>
            <a:prstDash val="solid"/>
          </a:ln>
          <a:effectLst/>
        </p:spPr>
        <p:txBody>
          <a:bodyPr lIns="0" tIns="0" rIns="137160" bIns="0" rtlCol="0" anchor="ctr"/>
          <a:lstStyle/>
          <a:p>
            <a:pPr algn="r" defTabSz="685544">
              <a:defRPr/>
            </a:pPr>
            <a:r>
              <a:rPr lang="en-US" b="1" kern="0" dirty="0">
                <a:solidFill>
                  <a:srgbClr val="F2F2F2"/>
                </a:solidFill>
                <a:latin typeface="Intel Clear"/>
                <a:ea typeface="Intel Clear Pro" panose="020B0804020202060201" pitchFamily="34" charset="0"/>
                <a:cs typeface="Intel Clear Pro" panose="020B0804020202060201" pitchFamily="34" charset="0"/>
              </a:rPr>
              <a:t>Increase VDI Sessions </a:t>
            </a:r>
            <a:r>
              <a:rPr lang="en-US" sz="1200" b="1" kern="0" dirty="0">
                <a:solidFill>
                  <a:srgbClr val="F2F2F2"/>
                </a:solidFill>
                <a:latin typeface="Intel Clear"/>
                <a:ea typeface="Intel Clear Pro" panose="020B0804020202060201" pitchFamily="34" charset="0"/>
                <a:cs typeface="Intel Clear Pro" panose="020B0804020202060201" pitchFamily="34" charset="0"/>
              </a:rPr>
              <a:t>(3 node cluster)</a:t>
            </a:r>
            <a:endParaRPr lang="en-US" sz="1799" b="1" kern="0" dirty="0">
              <a:solidFill>
                <a:srgbClr val="F2F2F2"/>
              </a:solidFill>
              <a:latin typeface="Intel Clear"/>
              <a:ea typeface="Intel Clear Pro" panose="020B0804020202060201" pitchFamily="34" charset="0"/>
              <a:cs typeface="Intel Clear Pro" panose="020B0804020202060201" pitchFamily="34" charset="0"/>
            </a:endParaRPr>
          </a:p>
        </p:txBody>
      </p:sp>
      <p:sp>
        <p:nvSpPr>
          <p:cNvPr id="121" name="Rectangle 120"/>
          <p:cNvSpPr/>
          <p:nvPr/>
        </p:nvSpPr>
        <p:spPr>
          <a:xfrm>
            <a:off x="1614166" y="1520328"/>
            <a:ext cx="2624228" cy="72551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7993" numCol="1" spcCol="0" rtlCol="0" fromWordArt="0" anchor="b" anchorCtr="0" forceAA="0" compatLnSpc="1">
            <a:prstTxWarp prst="textNoShape">
              <a:avLst/>
            </a:prstTxWarp>
            <a:noAutofit/>
          </a:bodyPr>
          <a:lstStyle/>
          <a:p>
            <a:pPr defTabSz="457064"/>
            <a:endParaRPr lang="en-US" sz="9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23" name="Rectangle 122"/>
          <p:cNvSpPr/>
          <p:nvPr/>
        </p:nvSpPr>
        <p:spPr>
          <a:xfrm>
            <a:off x="4538262" y="2356904"/>
            <a:ext cx="2622706" cy="49075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64"/>
            <a:r>
              <a:rPr lang="en-US" sz="2399" b="1" dirty="0">
                <a:solidFill>
                  <a:schemeClr val="tx1"/>
                </a:solidFill>
                <a:latin typeface="Intel Clear"/>
                <a:ea typeface="Intel Clear Pro" panose="020B0804020202060201" pitchFamily="34" charset="0"/>
                <a:cs typeface="Intel Clear Pro" panose="020B0804020202060201" pitchFamily="34" charset="0"/>
              </a:rPr>
              <a:t>117 VMs</a:t>
            </a:r>
            <a:endParaRPr lang="en-US" sz="2399" b="1" baseline="30000" dirty="0">
              <a:solidFill>
                <a:schemeClr val="tx1"/>
              </a:solidFill>
              <a:latin typeface="Intel Clear"/>
              <a:ea typeface="Intel Clear Light" panose="020B0404020203020204" pitchFamily="34" charset="0"/>
              <a:cs typeface="Intel Clear Light" panose="020B0404020203020204" pitchFamily="34" charset="0"/>
            </a:endParaRPr>
          </a:p>
        </p:txBody>
      </p:sp>
      <p:sp>
        <p:nvSpPr>
          <p:cNvPr id="125" name="Rectangle 124"/>
          <p:cNvSpPr/>
          <p:nvPr/>
        </p:nvSpPr>
        <p:spPr>
          <a:xfrm>
            <a:off x="4538262" y="2956740"/>
            <a:ext cx="2622704" cy="49075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52"/>
            <a:r>
              <a:rPr lang="en-US" sz="1500" b="1" dirty="0">
                <a:solidFill>
                  <a:schemeClr val="tx1"/>
                </a:solidFill>
                <a:ea typeface="Intel Clear Pro" panose="020B0804020202060201" pitchFamily="34" charset="0"/>
                <a:cs typeface="Intel Clear Pro" panose="020B0804020202060201" pitchFamily="34" charset="0"/>
              </a:rPr>
              <a:t>1166 mS (260 VMs)</a:t>
            </a:r>
          </a:p>
          <a:p>
            <a:pPr algn="ctr" defTabSz="457052"/>
            <a:r>
              <a:rPr lang="en-US" sz="1500" b="1" dirty="0">
                <a:solidFill>
                  <a:schemeClr val="tx1"/>
                </a:solidFill>
                <a:ea typeface="Intel Clear Pro" panose="020B0804020202060201" pitchFamily="34" charset="0"/>
                <a:cs typeface="Intel Clear Pro" panose="020B0804020202060201" pitchFamily="34" charset="0"/>
              </a:rPr>
              <a:t>1439 mS (354 VMs)</a:t>
            </a:r>
          </a:p>
        </p:txBody>
      </p:sp>
      <p:sp>
        <p:nvSpPr>
          <p:cNvPr id="126" name="Rectangle 125"/>
          <p:cNvSpPr/>
          <p:nvPr/>
        </p:nvSpPr>
        <p:spPr>
          <a:xfrm>
            <a:off x="1628248" y="2956740"/>
            <a:ext cx="2624227" cy="49075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052"/>
            <a:r>
              <a:rPr lang="en-US" sz="1500" b="1" dirty="0">
                <a:solidFill>
                  <a:srgbClr val="00AEEF">
                    <a:lumMod val="50000"/>
                  </a:srgbClr>
                </a:solidFill>
                <a:latin typeface="Intel Clear"/>
                <a:ea typeface="Intel Clear Pro" panose="020B0804020202060201" pitchFamily="34" charset="0"/>
                <a:cs typeface="Intel Clear Pro" panose="020B0804020202060201" pitchFamily="34" charset="0"/>
              </a:rPr>
              <a:t>1082 mS (260 </a:t>
            </a:r>
            <a:r>
              <a:rPr lang="en-US" sz="1500" b="1" dirty="0">
                <a:solidFill>
                  <a:srgbClr val="00AEEF">
                    <a:lumMod val="50000"/>
                  </a:srgbClr>
                </a:solidFill>
                <a:ea typeface="Intel Clear Pro" panose="020B0804020202060201" pitchFamily="34" charset="0"/>
                <a:cs typeface="Intel Clear Pro" panose="020B0804020202060201" pitchFamily="34" charset="0"/>
              </a:rPr>
              <a:t>VMs)</a:t>
            </a:r>
          </a:p>
          <a:p>
            <a:pPr algn="ctr" defTabSz="457052"/>
            <a:r>
              <a:rPr lang="en-US" sz="1500" b="1" dirty="0">
                <a:solidFill>
                  <a:srgbClr val="C00000"/>
                </a:solidFill>
                <a:ea typeface="Intel Clear Pro" panose="020B0804020202060201" pitchFamily="34" charset="0"/>
                <a:cs typeface="Intel Clear Pro" panose="020B0804020202060201" pitchFamily="34" charset="0"/>
              </a:rPr>
              <a:t>Failed (354 VMs)</a:t>
            </a:r>
            <a:endParaRPr lang="en-US" sz="1500" b="1" dirty="0">
              <a:solidFill>
                <a:srgbClr val="C00000"/>
              </a:solidFill>
              <a:latin typeface="Intel Clear"/>
              <a:ea typeface="Intel Clear Pro" panose="020B0804020202060201" pitchFamily="34" charset="0"/>
              <a:cs typeface="Intel Clear Pro" panose="020B0804020202060201" pitchFamily="34" charset="0"/>
            </a:endParaRPr>
          </a:p>
        </p:txBody>
      </p:sp>
      <p:sp>
        <p:nvSpPr>
          <p:cNvPr id="156" name="Rectangle 155"/>
          <p:cNvSpPr/>
          <p:nvPr/>
        </p:nvSpPr>
        <p:spPr>
          <a:xfrm>
            <a:off x="2653149" y="1694514"/>
            <a:ext cx="1494267" cy="288477"/>
          </a:xfrm>
          <a:prstGeom prst="rect">
            <a:avLst/>
          </a:prstGeom>
        </p:spPr>
        <p:txBody>
          <a:bodyPr wrap="square" lIns="0" rIns="0">
            <a:spAutoFit/>
          </a:bodyPr>
          <a:lstStyle/>
          <a:p>
            <a:pPr defTabSz="457064">
              <a:lnSpc>
                <a:spcPts val="1649"/>
              </a:lnSpc>
            </a:pPr>
            <a:r>
              <a:rPr lang="en-US" sz="1200" b="1" dirty="0">
                <a:solidFill>
                  <a:srgbClr val="00AEEF">
                    <a:lumMod val="50000"/>
                  </a:srgbClr>
                </a:solidFill>
                <a:latin typeface="Intel Clear"/>
                <a:ea typeface="Intel Clear Pro" panose="020B0804020202060201" pitchFamily="34" charset="0"/>
                <a:cs typeface="Intel Clear Pro" panose="020B0804020202060201" pitchFamily="34" charset="0"/>
              </a:rPr>
              <a:t>768 GB DDR4 DRAM</a:t>
            </a:r>
          </a:p>
        </p:txBody>
      </p:sp>
      <p:sp>
        <p:nvSpPr>
          <p:cNvPr id="179" name="Rectangle 178"/>
          <p:cNvSpPr/>
          <p:nvPr/>
        </p:nvSpPr>
        <p:spPr>
          <a:xfrm>
            <a:off x="5593745" y="1693575"/>
            <a:ext cx="1639388" cy="461665"/>
          </a:xfrm>
          <a:prstGeom prst="rect">
            <a:avLst/>
          </a:prstGeom>
        </p:spPr>
        <p:txBody>
          <a:bodyPr wrap="square">
            <a:spAutoFit/>
          </a:bodyPr>
          <a:lstStyle/>
          <a:p>
            <a:pPr marL="7936" indent="-7936" algn="ctr" defTabSz="457064"/>
            <a:r>
              <a:rPr lang="en-US" sz="1200" b="1" dirty="0">
                <a:latin typeface="Intel Clear"/>
                <a:ea typeface="Intel Clear Pro" panose="020B0804020202060201" pitchFamily="34" charset="0"/>
                <a:cs typeface="Intel Clear Pro" panose="020B0804020202060201" pitchFamily="34" charset="0"/>
              </a:rPr>
              <a:t>1 TB Intel® Optane® persistent memory</a:t>
            </a:r>
            <a:endParaRPr lang="en-US" sz="1050" b="1" dirty="0">
              <a:latin typeface="Intel Clear"/>
              <a:ea typeface="Intel Clear Pro" panose="020B0804020202060201" pitchFamily="34" charset="0"/>
              <a:cs typeface="Intel Clear Pro" panose="020B0804020202060201" pitchFamily="34" charset="0"/>
            </a:endParaRPr>
          </a:p>
        </p:txBody>
      </p:sp>
      <p:sp>
        <p:nvSpPr>
          <p:cNvPr id="84" name="Rectangle 83"/>
          <p:cNvSpPr/>
          <p:nvPr/>
        </p:nvSpPr>
        <p:spPr>
          <a:xfrm>
            <a:off x="1624173" y="2360695"/>
            <a:ext cx="2624227" cy="48070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7993" numCol="1" spcCol="0" rtlCol="0" fromWordArt="0" anchor="b" anchorCtr="0" forceAA="0" compatLnSpc="1">
            <a:prstTxWarp prst="textNoShape">
              <a:avLst/>
            </a:prstTxWarp>
            <a:noAutofit/>
          </a:bodyPr>
          <a:lstStyle/>
          <a:p>
            <a:pPr algn="ctr" defTabSz="457064"/>
            <a:r>
              <a:rPr lang="en-US" sz="2399" b="1" dirty="0">
                <a:solidFill>
                  <a:srgbClr val="00AEEF">
                    <a:lumMod val="50000"/>
                  </a:srgbClr>
                </a:solidFill>
                <a:latin typeface="Intel Clear"/>
                <a:ea typeface="Intel Clear Pro" panose="020B0804020202060201" pitchFamily="34" charset="0"/>
                <a:cs typeface="Intel Clear Pro" panose="020B0804020202060201" pitchFamily="34" charset="0"/>
              </a:rPr>
              <a:t>88 VMs</a:t>
            </a:r>
          </a:p>
        </p:txBody>
      </p:sp>
      <p:sp>
        <p:nvSpPr>
          <p:cNvPr id="45" name="Content Placeholder 2">
            <a:extLst>
              <a:ext uri="{FF2B5EF4-FFF2-40B4-BE49-F238E27FC236}">
                <a16:creationId xmlns:a16="http://schemas.microsoft.com/office/drawing/2014/main" id="{E0FE1C3E-2521-4C3B-8C08-DE9BEE20F4CA}"/>
              </a:ext>
            </a:extLst>
          </p:cNvPr>
          <p:cNvSpPr txBox="1">
            <a:spLocks/>
          </p:cNvSpPr>
          <p:nvPr/>
        </p:nvSpPr>
        <p:spPr>
          <a:xfrm>
            <a:off x="1643515" y="3509198"/>
            <a:ext cx="2565530" cy="324505"/>
          </a:xfrm>
          <a:prstGeom prst="rect">
            <a:avLst/>
          </a:prstGeom>
          <a:noFill/>
        </p:spPr>
        <p:txBody>
          <a:bodyPr lIns="0" tIns="0" rIns="0" bIns="0" anchor="t"/>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225"/>
              </a:spcBef>
              <a:buClr>
                <a:srgbClr val="003C71"/>
              </a:buClr>
              <a:buNone/>
              <a:tabLst>
                <a:tab pos="515541" algn="l"/>
              </a:tabLst>
            </a:pPr>
            <a:r>
              <a:rPr lang="en-US" sz="825" b="1" spc="-23" dirty="0">
                <a:solidFill>
                  <a:schemeClr val="tx1"/>
                </a:solidFill>
                <a:latin typeface="Intel Clear"/>
                <a:ea typeface="Intel Clear" panose="020B0604020203020204" pitchFamily="34" charset="0"/>
              </a:rPr>
              <a:t>CPU:	</a:t>
            </a:r>
            <a:r>
              <a:rPr lang="en-US" sz="825" spc="-23" dirty="0">
                <a:solidFill>
                  <a:schemeClr val="tx1"/>
                </a:solidFill>
                <a:latin typeface="Intel Clear"/>
                <a:ea typeface="Intel Clear" panose="020B0604020203020204" pitchFamily="34" charset="0"/>
              </a:rPr>
              <a:t>2x</a:t>
            </a:r>
            <a:r>
              <a:rPr lang="en-US" sz="825" b="1"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Intel® Xeon® Gold 6238R processor</a:t>
            </a:r>
            <a:br>
              <a:rPr lang="en-US" sz="825" b="1" spc="-23" dirty="0">
                <a:solidFill>
                  <a:schemeClr val="tx1"/>
                </a:solidFill>
                <a:latin typeface="Intel Clear"/>
                <a:ea typeface="Intel Clear" panose="020B0604020203020204" pitchFamily="34" charset="0"/>
              </a:rPr>
            </a:br>
            <a:r>
              <a:rPr lang="en-US" sz="825" b="1" spc="-23" dirty="0">
                <a:solidFill>
                  <a:schemeClr val="tx1"/>
                </a:solidFill>
                <a:latin typeface="Intel Clear"/>
                <a:ea typeface="Intel Clear" panose="020B0604020203020204" pitchFamily="34" charset="0"/>
              </a:rPr>
              <a:t>MEMORY</a:t>
            </a:r>
            <a:r>
              <a:rPr lang="en-US" sz="825" spc="-23" dirty="0">
                <a:solidFill>
                  <a:schemeClr val="tx1"/>
                </a:solidFill>
                <a:latin typeface="Intel Clear"/>
                <a:ea typeface="Intel Clear" panose="020B0604020203020204" pitchFamily="34" charset="0"/>
              </a:rPr>
              <a:t>:	768 GB DDR4 DRAM </a:t>
            </a:r>
            <a:r>
              <a:rPr lang="en-US" sz="600" spc="-23" dirty="0">
                <a:solidFill>
                  <a:schemeClr val="tx1"/>
                </a:solidFill>
                <a:latin typeface="Intel Clear"/>
                <a:ea typeface="Intel Clear" panose="020B0604020203020204" pitchFamily="34" charset="0"/>
              </a:rPr>
              <a:t>(24 x 16GB x 2 Sockets)</a:t>
            </a:r>
            <a:endParaRPr lang="en-US" sz="825" spc="-23" dirty="0">
              <a:solidFill>
                <a:schemeClr val="tx1"/>
              </a:solidFill>
              <a:latin typeface="Intel Clear"/>
              <a:ea typeface="Intel Clear" panose="020B0604020203020204" pitchFamily="34" charset="0"/>
            </a:endParaRPr>
          </a:p>
        </p:txBody>
      </p:sp>
      <p:sp>
        <p:nvSpPr>
          <p:cNvPr id="53" name="Rectangle 52"/>
          <p:cNvSpPr/>
          <p:nvPr/>
        </p:nvSpPr>
        <p:spPr>
          <a:xfrm>
            <a:off x="7263695" y="2955964"/>
            <a:ext cx="1646241" cy="4884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89">
              <a:lnSpc>
                <a:spcPct val="90000"/>
              </a:lnSpc>
            </a:pPr>
            <a:r>
              <a:rPr lang="en-US" sz="1000" dirty="0">
                <a:solidFill>
                  <a:srgbClr val="F2F2F2"/>
                </a:solidFill>
                <a:latin typeface="Intel Clear"/>
              </a:rPr>
              <a:t>User Response Acceptable across expanded VMs</a:t>
            </a:r>
          </a:p>
        </p:txBody>
      </p:sp>
      <p:sp>
        <p:nvSpPr>
          <p:cNvPr id="51" name="Content Placeholder 2">
            <a:extLst>
              <a:ext uri="{FF2B5EF4-FFF2-40B4-BE49-F238E27FC236}">
                <a16:creationId xmlns:a16="http://schemas.microsoft.com/office/drawing/2014/main" id="{F4C9A223-92EE-47BA-A47E-1E5CF524BD06}"/>
              </a:ext>
            </a:extLst>
          </p:cNvPr>
          <p:cNvSpPr txBox="1">
            <a:spLocks/>
          </p:cNvSpPr>
          <p:nvPr/>
        </p:nvSpPr>
        <p:spPr>
          <a:xfrm>
            <a:off x="4538262" y="3509198"/>
            <a:ext cx="2322670" cy="372428"/>
          </a:xfrm>
          <a:prstGeom prst="rect">
            <a:avLst/>
          </a:prstGeom>
          <a:noFill/>
        </p:spPr>
        <p:txBody>
          <a:bodyPr lIns="0" tIns="0" rIns="0" bIns="0" anchor="t"/>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57189">
              <a:spcBef>
                <a:spcPts val="225"/>
              </a:spcBef>
              <a:buClr>
                <a:srgbClr val="003C71"/>
              </a:buClr>
              <a:buNone/>
              <a:tabLst>
                <a:tab pos="515541" algn="l"/>
              </a:tabLst>
            </a:pPr>
            <a:r>
              <a:rPr lang="en-US" sz="825" b="1" spc="-23" dirty="0">
                <a:solidFill>
                  <a:schemeClr val="tx1"/>
                </a:solidFill>
                <a:latin typeface="Intel Clear"/>
                <a:ea typeface="Intel Clear" panose="020B0604020203020204" pitchFamily="34" charset="0"/>
              </a:rPr>
              <a:t>CPU:	</a:t>
            </a:r>
            <a:r>
              <a:rPr lang="en-US" sz="825" spc="-23" dirty="0">
                <a:solidFill>
                  <a:schemeClr val="tx1"/>
                </a:solidFill>
                <a:latin typeface="Intel Clear"/>
                <a:ea typeface="Intel Clear" panose="020B0604020203020204" pitchFamily="34" charset="0"/>
              </a:rPr>
              <a:t>2x</a:t>
            </a:r>
            <a:r>
              <a:rPr lang="en-US" sz="825" b="1"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Intel® Xeon® Gold 6238R processor</a:t>
            </a:r>
            <a:br>
              <a:rPr lang="en-US" sz="825" b="1" spc="-23" dirty="0">
                <a:solidFill>
                  <a:schemeClr val="tx1"/>
                </a:solidFill>
                <a:latin typeface="Intel Clear"/>
                <a:ea typeface="Intel Clear" panose="020B0604020203020204" pitchFamily="34" charset="0"/>
              </a:rPr>
            </a:br>
            <a:r>
              <a:rPr lang="en-US" sz="825" b="1" spc="-23" dirty="0">
                <a:solidFill>
                  <a:schemeClr val="tx1"/>
                </a:solidFill>
                <a:latin typeface="Intel Clear"/>
                <a:ea typeface="Intel Clear" panose="020B0604020203020204" pitchFamily="34" charset="0"/>
              </a:rPr>
              <a:t>MEMORY</a:t>
            </a:r>
            <a:r>
              <a:rPr lang="en-US" sz="825" spc="-23" dirty="0">
                <a:solidFill>
                  <a:schemeClr val="tx1"/>
                </a:solidFill>
                <a:latin typeface="Intel Clear"/>
                <a:ea typeface="Intel Clear" panose="020B0604020203020204" pitchFamily="34" charset="0"/>
              </a:rPr>
              <a:t>:	</a:t>
            </a:r>
            <a:r>
              <a:rPr lang="en-US" sz="825" spc="-23" dirty="0">
                <a:solidFill>
                  <a:schemeClr val="tx1"/>
                </a:solidFill>
                <a:latin typeface="Intel Clear"/>
                <a:ea typeface="Intel Clear Light" panose="020B0404020203020204" pitchFamily="34" charset="0"/>
                <a:cs typeface="Intel Clear Light" panose="020B0404020203020204" pitchFamily="34" charset="0"/>
              </a:rPr>
              <a:t>1 TB Intel® Optane™ persistent memory 	+ 192 GB DDR4 DRAM </a:t>
            </a:r>
            <a:r>
              <a:rPr lang="en-US" sz="600" spc="-23" dirty="0">
                <a:solidFill>
                  <a:schemeClr val="tx1"/>
                </a:solidFill>
                <a:latin typeface="Intel Clear"/>
                <a:ea typeface="Intel Clear Light" panose="020B0404020203020204" pitchFamily="34" charset="0"/>
                <a:cs typeface="Intel Clear Light" panose="020B0404020203020204" pitchFamily="34" charset="0"/>
              </a:rPr>
              <a:t>(6 x 16GB x 2 Sockets)</a:t>
            </a:r>
            <a:endParaRPr lang="en-US" sz="825" spc="-23" dirty="0">
              <a:solidFill>
                <a:schemeClr val="tx1"/>
              </a:solidFill>
              <a:latin typeface="Intel Clear"/>
              <a:ea typeface="Intel Clear Light" panose="020B0404020203020204" pitchFamily="34" charset="0"/>
              <a:cs typeface="Intel Clear Light" panose="020B0404020203020204" pitchFamily="34" charset="0"/>
            </a:endParaRPr>
          </a:p>
          <a:p>
            <a:pPr marL="0" lvl="1" indent="0" defTabSz="457189">
              <a:spcBef>
                <a:spcPts val="225"/>
              </a:spcBef>
              <a:buClr>
                <a:srgbClr val="003C71"/>
              </a:buClr>
              <a:buNone/>
            </a:pPr>
            <a:endParaRPr lang="en-US" sz="825" spc="-23" dirty="0">
              <a:solidFill>
                <a:schemeClr val="tx1"/>
              </a:solidFill>
              <a:latin typeface="Intel Clear"/>
              <a:ea typeface="Intel Clear Light" panose="020B0404020203020204" pitchFamily="34" charset="0"/>
              <a:cs typeface="Intel Clear Light" panose="020B0404020203020204" pitchFamily="34" charset="0"/>
            </a:endParaRPr>
          </a:p>
        </p:txBody>
      </p:sp>
      <p:sp>
        <p:nvSpPr>
          <p:cNvPr id="52" name="Rectangle 51">
            <a:extLst>
              <a:ext uri="{FF2B5EF4-FFF2-40B4-BE49-F238E27FC236}">
                <a16:creationId xmlns:a16="http://schemas.microsoft.com/office/drawing/2014/main" id="{4466DE1F-E95A-4FBE-8213-DC926BA9B269}"/>
              </a:ext>
            </a:extLst>
          </p:cNvPr>
          <p:cNvSpPr/>
          <p:nvPr/>
        </p:nvSpPr>
        <p:spPr>
          <a:xfrm>
            <a:off x="7263210" y="2360695"/>
            <a:ext cx="1646735" cy="4884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42761" defTabSz="457189"/>
            <a:r>
              <a:rPr lang="en-US" sz="1000" dirty="0">
                <a:solidFill>
                  <a:schemeClr val="tx1"/>
                </a:solidFill>
                <a:latin typeface="Intel Clear"/>
              </a:rPr>
              <a:t>VM density/</a:t>
            </a:r>
            <a:br>
              <a:rPr lang="en-US" sz="1000" dirty="0">
                <a:solidFill>
                  <a:schemeClr val="tx1"/>
                </a:solidFill>
                <a:latin typeface="Intel Clear"/>
              </a:rPr>
            </a:br>
            <a:r>
              <a:rPr lang="en-US" sz="1000" dirty="0">
                <a:solidFill>
                  <a:schemeClr val="tx1"/>
                </a:solidFill>
                <a:latin typeface="Intel Clear"/>
              </a:rPr>
              <a:t>server</a:t>
            </a:r>
          </a:p>
        </p:txBody>
      </p:sp>
      <p:sp>
        <p:nvSpPr>
          <p:cNvPr id="57" name="Rectangle 56">
            <a:extLst>
              <a:ext uri="{FF2B5EF4-FFF2-40B4-BE49-F238E27FC236}">
                <a16:creationId xmlns:a16="http://schemas.microsoft.com/office/drawing/2014/main" id="{E4F0FE03-A331-4818-A1AA-9FC31EC40C7A}"/>
              </a:ext>
            </a:extLst>
          </p:cNvPr>
          <p:cNvSpPr/>
          <p:nvPr/>
        </p:nvSpPr>
        <p:spPr>
          <a:xfrm>
            <a:off x="7356129" y="2398689"/>
            <a:ext cx="644728" cy="461537"/>
          </a:xfrm>
          <a:prstGeom prst="rect">
            <a:avLst/>
          </a:prstGeom>
        </p:spPr>
        <p:txBody>
          <a:bodyPr wrap="none">
            <a:spAutoFit/>
          </a:bodyPr>
          <a:lstStyle/>
          <a:p>
            <a:pPr algn="ctr" defTabSz="457040"/>
            <a:r>
              <a:rPr lang="en-US" sz="2399" b="1" spc="-300">
                <a:solidFill>
                  <a:srgbClr val="F2F2F2"/>
                </a:solidFill>
                <a:latin typeface="Intel Clear"/>
                <a:ea typeface="Intel Clear Pro" panose="020B0804020202060201" pitchFamily="34" charset="0"/>
                <a:cs typeface="Intel Clear Pro" panose="020B0804020202060201" pitchFamily="34" charset="0"/>
              </a:rPr>
              <a:t>33</a:t>
            </a:r>
            <a:r>
              <a:rPr lang="en-US" sz="2399" b="1" spc="-300" baseline="40000">
                <a:solidFill>
                  <a:srgbClr val="F2F2F2"/>
                </a:solidFill>
                <a:latin typeface="Intel Clear"/>
                <a:ea typeface="Intel Clear Pro" panose="020B0804020202060201" pitchFamily="34" charset="0"/>
                <a:cs typeface="Intel Clear Pro" panose="020B0804020202060201" pitchFamily="34" charset="0"/>
              </a:rPr>
              <a:t>%</a:t>
            </a:r>
          </a:p>
        </p:txBody>
      </p:sp>
      <p:sp>
        <p:nvSpPr>
          <p:cNvPr id="128" name="Rectangle 127">
            <a:extLst>
              <a:ext uri="{FF2B5EF4-FFF2-40B4-BE49-F238E27FC236}">
                <a16:creationId xmlns:a16="http://schemas.microsoft.com/office/drawing/2014/main" id="{7F6847E8-60C1-4DA9-96FF-873BC77AF139}"/>
              </a:ext>
            </a:extLst>
          </p:cNvPr>
          <p:cNvSpPr/>
          <p:nvPr/>
        </p:nvSpPr>
        <p:spPr>
          <a:xfrm>
            <a:off x="353962" y="2931824"/>
            <a:ext cx="1118735" cy="544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User Response Latency</a:t>
            </a:r>
          </a:p>
        </p:txBody>
      </p:sp>
      <p:sp>
        <p:nvSpPr>
          <p:cNvPr id="131" name="Rectangle 130">
            <a:extLst>
              <a:ext uri="{FF2B5EF4-FFF2-40B4-BE49-F238E27FC236}">
                <a16:creationId xmlns:a16="http://schemas.microsoft.com/office/drawing/2014/main" id="{7F6847E8-60C1-4DA9-96FF-873BC77AF139}"/>
              </a:ext>
            </a:extLst>
          </p:cNvPr>
          <p:cNvSpPr/>
          <p:nvPr/>
        </p:nvSpPr>
        <p:spPr>
          <a:xfrm>
            <a:off x="680191" y="1624570"/>
            <a:ext cx="781553" cy="5170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Available System</a:t>
            </a:r>
          </a:p>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Memory</a:t>
            </a:r>
            <a:endParaRPr lang="en-US" sz="1200" kern="0" dirty="0">
              <a:solidFill>
                <a:schemeClr val="tx1"/>
              </a:solidFill>
              <a:latin typeface="Intel Clear"/>
              <a:ea typeface="Intel Clear Pro" panose="020B0804020202060201" pitchFamily="34" charset="0"/>
              <a:cs typeface="Intel Clear Pro" panose="020B0804020202060201" pitchFamily="34" charset="0"/>
            </a:endParaRPr>
          </a:p>
        </p:txBody>
      </p:sp>
      <p:sp>
        <p:nvSpPr>
          <p:cNvPr id="206" name="Rectangle 205">
            <a:extLst>
              <a:ext uri="{FF2B5EF4-FFF2-40B4-BE49-F238E27FC236}">
                <a16:creationId xmlns:a16="http://schemas.microsoft.com/office/drawing/2014/main" id="{7F6847E8-60C1-4DA9-96FF-873BC77AF139}"/>
              </a:ext>
            </a:extLst>
          </p:cNvPr>
          <p:cNvSpPr/>
          <p:nvPr/>
        </p:nvSpPr>
        <p:spPr>
          <a:xfrm>
            <a:off x="680191" y="2452132"/>
            <a:ext cx="792506" cy="325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18284" rtlCol="0" anchor="ctr"/>
          <a:lstStyle/>
          <a:p>
            <a:pPr algn="r" defTabSz="457052"/>
            <a:r>
              <a:rPr lang="en-US" sz="1050" kern="0" dirty="0">
                <a:solidFill>
                  <a:schemeClr val="tx1"/>
                </a:solidFill>
                <a:latin typeface="Intel Clear"/>
                <a:ea typeface="Intel Clear Pro" panose="020B0804020202060201" pitchFamily="34" charset="0"/>
                <a:cs typeface="Intel Clear Pro" panose="020B0804020202060201" pitchFamily="34" charset="0"/>
              </a:rPr>
              <a:t>VMs/Node</a:t>
            </a:r>
            <a:endParaRPr lang="en-US" sz="1200" kern="0" dirty="0">
              <a:solidFill>
                <a:schemeClr val="tx1"/>
              </a:solidFill>
              <a:latin typeface="Intel Clear"/>
              <a:ea typeface="Intel Clear Pro" panose="020B0804020202060201" pitchFamily="34" charset="0"/>
              <a:cs typeface="Intel Clear Pro" panose="020B0804020202060201" pitchFamily="34" charset="0"/>
            </a:endParaRPr>
          </a:p>
        </p:txBody>
      </p:sp>
      <p:pic>
        <p:nvPicPr>
          <p:cNvPr id="13" name="Picture 12">
            <a:extLst>
              <a:ext uri="{FF2B5EF4-FFF2-40B4-BE49-F238E27FC236}">
                <a16:creationId xmlns:a16="http://schemas.microsoft.com/office/drawing/2014/main" id="{48D5FF9D-DECC-F946-BE80-0A4449829B74}"/>
              </a:ext>
            </a:extLst>
          </p:cNvPr>
          <p:cNvPicPr>
            <a:picLocks noChangeAspect="1"/>
          </p:cNvPicPr>
          <p:nvPr/>
        </p:nvPicPr>
        <p:blipFill>
          <a:blip r:embed="rId4"/>
          <a:stretch>
            <a:fillRect/>
          </a:stretch>
        </p:blipFill>
        <p:spPr>
          <a:xfrm>
            <a:off x="1759797" y="1599784"/>
            <a:ext cx="791866" cy="582916"/>
          </a:xfrm>
          <a:prstGeom prst="rect">
            <a:avLst/>
          </a:prstGeom>
        </p:spPr>
      </p:pic>
      <p:pic>
        <p:nvPicPr>
          <p:cNvPr id="63" name="Picture 62">
            <a:extLst>
              <a:ext uri="{FF2B5EF4-FFF2-40B4-BE49-F238E27FC236}">
                <a16:creationId xmlns:a16="http://schemas.microsoft.com/office/drawing/2014/main" id="{EB515D2C-441D-4A41-8677-BBBA253E87B1}"/>
              </a:ext>
            </a:extLst>
          </p:cNvPr>
          <p:cNvPicPr>
            <a:picLocks noChangeAspect="1"/>
          </p:cNvPicPr>
          <p:nvPr/>
        </p:nvPicPr>
        <p:blipFill>
          <a:blip r:embed="rId4">
            <a:duotone>
              <a:prstClr val="black"/>
              <a:schemeClr val="accent1">
                <a:lumMod val="60000"/>
                <a:lumOff val="40000"/>
                <a:tint val="45000"/>
                <a:satMod val="400000"/>
              </a:schemeClr>
            </a:duotone>
          </a:blip>
          <a:stretch>
            <a:fillRect/>
          </a:stretch>
        </p:blipFill>
        <p:spPr>
          <a:xfrm>
            <a:off x="4867767" y="1653946"/>
            <a:ext cx="630340" cy="464012"/>
          </a:xfrm>
          <a:prstGeom prst="rect">
            <a:avLst/>
          </a:prstGeom>
        </p:spPr>
      </p:pic>
      <p:sp>
        <p:nvSpPr>
          <p:cNvPr id="46" name="TextBox 45">
            <a:extLst>
              <a:ext uri="{FF2B5EF4-FFF2-40B4-BE49-F238E27FC236}">
                <a16:creationId xmlns:a16="http://schemas.microsoft.com/office/drawing/2014/main" id="{E927CF28-1869-4853-8833-7A66E868DE0B}"/>
              </a:ext>
            </a:extLst>
          </p:cNvPr>
          <p:cNvSpPr txBox="1"/>
          <p:nvPr/>
        </p:nvSpPr>
        <p:spPr>
          <a:xfrm>
            <a:off x="7312463" y="2355724"/>
            <a:ext cx="301366" cy="138499"/>
          </a:xfrm>
          <a:prstGeom prst="rect">
            <a:avLst/>
          </a:prstGeom>
          <a:noFill/>
        </p:spPr>
        <p:txBody>
          <a:bodyPr vert="horz" wrap="none" lIns="0" tIns="0" rIns="0" bIns="0" rtlCol="0">
            <a:spAutoFit/>
          </a:bodyPr>
          <a:lstStyle/>
          <a:p>
            <a:pPr algn="ctr" defTabSz="457040"/>
            <a:r>
              <a:rPr lang="en-US" sz="900" dirty="0">
                <a:latin typeface="Intel Clear"/>
              </a:rPr>
              <a:t>up to </a:t>
            </a:r>
          </a:p>
        </p:txBody>
      </p:sp>
      <p:pic>
        <p:nvPicPr>
          <p:cNvPr id="43" name="Picture 42">
            <a:extLst>
              <a:ext uri="{FF2B5EF4-FFF2-40B4-BE49-F238E27FC236}">
                <a16:creationId xmlns:a16="http://schemas.microsoft.com/office/drawing/2014/main" id="{13FB3E4D-5A9A-496E-8A3A-F09392F46CB3}"/>
              </a:ext>
            </a:extLst>
          </p:cNvPr>
          <p:cNvPicPr>
            <a:picLocks noChangeAspect="1"/>
          </p:cNvPicPr>
          <p:nvPr/>
        </p:nvPicPr>
        <p:blipFill>
          <a:blip r:embed="rId5"/>
          <a:stretch>
            <a:fillRect/>
          </a:stretch>
        </p:blipFill>
        <p:spPr>
          <a:xfrm>
            <a:off x="1704993" y="1040619"/>
            <a:ext cx="901474" cy="110600"/>
          </a:xfrm>
          <a:prstGeom prst="rect">
            <a:avLst/>
          </a:prstGeom>
        </p:spPr>
      </p:pic>
      <p:sp>
        <p:nvSpPr>
          <p:cNvPr id="5" name="Rectangle 4">
            <a:extLst>
              <a:ext uri="{FF2B5EF4-FFF2-40B4-BE49-F238E27FC236}">
                <a16:creationId xmlns:a16="http://schemas.microsoft.com/office/drawing/2014/main" id="{719BF49F-201D-40BC-924F-7AF04C3B77A8}"/>
              </a:ext>
            </a:extLst>
          </p:cNvPr>
          <p:cNvSpPr/>
          <p:nvPr/>
        </p:nvSpPr>
        <p:spPr>
          <a:xfrm>
            <a:off x="2309690" y="1304565"/>
            <a:ext cx="4168257" cy="184666"/>
          </a:xfrm>
          <a:prstGeom prst="rect">
            <a:avLst/>
          </a:prstGeom>
        </p:spPr>
        <p:txBody>
          <a:bodyPr wrap="none" lIns="68580" tIns="34290" rIns="68580" bIns="34290" anchor="t">
            <a:spAutoFit/>
          </a:bodyPr>
          <a:lstStyle/>
          <a:p>
            <a:pPr marL="0" lvl="1" algn="ctr" defTabSz="457189">
              <a:spcBef>
                <a:spcPts val="225"/>
              </a:spcBef>
              <a:buClr>
                <a:srgbClr val="003C71"/>
              </a:buClr>
            </a:pPr>
            <a:r>
              <a:rPr lang="en-US" sz="750" b="1" spc="-23" dirty="0">
                <a:solidFill>
                  <a:schemeClr val="tx1">
                    <a:lumMod val="75000"/>
                  </a:schemeClr>
                </a:solidFill>
                <a:ea typeface="Intel Clear" panose="020B0604020203020204" pitchFamily="34" charset="0"/>
              </a:rPr>
              <a:t>WORKLOAD</a:t>
            </a:r>
            <a:r>
              <a:rPr lang="en-US" sz="750" spc="-23" dirty="0">
                <a:solidFill>
                  <a:schemeClr val="tx1">
                    <a:lumMod val="75000"/>
                  </a:schemeClr>
                </a:solidFill>
                <a:ea typeface="Intel Clear" panose="020B0604020203020204" pitchFamily="34" charset="0"/>
              </a:rPr>
              <a:t>: </a:t>
            </a:r>
            <a:r>
              <a:rPr lang="en-US" sz="750" spc="-23" dirty="0">
                <a:solidFill>
                  <a:schemeClr val="tx1">
                    <a:lumMod val="75000"/>
                  </a:schemeClr>
                </a:solidFill>
                <a:ea typeface="Intel Clear Light" panose="020B0404020203020204" pitchFamily="34" charset="0"/>
                <a:cs typeface="Intel Clear Light" panose="020B0404020203020204" pitchFamily="34" charset="0"/>
              </a:rPr>
              <a:t>Login VSI w/ Citrix Virtual Desktops running on Nutanix AOS 5.15 and AHV hypervisor</a:t>
            </a:r>
          </a:p>
        </p:txBody>
      </p:sp>
      <p:sp>
        <p:nvSpPr>
          <p:cNvPr id="3" name="Rectangle 2">
            <a:extLst>
              <a:ext uri="{FF2B5EF4-FFF2-40B4-BE49-F238E27FC236}">
                <a16:creationId xmlns:a16="http://schemas.microsoft.com/office/drawing/2014/main" id="{AF461DC0-DB66-46A8-A39F-175C89A75B41}"/>
              </a:ext>
            </a:extLst>
          </p:cNvPr>
          <p:cNvSpPr/>
          <p:nvPr/>
        </p:nvSpPr>
        <p:spPr>
          <a:xfrm>
            <a:off x="7263210" y="870286"/>
            <a:ext cx="1643679" cy="447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t>Goal: </a:t>
            </a:r>
            <a:r>
              <a:rPr lang="en-US" sz="1050" dirty="0"/>
              <a:t>Deliver Similar</a:t>
            </a:r>
            <a:br>
              <a:rPr lang="en-US" sz="1050" dirty="0"/>
            </a:br>
            <a:r>
              <a:rPr lang="en-US" sz="1050" dirty="0"/>
              <a:t>HW System Costs</a:t>
            </a:r>
          </a:p>
        </p:txBody>
      </p:sp>
      <p:pic>
        <p:nvPicPr>
          <p:cNvPr id="8" name="Picture 7" descr="A picture containing shape&#10;&#10;Description automatically generated">
            <a:extLst>
              <a:ext uri="{FF2B5EF4-FFF2-40B4-BE49-F238E27FC236}">
                <a16:creationId xmlns:a16="http://schemas.microsoft.com/office/drawing/2014/main" id="{9F4FE46E-2BCF-4228-8032-A3F4F0FD100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70311" y="1658203"/>
            <a:ext cx="923435" cy="377993"/>
          </a:xfrm>
          <a:prstGeom prst="rect">
            <a:avLst/>
          </a:prstGeom>
        </p:spPr>
      </p:pic>
      <p:pic>
        <p:nvPicPr>
          <p:cNvPr id="1026" name="Picture 2" descr="Press &amp; Media Resources - Citrix">
            <a:extLst>
              <a:ext uri="{FF2B5EF4-FFF2-40B4-BE49-F238E27FC236}">
                <a16:creationId xmlns:a16="http://schemas.microsoft.com/office/drawing/2014/main" id="{836A3D78-78A1-4814-BE7B-9036573A5B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3149" y="962831"/>
            <a:ext cx="600524" cy="226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hape&#10;&#10;Description automatically generated">
            <a:extLst>
              <a:ext uri="{FF2B5EF4-FFF2-40B4-BE49-F238E27FC236}">
                <a16:creationId xmlns:a16="http://schemas.microsoft.com/office/drawing/2014/main" id="{12765F3C-AABF-4C2C-90C7-6A64E9245A3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96624" y="214624"/>
            <a:ext cx="1176851" cy="481724"/>
          </a:xfrm>
          <a:prstGeom prst="rect">
            <a:avLst/>
          </a:prstGeom>
        </p:spPr>
      </p:pic>
    </p:spTree>
    <p:custDataLst>
      <p:tags r:id="rId1"/>
    </p:custDataLst>
    <p:extLst>
      <p:ext uri="{BB962C8B-B14F-4D97-AF65-F5344CB8AC3E}">
        <p14:creationId xmlns:p14="http://schemas.microsoft.com/office/powerpoint/2010/main" val="14930185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1848D-6AE1-4C22-83D8-47E40E78E8C5}"/>
              </a:ext>
            </a:extLst>
          </p:cNvPr>
          <p:cNvSpPr>
            <a:spLocks noGrp="1"/>
          </p:cNvSpPr>
          <p:nvPr>
            <p:ph type="title"/>
          </p:nvPr>
        </p:nvSpPr>
        <p:spPr>
          <a:xfrm>
            <a:off x="455613" y="308848"/>
            <a:ext cx="8229600" cy="868680"/>
          </a:xfrm>
        </p:spPr>
        <p:txBody>
          <a:bodyPr/>
          <a:lstStyle/>
          <a:p>
            <a:r>
              <a:rPr lang="en-US" dirty="0"/>
              <a:t>Building Your HCI VDI Solution</a:t>
            </a:r>
          </a:p>
        </p:txBody>
      </p:sp>
      <p:graphicFrame>
        <p:nvGraphicFramePr>
          <p:cNvPr id="10" name="Table 10">
            <a:extLst>
              <a:ext uri="{FF2B5EF4-FFF2-40B4-BE49-F238E27FC236}">
                <a16:creationId xmlns:a16="http://schemas.microsoft.com/office/drawing/2014/main" id="{BE510614-9E67-4043-BC5D-57F897C655FE}"/>
              </a:ext>
            </a:extLst>
          </p:cNvPr>
          <p:cNvGraphicFramePr>
            <a:graphicFrameLocks noGrp="1"/>
          </p:cNvGraphicFramePr>
          <p:nvPr>
            <p:extLst>
              <p:ext uri="{D42A27DB-BD31-4B8C-83A1-F6EECF244321}">
                <p14:modId xmlns:p14="http://schemas.microsoft.com/office/powerpoint/2010/main" val="3712055561"/>
              </p:ext>
            </p:extLst>
          </p:nvPr>
        </p:nvGraphicFramePr>
        <p:xfrm>
          <a:off x="455613" y="819715"/>
          <a:ext cx="8232774" cy="3749040"/>
        </p:xfrm>
        <a:graphic>
          <a:graphicData uri="http://schemas.openxmlformats.org/drawingml/2006/table">
            <a:tbl>
              <a:tblPr firstRow="1" bandRow="1">
                <a:tableStyleId>{72833802-FEF1-4C79-8D5D-14CF1EAF98D9}</a:tableStyleId>
              </a:tblPr>
              <a:tblGrid>
                <a:gridCol w="1204042">
                  <a:extLst>
                    <a:ext uri="{9D8B030D-6E8A-4147-A177-3AD203B41FA5}">
                      <a16:colId xmlns:a16="http://schemas.microsoft.com/office/drawing/2014/main" val="1387675295"/>
                    </a:ext>
                  </a:extLst>
                </a:gridCol>
                <a:gridCol w="3891222">
                  <a:extLst>
                    <a:ext uri="{9D8B030D-6E8A-4147-A177-3AD203B41FA5}">
                      <a16:colId xmlns:a16="http://schemas.microsoft.com/office/drawing/2014/main" val="3975139199"/>
                    </a:ext>
                  </a:extLst>
                </a:gridCol>
                <a:gridCol w="3137510">
                  <a:extLst>
                    <a:ext uri="{9D8B030D-6E8A-4147-A177-3AD203B41FA5}">
                      <a16:colId xmlns:a16="http://schemas.microsoft.com/office/drawing/2014/main" val="421384526"/>
                    </a:ext>
                  </a:extLst>
                </a:gridCol>
              </a:tblGrid>
              <a:tr h="0">
                <a:tc>
                  <a:txBody>
                    <a:bodyPr/>
                    <a:lstStyle/>
                    <a:p>
                      <a:pPr algn="l">
                        <a:lnSpc>
                          <a:spcPct val="85000"/>
                        </a:lnSpc>
                      </a:pPr>
                      <a:r>
                        <a:rPr lang="en-US" sz="1050" dirty="0"/>
                        <a:t>Focus</a:t>
                      </a:r>
                    </a:p>
                  </a:txBody>
                  <a:tcPr marT="27432" marB="27432" anchor="ctr"/>
                </a:tc>
                <a:tc>
                  <a:txBody>
                    <a:bodyPr/>
                    <a:lstStyle/>
                    <a:p>
                      <a:pPr algn="l">
                        <a:lnSpc>
                          <a:spcPct val="85000"/>
                        </a:lnSpc>
                      </a:pPr>
                      <a:r>
                        <a:rPr lang="en-US" sz="1050" dirty="0"/>
                        <a:t>Intel® Architecture (minimum)</a:t>
                      </a:r>
                    </a:p>
                  </a:txBody>
                  <a:tcPr marT="27432" marB="27432" anchor="ctr"/>
                </a:tc>
                <a:tc>
                  <a:txBody>
                    <a:bodyPr/>
                    <a:lstStyle/>
                    <a:p>
                      <a:pPr algn="l">
                        <a:lnSpc>
                          <a:spcPct val="85000"/>
                        </a:lnSpc>
                      </a:pPr>
                      <a:r>
                        <a:rPr lang="en-US" sz="1050" dirty="0"/>
                        <a:t>Comments</a:t>
                      </a:r>
                    </a:p>
                  </a:txBody>
                  <a:tcPr marT="27432" marB="27432" anchor="ctr"/>
                </a:tc>
                <a:extLst>
                  <a:ext uri="{0D108BD9-81ED-4DB2-BD59-A6C34878D82A}">
                    <a16:rowId xmlns:a16="http://schemas.microsoft.com/office/drawing/2014/main" val="2264489573"/>
                  </a:ext>
                </a:extLst>
              </a:tr>
              <a:tr h="0">
                <a:tc>
                  <a:txBody>
                    <a:bodyPr/>
                    <a:lstStyle/>
                    <a:p>
                      <a:pPr algn="l">
                        <a:lnSpc>
                          <a:spcPct val="85000"/>
                        </a:lnSpc>
                      </a:pPr>
                      <a:r>
                        <a:rPr lang="en-US" sz="1050" b="1" dirty="0">
                          <a:solidFill>
                            <a:schemeClr val="tx1">
                              <a:lumMod val="65000"/>
                              <a:lumOff val="35000"/>
                            </a:schemeClr>
                          </a:solidFill>
                        </a:rPr>
                        <a:t>Compute</a:t>
                      </a:r>
                    </a:p>
                  </a:txBody>
                  <a:tcPr marT="27432" marB="27432" anchor="ctr"/>
                </a:tc>
                <a:tc>
                  <a:txBody>
                    <a:bodyPr/>
                    <a:lstStyle/>
                    <a:p>
                      <a:pPr algn="l">
                        <a:lnSpc>
                          <a:spcPct val="85000"/>
                        </a:lnSpc>
                      </a:pPr>
                      <a:r>
                        <a:rPr lang="en-US" sz="1050" dirty="0">
                          <a:solidFill>
                            <a:schemeClr val="tx1">
                              <a:lumMod val="65000"/>
                              <a:lumOff val="35000"/>
                            </a:schemeClr>
                          </a:solidFill>
                        </a:rPr>
                        <a:t>2</a:t>
                      </a:r>
                      <a:r>
                        <a:rPr lang="en-US" sz="1050" baseline="30000" dirty="0">
                          <a:solidFill>
                            <a:schemeClr val="tx1">
                              <a:lumMod val="65000"/>
                              <a:lumOff val="35000"/>
                            </a:schemeClr>
                          </a:solidFill>
                        </a:rPr>
                        <a:t>nd</a:t>
                      </a:r>
                      <a:r>
                        <a:rPr lang="en-US" sz="1050" dirty="0">
                          <a:solidFill>
                            <a:schemeClr val="tx1">
                              <a:lumMod val="65000"/>
                              <a:lumOff val="35000"/>
                            </a:schemeClr>
                          </a:solidFill>
                        </a:rPr>
                        <a:t> Generation Intel® Xeon® Gold 6230R or 5218R Processors</a:t>
                      </a:r>
                    </a:p>
                  </a:txBody>
                  <a:tcPr marT="27432" marB="27432" anchor="ctr"/>
                </a:tc>
                <a:tc>
                  <a:txBody>
                    <a:bodyPr/>
                    <a:lstStyle/>
                    <a:p>
                      <a:pPr algn="l">
                        <a:lnSpc>
                          <a:spcPct val="85000"/>
                        </a:lnSpc>
                      </a:pPr>
                      <a:r>
                        <a:rPr lang="en-US" sz="1050" dirty="0">
                          <a:solidFill>
                            <a:schemeClr val="tx1">
                              <a:lumMod val="65000"/>
                              <a:lumOff val="35000"/>
                            </a:schemeClr>
                          </a:solidFill>
                        </a:rPr>
                        <a:t>Minimum 20 cores, 2.1GHz speed; scale up as needed*</a:t>
                      </a:r>
                    </a:p>
                  </a:txBody>
                  <a:tcPr marT="27432" marB="27432" anchor="ctr"/>
                </a:tc>
                <a:extLst>
                  <a:ext uri="{0D108BD9-81ED-4DB2-BD59-A6C34878D82A}">
                    <a16:rowId xmlns:a16="http://schemas.microsoft.com/office/drawing/2014/main" val="402435946"/>
                  </a:ext>
                </a:extLst>
              </a:tr>
              <a:tr h="0">
                <a:tc>
                  <a:txBody>
                    <a:bodyPr/>
                    <a:lstStyle/>
                    <a:p>
                      <a:pPr algn="l">
                        <a:lnSpc>
                          <a:spcPct val="85000"/>
                        </a:lnSpc>
                      </a:pPr>
                      <a:r>
                        <a:rPr lang="en-US" sz="1050" b="1" dirty="0">
                          <a:solidFill>
                            <a:schemeClr val="tx1">
                              <a:lumMod val="65000"/>
                              <a:lumOff val="35000"/>
                            </a:schemeClr>
                          </a:solidFill>
                        </a:rPr>
                        <a:t>Total Available Memory:</a:t>
                      </a:r>
                    </a:p>
                  </a:txBody>
                  <a:tcPr marT="27432" marB="27432" anchor="ctr"/>
                </a:tc>
                <a:tc>
                  <a:txBody>
                    <a:bodyPr/>
                    <a:lstStyle/>
                    <a:p>
                      <a:pPr algn="l">
                        <a:lnSpc>
                          <a:spcPct val="85000"/>
                        </a:lnSpc>
                      </a:pPr>
                      <a:r>
                        <a:rPr lang="en-US" sz="1050" dirty="0">
                          <a:solidFill>
                            <a:schemeClr val="tx1">
                              <a:lumMod val="65000"/>
                              <a:lumOff val="35000"/>
                            </a:schemeClr>
                          </a:solidFill>
                        </a:rPr>
                        <a:t>384GB minimum TAM (Includes DRAM &amp; PMem size)</a:t>
                      </a:r>
                    </a:p>
                  </a:txBody>
                  <a:tcPr marT="27432" marB="27432" anchor="ctr"/>
                </a:tc>
                <a:tc>
                  <a:txBody>
                    <a:bodyPr/>
                    <a:lstStyle/>
                    <a:p>
                      <a:pPr algn="l">
                        <a:lnSpc>
                          <a:spcPct val="85000"/>
                        </a:lnSpc>
                      </a:pPr>
                      <a:r>
                        <a:rPr lang="en-US" sz="1050" dirty="0">
                          <a:solidFill>
                            <a:schemeClr val="tx1">
                              <a:lumMod val="65000"/>
                              <a:lumOff val="35000"/>
                            </a:schemeClr>
                          </a:solidFill>
                        </a:rPr>
                        <a:t>Adopt Intel® Optane™ persistent memory for improved TCO for 512GB – 1.5TB capacities</a:t>
                      </a:r>
                    </a:p>
                  </a:txBody>
                  <a:tcPr marT="27432" marB="27432" anchor="ctr"/>
                </a:tc>
                <a:extLst>
                  <a:ext uri="{0D108BD9-81ED-4DB2-BD59-A6C34878D82A}">
                    <a16:rowId xmlns:a16="http://schemas.microsoft.com/office/drawing/2014/main" val="3192641110"/>
                  </a:ext>
                </a:extLst>
              </a:tr>
              <a:tr h="0">
                <a:tc>
                  <a:txBody>
                    <a:bodyPr/>
                    <a:lstStyle/>
                    <a:p>
                      <a:pPr algn="l">
                        <a:lnSpc>
                          <a:spcPct val="85000"/>
                        </a:lnSpc>
                      </a:pPr>
                      <a:r>
                        <a:rPr lang="en-US" sz="1050" b="1" dirty="0">
                          <a:solidFill>
                            <a:schemeClr val="tx1">
                              <a:lumMod val="65000"/>
                              <a:lumOff val="35000"/>
                            </a:schemeClr>
                          </a:solidFill>
                        </a:rPr>
                        <a:t>Network</a:t>
                      </a:r>
                    </a:p>
                  </a:txBody>
                  <a:tcPr marT="27432" marB="27432" anchor="ctr"/>
                </a:tc>
                <a:tc>
                  <a:txBody>
                    <a:bodyPr/>
                    <a:lstStyle/>
                    <a:p>
                      <a:pPr marL="0" marR="0" lvl="0" indent="0" algn="l" defTabSz="609585" rtl="0" eaLnBrk="1" fontAlgn="auto" latinLnBrk="0" hangingPunct="1">
                        <a:lnSpc>
                          <a:spcPct val="85000"/>
                        </a:lnSpc>
                        <a:spcBef>
                          <a:spcPts val="0"/>
                        </a:spcBef>
                        <a:spcAft>
                          <a:spcPts val="0"/>
                        </a:spcAft>
                        <a:buClrTx/>
                        <a:buSzTx/>
                        <a:buFontTx/>
                        <a:buNone/>
                        <a:tabLst/>
                        <a:defRPr/>
                      </a:pPr>
                      <a:r>
                        <a:rPr lang="en-US" sz="1050" dirty="0">
                          <a:solidFill>
                            <a:schemeClr val="tx1">
                              <a:lumMod val="65000"/>
                              <a:lumOff val="35000"/>
                            </a:schemeClr>
                          </a:solidFill>
                        </a:rPr>
                        <a:t>Intel® 700 &amp; 800 Series Ethernet</a:t>
                      </a:r>
                    </a:p>
                  </a:txBody>
                  <a:tcPr marT="27432" marB="27432" anchor="ctr"/>
                </a:tc>
                <a:tc>
                  <a:txBody>
                    <a:bodyPr/>
                    <a:lstStyle/>
                    <a:p>
                      <a:pPr marL="0" marR="0" lvl="0" indent="0" algn="l" defTabSz="609585" rtl="0" eaLnBrk="1" fontAlgn="auto" latinLnBrk="0" hangingPunct="1">
                        <a:lnSpc>
                          <a:spcPct val="85000"/>
                        </a:lnSpc>
                        <a:spcBef>
                          <a:spcPts val="0"/>
                        </a:spcBef>
                        <a:spcAft>
                          <a:spcPts val="0"/>
                        </a:spcAft>
                        <a:buClrTx/>
                        <a:buSzTx/>
                        <a:buFontTx/>
                        <a:buNone/>
                        <a:tabLst/>
                        <a:defRPr/>
                      </a:pPr>
                      <a:r>
                        <a:rPr lang="en-US" sz="1050" dirty="0">
                          <a:solidFill>
                            <a:schemeClr val="tx1">
                              <a:lumMod val="65000"/>
                              <a:lumOff val="35000"/>
                            </a:schemeClr>
                          </a:solidFill>
                        </a:rPr>
                        <a:t>Minimum 10GbE, scales up to 100GbE</a:t>
                      </a:r>
                    </a:p>
                  </a:txBody>
                  <a:tcPr marT="27432" marB="27432" anchor="ctr"/>
                </a:tc>
                <a:extLst>
                  <a:ext uri="{0D108BD9-81ED-4DB2-BD59-A6C34878D82A}">
                    <a16:rowId xmlns:a16="http://schemas.microsoft.com/office/drawing/2014/main" val="3562609730"/>
                  </a:ext>
                </a:extLst>
              </a:tr>
              <a:tr h="0">
                <a:tc>
                  <a:txBody>
                    <a:bodyPr/>
                    <a:lstStyle/>
                    <a:p>
                      <a:pPr algn="l">
                        <a:lnSpc>
                          <a:spcPct val="85000"/>
                        </a:lnSpc>
                      </a:pPr>
                      <a:r>
                        <a:rPr lang="en-US" sz="1050" b="1" dirty="0">
                          <a:solidFill>
                            <a:schemeClr val="tx1">
                              <a:lumMod val="65000"/>
                              <a:lumOff val="35000"/>
                            </a:schemeClr>
                          </a:solidFill>
                        </a:rPr>
                        <a:t>Single-Tier Storage</a:t>
                      </a:r>
                    </a:p>
                  </a:txBody>
                  <a:tcPr marT="27432" marB="27432" anchor="ctr"/>
                </a:tc>
                <a:tc>
                  <a:txBody>
                    <a:bodyPr/>
                    <a:lstStyle/>
                    <a:p>
                      <a:pPr algn="l">
                        <a:lnSpc>
                          <a:spcPct val="85000"/>
                        </a:lnSpc>
                      </a:pPr>
                      <a:r>
                        <a:rPr lang="en-US" sz="1050" dirty="0">
                          <a:solidFill>
                            <a:schemeClr val="tx1">
                              <a:lumMod val="65000"/>
                              <a:lumOff val="35000"/>
                            </a:schemeClr>
                          </a:solidFill>
                        </a:rPr>
                        <a:t>Intel® NVMe Datacenter Drives in flat tier</a:t>
                      </a:r>
                    </a:p>
                  </a:txBody>
                  <a:tcPr marT="27432" marB="27432" anchor="ctr"/>
                </a:tc>
                <a:tc>
                  <a:txBody>
                    <a:bodyPr/>
                    <a:lstStyle/>
                    <a:p>
                      <a:pPr algn="l">
                        <a:lnSpc>
                          <a:spcPct val="85000"/>
                        </a:lnSpc>
                      </a:pPr>
                      <a:r>
                        <a:rPr lang="en-US" sz="1050" dirty="0">
                          <a:solidFill>
                            <a:schemeClr val="tx1">
                              <a:lumMod val="65000"/>
                              <a:lumOff val="35000"/>
                            </a:schemeClr>
                          </a:solidFill>
                        </a:rPr>
                        <a:t>Not all solutions support single-tier architectures</a:t>
                      </a:r>
                    </a:p>
                  </a:txBody>
                  <a:tcPr marT="27432" marB="27432" anchor="ctr"/>
                </a:tc>
                <a:extLst>
                  <a:ext uri="{0D108BD9-81ED-4DB2-BD59-A6C34878D82A}">
                    <a16:rowId xmlns:a16="http://schemas.microsoft.com/office/drawing/2014/main" val="3359351690"/>
                  </a:ext>
                </a:extLst>
              </a:tr>
              <a:tr h="0">
                <a:tc>
                  <a:txBody>
                    <a:bodyPr/>
                    <a:lstStyle/>
                    <a:p>
                      <a:pPr algn="l">
                        <a:lnSpc>
                          <a:spcPct val="85000"/>
                        </a:lnSpc>
                      </a:pPr>
                      <a:r>
                        <a:rPr lang="en-US" sz="1050" b="1" dirty="0">
                          <a:solidFill>
                            <a:schemeClr val="tx1">
                              <a:lumMod val="65000"/>
                              <a:lumOff val="35000"/>
                            </a:schemeClr>
                          </a:solidFill>
                        </a:rPr>
                        <a:t>Two-Tier Storage</a:t>
                      </a:r>
                    </a:p>
                  </a:txBody>
                  <a:tcPr marT="27432" marB="27432" anchor="ctr"/>
                </a:tc>
                <a:tc>
                  <a:txBody>
                    <a:bodyPr/>
                    <a:lstStyle/>
                    <a:p>
                      <a:pPr algn="l">
                        <a:lnSpc>
                          <a:spcPct val="85000"/>
                        </a:lnSpc>
                      </a:pPr>
                      <a:r>
                        <a:rPr lang="en-US" sz="1050" dirty="0">
                          <a:solidFill>
                            <a:schemeClr val="tx1">
                              <a:lumMod val="65000"/>
                              <a:lumOff val="35000"/>
                            </a:schemeClr>
                          </a:solidFill>
                        </a:rPr>
                        <a:t>Intel® Optane™ SSD for cache and </a:t>
                      </a:r>
                    </a:p>
                    <a:p>
                      <a:pPr algn="l">
                        <a:lnSpc>
                          <a:spcPct val="85000"/>
                        </a:lnSpc>
                      </a:pPr>
                      <a:r>
                        <a:rPr lang="en-US" sz="1050" dirty="0">
                          <a:solidFill>
                            <a:schemeClr val="tx1">
                              <a:lumMod val="65000"/>
                              <a:lumOff val="35000"/>
                            </a:schemeClr>
                          </a:solidFill>
                        </a:rPr>
                        <a:t>Intel® SSD Data Center Family (NVMe/SATA) for storage</a:t>
                      </a:r>
                    </a:p>
                  </a:txBody>
                  <a:tcPr marT="27432" marB="27432" anchor="ctr"/>
                </a:tc>
                <a:tc>
                  <a:txBody>
                    <a:bodyPr/>
                    <a:lstStyle/>
                    <a:p>
                      <a:pPr algn="l">
                        <a:lnSpc>
                          <a:spcPct val="85000"/>
                        </a:lnSpc>
                      </a:pPr>
                      <a:r>
                        <a:rPr lang="en-US" sz="1050" dirty="0">
                          <a:solidFill>
                            <a:schemeClr val="tx1">
                              <a:lumMod val="65000"/>
                              <a:lumOff val="35000"/>
                            </a:schemeClr>
                          </a:solidFill>
                        </a:rPr>
                        <a:t>3D NAND or QLC drives offer high-capacity storage with better endurance than HDD</a:t>
                      </a:r>
                    </a:p>
                  </a:txBody>
                  <a:tcPr marT="27432" marB="27432" anchor="ctr"/>
                </a:tc>
                <a:extLst>
                  <a:ext uri="{0D108BD9-81ED-4DB2-BD59-A6C34878D82A}">
                    <a16:rowId xmlns:a16="http://schemas.microsoft.com/office/drawing/2014/main" val="497963357"/>
                  </a:ext>
                </a:extLst>
              </a:tr>
              <a:tr h="0">
                <a:tc>
                  <a:txBody>
                    <a:bodyPr/>
                    <a:lstStyle/>
                    <a:p>
                      <a:pPr algn="l">
                        <a:lnSpc>
                          <a:spcPct val="85000"/>
                        </a:lnSpc>
                      </a:pPr>
                      <a:r>
                        <a:rPr lang="en-US" sz="1050" b="1" dirty="0">
                          <a:solidFill>
                            <a:schemeClr val="tx1">
                              <a:lumMod val="65000"/>
                              <a:lumOff val="35000"/>
                            </a:schemeClr>
                          </a:solidFill>
                        </a:rPr>
                        <a:t>GPU</a:t>
                      </a:r>
                    </a:p>
                  </a:txBody>
                  <a:tcPr marT="27432" marB="27432" anchor="ctr"/>
                </a:tc>
                <a:tc>
                  <a:txBody>
                    <a:bodyPr/>
                    <a:lstStyle/>
                    <a:p>
                      <a:pPr algn="l">
                        <a:lnSpc>
                          <a:spcPct val="85000"/>
                        </a:lnSpc>
                      </a:pPr>
                      <a:r>
                        <a:rPr lang="en-US" sz="1050" dirty="0">
                          <a:solidFill>
                            <a:schemeClr val="tx1">
                              <a:lumMod val="65000"/>
                              <a:lumOff val="35000"/>
                            </a:schemeClr>
                          </a:solidFill>
                        </a:rPr>
                        <a:t>Usually recommended for content creation workers</a:t>
                      </a:r>
                    </a:p>
                  </a:txBody>
                  <a:tcPr marT="27432" marB="27432" anchor="ctr"/>
                </a:tc>
                <a:tc>
                  <a:txBody>
                    <a:bodyPr/>
                    <a:lstStyle/>
                    <a:p>
                      <a:pPr algn="l">
                        <a:lnSpc>
                          <a:spcPct val="85000"/>
                        </a:lnSpc>
                      </a:pPr>
                      <a:r>
                        <a:rPr lang="en-US" sz="1050" dirty="0">
                          <a:solidFill>
                            <a:schemeClr val="tx1">
                              <a:lumMod val="65000"/>
                              <a:lumOff val="35000"/>
                            </a:schemeClr>
                          </a:solidFill>
                        </a:rPr>
                        <a:t>Reduces the effective number of workers per server at a higher per-user cost.</a:t>
                      </a:r>
                    </a:p>
                  </a:txBody>
                  <a:tcPr marT="27432" marB="27432" anchor="ctr"/>
                </a:tc>
                <a:extLst>
                  <a:ext uri="{0D108BD9-81ED-4DB2-BD59-A6C34878D82A}">
                    <a16:rowId xmlns:a16="http://schemas.microsoft.com/office/drawing/2014/main" val="1895957378"/>
                  </a:ext>
                </a:extLst>
              </a:tr>
              <a:tr h="0">
                <a:tc>
                  <a:txBody>
                    <a:bodyPr/>
                    <a:lstStyle/>
                    <a:p>
                      <a:pPr algn="l">
                        <a:lnSpc>
                          <a:spcPct val="85000"/>
                        </a:lnSpc>
                      </a:pPr>
                      <a:r>
                        <a:rPr lang="en-US" sz="1050" b="1" dirty="0">
                          <a:solidFill>
                            <a:schemeClr val="tx1">
                              <a:lumMod val="65000"/>
                              <a:lumOff val="35000"/>
                            </a:schemeClr>
                          </a:solidFill>
                        </a:rPr>
                        <a:t>VDI SW Options</a:t>
                      </a:r>
                    </a:p>
                  </a:txBody>
                  <a:tcPr marT="27432" marB="27432" anchor="ctr"/>
                </a:tc>
                <a:tc gridSpan="2">
                  <a:txBody>
                    <a:bodyPr/>
                    <a:lstStyle/>
                    <a:p>
                      <a:pPr marL="0" marR="0" lvl="0" indent="0" algn="l" defTabSz="609585" rtl="0" eaLnBrk="1" fontAlgn="auto" latinLnBrk="0" hangingPunct="1">
                        <a:lnSpc>
                          <a:spcPct val="85000"/>
                        </a:lnSpc>
                        <a:spcBef>
                          <a:spcPts val="0"/>
                        </a:spcBef>
                        <a:spcAft>
                          <a:spcPts val="0"/>
                        </a:spcAft>
                        <a:buClrTx/>
                        <a:buSzTx/>
                        <a:buFontTx/>
                        <a:buNone/>
                        <a:tabLst/>
                        <a:defRPr/>
                      </a:pPr>
                      <a:r>
                        <a:rPr lang="en-US" sz="1050" dirty="0">
                          <a:solidFill>
                            <a:schemeClr val="tx1">
                              <a:lumMod val="65000"/>
                              <a:lumOff val="35000"/>
                            </a:schemeClr>
                          </a:solidFill>
                        </a:rPr>
                        <a:t>Citrix Virtual Apps &amp; Desktops, Microsoft Remote Desktop Services, VMware Horizon, Xi Frame</a:t>
                      </a:r>
                    </a:p>
                  </a:txBody>
                  <a:tcPr marT="27432" marB="27432" anchor="ctr"/>
                </a:tc>
                <a:tc hMerge="1">
                  <a:txBody>
                    <a:bodyPr/>
                    <a:lstStyle/>
                    <a:p>
                      <a:endParaRPr lang="en-US" sz="1400"/>
                    </a:p>
                  </a:txBody>
                  <a:tcPr/>
                </a:tc>
                <a:extLst>
                  <a:ext uri="{0D108BD9-81ED-4DB2-BD59-A6C34878D82A}">
                    <a16:rowId xmlns:a16="http://schemas.microsoft.com/office/drawing/2014/main" val="2248895777"/>
                  </a:ext>
                </a:extLst>
              </a:tr>
              <a:tr h="277107">
                <a:tc>
                  <a:txBody>
                    <a:bodyPr/>
                    <a:lstStyle/>
                    <a:p>
                      <a:pPr algn="l">
                        <a:lnSpc>
                          <a:spcPct val="85000"/>
                        </a:lnSpc>
                      </a:pPr>
                      <a:r>
                        <a:rPr lang="en-US" sz="1050" b="1" dirty="0">
                          <a:solidFill>
                            <a:schemeClr val="tx1">
                              <a:lumMod val="65000"/>
                              <a:lumOff val="35000"/>
                            </a:schemeClr>
                          </a:solidFill>
                        </a:rPr>
                        <a:t>HCI Options</a:t>
                      </a:r>
                    </a:p>
                  </a:txBody>
                  <a:tcPr marT="27432" marB="27432" anchor="ctr"/>
                </a:tc>
                <a:tc>
                  <a:txBody>
                    <a:bodyPr/>
                    <a:lstStyle/>
                    <a:p>
                      <a:pPr algn="l">
                        <a:lnSpc>
                          <a:spcPct val="85000"/>
                        </a:lnSpc>
                      </a:pPr>
                      <a:r>
                        <a:rPr lang="en-US" sz="1050" dirty="0">
                          <a:solidFill>
                            <a:schemeClr val="tx1">
                              <a:lumMod val="65000"/>
                              <a:lumOff val="35000"/>
                            </a:schemeClr>
                          </a:solidFill>
                        </a:rPr>
                        <a:t>Microsoft Azure Stack HCI, Nutanix HCI, VMware </a:t>
                      </a:r>
                      <a:r>
                        <a:rPr lang="en-US" sz="1050" dirty="0" err="1">
                          <a:solidFill>
                            <a:schemeClr val="tx1">
                              <a:lumMod val="65000"/>
                              <a:lumOff val="35000"/>
                            </a:schemeClr>
                          </a:solidFill>
                        </a:rPr>
                        <a:t>vSAN</a:t>
                      </a:r>
                      <a:endParaRPr lang="en-US" sz="1050" dirty="0">
                        <a:solidFill>
                          <a:schemeClr val="tx1">
                            <a:lumMod val="65000"/>
                            <a:lumOff val="35000"/>
                          </a:schemeClr>
                        </a:solidFill>
                      </a:endParaRPr>
                    </a:p>
                  </a:txBody>
                  <a:tcPr marT="27432" marB="27432" anchor="ctr"/>
                </a:tc>
                <a:tc>
                  <a:txBody>
                    <a:bodyPr/>
                    <a:lstStyle/>
                    <a:p>
                      <a:r>
                        <a:rPr lang="en-US" sz="1050" kern="1200" dirty="0">
                          <a:solidFill>
                            <a:schemeClr val="tx1">
                              <a:lumMod val="65000"/>
                              <a:lumOff val="35000"/>
                            </a:schemeClr>
                          </a:solidFill>
                          <a:latin typeface="+mn-lt"/>
                          <a:ea typeface="+mn-ea"/>
                          <a:cs typeface="+mn-cs"/>
                        </a:rPr>
                        <a:t>Recommended for enterprises requiring &gt; 300 virtual desktops</a:t>
                      </a:r>
                    </a:p>
                  </a:txBody>
                  <a:tcPr marT="27432" marB="27432" anchor="ctr"/>
                </a:tc>
                <a:extLst>
                  <a:ext uri="{0D108BD9-81ED-4DB2-BD59-A6C34878D82A}">
                    <a16:rowId xmlns:a16="http://schemas.microsoft.com/office/drawing/2014/main" val="833943052"/>
                  </a:ext>
                </a:extLst>
              </a:tr>
              <a:tr h="277107">
                <a:tc>
                  <a:txBody>
                    <a:bodyPr/>
                    <a:lstStyle/>
                    <a:p>
                      <a:pPr algn="l">
                        <a:lnSpc>
                          <a:spcPct val="85000"/>
                        </a:lnSpc>
                      </a:pPr>
                      <a:r>
                        <a:rPr lang="en-US" sz="1050" b="1" dirty="0">
                          <a:solidFill>
                            <a:schemeClr val="accent1"/>
                          </a:solidFill>
                        </a:rPr>
                        <a:t>Key Considerations</a:t>
                      </a:r>
                    </a:p>
                  </a:txBody>
                  <a:tcPr marT="27432" marB="27432" anchor="ctr"/>
                </a:tc>
                <a:tc gridSpan="2">
                  <a:txBody>
                    <a:bodyPr/>
                    <a:lstStyle/>
                    <a:p>
                      <a:pPr marL="171450" indent="-171450">
                        <a:lnSpc>
                          <a:spcPct val="85000"/>
                        </a:lnSpc>
                        <a:buFont typeface="Arial" panose="020B0604020202020204" pitchFamily="34" charset="0"/>
                        <a:buChar char="•"/>
                      </a:pPr>
                      <a:r>
                        <a:rPr lang="en-US" sz="1050" kern="1200" dirty="0">
                          <a:solidFill>
                            <a:schemeClr val="accent1"/>
                          </a:solidFill>
                          <a:latin typeface="+mn-lt"/>
                          <a:ea typeface="+mn-ea"/>
                          <a:cs typeface="+mn-cs"/>
                        </a:rPr>
                        <a:t>Correctly sizing your VDI solution requires knowing the workload demands your workforce.  </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050" dirty="0">
                          <a:solidFill>
                            <a:schemeClr val="accent1"/>
                          </a:solidFill>
                        </a:rPr>
                        <a:t>Latest </a:t>
                      </a:r>
                      <a:r>
                        <a:rPr lang="en-US" sz="1050" dirty="0" err="1">
                          <a:solidFill>
                            <a:schemeClr val="accent1"/>
                          </a:solidFill>
                        </a:rPr>
                        <a:t>Purley</a:t>
                      </a:r>
                      <a:r>
                        <a:rPr lang="en-US" sz="1050" dirty="0">
                          <a:solidFill>
                            <a:schemeClr val="accent1"/>
                          </a:solidFill>
                        </a:rPr>
                        <a:t> platforms offer security and performance improvements that are not available on prior generation (legacy) hardware. </a:t>
                      </a:r>
                    </a:p>
                    <a:p>
                      <a:pPr marL="171450" indent="-171450">
                        <a:lnSpc>
                          <a:spcPct val="85000"/>
                        </a:lnSpc>
                        <a:buFont typeface="Arial" panose="020B0604020202020204" pitchFamily="34" charset="0"/>
                        <a:buChar char="•"/>
                      </a:pPr>
                      <a:r>
                        <a:rPr lang="en-US" sz="1050" kern="1200" dirty="0">
                          <a:solidFill>
                            <a:schemeClr val="accent1"/>
                          </a:solidFill>
                          <a:latin typeface="+mn-lt"/>
                          <a:ea typeface="+mn-ea"/>
                          <a:cs typeface="+mn-cs"/>
                        </a:rPr>
                        <a:t>VDI solutions are generally CPU-heavy applications, meaning a server will run out of CPU resources first.</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050" kern="1200" dirty="0">
                          <a:solidFill>
                            <a:schemeClr val="accent1"/>
                          </a:solidFill>
                          <a:latin typeface="+mn-lt"/>
                          <a:ea typeface="+mn-ea"/>
                          <a:cs typeface="+mn-cs"/>
                        </a:rPr>
                        <a:t>Memory requirements are growing – e.g. Windows10 requires much more memory. </a:t>
                      </a:r>
                      <a:r>
                        <a:rPr lang="en-US" sz="1050" dirty="0">
                          <a:solidFill>
                            <a:schemeClr val="accent1"/>
                          </a:solidFill>
                        </a:rPr>
                        <a:t>Intel </a:t>
                      </a:r>
                      <a:r>
                        <a:rPr lang="en-US" sz="1050" dirty="0" err="1">
                          <a:solidFill>
                            <a:schemeClr val="accent1"/>
                          </a:solidFill>
                        </a:rPr>
                        <a:t>Optane</a:t>
                      </a:r>
                      <a:r>
                        <a:rPr lang="en-US" sz="1050" dirty="0">
                          <a:solidFill>
                            <a:schemeClr val="accent1"/>
                          </a:solidFill>
                        </a:rPr>
                        <a:t> PMem offers affordable large memory capacity to maximize HCI resources.</a:t>
                      </a:r>
                      <a:endParaRPr lang="en-US" sz="1050" kern="1200" dirty="0">
                        <a:solidFill>
                          <a:schemeClr val="accent1"/>
                        </a:solidFill>
                        <a:latin typeface="+mn-lt"/>
                        <a:ea typeface="+mn-ea"/>
                        <a:cs typeface="+mn-cs"/>
                      </a:endParaRPr>
                    </a:p>
                    <a:p>
                      <a:pPr marL="171450" indent="-171450">
                        <a:lnSpc>
                          <a:spcPct val="85000"/>
                        </a:lnSpc>
                        <a:buFont typeface="Arial" panose="020B0604020202020204" pitchFamily="34" charset="0"/>
                        <a:buChar char="•"/>
                      </a:pPr>
                      <a:r>
                        <a:rPr lang="en-US" sz="1050" kern="1200" dirty="0">
                          <a:solidFill>
                            <a:schemeClr val="accent1"/>
                          </a:solidFill>
                          <a:latin typeface="+mn-lt"/>
                          <a:ea typeface="+mn-ea"/>
                          <a:cs typeface="+mn-cs"/>
                        </a:rPr>
                        <a:t>Data storage does not generally have a heavy I/O requirement.  </a:t>
                      </a:r>
                    </a:p>
                    <a:p>
                      <a:pPr marL="171450" indent="-171450">
                        <a:lnSpc>
                          <a:spcPct val="85000"/>
                        </a:lnSpc>
                        <a:buFont typeface="Arial" panose="020B0604020202020204" pitchFamily="34" charset="0"/>
                        <a:buChar char="•"/>
                      </a:pPr>
                      <a:r>
                        <a:rPr lang="en-US" sz="1050" kern="1200" dirty="0">
                          <a:solidFill>
                            <a:schemeClr val="accent1"/>
                          </a:solidFill>
                          <a:latin typeface="+mn-lt"/>
                          <a:ea typeface="+mn-ea"/>
                          <a:cs typeface="+mn-cs"/>
                        </a:rPr>
                        <a:t>Networking solutions scale with HCI model requirements, in general, &gt;10GbE is required, but faster is preferred.</a:t>
                      </a:r>
                    </a:p>
                  </a:txBody>
                  <a:tcPr marT="27432" marB="27432" anchor="ctr"/>
                </a:tc>
                <a:tc hMerge="1">
                  <a:txBody>
                    <a:bodyPr/>
                    <a:lstStyle/>
                    <a:p>
                      <a:pPr algn="l"/>
                      <a:endParaRPr lang="en-US" sz="1400"/>
                    </a:p>
                  </a:txBody>
                  <a:tcPr anchor="ctr"/>
                </a:tc>
                <a:extLst>
                  <a:ext uri="{0D108BD9-81ED-4DB2-BD59-A6C34878D82A}">
                    <a16:rowId xmlns:a16="http://schemas.microsoft.com/office/drawing/2014/main" val="410519232"/>
                  </a:ext>
                </a:extLst>
              </a:tr>
            </a:tbl>
          </a:graphicData>
        </a:graphic>
      </p:graphicFrame>
      <p:pic>
        <p:nvPicPr>
          <p:cNvPr id="13" name="Picture 12">
            <a:extLst>
              <a:ext uri="{FF2B5EF4-FFF2-40B4-BE49-F238E27FC236}">
                <a16:creationId xmlns:a16="http://schemas.microsoft.com/office/drawing/2014/main" id="{9D589C5D-CCA2-46AE-9CEF-D574E8AC64FF}"/>
              </a:ext>
            </a:extLst>
          </p:cNvPr>
          <p:cNvPicPr>
            <a:picLocks noChangeAspect="1"/>
          </p:cNvPicPr>
          <p:nvPr/>
        </p:nvPicPr>
        <p:blipFill>
          <a:blip r:embed="rId3"/>
          <a:stretch>
            <a:fillRect/>
          </a:stretch>
        </p:blipFill>
        <p:spPr>
          <a:xfrm>
            <a:off x="5842367" y="178647"/>
            <a:ext cx="2842846" cy="543678"/>
          </a:xfrm>
          <a:prstGeom prst="rect">
            <a:avLst/>
          </a:prstGeom>
        </p:spPr>
      </p:pic>
      <p:sp>
        <p:nvSpPr>
          <p:cNvPr id="14" name="Text Placeholder 3">
            <a:extLst>
              <a:ext uri="{FF2B5EF4-FFF2-40B4-BE49-F238E27FC236}">
                <a16:creationId xmlns:a16="http://schemas.microsoft.com/office/drawing/2014/main" id="{66716761-4E60-47D0-BDCB-62BAFDA18031}"/>
              </a:ext>
            </a:extLst>
          </p:cNvPr>
          <p:cNvSpPr txBox="1">
            <a:spLocks/>
          </p:cNvSpPr>
          <p:nvPr/>
        </p:nvSpPr>
        <p:spPr>
          <a:xfrm>
            <a:off x="452439" y="4591281"/>
            <a:ext cx="8232774" cy="189732"/>
          </a:xfrm>
          <a:prstGeom prst="rect">
            <a:avLst/>
          </a:prstGeom>
        </p:spPr>
        <p:txBody>
          <a:bodyPr vert="horz" wrap="square" lIns="0" tIns="45720" rIns="0" bIns="45720" rtlCol="0" anchor="b" anchorCtr="0">
            <a:spAutoFit/>
          </a:bodyPr>
          <a:lstStyle>
            <a:lvl1pPr marL="0" indent="0" algn="l" defTabSz="914400" rtl="0" eaLnBrk="1" latinLnBrk="0" hangingPunct="1">
              <a:lnSpc>
                <a:spcPct val="75000"/>
              </a:lnSpc>
              <a:spcBef>
                <a:spcPts val="0"/>
              </a:spcBef>
              <a:buClr>
                <a:schemeClr val="accent2"/>
              </a:buClr>
              <a:buFont typeface="Arial" pitchFamily="34" charset="0"/>
              <a:buNone/>
              <a:defRPr sz="800" kern="1200">
                <a:solidFill>
                  <a:srgbClr val="93A0A7"/>
                </a:solidFill>
                <a:latin typeface="+mn-lt"/>
                <a:ea typeface="+mn-ea"/>
                <a:cs typeface="+mn-cs"/>
              </a:defRPr>
            </a:lvl1pPr>
            <a:lvl2pPr marL="171450" indent="-114300" algn="l" defTabSz="914400" rtl="0" eaLnBrk="1" latinLnBrk="0" hangingPunct="1">
              <a:spcBef>
                <a:spcPts val="600"/>
              </a:spcBef>
              <a:buClr>
                <a:schemeClr val="tx2"/>
              </a:buClr>
              <a:buFont typeface="Wingdings" panose="05000000000000000000" pitchFamily="2" charset="2"/>
              <a:buChar char="§"/>
              <a:defRPr sz="900" kern="1200">
                <a:solidFill>
                  <a:schemeClr val="tx1">
                    <a:lumMod val="65000"/>
                    <a:lumOff val="35000"/>
                  </a:schemeClr>
                </a:solidFill>
                <a:latin typeface="+mn-lt"/>
                <a:ea typeface="+mn-ea"/>
                <a:cs typeface="+mn-cs"/>
              </a:defRPr>
            </a:lvl2pPr>
            <a:lvl3pPr marL="3429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3pPr>
            <a:lvl4pPr marL="51435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4pPr>
            <a:lvl5pPr marL="6858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75000"/>
              </a:lnSpc>
              <a:spcBef>
                <a:spcPts val="0"/>
              </a:spcBef>
              <a:spcAft>
                <a:spcPts val="0"/>
              </a:spcAft>
              <a:buClr>
                <a:srgbClr val="00AEEF"/>
              </a:buClr>
              <a:buSzTx/>
              <a:buFont typeface="Arial" pitchFamily="34" charset="0"/>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 Recommended Processors: </a:t>
            </a:r>
            <a:r>
              <a:rPr kumimoji="0" lang="en-US" sz="800" b="0" i="0" u="none" strike="noStrike" kern="1200" cap="none" spc="0" normalizeH="0" baseline="0" noProof="0" dirty="0">
                <a:ln>
                  <a:noFill/>
                </a:ln>
                <a:solidFill>
                  <a:prstClr val="black">
                    <a:lumMod val="65000"/>
                    <a:lumOff val="35000"/>
                  </a:prstClr>
                </a:solidFill>
                <a:effectLst/>
                <a:uLnTx/>
                <a:uFillTx/>
                <a:latin typeface="Intel Clear"/>
                <a:ea typeface="+mn-ea"/>
                <a:cs typeface="+mn-cs"/>
                <a:hlinkClick r:id="rId4">
                  <a:extLst>
                    <a:ext uri="{A12FA001-AC4F-418D-AE19-62706E023703}">
                      <ahyp:hlinkClr xmlns:ahyp="http://schemas.microsoft.com/office/drawing/2018/hyperlinkcolor" val="tx"/>
                    </a:ext>
                  </a:extLst>
                </a:hlinkClick>
              </a:rPr>
              <a:t>https://ark.intel.com/content/www/us/en/ark/compare.html?productIds=199350,199351,199342,199346,199345,199343,199352</a:t>
            </a:r>
            <a:r>
              <a:rPr kumimoji="0" lang="en-US" sz="8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 </a:t>
            </a:r>
          </a:p>
        </p:txBody>
      </p:sp>
      <p:sp>
        <p:nvSpPr>
          <p:cNvPr id="3" name="Slide Number Placeholder 2">
            <a:extLst>
              <a:ext uri="{FF2B5EF4-FFF2-40B4-BE49-F238E27FC236}">
                <a16:creationId xmlns:a16="http://schemas.microsoft.com/office/drawing/2014/main" id="{7BE0B9E2-B1BD-42B2-8556-E84FCA0FD1A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Tree>
    <p:extLst>
      <p:ext uri="{BB962C8B-B14F-4D97-AF65-F5344CB8AC3E}">
        <p14:creationId xmlns:p14="http://schemas.microsoft.com/office/powerpoint/2010/main" val="150476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2D5B8E9-A0FB-4168-A1D9-033CFB77AAD7}"/>
              </a:ext>
            </a:extLst>
          </p:cNvPr>
          <p:cNvSpPr/>
          <p:nvPr/>
        </p:nvSpPr>
        <p:spPr>
          <a:xfrm>
            <a:off x="2799538" y="1951732"/>
            <a:ext cx="5885676" cy="84827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Optimized for </a:t>
            </a:r>
            <a:b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Virtual Desktop</a:t>
            </a:r>
            <a:b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Infrastructure </a:t>
            </a:r>
          </a:p>
        </p:txBody>
      </p:sp>
      <p:sp>
        <p:nvSpPr>
          <p:cNvPr id="5" name="Title 4">
            <a:extLst>
              <a:ext uri="{FF2B5EF4-FFF2-40B4-BE49-F238E27FC236}">
                <a16:creationId xmlns:a16="http://schemas.microsoft.com/office/drawing/2014/main" id="{835C11CC-C570-4787-9118-9566EBC51E67}"/>
              </a:ext>
            </a:extLst>
          </p:cNvPr>
          <p:cNvSpPr>
            <a:spLocks noGrp="1"/>
          </p:cNvSpPr>
          <p:nvPr>
            <p:ph type="title"/>
          </p:nvPr>
        </p:nvSpPr>
        <p:spPr/>
        <p:txBody>
          <a:bodyPr/>
          <a:lstStyle/>
          <a:p>
            <a:r>
              <a:rPr lang="en-US" dirty="0"/>
              <a:t>Accelerate Time to Value with Pre-Tested, </a:t>
            </a:r>
            <a:br>
              <a:rPr lang="en-US" dirty="0"/>
            </a:br>
            <a:r>
              <a:rPr lang="en-US" dirty="0"/>
              <a:t>Verified Solutions  </a:t>
            </a:r>
          </a:p>
        </p:txBody>
      </p:sp>
      <p:sp>
        <p:nvSpPr>
          <p:cNvPr id="22" name="Rectangle 21">
            <a:extLst>
              <a:ext uri="{FF2B5EF4-FFF2-40B4-BE49-F238E27FC236}">
                <a16:creationId xmlns:a16="http://schemas.microsoft.com/office/drawing/2014/main" id="{36EBC3B9-9C3A-40EB-BA98-F34FF373535A}"/>
              </a:ext>
            </a:extLst>
          </p:cNvPr>
          <p:cNvSpPr/>
          <p:nvPr/>
        </p:nvSpPr>
        <p:spPr>
          <a:xfrm>
            <a:off x="457200" y="3963056"/>
            <a:ext cx="8229600" cy="646331"/>
          </a:xfrm>
          <a:prstGeom prst="rect">
            <a:avLst/>
          </a:prstGeom>
          <a:gradFill>
            <a:gsLst>
              <a:gs pos="30000">
                <a:schemeClr val="tx2"/>
              </a:gs>
              <a:gs pos="100000">
                <a:srgbClr val="009FDF"/>
              </a:gs>
              <a:gs pos="65000">
                <a:srgbClr val="0071C5"/>
              </a:gs>
            </a:gsLst>
            <a:lin ang="19860000" scaled="0"/>
          </a:gradFill>
          <a:ln w="26425" cap="flat" cmpd="sng" algn="ctr">
            <a:noFill/>
            <a:prstDash val="solid"/>
          </a:ln>
          <a:effectLst/>
        </p:spPr>
        <p:txBody>
          <a:bodyPr rtlCol="0" anchor="b"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all"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We’ve Spent Months So You Don’t Have To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all"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more at </a:t>
            </a:r>
            <a:r>
              <a:rPr kumimoji="0" lang="en-US" sz="1800" b="0" i="0" u="none" strike="noStrike" kern="0" cap="all" spc="0" normalizeH="0" baseline="0" noProof="0" dirty="0">
                <a:ln>
                  <a:noFill/>
                </a:ln>
                <a:solidFill>
                  <a:srgbClr val="F3D54E"/>
                </a:solidFill>
                <a:effectLst/>
                <a:uLnTx/>
                <a:uFillTx/>
                <a:latin typeface="Intel Clear" panose="020B0604020203020204" pitchFamily="34" charset="0"/>
                <a:ea typeface="Intel Clear" panose="020B0604020203020204" pitchFamily="34" charset="0"/>
                <a:cs typeface="Intel Clear" panose="020B0604020203020204" pitchFamily="34" charset="0"/>
                <a:hlinkClick r:id="rId2">
                  <a:extLst>
                    <a:ext uri="{A12FA001-AC4F-418D-AE19-62706E023703}">
                      <ahyp:hlinkClr xmlns:ahyp="http://schemas.microsoft.com/office/drawing/2018/hyperlinkcolor" val="tx"/>
                    </a:ext>
                  </a:extLst>
                </a:hlinkClick>
              </a:rPr>
              <a:t>www.intel.com/selectsolutions</a:t>
            </a:r>
            <a:endParaRPr kumimoji="0" lang="en-US" sz="1800" b="0" i="0" u="none" strike="noStrike" kern="0" cap="all" spc="0" normalizeH="0" baseline="0" noProof="0" dirty="0">
              <a:ln>
                <a:noFill/>
              </a:ln>
              <a:solidFill>
                <a:srgbClr val="F3D54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1" name="Rectangle 10">
            <a:extLst>
              <a:ext uri="{FF2B5EF4-FFF2-40B4-BE49-F238E27FC236}">
                <a16:creationId xmlns:a16="http://schemas.microsoft.com/office/drawing/2014/main" id="{2C52A4A1-FC4C-44D3-9E11-8F19EB4AA3AF}"/>
              </a:ext>
            </a:extLst>
          </p:cNvPr>
          <p:cNvSpPr/>
          <p:nvPr/>
        </p:nvSpPr>
        <p:spPr>
          <a:xfrm>
            <a:off x="455613" y="1174873"/>
            <a:ext cx="8229600" cy="646331"/>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Intel recommends hosting VDI environments on Hyper-Converged Infrastructure to enable consistent desktop experiences for users, regardless of device, and provides administrators the ability to spin up new desktops as quickly as virtual machines.  </a:t>
            </a:r>
          </a:p>
        </p:txBody>
      </p:sp>
      <p:pic>
        <p:nvPicPr>
          <p:cNvPr id="27" name="Picture 26" descr="A picture containing drawing&#10;&#10;Description automatically generated">
            <a:extLst>
              <a:ext uri="{FF2B5EF4-FFF2-40B4-BE49-F238E27FC236}">
                <a16:creationId xmlns:a16="http://schemas.microsoft.com/office/drawing/2014/main" id="{B53191BB-C825-4E30-8C11-330BD4D60550}"/>
              </a:ext>
            </a:extLst>
          </p:cNvPr>
          <p:cNvPicPr>
            <a:picLocks noChangeAspect="1"/>
          </p:cNvPicPr>
          <p:nvPr/>
        </p:nvPicPr>
        <p:blipFill>
          <a:blip r:embed="rId3"/>
          <a:stretch>
            <a:fillRect/>
          </a:stretch>
        </p:blipFill>
        <p:spPr>
          <a:xfrm>
            <a:off x="697124" y="1951731"/>
            <a:ext cx="1676542" cy="505720"/>
          </a:xfrm>
          <a:prstGeom prst="rect">
            <a:avLst/>
          </a:prstGeom>
        </p:spPr>
      </p:pic>
      <p:sp>
        <p:nvSpPr>
          <p:cNvPr id="31" name="Rectangle 30">
            <a:extLst>
              <a:ext uri="{FF2B5EF4-FFF2-40B4-BE49-F238E27FC236}">
                <a16:creationId xmlns:a16="http://schemas.microsoft.com/office/drawing/2014/main" id="{5BEA8E93-9014-4A6F-8D3D-A845E2A68BBF}"/>
              </a:ext>
            </a:extLst>
          </p:cNvPr>
          <p:cNvSpPr/>
          <p:nvPr/>
        </p:nvSpPr>
        <p:spPr>
          <a:xfrm>
            <a:off x="567021" y="2611493"/>
            <a:ext cx="1936749" cy="307777"/>
          </a:xfrm>
          <a:prstGeom prst="rect">
            <a:avLst/>
          </a:prstGeom>
        </p:spPr>
        <p:txBody>
          <a:bodyPr wrap="non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1C5"/>
                </a:solidFill>
                <a:effectLst/>
                <a:uLnTx/>
                <a:uFillTx/>
                <a:latin typeface="Intel Clear"/>
                <a:ea typeface="+mn-ea"/>
                <a:cs typeface="+mn-cs"/>
              </a:rPr>
              <a:t>Workload Optimized</a:t>
            </a:r>
          </a:p>
        </p:txBody>
      </p:sp>
      <p:sp>
        <p:nvSpPr>
          <p:cNvPr id="33" name="Rectangle 32">
            <a:extLst>
              <a:ext uri="{FF2B5EF4-FFF2-40B4-BE49-F238E27FC236}">
                <a16:creationId xmlns:a16="http://schemas.microsoft.com/office/drawing/2014/main" id="{3127B06E-4BF9-4267-A8C4-B7E6B21A8F88}"/>
              </a:ext>
            </a:extLst>
          </p:cNvPr>
          <p:cNvSpPr/>
          <p:nvPr/>
        </p:nvSpPr>
        <p:spPr>
          <a:xfrm>
            <a:off x="416340" y="2998857"/>
            <a:ext cx="2238113" cy="307777"/>
          </a:xfrm>
          <a:prstGeom prst="rect">
            <a:avLst/>
          </a:prstGeom>
        </p:spPr>
        <p:txBody>
          <a:bodyPr wrap="non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1C5"/>
                </a:solidFill>
                <a:effectLst/>
                <a:uLnTx/>
                <a:uFillTx/>
                <a:latin typeface="Intel Clear"/>
                <a:ea typeface="+mn-ea"/>
                <a:cs typeface="+mn-cs"/>
              </a:rPr>
              <a:t>Premium Configurations</a:t>
            </a:r>
          </a:p>
        </p:txBody>
      </p:sp>
      <p:sp>
        <p:nvSpPr>
          <p:cNvPr id="34" name="Rectangle 33">
            <a:extLst>
              <a:ext uri="{FF2B5EF4-FFF2-40B4-BE49-F238E27FC236}">
                <a16:creationId xmlns:a16="http://schemas.microsoft.com/office/drawing/2014/main" id="{D7372761-B76D-45C3-AB33-019F206A101F}"/>
              </a:ext>
            </a:extLst>
          </p:cNvPr>
          <p:cNvSpPr/>
          <p:nvPr/>
        </p:nvSpPr>
        <p:spPr>
          <a:xfrm>
            <a:off x="770603" y="3386221"/>
            <a:ext cx="1529586" cy="307777"/>
          </a:xfrm>
          <a:prstGeom prst="rect">
            <a:avLst/>
          </a:prstGeom>
        </p:spPr>
        <p:txBody>
          <a:bodyPr wrap="non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1C5"/>
                </a:solidFill>
                <a:effectLst/>
                <a:uLnTx/>
                <a:uFillTx/>
                <a:latin typeface="Intel Clear"/>
                <a:ea typeface="+mn-ea"/>
                <a:cs typeface="+mn-cs"/>
              </a:rPr>
              <a:t>Verified by Intel</a:t>
            </a:r>
          </a:p>
        </p:txBody>
      </p:sp>
      <p:sp>
        <p:nvSpPr>
          <p:cNvPr id="37" name="Rectangle 36">
            <a:extLst>
              <a:ext uri="{FF2B5EF4-FFF2-40B4-BE49-F238E27FC236}">
                <a16:creationId xmlns:a16="http://schemas.microsoft.com/office/drawing/2014/main" id="{DC57C5B8-2397-49C3-9A91-C0C7808C1B3F}"/>
              </a:ext>
            </a:extLst>
          </p:cNvPr>
          <p:cNvSpPr/>
          <p:nvPr/>
        </p:nvSpPr>
        <p:spPr>
          <a:xfrm>
            <a:off x="2799538" y="2845724"/>
            <a:ext cx="5885676" cy="84827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Optimized for </a:t>
            </a:r>
            <a:b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Hyper Converged</a:t>
            </a:r>
            <a:b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Infrastructure (HCI)</a:t>
            </a:r>
          </a:p>
        </p:txBody>
      </p:sp>
      <p:pic>
        <p:nvPicPr>
          <p:cNvPr id="39" name="Picture 38" descr="A close up of a sign&#10;&#10;Description automatically generated">
            <a:extLst>
              <a:ext uri="{FF2B5EF4-FFF2-40B4-BE49-F238E27FC236}">
                <a16:creationId xmlns:a16="http://schemas.microsoft.com/office/drawing/2014/main" id="{538AC030-9B90-4E55-82CF-1199E14A432E}"/>
              </a:ext>
            </a:extLst>
          </p:cNvPr>
          <p:cNvPicPr>
            <a:picLocks noChangeAspect="1"/>
          </p:cNvPicPr>
          <p:nvPr/>
        </p:nvPicPr>
        <p:blipFill>
          <a:blip r:embed="rId4"/>
          <a:stretch>
            <a:fillRect/>
          </a:stretch>
        </p:blipFill>
        <p:spPr>
          <a:xfrm>
            <a:off x="4400412" y="2831465"/>
            <a:ext cx="1337866" cy="742746"/>
          </a:xfrm>
          <a:prstGeom prst="rect">
            <a:avLst/>
          </a:prstGeom>
        </p:spPr>
      </p:pic>
      <p:sp>
        <p:nvSpPr>
          <p:cNvPr id="40" name="TextBox 39">
            <a:extLst>
              <a:ext uri="{FF2B5EF4-FFF2-40B4-BE49-F238E27FC236}">
                <a16:creationId xmlns:a16="http://schemas.microsoft.com/office/drawing/2014/main" id="{F36BF81B-3E53-42F2-8298-1EF63ADFEE15}"/>
              </a:ext>
            </a:extLst>
          </p:cNvPr>
          <p:cNvSpPr txBox="1"/>
          <p:nvPr/>
        </p:nvSpPr>
        <p:spPr>
          <a:xfrm>
            <a:off x="4705319" y="3473493"/>
            <a:ext cx="728053" cy="184666"/>
          </a:xfrm>
          <a:prstGeom prst="rect">
            <a:avLst/>
          </a:prstGeom>
          <a:noFill/>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HCI</a:t>
            </a:r>
          </a:p>
        </p:txBody>
      </p:sp>
      <p:pic>
        <p:nvPicPr>
          <p:cNvPr id="42" name="Picture 41" descr="A picture containing drawing, clock, meter&#10;&#10;Description automatically generated">
            <a:extLst>
              <a:ext uri="{FF2B5EF4-FFF2-40B4-BE49-F238E27FC236}">
                <a16:creationId xmlns:a16="http://schemas.microsoft.com/office/drawing/2014/main" id="{B61A2961-96B6-4C53-8843-BA95975974E9}"/>
              </a:ext>
            </a:extLst>
          </p:cNvPr>
          <p:cNvPicPr>
            <a:picLocks noChangeAspect="1"/>
          </p:cNvPicPr>
          <p:nvPr/>
        </p:nvPicPr>
        <p:blipFill>
          <a:blip r:embed="rId5"/>
          <a:stretch>
            <a:fillRect/>
          </a:stretch>
        </p:blipFill>
        <p:spPr>
          <a:xfrm>
            <a:off x="5813361" y="3186241"/>
            <a:ext cx="1291427" cy="167240"/>
          </a:xfrm>
          <a:prstGeom prst="rect">
            <a:avLst/>
          </a:prstGeom>
        </p:spPr>
      </p:pic>
      <p:sp>
        <p:nvSpPr>
          <p:cNvPr id="43" name="TextBox 42">
            <a:extLst>
              <a:ext uri="{FF2B5EF4-FFF2-40B4-BE49-F238E27FC236}">
                <a16:creationId xmlns:a16="http://schemas.microsoft.com/office/drawing/2014/main" id="{052C0E18-0DB1-41BC-867F-5E3B24564851}"/>
              </a:ext>
            </a:extLst>
          </p:cNvPr>
          <p:cNvSpPr txBox="1"/>
          <p:nvPr/>
        </p:nvSpPr>
        <p:spPr>
          <a:xfrm>
            <a:off x="6095048" y="3473493"/>
            <a:ext cx="728053" cy="184666"/>
          </a:xfrm>
          <a:prstGeom prst="rect">
            <a:avLst/>
          </a:prstGeom>
          <a:noFill/>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HCI</a:t>
            </a:r>
          </a:p>
        </p:txBody>
      </p:sp>
      <p:pic>
        <p:nvPicPr>
          <p:cNvPr id="45" name="Picture 44" descr="A picture containing drawing&#10;&#10;Description automatically generated">
            <a:extLst>
              <a:ext uri="{FF2B5EF4-FFF2-40B4-BE49-F238E27FC236}">
                <a16:creationId xmlns:a16="http://schemas.microsoft.com/office/drawing/2014/main" id="{521E8373-B324-4A7A-B93E-069E1ED795C6}"/>
              </a:ext>
            </a:extLst>
          </p:cNvPr>
          <p:cNvPicPr>
            <a:picLocks noChangeAspect="1"/>
          </p:cNvPicPr>
          <p:nvPr/>
        </p:nvPicPr>
        <p:blipFill>
          <a:blip r:embed="rId6"/>
          <a:stretch>
            <a:fillRect/>
          </a:stretch>
        </p:blipFill>
        <p:spPr>
          <a:xfrm>
            <a:off x="7198139" y="3160699"/>
            <a:ext cx="1337110" cy="218325"/>
          </a:xfrm>
          <a:prstGeom prst="rect">
            <a:avLst/>
          </a:prstGeom>
        </p:spPr>
      </p:pic>
      <p:sp>
        <p:nvSpPr>
          <p:cNvPr id="46" name="TextBox 45">
            <a:extLst>
              <a:ext uri="{FF2B5EF4-FFF2-40B4-BE49-F238E27FC236}">
                <a16:creationId xmlns:a16="http://schemas.microsoft.com/office/drawing/2014/main" id="{077BE7BB-5302-41A7-9B8C-659A2A110B30}"/>
              </a:ext>
            </a:extLst>
          </p:cNvPr>
          <p:cNvSpPr txBox="1"/>
          <p:nvPr/>
        </p:nvSpPr>
        <p:spPr>
          <a:xfrm>
            <a:off x="7502668" y="3473493"/>
            <a:ext cx="728053" cy="184666"/>
          </a:xfrm>
          <a:prstGeom prst="rect">
            <a:avLst/>
          </a:prstGeom>
          <a:noFill/>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vSAN</a:t>
            </a:r>
          </a:p>
        </p:txBody>
      </p:sp>
      <p:pic>
        <p:nvPicPr>
          <p:cNvPr id="47" name="Picture 46" descr="A picture containing object, clock&#10;&#10;Description automatically generated">
            <a:extLst>
              <a:ext uri="{FF2B5EF4-FFF2-40B4-BE49-F238E27FC236}">
                <a16:creationId xmlns:a16="http://schemas.microsoft.com/office/drawing/2014/main" id="{7EFE0668-DB39-4974-9327-66CDD1E8E92A}"/>
              </a:ext>
            </a:extLst>
          </p:cNvPr>
          <p:cNvPicPr>
            <a:picLocks noChangeAspect="1"/>
          </p:cNvPicPr>
          <p:nvPr/>
        </p:nvPicPr>
        <p:blipFill>
          <a:blip r:embed="rId7"/>
          <a:stretch>
            <a:fillRect/>
          </a:stretch>
        </p:blipFill>
        <p:spPr>
          <a:xfrm>
            <a:off x="5750351" y="2183515"/>
            <a:ext cx="1235431" cy="384709"/>
          </a:xfrm>
          <a:prstGeom prst="rect">
            <a:avLst/>
          </a:prstGeom>
        </p:spPr>
      </p:pic>
      <p:sp>
        <p:nvSpPr>
          <p:cNvPr id="48" name="TextBox 47">
            <a:extLst>
              <a:ext uri="{FF2B5EF4-FFF2-40B4-BE49-F238E27FC236}">
                <a16:creationId xmlns:a16="http://schemas.microsoft.com/office/drawing/2014/main" id="{D118D906-C294-45DB-83E8-353E3EC70A77}"/>
              </a:ext>
            </a:extLst>
          </p:cNvPr>
          <p:cNvSpPr txBox="1"/>
          <p:nvPr/>
        </p:nvSpPr>
        <p:spPr>
          <a:xfrm>
            <a:off x="6004040" y="2583503"/>
            <a:ext cx="728053" cy="184666"/>
          </a:xfrm>
          <a:prstGeom prst="rect">
            <a:avLst/>
          </a:prstGeom>
          <a:noFill/>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Intel Clear"/>
                <a:ea typeface="+mn-ea"/>
                <a:cs typeface="+mn-cs"/>
              </a:rPr>
              <a:t>on vSAN</a:t>
            </a:r>
          </a:p>
        </p:txBody>
      </p:sp>
      <p:sp>
        <p:nvSpPr>
          <p:cNvPr id="3" name="Slide Number Placeholder 2">
            <a:extLst>
              <a:ext uri="{FF2B5EF4-FFF2-40B4-BE49-F238E27FC236}">
                <a16:creationId xmlns:a16="http://schemas.microsoft.com/office/drawing/2014/main" id="{64824735-8F55-4C6D-85FE-B0A2F454D2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Tree>
    <p:extLst>
      <p:ext uri="{BB962C8B-B14F-4D97-AF65-F5344CB8AC3E}">
        <p14:creationId xmlns:p14="http://schemas.microsoft.com/office/powerpoint/2010/main" val="74843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552A2-BB61-4C7C-BF1E-2A2E0EA0A9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3" name="Title 2">
            <a:extLst>
              <a:ext uri="{FF2B5EF4-FFF2-40B4-BE49-F238E27FC236}">
                <a16:creationId xmlns:a16="http://schemas.microsoft.com/office/drawing/2014/main" id="{A660330E-79D9-46F3-BD3B-9A9B6AEFCA42}"/>
              </a:ext>
            </a:extLst>
          </p:cNvPr>
          <p:cNvSpPr>
            <a:spLocks noGrp="1"/>
          </p:cNvSpPr>
          <p:nvPr>
            <p:ph type="title"/>
          </p:nvPr>
        </p:nvSpPr>
        <p:spPr/>
        <p:txBody>
          <a:bodyPr/>
          <a:lstStyle/>
          <a:p>
            <a:r>
              <a:rPr lang="en-US" dirty="0"/>
              <a:t>Notices &amp; Disclaimers</a:t>
            </a:r>
          </a:p>
        </p:txBody>
      </p:sp>
      <p:sp>
        <p:nvSpPr>
          <p:cNvPr id="4" name="Content Placeholder 2">
            <a:extLst>
              <a:ext uri="{FF2B5EF4-FFF2-40B4-BE49-F238E27FC236}">
                <a16:creationId xmlns:a16="http://schemas.microsoft.com/office/drawing/2014/main" id="{9802A760-60C7-4F8E-8843-4030EE0F30BB}"/>
              </a:ext>
            </a:extLst>
          </p:cNvPr>
          <p:cNvSpPr txBox="1">
            <a:spLocks/>
          </p:cNvSpPr>
          <p:nvPr/>
        </p:nvSpPr>
        <p:spPr>
          <a:xfrm>
            <a:off x="456010" y="1088055"/>
            <a:ext cx="8120178" cy="3512981"/>
          </a:xfrm>
          <a:prstGeom prst="rect">
            <a:avLst/>
          </a:prstGeom>
        </p:spPr>
        <p:txBody>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Arial" panose="020B0604020202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Arial" panose="020B0604020202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Arial" panose="020B0604020202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Arial" panose="020B0604020202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Intel technologies may require enabled hardware, software, or service activation.</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Performance results are based on testing as of dates shown in the configurations and may not reflect all publicly available </a:t>
            </a:r>
            <a:r>
              <a:rPr kumimoji="0" lang="en-US" sz="825" b="0" i="0" u="none" strike="sngStrike" kern="1200" cap="none" spc="0" normalizeH="0" baseline="0" noProof="0" dirty="0">
                <a:ln>
                  <a:noFill/>
                </a:ln>
                <a:solidFill>
                  <a:srgbClr val="0071C5"/>
                </a:solidFill>
                <a:effectLst/>
                <a:uLnTx/>
                <a:uFillTx/>
                <a:latin typeface="Intel Clear"/>
                <a:ea typeface="+mn-ea"/>
                <a:cs typeface="Arial" panose="020B0604020202020204" pitchFamily="34" charset="0"/>
              </a:rPr>
              <a:t>security</a:t>
            </a: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 updates. See backup for configuration details. No product or component can be absolutely secure.</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Software and workloads used in performance tests may have been optimized for performance only on Intel microprocessors. </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Performance tests, such as </a:t>
            </a:r>
            <a:r>
              <a:rPr kumimoji="0" lang="en-US" sz="825" b="0" i="0" u="none" strike="noStrike" kern="1200" cap="none" spc="0" normalizeH="0" baseline="0" noProof="0" dirty="0" err="1">
                <a:ln>
                  <a:noFill/>
                </a:ln>
                <a:solidFill>
                  <a:srgbClr val="0071C5"/>
                </a:solidFill>
                <a:effectLst/>
                <a:uLnTx/>
                <a:uFillTx/>
                <a:latin typeface="Intel Clear"/>
                <a:ea typeface="+mn-ea"/>
                <a:cs typeface="Arial" panose="020B0604020202020204" pitchFamily="34" charset="0"/>
              </a:rPr>
              <a:t>SYSmark</a:t>
            </a: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 and </a:t>
            </a:r>
            <a:r>
              <a:rPr kumimoji="0" lang="en-US" sz="825" b="0" i="0" u="none" strike="noStrike" kern="1200" cap="none" spc="0" normalizeH="0" baseline="0" noProof="0" dirty="0" err="1">
                <a:ln>
                  <a:noFill/>
                </a:ln>
                <a:solidFill>
                  <a:srgbClr val="0071C5"/>
                </a:solidFill>
                <a:effectLst/>
                <a:uLnTx/>
                <a:uFillTx/>
                <a:latin typeface="Intel Clear"/>
                <a:ea typeface="+mn-ea"/>
                <a:cs typeface="Arial" panose="020B0604020202020204" pitchFamily="34" charset="0"/>
              </a:rPr>
              <a:t>MobileMark</a:t>
            </a: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a:t>
            </a: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hlinkClick r:id="rId2">
                  <a:extLst>
                    <a:ext uri="{A12FA001-AC4F-418D-AE19-62706E023703}">
                      <ahyp:hlinkClr xmlns:ahyp="http://schemas.microsoft.com/office/drawing/2018/hyperlinkcolor" val="tx"/>
                    </a:ext>
                  </a:extLst>
                </a:hlinkClick>
              </a:rPr>
              <a:t>www.intel.com/benchmarks</a:t>
            </a: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  </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Your costs and results may vary.</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Intel does not control or audit third-party data. You should consult other sources to evaluate accuracy.</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Results have been estimated or simulated.</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r>
              <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rPr>
              <a:t>© Intel Corporation. Intel, the Intel logo, and other Intel marks are trademarks of Intel Corporation or its subsidiaries. Other names and brands may be claimed as the property of others.</a:t>
            </a: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endPar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endParaRPr>
          </a:p>
          <a:p>
            <a:pPr marL="0" marR="0" lvl="0" indent="0" algn="l" defTabSz="457200" rtl="0" eaLnBrk="1" fontAlgn="auto" latinLnBrk="0" hangingPunct="1">
              <a:lnSpc>
                <a:spcPct val="100000"/>
              </a:lnSpc>
              <a:spcBef>
                <a:spcPts val="450"/>
              </a:spcBef>
              <a:spcAft>
                <a:spcPts val="0"/>
              </a:spcAft>
              <a:buClrTx/>
              <a:buSzTx/>
              <a:buFont typeface="Wingdings" panose="05000000000000000000" pitchFamily="2" charset="2"/>
              <a:buNone/>
              <a:tabLst/>
              <a:defRPr/>
            </a:pPr>
            <a:endParaRPr kumimoji="0" lang="en-US" sz="825" b="0" i="0" u="none" strike="noStrike" kern="1200" cap="none" spc="0" normalizeH="0" baseline="0" noProof="0" dirty="0">
              <a:ln>
                <a:noFill/>
              </a:ln>
              <a:solidFill>
                <a:srgbClr val="0071C5"/>
              </a:solidFill>
              <a:effectLst/>
              <a:uLnTx/>
              <a:uFillTx/>
              <a:latin typeface="Intel Clear"/>
              <a:ea typeface="+mn-ea"/>
              <a:cs typeface="Arial" panose="020B0604020202020204" pitchFamily="34" charset="0"/>
            </a:endParaRPr>
          </a:p>
        </p:txBody>
      </p:sp>
    </p:spTree>
    <p:extLst>
      <p:ext uri="{BB962C8B-B14F-4D97-AF65-F5344CB8AC3E}">
        <p14:creationId xmlns:p14="http://schemas.microsoft.com/office/powerpoint/2010/main" val="322734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65668D6A-2993-420D-B36D-F732CD0D1D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613" y="1800657"/>
            <a:ext cx="3722916" cy="2481944"/>
          </a:xfrm>
          <a:prstGeom prst="rect">
            <a:avLst/>
          </a:prstGeom>
        </p:spPr>
      </p:pic>
      <p:sp>
        <p:nvSpPr>
          <p:cNvPr id="3" name="Slide Number Placeholder 2">
            <a:extLst>
              <a:ext uri="{FF2B5EF4-FFF2-40B4-BE49-F238E27FC236}">
                <a16:creationId xmlns:a16="http://schemas.microsoft.com/office/drawing/2014/main" id="{78ABA0FB-70F4-471B-869D-CC5255BB89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2" name="Title 1">
            <a:extLst>
              <a:ext uri="{FF2B5EF4-FFF2-40B4-BE49-F238E27FC236}">
                <a16:creationId xmlns:a16="http://schemas.microsoft.com/office/drawing/2014/main" id="{D70BFDCF-D6AE-4B4F-BC93-45AA769C467C}"/>
              </a:ext>
            </a:extLst>
          </p:cNvPr>
          <p:cNvSpPr>
            <a:spLocks noGrp="1"/>
          </p:cNvSpPr>
          <p:nvPr>
            <p:ph type="title"/>
          </p:nvPr>
        </p:nvSpPr>
        <p:spPr/>
        <p:txBody>
          <a:bodyPr/>
          <a:lstStyle/>
          <a:p>
            <a:r>
              <a:rPr lang="en-US" dirty="0"/>
              <a:t>How IT Leaders are Responding to the Pandemic</a:t>
            </a:r>
          </a:p>
        </p:txBody>
      </p:sp>
      <p:sp>
        <p:nvSpPr>
          <p:cNvPr id="10" name="Rectangle 9">
            <a:extLst>
              <a:ext uri="{FF2B5EF4-FFF2-40B4-BE49-F238E27FC236}">
                <a16:creationId xmlns:a16="http://schemas.microsoft.com/office/drawing/2014/main" id="{75A66016-CF98-4B59-8904-04F40451DA57}"/>
              </a:ext>
            </a:extLst>
          </p:cNvPr>
          <p:cNvSpPr/>
          <p:nvPr/>
        </p:nvSpPr>
        <p:spPr>
          <a:xfrm>
            <a:off x="2962946" y="889512"/>
            <a:ext cx="5888828" cy="1292662"/>
          </a:xfrm>
          <a:prstGeom prst="rect">
            <a:avLst/>
          </a:prstGeom>
          <a:gradFill>
            <a:gsLst>
              <a:gs pos="0">
                <a:schemeClr val="accent1"/>
              </a:gs>
              <a:gs pos="100000">
                <a:schemeClr val="accent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b" anchorCtr="0">
            <a:spAutoFit/>
          </a:bodyPr>
          <a:lstStyle/>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ntel Clear"/>
                <a:ea typeface="+mn-ea"/>
                <a:cs typeface="+mn-cs"/>
              </a:rPr>
              <a:t>COVID-19 has changed how and where we work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el Clear"/>
                <a:ea typeface="+mn-ea"/>
                <a:cs typeface="+mn-cs"/>
              </a:rPr>
              <a:t>organizations are facing the reality that on average </a:t>
            </a:r>
            <a:r>
              <a:rPr kumimoji="0" lang="en-US" sz="1800" b="1" i="0" u="none" strike="noStrike" kern="1200" cap="none" spc="0" normalizeH="0" baseline="0" noProof="0" dirty="0">
                <a:ln>
                  <a:noFill/>
                </a:ln>
                <a:solidFill>
                  <a:prstClr val="white"/>
                </a:solidFill>
                <a:effectLst/>
                <a:uLnTx/>
                <a:uFillTx/>
                <a:latin typeface="Intel Clear"/>
                <a:ea typeface="+mn-ea"/>
                <a:cs typeface="+mn-cs"/>
              </a:rPr>
              <a:t>only 23% of their workforce needs to be in the office </a:t>
            </a:r>
            <a:r>
              <a:rPr kumimoji="0" lang="en-US" sz="1800" b="0" i="0" u="none" strike="noStrike" kern="1200" cap="none" spc="0" normalizeH="0" baseline="0" noProof="0" dirty="0">
                <a:ln>
                  <a:noFill/>
                </a:ln>
                <a:solidFill>
                  <a:prstClr val="white"/>
                </a:solidFill>
                <a:effectLst/>
                <a:uLnTx/>
                <a:uFillTx/>
                <a:latin typeface="Intel Clear"/>
                <a:ea typeface="+mn-ea"/>
                <a:cs typeface="+mn-cs"/>
              </a:rPr>
              <a:t>for their business to be fully operational</a:t>
            </a:r>
          </a:p>
        </p:txBody>
      </p:sp>
      <p:sp>
        <p:nvSpPr>
          <p:cNvPr id="7" name="TextBox 6">
            <a:extLst>
              <a:ext uri="{FF2B5EF4-FFF2-40B4-BE49-F238E27FC236}">
                <a16:creationId xmlns:a16="http://schemas.microsoft.com/office/drawing/2014/main" id="{9DC24838-AB34-49AC-A3A5-8111F6D7BABC}"/>
              </a:ext>
            </a:extLst>
          </p:cNvPr>
          <p:cNvSpPr txBox="1"/>
          <p:nvPr/>
        </p:nvSpPr>
        <p:spPr>
          <a:xfrm>
            <a:off x="455613" y="4570306"/>
            <a:ext cx="2865103" cy="123111"/>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l Clear"/>
                <a:ea typeface="+mn-ea"/>
                <a:cs typeface="+mn-cs"/>
              </a:rPr>
              <a:t>Source: </a:t>
            </a:r>
            <a:r>
              <a:rPr kumimoji="0" lang="en-US" sz="800" b="0" i="0" u="none" strike="noStrike" kern="1200" cap="none" spc="0" normalizeH="0" baseline="0" noProof="0" dirty="0">
                <a:ln>
                  <a:noFill/>
                </a:ln>
                <a:solidFill>
                  <a:prstClr val="black"/>
                </a:solidFill>
                <a:effectLst/>
                <a:uLnTx/>
                <a:uFillTx/>
                <a:latin typeface="Intel Clear"/>
                <a:ea typeface="+mn-ea"/>
                <a:cs typeface="+mn-cs"/>
                <a:hlinkClick r:id="rId4"/>
              </a:rPr>
              <a:t>CIO Pandemic Business Impact Survey, 2020</a:t>
            </a:r>
            <a:endParaRPr kumimoji="0" lang="en-US" sz="800" b="0" i="0" u="none" strike="noStrike" kern="1200" cap="none" spc="0" normalizeH="0" baseline="0" noProof="0" dirty="0">
              <a:ln>
                <a:noFill/>
              </a:ln>
              <a:solidFill>
                <a:srgbClr val="003C71"/>
              </a:solidFill>
              <a:effectLst/>
              <a:uLnTx/>
              <a:uFillTx/>
              <a:latin typeface="Intel Clear"/>
              <a:ea typeface="+mn-ea"/>
              <a:cs typeface="+mn-cs"/>
            </a:endParaRPr>
          </a:p>
        </p:txBody>
      </p:sp>
      <p:grpSp>
        <p:nvGrpSpPr>
          <p:cNvPr id="8" name="Group 7">
            <a:extLst>
              <a:ext uri="{FF2B5EF4-FFF2-40B4-BE49-F238E27FC236}">
                <a16:creationId xmlns:a16="http://schemas.microsoft.com/office/drawing/2014/main" id="{9181641D-10F4-4639-AF02-4E156E633DE4}"/>
              </a:ext>
            </a:extLst>
          </p:cNvPr>
          <p:cNvGrpSpPr/>
          <p:nvPr/>
        </p:nvGrpSpPr>
        <p:grpSpPr>
          <a:xfrm>
            <a:off x="4398406" y="2554103"/>
            <a:ext cx="4233491" cy="724173"/>
            <a:chOff x="4855569" y="1732747"/>
            <a:chExt cx="3175117" cy="543130"/>
          </a:xfrm>
        </p:grpSpPr>
        <p:sp>
          <p:nvSpPr>
            <p:cNvPr id="9" name="Rectangle 8">
              <a:extLst>
                <a:ext uri="{FF2B5EF4-FFF2-40B4-BE49-F238E27FC236}">
                  <a16:creationId xmlns:a16="http://schemas.microsoft.com/office/drawing/2014/main" id="{34F6803E-75E5-4FC3-B9DE-582497FF4D84}"/>
                </a:ext>
              </a:extLst>
            </p:cNvPr>
            <p:cNvSpPr/>
            <p:nvPr/>
          </p:nvSpPr>
          <p:spPr>
            <a:xfrm>
              <a:off x="4855569" y="1813104"/>
              <a:ext cx="882693" cy="382412"/>
            </a:xfrm>
            <a:prstGeom prst="rect">
              <a:avLst/>
            </a:prstGeom>
          </p:spPr>
          <p:txBody>
            <a:bodyPr wrap="none" anchor="b" anchorCtr="0">
              <a:spAutoFit/>
            </a:bodyPr>
            <a:lstStyle/>
            <a:p>
              <a:pPr marL="0" marR="0" lvl="0" indent="0" algn="r" defTabSz="121917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Intel Clear"/>
                  <a:ea typeface="+mn-ea"/>
                  <a:cs typeface="+mn-cs"/>
                </a:rPr>
                <a:t>64%</a:t>
              </a:r>
            </a:p>
          </p:txBody>
        </p:sp>
        <p:sp>
          <p:nvSpPr>
            <p:cNvPr id="11" name="Rectangle 10">
              <a:extLst>
                <a:ext uri="{FF2B5EF4-FFF2-40B4-BE49-F238E27FC236}">
                  <a16:creationId xmlns:a16="http://schemas.microsoft.com/office/drawing/2014/main" id="{9A7CFB6B-1A0F-4259-85A6-3CFEBCFAD14D}"/>
                </a:ext>
              </a:extLst>
            </p:cNvPr>
            <p:cNvSpPr/>
            <p:nvPr/>
          </p:nvSpPr>
          <p:spPr>
            <a:xfrm>
              <a:off x="5686234" y="1732747"/>
              <a:ext cx="2344452" cy="543130"/>
            </a:xfrm>
            <a:prstGeom prst="rect">
              <a:avLst/>
            </a:prstGeom>
          </p:spPr>
          <p:txBody>
            <a:bodyPr wrap="square" anchor="b" anchorCtr="0">
              <a:spAutoFit/>
            </a:bodyPr>
            <a:lstStyle/>
            <a:p>
              <a:pPr marL="0" marR="0" lvl="0" indent="0" algn="l" defTabSz="121917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of ITDMs report increasing </a:t>
              </a:r>
              <a:r>
                <a:rPr kumimoji="0" lang="en-US" sz="1600" b="1"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operational efficiency </a:t>
              </a:r>
              <a:r>
                <a:rPr kumimoji="0" lang="en-US" sz="1600" b="0"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as a digital business objective</a:t>
              </a:r>
            </a:p>
          </p:txBody>
        </p:sp>
      </p:grpSp>
      <p:grpSp>
        <p:nvGrpSpPr>
          <p:cNvPr id="15" name="Group 14">
            <a:extLst>
              <a:ext uri="{FF2B5EF4-FFF2-40B4-BE49-F238E27FC236}">
                <a16:creationId xmlns:a16="http://schemas.microsoft.com/office/drawing/2014/main" id="{580235DE-12B5-4A23-A41C-12914639D8EA}"/>
              </a:ext>
            </a:extLst>
          </p:cNvPr>
          <p:cNvGrpSpPr/>
          <p:nvPr/>
        </p:nvGrpSpPr>
        <p:grpSpPr>
          <a:xfrm>
            <a:off x="4398405" y="3558428"/>
            <a:ext cx="4423215" cy="724173"/>
            <a:chOff x="4859043" y="1732747"/>
            <a:chExt cx="3317409" cy="543130"/>
          </a:xfrm>
        </p:grpSpPr>
        <p:sp>
          <p:nvSpPr>
            <p:cNvPr id="16" name="Rectangle 15">
              <a:extLst>
                <a:ext uri="{FF2B5EF4-FFF2-40B4-BE49-F238E27FC236}">
                  <a16:creationId xmlns:a16="http://schemas.microsoft.com/office/drawing/2014/main" id="{A315B8B0-4370-4350-9153-9376BDE873FA}"/>
                </a:ext>
              </a:extLst>
            </p:cNvPr>
            <p:cNvSpPr/>
            <p:nvPr/>
          </p:nvSpPr>
          <p:spPr>
            <a:xfrm>
              <a:off x="4859043" y="1813108"/>
              <a:ext cx="882693" cy="382412"/>
            </a:xfrm>
            <a:prstGeom prst="rect">
              <a:avLst/>
            </a:prstGeom>
          </p:spPr>
          <p:txBody>
            <a:bodyPr wrap="none" anchor="b" anchorCtr="0">
              <a:spAutoFit/>
            </a:bodyPr>
            <a:lstStyle/>
            <a:p>
              <a:pPr marL="0" marR="0" lvl="0" indent="0" algn="r" defTabSz="121917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C71"/>
                  </a:solidFill>
                  <a:effectLst/>
                  <a:uLnTx/>
                  <a:uFillTx/>
                  <a:latin typeface="Intel Clear"/>
                  <a:ea typeface="+mn-ea"/>
                  <a:cs typeface="+mn-cs"/>
                </a:rPr>
                <a:t>58%</a:t>
              </a:r>
            </a:p>
          </p:txBody>
        </p:sp>
        <p:sp>
          <p:nvSpPr>
            <p:cNvPr id="17" name="Rectangle 16">
              <a:extLst>
                <a:ext uri="{FF2B5EF4-FFF2-40B4-BE49-F238E27FC236}">
                  <a16:creationId xmlns:a16="http://schemas.microsoft.com/office/drawing/2014/main" id="{FC58EE70-B1D8-46B8-A1D7-D0157E990DA8}"/>
                </a:ext>
              </a:extLst>
            </p:cNvPr>
            <p:cNvSpPr/>
            <p:nvPr/>
          </p:nvSpPr>
          <p:spPr>
            <a:xfrm>
              <a:off x="5686233" y="1732747"/>
              <a:ext cx="2490219" cy="543130"/>
            </a:xfrm>
            <a:prstGeom prst="rect">
              <a:avLst/>
            </a:prstGeom>
          </p:spPr>
          <p:txBody>
            <a:bodyPr wrap="square" anchor="b" anchorCtr="0">
              <a:spAutoFit/>
            </a:bodyPr>
            <a:lstStyle/>
            <a:p>
              <a:pPr marL="0" marR="0" lvl="0" indent="0" algn="l" defTabSz="121917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of ITDMs report a desire to </a:t>
              </a:r>
              <a:r>
                <a:rPr kumimoji="0" lang="en-US" sz="1600" b="1"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increase security </a:t>
              </a:r>
              <a:r>
                <a:rPr kumimoji="0" lang="en-US" sz="1600" b="0" i="0" u="none" strike="noStrike" kern="1200" cap="none" spc="0" normalizeH="0" baseline="0" noProof="0" dirty="0">
                  <a:ln>
                    <a:noFill/>
                  </a:ln>
                  <a:solidFill>
                    <a:srgbClr val="003C71"/>
                  </a:solidFill>
                  <a:effectLst/>
                  <a:uLnTx/>
                  <a:uFillTx/>
                  <a:latin typeface="Intel Clear"/>
                  <a:ea typeface="Intel Clear Light" panose="020B0404020203020204" pitchFamily="34" charset="0"/>
                  <a:cs typeface="Intel Clear Light" panose="020B0404020203020204" pitchFamily="34" charset="0"/>
                </a:rPr>
                <a:t>as a digital business objective</a:t>
              </a:r>
            </a:p>
          </p:txBody>
        </p:sp>
      </p:grpSp>
    </p:spTree>
    <p:extLst>
      <p:ext uri="{BB962C8B-B14F-4D97-AF65-F5344CB8AC3E}">
        <p14:creationId xmlns:p14="http://schemas.microsoft.com/office/powerpoint/2010/main" val="31964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7AF4D-7218-4C4D-97FF-17339DBF2F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3" name="Title 2">
            <a:extLst>
              <a:ext uri="{FF2B5EF4-FFF2-40B4-BE49-F238E27FC236}">
                <a16:creationId xmlns:a16="http://schemas.microsoft.com/office/drawing/2014/main" id="{FF3674B9-59E8-428B-A0D7-4F4D9F996150}"/>
              </a:ext>
            </a:extLst>
          </p:cNvPr>
          <p:cNvSpPr>
            <a:spLocks noGrp="1"/>
          </p:cNvSpPr>
          <p:nvPr>
            <p:ph type="title"/>
          </p:nvPr>
        </p:nvSpPr>
        <p:spPr>
          <a:xfrm>
            <a:off x="455613" y="130031"/>
            <a:ext cx="8229600" cy="434340"/>
          </a:xfrm>
        </p:spPr>
        <p:txBody>
          <a:bodyPr/>
          <a:lstStyle/>
          <a:p>
            <a:r>
              <a:rPr lang="en-US" sz="2000" dirty="0">
                <a:solidFill>
                  <a:srgbClr val="003C71"/>
                </a:solidFill>
              </a:rPr>
              <a:t>VMware Horizon on VMware </a:t>
            </a:r>
            <a:r>
              <a:rPr lang="en-US" sz="2000" dirty="0" err="1">
                <a:solidFill>
                  <a:srgbClr val="003C71"/>
                </a:solidFill>
              </a:rPr>
              <a:t>vSAN</a:t>
            </a:r>
            <a:r>
              <a:rPr lang="en-US" sz="2000" dirty="0">
                <a:solidFill>
                  <a:srgbClr val="003C71"/>
                </a:solidFill>
              </a:rPr>
              <a:t> for </a:t>
            </a:r>
            <a:r>
              <a:rPr lang="en-US" sz="2000" dirty="0" err="1">
                <a:solidFill>
                  <a:srgbClr val="003C71"/>
                </a:solidFill>
              </a:rPr>
              <a:t>ViewPlanner</a:t>
            </a:r>
            <a:r>
              <a:rPr lang="en-US" sz="2000" dirty="0">
                <a:solidFill>
                  <a:srgbClr val="003C71"/>
                </a:solidFill>
              </a:rPr>
              <a:t> “Power” User </a:t>
            </a:r>
            <a:br>
              <a:rPr lang="en-US" sz="2000" dirty="0">
                <a:solidFill>
                  <a:srgbClr val="003C71"/>
                </a:solidFill>
              </a:rPr>
            </a:br>
            <a:r>
              <a:rPr lang="en-US" sz="2000" dirty="0">
                <a:solidFill>
                  <a:srgbClr val="003C71"/>
                </a:solidFill>
              </a:rPr>
              <a:t>Configuration Details</a:t>
            </a:r>
            <a:endParaRPr lang="en-US" sz="2000" dirty="0"/>
          </a:p>
        </p:txBody>
      </p:sp>
      <p:pic>
        <p:nvPicPr>
          <p:cNvPr id="5" name="Picture 4">
            <a:extLst>
              <a:ext uri="{FF2B5EF4-FFF2-40B4-BE49-F238E27FC236}">
                <a16:creationId xmlns:a16="http://schemas.microsoft.com/office/drawing/2014/main" id="{61CF2389-8387-41C2-BF92-2A699EA7C1B0}"/>
              </a:ext>
            </a:extLst>
          </p:cNvPr>
          <p:cNvPicPr>
            <a:picLocks noChangeAspect="1"/>
          </p:cNvPicPr>
          <p:nvPr/>
        </p:nvPicPr>
        <p:blipFill>
          <a:blip r:embed="rId2"/>
          <a:stretch>
            <a:fillRect/>
          </a:stretch>
        </p:blipFill>
        <p:spPr>
          <a:xfrm>
            <a:off x="4570413" y="805063"/>
            <a:ext cx="4089246" cy="861571"/>
          </a:xfrm>
          <a:prstGeom prst="rect">
            <a:avLst/>
          </a:prstGeom>
        </p:spPr>
      </p:pic>
      <p:pic>
        <p:nvPicPr>
          <p:cNvPr id="6" name="Picture 5">
            <a:extLst>
              <a:ext uri="{FF2B5EF4-FFF2-40B4-BE49-F238E27FC236}">
                <a16:creationId xmlns:a16="http://schemas.microsoft.com/office/drawing/2014/main" id="{CAF18F1B-CBA1-4790-83A9-5041CABA5ED4}"/>
              </a:ext>
            </a:extLst>
          </p:cNvPr>
          <p:cNvPicPr>
            <a:picLocks noChangeAspect="1"/>
          </p:cNvPicPr>
          <p:nvPr/>
        </p:nvPicPr>
        <p:blipFill>
          <a:blip r:embed="rId3"/>
          <a:stretch>
            <a:fillRect/>
          </a:stretch>
        </p:blipFill>
        <p:spPr>
          <a:xfrm>
            <a:off x="4492276" y="1640409"/>
            <a:ext cx="4472609" cy="2376287"/>
          </a:xfrm>
          <a:prstGeom prst="rect">
            <a:avLst/>
          </a:prstGeom>
        </p:spPr>
      </p:pic>
      <p:sp>
        <p:nvSpPr>
          <p:cNvPr id="7" name="Rectangle 6">
            <a:extLst>
              <a:ext uri="{FF2B5EF4-FFF2-40B4-BE49-F238E27FC236}">
                <a16:creationId xmlns:a16="http://schemas.microsoft.com/office/drawing/2014/main" id="{92353DCD-9C85-4483-AA52-356FE8CB648F}"/>
              </a:ext>
            </a:extLst>
          </p:cNvPr>
          <p:cNvSpPr/>
          <p:nvPr/>
        </p:nvSpPr>
        <p:spPr>
          <a:xfrm>
            <a:off x="4492276" y="4020272"/>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tel Clear"/>
                <a:ea typeface="+mn-ea"/>
                <a:cs typeface="+mn-cs"/>
                <a:hlinkClick r:id="rId4"/>
              </a:rPr>
              <a:t>Source: https://www.principledtechnologies.com/VMware/VMware-HCI-Intel-Optane-VDI-science-0520-v2.pdf</a:t>
            </a: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pic>
        <p:nvPicPr>
          <p:cNvPr id="8" name="Picture 7">
            <a:extLst>
              <a:ext uri="{FF2B5EF4-FFF2-40B4-BE49-F238E27FC236}">
                <a16:creationId xmlns:a16="http://schemas.microsoft.com/office/drawing/2014/main" id="{A6EDAB66-71CA-4209-958B-160030EECCD9}"/>
              </a:ext>
            </a:extLst>
          </p:cNvPr>
          <p:cNvPicPr>
            <a:picLocks noChangeAspect="1"/>
          </p:cNvPicPr>
          <p:nvPr/>
        </p:nvPicPr>
        <p:blipFill>
          <a:blip r:embed="rId5"/>
          <a:stretch>
            <a:fillRect/>
          </a:stretch>
        </p:blipFill>
        <p:spPr>
          <a:xfrm>
            <a:off x="484341" y="792565"/>
            <a:ext cx="3942025" cy="3948223"/>
          </a:xfrm>
          <a:prstGeom prst="rect">
            <a:avLst/>
          </a:prstGeom>
        </p:spPr>
      </p:pic>
    </p:spTree>
    <p:extLst>
      <p:ext uri="{BB962C8B-B14F-4D97-AF65-F5344CB8AC3E}">
        <p14:creationId xmlns:p14="http://schemas.microsoft.com/office/powerpoint/2010/main" val="373065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5B266D-225E-4228-9FD5-EB9043AACE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3" name="Title 2">
            <a:extLst>
              <a:ext uri="{FF2B5EF4-FFF2-40B4-BE49-F238E27FC236}">
                <a16:creationId xmlns:a16="http://schemas.microsoft.com/office/drawing/2014/main" id="{7A9E313D-7C43-4982-8408-F596E3130B9C}"/>
              </a:ext>
            </a:extLst>
          </p:cNvPr>
          <p:cNvSpPr>
            <a:spLocks noGrp="1"/>
          </p:cNvSpPr>
          <p:nvPr>
            <p:ph type="title"/>
          </p:nvPr>
        </p:nvSpPr>
        <p:spPr/>
        <p:txBody>
          <a:bodyPr/>
          <a:lstStyle/>
          <a:p>
            <a:r>
              <a:rPr lang="en-US" sz="2000" dirty="0">
                <a:solidFill>
                  <a:srgbClr val="003C71"/>
                </a:solidFill>
              </a:rPr>
              <a:t>VMware Horizon on VMware </a:t>
            </a:r>
            <a:r>
              <a:rPr lang="en-US" sz="2000" dirty="0" err="1">
                <a:solidFill>
                  <a:srgbClr val="003C71"/>
                </a:solidFill>
              </a:rPr>
              <a:t>vSAN</a:t>
            </a:r>
            <a:r>
              <a:rPr lang="en-US" sz="2000" dirty="0">
                <a:solidFill>
                  <a:srgbClr val="003C71"/>
                </a:solidFill>
              </a:rPr>
              <a:t> for </a:t>
            </a:r>
            <a:r>
              <a:rPr lang="en-US" sz="2000" dirty="0" err="1">
                <a:solidFill>
                  <a:srgbClr val="003C71"/>
                </a:solidFill>
              </a:rPr>
              <a:t>LoginVSI</a:t>
            </a:r>
            <a:r>
              <a:rPr lang="en-US" sz="2000" dirty="0">
                <a:solidFill>
                  <a:srgbClr val="003C71"/>
                </a:solidFill>
              </a:rPr>
              <a:t> “Knowledge” User </a:t>
            </a:r>
            <a:br>
              <a:rPr lang="en-US" sz="2000" dirty="0">
                <a:solidFill>
                  <a:srgbClr val="003C71"/>
                </a:solidFill>
              </a:rPr>
            </a:br>
            <a:r>
              <a:rPr lang="en-US" sz="2000" dirty="0">
                <a:solidFill>
                  <a:srgbClr val="003C71"/>
                </a:solidFill>
              </a:rPr>
              <a:t>Configuration Details</a:t>
            </a:r>
            <a:endParaRPr lang="en-US" sz="2000" dirty="0"/>
          </a:p>
        </p:txBody>
      </p:sp>
      <p:sp>
        <p:nvSpPr>
          <p:cNvPr id="5" name="Rectangle 4">
            <a:extLst>
              <a:ext uri="{FF2B5EF4-FFF2-40B4-BE49-F238E27FC236}">
                <a16:creationId xmlns:a16="http://schemas.microsoft.com/office/drawing/2014/main" id="{61AA75BD-3C31-4CB5-BF01-04CD4F648E04}"/>
              </a:ext>
            </a:extLst>
          </p:cNvPr>
          <p:cNvSpPr/>
          <p:nvPr/>
        </p:nvSpPr>
        <p:spPr>
          <a:xfrm>
            <a:off x="448737" y="1657049"/>
            <a:ext cx="8229599" cy="81984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61922"/>
              </a:buClr>
              <a:buSzTx/>
              <a:buFontTx/>
              <a:buNone/>
              <a:tabLst/>
              <a:defRPr/>
            </a:pPr>
            <a:r>
              <a:rPr kumimoji="0" lang="en-US" sz="788" b="0" i="0" u="none" strike="noStrike" kern="1200" cap="none" spc="0" normalizeH="0" baseline="0" noProof="0" dirty="0">
                <a:ln>
                  <a:noFill/>
                </a:ln>
                <a:solidFill>
                  <a:prstClr val="black"/>
                </a:solidFill>
                <a:effectLst/>
                <a:uLnTx/>
                <a:uFillTx/>
                <a:latin typeface="Intel Clear"/>
                <a:ea typeface="+mn-ea"/>
                <a:cs typeface="+mn-cs"/>
              </a:rPr>
              <a:t>BASE: Intel Xeon Gold 6230 Processor – 384 GB DRAM: 4 Node, 2x Intel® Xeon® Gold 6230 Processor,1x Intel® Server Board S2600WFT,Total Memory: 384 GB DDR4, 12 slots/32 GB/2666 MT/</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s,HyperThreading</a:t>
            </a:r>
            <a:r>
              <a:rPr kumimoji="0" lang="en-US" sz="788" b="0" i="0" u="none" strike="noStrike" kern="1200" cap="none" spc="0" normalizeH="0" baseline="0" noProof="0" dirty="0">
                <a:ln>
                  <a:noFill/>
                </a:ln>
                <a:solidFill>
                  <a:prstClr val="black"/>
                </a:solidFill>
                <a:effectLst/>
                <a:uLnTx/>
                <a:uFillTx/>
                <a:latin typeface="Intel Clear"/>
                <a:ea typeface="+mn-ea"/>
                <a:cs typeface="+mn-cs"/>
              </a:rPr>
              <a:t>: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Enable,Turbo</a:t>
            </a:r>
            <a:r>
              <a:rPr kumimoji="0" lang="en-US" sz="788" b="0" i="0" u="none" strike="noStrike" kern="1200" cap="none" spc="0" normalizeH="0" baseline="0" noProof="0" dirty="0">
                <a:ln>
                  <a:noFill/>
                </a:ln>
                <a:solidFill>
                  <a:prstClr val="black"/>
                </a:solidFill>
                <a:effectLst/>
                <a:uLnTx/>
                <a:uFillTx/>
                <a:latin typeface="Intel Clear"/>
                <a:ea typeface="+mn-ea"/>
                <a:cs typeface="+mn-cs"/>
              </a:rPr>
              <a:t>: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Enabled,Intel</a:t>
            </a:r>
            <a:r>
              <a:rPr kumimoji="0" lang="en-US" sz="788" b="0" i="0" u="none" strike="noStrike" kern="1200" cap="none" spc="0" normalizeH="0" baseline="0" noProof="0" dirty="0">
                <a:ln>
                  <a:noFill/>
                </a:ln>
                <a:solidFill>
                  <a:prstClr val="black"/>
                </a:solidFill>
                <a:effectLst/>
                <a:uLnTx/>
                <a:uFillTx/>
                <a:latin typeface="Intel Clear"/>
                <a:ea typeface="+mn-ea"/>
                <a:cs typeface="+mn-cs"/>
              </a:rPr>
              <a:t>® VMD: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Enabled,Storage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(boot): 1x 960 GB Intel® SSD 3520 Series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SATA,Storage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(cache): 2x 375 GB Intel®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Optane</a:t>
            </a:r>
            <a:r>
              <a:rPr kumimoji="0" lang="en-US" sz="788" b="0" i="0" u="none" strike="noStrike" kern="1200" cap="none" spc="0" normalizeH="0" baseline="0" noProof="0" dirty="0">
                <a:ln>
                  <a:noFill/>
                </a:ln>
                <a:solidFill>
                  <a:prstClr val="black"/>
                </a:solidFill>
                <a:effectLst/>
                <a:uLnTx/>
                <a:uFillTx/>
                <a:latin typeface="Intel Clear"/>
                <a:ea typeface="+mn-ea"/>
                <a:cs typeface="+mn-cs"/>
              </a:rPr>
              <a:t>™ DC SSD P4800X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Series,Storage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(capacity): 6x 2 TB Intel® SSD DC P4510 Series PCIe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NVMe,Network</a:t>
            </a:r>
            <a:r>
              <a:rPr kumimoji="0" lang="en-US" sz="788" b="0" i="0" u="none" strike="noStrike" kern="1200" cap="none" spc="0" normalizeH="0" baseline="0" noProof="0" dirty="0">
                <a:ln>
                  <a:noFill/>
                </a:ln>
                <a:solidFill>
                  <a:prstClr val="black"/>
                </a:solidFill>
                <a:effectLst/>
                <a:uLnTx/>
                <a:uFillTx/>
                <a:latin typeface="Intel Clear"/>
                <a:ea typeface="+mn-ea"/>
                <a:cs typeface="+mn-cs"/>
              </a:rPr>
              <a:t> devices: 1x Intel® Ethernet CNA XXV710-DA2 at 10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GbE,Network</a:t>
            </a:r>
            <a:r>
              <a:rPr kumimoji="0" lang="en-US" sz="788" b="0" i="0" u="none" strike="noStrike" kern="1200" cap="none" spc="0" normalizeH="0" baseline="0" noProof="0" dirty="0">
                <a:ln>
                  <a:noFill/>
                </a:ln>
                <a:solidFill>
                  <a:prstClr val="black"/>
                </a:solidFill>
                <a:effectLst/>
                <a:uLnTx/>
                <a:uFillTx/>
                <a:latin typeface="Intel Clear"/>
                <a:ea typeface="+mn-ea"/>
                <a:cs typeface="+mn-cs"/>
              </a:rPr>
              <a:t> speed: 10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GbE</a:t>
            </a:r>
            <a:r>
              <a:rPr kumimoji="0" lang="en-US" sz="788" b="0" i="0" u="none" strike="noStrike" kern="1200" cap="none" spc="0" normalizeH="0" baseline="0" noProof="0" dirty="0">
                <a:ln>
                  <a:noFill/>
                </a:ln>
                <a:solidFill>
                  <a:prstClr val="black"/>
                </a:solidFill>
                <a:effectLst/>
                <a:uLnTx/>
                <a:uFillTx/>
                <a:latin typeface="Intel Clear"/>
                <a:ea typeface="+mn-ea"/>
                <a:cs typeface="+mn-cs"/>
              </a:rPr>
              <a:t>, OS/Software: VMware 6.7.0  U3</a:t>
            </a:r>
          </a:p>
          <a:p>
            <a:pPr marL="0" marR="0" lvl="0" indent="0" algn="l" defTabSz="457200" rtl="0" eaLnBrk="1" fontAlgn="auto" latinLnBrk="0" hangingPunct="1">
              <a:lnSpc>
                <a:spcPct val="100000"/>
              </a:lnSpc>
              <a:spcBef>
                <a:spcPts val="0"/>
              </a:spcBef>
              <a:spcAft>
                <a:spcPts val="0"/>
              </a:spcAft>
              <a:buClr>
                <a:srgbClr val="061922"/>
              </a:buClr>
              <a:buSzTx/>
              <a:buFontTx/>
              <a:buNone/>
              <a:tabLst/>
              <a:defRPr/>
            </a:pPr>
            <a:r>
              <a:rPr kumimoji="0" lang="en-US" sz="788" b="0" i="0" u="none" strike="noStrike" kern="1200" cap="none" spc="0" normalizeH="0" baseline="0" noProof="0" dirty="0">
                <a:ln>
                  <a:noFill/>
                </a:ln>
                <a:solidFill>
                  <a:prstClr val="black"/>
                </a:solidFill>
                <a:effectLst/>
                <a:uLnTx/>
                <a:uFillTx/>
                <a:latin typeface="Intel Clear"/>
                <a:ea typeface="+mn-ea"/>
                <a:cs typeface="+mn-cs"/>
              </a:rPr>
              <a:t>Tested  between 15 May – 10 Jun, 2020 using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LoginVSI</a:t>
            </a:r>
            <a:r>
              <a:rPr kumimoji="0" lang="en-US" sz="788" b="0" i="0" u="none" strike="noStrike" kern="1200" cap="none" spc="0" normalizeH="0" baseline="0" noProof="0" dirty="0">
                <a:ln>
                  <a:noFill/>
                </a:ln>
                <a:solidFill>
                  <a:prstClr val="black"/>
                </a:solidFill>
                <a:effectLst/>
                <a:uLnTx/>
                <a:uFillTx/>
                <a:latin typeface="Intel Clear"/>
                <a:ea typeface="+mn-ea"/>
                <a:cs typeface="+mn-cs"/>
              </a:rPr>
              <a:t> Knowledge worker profile:  290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VSIMax</a:t>
            </a:r>
            <a:r>
              <a:rPr kumimoji="0" lang="en-US" sz="788" b="0" i="0" u="none" strike="noStrike" kern="1200" cap="none" spc="0" normalizeH="0" baseline="0" noProof="0" dirty="0">
                <a:ln>
                  <a:noFill/>
                </a:ln>
                <a:solidFill>
                  <a:prstClr val="black"/>
                </a:solidFill>
                <a:effectLst/>
                <a:uLnTx/>
                <a:uFillTx/>
                <a:latin typeface="Intel Clear"/>
                <a:ea typeface="+mn-ea"/>
                <a:cs typeface="+mn-cs"/>
              </a:rPr>
              <a:t>  (2 vCPUs, 4GB, 40 GB Disk space), Baseline(</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ms</a:t>
            </a:r>
            <a:r>
              <a:rPr kumimoji="0" lang="en-US" sz="788" b="0" i="0" u="none" strike="noStrike" kern="1200" cap="none" spc="0" normalizeH="0" baseline="0" noProof="0" dirty="0">
                <a:ln>
                  <a:noFill/>
                </a:ln>
                <a:solidFill>
                  <a:prstClr val="black"/>
                </a:solidFill>
                <a:effectLst/>
                <a:uLnTx/>
                <a:uFillTx/>
                <a:latin typeface="Intel Clear"/>
                <a:ea typeface="+mn-ea"/>
                <a:cs typeface="+mn-cs"/>
              </a:rPr>
              <a:t>): 1200ms</a:t>
            </a:r>
          </a:p>
          <a:p>
            <a:pPr marL="0" marR="0" lvl="0" indent="0" algn="l" defTabSz="457200" rtl="0" eaLnBrk="1" fontAlgn="auto" latinLnBrk="0" hangingPunct="1">
              <a:lnSpc>
                <a:spcPct val="100000"/>
              </a:lnSpc>
              <a:spcBef>
                <a:spcPts val="0"/>
              </a:spcBef>
              <a:spcAft>
                <a:spcPts val="0"/>
              </a:spcAft>
              <a:buClr>
                <a:srgbClr val="061922"/>
              </a:buClr>
              <a:buSzTx/>
              <a:buFontTx/>
              <a:buNone/>
              <a:tabLst/>
              <a:defRPr/>
            </a:pPr>
            <a:endParaRPr kumimoji="0" lang="en-US" sz="788"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6" name="Rectangle 5">
            <a:extLst>
              <a:ext uri="{FF2B5EF4-FFF2-40B4-BE49-F238E27FC236}">
                <a16:creationId xmlns:a16="http://schemas.microsoft.com/office/drawing/2014/main" id="{8F6DEB87-8C81-4FB2-B699-BBC8673BBF23}"/>
              </a:ext>
            </a:extLst>
          </p:cNvPr>
          <p:cNvSpPr/>
          <p:nvPr/>
        </p:nvSpPr>
        <p:spPr>
          <a:xfrm>
            <a:off x="455612" y="2448122"/>
            <a:ext cx="8229600" cy="81984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61922"/>
              </a:buClr>
              <a:buSzTx/>
              <a:buFontTx/>
              <a:buNone/>
              <a:tabLst/>
              <a:defRPr/>
            </a:pPr>
            <a:r>
              <a:rPr kumimoji="0" lang="en-US" sz="788" b="0" i="0" u="none" strike="noStrike" kern="1200" cap="none" spc="0" normalizeH="0" baseline="0" noProof="0" dirty="0">
                <a:ln>
                  <a:noFill/>
                </a:ln>
                <a:solidFill>
                  <a:prstClr val="black"/>
                </a:solidFill>
                <a:effectLst/>
                <a:uLnTx/>
                <a:uFillTx/>
                <a:latin typeface="Intel Clear"/>
                <a:ea typeface="+mn-ea"/>
                <a:cs typeface="+mn-cs"/>
              </a:rPr>
              <a:t>PLUS: Intel Xeon Gold 6258R Processor – 1024 GB  PMEM :4 Node, 2x Intel® Xeon® Gold 6258R Processor,1x Intel® Server Board S2600WFT,Total Memory: 1024 GB Intel®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Optane</a:t>
            </a:r>
            <a:r>
              <a:rPr kumimoji="0" lang="en-US" sz="788" b="0" i="0" u="none" strike="noStrike" kern="1200" cap="none" spc="0" normalizeH="0" baseline="0" noProof="0" dirty="0">
                <a:ln>
                  <a:noFill/>
                </a:ln>
                <a:solidFill>
                  <a:prstClr val="black"/>
                </a:solidFill>
                <a:effectLst/>
                <a:uLnTx/>
                <a:uFillTx/>
                <a:latin typeface="Intel Clear"/>
                <a:ea typeface="+mn-ea"/>
                <a:cs typeface="+mn-cs"/>
              </a:rPr>
              <a:t>™ PMEM, 8 slots/128 GB/2666 MT/s and 192GB DDR4, 12 slots/16 GB/2666 MT/</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s,HyperThreading</a:t>
            </a:r>
            <a:r>
              <a:rPr kumimoji="0" lang="en-US" sz="788" b="0" i="0" u="none" strike="noStrike" kern="1200" cap="none" spc="0" normalizeH="0" baseline="0" noProof="0" dirty="0">
                <a:ln>
                  <a:noFill/>
                </a:ln>
                <a:solidFill>
                  <a:prstClr val="black"/>
                </a:solidFill>
                <a:effectLst/>
                <a:uLnTx/>
                <a:uFillTx/>
                <a:latin typeface="Intel Clear"/>
                <a:ea typeface="+mn-ea"/>
                <a:cs typeface="+mn-cs"/>
              </a:rPr>
              <a:t>: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Enabled,Turbo</a:t>
            </a:r>
            <a:r>
              <a:rPr kumimoji="0" lang="en-US" sz="788" b="0" i="0" u="none" strike="noStrike" kern="1200" cap="none" spc="0" normalizeH="0" baseline="0" noProof="0" dirty="0">
                <a:ln>
                  <a:noFill/>
                </a:ln>
                <a:solidFill>
                  <a:prstClr val="black"/>
                </a:solidFill>
                <a:effectLst/>
                <a:uLnTx/>
                <a:uFillTx/>
                <a:latin typeface="Intel Clear"/>
                <a:ea typeface="+mn-ea"/>
                <a:cs typeface="+mn-cs"/>
              </a:rPr>
              <a:t>: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Enabled,Intel</a:t>
            </a:r>
            <a:r>
              <a:rPr kumimoji="0" lang="en-US" sz="788" b="0" i="0" u="none" strike="noStrike" kern="1200" cap="none" spc="0" normalizeH="0" baseline="0" noProof="0" dirty="0">
                <a:ln>
                  <a:noFill/>
                </a:ln>
                <a:solidFill>
                  <a:prstClr val="black"/>
                </a:solidFill>
                <a:effectLst/>
                <a:uLnTx/>
                <a:uFillTx/>
                <a:latin typeface="Intel Clear"/>
                <a:ea typeface="+mn-ea"/>
                <a:cs typeface="+mn-cs"/>
              </a:rPr>
              <a:t>® VMD: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Enabled,Storage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(boot): 1x 960 GB Intel® SSD 3520 Series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SATA,Storage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(cache): 2x 375 GB Intel®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Optane</a:t>
            </a:r>
            <a:r>
              <a:rPr kumimoji="0" lang="en-US" sz="788" b="0" i="0" u="none" strike="noStrike" kern="1200" cap="none" spc="0" normalizeH="0" baseline="0" noProof="0" dirty="0">
                <a:ln>
                  <a:noFill/>
                </a:ln>
                <a:solidFill>
                  <a:prstClr val="black"/>
                </a:solidFill>
                <a:effectLst/>
                <a:uLnTx/>
                <a:uFillTx/>
                <a:latin typeface="Intel Clear"/>
                <a:ea typeface="+mn-ea"/>
                <a:cs typeface="+mn-cs"/>
              </a:rPr>
              <a:t>™ SSD P4800X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Series,Storage</a:t>
            </a:r>
            <a:r>
              <a:rPr kumimoji="0" lang="en-US" sz="788" b="0" i="0" u="none" strike="noStrike" kern="1200" cap="none" spc="0" normalizeH="0" baseline="0" noProof="0" dirty="0">
                <a:ln>
                  <a:noFill/>
                </a:ln>
                <a:solidFill>
                  <a:prstClr val="black"/>
                </a:solidFill>
                <a:effectLst/>
                <a:uLnTx/>
                <a:uFillTx/>
                <a:latin typeface="Intel Clear"/>
                <a:ea typeface="+mn-ea"/>
                <a:cs typeface="+mn-cs"/>
              </a:rPr>
              <a:t> (capacity): 6x 2 TB Intel® SSD DC P4510 Series PCIe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NVME,Network</a:t>
            </a:r>
            <a:r>
              <a:rPr kumimoji="0" lang="en-US" sz="788" b="0" i="0" u="none" strike="noStrike" kern="1200" cap="none" spc="0" normalizeH="0" baseline="0" noProof="0" dirty="0">
                <a:ln>
                  <a:noFill/>
                </a:ln>
                <a:solidFill>
                  <a:prstClr val="black"/>
                </a:solidFill>
                <a:effectLst/>
                <a:uLnTx/>
                <a:uFillTx/>
                <a:latin typeface="Intel Clear"/>
                <a:ea typeface="+mn-ea"/>
                <a:cs typeface="+mn-cs"/>
              </a:rPr>
              <a:t> devices: 1x Intel® Ethernet CNA XXV710-DA2 at 25GbE,Network speed: 25GbE,OS/Software: VMware 6.7.0 U3</a:t>
            </a:r>
          </a:p>
          <a:p>
            <a:pPr marL="0" marR="0" lvl="0" indent="0" algn="l" defTabSz="457200" rtl="0" eaLnBrk="1" fontAlgn="auto" latinLnBrk="0" hangingPunct="1">
              <a:lnSpc>
                <a:spcPct val="100000"/>
              </a:lnSpc>
              <a:spcBef>
                <a:spcPts val="0"/>
              </a:spcBef>
              <a:spcAft>
                <a:spcPts val="0"/>
              </a:spcAft>
              <a:buClr>
                <a:srgbClr val="061922"/>
              </a:buClr>
              <a:buSzTx/>
              <a:buFontTx/>
              <a:buNone/>
              <a:tabLst/>
              <a:defRPr/>
            </a:pPr>
            <a:r>
              <a:rPr kumimoji="0" lang="en-US" sz="788" b="0" i="0" u="none" strike="noStrike" kern="1200" cap="none" spc="0" normalizeH="0" baseline="0" noProof="0" dirty="0">
                <a:ln>
                  <a:noFill/>
                </a:ln>
                <a:solidFill>
                  <a:prstClr val="black"/>
                </a:solidFill>
                <a:effectLst/>
                <a:uLnTx/>
                <a:uFillTx/>
                <a:latin typeface="Intel Clear"/>
                <a:ea typeface="+mn-ea"/>
                <a:cs typeface="+mn-cs"/>
              </a:rPr>
              <a:t>Tested  between 15 May – 10 Jun, 2020 using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LoginVSI</a:t>
            </a:r>
            <a:r>
              <a:rPr kumimoji="0" lang="en-US" sz="788" b="0" i="0" u="none" strike="noStrike" kern="1200" cap="none" spc="0" normalizeH="0" baseline="0" noProof="0" dirty="0">
                <a:ln>
                  <a:noFill/>
                </a:ln>
                <a:solidFill>
                  <a:prstClr val="black"/>
                </a:solidFill>
                <a:effectLst/>
                <a:uLnTx/>
                <a:uFillTx/>
                <a:latin typeface="Intel Clear"/>
                <a:ea typeface="+mn-ea"/>
                <a:cs typeface="+mn-cs"/>
              </a:rPr>
              <a:t> Knowledge worker profile:  640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VSIMax</a:t>
            </a:r>
            <a:r>
              <a:rPr kumimoji="0" lang="en-US" sz="788" b="0" i="0" u="none" strike="noStrike" kern="1200" cap="none" spc="0" normalizeH="0" baseline="0" noProof="0" dirty="0">
                <a:ln>
                  <a:noFill/>
                </a:ln>
                <a:solidFill>
                  <a:prstClr val="black"/>
                </a:solidFill>
                <a:effectLst/>
                <a:uLnTx/>
                <a:uFillTx/>
                <a:latin typeface="Intel Clear"/>
                <a:ea typeface="+mn-ea"/>
                <a:cs typeface="+mn-cs"/>
              </a:rPr>
              <a:t>  (2 vCPUs, 4GB, 40 GB Disk space), Baseline(</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ms</a:t>
            </a:r>
            <a:r>
              <a:rPr kumimoji="0" lang="en-US" sz="788" b="0" i="0" u="none" strike="noStrike" kern="1200" cap="none" spc="0" normalizeH="0" baseline="0" noProof="0" dirty="0">
                <a:ln>
                  <a:noFill/>
                </a:ln>
                <a:solidFill>
                  <a:prstClr val="black"/>
                </a:solidFill>
                <a:effectLst/>
                <a:uLnTx/>
                <a:uFillTx/>
                <a:latin typeface="Intel Clear"/>
                <a:ea typeface="+mn-ea"/>
                <a:cs typeface="+mn-cs"/>
              </a:rPr>
              <a:t>): 1000ms</a:t>
            </a:r>
          </a:p>
          <a:p>
            <a:pPr marL="0" marR="0" lvl="0" indent="0" algn="l" defTabSz="457200" rtl="0" eaLnBrk="1" fontAlgn="auto" latinLnBrk="0" hangingPunct="1">
              <a:lnSpc>
                <a:spcPct val="100000"/>
              </a:lnSpc>
              <a:spcBef>
                <a:spcPts val="0"/>
              </a:spcBef>
              <a:spcAft>
                <a:spcPts val="0"/>
              </a:spcAft>
              <a:buClr>
                <a:srgbClr val="061922"/>
              </a:buClr>
              <a:buSzTx/>
              <a:buFontTx/>
              <a:buNone/>
              <a:tabLst/>
              <a:defRPr/>
            </a:pPr>
            <a:endParaRPr kumimoji="0" lang="en-US" sz="788"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 name="Rectangle 6">
            <a:extLst>
              <a:ext uri="{FF2B5EF4-FFF2-40B4-BE49-F238E27FC236}">
                <a16:creationId xmlns:a16="http://schemas.microsoft.com/office/drawing/2014/main" id="{7724C872-2421-4AF7-AD10-FE907BA6EA1F}"/>
              </a:ext>
            </a:extLst>
          </p:cNvPr>
          <p:cNvSpPr/>
          <p:nvPr/>
        </p:nvSpPr>
        <p:spPr>
          <a:xfrm>
            <a:off x="455613" y="1285400"/>
            <a:ext cx="8037926" cy="33483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61922"/>
              </a:buClr>
              <a:buSzTx/>
              <a:buFontTx/>
              <a:buNone/>
              <a:tabLst/>
              <a:defRPr/>
            </a:pPr>
            <a:r>
              <a:rPr kumimoji="0" lang="en-US" sz="788" b="0" i="0" u="none" strike="noStrike" kern="1200" cap="none" spc="0" normalizeH="0" baseline="0" noProof="0" dirty="0">
                <a:ln>
                  <a:noFill/>
                </a:ln>
                <a:solidFill>
                  <a:prstClr val="black"/>
                </a:solidFill>
                <a:effectLst/>
                <a:uLnTx/>
                <a:uFillTx/>
                <a:latin typeface="Intel Clear"/>
                <a:ea typeface="+mn-ea"/>
                <a:cs typeface="+mn-cs"/>
              </a:rPr>
              <a:t>Intel® </a:t>
            </a:r>
            <a:r>
              <a:rPr kumimoji="0" lang="en-US" sz="788" b="0" i="0" u="none" strike="noStrike" kern="1200" cap="none" spc="0" normalizeH="0" baseline="0" noProof="0" dirty="0" err="1">
                <a:ln>
                  <a:noFill/>
                </a:ln>
                <a:solidFill>
                  <a:prstClr val="black"/>
                </a:solidFill>
                <a:effectLst/>
                <a:uLnTx/>
                <a:uFillTx/>
                <a:latin typeface="Intel Clear"/>
                <a:ea typeface="+mn-ea"/>
                <a:cs typeface="+mn-cs"/>
              </a:rPr>
              <a:t>Optane</a:t>
            </a:r>
            <a:r>
              <a:rPr kumimoji="0" lang="en-US" sz="788" b="0" i="0" u="none" strike="noStrike" kern="1200" cap="none" spc="0" normalizeH="0" baseline="0" noProof="0" dirty="0">
                <a:ln>
                  <a:noFill/>
                </a:ln>
                <a:solidFill>
                  <a:prstClr val="black"/>
                </a:solidFill>
                <a:effectLst/>
                <a:uLnTx/>
                <a:uFillTx/>
                <a:latin typeface="Intel Clear"/>
                <a:ea typeface="+mn-ea"/>
                <a:cs typeface="+mn-cs"/>
              </a:rPr>
              <a:t>™ persistent memory pricing &amp; DRAM pricing referenced in TCO calculations is provided for guidance and planning purposes only and does not constitute a final offer. Pricing guidance is subject to change and may revise up or down based on market dynamics. Please contact your OEM/distributor for actual pricing.</a:t>
            </a:r>
          </a:p>
        </p:txBody>
      </p:sp>
      <p:pic>
        <p:nvPicPr>
          <p:cNvPr id="8" name="Picture 7">
            <a:extLst>
              <a:ext uri="{FF2B5EF4-FFF2-40B4-BE49-F238E27FC236}">
                <a16:creationId xmlns:a16="http://schemas.microsoft.com/office/drawing/2014/main" id="{4DC23996-9477-4202-BDEB-CB82E7CA57C9}"/>
              </a:ext>
            </a:extLst>
          </p:cNvPr>
          <p:cNvPicPr>
            <a:picLocks noChangeAspect="1"/>
          </p:cNvPicPr>
          <p:nvPr/>
        </p:nvPicPr>
        <p:blipFill>
          <a:blip r:embed="rId2"/>
          <a:stretch>
            <a:fillRect/>
          </a:stretch>
        </p:blipFill>
        <p:spPr>
          <a:xfrm>
            <a:off x="2248186" y="3213474"/>
            <a:ext cx="4299675" cy="1431229"/>
          </a:xfrm>
          <a:prstGeom prst="rect">
            <a:avLst/>
          </a:prstGeom>
        </p:spPr>
      </p:pic>
    </p:spTree>
    <p:extLst>
      <p:ext uri="{BB962C8B-B14F-4D97-AF65-F5344CB8AC3E}">
        <p14:creationId xmlns:p14="http://schemas.microsoft.com/office/powerpoint/2010/main" val="3427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056" y="0"/>
            <a:ext cx="805746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Intel Clear"/>
                <a:ea typeface="+mn-ea"/>
                <a:cs typeface="Neo Sans Intel"/>
              </a:rPr>
              <a:t>System Configuration 768GB &amp; 1TB </a:t>
            </a:r>
          </a:p>
        </p:txBody>
      </p:sp>
      <p:graphicFrame>
        <p:nvGraphicFramePr>
          <p:cNvPr id="6" name="Content Placeholder 5"/>
          <p:cNvGraphicFramePr>
            <a:graphicFrameLocks/>
          </p:cNvGraphicFramePr>
          <p:nvPr/>
        </p:nvGraphicFramePr>
        <p:xfrm>
          <a:off x="202842" y="456800"/>
          <a:ext cx="8395248" cy="4457222"/>
        </p:xfrm>
        <a:graphic>
          <a:graphicData uri="http://schemas.openxmlformats.org/drawingml/2006/table">
            <a:tbl>
              <a:tblPr firstRow="1" bandRow="1">
                <a:tableStyleId>{5C22544A-7EE6-4342-B048-85BDC9FD1C3A}</a:tableStyleId>
              </a:tblPr>
              <a:tblGrid>
                <a:gridCol w="1304803">
                  <a:extLst>
                    <a:ext uri="{9D8B030D-6E8A-4147-A177-3AD203B41FA5}">
                      <a16:colId xmlns:a16="http://schemas.microsoft.com/office/drawing/2014/main" val="20000"/>
                    </a:ext>
                  </a:extLst>
                </a:gridCol>
                <a:gridCol w="3557651">
                  <a:extLst>
                    <a:ext uri="{9D8B030D-6E8A-4147-A177-3AD203B41FA5}">
                      <a16:colId xmlns:a16="http://schemas.microsoft.com/office/drawing/2014/main" val="20002"/>
                    </a:ext>
                  </a:extLst>
                </a:gridCol>
                <a:gridCol w="3532794">
                  <a:extLst>
                    <a:ext uri="{9D8B030D-6E8A-4147-A177-3AD203B41FA5}">
                      <a16:colId xmlns:a16="http://schemas.microsoft.com/office/drawing/2014/main" val="20003"/>
                    </a:ext>
                  </a:extLst>
                </a:gridCol>
              </a:tblGrid>
              <a:tr h="378288">
                <a:tc>
                  <a:txBody>
                    <a:bodyPr/>
                    <a:lstStyle/>
                    <a:p>
                      <a:endParaRPr lang="en-US" sz="800" dirty="0"/>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dirty="0"/>
                        <a:t>Baseline DRAM Config</a:t>
                      </a:r>
                      <a:r>
                        <a:rPr lang="en-US" sz="1100" baseline="0" dirty="0"/>
                        <a:t>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dirty="0"/>
                        <a:t>(768GB DRAM)</a:t>
                      </a:r>
                    </a:p>
                  </a:txBody>
                  <a:tcPr marL="68580" marR="68580" marT="34290" marB="34290"/>
                </a:tc>
                <a:tc>
                  <a:txBody>
                    <a:bodyPr/>
                    <a:lstStyle/>
                    <a:p>
                      <a:pPr algn="ctr"/>
                      <a:r>
                        <a:rPr lang="en-US" sz="1100" dirty="0"/>
                        <a:t>PMem Config</a:t>
                      </a:r>
                    </a:p>
                    <a:p>
                      <a:pPr algn="ctr"/>
                      <a:r>
                        <a:rPr lang="en-US" sz="1100" dirty="0"/>
                        <a:t> (Memory</a:t>
                      </a:r>
                      <a:r>
                        <a:rPr lang="en-US" sz="1100" baseline="0" dirty="0"/>
                        <a:t> Mode, 2-2-1, 1TB)</a:t>
                      </a:r>
                      <a:endParaRPr lang="en-US" sz="1100" dirty="0"/>
                    </a:p>
                  </a:txBody>
                  <a:tcPr marL="68580" marR="68580" marT="34290" marB="34290"/>
                </a:tc>
                <a:extLst>
                  <a:ext uri="{0D108BD9-81ED-4DB2-BD59-A6C34878D82A}">
                    <a16:rowId xmlns:a16="http://schemas.microsoft.com/office/drawing/2014/main" val="10000"/>
                  </a:ext>
                </a:extLst>
              </a:tr>
              <a:tr h="178438">
                <a:tc>
                  <a:txBody>
                    <a:bodyPr/>
                    <a:lstStyle/>
                    <a:p>
                      <a:r>
                        <a:rPr lang="en-US" sz="800" dirty="0"/>
                        <a:t>Test by</a:t>
                      </a:r>
                    </a:p>
                  </a:txBody>
                  <a:tcPr marL="68580" marR="68580" marT="34290" marB="34290"/>
                </a:tc>
                <a:tc>
                  <a:txBody>
                    <a:bodyPr/>
                    <a:lstStyle/>
                    <a:p>
                      <a:r>
                        <a:rPr lang="en-US" sz="800" dirty="0">
                          <a:solidFill>
                            <a:schemeClr val="tx1"/>
                          </a:solidFill>
                          <a:latin typeface="+mj-lt"/>
                        </a:rPr>
                        <a:t>Intel</a:t>
                      </a:r>
                    </a:p>
                  </a:txBody>
                  <a:tcPr marL="68580" marR="68580" marT="34290" marB="34290"/>
                </a:tc>
                <a:tc>
                  <a:txBody>
                    <a:bodyPr/>
                    <a:lstStyle/>
                    <a:p>
                      <a:r>
                        <a:rPr lang="en-US" sz="800" dirty="0">
                          <a:solidFill>
                            <a:schemeClr val="tx1"/>
                          </a:solidFill>
                          <a:latin typeface="+mj-lt"/>
                        </a:rPr>
                        <a:t>Intel</a:t>
                      </a:r>
                    </a:p>
                  </a:txBody>
                  <a:tcPr marL="68580" marR="68580" marT="34290" marB="34290"/>
                </a:tc>
                <a:extLst>
                  <a:ext uri="{0D108BD9-81ED-4DB2-BD59-A6C34878D82A}">
                    <a16:rowId xmlns:a16="http://schemas.microsoft.com/office/drawing/2014/main" val="10001"/>
                  </a:ext>
                </a:extLst>
              </a:tr>
              <a:tr h="178438">
                <a:tc>
                  <a:txBody>
                    <a:bodyPr/>
                    <a:lstStyle/>
                    <a:p>
                      <a:r>
                        <a:rPr lang="en-US" sz="800" dirty="0"/>
                        <a:t>Test Date</a:t>
                      </a:r>
                    </a:p>
                  </a:txBody>
                  <a:tcPr marL="68580" marR="68580" marT="34290" marB="34290"/>
                </a:tc>
                <a:tc>
                  <a:txBody>
                    <a:bodyPr/>
                    <a:lstStyle/>
                    <a:p>
                      <a:r>
                        <a:rPr lang="en-US" sz="800" dirty="0">
                          <a:solidFill>
                            <a:schemeClr val="tx1"/>
                          </a:solidFill>
                          <a:latin typeface="+mj-lt"/>
                        </a:rPr>
                        <a:t>06/2020</a:t>
                      </a:r>
                    </a:p>
                  </a:txBody>
                  <a:tcPr marL="68580" marR="68580" marT="34290" marB="34290"/>
                </a:tc>
                <a:tc>
                  <a:txBody>
                    <a:bodyPr/>
                    <a:lstStyle/>
                    <a:p>
                      <a:r>
                        <a:rPr lang="en-US" sz="800" dirty="0">
                          <a:solidFill>
                            <a:schemeClr val="tx1"/>
                          </a:solidFill>
                          <a:latin typeface="+mj-lt"/>
                        </a:rPr>
                        <a:t>06/2020</a:t>
                      </a:r>
                    </a:p>
                  </a:txBody>
                  <a:tcPr marL="68580" marR="68580" marT="34290" marB="34290"/>
                </a:tc>
                <a:extLst>
                  <a:ext uri="{0D108BD9-81ED-4DB2-BD59-A6C34878D82A}">
                    <a16:rowId xmlns:a16="http://schemas.microsoft.com/office/drawing/2014/main" val="10002"/>
                  </a:ext>
                </a:extLst>
              </a:tr>
              <a:tr h="178438">
                <a:tc>
                  <a:txBody>
                    <a:bodyPr/>
                    <a:lstStyle/>
                    <a:p>
                      <a:r>
                        <a:rPr lang="en-US" sz="800" dirty="0"/>
                        <a:t>Platform</a:t>
                      </a:r>
                    </a:p>
                  </a:txBody>
                  <a:tcPr marL="68580" marR="68580" marT="34290" marB="34290"/>
                </a:tc>
                <a:tc>
                  <a:txBody>
                    <a:bodyPr/>
                    <a:lstStyle/>
                    <a:p>
                      <a:pPr algn="l" rtl="0" fontAlgn="base"/>
                      <a:r>
                        <a:rPr lang="en-US" sz="800" b="0" i="0" dirty="0">
                          <a:solidFill>
                            <a:schemeClr val="tx1"/>
                          </a:solidFill>
                          <a:effectLst/>
                          <a:latin typeface="+mj-lt"/>
                        </a:rPr>
                        <a:t>Intel</a:t>
                      </a:r>
                      <a:r>
                        <a:rPr lang="en-US" sz="800" b="0" i="0" u="none" strike="noStrike" dirty="0">
                          <a:solidFill>
                            <a:schemeClr val="tx1"/>
                          </a:solidFill>
                          <a:effectLst/>
                          <a:latin typeface="+mj-lt"/>
                        </a:rPr>
                        <a:t>®</a:t>
                      </a:r>
                      <a:r>
                        <a:rPr lang="en-US" sz="800" b="0" i="0" dirty="0">
                          <a:solidFill>
                            <a:schemeClr val="tx1"/>
                          </a:solidFill>
                          <a:effectLst/>
                          <a:latin typeface="+mj-lt"/>
                        </a:rPr>
                        <a:t> Server Board S2600WF ​</a:t>
                      </a:r>
                    </a:p>
                  </a:txBody>
                  <a:tcPr marL="68580" marR="68580" marT="34290" marB="34290" anchor="ctr"/>
                </a:tc>
                <a:tc>
                  <a:txBody>
                    <a:bodyPr/>
                    <a:lstStyle/>
                    <a:p>
                      <a:pPr algn="l" rtl="0" fontAlgn="base"/>
                      <a:r>
                        <a:rPr lang="en-US" sz="800" b="0" i="0" dirty="0">
                          <a:solidFill>
                            <a:schemeClr val="tx1"/>
                          </a:solidFill>
                          <a:effectLst/>
                          <a:latin typeface="+mj-lt"/>
                        </a:rPr>
                        <a:t>Intel</a:t>
                      </a:r>
                      <a:r>
                        <a:rPr lang="en-US" sz="800" b="0" i="0" u="none" strike="noStrike" dirty="0">
                          <a:solidFill>
                            <a:schemeClr val="tx1"/>
                          </a:solidFill>
                          <a:effectLst/>
                          <a:latin typeface="+mj-lt"/>
                        </a:rPr>
                        <a:t>®</a:t>
                      </a:r>
                      <a:r>
                        <a:rPr lang="en-US" sz="800" b="0" i="0" dirty="0">
                          <a:solidFill>
                            <a:schemeClr val="tx1"/>
                          </a:solidFill>
                          <a:effectLst/>
                          <a:latin typeface="+mj-lt"/>
                        </a:rPr>
                        <a:t> Server Board S2600WF ​</a:t>
                      </a:r>
                    </a:p>
                  </a:txBody>
                  <a:tcPr marL="68580" marR="68580" marT="34290" marB="34290" anchor="ctr"/>
                </a:tc>
                <a:extLst>
                  <a:ext uri="{0D108BD9-81ED-4DB2-BD59-A6C34878D82A}">
                    <a16:rowId xmlns:a16="http://schemas.microsoft.com/office/drawing/2014/main" val="10003"/>
                  </a:ext>
                </a:extLst>
              </a:tr>
              <a:tr h="201951">
                <a:tc>
                  <a:txBody>
                    <a:bodyPr/>
                    <a:lstStyle/>
                    <a:p>
                      <a:r>
                        <a:rPr lang="pl-PL" sz="800" dirty="0"/>
                        <a:t>CPU</a:t>
                      </a:r>
                      <a:endParaRPr lang="en-US" sz="800" dirty="0"/>
                    </a:p>
                  </a:txBody>
                  <a:tcPr marL="68580" marR="68580" marT="34290" marB="34290"/>
                </a:tc>
                <a:tc>
                  <a:txBody>
                    <a:bodyPr/>
                    <a:lstStyle/>
                    <a:p>
                      <a:pPr algn="l" rtl="0" fontAlgn="base"/>
                      <a:r>
                        <a:rPr lang="pt-BR" sz="800" b="1" i="0" dirty="0">
                          <a:solidFill>
                            <a:schemeClr val="tx1"/>
                          </a:solidFill>
                          <a:effectLst/>
                          <a:latin typeface="+mj-lt"/>
                        </a:rPr>
                        <a:t>Intel</a:t>
                      </a:r>
                      <a:r>
                        <a:rPr lang="pt-BR" sz="800" b="1" i="0" u="none" strike="noStrike" dirty="0">
                          <a:solidFill>
                            <a:schemeClr val="tx1"/>
                          </a:solidFill>
                          <a:effectLst/>
                          <a:latin typeface="+mj-lt"/>
                        </a:rPr>
                        <a:t>®</a:t>
                      </a:r>
                      <a:r>
                        <a:rPr lang="pt-BR" sz="800" b="1" i="0" dirty="0">
                          <a:solidFill>
                            <a:schemeClr val="tx1"/>
                          </a:solidFill>
                          <a:effectLst/>
                          <a:latin typeface="+mj-lt"/>
                        </a:rPr>
                        <a:t> Xeon</a:t>
                      </a:r>
                      <a:r>
                        <a:rPr lang="pt-BR" sz="800" b="1" i="0" u="none" strike="noStrike" dirty="0">
                          <a:solidFill>
                            <a:schemeClr val="tx1"/>
                          </a:solidFill>
                          <a:effectLst/>
                          <a:latin typeface="+mj-lt"/>
                        </a:rPr>
                        <a:t>®</a:t>
                      </a:r>
                      <a:r>
                        <a:rPr lang="pt-BR" sz="800" b="1" i="0" dirty="0">
                          <a:solidFill>
                            <a:schemeClr val="tx1"/>
                          </a:solidFill>
                          <a:effectLst/>
                          <a:latin typeface="+mj-lt"/>
                        </a:rPr>
                        <a:t> Gold 6238R Processor @ 2.2GHz​</a:t>
                      </a:r>
                    </a:p>
                  </a:txBody>
                  <a:tcPr marL="68580" marR="68580" marT="34290" marB="34290" anchor="ctr"/>
                </a:tc>
                <a:tc>
                  <a:txBody>
                    <a:bodyPr/>
                    <a:lstStyle/>
                    <a:p>
                      <a:pPr algn="l" rtl="0" fontAlgn="base"/>
                      <a:r>
                        <a:rPr lang="pt-BR" sz="800" b="1" i="0" dirty="0">
                          <a:solidFill>
                            <a:schemeClr val="tx1"/>
                          </a:solidFill>
                          <a:effectLst/>
                          <a:latin typeface="+mj-lt"/>
                        </a:rPr>
                        <a:t>Intel</a:t>
                      </a:r>
                      <a:r>
                        <a:rPr lang="pt-BR" sz="800" b="1" i="0" u="none" strike="noStrike" dirty="0">
                          <a:solidFill>
                            <a:schemeClr val="tx1"/>
                          </a:solidFill>
                          <a:effectLst/>
                          <a:latin typeface="+mj-lt"/>
                        </a:rPr>
                        <a:t>®</a:t>
                      </a:r>
                      <a:r>
                        <a:rPr lang="pt-BR" sz="800" b="1" i="0" dirty="0">
                          <a:solidFill>
                            <a:schemeClr val="tx1"/>
                          </a:solidFill>
                          <a:effectLst/>
                          <a:latin typeface="+mj-lt"/>
                        </a:rPr>
                        <a:t> Xeon</a:t>
                      </a:r>
                      <a:r>
                        <a:rPr lang="pt-BR" sz="800" b="1" i="0" u="none" strike="noStrike" dirty="0">
                          <a:solidFill>
                            <a:schemeClr val="tx1"/>
                          </a:solidFill>
                          <a:effectLst/>
                          <a:latin typeface="+mj-lt"/>
                        </a:rPr>
                        <a:t>®</a:t>
                      </a:r>
                      <a:r>
                        <a:rPr lang="pt-BR" sz="800" b="1" i="0" dirty="0">
                          <a:solidFill>
                            <a:schemeClr val="tx1"/>
                          </a:solidFill>
                          <a:effectLst/>
                          <a:latin typeface="+mj-lt"/>
                        </a:rPr>
                        <a:t> Gold 6238R Processor @ 2.2GHz​</a:t>
                      </a:r>
                    </a:p>
                  </a:txBody>
                  <a:tcPr marL="68580" marR="68580" marT="34290" marB="34290" anchor="ctr"/>
                </a:tc>
                <a:extLst>
                  <a:ext uri="{0D108BD9-81ED-4DB2-BD59-A6C34878D82A}">
                    <a16:rowId xmlns:a16="http://schemas.microsoft.com/office/drawing/2014/main" val="10004"/>
                  </a:ext>
                </a:extLst>
              </a:tr>
              <a:tr h="292638">
                <a:tc>
                  <a:txBody>
                    <a:bodyPr/>
                    <a:lstStyle/>
                    <a:p>
                      <a:r>
                        <a:rPr lang="en-US" sz="800" dirty="0"/>
                        <a:t>Cores/socket,</a:t>
                      </a:r>
                      <a:r>
                        <a:rPr lang="en-US" sz="800" baseline="0" dirty="0"/>
                        <a:t> Threads/socket</a:t>
                      </a:r>
                      <a:endParaRPr lang="en-US" sz="800" dirty="0"/>
                    </a:p>
                  </a:txBody>
                  <a:tcPr marL="68580" marR="68580" marT="34290" marB="3429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pl-PL" sz="800" b="0" i="0" kern="1200" dirty="0">
                          <a:solidFill>
                            <a:schemeClr val="tx1"/>
                          </a:solidFill>
                          <a:effectLst/>
                          <a:latin typeface="+mn-lt"/>
                          <a:ea typeface="+mn-ea"/>
                          <a:cs typeface="+mn-cs"/>
                        </a:rPr>
                        <a:t>2</a:t>
                      </a:r>
                      <a:r>
                        <a:rPr lang="en-US" sz="800" b="0" i="0" kern="1200" dirty="0">
                          <a:solidFill>
                            <a:schemeClr val="tx1"/>
                          </a:solidFill>
                          <a:effectLst/>
                          <a:latin typeface="+mn-lt"/>
                          <a:ea typeface="+mn-ea"/>
                          <a:cs typeface="+mn-cs"/>
                        </a:rPr>
                        <a:t>8</a:t>
                      </a:r>
                      <a:r>
                        <a:rPr lang="pl-PL" sz="800" b="0" i="0" kern="1200" dirty="0">
                          <a:solidFill>
                            <a:schemeClr val="tx1"/>
                          </a:solidFill>
                          <a:effectLst/>
                          <a:latin typeface="+mn-lt"/>
                          <a:ea typeface="+mn-ea"/>
                          <a:cs typeface="+mn-cs"/>
                        </a:rPr>
                        <a:t> /</a:t>
                      </a:r>
                      <a:r>
                        <a:rPr lang="en-US" sz="800" b="0" i="0" kern="1200" dirty="0">
                          <a:solidFill>
                            <a:schemeClr val="tx1"/>
                          </a:solidFill>
                          <a:effectLst/>
                          <a:latin typeface="+mn-lt"/>
                          <a:ea typeface="+mn-ea"/>
                          <a:cs typeface="+mn-cs"/>
                        </a:rPr>
                        <a:t> 56</a:t>
                      </a:r>
                      <a:r>
                        <a:rPr lang="pl-PL" sz="800" b="0" i="0" kern="1200" dirty="0">
                          <a:solidFill>
                            <a:schemeClr val="tx1"/>
                          </a:solidFill>
                          <a:effectLst/>
                          <a:latin typeface="+mn-lt"/>
                          <a:ea typeface="+mn-ea"/>
                          <a:cs typeface="+mn-cs"/>
                        </a:rPr>
                        <a:t>​</a:t>
                      </a:r>
                    </a:p>
                  </a:txBody>
                  <a:tcPr marL="68580" marR="68580" marT="34290" marB="34290" anchor="ctr"/>
                </a:tc>
                <a:tc>
                  <a:txBody>
                    <a:bodyPr/>
                    <a:lstStyle/>
                    <a:p>
                      <a:pPr algn="l" rtl="0" fontAlgn="base"/>
                      <a:r>
                        <a:rPr lang="pl-PL" sz="800" b="0" i="0" dirty="0">
                          <a:solidFill>
                            <a:schemeClr val="tx1"/>
                          </a:solidFill>
                          <a:effectLst/>
                          <a:latin typeface="+mj-lt"/>
                        </a:rPr>
                        <a:t>2</a:t>
                      </a:r>
                      <a:r>
                        <a:rPr lang="en-US" sz="800" b="0" i="0" dirty="0">
                          <a:solidFill>
                            <a:schemeClr val="tx1"/>
                          </a:solidFill>
                          <a:effectLst/>
                          <a:latin typeface="+mj-lt"/>
                        </a:rPr>
                        <a:t>8</a:t>
                      </a:r>
                      <a:r>
                        <a:rPr lang="pl-PL" sz="800" b="0" i="0" dirty="0">
                          <a:solidFill>
                            <a:schemeClr val="tx1"/>
                          </a:solidFill>
                          <a:effectLst/>
                          <a:latin typeface="+mj-lt"/>
                        </a:rPr>
                        <a:t> / </a:t>
                      </a:r>
                      <a:r>
                        <a:rPr lang="en-US" sz="800" b="0" i="0" dirty="0">
                          <a:solidFill>
                            <a:schemeClr val="tx1"/>
                          </a:solidFill>
                          <a:effectLst/>
                          <a:latin typeface="+mj-lt"/>
                        </a:rPr>
                        <a:t>56</a:t>
                      </a:r>
                      <a:endParaRPr lang="pl-PL" sz="800" b="0" i="0" dirty="0">
                        <a:solidFill>
                          <a:schemeClr val="tx1"/>
                        </a:solidFill>
                        <a:effectLst/>
                        <a:latin typeface="+mj-lt"/>
                      </a:endParaRPr>
                    </a:p>
                  </a:txBody>
                  <a:tcPr marL="68580" marR="68580" marT="34290" marB="34290" anchor="ctr"/>
                </a:tc>
                <a:extLst>
                  <a:ext uri="{0D108BD9-81ED-4DB2-BD59-A6C34878D82A}">
                    <a16:rowId xmlns:a16="http://schemas.microsoft.com/office/drawing/2014/main" val="10005"/>
                  </a:ext>
                </a:extLst>
              </a:tr>
              <a:tr h="178438">
                <a:tc>
                  <a:txBody>
                    <a:bodyPr/>
                    <a:lstStyle/>
                    <a:p>
                      <a:r>
                        <a:rPr lang="en-US" sz="800" dirty="0" err="1"/>
                        <a:t>uCode</a:t>
                      </a:r>
                      <a:endParaRPr lang="en-US" sz="800" dirty="0"/>
                    </a:p>
                  </a:txBody>
                  <a:tcPr marL="68580" marR="68580" marT="34290" marB="34290"/>
                </a:tc>
                <a:tc>
                  <a:txBody>
                    <a:bodyPr/>
                    <a:lstStyle/>
                    <a:p>
                      <a:pPr algn="l" rtl="0" fontAlgn="base"/>
                      <a:r>
                        <a:rPr lang="en-US" sz="800" b="0" i="0" dirty="0">
                          <a:solidFill>
                            <a:schemeClr val="tx1"/>
                          </a:solidFill>
                          <a:effectLst/>
                          <a:latin typeface="+mj-lt"/>
                          <a:ea typeface="Intel Clear" panose="020B0604020203020204" pitchFamily="34" charset="0"/>
                          <a:cs typeface="Intel Clear" panose="020B0604020203020204" pitchFamily="34" charset="0"/>
                        </a:rPr>
                        <a:t>0500002C</a:t>
                      </a:r>
                    </a:p>
                  </a:txBody>
                  <a:tcPr marL="68580" marR="68580" marT="34290" marB="34290" anchor="ctr"/>
                </a:tc>
                <a:tc>
                  <a:txBody>
                    <a:bodyPr/>
                    <a:lstStyle/>
                    <a:p>
                      <a:pPr algn="l" rtl="0" fontAlgn="base"/>
                      <a:r>
                        <a:rPr lang="en-US" sz="800" b="0" i="0" dirty="0">
                          <a:solidFill>
                            <a:schemeClr val="tx1"/>
                          </a:solidFill>
                          <a:effectLst/>
                          <a:latin typeface="+mj-lt"/>
                        </a:rPr>
                        <a:t>0500002C</a:t>
                      </a:r>
                    </a:p>
                  </a:txBody>
                  <a:tcPr marL="68580" marR="68580" marT="34290" marB="34290" anchor="ctr"/>
                </a:tc>
                <a:extLst>
                  <a:ext uri="{0D108BD9-81ED-4DB2-BD59-A6C34878D82A}">
                    <a16:rowId xmlns:a16="http://schemas.microsoft.com/office/drawing/2014/main" val="10006"/>
                  </a:ext>
                </a:extLst>
              </a:tr>
              <a:tr h="521038">
                <a:tc>
                  <a:txBody>
                    <a:bodyPr/>
                    <a:lstStyle/>
                    <a:p>
                      <a:r>
                        <a:rPr lang="pl-PL" sz="800" b="1" dirty="0"/>
                        <a:t>Memory</a:t>
                      </a:r>
                      <a:endParaRPr lang="en-US" sz="800" b="1" dirty="0"/>
                    </a:p>
                  </a:txBody>
                  <a:tcPr marL="68580" marR="68580" marT="34290" marB="34290"/>
                </a:tc>
                <a:tc>
                  <a:txBody>
                    <a:bodyPr/>
                    <a:lstStyle/>
                    <a:p>
                      <a:r>
                        <a:rPr lang="en-US" sz="800" b="1" kern="1200" dirty="0">
                          <a:solidFill>
                            <a:schemeClr val="dk1"/>
                          </a:solidFill>
                          <a:effectLst/>
                          <a:latin typeface="+mn-lt"/>
                          <a:ea typeface="+mn-ea"/>
                          <a:cs typeface="+mn-cs"/>
                        </a:rPr>
                        <a:t>2.2</a:t>
                      </a:r>
                      <a:r>
                        <a:rPr lang="en-US" sz="800" b="1" kern="1200" baseline="0" dirty="0">
                          <a:solidFill>
                            <a:schemeClr val="dk1"/>
                          </a:solidFill>
                          <a:effectLst/>
                          <a:latin typeface="+mn-lt"/>
                          <a:ea typeface="+mn-ea"/>
                          <a:cs typeface="+mn-cs"/>
                        </a:rPr>
                        <a:t> </a:t>
                      </a:r>
                      <a:r>
                        <a:rPr lang="en-US" sz="800" b="1" kern="1200" dirty="0">
                          <a:solidFill>
                            <a:schemeClr val="dk1"/>
                          </a:solidFill>
                          <a:effectLst/>
                          <a:latin typeface="+mn-lt"/>
                          <a:ea typeface="+mn-ea"/>
                          <a:cs typeface="+mn-cs"/>
                        </a:rPr>
                        <a:t>TB Total Cluster memory</a:t>
                      </a:r>
                      <a:endParaRPr lang="en-US" sz="800" kern="1200" dirty="0">
                        <a:solidFill>
                          <a:schemeClr val="dk1"/>
                        </a:solidFill>
                        <a:effectLst/>
                        <a:latin typeface="+mn-lt"/>
                        <a:ea typeface="+mn-ea"/>
                        <a:cs typeface="+mn-cs"/>
                      </a:endParaRPr>
                    </a:p>
                    <a:p>
                      <a:r>
                        <a:rPr lang="en-US" sz="800" kern="1200" dirty="0">
                          <a:solidFill>
                            <a:schemeClr val="dk1"/>
                          </a:solidFill>
                          <a:effectLst/>
                          <a:latin typeface="+mn-lt"/>
                          <a:ea typeface="+mn-ea"/>
                          <a:cs typeface="+mn-cs"/>
                        </a:rPr>
                        <a:t>768</a:t>
                      </a:r>
                      <a:r>
                        <a:rPr lang="en-US" sz="800" kern="1200" baseline="0" dirty="0">
                          <a:solidFill>
                            <a:schemeClr val="dk1"/>
                          </a:solidFill>
                          <a:effectLst/>
                          <a:latin typeface="+mn-lt"/>
                          <a:ea typeface="+mn-ea"/>
                          <a:cs typeface="+mn-cs"/>
                        </a:rPr>
                        <a:t> G</a:t>
                      </a:r>
                      <a:r>
                        <a:rPr lang="en-US" sz="800" kern="1200" dirty="0">
                          <a:solidFill>
                            <a:schemeClr val="dk1"/>
                          </a:solidFill>
                          <a:effectLst/>
                          <a:latin typeface="+mn-lt"/>
                          <a:ea typeface="+mn-ea"/>
                          <a:cs typeface="+mn-cs"/>
                        </a:rPr>
                        <a:t>B per node</a:t>
                      </a:r>
                    </a:p>
                    <a:p>
                      <a:r>
                        <a:rPr lang="en-US" sz="800" kern="1200" dirty="0">
                          <a:solidFill>
                            <a:schemeClr val="dk1"/>
                          </a:solidFill>
                          <a:effectLst/>
                          <a:latin typeface="+mn-lt"/>
                          <a:ea typeface="+mn-ea"/>
                          <a:cs typeface="+mn-cs"/>
                        </a:rPr>
                        <a:t>24x 32GB DDR4 2666 MHz​</a:t>
                      </a:r>
                    </a:p>
                  </a:txBody>
                  <a:tcPr marL="68580" marR="68580" marT="34290" marB="34290"/>
                </a:tc>
                <a:tc>
                  <a:txBody>
                    <a:bodyPr/>
                    <a:lstStyle/>
                    <a:p>
                      <a:pPr algn="l" rtl="0" fontAlgn="base"/>
                      <a:r>
                        <a:rPr lang="en-US" sz="800" b="1" i="0" dirty="0">
                          <a:solidFill>
                            <a:schemeClr val="tx1"/>
                          </a:solidFill>
                          <a:effectLst/>
                          <a:latin typeface="+mj-lt"/>
                        </a:rPr>
                        <a:t>3 TB Total Cluster</a:t>
                      </a:r>
                      <a:r>
                        <a:rPr lang="en-US" sz="800" b="1" i="0" baseline="0" dirty="0">
                          <a:solidFill>
                            <a:schemeClr val="tx1"/>
                          </a:solidFill>
                          <a:effectLst/>
                          <a:latin typeface="+mj-lt"/>
                        </a:rPr>
                        <a:t> memory</a:t>
                      </a:r>
                      <a:endParaRPr lang="en-US" sz="800" b="1" i="0" dirty="0">
                        <a:solidFill>
                          <a:schemeClr val="tx1"/>
                        </a:solidFill>
                        <a:effectLst/>
                        <a:latin typeface="+mj-lt"/>
                      </a:endParaRPr>
                    </a:p>
                    <a:p>
                      <a:pPr algn="l" rtl="0" fontAlgn="base"/>
                      <a:r>
                        <a:rPr lang="en-US" sz="800" b="0" i="0" dirty="0">
                          <a:solidFill>
                            <a:schemeClr val="tx1"/>
                          </a:solidFill>
                          <a:effectLst/>
                          <a:latin typeface="+mj-lt"/>
                        </a:rPr>
                        <a:t>1 TB​, (192GB DRAM cache) per node</a:t>
                      </a:r>
                    </a:p>
                    <a:p>
                      <a:pPr algn="l" rtl="0" fontAlgn="base"/>
                      <a:r>
                        <a:rPr lang="en-US" sz="800" b="0" i="0" dirty="0">
                          <a:solidFill>
                            <a:schemeClr val="tx1"/>
                          </a:solidFill>
                          <a:effectLst/>
                          <a:latin typeface="+mj-lt"/>
                        </a:rPr>
                        <a:t>8x 128GB PMem </a:t>
                      </a:r>
                      <a:r>
                        <a:rPr lang="en-US" sz="800" b="1" i="0" dirty="0">
                          <a:solidFill>
                            <a:schemeClr val="tx1"/>
                          </a:solidFill>
                          <a:effectLst/>
                          <a:latin typeface="+mj-lt"/>
                        </a:rPr>
                        <a:t>T1 Interleaved​</a:t>
                      </a:r>
                    </a:p>
                    <a:p>
                      <a:pPr algn="l" rtl="0" fontAlgn="base"/>
                      <a:r>
                        <a:rPr lang="en-US" sz="800" b="0" i="0" dirty="0">
                          <a:solidFill>
                            <a:schemeClr val="tx1"/>
                          </a:solidFill>
                          <a:effectLst/>
                          <a:latin typeface="+mj-lt"/>
                        </a:rPr>
                        <a:t>12x 16GB DDR4 2666 MHz​</a:t>
                      </a:r>
                    </a:p>
                  </a:txBody>
                  <a:tcPr marL="68580" marR="68580" marT="34290" marB="34290" anchor="ctr"/>
                </a:tc>
                <a:extLst>
                  <a:ext uri="{0D108BD9-81ED-4DB2-BD59-A6C34878D82A}">
                    <a16:rowId xmlns:a16="http://schemas.microsoft.com/office/drawing/2014/main" val="10007"/>
                  </a:ext>
                </a:extLst>
              </a:tr>
              <a:tr h="214691">
                <a:tc>
                  <a:txBody>
                    <a:bodyPr/>
                    <a:lstStyle/>
                    <a:p>
                      <a:r>
                        <a:rPr lang="pl-PL" sz="800" dirty="0"/>
                        <a:t>Network</a:t>
                      </a:r>
                      <a:endParaRPr lang="en-US" sz="800" dirty="0"/>
                    </a:p>
                  </a:txBody>
                  <a:tcPr marL="68580" marR="68580" marT="34290" marB="34290"/>
                </a:tc>
                <a:tc>
                  <a:txBody>
                    <a:bodyPr/>
                    <a:lstStyle/>
                    <a:p>
                      <a:pPr algn="l" rtl="0" fontAlgn="base"/>
                      <a:r>
                        <a:rPr lang="pl-PL" sz="800" b="0" i="0" dirty="0">
                          <a:solidFill>
                            <a:schemeClr val="tx1"/>
                          </a:solidFill>
                          <a:effectLst/>
                          <a:latin typeface="Metropolis"/>
                        </a:rPr>
                        <a:t>10 GbE Intel X</a:t>
                      </a:r>
                      <a:r>
                        <a:rPr lang="en-US" sz="800" b="0" i="0" dirty="0">
                          <a:solidFill>
                            <a:schemeClr val="tx1"/>
                          </a:solidFill>
                          <a:effectLst/>
                          <a:latin typeface="Metropolis"/>
                        </a:rPr>
                        <a:t>710</a:t>
                      </a:r>
                      <a:r>
                        <a:rPr lang="pl-PL" sz="800" b="0" i="0" dirty="0">
                          <a:solidFill>
                            <a:schemeClr val="tx1"/>
                          </a:solidFill>
                          <a:effectLst/>
                          <a:latin typeface="Metropolis"/>
                        </a:rPr>
                        <a:t> NIC​</a:t>
                      </a:r>
                      <a:endParaRPr lang="pl-PL" sz="800" b="0" i="0" dirty="0">
                        <a:solidFill>
                          <a:schemeClr val="tx1"/>
                        </a:solidFill>
                        <a:effectLst/>
                      </a:endParaRPr>
                    </a:p>
                  </a:txBody>
                  <a:tcPr marL="68580" marR="68580" marT="34290" marB="34290" anchor="ctr"/>
                </a:tc>
                <a:tc>
                  <a:txBody>
                    <a:bodyPr/>
                    <a:lstStyle/>
                    <a:p>
                      <a:pPr algn="l" rtl="0" fontAlgn="base"/>
                      <a:r>
                        <a:rPr lang="pl-PL" sz="800" b="0" i="0" dirty="0">
                          <a:solidFill>
                            <a:schemeClr val="tx1"/>
                          </a:solidFill>
                          <a:effectLst/>
                          <a:latin typeface="Metropolis"/>
                        </a:rPr>
                        <a:t>10 GbE Intel X</a:t>
                      </a:r>
                      <a:r>
                        <a:rPr lang="en-US" sz="800" b="0" i="0" dirty="0">
                          <a:solidFill>
                            <a:schemeClr val="tx1"/>
                          </a:solidFill>
                          <a:effectLst/>
                          <a:latin typeface="Metropolis"/>
                        </a:rPr>
                        <a:t>710</a:t>
                      </a:r>
                      <a:r>
                        <a:rPr lang="pl-PL" sz="800" b="0" i="0" dirty="0">
                          <a:solidFill>
                            <a:schemeClr val="tx1"/>
                          </a:solidFill>
                          <a:effectLst/>
                          <a:latin typeface="Metropolis"/>
                        </a:rPr>
                        <a:t> NIC​</a:t>
                      </a:r>
                      <a:endParaRPr lang="pl-PL" sz="800" b="0" i="0" dirty="0">
                        <a:solidFill>
                          <a:schemeClr val="tx1"/>
                        </a:solidFill>
                        <a:effectLst/>
                      </a:endParaRPr>
                    </a:p>
                  </a:txBody>
                  <a:tcPr marL="68580" marR="68580" marT="34290" marB="34290" anchor="ctr"/>
                </a:tc>
                <a:extLst>
                  <a:ext uri="{0D108BD9-81ED-4DB2-BD59-A6C34878D82A}">
                    <a16:rowId xmlns:a16="http://schemas.microsoft.com/office/drawing/2014/main" val="10008"/>
                  </a:ext>
                </a:extLst>
              </a:tr>
              <a:tr h="292638">
                <a:tc>
                  <a:txBody>
                    <a:bodyPr/>
                    <a:lstStyle/>
                    <a:p>
                      <a:r>
                        <a:rPr lang="pl-PL" sz="800" dirty="0"/>
                        <a:t>Storage </a:t>
                      </a:r>
                      <a:r>
                        <a:rPr lang="en-US" sz="800" dirty="0" err="1"/>
                        <a:t>Datastore</a:t>
                      </a:r>
                      <a:endParaRPr lang="en-US" sz="800" dirty="0"/>
                    </a:p>
                  </a:txBody>
                  <a:tcPr marL="68580" marR="68580" marT="34290" marB="34290"/>
                </a:tc>
                <a:tc>
                  <a:txBody>
                    <a:bodyPr/>
                    <a:lstStyle/>
                    <a:p>
                      <a:pPr algn="l" rtl="0" fontAlgn="base"/>
                      <a:r>
                        <a:rPr lang="en-US" sz="800" b="1" i="0" dirty="0">
                          <a:solidFill>
                            <a:schemeClr val="tx1"/>
                          </a:solidFill>
                          <a:effectLst/>
                          <a:latin typeface="Metropolis"/>
                        </a:rPr>
                        <a:t>4x Intel SSD D3-S4610 Series (960GB, 2.5in)​</a:t>
                      </a:r>
                    </a:p>
                    <a:p>
                      <a:pPr algn="l" rtl="0" fontAlgn="base"/>
                      <a:r>
                        <a:rPr lang="en-US" sz="800" b="1" i="0" dirty="0">
                          <a:solidFill>
                            <a:schemeClr val="tx1"/>
                          </a:solidFill>
                          <a:effectLst/>
                          <a:latin typeface="Metropolis"/>
                        </a:rPr>
                        <a:t>2x Intel SSD DC P4610</a:t>
                      </a:r>
                      <a:r>
                        <a:rPr lang="en-US" sz="800" b="1" i="0" baseline="0" dirty="0">
                          <a:solidFill>
                            <a:schemeClr val="tx1"/>
                          </a:solidFill>
                          <a:effectLst/>
                          <a:latin typeface="Metropolis"/>
                        </a:rPr>
                        <a:t> Series (1.6TB, 2.5in)</a:t>
                      </a:r>
                      <a:endParaRPr lang="en-US" sz="800" b="1" i="0" dirty="0">
                        <a:solidFill>
                          <a:schemeClr val="tx1"/>
                        </a:solidFill>
                        <a:effectLst/>
                      </a:endParaRPr>
                    </a:p>
                  </a:txBody>
                  <a:tcPr marL="68580" marR="68580" marT="34290" marB="34290" anchor="ctr"/>
                </a:tc>
                <a:tc>
                  <a:txBody>
                    <a:bodyPr/>
                    <a:lstStyle/>
                    <a:p>
                      <a:pPr algn="l" rtl="0" fontAlgn="base"/>
                      <a:r>
                        <a:rPr lang="en-US" sz="800" b="1" i="0" dirty="0">
                          <a:solidFill>
                            <a:schemeClr val="tx1"/>
                          </a:solidFill>
                          <a:effectLst/>
                          <a:latin typeface="Metropolis"/>
                        </a:rPr>
                        <a:t>4x Intel SSD D3-S4610 Series (960GB, 2.5in)​</a:t>
                      </a:r>
                    </a:p>
                    <a:p>
                      <a:pPr algn="l" rtl="0" fontAlgn="base"/>
                      <a:r>
                        <a:rPr lang="en-US" sz="800" b="1" i="0" dirty="0">
                          <a:solidFill>
                            <a:schemeClr val="tx1"/>
                          </a:solidFill>
                          <a:effectLst/>
                          <a:latin typeface="Metropolis"/>
                        </a:rPr>
                        <a:t>2x Intel SSD DC P4610</a:t>
                      </a:r>
                      <a:r>
                        <a:rPr lang="en-US" sz="800" b="1" i="0" baseline="0" dirty="0">
                          <a:solidFill>
                            <a:schemeClr val="tx1"/>
                          </a:solidFill>
                          <a:effectLst/>
                          <a:latin typeface="Metropolis"/>
                        </a:rPr>
                        <a:t> Series (1.6TB, 2.5in)</a:t>
                      </a:r>
                      <a:endParaRPr lang="en-US" sz="800" b="1" i="0" dirty="0">
                        <a:solidFill>
                          <a:schemeClr val="tx1"/>
                        </a:solidFill>
                        <a:effectLst/>
                      </a:endParaRPr>
                    </a:p>
                  </a:txBody>
                  <a:tcPr marL="68580" marR="68580" marT="34290" marB="34290" anchor="ctr"/>
                </a:tc>
                <a:extLst>
                  <a:ext uri="{0D108BD9-81ED-4DB2-BD59-A6C34878D82A}">
                    <a16:rowId xmlns:a16="http://schemas.microsoft.com/office/drawing/2014/main" val="10009"/>
                  </a:ext>
                </a:extLst>
              </a:tr>
              <a:tr h="178438">
                <a:tc>
                  <a:txBody>
                    <a:bodyPr/>
                    <a:lstStyle/>
                    <a:p>
                      <a:r>
                        <a:rPr lang="pl-PL" sz="800" dirty="0"/>
                        <a:t>BIOS</a:t>
                      </a:r>
                      <a:endParaRPr lang="en-US" sz="800" dirty="0"/>
                    </a:p>
                  </a:txBody>
                  <a:tcPr marL="68580" marR="68580" marT="34290" marB="34290"/>
                </a:tc>
                <a:tc>
                  <a:txBody>
                    <a:bodyPr/>
                    <a:lstStyle/>
                    <a:p>
                      <a:pPr algn="l" rtl="0" fontAlgn="base"/>
                      <a:r>
                        <a:rPr lang="en-US" sz="800" b="1" i="0" dirty="0">
                          <a:solidFill>
                            <a:schemeClr val="tx1"/>
                          </a:solidFill>
                          <a:effectLst/>
                          <a:latin typeface="Metropolis"/>
                        </a:rPr>
                        <a:t>SE5C620.86B.02.01.0010.CNX02.010620200716</a:t>
                      </a:r>
                      <a:endParaRPr lang="en-US" sz="800" b="1" i="0" dirty="0">
                        <a:solidFill>
                          <a:schemeClr val="tx1"/>
                        </a:solidFill>
                        <a:effectLst/>
                      </a:endParaRPr>
                    </a:p>
                  </a:txBody>
                  <a:tcPr marL="68580" marR="68580" marT="34290" marB="34290" anchor="ctr"/>
                </a:tc>
                <a:tc>
                  <a:txBody>
                    <a:bodyPr/>
                    <a:lstStyle/>
                    <a:p>
                      <a:pPr algn="l" rtl="0" fontAlgn="base"/>
                      <a:r>
                        <a:rPr lang="en-US" sz="800" b="1" i="0" dirty="0">
                          <a:solidFill>
                            <a:schemeClr val="tx1"/>
                          </a:solidFill>
                          <a:effectLst/>
                          <a:latin typeface="Metropolis"/>
                        </a:rPr>
                        <a:t>SE5C620.86B.02.01.0010.CNX02.010620200716</a:t>
                      </a:r>
                      <a:endParaRPr lang="en-US" sz="800" b="1" i="0" dirty="0">
                        <a:solidFill>
                          <a:schemeClr val="tx1"/>
                        </a:solidFill>
                        <a:effectLst/>
                      </a:endParaRPr>
                    </a:p>
                  </a:txBody>
                  <a:tcPr marL="68580" marR="68580" marT="34290" marB="34290" anchor="ctr"/>
                </a:tc>
                <a:extLst>
                  <a:ext uri="{0D108BD9-81ED-4DB2-BD59-A6C34878D82A}">
                    <a16:rowId xmlns:a16="http://schemas.microsoft.com/office/drawing/2014/main" val="10010"/>
                  </a:ext>
                </a:extLst>
              </a:tr>
              <a:tr h="178438">
                <a:tc>
                  <a:txBody>
                    <a:bodyPr/>
                    <a:lstStyle/>
                    <a:p>
                      <a:r>
                        <a:rPr lang="en-US" sz="800" dirty="0"/>
                        <a:t>HT</a:t>
                      </a:r>
                    </a:p>
                  </a:txBody>
                  <a:tcPr marL="68580" marR="68580" marT="34290" marB="34290"/>
                </a:tc>
                <a:tc>
                  <a:txBody>
                    <a:bodyPr/>
                    <a:lstStyle/>
                    <a:p>
                      <a:pPr algn="l" rtl="0" fontAlgn="base"/>
                      <a:r>
                        <a:rPr lang="en-US" sz="800" b="0" i="0" dirty="0">
                          <a:solidFill>
                            <a:schemeClr val="tx1"/>
                          </a:solidFill>
                          <a:effectLst/>
                          <a:latin typeface="Metropolis"/>
                        </a:rPr>
                        <a:t>ON​</a:t>
                      </a:r>
                      <a:endParaRPr lang="en-US" sz="800" b="0" i="0" dirty="0">
                        <a:solidFill>
                          <a:schemeClr val="tx1"/>
                        </a:solidFill>
                        <a:effectLst/>
                      </a:endParaRPr>
                    </a:p>
                  </a:txBody>
                  <a:tcPr marL="68580" marR="68580" marT="34290" marB="34290" anchor="ctr"/>
                </a:tc>
                <a:tc>
                  <a:txBody>
                    <a:bodyPr/>
                    <a:lstStyle/>
                    <a:p>
                      <a:pPr algn="l" rtl="0" fontAlgn="base"/>
                      <a:r>
                        <a:rPr lang="en-US" sz="800" b="0" i="0" dirty="0">
                          <a:solidFill>
                            <a:schemeClr val="tx1"/>
                          </a:solidFill>
                          <a:effectLst/>
                          <a:latin typeface="Metropolis"/>
                        </a:rPr>
                        <a:t>ON​</a:t>
                      </a:r>
                      <a:endParaRPr lang="en-US" sz="800" b="0" i="0" dirty="0">
                        <a:solidFill>
                          <a:schemeClr val="tx1"/>
                        </a:solidFill>
                        <a:effectLst/>
                      </a:endParaRPr>
                    </a:p>
                  </a:txBody>
                  <a:tcPr marL="68580" marR="68580" marT="34290" marB="34290" anchor="ctr"/>
                </a:tc>
                <a:extLst>
                  <a:ext uri="{0D108BD9-81ED-4DB2-BD59-A6C34878D82A}">
                    <a16:rowId xmlns:a16="http://schemas.microsoft.com/office/drawing/2014/main" val="10011"/>
                  </a:ext>
                </a:extLst>
              </a:tr>
              <a:tr h="178438">
                <a:tc>
                  <a:txBody>
                    <a:bodyPr/>
                    <a:lstStyle/>
                    <a:p>
                      <a:r>
                        <a:rPr lang="en-US" sz="800" dirty="0"/>
                        <a:t>Turbo</a:t>
                      </a:r>
                    </a:p>
                  </a:txBody>
                  <a:tcPr marL="68580" marR="68580" marT="34290" marB="34290"/>
                </a:tc>
                <a:tc>
                  <a:txBody>
                    <a:bodyPr/>
                    <a:lstStyle/>
                    <a:p>
                      <a:pPr algn="l" rtl="0" fontAlgn="base"/>
                      <a:r>
                        <a:rPr lang="en-US" sz="800" b="0" i="0" dirty="0">
                          <a:solidFill>
                            <a:schemeClr val="tx1"/>
                          </a:solidFill>
                          <a:effectLst/>
                        </a:rPr>
                        <a:t>ON</a:t>
                      </a:r>
                    </a:p>
                  </a:txBody>
                  <a:tcPr marL="68580" marR="68580" marT="34290" marB="34290" anchor="ctr"/>
                </a:tc>
                <a:tc>
                  <a:txBody>
                    <a:bodyPr/>
                    <a:lstStyle/>
                    <a:p>
                      <a:pPr algn="l" rtl="0" fontAlgn="base"/>
                      <a:r>
                        <a:rPr lang="en-US" sz="800" b="0" i="0" dirty="0">
                          <a:solidFill>
                            <a:schemeClr val="tx1"/>
                          </a:solidFill>
                          <a:effectLst/>
                        </a:rPr>
                        <a:t>ON</a:t>
                      </a:r>
                    </a:p>
                  </a:txBody>
                  <a:tcPr marL="68580" marR="68580" marT="34290" marB="34290" anchor="ctr"/>
                </a:tc>
                <a:extLst>
                  <a:ext uri="{0D108BD9-81ED-4DB2-BD59-A6C34878D82A}">
                    <a16:rowId xmlns:a16="http://schemas.microsoft.com/office/drawing/2014/main" val="10012"/>
                  </a:ext>
                </a:extLst>
              </a:tr>
              <a:tr h="292638">
                <a:tc>
                  <a:txBody>
                    <a:bodyPr/>
                    <a:lstStyle/>
                    <a:p>
                      <a:r>
                        <a:rPr lang="en-US" sz="800" dirty="0">
                          <a:solidFill>
                            <a:schemeClr val="tx1"/>
                          </a:solidFill>
                        </a:rPr>
                        <a:t>NVM Performance Setting</a:t>
                      </a:r>
                    </a:p>
                  </a:txBody>
                  <a:tcPr marL="68580" marR="68580" marT="34290" marB="34290"/>
                </a:tc>
                <a:tc>
                  <a:txBody>
                    <a:bodyPr/>
                    <a:lstStyle/>
                    <a:p>
                      <a:pPr algn="l" rtl="0" fontAlgn="base"/>
                      <a:r>
                        <a:rPr lang="en-US" sz="800" b="0" i="0" dirty="0">
                          <a:solidFill>
                            <a:schemeClr val="tx1"/>
                          </a:solidFill>
                          <a:effectLst/>
                        </a:rPr>
                        <a:t>BW Optimized</a:t>
                      </a:r>
                    </a:p>
                  </a:txBody>
                  <a:tcPr marL="68580" marR="68580" marT="34290" marB="34290" anchor="ctr"/>
                </a:tc>
                <a:tc>
                  <a:txBody>
                    <a:bodyPr/>
                    <a:lstStyle/>
                    <a:p>
                      <a:pPr algn="l" rtl="0" fontAlgn="base"/>
                      <a:r>
                        <a:rPr lang="en-US" sz="800" b="0" i="0" dirty="0">
                          <a:solidFill>
                            <a:schemeClr val="tx1"/>
                          </a:solidFill>
                          <a:effectLst/>
                        </a:rPr>
                        <a:t>BW Optimized</a:t>
                      </a:r>
                    </a:p>
                  </a:txBody>
                  <a:tcPr marL="68580" marR="68580" marT="34290" marB="34290" anchor="ctr"/>
                </a:tc>
                <a:extLst>
                  <a:ext uri="{0D108BD9-81ED-4DB2-BD59-A6C34878D82A}">
                    <a16:rowId xmlns:a16="http://schemas.microsoft.com/office/drawing/2014/main" val="410462173"/>
                  </a:ext>
                </a:extLst>
              </a:tr>
              <a:tr h="178438">
                <a:tc>
                  <a:txBody>
                    <a:bodyPr/>
                    <a:lstStyle/>
                    <a:p>
                      <a:r>
                        <a:rPr lang="pl-PL" sz="800" dirty="0"/>
                        <a:t>OS</a:t>
                      </a:r>
                      <a:endParaRPr lang="en-US" sz="800" dirty="0"/>
                    </a:p>
                  </a:txBody>
                  <a:tcPr marL="68580" marR="68580" marT="34290" marB="34290"/>
                </a:tc>
                <a:tc>
                  <a:txBody>
                    <a:bodyPr/>
                    <a:lstStyle/>
                    <a:p>
                      <a:pPr algn="l" rtl="0" fontAlgn="base"/>
                      <a:r>
                        <a:rPr lang="en-US" sz="800" b="0" i="0" dirty="0">
                          <a:solidFill>
                            <a:schemeClr val="tx1"/>
                          </a:solidFill>
                          <a:effectLst/>
                        </a:rPr>
                        <a:t>Nutanix 5.15 with</a:t>
                      </a:r>
                      <a:r>
                        <a:rPr lang="en-US" sz="800" b="0" i="0" baseline="0" dirty="0">
                          <a:solidFill>
                            <a:schemeClr val="tx1"/>
                          </a:solidFill>
                          <a:effectLst/>
                        </a:rPr>
                        <a:t> </a:t>
                      </a:r>
                      <a:r>
                        <a:rPr lang="en-US" sz="800" b="0" i="0" dirty="0">
                          <a:solidFill>
                            <a:schemeClr val="tx1"/>
                          </a:solidFill>
                          <a:effectLst/>
                        </a:rPr>
                        <a:t>redundancy factor</a:t>
                      </a:r>
                      <a:r>
                        <a:rPr lang="en-US" sz="800" b="0" i="0" baseline="0" dirty="0">
                          <a:solidFill>
                            <a:schemeClr val="tx1"/>
                          </a:solidFill>
                          <a:effectLst/>
                        </a:rPr>
                        <a:t> 2 on</a:t>
                      </a:r>
                      <a:r>
                        <a:rPr lang="en-US" sz="800" b="0" i="0" dirty="0">
                          <a:solidFill>
                            <a:schemeClr val="tx1"/>
                          </a:solidFill>
                          <a:effectLst/>
                        </a:rPr>
                        <a:t> AHV  </a:t>
                      </a:r>
                    </a:p>
                  </a:txBody>
                  <a:tcPr marL="68580" marR="68580" marT="34290" marB="34290" anchor="ctr"/>
                </a:tc>
                <a:tc>
                  <a:txBody>
                    <a:bodyPr/>
                    <a:lstStyle/>
                    <a:p>
                      <a:pPr algn="l" rtl="0" fontAlgn="base"/>
                      <a:r>
                        <a:rPr lang="en-US" sz="800" b="0" i="0" dirty="0">
                          <a:solidFill>
                            <a:schemeClr val="tx1"/>
                          </a:solidFill>
                          <a:effectLst/>
                        </a:rPr>
                        <a:t>Nutanix 5.15 with</a:t>
                      </a:r>
                      <a:r>
                        <a:rPr lang="en-US" sz="800" b="0" i="0" baseline="0" dirty="0">
                          <a:solidFill>
                            <a:schemeClr val="tx1"/>
                          </a:solidFill>
                          <a:effectLst/>
                        </a:rPr>
                        <a:t> </a:t>
                      </a:r>
                      <a:r>
                        <a:rPr lang="en-US" sz="800" b="0" i="0" dirty="0">
                          <a:solidFill>
                            <a:schemeClr val="tx1"/>
                          </a:solidFill>
                          <a:effectLst/>
                        </a:rPr>
                        <a:t>redundancy factor</a:t>
                      </a:r>
                      <a:r>
                        <a:rPr lang="en-US" sz="800" b="0" i="0" baseline="0" dirty="0">
                          <a:solidFill>
                            <a:schemeClr val="tx1"/>
                          </a:solidFill>
                          <a:effectLst/>
                        </a:rPr>
                        <a:t> 2 on</a:t>
                      </a:r>
                      <a:r>
                        <a:rPr lang="en-US" sz="800" b="0" i="0" dirty="0">
                          <a:solidFill>
                            <a:schemeClr val="tx1"/>
                          </a:solidFill>
                          <a:effectLst/>
                        </a:rPr>
                        <a:t> AHV  </a:t>
                      </a:r>
                    </a:p>
                  </a:txBody>
                  <a:tcPr marL="68580" marR="68580" marT="34290" marB="34290" anchor="ctr"/>
                </a:tc>
                <a:extLst>
                  <a:ext uri="{0D108BD9-81ED-4DB2-BD59-A6C34878D82A}">
                    <a16:rowId xmlns:a16="http://schemas.microsoft.com/office/drawing/2014/main" val="10013"/>
                  </a:ext>
                </a:extLst>
              </a:tr>
              <a:tr h="178438">
                <a:tc>
                  <a:txBody>
                    <a:bodyPr/>
                    <a:lstStyle/>
                    <a:p>
                      <a:r>
                        <a:rPr lang="pl-PL" sz="800" dirty="0"/>
                        <a:t>WL Version</a:t>
                      </a:r>
                      <a:endParaRPr lang="en-US" sz="800" dirty="0"/>
                    </a:p>
                  </a:txBody>
                  <a:tcPr marL="68580" marR="68580" marT="34290" marB="34290"/>
                </a:tc>
                <a:tc>
                  <a:txBody>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lang="en-US" sz="800" b="0" i="0" dirty="0">
                          <a:solidFill>
                            <a:schemeClr val="tx1"/>
                          </a:solidFill>
                          <a:effectLst/>
                          <a:latin typeface="Metropolis"/>
                        </a:rPr>
                        <a:t>LoginVSI 4.1.40, Citrix </a:t>
                      </a:r>
                      <a:r>
                        <a:rPr lang="en-US" sz="800" b="0" i="0" u="none" dirty="0" err="1">
                          <a:solidFill>
                            <a:schemeClr val="tx1"/>
                          </a:solidFill>
                          <a:effectLst/>
                          <a:latin typeface="Metropolis"/>
                        </a:rPr>
                        <a:t>XenDesktop</a:t>
                      </a:r>
                      <a:r>
                        <a:rPr lang="en-US" sz="800" b="0" i="0" u="none" dirty="0">
                          <a:solidFill>
                            <a:schemeClr val="tx1"/>
                          </a:solidFill>
                          <a:effectLst/>
                          <a:latin typeface="Metropolis"/>
                        </a:rPr>
                        <a:t> 1903.1</a:t>
                      </a:r>
                      <a:endParaRPr lang="en-US" sz="800" b="0" i="0" u="none" dirty="0">
                        <a:solidFill>
                          <a:schemeClr val="tx1"/>
                        </a:solidFill>
                        <a:effectLst/>
                      </a:endParaRPr>
                    </a:p>
                  </a:txBody>
                  <a:tcPr marL="68580" marR="68580" marT="34290" marB="34290" anchor="ctr"/>
                </a:tc>
                <a:tc>
                  <a:txBody>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lang="en-US" sz="800" b="0" i="0" dirty="0">
                          <a:solidFill>
                            <a:schemeClr val="tx1"/>
                          </a:solidFill>
                          <a:effectLst/>
                          <a:latin typeface="Metropolis"/>
                        </a:rPr>
                        <a:t>LoginVSI 4.1.40, Citrix </a:t>
                      </a:r>
                      <a:r>
                        <a:rPr lang="en-US" sz="800" b="0" i="0" u="none" dirty="0" err="1">
                          <a:solidFill>
                            <a:schemeClr val="tx1"/>
                          </a:solidFill>
                          <a:effectLst/>
                          <a:latin typeface="Metropolis"/>
                        </a:rPr>
                        <a:t>XenDesktop</a:t>
                      </a:r>
                      <a:r>
                        <a:rPr lang="en-US" sz="800" b="0" i="0" u="none" dirty="0">
                          <a:solidFill>
                            <a:schemeClr val="tx1"/>
                          </a:solidFill>
                          <a:effectLst/>
                          <a:latin typeface="Metropolis"/>
                        </a:rPr>
                        <a:t> 1903.1</a:t>
                      </a:r>
                      <a:endParaRPr lang="en-US" sz="800" b="0" i="0" u="none" dirty="0">
                        <a:solidFill>
                          <a:schemeClr val="tx1"/>
                        </a:solidFill>
                        <a:effectLst/>
                      </a:endParaRPr>
                    </a:p>
                  </a:txBody>
                  <a:tcPr marL="68580" marR="68580" marT="34290" marB="34290" anchor="ctr"/>
                </a:tc>
                <a:extLst>
                  <a:ext uri="{0D108BD9-81ED-4DB2-BD59-A6C34878D82A}">
                    <a16:rowId xmlns:a16="http://schemas.microsoft.com/office/drawing/2014/main" val="10014"/>
                  </a:ext>
                </a:extLst>
              </a:tr>
              <a:tr h="178438">
                <a:tc>
                  <a:txBody>
                    <a:bodyPr/>
                    <a:lstStyle/>
                    <a:p>
                      <a:r>
                        <a:rPr lang="en-US" sz="800" dirty="0" err="1"/>
                        <a:t>DataSet</a:t>
                      </a:r>
                      <a:r>
                        <a:rPr lang="en-US" sz="800" dirty="0"/>
                        <a:t> Size</a:t>
                      </a:r>
                    </a:p>
                  </a:txBody>
                  <a:tcPr marL="68580" marR="68580" marT="34290" marB="34290"/>
                </a:tc>
                <a:tc>
                  <a:txBody>
                    <a:bodyPr/>
                    <a:lstStyle/>
                    <a:p>
                      <a:pPr algn="l" rtl="0" fontAlgn="base">
                        <a:buFont typeface="Arial" panose="020B0604020202020204" pitchFamily="34" charset="0"/>
                        <a:buNone/>
                      </a:pPr>
                      <a:r>
                        <a:rPr lang="en-US" sz="800" b="0" i="0" dirty="0">
                          <a:solidFill>
                            <a:schemeClr val="tx1"/>
                          </a:solidFill>
                          <a:effectLst/>
                          <a:latin typeface="Metropolis"/>
                        </a:rPr>
                        <a:t>Dependent on # of VMs​</a:t>
                      </a:r>
                      <a:endParaRPr lang="en-US" sz="800" b="0" i="0" dirty="0">
                        <a:solidFill>
                          <a:schemeClr val="tx1"/>
                        </a:solidFill>
                        <a:effectLst/>
                        <a:latin typeface="Arial" panose="020B0604020202020204" pitchFamily="34" charset="0"/>
                      </a:endParaRPr>
                    </a:p>
                  </a:txBody>
                  <a:tcPr marL="68580" marR="68580" marT="34290" marB="34290"/>
                </a:tc>
                <a:tc>
                  <a:txBody>
                    <a:bodyPr/>
                    <a:lstStyle/>
                    <a:p>
                      <a:pPr algn="l" rtl="0" fontAlgn="base">
                        <a:buFont typeface="Arial" panose="020B0604020202020204" pitchFamily="34" charset="0"/>
                        <a:buNone/>
                      </a:pPr>
                      <a:r>
                        <a:rPr lang="en-US" sz="800" b="0" i="0" dirty="0">
                          <a:solidFill>
                            <a:schemeClr val="tx1"/>
                          </a:solidFill>
                          <a:effectLst/>
                          <a:latin typeface="Metropolis"/>
                        </a:rPr>
                        <a:t>Dependent on # of VMs​</a:t>
                      </a:r>
                      <a:endParaRPr lang="en-US" sz="800" b="0" i="0" dirty="0">
                        <a:solidFill>
                          <a:schemeClr val="tx1"/>
                        </a:solidFill>
                        <a:effectLst/>
                        <a:latin typeface="Arial" panose="020B0604020202020204" pitchFamily="34" charset="0"/>
                      </a:endParaRPr>
                    </a:p>
                  </a:txBody>
                  <a:tcPr marL="68580" marR="68580" marT="34290" marB="34290"/>
                </a:tc>
                <a:extLst>
                  <a:ext uri="{0D108BD9-81ED-4DB2-BD59-A6C34878D82A}">
                    <a16:rowId xmlns:a16="http://schemas.microsoft.com/office/drawing/2014/main" val="10015"/>
                  </a:ext>
                </a:extLst>
              </a:tr>
              <a:tr h="238200">
                <a:tc>
                  <a:txBody>
                    <a:bodyPr/>
                    <a:lstStyle/>
                    <a:p>
                      <a:r>
                        <a:rPr lang="en-US" sz="800" dirty="0"/>
                        <a:t>LoginVSI Config</a:t>
                      </a:r>
                    </a:p>
                  </a:txBody>
                  <a:tcPr marL="68580" marR="68580" marT="34290" marB="34290"/>
                </a:tc>
                <a:tc>
                  <a:txBody>
                    <a:bodyPr/>
                    <a:lstStyle/>
                    <a:p>
                      <a:pPr algn="l" rtl="0" fontAlgn="base"/>
                      <a:r>
                        <a:rPr lang="en-US" sz="800" b="0" i="0" dirty="0">
                          <a:solidFill>
                            <a:schemeClr val="tx1"/>
                          </a:solidFill>
                          <a:effectLst/>
                          <a:latin typeface="Metropolis"/>
                        </a:rPr>
                        <a:t>Power Worker Profile</a:t>
                      </a:r>
                      <a:endParaRPr lang="en-US" sz="800" b="0" i="0" dirty="0">
                        <a:solidFill>
                          <a:schemeClr val="tx1"/>
                        </a:solidFill>
                        <a:effectLst/>
                      </a:endParaRPr>
                    </a:p>
                  </a:txBody>
                  <a:tcPr marL="68580" marR="68580" marT="34290" marB="34290" anchor="ctr"/>
                </a:tc>
                <a:tc>
                  <a:txBody>
                    <a:bodyPr/>
                    <a:lstStyle/>
                    <a:p>
                      <a:pPr algn="l" rtl="0" fontAlgn="base"/>
                      <a:r>
                        <a:rPr lang="en-US" sz="800" b="0" i="0" dirty="0">
                          <a:solidFill>
                            <a:schemeClr val="tx1"/>
                          </a:solidFill>
                          <a:effectLst/>
                          <a:latin typeface="Metropolis"/>
                        </a:rPr>
                        <a:t>Power Worker Profile</a:t>
                      </a:r>
                      <a:endParaRPr lang="en-US" sz="800" b="0" i="0" dirty="0">
                        <a:solidFill>
                          <a:schemeClr val="tx1"/>
                        </a:solidFill>
                        <a:effectLst/>
                      </a:endParaRPr>
                    </a:p>
                  </a:txBody>
                  <a:tcPr marL="68580" marR="68580" marT="34290" marB="3429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594895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7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ACED01-2BAE-4040-B057-56B7D77DBB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478" b="27468"/>
          <a:stretch/>
        </p:blipFill>
        <p:spPr>
          <a:xfrm>
            <a:off x="548049" y="2859189"/>
            <a:ext cx="1445666" cy="646308"/>
          </a:xfrm>
          <a:prstGeom prst="rect">
            <a:avLst/>
          </a:prstGeom>
        </p:spPr>
      </p:pic>
      <p:pic>
        <p:nvPicPr>
          <p:cNvPr id="12" name="Picture 11">
            <a:extLst>
              <a:ext uri="{FF2B5EF4-FFF2-40B4-BE49-F238E27FC236}">
                <a16:creationId xmlns:a16="http://schemas.microsoft.com/office/drawing/2014/main" id="{E81E4DA9-5023-4FD4-B589-A25106B3AA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 t="16496" r="38" b="16496"/>
          <a:stretch/>
        </p:blipFill>
        <p:spPr>
          <a:xfrm>
            <a:off x="2070923" y="2859189"/>
            <a:ext cx="1445668" cy="646308"/>
          </a:xfrm>
          <a:prstGeom prst="rect">
            <a:avLst/>
          </a:prstGeom>
        </p:spPr>
      </p:pic>
      <p:pic>
        <p:nvPicPr>
          <p:cNvPr id="13" name="Picture 12">
            <a:extLst>
              <a:ext uri="{FF2B5EF4-FFF2-40B4-BE49-F238E27FC236}">
                <a16:creationId xmlns:a16="http://schemas.microsoft.com/office/drawing/2014/main" id="{F2F30859-EE03-48E3-8E99-DC5609DDD6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8" t="16499" r="38" b="16499"/>
          <a:stretch/>
        </p:blipFill>
        <p:spPr>
          <a:xfrm>
            <a:off x="3593799" y="2859189"/>
            <a:ext cx="1445666" cy="646308"/>
          </a:xfrm>
          <a:prstGeom prst="rect">
            <a:avLst/>
          </a:prstGeom>
        </p:spPr>
      </p:pic>
      <p:pic>
        <p:nvPicPr>
          <p:cNvPr id="16" name="Picture 15">
            <a:extLst>
              <a:ext uri="{FF2B5EF4-FFF2-40B4-BE49-F238E27FC236}">
                <a16:creationId xmlns:a16="http://schemas.microsoft.com/office/drawing/2014/main" id="{62E455BC-2991-412B-99AD-6406C12011C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926" b="27446"/>
          <a:stretch/>
        </p:blipFill>
        <p:spPr>
          <a:xfrm>
            <a:off x="548048" y="3688526"/>
            <a:ext cx="1445666" cy="646308"/>
          </a:xfrm>
          <a:prstGeom prst="rect">
            <a:avLst/>
          </a:prstGeom>
        </p:spPr>
      </p:pic>
      <p:pic>
        <p:nvPicPr>
          <p:cNvPr id="17" name="Picture 16">
            <a:extLst>
              <a:ext uri="{FF2B5EF4-FFF2-40B4-BE49-F238E27FC236}">
                <a16:creationId xmlns:a16="http://schemas.microsoft.com/office/drawing/2014/main" id="{AECEA283-37C6-4650-85DE-81C9063367C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9" t="9581" r="-39" b="9581"/>
          <a:stretch/>
        </p:blipFill>
        <p:spPr>
          <a:xfrm>
            <a:off x="2082535" y="3688526"/>
            <a:ext cx="1422444" cy="646308"/>
          </a:xfrm>
          <a:prstGeom prst="rect">
            <a:avLst/>
          </a:prstGeom>
        </p:spPr>
      </p:pic>
      <p:pic>
        <p:nvPicPr>
          <p:cNvPr id="1028" name="Picture 4">
            <a:extLst>
              <a:ext uri="{FF2B5EF4-FFF2-40B4-BE49-F238E27FC236}">
                <a16:creationId xmlns:a16="http://schemas.microsoft.com/office/drawing/2014/main" id="{3EC77D89-0A9C-48DD-A1EC-225A35AD6BC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0245" b="10245"/>
          <a:stretch/>
        </p:blipFill>
        <p:spPr bwMode="auto">
          <a:xfrm>
            <a:off x="3593799" y="3688526"/>
            <a:ext cx="1445114" cy="6463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2AFAB8D-2883-4719-BC0F-95BE4071430C}"/>
              </a:ext>
            </a:extLst>
          </p:cNvPr>
          <p:cNvSpPr>
            <a:spLocks noGrp="1"/>
          </p:cNvSpPr>
          <p:nvPr>
            <p:ph type="title"/>
          </p:nvPr>
        </p:nvSpPr>
        <p:spPr>
          <a:xfrm>
            <a:off x="455613" y="308848"/>
            <a:ext cx="8229600" cy="868680"/>
          </a:xfrm>
        </p:spPr>
        <p:txBody>
          <a:bodyPr/>
          <a:lstStyle/>
          <a:p>
            <a:r>
              <a:rPr lang="en-US" dirty="0"/>
              <a:t>VDI is More Important Than Ever </a:t>
            </a:r>
          </a:p>
        </p:txBody>
      </p:sp>
      <p:sp>
        <p:nvSpPr>
          <p:cNvPr id="9" name="Rounded Rectangle 765">
            <a:extLst>
              <a:ext uri="{FF2B5EF4-FFF2-40B4-BE49-F238E27FC236}">
                <a16:creationId xmlns:a16="http://schemas.microsoft.com/office/drawing/2014/main" id="{0F3BEB94-5E94-43CB-9096-06566E80C206}"/>
              </a:ext>
            </a:extLst>
          </p:cNvPr>
          <p:cNvSpPr/>
          <p:nvPr/>
        </p:nvSpPr>
        <p:spPr>
          <a:xfrm>
            <a:off x="459227" y="926124"/>
            <a:ext cx="4669058" cy="3610706"/>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marL="0" marR="0" lvl="0" indent="0" algn="l" defTabSz="914355" rtl="0" eaLnBrk="1" fontAlgn="auto" latinLnBrk="0" hangingPunct="1">
              <a:lnSpc>
                <a:spcPct val="100000"/>
              </a:lnSpc>
              <a:spcBef>
                <a:spcPts val="600"/>
              </a:spcBef>
              <a:spcAft>
                <a:spcPts val="0"/>
              </a:spcAft>
              <a:buClrTx/>
              <a:buSzTx/>
              <a:buFontTx/>
              <a:buNone/>
              <a:tabLst/>
              <a:defRPr/>
            </a:pPr>
            <a:r>
              <a:rPr kumimoji="0" lang="en-US" sz="1600" b="1" i="0" u="none" strike="noStrike" kern="1200" cap="all" spc="0" normalizeH="0" baseline="0" noProof="0" dirty="0">
                <a:ln>
                  <a:noFill/>
                </a:ln>
                <a:solidFill>
                  <a:srgbClr val="0071C5"/>
                </a:solidFill>
                <a:effectLst/>
                <a:uLnTx/>
                <a:uFillTx/>
                <a:latin typeface="Intel Clear" panose="020B0604020203020204" pitchFamily="34" charset="0"/>
                <a:ea typeface="+mn-ea"/>
                <a:cs typeface="+mn-cs"/>
              </a:rPr>
              <a:t>Industry Trends:</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Government and enterprise customers seeking a more agile and flexible workforce</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Working, caring, and educating people is shifting from traditional venues to the home</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Remote work is an example of create cost savings to minimize business disruptions from Covid-19</a:t>
            </a:r>
          </a:p>
        </p:txBody>
      </p:sp>
      <p:sp>
        <p:nvSpPr>
          <p:cNvPr id="21" name="TextBox 20">
            <a:extLst>
              <a:ext uri="{FF2B5EF4-FFF2-40B4-BE49-F238E27FC236}">
                <a16:creationId xmlns:a16="http://schemas.microsoft.com/office/drawing/2014/main" id="{4437422F-34A5-4294-8647-B443713F37E7}"/>
              </a:ext>
            </a:extLst>
          </p:cNvPr>
          <p:cNvSpPr txBox="1"/>
          <p:nvPr/>
        </p:nvSpPr>
        <p:spPr>
          <a:xfrm>
            <a:off x="548048" y="3516849"/>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Healthcare</a:t>
            </a:r>
          </a:p>
        </p:txBody>
      </p:sp>
      <p:sp>
        <p:nvSpPr>
          <p:cNvPr id="22" name="TextBox 21">
            <a:extLst>
              <a:ext uri="{FF2B5EF4-FFF2-40B4-BE49-F238E27FC236}">
                <a16:creationId xmlns:a16="http://schemas.microsoft.com/office/drawing/2014/main" id="{A784025D-DE7B-43B9-B1EB-6AE88643BD35}"/>
              </a:ext>
            </a:extLst>
          </p:cNvPr>
          <p:cNvSpPr txBox="1"/>
          <p:nvPr/>
        </p:nvSpPr>
        <p:spPr>
          <a:xfrm>
            <a:off x="2070925" y="3516849"/>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Financial Services</a:t>
            </a:r>
          </a:p>
        </p:txBody>
      </p:sp>
      <p:sp>
        <p:nvSpPr>
          <p:cNvPr id="23" name="TextBox 22">
            <a:extLst>
              <a:ext uri="{FF2B5EF4-FFF2-40B4-BE49-F238E27FC236}">
                <a16:creationId xmlns:a16="http://schemas.microsoft.com/office/drawing/2014/main" id="{F29066A9-43FC-41FB-B8C7-514374ECA5B7}"/>
              </a:ext>
            </a:extLst>
          </p:cNvPr>
          <p:cNvSpPr txBox="1"/>
          <p:nvPr/>
        </p:nvSpPr>
        <p:spPr>
          <a:xfrm>
            <a:off x="3593800" y="3516849"/>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Education</a:t>
            </a:r>
          </a:p>
        </p:txBody>
      </p:sp>
      <p:sp>
        <p:nvSpPr>
          <p:cNvPr id="24" name="TextBox 23">
            <a:extLst>
              <a:ext uri="{FF2B5EF4-FFF2-40B4-BE49-F238E27FC236}">
                <a16:creationId xmlns:a16="http://schemas.microsoft.com/office/drawing/2014/main" id="{CFED98CD-51AD-4AB4-8085-7A6B2E78B363}"/>
              </a:ext>
            </a:extLst>
          </p:cNvPr>
          <p:cNvSpPr txBox="1"/>
          <p:nvPr/>
        </p:nvSpPr>
        <p:spPr>
          <a:xfrm>
            <a:off x="548048" y="4346558"/>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Government</a:t>
            </a:r>
          </a:p>
        </p:txBody>
      </p:sp>
      <p:sp>
        <p:nvSpPr>
          <p:cNvPr id="25" name="TextBox 24">
            <a:extLst>
              <a:ext uri="{FF2B5EF4-FFF2-40B4-BE49-F238E27FC236}">
                <a16:creationId xmlns:a16="http://schemas.microsoft.com/office/drawing/2014/main" id="{911A46D6-28D0-4CA6-B09F-594416FDAD9E}"/>
              </a:ext>
            </a:extLst>
          </p:cNvPr>
          <p:cNvSpPr txBox="1"/>
          <p:nvPr/>
        </p:nvSpPr>
        <p:spPr>
          <a:xfrm>
            <a:off x="2070925" y="4346558"/>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Manufacturing</a:t>
            </a:r>
          </a:p>
        </p:txBody>
      </p:sp>
      <p:sp>
        <p:nvSpPr>
          <p:cNvPr id="26" name="TextBox 25">
            <a:extLst>
              <a:ext uri="{FF2B5EF4-FFF2-40B4-BE49-F238E27FC236}">
                <a16:creationId xmlns:a16="http://schemas.microsoft.com/office/drawing/2014/main" id="{3BB9850E-4261-4914-8D0B-4A3889173DDD}"/>
              </a:ext>
            </a:extLst>
          </p:cNvPr>
          <p:cNvSpPr txBox="1"/>
          <p:nvPr/>
        </p:nvSpPr>
        <p:spPr>
          <a:xfrm>
            <a:off x="3593800" y="4346558"/>
            <a:ext cx="1445113" cy="13849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Intel Clear"/>
                <a:ea typeface="+mn-ea"/>
                <a:cs typeface="+mn-cs"/>
              </a:rPr>
              <a:t>Retail</a:t>
            </a:r>
          </a:p>
        </p:txBody>
      </p:sp>
      <p:sp>
        <p:nvSpPr>
          <p:cNvPr id="27" name="Rounded Rectangle 765">
            <a:extLst>
              <a:ext uri="{FF2B5EF4-FFF2-40B4-BE49-F238E27FC236}">
                <a16:creationId xmlns:a16="http://schemas.microsoft.com/office/drawing/2014/main" id="{67EE107D-6FC0-41E5-9B20-30DE49FC5A13}"/>
              </a:ext>
            </a:extLst>
          </p:cNvPr>
          <p:cNvSpPr/>
          <p:nvPr/>
        </p:nvSpPr>
        <p:spPr>
          <a:xfrm>
            <a:off x="5740800" y="1472535"/>
            <a:ext cx="3214752" cy="2123658"/>
          </a:xfrm>
          <a:prstGeom prst="rect">
            <a:avLst/>
          </a:prstGeom>
          <a:gradFill>
            <a:gsLst>
              <a:gs pos="32000">
                <a:schemeClr val="tx2"/>
              </a:gs>
              <a:gs pos="95000">
                <a:srgbClr val="009FDF"/>
              </a:gs>
              <a:gs pos="78000">
                <a:srgbClr val="0071C5"/>
              </a:gs>
            </a:gsLst>
            <a:lin ang="19860000" scaled="0"/>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chorCtr="0">
            <a:spAutoFit/>
          </a:bodyPr>
          <a:lstStyle/>
          <a:p>
            <a:pPr marL="0" marR="0" lvl="0" indent="0" algn="l" defTabSz="914355"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FFFFFF"/>
                </a:solidFill>
                <a:effectLst/>
                <a:uLnTx/>
                <a:uFillTx/>
                <a:latin typeface="Intel Clear" panose="020B0604020203020204" pitchFamily="34" charset="0"/>
                <a:ea typeface="+mn-ea"/>
                <a:cs typeface="+mn-cs"/>
              </a:rPr>
              <a:t>Businesses and Enterprises are turning to VDI for the answer:</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Intel Clear"/>
                <a:ea typeface="+mn-ea"/>
                <a:cs typeface="+mn-cs"/>
              </a:rPr>
              <a:t>Enable / Support Remote Workforce</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Intel Clear"/>
                <a:ea typeface="+mn-ea"/>
                <a:cs typeface="+mn-cs"/>
              </a:rPr>
              <a:t>Ease of Access to Applications for Improved Workforce Productivity </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Intel Clear"/>
                <a:ea typeface="+mn-ea"/>
                <a:cs typeface="+mn-cs"/>
              </a:rPr>
              <a:t>Increased Security &amp; Centralized Management</a:t>
            </a:r>
          </a:p>
          <a:p>
            <a:pPr marL="171450" marR="0" lvl="0" indent="-171450" algn="l" defTabSz="914355"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Intel Clear"/>
                <a:ea typeface="+mn-ea"/>
                <a:cs typeface="+mn-cs"/>
              </a:rPr>
              <a:t>Cost Savings &amp; Lower Endpoint Device HW Requirements</a:t>
            </a:r>
          </a:p>
        </p:txBody>
      </p:sp>
      <p:sp>
        <p:nvSpPr>
          <p:cNvPr id="28" name="Arrow: Chevron 27">
            <a:extLst>
              <a:ext uri="{FF2B5EF4-FFF2-40B4-BE49-F238E27FC236}">
                <a16:creationId xmlns:a16="http://schemas.microsoft.com/office/drawing/2014/main" id="{450153A5-33BD-4958-9404-8A8E8E47EDD5}"/>
              </a:ext>
            </a:extLst>
          </p:cNvPr>
          <p:cNvSpPr/>
          <p:nvPr/>
        </p:nvSpPr>
        <p:spPr>
          <a:xfrm>
            <a:off x="5262510" y="2174630"/>
            <a:ext cx="394466" cy="1113692"/>
          </a:xfrm>
          <a:prstGeom prst="chevro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1" name="Slide Number Placeholder 30">
            <a:extLst>
              <a:ext uri="{FF2B5EF4-FFF2-40B4-BE49-F238E27FC236}">
                <a16:creationId xmlns:a16="http://schemas.microsoft.com/office/drawing/2014/main" id="{576C2528-9E5C-4F3A-8512-5D0C3A8BC6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Tree>
    <p:extLst>
      <p:ext uri="{BB962C8B-B14F-4D97-AF65-F5344CB8AC3E}">
        <p14:creationId xmlns:p14="http://schemas.microsoft.com/office/powerpoint/2010/main" val="108253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ACED01-2BAE-4040-B057-56B7D77DBB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478" b="27468"/>
          <a:stretch/>
        </p:blipFill>
        <p:spPr>
          <a:xfrm>
            <a:off x="1174994" y="998419"/>
            <a:ext cx="1445666" cy="646308"/>
          </a:xfrm>
          <a:prstGeom prst="rect">
            <a:avLst/>
          </a:prstGeom>
        </p:spPr>
      </p:pic>
      <p:pic>
        <p:nvPicPr>
          <p:cNvPr id="12" name="Picture 11">
            <a:extLst>
              <a:ext uri="{FF2B5EF4-FFF2-40B4-BE49-F238E27FC236}">
                <a16:creationId xmlns:a16="http://schemas.microsoft.com/office/drawing/2014/main" id="{E81E4DA9-5023-4FD4-B589-A25106B3AA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 t="16496" r="38" b="16496"/>
          <a:stretch/>
        </p:blipFill>
        <p:spPr>
          <a:xfrm>
            <a:off x="3694774" y="997554"/>
            <a:ext cx="1445668" cy="646308"/>
          </a:xfrm>
          <a:prstGeom prst="rect">
            <a:avLst/>
          </a:prstGeom>
        </p:spPr>
      </p:pic>
      <p:pic>
        <p:nvPicPr>
          <p:cNvPr id="13" name="Picture 12">
            <a:extLst>
              <a:ext uri="{FF2B5EF4-FFF2-40B4-BE49-F238E27FC236}">
                <a16:creationId xmlns:a16="http://schemas.microsoft.com/office/drawing/2014/main" id="{F2F30859-EE03-48E3-8E99-DC5609DDD6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8" t="16499" r="38" b="16499"/>
          <a:stretch/>
        </p:blipFill>
        <p:spPr>
          <a:xfrm>
            <a:off x="6214557" y="1022236"/>
            <a:ext cx="1445666" cy="646308"/>
          </a:xfrm>
          <a:prstGeom prst="rect">
            <a:avLst/>
          </a:prstGeom>
        </p:spPr>
      </p:pic>
      <p:pic>
        <p:nvPicPr>
          <p:cNvPr id="16" name="Picture 15">
            <a:extLst>
              <a:ext uri="{FF2B5EF4-FFF2-40B4-BE49-F238E27FC236}">
                <a16:creationId xmlns:a16="http://schemas.microsoft.com/office/drawing/2014/main" id="{62E455BC-2991-412B-99AD-6406C12011C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926" b="27446"/>
          <a:stretch/>
        </p:blipFill>
        <p:spPr>
          <a:xfrm>
            <a:off x="1174993" y="2850782"/>
            <a:ext cx="1445666" cy="646308"/>
          </a:xfrm>
          <a:prstGeom prst="rect">
            <a:avLst/>
          </a:prstGeom>
        </p:spPr>
      </p:pic>
      <p:pic>
        <p:nvPicPr>
          <p:cNvPr id="17" name="Picture 16">
            <a:extLst>
              <a:ext uri="{FF2B5EF4-FFF2-40B4-BE49-F238E27FC236}">
                <a16:creationId xmlns:a16="http://schemas.microsoft.com/office/drawing/2014/main" id="{AECEA283-37C6-4650-85DE-81C9063367C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9" t="9581" r="-39" b="9581"/>
          <a:stretch/>
        </p:blipFill>
        <p:spPr>
          <a:xfrm>
            <a:off x="3784153" y="2850782"/>
            <a:ext cx="1422444" cy="646308"/>
          </a:xfrm>
          <a:prstGeom prst="rect">
            <a:avLst/>
          </a:prstGeom>
        </p:spPr>
      </p:pic>
      <p:pic>
        <p:nvPicPr>
          <p:cNvPr id="1028" name="Picture 4">
            <a:extLst>
              <a:ext uri="{FF2B5EF4-FFF2-40B4-BE49-F238E27FC236}">
                <a16:creationId xmlns:a16="http://schemas.microsoft.com/office/drawing/2014/main" id="{3EC77D89-0A9C-48DD-A1EC-225A35AD6BC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0245" b="10245"/>
          <a:stretch/>
        </p:blipFill>
        <p:spPr bwMode="auto">
          <a:xfrm>
            <a:off x="6395485" y="2852962"/>
            <a:ext cx="1445114" cy="6463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2AFAB8D-2883-4719-BC0F-95BE4071430C}"/>
              </a:ext>
            </a:extLst>
          </p:cNvPr>
          <p:cNvSpPr>
            <a:spLocks noGrp="1"/>
          </p:cNvSpPr>
          <p:nvPr>
            <p:ph type="title"/>
          </p:nvPr>
        </p:nvSpPr>
        <p:spPr>
          <a:xfrm>
            <a:off x="455613" y="308848"/>
            <a:ext cx="8229600" cy="868680"/>
          </a:xfrm>
        </p:spPr>
        <p:txBody>
          <a:bodyPr/>
          <a:lstStyle/>
          <a:p>
            <a:r>
              <a:rPr lang="en-US" dirty="0"/>
              <a:t>Virtual Desktop Infrastructure Use Cases</a:t>
            </a:r>
          </a:p>
        </p:txBody>
      </p:sp>
      <p:sp>
        <p:nvSpPr>
          <p:cNvPr id="31" name="Slide Number Placeholder 30">
            <a:extLst>
              <a:ext uri="{FF2B5EF4-FFF2-40B4-BE49-F238E27FC236}">
                <a16:creationId xmlns:a16="http://schemas.microsoft.com/office/drawing/2014/main" id="{576C2528-9E5C-4F3A-8512-5D0C3A8BC6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2" name="Rectangle 1">
            <a:extLst>
              <a:ext uri="{FF2B5EF4-FFF2-40B4-BE49-F238E27FC236}">
                <a16:creationId xmlns:a16="http://schemas.microsoft.com/office/drawing/2014/main" id="{9F159574-5496-498A-A5C0-5C1FD45B4B3A}"/>
              </a:ext>
            </a:extLst>
          </p:cNvPr>
          <p:cNvSpPr/>
          <p:nvPr/>
        </p:nvSpPr>
        <p:spPr>
          <a:xfrm>
            <a:off x="709107" y="1668729"/>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HEALTHCARE</a:t>
            </a:r>
            <a:endParaRPr kumimoji="0" lang="en-US" sz="1200" b="0" i="0" u="none" strike="noStrike" kern="1200" cap="none" spc="0" normalizeH="0" baseline="0" noProof="0" dirty="0">
              <a:ln>
                <a:noFill/>
              </a:ln>
              <a:solidFill>
                <a:srgbClr val="003C71"/>
              </a:solidFill>
              <a:effectLst/>
              <a:uLnTx/>
              <a:uFillTx/>
              <a:latin typeface="Intel Clear"/>
              <a:ea typeface="+mn-ea"/>
              <a:cs typeface="+mn-cs"/>
            </a:endParaRP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clinicians use various devices per day, need secure/central access to EMR</a:t>
            </a:r>
          </a:p>
        </p:txBody>
      </p:sp>
      <p:sp>
        <p:nvSpPr>
          <p:cNvPr id="4" name="Rectangle 3">
            <a:extLst>
              <a:ext uri="{FF2B5EF4-FFF2-40B4-BE49-F238E27FC236}">
                <a16:creationId xmlns:a16="http://schemas.microsoft.com/office/drawing/2014/main" id="{9F4FFA11-F15B-415A-9EA5-27D7D26DDBDD}"/>
              </a:ext>
            </a:extLst>
          </p:cNvPr>
          <p:cNvSpPr/>
          <p:nvPr/>
        </p:nvSpPr>
        <p:spPr>
          <a:xfrm>
            <a:off x="3228888" y="1644281"/>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FINANCIAL</a:t>
            </a:r>
            <a:r>
              <a:rPr kumimoji="0" lang="en-US" sz="1200" b="0" i="0" u="none" strike="noStrike" kern="1200" cap="none" spc="0" normalizeH="0" baseline="0" noProof="0" dirty="0">
                <a:ln>
                  <a:noFill/>
                </a:ln>
                <a:solidFill>
                  <a:srgbClr val="003C71"/>
                </a:solidFill>
                <a:effectLst/>
                <a:uLnTx/>
                <a:uFillTx/>
                <a:latin typeface="Intel Clear"/>
                <a:ea typeface="+mn-ea"/>
                <a:cs typeface="+mn-cs"/>
              </a:rPr>
              <a:t> </a:t>
            </a:r>
            <a:r>
              <a:rPr kumimoji="0" lang="en-US" sz="1200" b="1" i="0" u="none" strike="noStrike" kern="1200" cap="none" spc="0" normalizeH="0" baseline="0" noProof="0" dirty="0">
                <a:ln>
                  <a:noFill/>
                </a:ln>
                <a:solidFill>
                  <a:srgbClr val="003C71"/>
                </a:solidFill>
                <a:effectLst/>
                <a:uLnTx/>
                <a:uFillTx/>
                <a:latin typeface="Intel Clear"/>
                <a:ea typeface="+mn-ea"/>
                <a:cs typeface="+mn-cs"/>
              </a:rPr>
              <a:t>SERVICES</a:t>
            </a: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allow for business agility  and flexibility, compliance w/ data regulations</a:t>
            </a:r>
          </a:p>
        </p:txBody>
      </p:sp>
      <p:sp>
        <p:nvSpPr>
          <p:cNvPr id="5" name="Rectangle 4">
            <a:extLst>
              <a:ext uri="{FF2B5EF4-FFF2-40B4-BE49-F238E27FC236}">
                <a16:creationId xmlns:a16="http://schemas.microsoft.com/office/drawing/2014/main" id="{A19C7FB3-FB1F-4090-9E35-5D4769471C9A}"/>
              </a:ext>
            </a:extLst>
          </p:cNvPr>
          <p:cNvSpPr/>
          <p:nvPr/>
        </p:nvSpPr>
        <p:spPr>
          <a:xfrm>
            <a:off x="5748670" y="1642721"/>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EDUCATION</a:t>
            </a: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enable secure, flexible learning space, support student BYOD (bring your own device)</a:t>
            </a:r>
          </a:p>
        </p:txBody>
      </p:sp>
      <p:sp>
        <p:nvSpPr>
          <p:cNvPr id="6" name="Rectangle 5">
            <a:extLst>
              <a:ext uri="{FF2B5EF4-FFF2-40B4-BE49-F238E27FC236}">
                <a16:creationId xmlns:a16="http://schemas.microsoft.com/office/drawing/2014/main" id="{27C39F43-ED4D-4373-959E-E191AEB53C2F}"/>
              </a:ext>
            </a:extLst>
          </p:cNvPr>
          <p:cNvSpPr/>
          <p:nvPr/>
        </p:nvSpPr>
        <p:spPr>
          <a:xfrm>
            <a:off x="5929322" y="3497090"/>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RETAIL</a:t>
            </a:r>
            <a:endParaRPr kumimoji="0" lang="en-US" sz="1200" b="0" i="0" u="none" strike="noStrike" kern="1200" cap="none" spc="0" normalizeH="0" baseline="0" noProof="0" dirty="0">
              <a:ln>
                <a:noFill/>
              </a:ln>
              <a:solidFill>
                <a:srgbClr val="003C71"/>
              </a:solidFill>
              <a:effectLst/>
              <a:uLnTx/>
              <a:uFillTx/>
              <a:latin typeface="Intel Clear"/>
              <a:ea typeface="+mn-ea"/>
              <a:cs typeface="+mn-cs"/>
            </a:endParaRP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centralize admin functions or provide remote help desk for IT operations vs in every store</a:t>
            </a:r>
          </a:p>
        </p:txBody>
      </p:sp>
      <p:sp>
        <p:nvSpPr>
          <p:cNvPr id="7" name="Rectangle 6">
            <a:extLst>
              <a:ext uri="{FF2B5EF4-FFF2-40B4-BE49-F238E27FC236}">
                <a16:creationId xmlns:a16="http://schemas.microsoft.com/office/drawing/2014/main" id="{988B9AAB-4BFF-465D-B3BF-1F6DC59F436E}"/>
              </a:ext>
            </a:extLst>
          </p:cNvPr>
          <p:cNvSpPr/>
          <p:nvPr/>
        </p:nvSpPr>
        <p:spPr>
          <a:xfrm>
            <a:off x="709106" y="3497090"/>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GOVERNMENT</a:t>
            </a: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improve efficiency &amp; security and better user experience with lower </a:t>
            </a:r>
            <a:r>
              <a:rPr kumimoji="0" lang="en-US" sz="1200" b="0" i="0" u="none" strike="noStrike" kern="1200" cap="none" spc="0" normalizeH="0" baseline="0" noProof="0" dirty="0" err="1">
                <a:ln>
                  <a:noFill/>
                </a:ln>
                <a:solidFill>
                  <a:srgbClr val="003C71"/>
                </a:solidFill>
                <a:effectLst/>
                <a:uLnTx/>
                <a:uFillTx/>
                <a:latin typeface="Intel Clear"/>
                <a:ea typeface="+mn-ea"/>
                <a:cs typeface="+mn-cs"/>
              </a:rPr>
              <a:t>opex</a:t>
            </a:r>
            <a:r>
              <a:rPr kumimoji="0" lang="en-US" sz="1200" b="0" i="0" u="none" strike="noStrike" kern="1200" cap="none" spc="0" normalizeH="0" baseline="0" noProof="0" dirty="0">
                <a:ln>
                  <a:noFill/>
                </a:ln>
                <a:solidFill>
                  <a:srgbClr val="003C71"/>
                </a:solidFill>
                <a:effectLst/>
                <a:uLnTx/>
                <a:uFillTx/>
                <a:latin typeface="Intel Clear"/>
                <a:ea typeface="+mn-ea"/>
                <a:cs typeface="+mn-cs"/>
              </a:rPr>
              <a:t> </a:t>
            </a:r>
          </a:p>
        </p:txBody>
      </p:sp>
      <p:sp>
        <p:nvSpPr>
          <p:cNvPr id="8" name="Rectangle 7">
            <a:extLst>
              <a:ext uri="{FF2B5EF4-FFF2-40B4-BE49-F238E27FC236}">
                <a16:creationId xmlns:a16="http://schemas.microsoft.com/office/drawing/2014/main" id="{570950F7-EF0A-431E-940E-60D506AC33BA}"/>
              </a:ext>
            </a:extLst>
          </p:cNvPr>
          <p:cNvSpPr/>
          <p:nvPr/>
        </p:nvSpPr>
        <p:spPr>
          <a:xfrm>
            <a:off x="3306655" y="3546807"/>
            <a:ext cx="2377440" cy="856645"/>
          </a:xfrm>
          <a:prstGeom prst="rect">
            <a:avLst/>
          </a:prstGeom>
        </p:spPr>
        <p:txBody>
          <a:bodyPr wrap="square">
            <a:spAutoFit/>
          </a:body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MANUFACTURING</a:t>
            </a:r>
            <a:r>
              <a:rPr kumimoji="0" lang="en-US" sz="1200" b="0" i="0" u="none" strike="noStrike" kern="1200" cap="none" spc="0" normalizeH="0" baseline="0" noProof="0" dirty="0">
                <a:ln>
                  <a:noFill/>
                </a:ln>
                <a:solidFill>
                  <a:srgbClr val="003C71"/>
                </a:solidFill>
                <a:effectLst/>
                <a:uLnTx/>
                <a:uFillTx/>
                <a:latin typeface="Intel Clear"/>
                <a:ea typeface="+mn-ea"/>
                <a:cs typeface="+mn-cs"/>
              </a:rPr>
              <a:t> </a:t>
            </a:r>
          </a:p>
          <a:p>
            <a:pPr marL="0" marR="0" lvl="0" indent="0" algn="ctr" defTabSz="4572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003C71"/>
                </a:solidFill>
                <a:effectLst/>
                <a:uLnTx/>
                <a:uFillTx/>
                <a:latin typeface="Intel Clear"/>
                <a:ea typeface="+mn-ea"/>
                <a:cs typeface="+mn-cs"/>
              </a:rPr>
              <a:t>simplify management of endpoint devices, ease of access for factory shift workers</a:t>
            </a:r>
          </a:p>
        </p:txBody>
      </p:sp>
    </p:spTree>
    <p:extLst>
      <p:ext uri="{BB962C8B-B14F-4D97-AF65-F5344CB8AC3E}">
        <p14:creationId xmlns:p14="http://schemas.microsoft.com/office/powerpoint/2010/main" val="28627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E7E87-D2E5-434F-87ED-EB68813F185B}"/>
              </a:ext>
            </a:extLst>
          </p:cNvPr>
          <p:cNvSpPr>
            <a:spLocks noGrp="1"/>
          </p:cNvSpPr>
          <p:nvPr>
            <p:ph type="title"/>
          </p:nvPr>
        </p:nvSpPr>
        <p:spPr>
          <a:xfrm>
            <a:off x="455613" y="308848"/>
            <a:ext cx="8229600" cy="868680"/>
          </a:xfrm>
        </p:spPr>
        <p:txBody>
          <a:bodyPr/>
          <a:lstStyle/>
          <a:p>
            <a:r>
              <a:rPr lang="en-US" dirty="0"/>
              <a:t>HCI Efficiently Supports VDI Performance &amp; Scaling</a:t>
            </a:r>
          </a:p>
        </p:txBody>
      </p:sp>
      <p:sp>
        <p:nvSpPr>
          <p:cNvPr id="24" name="Text Placeholder 3">
            <a:extLst>
              <a:ext uri="{FF2B5EF4-FFF2-40B4-BE49-F238E27FC236}">
                <a16:creationId xmlns:a16="http://schemas.microsoft.com/office/drawing/2014/main" id="{2F4C8D8A-5B3F-4DC6-B8CA-D9353F844E0C}"/>
              </a:ext>
            </a:extLst>
          </p:cNvPr>
          <p:cNvSpPr txBox="1">
            <a:spLocks/>
          </p:cNvSpPr>
          <p:nvPr/>
        </p:nvSpPr>
        <p:spPr>
          <a:xfrm>
            <a:off x="455613" y="4602911"/>
            <a:ext cx="8232774" cy="189732"/>
          </a:xfrm>
          <a:prstGeom prst="rect">
            <a:avLst/>
          </a:prstGeom>
        </p:spPr>
        <p:txBody>
          <a:bodyPr vert="horz" wrap="square" lIns="0" tIns="45720" rIns="0" bIns="45720" rtlCol="0" anchor="b" anchorCtr="0">
            <a:spAutoFit/>
          </a:bodyPr>
          <a:lstStyle>
            <a:lvl1pPr marL="0" indent="0" algn="l" defTabSz="914400" rtl="0" eaLnBrk="1" latinLnBrk="0" hangingPunct="1">
              <a:lnSpc>
                <a:spcPct val="75000"/>
              </a:lnSpc>
              <a:spcBef>
                <a:spcPts val="0"/>
              </a:spcBef>
              <a:buClr>
                <a:schemeClr val="accent2"/>
              </a:buClr>
              <a:buFont typeface="Arial" pitchFamily="34" charset="0"/>
              <a:buNone/>
              <a:defRPr sz="800" kern="1200">
                <a:solidFill>
                  <a:srgbClr val="93A0A7"/>
                </a:solidFill>
                <a:latin typeface="+mn-lt"/>
                <a:ea typeface="+mn-ea"/>
                <a:cs typeface="+mn-cs"/>
              </a:defRPr>
            </a:lvl1pPr>
            <a:lvl2pPr marL="171450" indent="-114300" algn="l" defTabSz="914400" rtl="0" eaLnBrk="1" latinLnBrk="0" hangingPunct="1">
              <a:spcBef>
                <a:spcPts val="600"/>
              </a:spcBef>
              <a:buClr>
                <a:schemeClr val="tx2"/>
              </a:buClr>
              <a:buFont typeface="Wingdings" panose="05000000000000000000" pitchFamily="2" charset="2"/>
              <a:buChar char="§"/>
              <a:defRPr sz="900" kern="1200">
                <a:solidFill>
                  <a:schemeClr val="tx1">
                    <a:lumMod val="65000"/>
                    <a:lumOff val="35000"/>
                  </a:schemeClr>
                </a:solidFill>
                <a:latin typeface="+mn-lt"/>
                <a:ea typeface="+mn-ea"/>
                <a:cs typeface="+mn-cs"/>
              </a:defRPr>
            </a:lvl2pPr>
            <a:lvl3pPr marL="3429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3pPr>
            <a:lvl4pPr marL="51435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4pPr>
            <a:lvl5pPr marL="6858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75000"/>
              </a:lnSpc>
              <a:spcBef>
                <a:spcPts val="0"/>
              </a:spcBef>
              <a:spcAft>
                <a:spcPts val="0"/>
              </a:spcAft>
              <a:buClr>
                <a:srgbClr val="00AEEF"/>
              </a:buClr>
              <a:buSzTx/>
              <a:buFont typeface="Arial" pitchFamily="34" charset="0"/>
              <a:buNone/>
              <a:tabLst/>
              <a:defRPr/>
            </a:pPr>
            <a:r>
              <a:rPr kumimoji="0" lang="en-US" sz="800" b="0" i="0" u="none" strike="noStrike" kern="1200" cap="none" spc="0" normalizeH="0" baseline="0" noProof="0" dirty="0">
                <a:ln>
                  <a:noFill/>
                </a:ln>
                <a:solidFill>
                  <a:srgbClr val="93A0A7"/>
                </a:solidFill>
                <a:effectLst/>
                <a:uLnTx/>
                <a:uFillTx/>
                <a:latin typeface="Intel Clear"/>
                <a:ea typeface="+mn-ea"/>
                <a:cs typeface="+mn-cs"/>
              </a:rPr>
              <a:t>* </a:t>
            </a:r>
            <a:r>
              <a:rPr kumimoji="0" lang="en-US" sz="800" b="0" i="0" u="none" strike="noStrike" kern="1200" cap="none" spc="0" normalizeH="0" baseline="0" noProof="0" dirty="0">
                <a:ln>
                  <a:noFill/>
                </a:ln>
                <a:solidFill>
                  <a:srgbClr val="93A0A7"/>
                </a:solidFill>
                <a:effectLst/>
                <a:uLnTx/>
                <a:uFillTx/>
                <a:latin typeface="Intel Clear"/>
                <a:ea typeface="+mn-ea"/>
                <a:cs typeface="+mn-cs"/>
                <a:hlinkClick r:id="rId3">
                  <a:extLst>
                    <a:ext uri="{A12FA001-AC4F-418D-AE19-62706E023703}">
                      <ahyp:hlinkClr xmlns:ahyp="http://schemas.microsoft.com/office/drawing/2018/hyperlinkcolor" val="tx"/>
                    </a:ext>
                  </a:extLst>
                </a:hlinkClick>
              </a:rPr>
              <a:t>https://www.cio.com/article/3546433/finding-a-silver-lining-enable-your-remote-workforce-with-vdi.html</a:t>
            </a:r>
            <a:r>
              <a:rPr kumimoji="0" lang="en-US" sz="800" b="0" i="0" u="none" strike="noStrike" kern="1200" cap="none" spc="0" normalizeH="0" baseline="0" noProof="0" dirty="0">
                <a:ln>
                  <a:noFill/>
                </a:ln>
                <a:solidFill>
                  <a:srgbClr val="93A0A7"/>
                </a:solidFill>
                <a:effectLst/>
                <a:uLnTx/>
                <a:uFillTx/>
                <a:latin typeface="Intel Clear"/>
                <a:ea typeface="+mn-ea"/>
                <a:cs typeface="+mn-cs"/>
              </a:rPr>
              <a:t> </a:t>
            </a:r>
          </a:p>
        </p:txBody>
      </p:sp>
      <p:sp>
        <p:nvSpPr>
          <p:cNvPr id="20" name="Rectangle 19">
            <a:extLst>
              <a:ext uri="{FF2B5EF4-FFF2-40B4-BE49-F238E27FC236}">
                <a16:creationId xmlns:a16="http://schemas.microsoft.com/office/drawing/2014/main" id="{664319EB-0C73-43EF-AD13-B5FD0D071868}"/>
              </a:ext>
            </a:extLst>
          </p:cNvPr>
          <p:cNvSpPr/>
          <p:nvPr/>
        </p:nvSpPr>
        <p:spPr>
          <a:xfrm>
            <a:off x="6155638" y="2780325"/>
            <a:ext cx="2676729" cy="1815882"/>
          </a:xfrm>
          <a:prstGeom prst="rect">
            <a:avLst/>
          </a:prstGeom>
          <a:gradFill>
            <a:gsLst>
              <a:gs pos="30000">
                <a:schemeClr val="tx2"/>
              </a:gs>
              <a:gs pos="100000">
                <a:srgbClr val="009FDF"/>
              </a:gs>
              <a:gs pos="65000">
                <a:srgbClr val="0071C5"/>
              </a:gs>
            </a:gsLst>
            <a:lin ang="19860000" scaled="0"/>
          </a:gradFill>
          <a:ln w="26425" cap="flat" cmpd="sng" algn="ctr">
            <a:noFill/>
            <a:prstDash val="solid"/>
          </a:ln>
          <a:effectLst/>
        </p:spPr>
        <p:txBody>
          <a:bodyPr wrap="square" rtlCol="0" anchor="b"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The benefits of HCI are magnified in a VDI environment: they complement each other </a:t>
            </a:r>
            <a:br>
              <a:rPr kumimoji="0" lang="en-US" sz="1400" b="1" i="0" u="none" strike="noStrike" kern="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br>
            <a:r>
              <a:rPr kumimoji="0" lang="en-US" sz="1400" b="1" i="0" u="none" strike="noStrike" kern="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to deliver simplicity, scalability, cost-effectiveness, and operational efficiency*.</a:t>
            </a:r>
          </a:p>
        </p:txBody>
      </p:sp>
      <p:sp>
        <p:nvSpPr>
          <p:cNvPr id="6" name="Slide Number Placeholder 5">
            <a:extLst>
              <a:ext uri="{FF2B5EF4-FFF2-40B4-BE49-F238E27FC236}">
                <a16:creationId xmlns:a16="http://schemas.microsoft.com/office/drawing/2014/main" id="{FB9F13E5-C61F-408C-9B8D-F079830A3B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
        <p:nvSpPr>
          <p:cNvPr id="47" name="Rectangle 46">
            <a:extLst>
              <a:ext uri="{FF2B5EF4-FFF2-40B4-BE49-F238E27FC236}">
                <a16:creationId xmlns:a16="http://schemas.microsoft.com/office/drawing/2014/main" id="{3AB00F6F-DB3F-4B1A-AE05-A2D44174936D}"/>
              </a:ext>
            </a:extLst>
          </p:cNvPr>
          <p:cNvSpPr/>
          <p:nvPr/>
        </p:nvSpPr>
        <p:spPr>
          <a:xfrm>
            <a:off x="747059" y="909744"/>
            <a:ext cx="7339196" cy="399077"/>
          </a:xfrm>
          <a:prstGeom prst="rect">
            <a:avLst/>
          </a:prstGeom>
          <a:ln>
            <a:noFill/>
          </a:ln>
        </p:spPr>
        <p:txBody>
          <a:bodyPr wrap="square" lIns="0" tIns="0" rIns="0" bIns="9144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1C5"/>
                </a:solidFill>
                <a:effectLst/>
                <a:uLnTx/>
                <a:uFillTx/>
                <a:latin typeface="Intel Clear"/>
                <a:ea typeface="+mn-ea"/>
                <a:cs typeface="+mn-cs"/>
              </a:rPr>
              <a:t>From simple to complex, worker types can help define the requirements of your solution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1C5"/>
              </a:solidFill>
              <a:effectLst/>
              <a:uLnTx/>
              <a:uFillTx/>
              <a:latin typeface="Intel Clear"/>
              <a:ea typeface="+mn-ea"/>
              <a:cs typeface="+mn-cs"/>
            </a:endParaRPr>
          </a:p>
        </p:txBody>
      </p:sp>
      <p:pic>
        <p:nvPicPr>
          <p:cNvPr id="48" name="Picture 18" descr="Introducing VMware Hyper-Converged Software - Virtual Blocks">
            <a:extLst>
              <a:ext uri="{FF2B5EF4-FFF2-40B4-BE49-F238E27FC236}">
                <a16:creationId xmlns:a16="http://schemas.microsoft.com/office/drawing/2014/main" id="{4B19FAB6-8932-4E9B-BA4E-D8883178A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2" y="2959862"/>
            <a:ext cx="1854198" cy="1562953"/>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Connector 48">
            <a:extLst>
              <a:ext uri="{FF2B5EF4-FFF2-40B4-BE49-F238E27FC236}">
                <a16:creationId xmlns:a16="http://schemas.microsoft.com/office/drawing/2014/main" id="{A10B94CA-C2B8-4413-9E8D-76F8682CDA8B}"/>
              </a:ext>
            </a:extLst>
          </p:cNvPr>
          <p:cNvCxnSpPr>
            <a:cxnSpLocks/>
          </p:cNvCxnSpPr>
          <p:nvPr/>
        </p:nvCxnSpPr>
        <p:spPr>
          <a:xfrm>
            <a:off x="2811476" y="2855987"/>
            <a:ext cx="994708" cy="319154"/>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1EAC59A-EFB5-41ED-AEA4-F32A9855D460}"/>
              </a:ext>
            </a:extLst>
          </p:cNvPr>
          <p:cNvCxnSpPr>
            <a:cxnSpLocks/>
          </p:cNvCxnSpPr>
          <p:nvPr/>
        </p:nvCxnSpPr>
        <p:spPr>
          <a:xfrm flipV="1">
            <a:off x="4416657" y="2501873"/>
            <a:ext cx="959740" cy="673268"/>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150E849-3E06-4C05-B6A0-B1DA3B61E2D1}"/>
              </a:ext>
            </a:extLst>
          </p:cNvPr>
          <p:cNvCxnSpPr>
            <a:cxnSpLocks/>
          </p:cNvCxnSpPr>
          <p:nvPr/>
        </p:nvCxnSpPr>
        <p:spPr>
          <a:xfrm flipH="1" flipV="1">
            <a:off x="4072211" y="2715001"/>
            <a:ext cx="64304" cy="366724"/>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C311D4CB-B91B-4BDA-940C-DFD12E0B2B65}"/>
              </a:ext>
            </a:extLst>
          </p:cNvPr>
          <p:cNvSpPr/>
          <p:nvPr/>
        </p:nvSpPr>
        <p:spPr>
          <a:xfrm>
            <a:off x="1540730" y="2855987"/>
            <a:ext cx="1283715" cy="615553"/>
          </a:xfrm>
          <a:prstGeom prst="rect">
            <a:avLst/>
          </a:prstGeom>
          <a:ln>
            <a:noFill/>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F4042"/>
                </a:solidFill>
                <a:effectLst/>
                <a:uLnTx/>
                <a:uFillTx/>
                <a:latin typeface="Intel Clear"/>
                <a:ea typeface="+mn-ea"/>
                <a:cs typeface="+mn-cs"/>
              </a:rPr>
              <a:t>Task workers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4042"/>
                </a:solidFill>
                <a:effectLst/>
                <a:uLnTx/>
                <a:uFillTx/>
                <a:latin typeface="Intel Clear"/>
                <a:ea typeface="+mn-ea"/>
                <a:cs typeface="+mn-cs"/>
              </a:rPr>
              <a:t>Single task, minimal applications; small VM sizing</a:t>
            </a:r>
            <a:endParaRPr kumimoji="0" lang="en-US" sz="10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54" name="Rectangle 53">
            <a:extLst>
              <a:ext uri="{FF2B5EF4-FFF2-40B4-BE49-F238E27FC236}">
                <a16:creationId xmlns:a16="http://schemas.microsoft.com/office/drawing/2014/main" id="{E0321A04-733C-4F79-8C2F-DBB0E9026F41}"/>
              </a:ext>
            </a:extLst>
          </p:cNvPr>
          <p:cNvSpPr/>
          <p:nvPr/>
        </p:nvSpPr>
        <p:spPr>
          <a:xfrm>
            <a:off x="2811476" y="2081679"/>
            <a:ext cx="2184257" cy="615553"/>
          </a:xfrm>
          <a:prstGeom prst="rect">
            <a:avLst/>
          </a:prstGeom>
          <a:ln>
            <a:noFill/>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F4042"/>
                </a:solidFill>
                <a:effectLst/>
                <a:uLnTx/>
                <a:uFillTx/>
                <a:latin typeface="Intel Clear"/>
                <a:ea typeface="+mn-ea"/>
                <a:cs typeface="+mn-cs"/>
              </a:rPr>
              <a:t>Knowledge workers </a:t>
            </a:r>
            <a:br>
              <a:rPr kumimoji="0" lang="en-US" sz="1000" b="1" i="0" u="none" strike="noStrike" kern="1200" cap="none" spc="0" normalizeH="0" baseline="0" noProof="0" dirty="0">
                <a:ln>
                  <a:noFill/>
                </a:ln>
                <a:solidFill>
                  <a:srgbClr val="3F4042"/>
                </a:solidFill>
                <a:effectLst/>
                <a:uLnTx/>
                <a:uFillTx/>
                <a:latin typeface="Intel Clear"/>
                <a:ea typeface="+mn-ea"/>
                <a:cs typeface="+mn-cs"/>
              </a:rPr>
            </a:br>
            <a:r>
              <a:rPr kumimoji="0" lang="en-US" sz="1000" b="0" i="0" u="none" strike="noStrike" kern="1200" cap="none" spc="0" normalizeH="0" baseline="0" noProof="0" dirty="0">
                <a:ln>
                  <a:noFill/>
                </a:ln>
                <a:solidFill>
                  <a:srgbClr val="3F4042"/>
                </a:solidFill>
                <a:effectLst/>
                <a:uLnTx/>
                <a:uFillTx/>
                <a:latin typeface="Intel Clear"/>
                <a:ea typeface="+mn-ea"/>
                <a:cs typeface="+mn-cs"/>
              </a:rPr>
              <a:t>Complex tasks, document, spreadsheet, slide preparation, heavy browser usage, moderate VM size</a:t>
            </a:r>
          </a:p>
        </p:txBody>
      </p:sp>
      <p:sp>
        <p:nvSpPr>
          <p:cNvPr id="55" name="Rectangle 54">
            <a:extLst>
              <a:ext uri="{FF2B5EF4-FFF2-40B4-BE49-F238E27FC236}">
                <a16:creationId xmlns:a16="http://schemas.microsoft.com/office/drawing/2014/main" id="{106594B8-61C9-4E89-8FC2-C8D6D2DE38F4}"/>
              </a:ext>
            </a:extLst>
          </p:cNvPr>
          <p:cNvSpPr/>
          <p:nvPr/>
        </p:nvSpPr>
        <p:spPr>
          <a:xfrm>
            <a:off x="5210266" y="1879696"/>
            <a:ext cx="1917896" cy="615553"/>
          </a:xfrm>
          <a:prstGeom prst="rect">
            <a:avLst/>
          </a:prstGeom>
          <a:ln>
            <a:noFill/>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F4042"/>
                </a:solidFill>
                <a:effectLst/>
                <a:uLnTx/>
                <a:uFillTx/>
                <a:latin typeface="Intel Clear"/>
                <a:ea typeface="+mn-ea"/>
                <a:cs typeface="+mn-cs"/>
              </a:rPr>
              <a:t>Power workers </a:t>
            </a:r>
            <a:br>
              <a:rPr kumimoji="0" lang="en-US" sz="1000" b="1" i="0" u="none" strike="noStrike" kern="1200" cap="none" spc="0" normalizeH="0" baseline="0" noProof="0" dirty="0">
                <a:ln>
                  <a:noFill/>
                </a:ln>
                <a:solidFill>
                  <a:srgbClr val="3F4042"/>
                </a:solidFill>
                <a:effectLst/>
                <a:uLnTx/>
                <a:uFillTx/>
                <a:latin typeface="Intel Clear"/>
                <a:ea typeface="+mn-ea"/>
                <a:cs typeface="+mn-cs"/>
              </a:rPr>
            </a:br>
            <a:r>
              <a:rPr kumimoji="0" lang="en-US" sz="1000" b="0" i="0" u="none" strike="noStrike" kern="1200" cap="none" spc="0" normalizeH="0" baseline="0" noProof="0" dirty="0">
                <a:ln>
                  <a:noFill/>
                </a:ln>
                <a:solidFill>
                  <a:srgbClr val="3F4042"/>
                </a:solidFill>
                <a:effectLst/>
                <a:uLnTx/>
                <a:uFillTx/>
                <a:latin typeface="Intel Clear"/>
                <a:ea typeface="+mn-ea"/>
                <a:cs typeface="+mn-cs"/>
              </a:rPr>
              <a:t>Content creators, CAD/CAM, video, power users; heaviest memory, CPU and graphic usage</a:t>
            </a:r>
            <a:endParaRPr kumimoji="0" lang="en-US" sz="10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56" name="Group 55">
            <a:extLst>
              <a:ext uri="{FF2B5EF4-FFF2-40B4-BE49-F238E27FC236}">
                <a16:creationId xmlns:a16="http://schemas.microsoft.com/office/drawing/2014/main" id="{FC59CC0F-8344-462B-BEE5-95A763748673}"/>
              </a:ext>
            </a:extLst>
          </p:cNvPr>
          <p:cNvGrpSpPr/>
          <p:nvPr/>
        </p:nvGrpSpPr>
        <p:grpSpPr>
          <a:xfrm>
            <a:off x="1689590" y="2277110"/>
            <a:ext cx="985994" cy="527794"/>
            <a:chOff x="3360753" y="2288454"/>
            <a:chExt cx="985994" cy="527794"/>
          </a:xfrm>
        </p:grpSpPr>
        <p:sp>
          <p:nvSpPr>
            <p:cNvPr id="58" name="Freeform 88">
              <a:extLst>
                <a:ext uri="{FF2B5EF4-FFF2-40B4-BE49-F238E27FC236}">
                  <a16:creationId xmlns:a16="http://schemas.microsoft.com/office/drawing/2014/main" id="{97C69161-2CA5-4E16-85D4-AA27BC52B7C3}"/>
                </a:ext>
              </a:extLst>
            </p:cNvPr>
            <p:cNvSpPr>
              <a:spLocks noEditPoints="1"/>
            </p:cNvSpPr>
            <p:nvPr/>
          </p:nvSpPr>
          <p:spPr bwMode="auto">
            <a:xfrm>
              <a:off x="3878167" y="2434481"/>
              <a:ext cx="468580" cy="361766"/>
            </a:xfrm>
            <a:custGeom>
              <a:avLst/>
              <a:gdLst>
                <a:gd name="T0" fmla="*/ 0 w 197"/>
                <a:gd name="T1" fmla="*/ 2 h 152"/>
                <a:gd name="T2" fmla="*/ 0 w 197"/>
                <a:gd name="T3" fmla="*/ 151 h 152"/>
                <a:gd name="T4" fmla="*/ 2 w 197"/>
                <a:gd name="T5" fmla="*/ 152 h 152"/>
                <a:gd name="T6" fmla="*/ 196 w 197"/>
                <a:gd name="T7" fmla="*/ 152 h 152"/>
                <a:gd name="T8" fmla="*/ 197 w 197"/>
                <a:gd name="T9" fmla="*/ 151 h 152"/>
                <a:gd name="T10" fmla="*/ 197 w 197"/>
                <a:gd name="T11" fmla="*/ 2 h 152"/>
                <a:gd name="T12" fmla="*/ 196 w 197"/>
                <a:gd name="T13" fmla="*/ 0 h 152"/>
                <a:gd name="T14" fmla="*/ 2 w 197"/>
                <a:gd name="T15" fmla="*/ 0 h 152"/>
                <a:gd name="T16" fmla="*/ 0 w 197"/>
                <a:gd name="T17" fmla="*/ 2 h 152"/>
                <a:gd name="T18" fmla="*/ 189 w 197"/>
                <a:gd name="T19" fmla="*/ 49 h 152"/>
                <a:gd name="T20" fmla="*/ 189 w 197"/>
                <a:gd name="T21" fmla="*/ 103 h 152"/>
                <a:gd name="T22" fmla="*/ 185 w 197"/>
                <a:gd name="T23" fmla="*/ 107 h 152"/>
                <a:gd name="T24" fmla="*/ 181 w 197"/>
                <a:gd name="T25" fmla="*/ 103 h 152"/>
                <a:gd name="T26" fmla="*/ 181 w 197"/>
                <a:gd name="T27" fmla="*/ 49 h 152"/>
                <a:gd name="T28" fmla="*/ 185 w 197"/>
                <a:gd name="T29" fmla="*/ 45 h 152"/>
                <a:gd name="T30" fmla="*/ 189 w 197"/>
                <a:gd name="T31" fmla="*/ 49 h 152"/>
                <a:gd name="T32" fmla="*/ 172 w 197"/>
                <a:gd name="T33" fmla="*/ 14 h 152"/>
                <a:gd name="T34" fmla="*/ 173 w 197"/>
                <a:gd name="T35" fmla="*/ 15 h 152"/>
                <a:gd name="T36" fmla="*/ 173 w 197"/>
                <a:gd name="T37" fmla="*/ 138 h 152"/>
                <a:gd name="T38" fmla="*/ 172 w 197"/>
                <a:gd name="T39" fmla="*/ 139 h 152"/>
                <a:gd name="T40" fmla="*/ 15 w 197"/>
                <a:gd name="T41" fmla="*/ 139 h 152"/>
                <a:gd name="T42" fmla="*/ 14 w 197"/>
                <a:gd name="T43" fmla="*/ 138 h 152"/>
                <a:gd name="T44" fmla="*/ 14 w 197"/>
                <a:gd name="T45" fmla="*/ 15 h 152"/>
                <a:gd name="T46" fmla="*/ 15 w 197"/>
                <a:gd name="T47" fmla="*/ 14 h 152"/>
                <a:gd name="T48" fmla="*/ 172 w 197"/>
                <a:gd name="T49" fmla="*/ 1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52">
                  <a:moveTo>
                    <a:pt x="0" y="2"/>
                  </a:moveTo>
                  <a:cubicBezTo>
                    <a:pt x="0" y="151"/>
                    <a:pt x="0" y="151"/>
                    <a:pt x="0" y="151"/>
                  </a:cubicBezTo>
                  <a:cubicBezTo>
                    <a:pt x="0" y="152"/>
                    <a:pt x="1" y="152"/>
                    <a:pt x="2" y="152"/>
                  </a:cubicBezTo>
                  <a:cubicBezTo>
                    <a:pt x="196" y="152"/>
                    <a:pt x="196" y="152"/>
                    <a:pt x="196" y="152"/>
                  </a:cubicBezTo>
                  <a:cubicBezTo>
                    <a:pt x="197" y="152"/>
                    <a:pt x="197" y="152"/>
                    <a:pt x="197" y="151"/>
                  </a:cubicBezTo>
                  <a:cubicBezTo>
                    <a:pt x="197" y="2"/>
                    <a:pt x="197" y="2"/>
                    <a:pt x="197" y="2"/>
                  </a:cubicBezTo>
                  <a:cubicBezTo>
                    <a:pt x="197" y="1"/>
                    <a:pt x="197" y="0"/>
                    <a:pt x="196" y="0"/>
                  </a:cubicBezTo>
                  <a:cubicBezTo>
                    <a:pt x="2" y="0"/>
                    <a:pt x="2" y="0"/>
                    <a:pt x="2" y="0"/>
                  </a:cubicBezTo>
                  <a:cubicBezTo>
                    <a:pt x="1" y="0"/>
                    <a:pt x="0" y="1"/>
                    <a:pt x="0" y="2"/>
                  </a:cubicBezTo>
                  <a:moveTo>
                    <a:pt x="189" y="49"/>
                  </a:moveTo>
                  <a:cubicBezTo>
                    <a:pt x="189" y="103"/>
                    <a:pt x="189" y="103"/>
                    <a:pt x="189" y="103"/>
                  </a:cubicBezTo>
                  <a:cubicBezTo>
                    <a:pt x="189" y="106"/>
                    <a:pt x="187" y="107"/>
                    <a:pt x="185" y="107"/>
                  </a:cubicBezTo>
                  <a:cubicBezTo>
                    <a:pt x="183" y="107"/>
                    <a:pt x="181" y="106"/>
                    <a:pt x="181" y="103"/>
                  </a:cubicBezTo>
                  <a:cubicBezTo>
                    <a:pt x="181" y="49"/>
                    <a:pt x="181" y="49"/>
                    <a:pt x="181" y="49"/>
                  </a:cubicBezTo>
                  <a:cubicBezTo>
                    <a:pt x="181" y="47"/>
                    <a:pt x="183" y="45"/>
                    <a:pt x="185" y="45"/>
                  </a:cubicBezTo>
                  <a:cubicBezTo>
                    <a:pt x="187" y="45"/>
                    <a:pt x="189" y="47"/>
                    <a:pt x="189" y="49"/>
                  </a:cubicBezTo>
                  <a:moveTo>
                    <a:pt x="172" y="14"/>
                  </a:moveTo>
                  <a:cubicBezTo>
                    <a:pt x="173" y="14"/>
                    <a:pt x="173" y="14"/>
                    <a:pt x="173" y="15"/>
                  </a:cubicBezTo>
                  <a:cubicBezTo>
                    <a:pt x="173" y="138"/>
                    <a:pt x="173" y="138"/>
                    <a:pt x="173" y="138"/>
                  </a:cubicBezTo>
                  <a:cubicBezTo>
                    <a:pt x="173" y="138"/>
                    <a:pt x="173" y="139"/>
                    <a:pt x="172" y="139"/>
                  </a:cubicBezTo>
                  <a:cubicBezTo>
                    <a:pt x="15" y="139"/>
                    <a:pt x="15" y="139"/>
                    <a:pt x="15" y="139"/>
                  </a:cubicBezTo>
                  <a:cubicBezTo>
                    <a:pt x="15" y="139"/>
                    <a:pt x="14" y="138"/>
                    <a:pt x="14" y="138"/>
                  </a:cubicBezTo>
                  <a:cubicBezTo>
                    <a:pt x="14" y="15"/>
                    <a:pt x="14" y="15"/>
                    <a:pt x="14" y="15"/>
                  </a:cubicBezTo>
                  <a:cubicBezTo>
                    <a:pt x="14" y="14"/>
                    <a:pt x="15" y="14"/>
                    <a:pt x="15" y="14"/>
                  </a:cubicBezTo>
                  <a:lnTo>
                    <a:pt x="172" y="1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59" name="Group 13">
              <a:extLst>
                <a:ext uri="{FF2B5EF4-FFF2-40B4-BE49-F238E27FC236}">
                  <a16:creationId xmlns:a16="http://schemas.microsoft.com/office/drawing/2014/main" id="{3EF52E0A-0863-4E41-84DB-D22FA7291BB1}"/>
                </a:ext>
              </a:extLst>
            </p:cNvPr>
            <p:cNvGrpSpPr>
              <a:grpSpLocks noChangeAspect="1"/>
            </p:cNvGrpSpPr>
            <p:nvPr/>
          </p:nvGrpSpPr>
          <p:grpSpPr bwMode="auto">
            <a:xfrm>
              <a:off x="3360753" y="2288454"/>
              <a:ext cx="460577" cy="527794"/>
              <a:chOff x="2394" y="1562"/>
              <a:chExt cx="973" cy="1115"/>
            </a:xfrm>
            <a:solidFill>
              <a:schemeClr val="accent4"/>
            </a:solidFill>
          </p:grpSpPr>
          <p:sp>
            <p:nvSpPr>
              <p:cNvPr id="60" name="Freeform 14">
                <a:extLst>
                  <a:ext uri="{FF2B5EF4-FFF2-40B4-BE49-F238E27FC236}">
                    <a16:creationId xmlns:a16="http://schemas.microsoft.com/office/drawing/2014/main" id="{058A24FD-CD87-4C57-AC00-C8119E13331E}"/>
                  </a:ext>
                </a:extLst>
              </p:cNvPr>
              <p:cNvSpPr>
                <a:spLocks/>
              </p:cNvSpPr>
              <p:nvPr/>
            </p:nvSpPr>
            <p:spPr bwMode="auto">
              <a:xfrm>
                <a:off x="2724" y="1803"/>
                <a:ext cx="17" cy="17"/>
              </a:xfrm>
              <a:custGeom>
                <a:avLst/>
                <a:gdLst>
                  <a:gd name="T0" fmla="*/ 7 w 7"/>
                  <a:gd name="T1" fmla="*/ 0 h 7"/>
                  <a:gd name="T2" fmla="*/ 0 w 7"/>
                  <a:gd name="T3" fmla="*/ 7 h 7"/>
                  <a:gd name="T4" fmla="*/ 7 w 7"/>
                  <a:gd name="T5" fmla="*/ 0 h 7"/>
                </a:gdLst>
                <a:ahLst/>
                <a:cxnLst>
                  <a:cxn ang="0">
                    <a:pos x="T0" y="T1"/>
                  </a:cxn>
                  <a:cxn ang="0">
                    <a:pos x="T2" y="T3"/>
                  </a:cxn>
                  <a:cxn ang="0">
                    <a:pos x="T4" y="T5"/>
                  </a:cxn>
                </a:cxnLst>
                <a:rect l="0" t="0" r="r" b="b"/>
                <a:pathLst>
                  <a:path w="7" h="7">
                    <a:moveTo>
                      <a:pt x="7" y="0"/>
                    </a:moveTo>
                    <a:cubicBezTo>
                      <a:pt x="4" y="2"/>
                      <a:pt x="2" y="4"/>
                      <a:pt x="0" y="7"/>
                    </a:cubicBezTo>
                    <a:cubicBezTo>
                      <a:pt x="3" y="3"/>
                      <a:pt x="6" y="1"/>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61" name="Freeform 15">
                <a:extLst>
                  <a:ext uri="{FF2B5EF4-FFF2-40B4-BE49-F238E27FC236}">
                    <a16:creationId xmlns:a16="http://schemas.microsoft.com/office/drawing/2014/main" id="{5748BBA1-0940-4CE7-82B9-B12A1C0A6B10}"/>
                  </a:ext>
                </a:extLst>
              </p:cNvPr>
              <p:cNvSpPr>
                <a:spLocks/>
              </p:cNvSpPr>
              <p:nvPr/>
            </p:nvSpPr>
            <p:spPr bwMode="auto">
              <a:xfrm>
                <a:off x="2741" y="18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63" name="Freeform 16">
                <a:extLst>
                  <a:ext uri="{FF2B5EF4-FFF2-40B4-BE49-F238E27FC236}">
                    <a16:creationId xmlns:a16="http://schemas.microsoft.com/office/drawing/2014/main" id="{C2A43C6B-E0C9-442E-A155-FAC46CF2D7EE}"/>
                  </a:ext>
                </a:extLst>
              </p:cNvPr>
              <p:cNvSpPr>
                <a:spLocks/>
              </p:cNvSpPr>
              <p:nvPr/>
            </p:nvSpPr>
            <p:spPr bwMode="auto">
              <a:xfrm>
                <a:off x="2394" y="2288"/>
                <a:ext cx="973" cy="389"/>
              </a:xfrm>
              <a:custGeom>
                <a:avLst/>
                <a:gdLst>
                  <a:gd name="T0" fmla="*/ 412 w 412"/>
                  <a:gd name="T1" fmla="*/ 127 h 165"/>
                  <a:gd name="T2" fmla="*/ 304 w 412"/>
                  <a:gd name="T3" fmla="*/ 7 h 165"/>
                  <a:gd name="T4" fmla="*/ 276 w 412"/>
                  <a:gd name="T5" fmla="*/ 0 h 165"/>
                  <a:gd name="T6" fmla="*/ 273 w 412"/>
                  <a:gd name="T7" fmla="*/ 2 h 165"/>
                  <a:gd name="T8" fmla="*/ 206 w 412"/>
                  <a:gd name="T9" fmla="*/ 88 h 165"/>
                  <a:gd name="T10" fmla="*/ 136 w 412"/>
                  <a:gd name="T11" fmla="*/ 3 h 165"/>
                  <a:gd name="T12" fmla="*/ 132 w 412"/>
                  <a:gd name="T13" fmla="*/ 2 h 165"/>
                  <a:gd name="T14" fmla="*/ 109 w 412"/>
                  <a:gd name="T15" fmla="*/ 8 h 165"/>
                  <a:gd name="T16" fmla="*/ 0 w 412"/>
                  <a:gd name="T17" fmla="*/ 128 h 165"/>
                  <a:gd name="T18" fmla="*/ 1 w 412"/>
                  <a:gd name="T19" fmla="*/ 130 h 165"/>
                  <a:gd name="T20" fmla="*/ 207 w 412"/>
                  <a:gd name="T21" fmla="*/ 165 h 165"/>
                  <a:gd name="T22" fmla="*/ 411 w 412"/>
                  <a:gd name="T23" fmla="*/ 129 h 165"/>
                  <a:gd name="T24" fmla="*/ 412 w 412"/>
                  <a:gd name="T2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2" h="165">
                    <a:moveTo>
                      <a:pt x="412" y="127"/>
                    </a:moveTo>
                    <a:cubicBezTo>
                      <a:pt x="394" y="59"/>
                      <a:pt x="381" y="31"/>
                      <a:pt x="304" y="7"/>
                    </a:cubicBezTo>
                    <a:cubicBezTo>
                      <a:pt x="293" y="4"/>
                      <a:pt x="284" y="2"/>
                      <a:pt x="276" y="0"/>
                    </a:cubicBezTo>
                    <a:cubicBezTo>
                      <a:pt x="275" y="0"/>
                      <a:pt x="274" y="1"/>
                      <a:pt x="273" y="2"/>
                    </a:cubicBezTo>
                    <a:cubicBezTo>
                      <a:pt x="255" y="41"/>
                      <a:pt x="229" y="88"/>
                      <a:pt x="206" y="88"/>
                    </a:cubicBezTo>
                    <a:cubicBezTo>
                      <a:pt x="183" y="88"/>
                      <a:pt x="155" y="42"/>
                      <a:pt x="136" y="3"/>
                    </a:cubicBezTo>
                    <a:cubicBezTo>
                      <a:pt x="135" y="2"/>
                      <a:pt x="133" y="1"/>
                      <a:pt x="132" y="2"/>
                    </a:cubicBezTo>
                    <a:cubicBezTo>
                      <a:pt x="125" y="3"/>
                      <a:pt x="117" y="5"/>
                      <a:pt x="109" y="8"/>
                    </a:cubicBezTo>
                    <a:cubicBezTo>
                      <a:pt x="31" y="31"/>
                      <a:pt x="18" y="60"/>
                      <a:pt x="0" y="128"/>
                    </a:cubicBezTo>
                    <a:cubicBezTo>
                      <a:pt x="0" y="129"/>
                      <a:pt x="0" y="129"/>
                      <a:pt x="1" y="130"/>
                    </a:cubicBezTo>
                    <a:cubicBezTo>
                      <a:pt x="11" y="134"/>
                      <a:pt x="111" y="165"/>
                      <a:pt x="207" y="165"/>
                    </a:cubicBezTo>
                    <a:cubicBezTo>
                      <a:pt x="304" y="165"/>
                      <a:pt x="401" y="133"/>
                      <a:pt x="411" y="129"/>
                    </a:cubicBezTo>
                    <a:cubicBezTo>
                      <a:pt x="412" y="129"/>
                      <a:pt x="412" y="128"/>
                      <a:pt x="412"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64" name="Freeform 17">
                <a:extLst>
                  <a:ext uri="{FF2B5EF4-FFF2-40B4-BE49-F238E27FC236}">
                    <a16:creationId xmlns:a16="http://schemas.microsoft.com/office/drawing/2014/main" id="{A845DA0B-C547-4917-989C-67F6F538DC1D}"/>
                  </a:ext>
                </a:extLst>
              </p:cNvPr>
              <p:cNvSpPr>
                <a:spLocks noEditPoints="1"/>
              </p:cNvSpPr>
              <p:nvPr/>
            </p:nvSpPr>
            <p:spPr bwMode="auto">
              <a:xfrm>
                <a:off x="2606" y="1562"/>
                <a:ext cx="548" cy="704"/>
              </a:xfrm>
              <a:custGeom>
                <a:avLst/>
                <a:gdLst>
                  <a:gd name="T0" fmla="*/ 226 w 232"/>
                  <a:gd name="T1" fmla="*/ 162 h 298"/>
                  <a:gd name="T2" fmla="*/ 211 w 232"/>
                  <a:gd name="T3" fmla="*/ 150 h 298"/>
                  <a:gd name="T4" fmla="*/ 210 w 232"/>
                  <a:gd name="T5" fmla="*/ 149 h 298"/>
                  <a:gd name="T6" fmla="*/ 181 w 232"/>
                  <a:gd name="T7" fmla="*/ 66 h 298"/>
                  <a:gd name="T8" fmla="*/ 170 w 232"/>
                  <a:gd name="T9" fmla="*/ 54 h 298"/>
                  <a:gd name="T10" fmla="*/ 119 w 232"/>
                  <a:gd name="T11" fmla="*/ 0 h 298"/>
                  <a:gd name="T12" fmla="*/ 105 w 232"/>
                  <a:gd name="T13" fmla="*/ 25 h 298"/>
                  <a:gd name="T14" fmla="*/ 96 w 232"/>
                  <a:gd name="T15" fmla="*/ 19 h 298"/>
                  <a:gd name="T16" fmla="*/ 70 w 232"/>
                  <a:gd name="T17" fmla="*/ 52 h 298"/>
                  <a:gd name="T18" fmla="*/ 22 w 232"/>
                  <a:gd name="T19" fmla="*/ 149 h 298"/>
                  <a:gd name="T20" fmla="*/ 21 w 232"/>
                  <a:gd name="T21" fmla="*/ 150 h 298"/>
                  <a:gd name="T22" fmla="*/ 7 w 232"/>
                  <a:gd name="T23" fmla="*/ 162 h 298"/>
                  <a:gd name="T24" fmla="*/ 5 w 232"/>
                  <a:gd name="T25" fmla="*/ 198 h 298"/>
                  <a:gd name="T26" fmla="*/ 32 w 232"/>
                  <a:gd name="T27" fmla="*/ 230 h 298"/>
                  <a:gd name="T28" fmla="*/ 33 w 232"/>
                  <a:gd name="T29" fmla="*/ 231 h 298"/>
                  <a:gd name="T30" fmla="*/ 116 w 232"/>
                  <a:gd name="T31" fmla="*/ 298 h 298"/>
                  <a:gd name="T32" fmla="*/ 199 w 232"/>
                  <a:gd name="T33" fmla="*/ 231 h 298"/>
                  <a:gd name="T34" fmla="*/ 199 w 232"/>
                  <a:gd name="T35" fmla="*/ 230 h 298"/>
                  <a:gd name="T36" fmla="*/ 227 w 232"/>
                  <a:gd name="T37" fmla="*/ 198 h 298"/>
                  <a:gd name="T38" fmla="*/ 226 w 232"/>
                  <a:gd name="T39" fmla="*/ 162 h 298"/>
                  <a:gd name="T40" fmla="*/ 209 w 232"/>
                  <a:gd name="T41" fmla="*/ 193 h 298"/>
                  <a:gd name="T42" fmla="*/ 190 w 232"/>
                  <a:gd name="T43" fmla="*/ 214 h 298"/>
                  <a:gd name="T44" fmla="*/ 185 w 232"/>
                  <a:gd name="T45" fmla="*/ 214 h 298"/>
                  <a:gd name="T46" fmla="*/ 184 w 232"/>
                  <a:gd name="T47" fmla="*/ 215 h 298"/>
                  <a:gd name="T48" fmla="*/ 182 w 232"/>
                  <a:gd name="T49" fmla="*/ 220 h 298"/>
                  <a:gd name="T50" fmla="*/ 116 w 232"/>
                  <a:gd name="T51" fmla="*/ 279 h 298"/>
                  <a:gd name="T52" fmla="*/ 49 w 232"/>
                  <a:gd name="T53" fmla="*/ 220 h 298"/>
                  <a:gd name="T54" fmla="*/ 48 w 232"/>
                  <a:gd name="T55" fmla="*/ 216 h 298"/>
                  <a:gd name="T56" fmla="*/ 47 w 232"/>
                  <a:gd name="T57" fmla="*/ 215 h 298"/>
                  <a:gd name="T58" fmla="*/ 43 w 232"/>
                  <a:gd name="T59" fmla="*/ 214 h 298"/>
                  <a:gd name="T60" fmla="*/ 23 w 232"/>
                  <a:gd name="T61" fmla="*/ 193 h 298"/>
                  <a:gd name="T62" fmla="*/ 23 w 232"/>
                  <a:gd name="T63" fmla="*/ 171 h 298"/>
                  <a:gd name="T64" fmla="*/ 26 w 232"/>
                  <a:gd name="T65" fmla="*/ 169 h 298"/>
                  <a:gd name="T66" fmla="*/ 28 w 232"/>
                  <a:gd name="T67" fmla="*/ 170 h 298"/>
                  <a:gd name="T68" fmla="*/ 32 w 232"/>
                  <a:gd name="T69" fmla="*/ 181 h 298"/>
                  <a:gd name="T70" fmla="*/ 34 w 232"/>
                  <a:gd name="T71" fmla="*/ 181 h 298"/>
                  <a:gd name="T72" fmla="*/ 40 w 232"/>
                  <a:gd name="T73" fmla="*/ 177 h 298"/>
                  <a:gd name="T74" fmla="*/ 40 w 232"/>
                  <a:gd name="T75" fmla="*/ 177 h 298"/>
                  <a:gd name="T76" fmla="*/ 38 w 232"/>
                  <a:gd name="T77" fmla="*/ 147 h 298"/>
                  <a:gd name="T78" fmla="*/ 50 w 232"/>
                  <a:gd name="T79" fmla="*/ 109 h 298"/>
                  <a:gd name="T80" fmla="*/ 57 w 232"/>
                  <a:gd name="T81" fmla="*/ 102 h 298"/>
                  <a:gd name="T82" fmla="*/ 57 w 232"/>
                  <a:gd name="T83" fmla="*/ 102 h 298"/>
                  <a:gd name="T84" fmla="*/ 57 w 232"/>
                  <a:gd name="T85" fmla="*/ 102 h 298"/>
                  <a:gd name="T86" fmla="*/ 71 w 232"/>
                  <a:gd name="T87" fmla="*/ 99 h 298"/>
                  <a:gd name="T88" fmla="*/ 89 w 232"/>
                  <a:gd name="T89" fmla="*/ 108 h 298"/>
                  <a:gd name="T90" fmla="*/ 116 w 232"/>
                  <a:gd name="T91" fmla="*/ 118 h 298"/>
                  <a:gd name="T92" fmla="*/ 145 w 232"/>
                  <a:gd name="T93" fmla="*/ 107 h 298"/>
                  <a:gd name="T94" fmla="*/ 145 w 232"/>
                  <a:gd name="T95" fmla="*/ 107 h 298"/>
                  <a:gd name="T96" fmla="*/ 166 w 232"/>
                  <a:gd name="T97" fmla="*/ 99 h 298"/>
                  <a:gd name="T98" fmla="*/ 186 w 232"/>
                  <a:gd name="T99" fmla="*/ 120 h 298"/>
                  <a:gd name="T100" fmla="*/ 191 w 232"/>
                  <a:gd name="T101" fmla="*/ 173 h 298"/>
                  <a:gd name="T102" fmla="*/ 192 w 232"/>
                  <a:gd name="T103" fmla="*/ 174 h 298"/>
                  <a:gd name="T104" fmla="*/ 199 w 232"/>
                  <a:gd name="T105" fmla="*/ 178 h 298"/>
                  <a:gd name="T106" fmla="*/ 201 w 232"/>
                  <a:gd name="T107" fmla="*/ 177 h 298"/>
                  <a:gd name="T108" fmla="*/ 203 w 232"/>
                  <a:gd name="T109" fmla="*/ 170 h 298"/>
                  <a:gd name="T110" fmla="*/ 205 w 232"/>
                  <a:gd name="T111" fmla="*/ 169 h 298"/>
                  <a:gd name="T112" fmla="*/ 209 w 232"/>
                  <a:gd name="T113" fmla="*/ 171 h 298"/>
                  <a:gd name="T114" fmla="*/ 209 w 232"/>
                  <a:gd name="T115" fmla="*/ 19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98">
                    <a:moveTo>
                      <a:pt x="226" y="162"/>
                    </a:moveTo>
                    <a:cubicBezTo>
                      <a:pt x="222" y="156"/>
                      <a:pt x="217" y="152"/>
                      <a:pt x="211" y="150"/>
                    </a:cubicBezTo>
                    <a:cubicBezTo>
                      <a:pt x="210" y="150"/>
                      <a:pt x="210" y="150"/>
                      <a:pt x="210" y="149"/>
                    </a:cubicBezTo>
                    <a:cubicBezTo>
                      <a:pt x="207" y="117"/>
                      <a:pt x="199" y="86"/>
                      <a:pt x="181" y="66"/>
                    </a:cubicBezTo>
                    <a:cubicBezTo>
                      <a:pt x="178" y="62"/>
                      <a:pt x="174" y="58"/>
                      <a:pt x="170" y="54"/>
                    </a:cubicBezTo>
                    <a:cubicBezTo>
                      <a:pt x="152" y="36"/>
                      <a:pt x="119" y="0"/>
                      <a:pt x="119" y="0"/>
                    </a:cubicBezTo>
                    <a:cubicBezTo>
                      <a:pt x="119" y="0"/>
                      <a:pt x="110" y="30"/>
                      <a:pt x="105" y="25"/>
                    </a:cubicBezTo>
                    <a:cubicBezTo>
                      <a:pt x="105" y="23"/>
                      <a:pt x="101" y="7"/>
                      <a:pt x="96" y="19"/>
                    </a:cubicBezTo>
                    <a:cubicBezTo>
                      <a:pt x="88" y="34"/>
                      <a:pt x="78" y="45"/>
                      <a:pt x="70" y="52"/>
                    </a:cubicBezTo>
                    <a:cubicBezTo>
                      <a:pt x="38" y="70"/>
                      <a:pt x="25" y="108"/>
                      <a:pt x="22" y="149"/>
                    </a:cubicBezTo>
                    <a:cubicBezTo>
                      <a:pt x="22" y="150"/>
                      <a:pt x="21" y="150"/>
                      <a:pt x="21" y="150"/>
                    </a:cubicBezTo>
                    <a:cubicBezTo>
                      <a:pt x="15" y="152"/>
                      <a:pt x="10" y="156"/>
                      <a:pt x="7" y="162"/>
                    </a:cubicBezTo>
                    <a:cubicBezTo>
                      <a:pt x="1" y="171"/>
                      <a:pt x="0" y="185"/>
                      <a:pt x="5" y="198"/>
                    </a:cubicBezTo>
                    <a:cubicBezTo>
                      <a:pt x="10" y="215"/>
                      <a:pt x="22" y="225"/>
                      <a:pt x="32" y="230"/>
                    </a:cubicBezTo>
                    <a:cubicBezTo>
                      <a:pt x="33" y="230"/>
                      <a:pt x="33" y="231"/>
                      <a:pt x="33" y="231"/>
                    </a:cubicBezTo>
                    <a:cubicBezTo>
                      <a:pt x="49" y="273"/>
                      <a:pt x="81" y="298"/>
                      <a:pt x="116" y="298"/>
                    </a:cubicBezTo>
                    <a:cubicBezTo>
                      <a:pt x="151" y="298"/>
                      <a:pt x="182" y="273"/>
                      <a:pt x="199" y="231"/>
                    </a:cubicBezTo>
                    <a:cubicBezTo>
                      <a:pt x="199" y="231"/>
                      <a:pt x="199" y="231"/>
                      <a:pt x="199" y="230"/>
                    </a:cubicBezTo>
                    <a:cubicBezTo>
                      <a:pt x="212" y="226"/>
                      <a:pt x="222" y="214"/>
                      <a:pt x="227" y="198"/>
                    </a:cubicBezTo>
                    <a:cubicBezTo>
                      <a:pt x="232" y="185"/>
                      <a:pt x="231" y="171"/>
                      <a:pt x="226" y="162"/>
                    </a:cubicBezTo>
                    <a:moveTo>
                      <a:pt x="209" y="193"/>
                    </a:moveTo>
                    <a:cubicBezTo>
                      <a:pt x="205" y="205"/>
                      <a:pt x="196" y="212"/>
                      <a:pt x="190" y="214"/>
                    </a:cubicBezTo>
                    <a:cubicBezTo>
                      <a:pt x="185" y="214"/>
                      <a:pt x="185" y="214"/>
                      <a:pt x="185" y="214"/>
                    </a:cubicBezTo>
                    <a:cubicBezTo>
                      <a:pt x="185" y="215"/>
                      <a:pt x="184" y="215"/>
                      <a:pt x="184" y="215"/>
                    </a:cubicBezTo>
                    <a:cubicBezTo>
                      <a:pt x="182" y="220"/>
                      <a:pt x="182" y="220"/>
                      <a:pt x="182" y="220"/>
                    </a:cubicBezTo>
                    <a:cubicBezTo>
                      <a:pt x="170" y="256"/>
                      <a:pt x="144" y="279"/>
                      <a:pt x="116" y="279"/>
                    </a:cubicBezTo>
                    <a:cubicBezTo>
                      <a:pt x="88" y="279"/>
                      <a:pt x="62" y="256"/>
                      <a:pt x="49" y="220"/>
                    </a:cubicBezTo>
                    <a:cubicBezTo>
                      <a:pt x="48" y="216"/>
                      <a:pt x="48" y="216"/>
                      <a:pt x="48" y="216"/>
                    </a:cubicBezTo>
                    <a:cubicBezTo>
                      <a:pt x="48" y="215"/>
                      <a:pt x="47" y="215"/>
                      <a:pt x="47" y="215"/>
                    </a:cubicBezTo>
                    <a:cubicBezTo>
                      <a:pt x="43" y="214"/>
                      <a:pt x="43" y="214"/>
                      <a:pt x="43" y="214"/>
                    </a:cubicBezTo>
                    <a:cubicBezTo>
                      <a:pt x="36" y="212"/>
                      <a:pt x="27" y="204"/>
                      <a:pt x="23" y="193"/>
                    </a:cubicBezTo>
                    <a:cubicBezTo>
                      <a:pt x="20" y="183"/>
                      <a:pt x="21" y="175"/>
                      <a:pt x="23" y="171"/>
                    </a:cubicBezTo>
                    <a:cubicBezTo>
                      <a:pt x="24" y="170"/>
                      <a:pt x="25" y="169"/>
                      <a:pt x="26" y="169"/>
                    </a:cubicBezTo>
                    <a:cubicBezTo>
                      <a:pt x="27" y="168"/>
                      <a:pt x="28" y="169"/>
                      <a:pt x="28" y="170"/>
                    </a:cubicBezTo>
                    <a:cubicBezTo>
                      <a:pt x="32" y="181"/>
                      <a:pt x="32" y="181"/>
                      <a:pt x="32" y="181"/>
                    </a:cubicBezTo>
                    <a:cubicBezTo>
                      <a:pt x="33" y="181"/>
                      <a:pt x="34" y="182"/>
                      <a:pt x="34" y="181"/>
                    </a:cubicBezTo>
                    <a:cubicBezTo>
                      <a:pt x="40" y="177"/>
                      <a:pt x="40" y="177"/>
                      <a:pt x="40" y="177"/>
                    </a:cubicBezTo>
                    <a:cubicBezTo>
                      <a:pt x="40" y="177"/>
                      <a:pt x="40" y="177"/>
                      <a:pt x="40" y="177"/>
                    </a:cubicBezTo>
                    <a:cubicBezTo>
                      <a:pt x="40" y="174"/>
                      <a:pt x="38" y="147"/>
                      <a:pt x="38" y="147"/>
                    </a:cubicBezTo>
                    <a:cubicBezTo>
                      <a:pt x="37" y="129"/>
                      <a:pt x="44" y="116"/>
                      <a:pt x="50" y="109"/>
                    </a:cubicBezTo>
                    <a:cubicBezTo>
                      <a:pt x="52" y="106"/>
                      <a:pt x="54" y="104"/>
                      <a:pt x="57" y="102"/>
                    </a:cubicBezTo>
                    <a:cubicBezTo>
                      <a:pt x="57" y="102"/>
                      <a:pt x="57" y="102"/>
                      <a:pt x="57" y="102"/>
                    </a:cubicBezTo>
                    <a:cubicBezTo>
                      <a:pt x="57" y="102"/>
                      <a:pt x="57" y="102"/>
                      <a:pt x="57" y="102"/>
                    </a:cubicBezTo>
                    <a:cubicBezTo>
                      <a:pt x="61" y="100"/>
                      <a:pt x="66" y="99"/>
                      <a:pt x="71" y="99"/>
                    </a:cubicBezTo>
                    <a:cubicBezTo>
                      <a:pt x="78" y="99"/>
                      <a:pt x="82" y="102"/>
                      <a:pt x="89" y="108"/>
                    </a:cubicBezTo>
                    <a:cubicBezTo>
                      <a:pt x="95" y="115"/>
                      <a:pt x="106" y="118"/>
                      <a:pt x="116" y="118"/>
                    </a:cubicBezTo>
                    <a:cubicBezTo>
                      <a:pt x="127" y="118"/>
                      <a:pt x="137" y="114"/>
                      <a:pt x="145" y="107"/>
                    </a:cubicBezTo>
                    <a:cubicBezTo>
                      <a:pt x="145" y="107"/>
                      <a:pt x="145" y="107"/>
                      <a:pt x="145" y="107"/>
                    </a:cubicBezTo>
                    <a:cubicBezTo>
                      <a:pt x="150" y="101"/>
                      <a:pt x="157" y="98"/>
                      <a:pt x="166" y="99"/>
                    </a:cubicBezTo>
                    <a:cubicBezTo>
                      <a:pt x="176" y="100"/>
                      <a:pt x="184" y="110"/>
                      <a:pt x="186" y="120"/>
                    </a:cubicBezTo>
                    <a:cubicBezTo>
                      <a:pt x="187" y="125"/>
                      <a:pt x="190" y="154"/>
                      <a:pt x="191" y="173"/>
                    </a:cubicBezTo>
                    <a:cubicBezTo>
                      <a:pt x="191" y="173"/>
                      <a:pt x="192" y="173"/>
                      <a:pt x="192" y="174"/>
                    </a:cubicBezTo>
                    <a:cubicBezTo>
                      <a:pt x="194" y="174"/>
                      <a:pt x="197" y="177"/>
                      <a:pt x="199" y="178"/>
                    </a:cubicBezTo>
                    <a:cubicBezTo>
                      <a:pt x="200" y="178"/>
                      <a:pt x="200" y="178"/>
                      <a:pt x="201" y="177"/>
                    </a:cubicBezTo>
                    <a:cubicBezTo>
                      <a:pt x="203" y="170"/>
                      <a:pt x="203" y="170"/>
                      <a:pt x="203" y="170"/>
                    </a:cubicBezTo>
                    <a:cubicBezTo>
                      <a:pt x="204" y="169"/>
                      <a:pt x="204" y="168"/>
                      <a:pt x="205" y="169"/>
                    </a:cubicBezTo>
                    <a:cubicBezTo>
                      <a:pt x="207" y="169"/>
                      <a:pt x="208" y="170"/>
                      <a:pt x="209" y="171"/>
                    </a:cubicBezTo>
                    <a:cubicBezTo>
                      <a:pt x="211" y="175"/>
                      <a:pt x="212" y="183"/>
                      <a:pt x="209" y="1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nvGrpSpPr>
          <p:cNvPr id="65" name="Group 64">
            <a:extLst>
              <a:ext uri="{FF2B5EF4-FFF2-40B4-BE49-F238E27FC236}">
                <a16:creationId xmlns:a16="http://schemas.microsoft.com/office/drawing/2014/main" id="{0701A526-26CA-4DB7-9C4B-6A8C26387D6D}"/>
              </a:ext>
            </a:extLst>
          </p:cNvPr>
          <p:cNvGrpSpPr/>
          <p:nvPr/>
        </p:nvGrpSpPr>
        <p:grpSpPr>
          <a:xfrm>
            <a:off x="5589256" y="1263897"/>
            <a:ext cx="1159916" cy="564716"/>
            <a:chOff x="7194518" y="2251532"/>
            <a:chExt cx="1159916" cy="564716"/>
          </a:xfrm>
        </p:grpSpPr>
        <p:grpSp>
          <p:nvGrpSpPr>
            <p:cNvPr id="66" name="Group 65">
              <a:extLst>
                <a:ext uri="{FF2B5EF4-FFF2-40B4-BE49-F238E27FC236}">
                  <a16:creationId xmlns:a16="http://schemas.microsoft.com/office/drawing/2014/main" id="{0A470D23-043E-467E-B565-F0015BA82EE8}"/>
                </a:ext>
              </a:extLst>
            </p:cNvPr>
            <p:cNvGrpSpPr/>
            <p:nvPr/>
          </p:nvGrpSpPr>
          <p:grpSpPr>
            <a:xfrm>
              <a:off x="7655091" y="2375029"/>
              <a:ext cx="699343" cy="421218"/>
              <a:chOff x="3501234" y="1913174"/>
              <a:chExt cx="439050" cy="264442"/>
            </a:xfrm>
            <a:solidFill>
              <a:schemeClr val="accent6"/>
            </a:solidFill>
          </p:grpSpPr>
          <p:sp>
            <p:nvSpPr>
              <p:cNvPr id="73" name="Freeform 353">
                <a:extLst>
                  <a:ext uri="{FF2B5EF4-FFF2-40B4-BE49-F238E27FC236}">
                    <a16:creationId xmlns:a16="http://schemas.microsoft.com/office/drawing/2014/main" id="{BEC9087E-19DC-4B2C-8DFE-A1E449F8E9D7}"/>
                  </a:ext>
                </a:extLst>
              </p:cNvPr>
              <p:cNvSpPr>
                <a:spLocks/>
              </p:cNvSpPr>
              <p:nvPr/>
            </p:nvSpPr>
            <p:spPr bwMode="auto">
              <a:xfrm>
                <a:off x="3654965" y="2158004"/>
                <a:ext cx="285319" cy="19612"/>
              </a:xfrm>
              <a:custGeom>
                <a:avLst/>
                <a:gdLst>
                  <a:gd name="T0" fmla="*/ 189 w 191"/>
                  <a:gd name="T1" fmla="*/ 13 h 13"/>
                  <a:gd name="T2" fmla="*/ 3 w 191"/>
                  <a:gd name="T3" fmla="*/ 13 h 13"/>
                  <a:gd name="T4" fmla="*/ 0 w 191"/>
                  <a:gd name="T5" fmla="*/ 11 h 13"/>
                  <a:gd name="T6" fmla="*/ 0 w 191"/>
                  <a:gd name="T7" fmla="*/ 0 h 13"/>
                  <a:gd name="T8" fmla="*/ 1 w 191"/>
                  <a:gd name="T9" fmla="*/ 0 h 13"/>
                  <a:gd name="T10" fmla="*/ 191 w 191"/>
                  <a:gd name="T11" fmla="*/ 0 h 13"/>
                  <a:gd name="T12" fmla="*/ 191 w 191"/>
                  <a:gd name="T13" fmla="*/ 0 h 13"/>
                  <a:gd name="T14" fmla="*/ 191 w 191"/>
                  <a:gd name="T15" fmla="*/ 11 h 13"/>
                  <a:gd name="T16" fmla="*/ 189 w 19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3">
                    <a:moveTo>
                      <a:pt x="189" y="13"/>
                    </a:moveTo>
                    <a:cubicBezTo>
                      <a:pt x="3" y="13"/>
                      <a:pt x="3" y="13"/>
                      <a:pt x="3" y="13"/>
                    </a:cubicBezTo>
                    <a:cubicBezTo>
                      <a:pt x="2" y="13"/>
                      <a:pt x="0" y="12"/>
                      <a:pt x="0" y="11"/>
                    </a:cubicBezTo>
                    <a:cubicBezTo>
                      <a:pt x="0" y="0"/>
                      <a:pt x="0" y="0"/>
                      <a:pt x="0" y="0"/>
                    </a:cubicBezTo>
                    <a:cubicBezTo>
                      <a:pt x="1" y="0"/>
                      <a:pt x="1" y="0"/>
                      <a:pt x="1" y="0"/>
                    </a:cubicBezTo>
                    <a:cubicBezTo>
                      <a:pt x="191" y="0"/>
                      <a:pt x="191" y="0"/>
                      <a:pt x="191" y="0"/>
                    </a:cubicBezTo>
                    <a:cubicBezTo>
                      <a:pt x="191" y="0"/>
                      <a:pt x="191" y="0"/>
                      <a:pt x="191" y="0"/>
                    </a:cubicBezTo>
                    <a:cubicBezTo>
                      <a:pt x="191" y="11"/>
                      <a:pt x="191" y="11"/>
                      <a:pt x="191" y="11"/>
                    </a:cubicBezTo>
                    <a:cubicBezTo>
                      <a:pt x="191" y="12"/>
                      <a:pt x="190" y="13"/>
                      <a:pt x="189"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5" name="Freeform 354">
                <a:extLst>
                  <a:ext uri="{FF2B5EF4-FFF2-40B4-BE49-F238E27FC236}">
                    <a16:creationId xmlns:a16="http://schemas.microsoft.com/office/drawing/2014/main" id="{E8F4146C-36EB-4C39-901D-3C2EC6CCA6C3}"/>
                  </a:ext>
                </a:extLst>
              </p:cNvPr>
              <p:cNvSpPr>
                <a:spLocks/>
              </p:cNvSpPr>
              <p:nvPr/>
            </p:nvSpPr>
            <p:spPr bwMode="auto">
              <a:xfrm>
                <a:off x="3759982" y="2102964"/>
                <a:ext cx="77181" cy="30999"/>
              </a:xfrm>
              <a:custGeom>
                <a:avLst/>
                <a:gdLst>
                  <a:gd name="T0" fmla="*/ 120 w 122"/>
                  <a:gd name="T1" fmla="*/ 49 h 49"/>
                  <a:gd name="T2" fmla="*/ 2 w 122"/>
                  <a:gd name="T3" fmla="*/ 49 h 49"/>
                  <a:gd name="T4" fmla="*/ 0 w 122"/>
                  <a:gd name="T5" fmla="*/ 47 h 49"/>
                  <a:gd name="T6" fmla="*/ 0 w 122"/>
                  <a:gd name="T7" fmla="*/ 2 h 49"/>
                  <a:gd name="T8" fmla="*/ 2 w 122"/>
                  <a:gd name="T9" fmla="*/ 0 h 49"/>
                  <a:gd name="T10" fmla="*/ 120 w 122"/>
                  <a:gd name="T11" fmla="*/ 0 h 49"/>
                  <a:gd name="T12" fmla="*/ 122 w 122"/>
                  <a:gd name="T13" fmla="*/ 2 h 49"/>
                  <a:gd name="T14" fmla="*/ 122 w 122"/>
                  <a:gd name="T15" fmla="*/ 47 h 49"/>
                  <a:gd name="T16" fmla="*/ 120 w 12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49">
                    <a:moveTo>
                      <a:pt x="120" y="49"/>
                    </a:moveTo>
                    <a:lnTo>
                      <a:pt x="2" y="49"/>
                    </a:lnTo>
                    <a:lnTo>
                      <a:pt x="0" y="47"/>
                    </a:lnTo>
                    <a:lnTo>
                      <a:pt x="0" y="2"/>
                    </a:lnTo>
                    <a:lnTo>
                      <a:pt x="2" y="0"/>
                    </a:lnTo>
                    <a:lnTo>
                      <a:pt x="120" y="0"/>
                    </a:lnTo>
                    <a:lnTo>
                      <a:pt x="122" y="2"/>
                    </a:lnTo>
                    <a:lnTo>
                      <a:pt x="122" y="47"/>
                    </a:lnTo>
                    <a:lnTo>
                      <a:pt x="12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6" name="Freeform 355">
                <a:extLst>
                  <a:ext uri="{FF2B5EF4-FFF2-40B4-BE49-F238E27FC236}">
                    <a16:creationId xmlns:a16="http://schemas.microsoft.com/office/drawing/2014/main" id="{FC136157-B11E-48EC-BD69-FDD70EC9C122}"/>
                  </a:ext>
                </a:extLst>
              </p:cNvPr>
              <p:cNvSpPr>
                <a:spLocks/>
              </p:cNvSpPr>
              <p:nvPr/>
            </p:nvSpPr>
            <p:spPr bwMode="auto">
              <a:xfrm>
                <a:off x="3759982" y="2102964"/>
                <a:ext cx="77181" cy="30999"/>
              </a:xfrm>
              <a:custGeom>
                <a:avLst/>
                <a:gdLst>
                  <a:gd name="T0" fmla="*/ 120 w 122"/>
                  <a:gd name="T1" fmla="*/ 49 h 49"/>
                  <a:gd name="T2" fmla="*/ 2 w 122"/>
                  <a:gd name="T3" fmla="*/ 49 h 49"/>
                  <a:gd name="T4" fmla="*/ 0 w 122"/>
                  <a:gd name="T5" fmla="*/ 47 h 49"/>
                  <a:gd name="T6" fmla="*/ 0 w 122"/>
                  <a:gd name="T7" fmla="*/ 2 h 49"/>
                  <a:gd name="T8" fmla="*/ 2 w 122"/>
                  <a:gd name="T9" fmla="*/ 0 h 49"/>
                  <a:gd name="T10" fmla="*/ 120 w 122"/>
                  <a:gd name="T11" fmla="*/ 0 h 49"/>
                  <a:gd name="T12" fmla="*/ 122 w 122"/>
                  <a:gd name="T13" fmla="*/ 2 h 49"/>
                  <a:gd name="T14" fmla="*/ 122 w 122"/>
                  <a:gd name="T15" fmla="*/ 47 h 49"/>
                  <a:gd name="T16" fmla="*/ 120 w 12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49">
                    <a:moveTo>
                      <a:pt x="120" y="49"/>
                    </a:moveTo>
                    <a:lnTo>
                      <a:pt x="2" y="49"/>
                    </a:lnTo>
                    <a:lnTo>
                      <a:pt x="0" y="47"/>
                    </a:lnTo>
                    <a:lnTo>
                      <a:pt x="0" y="2"/>
                    </a:lnTo>
                    <a:lnTo>
                      <a:pt x="2" y="0"/>
                    </a:lnTo>
                    <a:lnTo>
                      <a:pt x="120" y="0"/>
                    </a:lnTo>
                    <a:lnTo>
                      <a:pt x="122" y="2"/>
                    </a:lnTo>
                    <a:lnTo>
                      <a:pt x="122" y="47"/>
                    </a:lnTo>
                    <a:lnTo>
                      <a:pt x="120" y="4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7" name="Freeform 356">
                <a:extLst>
                  <a:ext uri="{FF2B5EF4-FFF2-40B4-BE49-F238E27FC236}">
                    <a16:creationId xmlns:a16="http://schemas.microsoft.com/office/drawing/2014/main" id="{D6BC8699-DFA6-4DCB-8BB2-EB82896E57EE}"/>
                  </a:ext>
                </a:extLst>
              </p:cNvPr>
              <p:cNvSpPr>
                <a:spLocks noEditPoints="1"/>
              </p:cNvSpPr>
              <p:nvPr/>
            </p:nvSpPr>
            <p:spPr bwMode="auto">
              <a:xfrm>
                <a:off x="3666985" y="1913174"/>
                <a:ext cx="261912" cy="174607"/>
              </a:xfrm>
              <a:custGeom>
                <a:avLst/>
                <a:gdLst>
                  <a:gd name="T0" fmla="*/ 174 w 175"/>
                  <a:gd name="T1" fmla="*/ 0 h 117"/>
                  <a:gd name="T2" fmla="*/ 1 w 175"/>
                  <a:gd name="T3" fmla="*/ 0 h 117"/>
                  <a:gd name="T4" fmla="*/ 0 w 175"/>
                  <a:gd name="T5" fmla="*/ 1 h 117"/>
                  <a:gd name="T6" fmla="*/ 0 w 175"/>
                  <a:gd name="T7" fmla="*/ 115 h 117"/>
                  <a:gd name="T8" fmla="*/ 1 w 175"/>
                  <a:gd name="T9" fmla="*/ 117 h 117"/>
                  <a:gd name="T10" fmla="*/ 174 w 175"/>
                  <a:gd name="T11" fmla="*/ 117 h 117"/>
                  <a:gd name="T12" fmla="*/ 175 w 175"/>
                  <a:gd name="T13" fmla="*/ 115 h 117"/>
                  <a:gd name="T14" fmla="*/ 175 w 175"/>
                  <a:gd name="T15" fmla="*/ 1 h 117"/>
                  <a:gd name="T16" fmla="*/ 174 w 175"/>
                  <a:gd name="T17" fmla="*/ 0 h 117"/>
                  <a:gd name="T18" fmla="*/ 160 w 175"/>
                  <a:gd name="T19" fmla="*/ 103 h 117"/>
                  <a:gd name="T20" fmla="*/ 15 w 175"/>
                  <a:gd name="T21" fmla="*/ 103 h 117"/>
                  <a:gd name="T22" fmla="*/ 14 w 175"/>
                  <a:gd name="T23" fmla="*/ 102 h 117"/>
                  <a:gd name="T24" fmla="*/ 14 w 175"/>
                  <a:gd name="T25" fmla="*/ 15 h 117"/>
                  <a:gd name="T26" fmla="*/ 15 w 175"/>
                  <a:gd name="T27" fmla="*/ 14 h 117"/>
                  <a:gd name="T28" fmla="*/ 160 w 175"/>
                  <a:gd name="T29" fmla="*/ 14 h 117"/>
                  <a:gd name="T30" fmla="*/ 162 w 175"/>
                  <a:gd name="T31" fmla="*/ 15 h 117"/>
                  <a:gd name="T32" fmla="*/ 162 w 175"/>
                  <a:gd name="T33" fmla="*/ 102 h 117"/>
                  <a:gd name="T34" fmla="*/ 160 w 175"/>
                  <a:gd name="T35"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17">
                    <a:moveTo>
                      <a:pt x="174" y="0"/>
                    </a:moveTo>
                    <a:cubicBezTo>
                      <a:pt x="1" y="0"/>
                      <a:pt x="1" y="0"/>
                      <a:pt x="1" y="0"/>
                    </a:cubicBezTo>
                    <a:cubicBezTo>
                      <a:pt x="1" y="0"/>
                      <a:pt x="0" y="0"/>
                      <a:pt x="0" y="1"/>
                    </a:cubicBezTo>
                    <a:cubicBezTo>
                      <a:pt x="0" y="115"/>
                      <a:pt x="0" y="115"/>
                      <a:pt x="0" y="115"/>
                    </a:cubicBezTo>
                    <a:cubicBezTo>
                      <a:pt x="0" y="116"/>
                      <a:pt x="1" y="117"/>
                      <a:pt x="1" y="117"/>
                    </a:cubicBezTo>
                    <a:cubicBezTo>
                      <a:pt x="174" y="117"/>
                      <a:pt x="174" y="117"/>
                      <a:pt x="174" y="117"/>
                    </a:cubicBezTo>
                    <a:cubicBezTo>
                      <a:pt x="175" y="117"/>
                      <a:pt x="175" y="116"/>
                      <a:pt x="175" y="115"/>
                    </a:cubicBezTo>
                    <a:cubicBezTo>
                      <a:pt x="175" y="1"/>
                      <a:pt x="175" y="1"/>
                      <a:pt x="175" y="1"/>
                    </a:cubicBezTo>
                    <a:cubicBezTo>
                      <a:pt x="175" y="0"/>
                      <a:pt x="175" y="0"/>
                      <a:pt x="174" y="0"/>
                    </a:cubicBezTo>
                    <a:moveTo>
                      <a:pt x="160" y="103"/>
                    </a:moveTo>
                    <a:cubicBezTo>
                      <a:pt x="15" y="103"/>
                      <a:pt x="15" y="103"/>
                      <a:pt x="15" y="103"/>
                    </a:cubicBezTo>
                    <a:cubicBezTo>
                      <a:pt x="14" y="103"/>
                      <a:pt x="14" y="102"/>
                      <a:pt x="14" y="102"/>
                    </a:cubicBezTo>
                    <a:cubicBezTo>
                      <a:pt x="14" y="15"/>
                      <a:pt x="14" y="15"/>
                      <a:pt x="14" y="15"/>
                    </a:cubicBezTo>
                    <a:cubicBezTo>
                      <a:pt x="14" y="14"/>
                      <a:pt x="14" y="14"/>
                      <a:pt x="15" y="14"/>
                    </a:cubicBezTo>
                    <a:cubicBezTo>
                      <a:pt x="160" y="14"/>
                      <a:pt x="160" y="14"/>
                      <a:pt x="160" y="14"/>
                    </a:cubicBezTo>
                    <a:cubicBezTo>
                      <a:pt x="161" y="14"/>
                      <a:pt x="162" y="14"/>
                      <a:pt x="162" y="15"/>
                    </a:cubicBezTo>
                    <a:cubicBezTo>
                      <a:pt x="162" y="102"/>
                      <a:pt x="162" y="102"/>
                      <a:pt x="162" y="102"/>
                    </a:cubicBezTo>
                    <a:cubicBezTo>
                      <a:pt x="162" y="102"/>
                      <a:pt x="161" y="103"/>
                      <a:pt x="160"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8" name="Freeform 357">
                <a:extLst>
                  <a:ext uri="{FF2B5EF4-FFF2-40B4-BE49-F238E27FC236}">
                    <a16:creationId xmlns:a16="http://schemas.microsoft.com/office/drawing/2014/main" id="{8EC3A467-036B-42D7-84E3-6BFF89F3B572}"/>
                  </a:ext>
                </a:extLst>
              </p:cNvPr>
              <p:cNvSpPr>
                <a:spLocks/>
              </p:cNvSpPr>
              <p:nvPr/>
            </p:nvSpPr>
            <p:spPr bwMode="auto">
              <a:xfrm>
                <a:off x="3541723" y="1953663"/>
                <a:ext cx="51877" cy="20877"/>
              </a:xfrm>
              <a:custGeom>
                <a:avLst/>
                <a:gdLst>
                  <a:gd name="T0" fmla="*/ 34 w 35"/>
                  <a:gd name="T1" fmla="*/ 14 h 14"/>
                  <a:gd name="T2" fmla="*/ 1 w 35"/>
                  <a:gd name="T3" fmla="*/ 14 h 14"/>
                  <a:gd name="T4" fmla="*/ 0 w 35"/>
                  <a:gd name="T5" fmla="*/ 13 h 14"/>
                  <a:gd name="T6" fmla="*/ 0 w 35"/>
                  <a:gd name="T7" fmla="*/ 1 h 14"/>
                  <a:gd name="T8" fmla="*/ 1 w 35"/>
                  <a:gd name="T9" fmla="*/ 0 h 14"/>
                  <a:gd name="T10" fmla="*/ 34 w 35"/>
                  <a:gd name="T11" fmla="*/ 0 h 14"/>
                  <a:gd name="T12" fmla="*/ 35 w 35"/>
                  <a:gd name="T13" fmla="*/ 1 h 14"/>
                  <a:gd name="T14" fmla="*/ 35 w 35"/>
                  <a:gd name="T15" fmla="*/ 13 h 14"/>
                  <a:gd name="T16" fmla="*/ 34 w 3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4">
                    <a:moveTo>
                      <a:pt x="34" y="14"/>
                    </a:moveTo>
                    <a:cubicBezTo>
                      <a:pt x="1" y="14"/>
                      <a:pt x="1" y="14"/>
                      <a:pt x="1" y="14"/>
                    </a:cubicBezTo>
                    <a:cubicBezTo>
                      <a:pt x="1" y="14"/>
                      <a:pt x="0" y="14"/>
                      <a:pt x="0" y="13"/>
                    </a:cubicBezTo>
                    <a:cubicBezTo>
                      <a:pt x="0" y="1"/>
                      <a:pt x="0" y="1"/>
                      <a:pt x="0" y="1"/>
                    </a:cubicBezTo>
                    <a:cubicBezTo>
                      <a:pt x="0" y="1"/>
                      <a:pt x="1" y="0"/>
                      <a:pt x="1" y="0"/>
                    </a:cubicBezTo>
                    <a:cubicBezTo>
                      <a:pt x="34" y="0"/>
                      <a:pt x="34" y="0"/>
                      <a:pt x="34" y="0"/>
                    </a:cubicBezTo>
                    <a:cubicBezTo>
                      <a:pt x="35" y="0"/>
                      <a:pt x="35" y="1"/>
                      <a:pt x="35" y="1"/>
                    </a:cubicBezTo>
                    <a:cubicBezTo>
                      <a:pt x="35" y="13"/>
                      <a:pt x="35" y="13"/>
                      <a:pt x="35" y="13"/>
                    </a:cubicBezTo>
                    <a:cubicBezTo>
                      <a:pt x="35" y="14"/>
                      <a:pt x="35" y="14"/>
                      <a:pt x="3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9" name="Freeform 358">
                <a:extLst>
                  <a:ext uri="{FF2B5EF4-FFF2-40B4-BE49-F238E27FC236}">
                    <a16:creationId xmlns:a16="http://schemas.microsoft.com/office/drawing/2014/main" id="{72320237-FF18-4D77-ADD9-D6CDF6A2FF5B}"/>
                  </a:ext>
                </a:extLst>
              </p:cNvPr>
              <p:cNvSpPr>
                <a:spLocks/>
              </p:cNvSpPr>
              <p:nvPr/>
            </p:nvSpPr>
            <p:spPr bwMode="auto">
              <a:xfrm>
                <a:off x="3541723" y="1987825"/>
                <a:ext cx="51877" cy="20877"/>
              </a:xfrm>
              <a:custGeom>
                <a:avLst/>
                <a:gdLst>
                  <a:gd name="T0" fmla="*/ 34 w 35"/>
                  <a:gd name="T1" fmla="*/ 14 h 14"/>
                  <a:gd name="T2" fmla="*/ 1 w 35"/>
                  <a:gd name="T3" fmla="*/ 14 h 14"/>
                  <a:gd name="T4" fmla="*/ 0 w 35"/>
                  <a:gd name="T5" fmla="*/ 13 h 14"/>
                  <a:gd name="T6" fmla="*/ 0 w 35"/>
                  <a:gd name="T7" fmla="*/ 1 h 14"/>
                  <a:gd name="T8" fmla="*/ 1 w 35"/>
                  <a:gd name="T9" fmla="*/ 0 h 14"/>
                  <a:gd name="T10" fmla="*/ 34 w 35"/>
                  <a:gd name="T11" fmla="*/ 0 h 14"/>
                  <a:gd name="T12" fmla="*/ 35 w 35"/>
                  <a:gd name="T13" fmla="*/ 1 h 14"/>
                  <a:gd name="T14" fmla="*/ 35 w 35"/>
                  <a:gd name="T15" fmla="*/ 13 h 14"/>
                  <a:gd name="T16" fmla="*/ 34 w 3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4">
                    <a:moveTo>
                      <a:pt x="34" y="14"/>
                    </a:moveTo>
                    <a:cubicBezTo>
                      <a:pt x="1" y="14"/>
                      <a:pt x="1" y="14"/>
                      <a:pt x="1" y="14"/>
                    </a:cubicBezTo>
                    <a:cubicBezTo>
                      <a:pt x="1" y="14"/>
                      <a:pt x="0" y="14"/>
                      <a:pt x="0" y="13"/>
                    </a:cubicBezTo>
                    <a:cubicBezTo>
                      <a:pt x="0" y="1"/>
                      <a:pt x="0" y="1"/>
                      <a:pt x="0" y="1"/>
                    </a:cubicBezTo>
                    <a:cubicBezTo>
                      <a:pt x="0" y="1"/>
                      <a:pt x="1" y="0"/>
                      <a:pt x="1" y="0"/>
                    </a:cubicBezTo>
                    <a:cubicBezTo>
                      <a:pt x="34" y="0"/>
                      <a:pt x="34" y="0"/>
                      <a:pt x="34" y="0"/>
                    </a:cubicBezTo>
                    <a:cubicBezTo>
                      <a:pt x="35" y="0"/>
                      <a:pt x="35" y="1"/>
                      <a:pt x="35" y="1"/>
                    </a:cubicBezTo>
                    <a:cubicBezTo>
                      <a:pt x="35" y="13"/>
                      <a:pt x="35" y="13"/>
                      <a:pt x="35" y="13"/>
                    </a:cubicBezTo>
                    <a:cubicBezTo>
                      <a:pt x="35" y="14"/>
                      <a:pt x="35" y="14"/>
                      <a:pt x="34"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88" name="Freeform 359">
                <a:extLst>
                  <a:ext uri="{FF2B5EF4-FFF2-40B4-BE49-F238E27FC236}">
                    <a16:creationId xmlns:a16="http://schemas.microsoft.com/office/drawing/2014/main" id="{457F0E2B-6015-40C9-9410-B632F034244A}"/>
                  </a:ext>
                </a:extLst>
              </p:cNvPr>
              <p:cNvSpPr>
                <a:spLocks noEditPoints="1"/>
              </p:cNvSpPr>
              <p:nvPr/>
            </p:nvSpPr>
            <p:spPr bwMode="auto">
              <a:xfrm>
                <a:off x="3501234" y="1913174"/>
                <a:ext cx="134752" cy="264442"/>
              </a:xfrm>
              <a:custGeom>
                <a:avLst/>
                <a:gdLst>
                  <a:gd name="T0" fmla="*/ 88 w 90"/>
                  <a:gd name="T1" fmla="*/ 0 h 177"/>
                  <a:gd name="T2" fmla="*/ 1 w 90"/>
                  <a:gd name="T3" fmla="*/ 0 h 177"/>
                  <a:gd name="T4" fmla="*/ 0 w 90"/>
                  <a:gd name="T5" fmla="*/ 2 h 177"/>
                  <a:gd name="T6" fmla="*/ 0 w 90"/>
                  <a:gd name="T7" fmla="*/ 176 h 177"/>
                  <a:gd name="T8" fmla="*/ 1 w 90"/>
                  <a:gd name="T9" fmla="*/ 177 h 177"/>
                  <a:gd name="T10" fmla="*/ 88 w 90"/>
                  <a:gd name="T11" fmla="*/ 177 h 177"/>
                  <a:gd name="T12" fmla="*/ 90 w 90"/>
                  <a:gd name="T13" fmla="*/ 176 h 177"/>
                  <a:gd name="T14" fmla="*/ 90 w 90"/>
                  <a:gd name="T15" fmla="*/ 2 h 177"/>
                  <a:gd name="T16" fmla="*/ 88 w 90"/>
                  <a:gd name="T17" fmla="*/ 0 h 177"/>
                  <a:gd name="T18" fmla="*/ 75 w 90"/>
                  <a:gd name="T19" fmla="*/ 164 h 177"/>
                  <a:gd name="T20" fmla="*/ 15 w 90"/>
                  <a:gd name="T21" fmla="*/ 164 h 177"/>
                  <a:gd name="T22" fmla="*/ 13 w 90"/>
                  <a:gd name="T23" fmla="*/ 162 h 177"/>
                  <a:gd name="T24" fmla="*/ 13 w 90"/>
                  <a:gd name="T25" fmla="*/ 15 h 177"/>
                  <a:gd name="T26" fmla="*/ 15 w 90"/>
                  <a:gd name="T27" fmla="*/ 14 h 177"/>
                  <a:gd name="T28" fmla="*/ 75 w 90"/>
                  <a:gd name="T29" fmla="*/ 14 h 177"/>
                  <a:gd name="T30" fmla="*/ 76 w 90"/>
                  <a:gd name="T31" fmla="*/ 15 h 177"/>
                  <a:gd name="T32" fmla="*/ 76 w 90"/>
                  <a:gd name="T33" fmla="*/ 162 h 177"/>
                  <a:gd name="T34" fmla="*/ 75 w 90"/>
                  <a:gd name="T35" fmla="*/ 16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77">
                    <a:moveTo>
                      <a:pt x="88" y="0"/>
                    </a:moveTo>
                    <a:cubicBezTo>
                      <a:pt x="1" y="0"/>
                      <a:pt x="1" y="0"/>
                      <a:pt x="1" y="0"/>
                    </a:cubicBezTo>
                    <a:cubicBezTo>
                      <a:pt x="0" y="0"/>
                      <a:pt x="0" y="1"/>
                      <a:pt x="0" y="2"/>
                    </a:cubicBezTo>
                    <a:cubicBezTo>
                      <a:pt x="0" y="176"/>
                      <a:pt x="0" y="176"/>
                      <a:pt x="0" y="176"/>
                    </a:cubicBezTo>
                    <a:cubicBezTo>
                      <a:pt x="0" y="177"/>
                      <a:pt x="0" y="177"/>
                      <a:pt x="1" y="177"/>
                    </a:cubicBezTo>
                    <a:cubicBezTo>
                      <a:pt x="88" y="177"/>
                      <a:pt x="88" y="177"/>
                      <a:pt x="88" y="177"/>
                    </a:cubicBezTo>
                    <a:cubicBezTo>
                      <a:pt x="89" y="177"/>
                      <a:pt x="90" y="177"/>
                      <a:pt x="90" y="176"/>
                    </a:cubicBezTo>
                    <a:cubicBezTo>
                      <a:pt x="90" y="2"/>
                      <a:pt x="90" y="2"/>
                      <a:pt x="90" y="2"/>
                    </a:cubicBezTo>
                    <a:cubicBezTo>
                      <a:pt x="90" y="1"/>
                      <a:pt x="89" y="0"/>
                      <a:pt x="88" y="0"/>
                    </a:cubicBezTo>
                    <a:moveTo>
                      <a:pt x="75" y="164"/>
                    </a:moveTo>
                    <a:cubicBezTo>
                      <a:pt x="15" y="164"/>
                      <a:pt x="15" y="164"/>
                      <a:pt x="15" y="164"/>
                    </a:cubicBezTo>
                    <a:cubicBezTo>
                      <a:pt x="14" y="164"/>
                      <a:pt x="13" y="163"/>
                      <a:pt x="13" y="162"/>
                    </a:cubicBezTo>
                    <a:cubicBezTo>
                      <a:pt x="13" y="15"/>
                      <a:pt x="13" y="15"/>
                      <a:pt x="13" y="15"/>
                    </a:cubicBezTo>
                    <a:cubicBezTo>
                      <a:pt x="13" y="14"/>
                      <a:pt x="14" y="14"/>
                      <a:pt x="15" y="14"/>
                    </a:cubicBezTo>
                    <a:cubicBezTo>
                      <a:pt x="75" y="14"/>
                      <a:pt x="75" y="14"/>
                      <a:pt x="75" y="14"/>
                    </a:cubicBezTo>
                    <a:cubicBezTo>
                      <a:pt x="75" y="14"/>
                      <a:pt x="76" y="14"/>
                      <a:pt x="76" y="15"/>
                    </a:cubicBezTo>
                    <a:cubicBezTo>
                      <a:pt x="76" y="162"/>
                      <a:pt x="76" y="162"/>
                      <a:pt x="76" y="162"/>
                    </a:cubicBezTo>
                    <a:cubicBezTo>
                      <a:pt x="76" y="163"/>
                      <a:pt x="75" y="164"/>
                      <a:pt x="75" y="1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67" name="Group 52">
              <a:extLst>
                <a:ext uri="{FF2B5EF4-FFF2-40B4-BE49-F238E27FC236}">
                  <a16:creationId xmlns:a16="http://schemas.microsoft.com/office/drawing/2014/main" id="{9E7F17DD-A567-459E-AAB6-56BBF65C5178}"/>
                </a:ext>
              </a:extLst>
            </p:cNvPr>
            <p:cNvGrpSpPr>
              <a:grpSpLocks noChangeAspect="1"/>
            </p:cNvGrpSpPr>
            <p:nvPr/>
          </p:nvGrpSpPr>
          <p:grpSpPr bwMode="auto">
            <a:xfrm>
              <a:off x="7194518" y="2251532"/>
              <a:ext cx="420815" cy="564716"/>
              <a:chOff x="2438" y="1477"/>
              <a:chExt cx="889" cy="1193"/>
            </a:xfrm>
            <a:solidFill>
              <a:schemeClr val="accent6"/>
            </a:solidFill>
          </p:grpSpPr>
          <p:sp>
            <p:nvSpPr>
              <p:cNvPr id="68" name="Freeform 53">
                <a:extLst>
                  <a:ext uri="{FF2B5EF4-FFF2-40B4-BE49-F238E27FC236}">
                    <a16:creationId xmlns:a16="http://schemas.microsoft.com/office/drawing/2014/main" id="{3544EBE1-18C9-45D9-8ED2-165EC3D7055A}"/>
                  </a:ext>
                </a:extLst>
              </p:cNvPr>
              <p:cNvSpPr>
                <a:spLocks/>
              </p:cNvSpPr>
              <p:nvPr/>
            </p:nvSpPr>
            <p:spPr bwMode="auto">
              <a:xfrm>
                <a:off x="2438" y="2295"/>
                <a:ext cx="414" cy="375"/>
              </a:xfrm>
              <a:custGeom>
                <a:avLst/>
                <a:gdLst>
                  <a:gd name="T0" fmla="*/ 125 w 175"/>
                  <a:gd name="T1" fmla="*/ 2 h 159"/>
                  <a:gd name="T2" fmla="*/ 123 w 175"/>
                  <a:gd name="T3" fmla="*/ 0 h 159"/>
                  <a:gd name="T4" fmla="*/ 35 w 175"/>
                  <a:gd name="T5" fmla="*/ 63 h 159"/>
                  <a:gd name="T6" fmla="*/ 0 w 175"/>
                  <a:gd name="T7" fmla="*/ 122 h 159"/>
                  <a:gd name="T8" fmla="*/ 1 w 175"/>
                  <a:gd name="T9" fmla="*/ 123 h 159"/>
                  <a:gd name="T10" fmla="*/ 173 w 175"/>
                  <a:gd name="T11" fmla="*/ 159 h 159"/>
                  <a:gd name="T12" fmla="*/ 175 w 175"/>
                  <a:gd name="T13" fmla="*/ 156 h 159"/>
                  <a:gd name="T14" fmla="*/ 125 w 175"/>
                  <a:gd name="T15" fmla="*/ 2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59">
                    <a:moveTo>
                      <a:pt x="125" y="2"/>
                    </a:moveTo>
                    <a:cubicBezTo>
                      <a:pt x="125" y="0"/>
                      <a:pt x="124" y="0"/>
                      <a:pt x="123" y="0"/>
                    </a:cubicBezTo>
                    <a:cubicBezTo>
                      <a:pt x="111" y="8"/>
                      <a:pt x="54" y="46"/>
                      <a:pt x="35" y="63"/>
                    </a:cubicBezTo>
                    <a:cubicBezTo>
                      <a:pt x="18" y="78"/>
                      <a:pt x="3" y="102"/>
                      <a:pt x="0" y="122"/>
                    </a:cubicBezTo>
                    <a:cubicBezTo>
                      <a:pt x="0" y="122"/>
                      <a:pt x="0" y="123"/>
                      <a:pt x="1" y="123"/>
                    </a:cubicBezTo>
                    <a:cubicBezTo>
                      <a:pt x="62" y="147"/>
                      <a:pt x="121" y="157"/>
                      <a:pt x="173" y="159"/>
                    </a:cubicBezTo>
                    <a:cubicBezTo>
                      <a:pt x="174" y="159"/>
                      <a:pt x="175" y="157"/>
                      <a:pt x="175" y="156"/>
                    </a:cubicBezTo>
                    <a:cubicBezTo>
                      <a:pt x="139" y="100"/>
                      <a:pt x="127" y="17"/>
                      <a:pt x="12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69" name="Freeform 54">
                <a:extLst>
                  <a:ext uri="{FF2B5EF4-FFF2-40B4-BE49-F238E27FC236}">
                    <a16:creationId xmlns:a16="http://schemas.microsoft.com/office/drawing/2014/main" id="{DE43BBE8-5D3F-4046-BA1C-CC1B89AB40D4}"/>
                  </a:ext>
                </a:extLst>
              </p:cNvPr>
              <p:cNvSpPr>
                <a:spLocks/>
              </p:cNvSpPr>
              <p:nvPr/>
            </p:nvSpPr>
            <p:spPr bwMode="auto">
              <a:xfrm>
                <a:off x="2913" y="2295"/>
                <a:ext cx="414" cy="375"/>
              </a:xfrm>
              <a:custGeom>
                <a:avLst/>
                <a:gdLst>
                  <a:gd name="T0" fmla="*/ 50 w 175"/>
                  <a:gd name="T1" fmla="*/ 2 h 159"/>
                  <a:gd name="T2" fmla="*/ 52 w 175"/>
                  <a:gd name="T3" fmla="*/ 0 h 159"/>
                  <a:gd name="T4" fmla="*/ 140 w 175"/>
                  <a:gd name="T5" fmla="*/ 63 h 159"/>
                  <a:gd name="T6" fmla="*/ 175 w 175"/>
                  <a:gd name="T7" fmla="*/ 122 h 159"/>
                  <a:gd name="T8" fmla="*/ 174 w 175"/>
                  <a:gd name="T9" fmla="*/ 123 h 159"/>
                  <a:gd name="T10" fmla="*/ 2 w 175"/>
                  <a:gd name="T11" fmla="*/ 159 h 159"/>
                  <a:gd name="T12" fmla="*/ 0 w 175"/>
                  <a:gd name="T13" fmla="*/ 156 h 159"/>
                  <a:gd name="T14" fmla="*/ 50 w 175"/>
                  <a:gd name="T15" fmla="*/ 2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59">
                    <a:moveTo>
                      <a:pt x="50" y="2"/>
                    </a:moveTo>
                    <a:cubicBezTo>
                      <a:pt x="50" y="0"/>
                      <a:pt x="51" y="0"/>
                      <a:pt x="52" y="0"/>
                    </a:cubicBezTo>
                    <a:cubicBezTo>
                      <a:pt x="64" y="8"/>
                      <a:pt x="121" y="46"/>
                      <a:pt x="140" y="63"/>
                    </a:cubicBezTo>
                    <a:cubicBezTo>
                      <a:pt x="157" y="78"/>
                      <a:pt x="172" y="102"/>
                      <a:pt x="175" y="122"/>
                    </a:cubicBezTo>
                    <a:cubicBezTo>
                      <a:pt x="175" y="122"/>
                      <a:pt x="175" y="123"/>
                      <a:pt x="174" y="123"/>
                    </a:cubicBezTo>
                    <a:cubicBezTo>
                      <a:pt x="113" y="147"/>
                      <a:pt x="54" y="157"/>
                      <a:pt x="2" y="159"/>
                    </a:cubicBezTo>
                    <a:cubicBezTo>
                      <a:pt x="1" y="159"/>
                      <a:pt x="0" y="157"/>
                      <a:pt x="0" y="156"/>
                    </a:cubicBezTo>
                    <a:cubicBezTo>
                      <a:pt x="36" y="100"/>
                      <a:pt x="48" y="17"/>
                      <a:pt x="5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0" name="Freeform 55">
                <a:extLst>
                  <a:ext uri="{FF2B5EF4-FFF2-40B4-BE49-F238E27FC236}">
                    <a16:creationId xmlns:a16="http://schemas.microsoft.com/office/drawing/2014/main" id="{EFB79203-5FAD-448D-A62B-16D10345E69E}"/>
                  </a:ext>
                </a:extLst>
              </p:cNvPr>
              <p:cNvSpPr>
                <a:spLocks/>
              </p:cNvSpPr>
              <p:nvPr/>
            </p:nvSpPr>
            <p:spPr bwMode="auto">
              <a:xfrm>
                <a:off x="2750" y="1477"/>
                <a:ext cx="279" cy="128"/>
              </a:xfrm>
              <a:custGeom>
                <a:avLst/>
                <a:gdLst>
                  <a:gd name="T0" fmla="*/ 3 w 118"/>
                  <a:gd name="T1" fmla="*/ 52 h 54"/>
                  <a:gd name="T2" fmla="*/ 25 w 118"/>
                  <a:gd name="T3" fmla="*/ 44 h 54"/>
                  <a:gd name="T4" fmla="*/ 58 w 118"/>
                  <a:gd name="T5" fmla="*/ 39 h 54"/>
                  <a:gd name="T6" fmla="*/ 97 w 118"/>
                  <a:gd name="T7" fmla="*/ 46 h 54"/>
                  <a:gd name="T8" fmla="*/ 116 w 118"/>
                  <a:gd name="T9" fmla="*/ 54 h 54"/>
                  <a:gd name="T10" fmla="*/ 118 w 118"/>
                  <a:gd name="T11" fmla="*/ 52 h 54"/>
                  <a:gd name="T12" fmla="*/ 59 w 118"/>
                  <a:gd name="T13" fmla="*/ 0 h 54"/>
                  <a:gd name="T14" fmla="*/ 0 w 118"/>
                  <a:gd name="T15" fmla="*/ 50 h 54"/>
                  <a:gd name="T16" fmla="*/ 3 w 118"/>
                  <a:gd name="T1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54">
                    <a:moveTo>
                      <a:pt x="3" y="52"/>
                    </a:moveTo>
                    <a:cubicBezTo>
                      <a:pt x="9" y="48"/>
                      <a:pt x="17" y="46"/>
                      <a:pt x="25" y="44"/>
                    </a:cubicBezTo>
                    <a:cubicBezTo>
                      <a:pt x="35" y="41"/>
                      <a:pt x="46" y="39"/>
                      <a:pt x="58" y="39"/>
                    </a:cubicBezTo>
                    <a:cubicBezTo>
                      <a:pt x="72" y="39"/>
                      <a:pt x="85" y="41"/>
                      <a:pt x="97" y="46"/>
                    </a:cubicBezTo>
                    <a:cubicBezTo>
                      <a:pt x="104" y="48"/>
                      <a:pt x="110" y="51"/>
                      <a:pt x="116" y="54"/>
                    </a:cubicBezTo>
                    <a:cubicBezTo>
                      <a:pt x="117" y="54"/>
                      <a:pt x="118" y="53"/>
                      <a:pt x="118" y="52"/>
                    </a:cubicBezTo>
                    <a:cubicBezTo>
                      <a:pt x="114" y="23"/>
                      <a:pt x="89" y="0"/>
                      <a:pt x="59" y="0"/>
                    </a:cubicBezTo>
                    <a:cubicBezTo>
                      <a:pt x="30" y="0"/>
                      <a:pt x="5" y="22"/>
                      <a:pt x="0" y="50"/>
                    </a:cubicBezTo>
                    <a:cubicBezTo>
                      <a:pt x="0" y="51"/>
                      <a:pt x="1" y="52"/>
                      <a:pt x="3"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71" name="Freeform 56">
                <a:extLst>
                  <a:ext uri="{FF2B5EF4-FFF2-40B4-BE49-F238E27FC236}">
                    <a16:creationId xmlns:a16="http://schemas.microsoft.com/office/drawing/2014/main" id="{3C6B91F4-2CCA-456D-97F9-A82C65FAC795}"/>
                  </a:ext>
                </a:extLst>
              </p:cNvPr>
              <p:cNvSpPr>
                <a:spLocks noEditPoints="1"/>
              </p:cNvSpPr>
              <p:nvPr/>
            </p:nvSpPr>
            <p:spPr bwMode="auto">
              <a:xfrm>
                <a:off x="2604" y="1617"/>
                <a:ext cx="560" cy="673"/>
              </a:xfrm>
              <a:custGeom>
                <a:avLst/>
                <a:gdLst>
                  <a:gd name="T0" fmla="*/ 231 w 237"/>
                  <a:gd name="T1" fmla="*/ 145 h 285"/>
                  <a:gd name="T2" fmla="*/ 227 w 237"/>
                  <a:gd name="T3" fmla="*/ 140 h 285"/>
                  <a:gd name="T4" fmla="*/ 226 w 237"/>
                  <a:gd name="T5" fmla="*/ 139 h 285"/>
                  <a:gd name="T6" fmla="*/ 199 w 237"/>
                  <a:gd name="T7" fmla="*/ 36 h 285"/>
                  <a:gd name="T8" fmla="*/ 199 w 237"/>
                  <a:gd name="T9" fmla="*/ 36 h 285"/>
                  <a:gd name="T10" fmla="*/ 121 w 237"/>
                  <a:gd name="T11" fmla="*/ 0 h 285"/>
                  <a:gd name="T12" fmla="*/ 39 w 237"/>
                  <a:gd name="T13" fmla="*/ 39 h 285"/>
                  <a:gd name="T14" fmla="*/ 20 w 237"/>
                  <a:gd name="T15" fmla="*/ 78 h 285"/>
                  <a:gd name="T16" fmla="*/ 12 w 237"/>
                  <a:gd name="T17" fmla="*/ 137 h 285"/>
                  <a:gd name="T18" fmla="*/ 12 w 237"/>
                  <a:gd name="T19" fmla="*/ 138 h 285"/>
                  <a:gd name="T20" fmla="*/ 6 w 237"/>
                  <a:gd name="T21" fmla="*/ 145 h 285"/>
                  <a:gd name="T22" fmla="*/ 4 w 237"/>
                  <a:gd name="T23" fmla="*/ 182 h 285"/>
                  <a:gd name="T24" fmla="*/ 32 w 237"/>
                  <a:gd name="T25" fmla="*/ 215 h 285"/>
                  <a:gd name="T26" fmla="*/ 33 w 237"/>
                  <a:gd name="T27" fmla="*/ 216 h 285"/>
                  <a:gd name="T28" fmla="*/ 118 w 237"/>
                  <a:gd name="T29" fmla="*/ 285 h 285"/>
                  <a:gd name="T30" fmla="*/ 203 w 237"/>
                  <a:gd name="T31" fmla="*/ 216 h 285"/>
                  <a:gd name="T32" fmla="*/ 204 w 237"/>
                  <a:gd name="T33" fmla="*/ 215 h 285"/>
                  <a:gd name="T34" fmla="*/ 232 w 237"/>
                  <a:gd name="T35" fmla="*/ 182 h 285"/>
                  <a:gd name="T36" fmla="*/ 231 w 237"/>
                  <a:gd name="T37" fmla="*/ 145 h 285"/>
                  <a:gd name="T38" fmla="*/ 214 w 237"/>
                  <a:gd name="T39" fmla="*/ 176 h 285"/>
                  <a:gd name="T40" fmla="*/ 194 w 237"/>
                  <a:gd name="T41" fmla="*/ 198 h 285"/>
                  <a:gd name="T42" fmla="*/ 189 w 237"/>
                  <a:gd name="T43" fmla="*/ 199 h 285"/>
                  <a:gd name="T44" fmla="*/ 188 w 237"/>
                  <a:gd name="T45" fmla="*/ 200 h 285"/>
                  <a:gd name="T46" fmla="*/ 186 w 237"/>
                  <a:gd name="T47" fmla="*/ 204 h 285"/>
                  <a:gd name="T48" fmla="*/ 118 w 237"/>
                  <a:gd name="T49" fmla="*/ 265 h 285"/>
                  <a:gd name="T50" fmla="*/ 50 w 237"/>
                  <a:gd name="T51" fmla="*/ 204 h 285"/>
                  <a:gd name="T52" fmla="*/ 48 w 237"/>
                  <a:gd name="T53" fmla="*/ 200 h 285"/>
                  <a:gd name="T54" fmla="*/ 47 w 237"/>
                  <a:gd name="T55" fmla="*/ 199 h 285"/>
                  <a:gd name="T56" fmla="*/ 43 w 237"/>
                  <a:gd name="T57" fmla="*/ 198 h 285"/>
                  <a:gd name="T58" fmla="*/ 23 w 237"/>
                  <a:gd name="T59" fmla="*/ 176 h 285"/>
                  <a:gd name="T60" fmla="*/ 23 w 237"/>
                  <a:gd name="T61" fmla="*/ 155 h 285"/>
                  <a:gd name="T62" fmla="*/ 23 w 237"/>
                  <a:gd name="T63" fmla="*/ 155 h 285"/>
                  <a:gd name="T64" fmla="*/ 28 w 237"/>
                  <a:gd name="T65" fmla="*/ 152 h 285"/>
                  <a:gd name="T66" fmla="*/ 29 w 237"/>
                  <a:gd name="T67" fmla="*/ 152 h 285"/>
                  <a:gd name="T68" fmla="*/ 31 w 237"/>
                  <a:gd name="T69" fmla="*/ 153 h 285"/>
                  <a:gd name="T70" fmla="*/ 37 w 237"/>
                  <a:gd name="T71" fmla="*/ 164 h 285"/>
                  <a:gd name="T72" fmla="*/ 42 w 237"/>
                  <a:gd name="T73" fmla="*/ 163 h 285"/>
                  <a:gd name="T74" fmla="*/ 45 w 237"/>
                  <a:gd name="T75" fmla="*/ 137 h 285"/>
                  <a:gd name="T76" fmla="*/ 47 w 237"/>
                  <a:gd name="T77" fmla="*/ 136 h 285"/>
                  <a:gd name="T78" fmla="*/ 143 w 237"/>
                  <a:gd name="T79" fmla="*/ 144 h 285"/>
                  <a:gd name="T80" fmla="*/ 145 w 237"/>
                  <a:gd name="T81" fmla="*/ 143 h 285"/>
                  <a:gd name="T82" fmla="*/ 157 w 237"/>
                  <a:gd name="T83" fmla="*/ 103 h 285"/>
                  <a:gd name="T84" fmla="*/ 160 w 237"/>
                  <a:gd name="T85" fmla="*/ 103 h 285"/>
                  <a:gd name="T86" fmla="*/ 174 w 237"/>
                  <a:gd name="T87" fmla="*/ 142 h 285"/>
                  <a:gd name="T88" fmla="*/ 176 w 237"/>
                  <a:gd name="T89" fmla="*/ 143 h 285"/>
                  <a:gd name="T90" fmla="*/ 189 w 237"/>
                  <a:gd name="T91" fmla="*/ 140 h 285"/>
                  <a:gd name="T92" fmla="*/ 192 w 237"/>
                  <a:gd name="T93" fmla="*/ 143 h 285"/>
                  <a:gd name="T94" fmla="*/ 194 w 237"/>
                  <a:gd name="T95" fmla="*/ 161 h 285"/>
                  <a:gd name="T96" fmla="*/ 195 w 237"/>
                  <a:gd name="T97" fmla="*/ 167 h 285"/>
                  <a:gd name="T98" fmla="*/ 200 w 237"/>
                  <a:gd name="T99" fmla="*/ 163 h 285"/>
                  <a:gd name="T100" fmla="*/ 205 w 237"/>
                  <a:gd name="T101" fmla="*/ 153 h 285"/>
                  <a:gd name="T102" fmla="*/ 208 w 237"/>
                  <a:gd name="T103" fmla="*/ 152 h 285"/>
                  <a:gd name="T104" fmla="*/ 208 w 237"/>
                  <a:gd name="T105" fmla="*/ 152 h 285"/>
                  <a:gd name="T106" fmla="*/ 213 w 237"/>
                  <a:gd name="T107" fmla="*/ 155 h 285"/>
                  <a:gd name="T108" fmla="*/ 214 w 237"/>
                  <a:gd name="T109" fmla="*/ 155 h 285"/>
                  <a:gd name="T110" fmla="*/ 214 w 237"/>
                  <a:gd name="T111" fmla="*/ 17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7" h="285">
                    <a:moveTo>
                      <a:pt x="231" y="145"/>
                    </a:moveTo>
                    <a:cubicBezTo>
                      <a:pt x="229" y="143"/>
                      <a:pt x="228" y="141"/>
                      <a:pt x="227" y="140"/>
                    </a:cubicBezTo>
                    <a:cubicBezTo>
                      <a:pt x="226" y="139"/>
                      <a:pt x="226" y="139"/>
                      <a:pt x="226" y="139"/>
                    </a:cubicBezTo>
                    <a:cubicBezTo>
                      <a:pt x="224" y="101"/>
                      <a:pt x="215" y="57"/>
                      <a:pt x="199" y="36"/>
                    </a:cubicBezTo>
                    <a:cubicBezTo>
                      <a:pt x="199" y="36"/>
                      <a:pt x="199" y="36"/>
                      <a:pt x="199" y="36"/>
                    </a:cubicBezTo>
                    <a:cubicBezTo>
                      <a:pt x="179" y="13"/>
                      <a:pt x="151" y="0"/>
                      <a:pt x="121" y="0"/>
                    </a:cubicBezTo>
                    <a:cubicBezTo>
                      <a:pt x="77" y="0"/>
                      <a:pt x="52" y="21"/>
                      <a:pt x="39" y="39"/>
                    </a:cubicBezTo>
                    <a:cubicBezTo>
                      <a:pt x="24" y="58"/>
                      <a:pt x="20" y="76"/>
                      <a:pt x="20" y="78"/>
                    </a:cubicBezTo>
                    <a:cubicBezTo>
                      <a:pt x="16" y="91"/>
                      <a:pt x="13" y="119"/>
                      <a:pt x="12" y="137"/>
                    </a:cubicBezTo>
                    <a:cubicBezTo>
                      <a:pt x="12" y="137"/>
                      <a:pt x="12" y="138"/>
                      <a:pt x="12" y="138"/>
                    </a:cubicBezTo>
                    <a:cubicBezTo>
                      <a:pt x="9" y="140"/>
                      <a:pt x="7" y="142"/>
                      <a:pt x="6" y="145"/>
                    </a:cubicBezTo>
                    <a:cubicBezTo>
                      <a:pt x="0" y="155"/>
                      <a:pt x="0" y="169"/>
                      <a:pt x="4" y="182"/>
                    </a:cubicBezTo>
                    <a:cubicBezTo>
                      <a:pt x="10" y="200"/>
                      <a:pt x="22" y="210"/>
                      <a:pt x="32" y="215"/>
                    </a:cubicBezTo>
                    <a:cubicBezTo>
                      <a:pt x="33" y="215"/>
                      <a:pt x="33" y="215"/>
                      <a:pt x="33" y="216"/>
                    </a:cubicBezTo>
                    <a:cubicBezTo>
                      <a:pt x="50" y="258"/>
                      <a:pt x="82" y="285"/>
                      <a:pt x="118" y="285"/>
                    </a:cubicBezTo>
                    <a:cubicBezTo>
                      <a:pt x="154" y="285"/>
                      <a:pt x="186" y="259"/>
                      <a:pt x="203" y="216"/>
                    </a:cubicBezTo>
                    <a:cubicBezTo>
                      <a:pt x="203" y="216"/>
                      <a:pt x="203" y="215"/>
                      <a:pt x="204" y="215"/>
                    </a:cubicBezTo>
                    <a:cubicBezTo>
                      <a:pt x="217" y="210"/>
                      <a:pt x="227" y="198"/>
                      <a:pt x="232" y="182"/>
                    </a:cubicBezTo>
                    <a:cubicBezTo>
                      <a:pt x="237" y="169"/>
                      <a:pt x="236" y="155"/>
                      <a:pt x="231" y="145"/>
                    </a:cubicBezTo>
                    <a:moveTo>
                      <a:pt x="214" y="176"/>
                    </a:moveTo>
                    <a:cubicBezTo>
                      <a:pt x="210" y="189"/>
                      <a:pt x="201" y="196"/>
                      <a:pt x="194" y="198"/>
                    </a:cubicBezTo>
                    <a:cubicBezTo>
                      <a:pt x="189" y="199"/>
                      <a:pt x="189" y="199"/>
                      <a:pt x="189" y="199"/>
                    </a:cubicBezTo>
                    <a:cubicBezTo>
                      <a:pt x="189" y="199"/>
                      <a:pt x="188" y="199"/>
                      <a:pt x="188" y="200"/>
                    </a:cubicBezTo>
                    <a:cubicBezTo>
                      <a:pt x="186" y="204"/>
                      <a:pt x="186" y="204"/>
                      <a:pt x="186" y="204"/>
                    </a:cubicBezTo>
                    <a:cubicBezTo>
                      <a:pt x="173" y="241"/>
                      <a:pt x="147" y="265"/>
                      <a:pt x="118" y="265"/>
                    </a:cubicBezTo>
                    <a:cubicBezTo>
                      <a:pt x="90" y="265"/>
                      <a:pt x="63" y="241"/>
                      <a:pt x="50" y="204"/>
                    </a:cubicBezTo>
                    <a:cubicBezTo>
                      <a:pt x="48" y="200"/>
                      <a:pt x="48" y="200"/>
                      <a:pt x="48" y="200"/>
                    </a:cubicBezTo>
                    <a:cubicBezTo>
                      <a:pt x="48" y="200"/>
                      <a:pt x="48" y="199"/>
                      <a:pt x="47" y="199"/>
                    </a:cubicBezTo>
                    <a:cubicBezTo>
                      <a:pt x="43" y="198"/>
                      <a:pt x="43" y="198"/>
                      <a:pt x="43" y="198"/>
                    </a:cubicBezTo>
                    <a:cubicBezTo>
                      <a:pt x="36" y="196"/>
                      <a:pt x="27" y="188"/>
                      <a:pt x="23" y="176"/>
                    </a:cubicBezTo>
                    <a:cubicBezTo>
                      <a:pt x="19" y="166"/>
                      <a:pt x="21" y="158"/>
                      <a:pt x="23" y="155"/>
                    </a:cubicBezTo>
                    <a:cubicBezTo>
                      <a:pt x="23" y="155"/>
                      <a:pt x="23" y="155"/>
                      <a:pt x="23" y="155"/>
                    </a:cubicBezTo>
                    <a:cubicBezTo>
                      <a:pt x="24" y="153"/>
                      <a:pt x="26" y="152"/>
                      <a:pt x="28" y="152"/>
                    </a:cubicBezTo>
                    <a:cubicBezTo>
                      <a:pt x="28" y="152"/>
                      <a:pt x="29" y="152"/>
                      <a:pt x="29" y="152"/>
                    </a:cubicBezTo>
                    <a:cubicBezTo>
                      <a:pt x="30" y="152"/>
                      <a:pt x="31" y="152"/>
                      <a:pt x="31" y="153"/>
                    </a:cubicBezTo>
                    <a:cubicBezTo>
                      <a:pt x="34" y="158"/>
                      <a:pt x="35" y="160"/>
                      <a:pt x="37" y="164"/>
                    </a:cubicBezTo>
                    <a:cubicBezTo>
                      <a:pt x="38" y="166"/>
                      <a:pt x="42" y="167"/>
                      <a:pt x="42" y="163"/>
                    </a:cubicBezTo>
                    <a:cubicBezTo>
                      <a:pt x="42" y="152"/>
                      <a:pt x="44" y="146"/>
                      <a:pt x="45" y="137"/>
                    </a:cubicBezTo>
                    <a:cubicBezTo>
                      <a:pt x="45" y="136"/>
                      <a:pt x="46" y="136"/>
                      <a:pt x="47" y="136"/>
                    </a:cubicBezTo>
                    <a:cubicBezTo>
                      <a:pt x="86" y="144"/>
                      <a:pt x="135" y="144"/>
                      <a:pt x="143" y="144"/>
                    </a:cubicBezTo>
                    <a:cubicBezTo>
                      <a:pt x="144" y="144"/>
                      <a:pt x="145" y="144"/>
                      <a:pt x="145" y="143"/>
                    </a:cubicBezTo>
                    <a:cubicBezTo>
                      <a:pt x="157" y="103"/>
                      <a:pt x="157" y="103"/>
                      <a:pt x="157" y="103"/>
                    </a:cubicBezTo>
                    <a:cubicBezTo>
                      <a:pt x="158" y="102"/>
                      <a:pt x="160" y="102"/>
                      <a:pt x="160" y="103"/>
                    </a:cubicBezTo>
                    <a:cubicBezTo>
                      <a:pt x="174" y="142"/>
                      <a:pt x="174" y="142"/>
                      <a:pt x="174" y="142"/>
                    </a:cubicBezTo>
                    <a:cubicBezTo>
                      <a:pt x="174" y="143"/>
                      <a:pt x="175" y="143"/>
                      <a:pt x="176" y="143"/>
                    </a:cubicBezTo>
                    <a:cubicBezTo>
                      <a:pt x="179" y="143"/>
                      <a:pt x="183" y="141"/>
                      <a:pt x="189" y="140"/>
                    </a:cubicBezTo>
                    <a:cubicBezTo>
                      <a:pt x="190" y="140"/>
                      <a:pt x="191" y="141"/>
                      <a:pt x="192" y="143"/>
                    </a:cubicBezTo>
                    <a:cubicBezTo>
                      <a:pt x="193" y="148"/>
                      <a:pt x="194" y="154"/>
                      <a:pt x="194" y="161"/>
                    </a:cubicBezTo>
                    <a:cubicBezTo>
                      <a:pt x="194" y="165"/>
                      <a:pt x="194" y="166"/>
                      <a:pt x="195" y="167"/>
                    </a:cubicBezTo>
                    <a:cubicBezTo>
                      <a:pt x="196" y="168"/>
                      <a:pt x="199" y="165"/>
                      <a:pt x="200" y="163"/>
                    </a:cubicBezTo>
                    <a:cubicBezTo>
                      <a:pt x="201" y="160"/>
                      <a:pt x="203" y="157"/>
                      <a:pt x="205" y="153"/>
                    </a:cubicBezTo>
                    <a:cubicBezTo>
                      <a:pt x="205" y="152"/>
                      <a:pt x="206" y="152"/>
                      <a:pt x="208" y="152"/>
                    </a:cubicBezTo>
                    <a:cubicBezTo>
                      <a:pt x="208" y="152"/>
                      <a:pt x="208" y="152"/>
                      <a:pt x="208" y="152"/>
                    </a:cubicBezTo>
                    <a:cubicBezTo>
                      <a:pt x="210" y="152"/>
                      <a:pt x="212" y="153"/>
                      <a:pt x="213" y="155"/>
                    </a:cubicBezTo>
                    <a:cubicBezTo>
                      <a:pt x="214" y="155"/>
                      <a:pt x="214" y="155"/>
                      <a:pt x="214" y="155"/>
                    </a:cubicBezTo>
                    <a:cubicBezTo>
                      <a:pt x="216" y="158"/>
                      <a:pt x="217" y="166"/>
                      <a:pt x="214" y="1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nvGrpSpPr>
          <p:cNvPr id="89" name="Group 88">
            <a:extLst>
              <a:ext uri="{FF2B5EF4-FFF2-40B4-BE49-F238E27FC236}">
                <a16:creationId xmlns:a16="http://schemas.microsoft.com/office/drawing/2014/main" id="{8C436D21-2123-41BB-BEC9-5A2122DD0AD3}"/>
              </a:ext>
            </a:extLst>
          </p:cNvPr>
          <p:cNvGrpSpPr/>
          <p:nvPr/>
        </p:nvGrpSpPr>
        <p:grpSpPr>
          <a:xfrm>
            <a:off x="3367373" y="1541618"/>
            <a:ext cx="1072462" cy="488978"/>
            <a:chOff x="5085246" y="2327270"/>
            <a:chExt cx="1072462" cy="488978"/>
          </a:xfrm>
        </p:grpSpPr>
        <p:grpSp>
          <p:nvGrpSpPr>
            <p:cNvPr id="90" name="Group 89">
              <a:extLst>
                <a:ext uri="{FF2B5EF4-FFF2-40B4-BE49-F238E27FC236}">
                  <a16:creationId xmlns:a16="http://schemas.microsoft.com/office/drawing/2014/main" id="{7BFFC30F-03A6-45EC-83BC-0CE17C8EE4C8}"/>
                </a:ext>
              </a:extLst>
            </p:cNvPr>
            <p:cNvGrpSpPr/>
            <p:nvPr/>
          </p:nvGrpSpPr>
          <p:grpSpPr>
            <a:xfrm>
              <a:off x="5551069" y="2410298"/>
              <a:ext cx="606639" cy="385949"/>
              <a:chOff x="2873909" y="-579378"/>
              <a:chExt cx="606639" cy="385949"/>
            </a:xfrm>
          </p:grpSpPr>
          <p:sp>
            <p:nvSpPr>
              <p:cNvPr id="97" name="Freeform 157">
                <a:extLst>
                  <a:ext uri="{FF2B5EF4-FFF2-40B4-BE49-F238E27FC236}">
                    <a16:creationId xmlns:a16="http://schemas.microsoft.com/office/drawing/2014/main" id="{D60D9AB1-0AB6-4E33-8C6D-CA793F16EC00}"/>
                  </a:ext>
                </a:extLst>
              </p:cNvPr>
              <p:cNvSpPr>
                <a:spLocks noEditPoints="1"/>
              </p:cNvSpPr>
              <p:nvPr/>
            </p:nvSpPr>
            <p:spPr bwMode="auto">
              <a:xfrm>
                <a:off x="2897086" y="-579378"/>
                <a:ext cx="560284" cy="32145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98" name="Freeform 157">
                <a:extLst>
                  <a:ext uri="{FF2B5EF4-FFF2-40B4-BE49-F238E27FC236}">
                    <a16:creationId xmlns:a16="http://schemas.microsoft.com/office/drawing/2014/main" id="{1A29563A-F8DF-4982-983B-24FDDEE11A12}"/>
                  </a:ext>
                </a:extLst>
              </p:cNvPr>
              <p:cNvSpPr>
                <a:spLocks noEditPoints="1"/>
              </p:cNvSpPr>
              <p:nvPr/>
            </p:nvSpPr>
            <p:spPr bwMode="auto">
              <a:xfrm>
                <a:off x="2897086" y="-579378"/>
                <a:ext cx="560284" cy="321457"/>
              </a:xfrm>
              <a:custGeom>
                <a:avLst/>
                <a:gdLst>
                  <a:gd name="T0" fmla="*/ 233 w 235"/>
                  <a:gd name="T1" fmla="*/ 135 h 135"/>
                  <a:gd name="T2" fmla="*/ 2 w 235"/>
                  <a:gd name="T3" fmla="*/ 135 h 135"/>
                  <a:gd name="T4" fmla="*/ 0 w 235"/>
                  <a:gd name="T5" fmla="*/ 133 h 135"/>
                  <a:gd name="T6" fmla="*/ 0 w 235"/>
                  <a:gd name="T7" fmla="*/ 2 h 135"/>
                  <a:gd name="T8" fmla="*/ 2 w 235"/>
                  <a:gd name="T9" fmla="*/ 0 h 135"/>
                  <a:gd name="T10" fmla="*/ 233 w 235"/>
                  <a:gd name="T11" fmla="*/ 0 h 135"/>
                  <a:gd name="T12" fmla="*/ 235 w 235"/>
                  <a:gd name="T13" fmla="*/ 2 h 135"/>
                  <a:gd name="T14" fmla="*/ 235 w 235"/>
                  <a:gd name="T15" fmla="*/ 133 h 135"/>
                  <a:gd name="T16" fmla="*/ 233 w 235"/>
                  <a:gd name="T17" fmla="*/ 135 h 135"/>
                  <a:gd name="T18" fmla="*/ 15 w 235"/>
                  <a:gd name="T19" fmla="*/ 121 h 135"/>
                  <a:gd name="T20" fmla="*/ 220 w 235"/>
                  <a:gd name="T21" fmla="*/ 121 h 135"/>
                  <a:gd name="T22" fmla="*/ 221 w 235"/>
                  <a:gd name="T23" fmla="*/ 120 h 135"/>
                  <a:gd name="T24" fmla="*/ 221 w 235"/>
                  <a:gd name="T25" fmla="*/ 14 h 135"/>
                  <a:gd name="T26" fmla="*/ 220 w 235"/>
                  <a:gd name="T27" fmla="*/ 14 h 135"/>
                  <a:gd name="T28" fmla="*/ 15 w 235"/>
                  <a:gd name="T29" fmla="*/ 14 h 135"/>
                  <a:gd name="T30" fmla="*/ 14 w 235"/>
                  <a:gd name="T31" fmla="*/ 14 h 135"/>
                  <a:gd name="T32" fmla="*/ 14 w 235"/>
                  <a:gd name="T33" fmla="*/ 120 h 135"/>
                  <a:gd name="T34" fmla="*/ 15 w 235"/>
                  <a:gd name="T35"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5">
                    <a:moveTo>
                      <a:pt x="233" y="135"/>
                    </a:moveTo>
                    <a:cubicBezTo>
                      <a:pt x="2" y="135"/>
                      <a:pt x="2" y="135"/>
                      <a:pt x="2" y="135"/>
                    </a:cubicBezTo>
                    <a:cubicBezTo>
                      <a:pt x="1" y="135"/>
                      <a:pt x="0" y="134"/>
                      <a:pt x="0" y="133"/>
                    </a:cubicBezTo>
                    <a:cubicBezTo>
                      <a:pt x="0" y="2"/>
                      <a:pt x="0" y="2"/>
                      <a:pt x="0" y="2"/>
                    </a:cubicBezTo>
                    <a:cubicBezTo>
                      <a:pt x="0" y="1"/>
                      <a:pt x="1" y="0"/>
                      <a:pt x="2" y="0"/>
                    </a:cubicBezTo>
                    <a:cubicBezTo>
                      <a:pt x="233" y="0"/>
                      <a:pt x="233" y="0"/>
                      <a:pt x="233" y="0"/>
                    </a:cubicBezTo>
                    <a:cubicBezTo>
                      <a:pt x="234" y="0"/>
                      <a:pt x="235" y="1"/>
                      <a:pt x="235" y="2"/>
                    </a:cubicBezTo>
                    <a:cubicBezTo>
                      <a:pt x="235" y="133"/>
                      <a:pt x="235" y="133"/>
                      <a:pt x="235" y="133"/>
                    </a:cubicBezTo>
                    <a:cubicBezTo>
                      <a:pt x="235" y="134"/>
                      <a:pt x="234" y="135"/>
                      <a:pt x="233" y="135"/>
                    </a:cubicBezTo>
                    <a:moveTo>
                      <a:pt x="15" y="121"/>
                    </a:moveTo>
                    <a:cubicBezTo>
                      <a:pt x="220" y="121"/>
                      <a:pt x="220" y="121"/>
                      <a:pt x="220" y="121"/>
                    </a:cubicBezTo>
                    <a:cubicBezTo>
                      <a:pt x="221" y="121"/>
                      <a:pt x="221" y="120"/>
                      <a:pt x="221" y="120"/>
                    </a:cubicBezTo>
                    <a:cubicBezTo>
                      <a:pt x="221" y="14"/>
                      <a:pt x="221" y="14"/>
                      <a:pt x="221" y="14"/>
                    </a:cubicBezTo>
                    <a:cubicBezTo>
                      <a:pt x="221" y="14"/>
                      <a:pt x="221" y="14"/>
                      <a:pt x="220" y="14"/>
                    </a:cubicBezTo>
                    <a:cubicBezTo>
                      <a:pt x="15" y="14"/>
                      <a:pt x="15" y="14"/>
                      <a:pt x="15" y="14"/>
                    </a:cubicBezTo>
                    <a:cubicBezTo>
                      <a:pt x="14" y="14"/>
                      <a:pt x="14" y="14"/>
                      <a:pt x="14" y="14"/>
                    </a:cubicBezTo>
                    <a:cubicBezTo>
                      <a:pt x="14" y="120"/>
                      <a:pt x="14" y="120"/>
                      <a:pt x="14" y="120"/>
                    </a:cubicBezTo>
                    <a:cubicBezTo>
                      <a:pt x="14" y="120"/>
                      <a:pt x="14" y="121"/>
                      <a:pt x="15" y="1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99" name="Freeform 158">
                <a:extLst>
                  <a:ext uri="{FF2B5EF4-FFF2-40B4-BE49-F238E27FC236}">
                    <a16:creationId xmlns:a16="http://schemas.microsoft.com/office/drawing/2014/main" id="{DBABB563-7D3C-4BE0-802E-6B7DBF971092}"/>
                  </a:ext>
                </a:extLst>
              </p:cNvPr>
              <p:cNvSpPr>
                <a:spLocks/>
              </p:cNvSpPr>
              <p:nvPr/>
            </p:nvSpPr>
            <p:spPr bwMode="auto">
              <a:xfrm>
                <a:off x="2873909" y="-226683"/>
                <a:ext cx="606639" cy="33254"/>
              </a:xfrm>
              <a:custGeom>
                <a:avLst/>
                <a:gdLst>
                  <a:gd name="T0" fmla="*/ 252 w 255"/>
                  <a:gd name="T1" fmla="*/ 14 h 14"/>
                  <a:gd name="T2" fmla="*/ 3 w 255"/>
                  <a:gd name="T3" fmla="*/ 14 h 14"/>
                  <a:gd name="T4" fmla="*/ 0 w 255"/>
                  <a:gd name="T5" fmla="*/ 11 h 14"/>
                  <a:gd name="T6" fmla="*/ 0 w 255"/>
                  <a:gd name="T7" fmla="*/ 1 h 14"/>
                  <a:gd name="T8" fmla="*/ 1 w 255"/>
                  <a:gd name="T9" fmla="*/ 0 h 14"/>
                  <a:gd name="T10" fmla="*/ 255 w 255"/>
                  <a:gd name="T11" fmla="*/ 0 h 14"/>
                  <a:gd name="T12" fmla="*/ 255 w 255"/>
                  <a:gd name="T13" fmla="*/ 1 h 14"/>
                  <a:gd name="T14" fmla="*/ 255 w 255"/>
                  <a:gd name="T15" fmla="*/ 11 h 14"/>
                  <a:gd name="T16" fmla="*/ 252 w 25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4">
                    <a:moveTo>
                      <a:pt x="252" y="14"/>
                    </a:moveTo>
                    <a:cubicBezTo>
                      <a:pt x="3" y="14"/>
                      <a:pt x="3" y="14"/>
                      <a:pt x="3" y="14"/>
                    </a:cubicBezTo>
                    <a:cubicBezTo>
                      <a:pt x="1" y="14"/>
                      <a:pt x="0" y="13"/>
                      <a:pt x="0" y="11"/>
                    </a:cubicBezTo>
                    <a:cubicBezTo>
                      <a:pt x="0" y="1"/>
                      <a:pt x="0" y="1"/>
                      <a:pt x="0" y="1"/>
                    </a:cubicBezTo>
                    <a:cubicBezTo>
                      <a:pt x="0" y="1"/>
                      <a:pt x="0" y="0"/>
                      <a:pt x="1" y="0"/>
                    </a:cubicBezTo>
                    <a:cubicBezTo>
                      <a:pt x="255" y="0"/>
                      <a:pt x="255" y="0"/>
                      <a:pt x="255" y="0"/>
                    </a:cubicBezTo>
                    <a:cubicBezTo>
                      <a:pt x="255" y="0"/>
                      <a:pt x="255" y="1"/>
                      <a:pt x="255" y="1"/>
                    </a:cubicBezTo>
                    <a:cubicBezTo>
                      <a:pt x="255" y="11"/>
                      <a:pt x="255" y="11"/>
                      <a:pt x="255" y="11"/>
                    </a:cubicBezTo>
                    <a:cubicBezTo>
                      <a:pt x="255" y="13"/>
                      <a:pt x="254" y="14"/>
                      <a:pt x="252" y="14"/>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91" name="Group 90">
              <a:extLst>
                <a:ext uri="{FF2B5EF4-FFF2-40B4-BE49-F238E27FC236}">
                  <a16:creationId xmlns:a16="http://schemas.microsoft.com/office/drawing/2014/main" id="{7FD0A4E3-B095-4DF7-A07F-300CDE21CB60}"/>
                </a:ext>
              </a:extLst>
            </p:cNvPr>
            <p:cNvGrpSpPr/>
            <p:nvPr/>
          </p:nvGrpSpPr>
          <p:grpSpPr>
            <a:xfrm>
              <a:off x="5085246" y="2327270"/>
              <a:ext cx="423655" cy="488978"/>
              <a:chOff x="5052752" y="2327270"/>
              <a:chExt cx="423655" cy="488978"/>
            </a:xfrm>
          </p:grpSpPr>
          <p:sp>
            <p:nvSpPr>
              <p:cNvPr id="92" name="Oval 91">
                <a:extLst>
                  <a:ext uri="{FF2B5EF4-FFF2-40B4-BE49-F238E27FC236}">
                    <a16:creationId xmlns:a16="http://schemas.microsoft.com/office/drawing/2014/main" id="{27EB2F9E-E6C1-4599-A8AC-ADD7F6222950}"/>
                  </a:ext>
                </a:extLst>
              </p:cNvPr>
              <p:cNvSpPr/>
              <p:nvPr/>
            </p:nvSpPr>
            <p:spPr>
              <a:xfrm>
                <a:off x="5149294" y="2375029"/>
                <a:ext cx="233796" cy="26371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grpSp>
            <p:nvGrpSpPr>
              <p:cNvPr id="93" name="Group 39">
                <a:extLst>
                  <a:ext uri="{FF2B5EF4-FFF2-40B4-BE49-F238E27FC236}">
                    <a16:creationId xmlns:a16="http://schemas.microsoft.com/office/drawing/2014/main" id="{DD1F5CA9-6AA4-46F7-80BB-5E2EC94255E0}"/>
                  </a:ext>
                </a:extLst>
              </p:cNvPr>
              <p:cNvGrpSpPr>
                <a:grpSpLocks noChangeAspect="1"/>
              </p:cNvGrpSpPr>
              <p:nvPr/>
            </p:nvGrpSpPr>
            <p:grpSpPr bwMode="auto">
              <a:xfrm>
                <a:off x="5052752" y="2327270"/>
                <a:ext cx="423655" cy="488978"/>
                <a:chOff x="2436" y="1647"/>
                <a:chExt cx="895" cy="1033"/>
              </a:xfrm>
              <a:solidFill>
                <a:schemeClr val="accent2"/>
              </a:solidFill>
            </p:grpSpPr>
            <p:sp>
              <p:nvSpPr>
                <p:cNvPr id="95" name="Freeform 40">
                  <a:extLst>
                    <a:ext uri="{FF2B5EF4-FFF2-40B4-BE49-F238E27FC236}">
                      <a16:creationId xmlns:a16="http://schemas.microsoft.com/office/drawing/2014/main" id="{ECB2E683-A7A0-4535-BB74-6075640FC762}"/>
                    </a:ext>
                  </a:extLst>
                </p:cNvPr>
                <p:cNvSpPr>
                  <a:spLocks/>
                </p:cNvSpPr>
                <p:nvPr/>
              </p:nvSpPr>
              <p:spPr bwMode="auto">
                <a:xfrm>
                  <a:off x="2436" y="2427"/>
                  <a:ext cx="895" cy="253"/>
                </a:xfrm>
                <a:custGeom>
                  <a:avLst/>
                  <a:gdLst>
                    <a:gd name="T0" fmla="*/ 379 w 379"/>
                    <a:gd name="T1" fmla="*/ 75 h 107"/>
                    <a:gd name="T2" fmla="*/ 355 w 379"/>
                    <a:gd name="T3" fmla="*/ 21 h 107"/>
                    <a:gd name="T4" fmla="*/ 329 w 379"/>
                    <a:gd name="T5" fmla="*/ 8 h 107"/>
                    <a:gd name="T6" fmla="*/ 254 w 379"/>
                    <a:gd name="T7" fmla="*/ 2 h 107"/>
                    <a:gd name="T8" fmla="*/ 251 w 379"/>
                    <a:gd name="T9" fmla="*/ 4 h 107"/>
                    <a:gd name="T10" fmla="*/ 192 w 379"/>
                    <a:gd name="T11" fmla="*/ 85 h 107"/>
                    <a:gd name="T12" fmla="*/ 188 w 379"/>
                    <a:gd name="T13" fmla="*/ 85 h 107"/>
                    <a:gd name="T14" fmla="*/ 128 w 379"/>
                    <a:gd name="T15" fmla="*/ 4 h 107"/>
                    <a:gd name="T16" fmla="*/ 125 w 379"/>
                    <a:gd name="T17" fmla="*/ 2 h 107"/>
                    <a:gd name="T18" fmla="*/ 51 w 379"/>
                    <a:gd name="T19" fmla="*/ 8 h 107"/>
                    <a:gd name="T20" fmla="*/ 24 w 379"/>
                    <a:gd name="T21" fmla="*/ 21 h 107"/>
                    <a:gd name="T22" fmla="*/ 0 w 379"/>
                    <a:gd name="T23" fmla="*/ 75 h 107"/>
                    <a:gd name="T24" fmla="*/ 0 w 379"/>
                    <a:gd name="T25" fmla="*/ 75 h 107"/>
                    <a:gd name="T26" fmla="*/ 0 w 379"/>
                    <a:gd name="T27" fmla="*/ 75 h 107"/>
                    <a:gd name="T28" fmla="*/ 1 w 379"/>
                    <a:gd name="T29" fmla="*/ 77 h 107"/>
                    <a:gd name="T30" fmla="*/ 190 w 379"/>
                    <a:gd name="T31" fmla="*/ 107 h 107"/>
                    <a:gd name="T32" fmla="*/ 378 w 379"/>
                    <a:gd name="T33" fmla="*/ 77 h 107"/>
                    <a:gd name="T34" fmla="*/ 379 w 379"/>
                    <a:gd name="T35" fmla="*/ 75 h 107"/>
                    <a:gd name="T36" fmla="*/ 379 w 379"/>
                    <a:gd name="T37" fmla="*/ 7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9" h="107">
                      <a:moveTo>
                        <a:pt x="379" y="75"/>
                      </a:moveTo>
                      <a:cubicBezTo>
                        <a:pt x="379" y="68"/>
                        <a:pt x="374" y="36"/>
                        <a:pt x="355" y="21"/>
                      </a:cubicBezTo>
                      <a:cubicBezTo>
                        <a:pt x="345" y="14"/>
                        <a:pt x="338" y="11"/>
                        <a:pt x="329" y="8"/>
                      </a:cubicBezTo>
                      <a:cubicBezTo>
                        <a:pt x="306" y="2"/>
                        <a:pt x="272" y="0"/>
                        <a:pt x="254" y="2"/>
                      </a:cubicBezTo>
                      <a:cubicBezTo>
                        <a:pt x="253" y="2"/>
                        <a:pt x="252" y="3"/>
                        <a:pt x="251" y="4"/>
                      </a:cubicBezTo>
                      <a:cubicBezTo>
                        <a:pt x="244" y="31"/>
                        <a:pt x="217" y="63"/>
                        <a:pt x="192" y="85"/>
                      </a:cubicBezTo>
                      <a:cubicBezTo>
                        <a:pt x="191" y="86"/>
                        <a:pt x="189" y="86"/>
                        <a:pt x="188" y="85"/>
                      </a:cubicBezTo>
                      <a:cubicBezTo>
                        <a:pt x="162" y="63"/>
                        <a:pt x="135" y="31"/>
                        <a:pt x="128" y="4"/>
                      </a:cubicBezTo>
                      <a:cubicBezTo>
                        <a:pt x="127" y="3"/>
                        <a:pt x="126" y="2"/>
                        <a:pt x="125" y="2"/>
                      </a:cubicBezTo>
                      <a:cubicBezTo>
                        <a:pt x="107" y="0"/>
                        <a:pt x="73" y="2"/>
                        <a:pt x="51" y="8"/>
                      </a:cubicBezTo>
                      <a:cubicBezTo>
                        <a:pt x="41" y="11"/>
                        <a:pt x="34" y="14"/>
                        <a:pt x="24" y="21"/>
                      </a:cubicBezTo>
                      <a:cubicBezTo>
                        <a:pt x="5" y="36"/>
                        <a:pt x="1" y="68"/>
                        <a:pt x="0" y="75"/>
                      </a:cubicBezTo>
                      <a:cubicBezTo>
                        <a:pt x="0" y="75"/>
                        <a:pt x="0" y="75"/>
                        <a:pt x="0" y="75"/>
                      </a:cubicBezTo>
                      <a:cubicBezTo>
                        <a:pt x="0" y="75"/>
                        <a:pt x="0" y="75"/>
                        <a:pt x="0" y="75"/>
                      </a:cubicBezTo>
                      <a:cubicBezTo>
                        <a:pt x="0" y="76"/>
                        <a:pt x="1" y="77"/>
                        <a:pt x="1" y="77"/>
                      </a:cubicBezTo>
                      <a:cubicBezTo>
                        <a:pt x="12" y="80"/>
                        <a:pt x="84" y="107"/>
                        <a:pt x="190" y="107"/>
                      </a:cubicBezTo>
                      <a:cubicBezTo>
                        <a:pt x="295" y="107"/>
                        <a:pt x="368" y="80"/>
                        <a:pt x="378" y="77"/>
                      </a:cubicBezTo>
                      <a:cubicBezTo>
                        <a:pt x="379" y="77"/>
                        <a:pt x="379" y="76"/>
                        <a:pt x="379" y="75"/>
                      </a:cubicBezTo>
                      <a:cubicBezTo>
                        <a:pt x="379" y="75"/>
                        <a:pt x="379" y="75"/>
                        <a:pt x="37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96" name="Freeform 41">
                  <a:extLst>
                    <a:ext uri="{FF2B5EF4-FFF2-40B4-BE49-F238E27FC236}">
                      <a16:creationId xmlns:a16="http://schemas.microsoft.com/office/drawing/2014/main" id="{025D1B8B-85C4-4E1C-A020-A7B64CA05647}"/>
                    </a:ext>
                  </a:extLst>
                </p:cNvPr>
                <p:cNvSpPr>
                  <a:spLocks noEditPoints="1"/>
                </p:cNvSpPr>
                <p:nvPr/>
              </p:nvSpPr>
              <p:spPr bwMode="auto">
                <a:xfrm>
                  <a:off x="2564" y="1647"/>
                  <a:ext cx="637" cy="744"/>
                </a:xfrm>
                <a:custGeom>
                  <a:avLst/>
                  <a:gdLst>
                    <a:gd name="T0" fmla="*/ 269 w 270"/>
                    <a:gd name="T1" fmla="*/ 295 h 315"/>
                    <a:gd name="T2" fmla="*/ 252 w 270"/>
                    <a:gd name="T3" fmla="*/ 178 h 315"/>
                    <a:gd name="T4" fmla="*/ 253 w 270"/>
                    <a:gd name="T5" fmla="*/ 167 h 315"/>
                    <a:gd name="T6" fmla="*/ 255 w 270"/>
                    <a:gd name="T7" fmla="*/ 90 h 315"/>
                    <a:gd name="T8" fmla="*/ 137 w 270"/>
                    <a:gd name="T9" fmla="*/ 0 h 315"/>
                    <a:gd name="T10" fmla="*/ 67 w 270"/>
                    <a:gd name="T11" fmla="*/ 26 h 315"/>
                    <a:gd name="T12" fmla="*/ 39 w 270"/>
                    <a:gd name="T13" fmla="*/ 57 h 315"/>
                    <a:gd name="T14" fmla="*/ 21 w 270"/>
                    <a:gd name="T15" fmla="*/ 106 h 315"/>
                    <a:gd name="T16" fmla="*/ 21 w 270"/>
                    <a:gd name="T17" fmla="*/ 166 h 315"/>
                    <a:gd name="T18" fmla="*/ 22 w 270"/>
                    <a:gd name="T19" fmla="*/ 178 h 315"/>
                    <a:gd name="T20" fmla="*/ 1 w 270"/>
                    <a:gd name="T21" fmla="*/ 294 h 315"/>
                    <a:gd name="T22" fmla="*/ 1 w 270"/>
                    <a:gd name="T23" fmla="*/ 297 h 315"/>
                    <a:gd name="T24" fmla="*/ 76 w 270"/>
                    <a:gd name="T25" fmla="*/ 311 h 315"/>
                    <a:gd name="T26" fmla="*/ 79 w 270"/>
                    <a:gd name="T27" fmla="*/ 310 h 315"/>
                    <a:gd name="T28" fmla="*/ 87 w 270"/>
                    <a:gd name="T29" fmla="*/ 272 h 315"/>
                    <a:gd name="T30" fmla="*/ 89 w 270"/>
                    <a:gd name="T31" fmla="*/ 271 h 315"/>
                    <a:gd name="T32" fmla="*/ 139 w 270"/>
                    <a:gd name="T33" fmla="*/ 286 h 315"/>
                    <a:gd name="T34" fmla="*/ 175 w 270"/>
                    <a:gd name="T35" fmla="*/ 277 h 315"/>
                    <a:gd name="T36" fmla="*/ 178 w 270"/>
                    <a:gd name="T37" fmla="*/ 279 h 315"/>
                    <a:gd name="T38" fmla="*/ 188 w 270"/>
                    <a:gd name="T39" fmla="*/ 311 h 315"/>
                    <a:gd name="T40" fmla="*/ 191 w 270"/>
                    <a:gd name="T41" fmla="*/ 312 h 315"/>
                    <a:gd name="T42" fmla="*/ 268 w 270"/>
                    <a:gd name="T43" fmla="*/ 297 h 315"/>
                    <a:gd name="T44" fmla="*/ 269 w 270"/>
                    <a:gd name="T45" fmla="*/ 295 h 315"/>
                    <a:gd name="T46" fmla="*/ 234 w 270"/>
                    <a:gd name="T47" fmla="*/ 179 h 315"/>
                    <a:gd name="T48" fmla="*/ 213 w 270"/>
                    <a:gd name="T49" fmla="*/ 201 h 315"/>
                    <a:gd name="T50" fmla="*/ 209 w 270"/>
                    <a:gd name="T51" fmla="*/ 202 h 315"/>
                    <a:gd name="T52" fmla="*/ 208 w 270"/>
                    <a:gd name="T53" fmla="*/ 203 h 315"/>
                    <a:gd name="T54" fmla="*/ 206 w 270"/>
                    <a:gd name="T55" fmla="*/ 208 h 315"/>
                    <a:gd name="T56" fmla="*/ 136 w 270"/>
                    <a:gd name="T57" fmla="*/ 270 h 315"/>
                    <a:gd name="T58" fmla="*/ 67 w 270"/>
                    <a:gd name="T59" fmla="*/ 208 h 315"/>
                    <a:gd name="T60" fmla="*/ 59 w 270"/>
                    <a:gd name="T61" fmla="*/ 157 h 315"/>
                    <a:gd name="T62" fmla="*/ 60 w 270"/>
                    <a:gd name="T63" fmla="*/ 148 h 315"/>
                    <a:gd name="T64" fmla="*/ 184 w 270"/>
                    <a:gd name="T65" fmla="*/ 73 h 315"/>
                    <a:gd name="T66" fmla="*/ 213 w 270"/>
                    <a:gd name="T67" fmla="*/ 145 h 315"/>
                    <a:gd name="T68" fmla="*/ 213 w 270"/>
                    <a:gd name="T69" fmla="*/ 145 h 315"/>
                    <a:gd name="T70" fmla="*/ 213 w 270"/>
                    <a:gd name="T71" fmla="*/ 145 h 315"/>
                    <a:gd name="T72" fmla="*/ 213 w 270"/>
                    <a:gd name="T73" fmla="*/ 145 h 315"/>
                    <a:gd name="T74" fmla="*/ 214 w 270"/>
                    <a:gd name="T75" fmla="*/ 164 h 315"/>
                    <a:gd name="T76" fmla="*/ 215 w 270"/>
                    <a:gd name="T77" fmla="*/ 170 h 315"/>
                    <a:gd name="T78" fmla="*/ 220 w 270"/>
                    <a:gd name="T79" fmla="*/ 166 h 315"/>
                    <a:gd name="T80" fmla="*/ 225 w 270"/>
                    <a:gd name="T81" fmla="*/ 156 h 315"/>
                    <a:gd name="T82" fmla="*/ 228 w 270"/>
                    <a:gd name="T83" fmla="*/ 154 h 315"/>
                    <a:gd name="T84" fmla="*/ 228 w 270"/>
                    <a:gd name="T85" fmla="*/ 154 h 315"/>
                    <a:gd name="T86" fmla="*/ 234 w 270"/>
                    <a:gd name="T87" fmla="*/ 157 h 315"/>
                    <a:gd name="T88" fmla="*/ 234 w 270"/>
                    <a:gd name="T89" fmla="*/ 157 h 315"/>
                    <a:gd name="T90" fmla="*/ 234 w 270"/>
                    <a:gd name="T91" fmla="*/ 17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0" h="315">
                      <a:moveTo>
                        <a:pt x="269" y="295"/>
                      </a:moveTo>
                      <a:cubicBezTo>
                        <a:pt x="259" y="290"/>
                        <a:pt x="241" y="289"/>
                        <a:pt x="252" y="178"/>
                      </a:cubicBezTo>
                      <a:cubicBezTo>
                        <a:pt x="252" y="171"/>
                        <a:pt x="253" y="167"/>
                        <a:pt x="253" y="167"/>
                      </a:cubicBezTo>
                      <a:cubicBezTo>
                        <a:pt x="256" y="147"/>
                        <a:pt x="264" y="124"/>
                        <a:pt x="255" y="90"/>
                      </a:cubicBezTo>
                      <a:cubicBezTo>
                        <a:pt x="241" y="39"/>
                        <a:pt x="193" y="0"/>
                        <a:pt x="137" y="0"/>
                      </a:cubicBezTo>
                      <a:cubicBezTo>
                        <a:pt x="109" y="0"/>
                        <a:pt x="88" y="10"/>
                        <a:pt x="67" y="26"/>
                      </a:cubicBezTo>
                      <a:cubicBezTo>
                        <a:pt x="57" y="33"/>
                        <a:pt x="48" y="43"/>
                        <a:pt x="39" y="57"/>
                      </a:cubicBezTo>
                      <a:cubicBezTo>
                        <a:pt x="33" y="66"/>
                        <a:pt x="24" y="89"/>
                        <a:pt x="21" y="106"/>
                      </a:cubicBezTo>
                      <a:cubicBezTo>
                        <a:pt x="18" y="126"/>
                        <a:pt x="18" y="146"/>
                        <a:pt x="21" y="166"/>
                      </a:cubicBezTo>
                      <a:cubicBezTo>
                        <a:pt x="21" y="166"/>
                        <a:pt x="21" y="171"/>
                        <a:pt x="22" y="178"/>
                      </a:cubicBezTo>
                      <a:cubicBezTo>
                        <a:pt x="36" y="290"/>
                        <a:pt x="9" y="289"/>
                        <a:pt x="1" y="294"/>
                      </a:cubicBezTo>
                      <a:cubicBezTo>
                        <a:pt x="0" y="295"/>
                        <a:pt x="0" y="296"/>
                        <a:pt x="1" y="297"/>
                      </a:cubicBezTo>
                      <a:cubicBezTo>
                        <a:pt x="21" y="309"/>
                        <a:pt x="55" y="313"/>
                        <a:pt x="76" y="311"/>
                      </a:cubicBezTo>
                      <a:cubicBezTo>
                        <a:pt x="77" y="311"/>
                        <a:pt x="78" y="311"/>
                        <a:pt x="79" y="310"/>
                      </a:cubicBezTo>
                      <a:cubicBezTo>
                        <a:pt x="82" y="303"/>
                        <a:pt x="86" y="287"/>
                        <a:pt x="87" y="272"/>
                      </a:cubicBezTo>
                      <a:cubicBezTo>
                        <a:pt x="87" y="271"/>
                        <a:pt x="88" y="270"/>
                        <a:pt x="89" y="271"/>
                      </a:cubicBezTo>
                      <a:cubicBezTo>
                        <a:pt x="103" y="281"/>
                        <a:pt x="118" y="286"/>
                        <a:pt x="139" y="286"/>
                      </a:cubicBezTo>
                      <a:cubicBezTo>
                        <a:pt x="154" y="286"/>
                        <a:pt x="169" y="281"/>
                        <a:pt x="175" y="277"/>
                      </a:cubicBezTo>
                      <a:cubicBezTo>
                        <a:pt x="176" y="277"/>
                        <a:pt x="178" y="277"/>
                        <a:pt x="178" y="279"/>
                      </a:cubicBezTo>
                      <a:cubicBezTo>
                        <a:pt x="179" y="290"/>
                        <a:pt x="184" y="304"/>
                        <a:pt x="188" y="311"/>
                      </a:cubicBezTo>
                      <a:cubicBezTo>
                        <a:pt x="189" y="311"/>
                        <a:pt x="190" y="312"/>
                        <a:pt x="191" y="312"/>
                      </a:cubicBezTo>
                      <a:cubicBezTo>
                        <a:pt x="217" y="315"/>
                        <a:pt x="249" y="309"/>
                        <a:pt x="268" y="297"/>
                      </a:cubicBezTo>
                      <a:cubicBezTo>
                        <a:pt x="269" y="297"/>
                        <a:pt x="270" y="295"/>
                        <a:pt x="269" y="295"/>
                      </a:cubicBezTo>
                      <a:moveTo>
                        <a:pt x="234" y="179"/>
                      </a:moveTo>
                      <a:cubicBezTo>
                        <a:pt x="230" y="193"/>
                        <a:pt x="221" y="200"/>
                        <a:pt x="213" y="201"/>
                      </a:cubicBezTo>
                      <a:cubicBezTo>
                        <a:pt x="209" y="202"/>
                        <a:pt x="209" y="202"/>
                        <a:pt x="209" y="202"/>
                      </a:cubicBezTo>
                      <a:cubicBezTo>
                        <a:pt x="208" y="202"/>
                        <a:pt x="208" y="203"/>
                        <a:pt x="208" y="203"/>
                      </a:cubicBezTo>
                      <a:cubicBezTo>
                        <a:pt x="206" y="208"/>
                        <a:pt x="206" y="208"/>
                        <a:pt x="206" y="208"/>
                      </a:cubicBezTo>
                      <a:cubicBezTo>
                        <a:pt x="193" y="245"/>
                        <a:pt x="165" y="270"/>
                        <a:pt x="136" y="270"/>
                      </a:cubicBezTo>
                      <a:cubicBezTo>
                        <a:pt x="107" y="270"/>
                        <a:pt x="80" y="245"/>
                        <a:pt x="67" y="208"/>
                      </a:cubicBezTo>
                      <a:cubicBezTo>
                        <a:pt x="60" y="180"/>
                        <a:pt x="59" y="165"/>
                        <a:pt x="59" y="157"/>
                      </a:cubicBezTo>
                      <a:cubicBezTo>
                        <a:pt x="59" y="154"/>
                        <a:pt x="60" y="151"/>
                        <a:pt x="60" y="148"/>
                      </a:cubicBezTo>
                      <a:cubicBezTo>
                        <a:pt x="60" y="148"/>
                        <a:pt x="111" y="151"/>
                        <a:pt x="184" y="73"/>
                      </a:cubicBezTo>
                      <a:cubicBezTo>
                        <a:pt x="206" y="98"/>
                        <a:pt x="211" y="125"/>
                        <a:pt x="213" y="145"/>
                      </a:cubicBezTo>
                      <a:cubicBezTo>
                        <a:pt x="213" y="145"/>
                        <a:pt x="213" y="145"/>
                        <a:pt x="213" y="145"/>
                      </a:cubicBezTo>
                      <a:cubicBezTo>
                        <a:pt x="213" y="145"/>
                        <a:pt x="213" y="145"/>
                        <a:pt x="213" y="145"/>
                      </a:cubicBezTo>
                      <a:cubicBezTo>
                        <a:pt x="213" y="145"/>
                        <a:pt x="213" y="145"/>
                        <a:pt x="213" y="145"/>
                      </a:cubicBezTo>
                      <a:cubicBezTo>
                        <a:pt x="214" y="150"/>
                        <a:pt x="213" y="158"/>
                        <a:pt x="214" y="164"/>
                      </a:cubicBezTo>
                      <a:cubicBezTo>
                        <a:pt x="214" y="168"/>
                        <a:pt x="214" y="169"/>
                        <a:pt x="215" y="170"/>
                      </a:cubicBezTo>
                      <a:cubicBezTo>
                        <a:pt x="216" y="171"/>
                        <a:pt x="218" y="168"/>
                        <a:pt x="220" y="166"/>
                      </a:cubicBezTo>
                      <a:cubicBezTo>
                        <a:pt x="221" y="163"/>
                        <a:pt x="223" y="160"/>
                        <a:pt x="225" y="156"/>
                      </a:cubicBezTo>
                      <a:cubicBezTo>
                        <a:pt x="225" y="155"/>
                        <a:pt x="226" y="154"/>
                        <a:pt x="228" y="154"/>
                      </a:cubicBezTo>
                      <a:cubicBezTo>
                        <a:pt x="228" y="154"/>
                        <a:pt x="228" y="154"/>
                        <a:pt x="228" y="154"/>
                      </a:cubicBezTo>
                      <a:cubicBezTo>
                        <a:pt x="230" y="154"/>
                        <a:pt x="233" y="155"/>
                        <a:pt x="234" y="157"/>
                      </a:cubicBezTo>
                      <a:cubicBezTo>
                        <a:pt x="234" y="157"/>
                        <a:pt x="234" y="157"/>
                        <a:pt x="234" y="157"/>
                      </a:cubicBezTo>
                      <a:cubicBezTo>
                        <a:pt x="236" y="161"/>
                        <a:pt x="237" y="169"/>
                        <a:pt x="234"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spTree>
    <p:extLst>
      <p:ext uri="{BB962C8B-B14F-4D97-AF65-F5344CB8AC3E}">
        <p14:creationId xmlns:p14="http://schemas.microsoft.com/office/powerpoint/2010/main" val="337238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a:spLocks noGrp="1"/>
          </p:cNvSpPr>
          <p:nvPr>
            <p:ph type="title"/>
          </p:nvPr>
        </p:nvSpPr>
        <p:spPr>
          <a:xfrm>
            <a:off x="455613" y="308848"/>
            <a:ext cx="8229600" cy="868680"/>
          </a:xfrm>
        </p:spPr>
        <p:txBody>
          <a:bodyPr/>
          <a:lstStyle/>
          <a:p>
            <a:r>
              <a:rPr lang="en-US" dirty="0"/>
              <a:t>Key Considerations for VDI Deployments</a:t>
            </a:r>
          </a:p>
        </p:txBody>
      </p:sp>
      <p:sp>
        <p:nvSpPr>
          <p:cNvPr id="328" name="Rounded Rectangle 327"/>
          <p:cNvSpPr/>
          <p:nvPr/>
        </p:nvSpPr>
        <p:spPr>
          <a:xfrm>
            <a:off x="3377612" y="1514431"/>
            <a:ext cx="2388776" cy="25242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355" rtl="0" eaLnBrk="1" fontAlgn="auto" latinLnBrk="0" hangingPunct="1">
              <a:lnSpc>
                <a:spcPct val="80000"/>
              </a:lnSpc>
              <a:spcBef>
                <a:spcPts val="600"/>
              </a:spcBef>
              <a:spcAft>
                <a:spcPts val="0"/>
              </a:spcAft>
              <a:buClrTx/>
              <a:buSzTx/>
              <a:buFontTx/>
              <a:buNone/>
              <a:tabLst/>
              <a:defRPr/>
            </a:pPr>
            <a:r>
              <a:rPr kumimoji="0" lang="en-US" sz="1400" b="1" i="0" u="none" strike="noStrike" kern="1200" cap="all" spc="0" normalizeH="0" baseline="0" noProof="0" dirty="0">
                <a:ln>
                  <a:noFill/>
                </a:ln>
                <a:solidFill>
                  <a:srgbClr val="00AEEF"/>
                </a:solidFill>
                <a:effectLst/>
                <a:uLnTx/>
                <a:uFillTx/>
                <a:latin typeface="Intel Clear" panose="020B0604020203020204" pitchFamily="34" charset="0"/>
                <a:ea typeface="+mn-ea"/>
                <a:cs typeface="+mn-cs"/>
              </a:rPr>
              <a:t>Key considerations</a:t>
            </a:r>
          </a:p>
          <a:p>
            <a:pPr marL="0" marR="0" lvl="0" indent="0" algn="ctr" defTabSz="457200" rtl="0" eaLnBrk="1" fontAlgn="auto" latinLnBrk="0" hangingPunct="1">
              <a:lnSpc>
                <a:spcPct val="100000"/>
              </a:lnSpc>
              <a:spcBef>
                <a:spcPts val="675"/>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Identify number of virtual users/desktops required</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Determine use cases of workers from basic task to knowledge to power users</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Examine work patterns based on time zones and other peaks</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Size infrastructure to meet these requirements, ensuring adequate compute and I/O resources</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Scale as needed over time</a:t>
            </a:r>
          </a:p>
        </p:txBody>
      </p:sp>
      <p:sp>
        <p:nvSpPr>
          <p:cNvPr id="329" name="Freeform 10"/>
          <p:cNvSpPr>
            <a:spLocks noEditPoints="1"/>
          </p:cNvSpPr>
          <p:nvPr/>
        </p:nvSpPr>
        <p:spPr bwMode="auto">
          <a:xfrm rot="16200000">
            <a:off x="6188503" y="4269123"/>
            <a:ext cx="138462" cy="89564"/>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0" name="Oval 11"/>
          <p:cNvSpPr>
            <a:spLocks noChangeArrowheads="1"/>
          </p:cNvSpPr>
          <p:nvPr/>
        </p:nvSpPr>
        <p:spPr bwMode="auto">
          <a:xfrm rot="16200000">
            <a:off x="6227671" y="4360681"/>
            <a:ext cx="7734" cy="773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1" name="Oval 12"/>
          <p:cNvSpPr>
            <a:spLocks noChangeArrowheads="1"/>
          </p:cNvSpPr>
          <p:nvPr/>
        </p:nvSpPr>
        <p:spPr bwMode="auto">
          <a:xfrm rot="16200000">
            <a:off x="6280065" y="4360184"/>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2" name="Oval 13"/>
          <p:cNvSpPr>
            <a:spLocks noChangeArrowheads="1"/>
          </p:cNvSpPr>
          <p:nvPr/>
        </p:nvSpPr>
        <p:spPr bwMode="auto">
          <a:xfrm rot="16200000">
            <a:off x="6280065" y="4258645"/>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333" name="Group 332"/>
          <p:cNvGrpSpPr/>
          <p:nvPr/>
        </p:nvGrpSpPr>
        <p:grpSpPr>
          <a:xfrm rot="16200000">
            <a:off x="6304665" y="4269123"/>
            <a:ext cx="138462" cy="89564"/>
            <a:chOff x="1935085" y="4991522"/>
            <a:chExt cx="438893" cy="283897"/>
          </a:xfrm>
          <a:solidFill>
            <a:schemeClr val="tx2"/>
          </a:solidFill>
        </p:grpSpPr>
        <p:sp>
          <p:nvSpPr>
            <p:cNvPr id="334"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5"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6"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37"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338" name="Group 337"/>
          <p:cNvGrpSpPr/>
          <p:nvPr/>
        </p:nvGrpSpPr>
        <p:grpSpPr>
          <a:xfrm>
            <a:off x="6162588" y="3882766"/>
            <a:ext cx="306454" cy="545138"/>
            <a:chOff x="6941632" y="4832572"/>
            <a:chExt cx="246729" cy="438893"/>
          </a:xfrm>
        </p:grpSpPr>
        <p:sp>
          <p:nvSpPr>
            <p:cNvPr id="339"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0"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1"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42" name="Freeform 10"/>
          <p:cNvSpPr>
            <a:spLocks noEditPoints="1"/>
          </p:cNvSpPr>
          <p:nvPr/>
        </p:nvSpPr>
        <p:spPr bwMode="auto">
          <a:xfrm rot="16200000">
            <a:off x="6797801" y="4269123"/>
            <a:ext cx="138462" cy="89564"/>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3" name="Oval 11"/>
          <p:cNvSpPr>
            <a:spLocks noChangeArrowheads="1"/>
          </p:cNvSpPr>
          <p:nvPr/>
        </p:nvSpPr>
        <p:spPr bwMode="auto">
          <a:xfrm rot="16200000">
            <a:off x="6836969" y="4360681"/>
            <a:ext cx="7734" cy="773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4" name="Oval 12"/>
          <p:cNvSpPr>
            <a:spLocks noChangeArrowheads="1"/>
          </p:cNvSpPr>
          <p:nvPr/>
        </p:nvSpPr>
        <p:spPr bwMode="auto">
          <a:xfrm rot="16200000">
            <a:off x="6889363" y="4360184"/>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5" name="Oval 13"/>
          <p:cNvSpPr>
            <a:spLocks noChangeArrowheads="1"/>
          </p:cNvSpPr>
          <p:nvPr/>
        </p:nvSpPr>
        <p:spPr bwMode="auto">
          <a:xfrm rot="16200000">
            <a:off x="6889363" y="4258645"/>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346" name="Group 345"/>
          <p:cNvGrpSpPr/>
          <p:nvPr/>
        </p:nvGrpSpPr>
        <p:grpSpPr>
          <a:xfrm rot="16200000">
            <a:off x="6913963" y="4269123"/>
            <a:ext cx="138462" cy="89564"/>
            <a:chOff x="1935085" y="4991522"/>
            <a:chExt cx="438893" cy="283897"/>
          </a:xfrm>
          <a:solidFill>
            <a:schemeClr val="tx2"/>
          </a:solidFill>
        </p:grpSpPr>
        <p:sp>
          <p:nvSpPr>
            <p:cNvPr id="347"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8"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49"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0"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351" name="Group 350"/>
          <p:cNvGrpSpPr/>
          <p:nvPr/>
        </p:nvGrpSpPr>
        <p:grpSpPr>
          <a:xfrm>
            <a:off x="6771885" y="3882766"/>
            <a:ext cx="306454" cy="545138"/>
            <a:chOff x="6941632" y="4832572"/>
            <a:chExt cx="246729" cy="438893"/>
          </a:xfrm>
        </p:grpSpPr>
        <p:sp>
          <p:nvSpPr>
            <p:cNvPr id="352"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3"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4"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55" name="Freeform 10"/>
          <p:cNvSpPr>
            <a:spLocks noEditPoints="1"/>
          </p:cNvSpPr>
          <p:nvPr/>
        </p:nvSpPr>
        <p:spPr bwMode="auto">
          <a:xfrm rot="16200000">
            <a:off x="7407099" y="4269123"/>
            <a:ext cx="138462" cy="89564"/>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6" name="Oval 11"/>
          <p:cNvSpPr>
            <a:spLocks noChangeArrowheads="1"/>
          </p:cNvSpPr>
          <p:nvPr/>
        </p:nvSpPr>
        <p:spPr bwMode="auto">
          <a:xfrm rot="16200000">
            <a:off x="7446267" y="4360681"/>
            <a:ext cx="7734" cy="773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7" name="Oval 12"/>
          <p:cNvSpPr>
            <a:spLocks noChangeArrowheads="1"/>
          </p:cNvSpPr>
          <p:nvPr/>
        </p:nvSpPr>
        <p:spPr bwMode="auto">
          <a:xfrm rot="16200000">
            <a:off x="7498661" y="4360184"/>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8" name="Oval 13"/>
          <p:cNvSpPr>
            <a:spLocks noChangeArrowheads="1"/>
          </p:cNvSpPr>
          <p:nvPr/>
        </p:nvSpPr>
        <p:spPr bwMode="auto">
          <a:xfrm rot="16200000">
            <a:off x="7498661" y="4258645"/>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359" name="Group 358"/>
          <p:cNvGrpSpPr/>
          <p:nvPr/>
        </p:nvGrpSpPr>
        <p:grpSpPr>
          <a:xfrm rot="16200000">
            <a:off x="7523261" y="4269123"/>
            <a:ext cx="138462" cy="89564"/>
            <a:chOff x="1935085" y="4991522"/>
            <a:chExt cx="438893" cy="283897"/>
          </a:xfrm>
          <a:solidFill>
            <a:schemeClr val="tx2"/>
          </a:solidFill>
        </p:grpSpPr>
        <p:sp>
          <p:nvSpPr>
            <p:cNvPr id="360"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1"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2"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3"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364" name="Group 363"/>
          <p:cNvGrpSpPr/>
          <p:nvPr/>
        </p:nvGrpSpPr>
        <p:grpSpPr>
          <a:xfrm>
            <a:off x="7381185" y="3882766"/>
            <a:ext cx="306454" cy="545138"/>
            <a:chOff x="6941632" y="4832572"/>
            <a:chExt cx="246729" cy="438893"/>
          </a:xfrm>
        </p:grpSpPr>
        <p:sp>
          <p:nvSpPr>
            <p:cNvPr id="365"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6"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7"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68" name="Freeform 10"/>
          <p:cNvSpPr>
            <a:spLocks noEditPoints="1"/>
          </p:cNvSpPr>
          <p:nvPr/>
        </p:nvSpPr>
        <p:spPr bwMode="auto">
          <a:xfrm rot="16200000">
            <a:off x="8016397" y="4269123"/>
            <a:ext cx="138462" cy="89564"/>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9" name="Oval 11"/>
          <p:cNvSpPr>
            <a:spLocks noChangeArrowheads="1"/>
          </p:cNvSpPr>
          <p:nvPr/>
        </p:nvSpPr>
        <p:spPr bwMode="auto">
          <a:xfrm rot="16200000">
            <a:off x="8055565" y="4360681"/>
            <a:ext cx="7734" cy="773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0" name="Oval 12"/>
          <p:cNvSpPr>
            <a:spLocks noChangeArrowheads="1"/>
          </p:cNvSpPr>
          <p:nvPr/>
        </p:nvSpPr>
        <p:spPr bwMode="auto">
          <a:xfrm rot="16200000">
            <a:off x="8107959" y="4360184"/>
            <a:ext cx="8233" cy="823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nvGrpSpPr>
          <p:cNvPr id="371" name="Group 370"/>
          <p:cNvGrpSpPr/>
          <p:nvPr/>
        </p:nvGrpSpPr>
        <p:grpSpPr>
          <a:xfrm rot="16200000">
            <a:off x="8132559" y="4269123"/>
            <a:ext cx="138462" cy="89564"/>
            <a:chOff x="1935085" y="4991522"/>
            <a:chExt cx="438893" cy="283897"/>
          </a:xfrm>
          <a:solidFill>
            <a:schemeClr val="tx2"/>
          </a:solidFill>
        </p:grpSpPr>
        <p:sp>
          <p:nvSpPr>
            <p:cNvPr id="372"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3"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4"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5"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376" name="Group 375"/>
          <p:cNvGrpSpPr/>
          <p:nvPr/>
        </p:nvGrpSpPr>
        <p:grpSpPr>
          <a:xfrm>
            <a:off x="7990482" y="3882766"/>
            <a:ext cx="306454" cy="545138"/>
            <a:chOff x="6941632" y="4832572"/>
            <a:chExt cx="246729" cy="438893"/>
          </a:xfrm>
        </p:grpSpPr>
        <p:sp>
          <p:nvSpPr>
            <p:cNvPr id="377"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8"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79"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80" name="Left-Right Arrow 379"/>
          <p:cNvSpPr/>
          <p:nvPr/>
        </p:nvSpPr>
        <p:spPr>
          <a:xfrm>
            <a:off x="6469041" y="4060747"/>
            <a:ext cx="302844" cy="19019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Intel Clear"/>
              <a:ea typeface="+mn-ea"/>
              <a:cs typeface="+mn-cs"/>
            </a:endParaRPr>
          </a:p>
        </p:txBody>
      </p:sp>
      <p:grpSp>
        <p:nvGrpSpPr>
          <p:cNvPr id="381" name="Group 380"/>
          <p:cNvGrpSpPr/>
          <p:nvPr/>
        </p:nvGrpSpPr>
        <p:grpSpPr>
          <a:xfrm>
            <a:off x="6575333" y="4110712"/>
            <a:ext cx="90265" cy="90265"/>
            <a:chOff x="2119480" y="3928260"/>
            <a:chExt cx="978409" cy="978408"/>
          </a:xfrm>
        </p:grpSpPr>
        <p:sp>
          <p:nvSpPr>
            <p:cNvPr id="382" name="Circular Arrow 381"/>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83" name="Circular Arrow 382"/>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84" name="Left-Right Arrow 383"/>
          <p:cNvSpPr/>
          <p:nvPr/>
        </p:nvSpPr>
        <p:spPr>
          <a:xfrm>
            <a:off x="7078339" y="4068449"/>
            <a:ext cx="302844" cy="19019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Intel Clear"/>
              <a:ea typeface="+mn-ea"/>
              <a:cs typeface="+mn-cs"/>
            </a:endParaRPr>
          </a:p>
        </p:txBody>
      </p:sp>
      <p:grpSp>
        <p:nvGrpSpPr>
          <p:cNvPr id="385" name="Group 384"/>
          <p:cNvGrpSpPr/>
          <p:nvPr/>
        </p:nvGrpSpPr>
        <p:grpSpPr>
          <a:xfrm>
            <a:off x="7184631" y="4118414"/>
            <a:ext cx="90265" cy="90265"/>
            <a:chOff x="2119480" y="3928260"/>
            <a:chExt cx="978409" cy="978408"/>
          </a:xfrm>
        </p:grpSpPr>
        <p:sp>
          <p:nvSpPr>
            <p:cNvPr id="386" name="Circular Arrow 385"/>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87" name="Circular Arrow 386"/>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88" name="Left-Right Arrow 387"/>
          <p:cNvSpPr/>
          <p:nvPr/>
        </p:nvSpPr>
        <p:spPr>
          <a:xfrm>
            <a:off x="7687637" y="4059568"/>
            <a:ext cx="302844" cy="19019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Intel Clear"/>
              <a:ea typeface="+mn-ea"/>
              <a:cs typeface="+mn-cs"/>
            </a:endParaRPr>
          </a:p>
        </p:txBody>
      </p:sp>
      <p:grpSp>
        <p:nvGrpSpPr>
          <p:cNvPr id="389" name="Group 388"/>
          <p:cNvGrpSpPr/>
          <p:nvPr/>
        </p:nvGrpSpPr>
        <p:grpSpPr>
          <a:xfrm>
            <a:off x="7793929" y="4109533"/>
            <a:ext cx="90265" cy="90265"/>
            <a:chOff x="2119480" y="3928260"/>
            <a:chExt cx="978409" cy="978408"/>
          </a:xfrm>
        </p:grpSpPr>
        <p:sp>
          <p:nvSpPr>
            <p:cNvPr id="390" name="Circular Arrow 389"/>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1" name="Circular Arrow 390"/>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392" name="Rounded Rectangle 391"/>
          <p:cNvSpPr/>
          <p:nvPr/>
        </p:nvSpPr>
        <p:spPr>
          <a:xfrm>
            <a:off x="5915293" y="3613862"/>
            <a:ext cx="2628938" cy="920243"/>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panose="020B0604020203020204" pitchFamily="34" charset="0"/>
                <a:ea typeface="+mn-ea"/>
                <a:cs typeface="+mn-cs"/>
              </a:rPr>
              <a:t>HYPERCONVERGED CLUSTER</a:t>
            </a:r>
          </a:p>
        </p:txBody>
      </p:sp>
      <p:grpSp>
        <p:nvGrpSpPr>
          <p:cNvPr id="393" name="Group 392"/>
          <p:cNvGrpSpPr/>
          <p:nvPr/>
        </p:nvGrpSpPr>
        <p:grpSpPr>
          <a:xfrm>
            <a:off x="7465861" y="4082139"/>
            <a:ext cx="139052" cy="139052"/>
            <a:chOff x="3197991" y="5972112"/>
            <a:chExt cx="388282" cy="388283"/>
          </a:xfrm>
        </p:grpSpPr>
        <p:sp>
          <p:nvSpPr>
            <p:cNvPr id="394" name="Freeform 371"/>
            <p:cNvSpPr>
              <a:spLocks noEditPoints="1"/>
            </p:cNvSpPr>
            <p:nvPr/>
          </p:nvSpPr>
          <p:spPr bwMode="auto">
            <a:xfrm>
              <a:off x="3255719" y="6029840"/>
              <a:ext cx="272826" cy="272826"/>
            </a:xfrm>
            <a:custGeom>
              <a:avLst/>
              <a:gdLst>
                <a:gd name="T0" fmla="*/ 144 w 146"/>
                <a:gd name="T1" fmla="*/ 0 h 146"/>
                <a:gd name="T2" fmla="*/ 1 w 146"/>
                <a:gd name="T3" fmla="*/ 0 h 146"/>
                <a:gd name="T4" fmla="*/ 0 w 146"/>
                <a:gd name="T5" fmla="*/ 1 h 146"/>
                <a:gd name="T6" fmla="*/ 0 w 146"/>
                <a:gd name="T7" fmla="*/ 144 h 146"/>
                <a:gd name="T8" fmla="*/ 1 w 146"/>
                <a:gd name="T9" fmla="*/ 146 h 146"/>
                <a:gd name="T10" fmla="*/ 144 w 146"/>
                <a:gd name="T11" fmla="*/ 146 h 146"/>
                <a:gd name="T12" fmla="*/ 146 w 146"/>
                <a:gd name="T13" fmla="*/ 144 h 146"/>
                <a:gd name="T14" fmla="*/ 146 w 146"/>
                <a:gd name="T15" fmla="*/ 1 h 146"/>
                <a:gd name="T16" fmla="*/ 144 w 146"/>
                <a:gd name="T17" fmla="*/ 0 h 146"/>
                <a:gd name="T18" fmla="*/ 132 w 146"/>
                <a:gd name="T19" fmla="*/ 132 h 146"/>
                <a:gd name="T20" fmla="*/ 14 w 146"/>
                <a:gd name="T21" fmla="*/ 132 h 146"/>
                <a:gd name="T22" fmla="*/ 13 w 146"/>
                <a:gd name="T23" fmla="*/ 131 h 146"/>
                <a:gd name="T24" fmla="*/ 13 w 146"/>
                <a:gd name="T25" fmla="*/ 14 h 146"/>
                <a:gd name="T26" fmla="*/ 14 w 146"/>
                <a:gd name="T27" fmla="*/ 13 h 146"/>
                <a:gd name="T28" fmla="*/ 132 w 146"/>
                <a:gd name="T29" fmla="*/ 13 h 146"/>
                <a:gd name="T30" fmla="*/ 132 w 146"/>
                <a:gd name="T31" fmla="*/ 14 h 146"/>
                <a:gd name="T32" fmla="*/ 132 w 146"/>
                <a:gd name="T33" fmla="*/ 131 h 146"/>
                <a:gd name="T34" fmla="*/ 132 w 146"/>
                <a:gd name="T35" fmla="*/ 1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6">
                  <a:moveTo>
                    <a:pt x="144" y="0"/>
                  </a:moveTo>
                  <a:cubicBezTo>
                    <a:pt x="1" y="0"/>
                    <a:pt x="1" y="0"/>
                    <a:pt x="1" y="0"/>
                  </a:cubicBezTo>
                  <a:cubicBezTo>
                    <a:pt x="0" y="0"/>
                    <a:pt x="0" y="0"/>
                    <a:pt x="0" y="1"/>
                  </a:cubicBezTo>
                  <a:cubicBezTo>
                    <a:pt x="0" y="144"/>
                    <a:pt x="0" y="144"/>
                    <a:pt x="0" y="144"/>
                  </a:cubicBezTo>
                  <a:cubicBezTo>
                    <a:pt x="0" y="145"/>
                    <a:pt x="0" y="146"/>
                    <a:pt x="1" y="146"/>
                  </a:cubicBezTo>
                  <a:cubicBezTo>
                    <a:pt x="144" y="146"/>
                    <a:pt x="144" y="146"/>
                    <a:pt x="144" y="146"/>
                  </a:cubicBezTo>
                  <a:cubicBezTo>
                    <a:pt x="145" y="146"/>
                    <a:pt x="146" y="145"/>
                    <a:pt x="146" y="144"/>
                  </a:cubicBezTo>
                  <a:cubicBezTo>
                    <a:pt x="146" y="1"/>
                    <a:pt x="146" y="1"/>
                    <a:pt x="146" y="1"/>
                  </a:cubicBezTo>
                  <a:cubicBezTo>
                    <a:pt x="146" y="0"/>
                    <a:pt x="145" y="0"/>
                    <a:pt x="144" y="0"/>
                  </a:cubicBezTo>
                  <a:moveTo>
                    <a:pt x="132" y="132"/>
                  </a:moveTo>
                  <a:cubicBezTo>
                    <a:pt x="14" y="132"/>
                    <a:pt x="14" y="132"/>
                    <a:pt x="14" y="132"/>
                  </a:cubicBezTo>
                  <a:cubicBezTo>
                    <a:pt x="14" y="132"/>
                    <a:pt x="13" y="132"/>
                    <a:pt x="13" y="131"/>
                  </a:cubicBezTo>
                  <a:cubicBezTo>
                    <a:pt x="13" y="14"/>
                    <a:pt x="13" y="14"/>
                    <a:pt x="13" y="14"/>
                  </a:cubicBezTo>
                  <a:cubicBezTo>
                    <a:pt x="13" y="14"/>
                    <a:pt x="14" y="13"/>
                    <a:pt x="14" y="13"/>
                  </a:cubicBezTo>
                  <a:cubicBezTo>
                    <a:pt x="132" y="13"/>
                    <a:pt x="132" y="13"/>
                    <a:pt x="132" y="13"/>
                  </a:cubicBezTo>
                  <a:cubicBezTo>
                    <a:pt x="132" y="13"/>
                    <a:pt x="132" y="14"/>
                    <a:pt x="132" y="14"/>
                  </a:cubicBezTo>
                  <a:cubicBezTo>
                    <a:pt x="132" y="131"/>
                    <a:pt x="132" y="131"/>
                    <a:pt x="132" y="131"/>
                  </a:cubicBezTo>
                  <a:cubicBezTo>
                    <a:pt x="132" y="132"/>
                    <a:pt x="132" y="132"/>
                    <a:pt x="132" y="132"/>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5" name="Freeform 372"/>
            <p:cNvSpPr>
              <a:spLocks/>
            </p:cNvSpPr>
            <p:nvPr/>
          </p:nvSpPr>
          <p:spPr bwMode="auto">
            <a:xfrm>
              <a:off x="3299213" y="5972112"/>
              <a:ext cx="3321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6" name="Freeform 373"/>
            <p:cNvSpPr>
              <a:spLocks/>
            </p:cNvSpPr>
            <p:nvPr/>
          </p:nvSpPr>
          <p:spPr bwMode="auto">
            <a:xfrm>
              <a:off x="3375130" y="5972112"/>
              <a:ext cx="3400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7" name="Freeform 374"/>
            <p:cNvSpPr>
              <a:spLocks/>
            </p:cNvSpPr>
            <p:nvPr/>
          </p:nvSpPr>
          <p:spPr bwMode="auto">
            <a:xfrm>
              <a:off x="3451837" y="5972112"/>
              <a:ext cx="31632" cy="37168"/>
            </a:xfrm>
            <a:custGeom>
              <a:avLst/>
              <a:gdLst>
                <a:gd name="T0" fmla="*/ 17 w 17"/>
                <a:gd name="T1" fmla="*/ 1 h 20"/>
                <a:gd name="T2" fmla="*/ 17 w 17"/>
                <a:gd name="T3" fmla="*/ 19 h 20"/>
                <a:gd name="T4" fmla="*/ 16 w 17"/>
                <a:gd name="T5" fmla="*/ 20 h 20"/>
                <a:gd name="T6" fmla="*/ 1 w 17"/>
                <a:gd name="T7" fmla="*/ 20 h 20"/>
                <a:gd name="T8" fmla="*/ 0 w 17"/>
                <a:gd name="T9" fmla="*/ 19 h 20"/>
                <a:gd name="T10" fmla="*/ 0 w 17"/>
                <a:gd name="T11" fmla="*/ 1 h 20"/>
                <a:gd name="T12" fmla="*/ 1 w 17"/>
                <a:gd name="T13" fmla="*/ 0 h 20"/>
                <a:gd name="T14" fmla="*/ 16 w 17"/>
                <a:gd name="T15" fmla="*/ 0 h 20"/>
                <a:gd name="T16" fmla="*/ 17 w 17"/>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
                  </a:moveTo>
                  <a:cubicBezTo>
                    <a:pt x="17" y="19"/>
                    <a:pt x="17" y="19"/>
                    <a:pt x="17" y="19"/>
                  </a:cubicBezTo>
                  <a:cubicBezTo>
                    <a:pt x="17" y="19"/>
                    <a:pt x="17" y="20"/>
                    <a:pt x="16" y="20"/>
                  </a:cubicBezTo>
                  <a:cubicBezTo>
                    <a:pt x="1" y="20"/>
                    <a:pt x="1" y="20"/>
                    <a:pt x="1" y="20"/>
                  </a:cubicBezTo>
                  <a:cubicBezTo>
                    <a:pt x="1" y="20"/>
                    <a:pt x="0" y="19"/>
                    <a:pt x="0" y="19"/>
                  </a:cubicBezTo>
                  <a:cubicBezTo>
                    <a:pt x="0" y="1"/>
                    <a:pt x="0" y="1"/>
                    <a:pt x="0" y="1"/>
                  </a:cubicBezTo>
                  <a:cubicBezTo>
                    <a:pt x="0" y="0"/>
                    <a:pt x="1" y="0"/>
                    <a:pt x="1" y="0"/>
                  </a:cubicBezTo>
                  <a:cubicBezTo>
                    <a:pt x="16" y="0"/>
                    <a:pt x="16" y="0"/>
                    <a:pt x="16" y="0"/>
                  </a:cubicBezTo>
                  <a:cubicBezTo>
                    <a:pt x="17" y="0"/>
                    <a:pt x="17" y="0"/>
                    <a:pt x="17"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8" name="Freeform 375"/>
            <p:cNvSpPr>
              <a:spLocks/>
            </p:cNvSpPr>
            <p:nvPr/>
          </p:nvSpPr>
          <p:spPr bwMode="auto">
            <a:xfrm>
              <a:off x="3451837" y="6323227"/>
              <a:ext cx="31632" cy="37168"/>
            </a:xfrm>
            <a:custGeom>
              <a:avLst/>
              <a:gdLst>
                <a:gd name="T0" fmla="*/ 0 w 17"/>
                <a:gd name="T1" fmla="*/ 19 h 20"/>
                <a:gd name="T2" fmla="*/ 0 w 17"/>
                <a:gd name="T3" fmla="*/ 1 h 20"/>
                <a:gd name="T4" fmla="*/ 1 w 17"/>
                <a:gd name="T5" fmla="*/ 0 h 20"/>
                <a:gd name="T6" fmla="*/ 16 w 17"/>
                <a:gd name="T7" fmla="*/ 0 h 20"/>
                <a:gd name="T8" fmla="*/ 17 w 17"/>
                <a:gd name="T9" fmla="*/ 1 h 20"/>
                <a:gd name="T10" fmla="*/ 17 w 17"/>
                <a:gd name="T11" fmla="*/ 19 h 20"/>
                <a:gd name="T12" fmla="*/ 16 w 17"/>
                <a:gd name="T13" fmla="*/ 20 h 20"/>
                <a:gd name="T14" fmla="*/ 1 w 17"/>
                <a:gd name="T15" fmla="*/ 20 h 20"/>
                <a:gd name="T16" fmla="*/ 0 w 17"/>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0" y="19"/>
                  </a:moveTo>
                  <a:cubicBezTo>
                    <a:pt x="0" y="1"/>
                    <a:pt x="0" y="1"/>
                    <a:pt x="0" y="1"/>
                  </a:cubicBezTo>
                  <a:cubicBezTo>
                    <a:pt x="0" y="1"/>
                    <a:pt x="1" y="0"/>
                    <a:pt x="1" y="0"/>
                  </a:cubicBezTo>
                  <a:cubicBezTo>
                    <a:pt x="16" y="0"/>
                    <a:pt x="16" y="0"/>
                    <a:pt x="16" y="0"/>
                  </a:cubicBezTo>
                  <a:cubicBezTo>
                    <a:pt x="17" y="0"/>
                    <a:pt x="17" y="1"/>
                    <a:pt x="17" y="1"/>
                  </a:cubicBezTo>
                  <a:cubicBezTo>
                    <a:pt x="17" y="19"/>
                    <a:pt x="17" y="19"/>
                    <a:pt x="17" y="19"/>
                  </a:cubicBezTo>
                  <a:cubicBezTo>
                    <a:pt x="17" y="20"/>
                    <a:pt x="17" y="20"/>
                    <a:pt x="16"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99" name="Freeform 376"/>
            <p:cNvSpPr>
              <a:spLocks/>
            </p:cNvSpPr>
            <p:nvPr/>
          </p:nvSpPr>
          <p:spPr bwMode="auto">
            <a:xfrm>
              <a:off x="3375130" y="6323227"/>
              <a:ext cx="3400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0" name="Freeform 377"/>
            <p:cNvSpPr>
              <a:spLocks/>
            </p:cNvSpPr>
            <p:nvPr/>
          </p:nvSpPr>
          <p:spPr bwMode="auto">
            <a:xfrm>
              <a:off x="3299213" y="6323227"/>
              <a:ext cx="3321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1" name="Freeform 378"/>
            <p:cNvSpPr>
              <a:spLocks/>
            </p:cNvSpPr>
            <p:nvPr/>
          </p:nvSpPr>
          <p:spPr bwMode="auto">
            <a:xfrm>
              <a:off x="3549105" y="6072543"/>
              <a:ext cx="37168" cy="34004"/>
            </a:xfrm>
            <a:custGeom>
              <a:avLst/>
              <a:gdLst>
                <a:gd name="T0" fmla="*/ 19 w 20"/>
                <a:gd name="T1" fmla="*/ 18 h 18"/>
                <a:gd name="T2" fmla="*/ 1 w 20"/>
                <a:gd name="T3" fmla="*/ 18 h 18"/>
                <a:gd name="T4" fmla="*/ 0 w 20"/>
                <a:gd name="T5" fmla="*/ 17 h 18"/>
                <a:gd name="T6" fmla="*/ 0 w 20"/>
                <a:gd name="T7" fmla="*/ 1 h 18"/>
                <a:gd name="T8" fmla="*/ 1 w 20"/>
                <a:gd name="T9" fmla="*/ 0 h 18"/>
                <a:gd name="T10" fmla="*/ 19 w 20"/>
                <a:gd name="T11" fmla="*/ 0 h 18"/>
                <a:gd name="T12" fmla="*/ 20 w 20"/>
                <a:gd name="T13" fmla="*/ 1 h 18"/>
                <a:gd name="T14" fmla="*/ 20 w 20"/>
                <a:gd name="T15" fmla="*/ 17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7"/>
                  </a:cubicBezTo>
                  <a:cubicBezTo>
                    <a:pt x="0" y="1"/>
                    <a:pt x="0" y="1"/>
                    <a:pt x="0" y="1"/>
                  </a:cubicBezTo>
                  <a:cubicBezTo>
                    <a:pt x="0" y="1"/>
                    <a:pt x="1" y="0"/>
                    <a:pt x="1" y="0"/>
                  </a:cubicBezTo>
                  <a:cubicBezTo>
                    <a:pt x="19" y="0"/>
                    <a:pt x="19" y="0"/>
                    <a:pt x="19" y="0"/>
                  </a:cubicBezTo>
                  <a:cubicBezTo>
                    <a:pt x="20" y="0"/>
                    <a:pt x="20" y="1"/>
                    <a:pt x="20" y="1"/>
                  </a:cubicBezTo>
                  <a:cubicBezTo>
                    <a:pt x="20" y="17"/>
                    <a:pt x="20" y="17"/>
                    <a:pt x="20" y="17"/>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2" name="Freeform 379"/>
            <p:cNvSpPr>
              <a:spLocks/>
            </p:cNvSpPr>
            <p:nvPr/>
          </p:nvSpPr>
          <p:spPr bwMode="auto">
            <a:xfrm>
              <a:off x="3549105" y="6149251"/>
              <a:ext cx="37168" cy="34004"/>
            </a:xfrm>
            <a:custGeom>
              <a:avLst/>
              <a:gdLst>
                <a:gd name="T0" fmla="*/ 19 w 20"/>
                <a:gd name="T1" fmla="*/ 18 h 18"/>
                <a:gd name="T2" fmla="*/ 1 w 20"/>
                <a:gd name="T3" fmla="*/ 18 h 18"/>
                <a:gd name="T4" fmla="*/ 0 w 20"/>
                <a:gd name="T5" fmla="*/ 16 h 18"/>
                <a:gd name="T6" fmla="*/ 0 w 20"/>
                <a:gd name="T7" fmla="*/ 1 h 18"/>
                <a:gd name="T8" fmla="*/ 1 w 20"/>
                <a:gd name="T9" fmla="*/ 0 h 18"/>
                <a:gd name="T10" fmla="*/ 19 w 20"/>
                <a:gd name="T11" fmla="*/ 0 h 18"/>
                <a:gd name="T12" fmla="*/ 20 w 20"/>
                <a:gd name="T13" fmla="*/ 1 h 18"/>
                <a:gd name="T14" fmla="*/ 20 w 20"/>
                <a:gd name="T15" fmla="*/ 16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3" name="Freeform 380"/>
            <p:cNvSpPr>
              <a:spLocks/>
            </p:cNvSpPr>
            <p:nvPr/>
          </p:nvSpPr>
          <p:spPr bwMode="auto">
            <a:xfrm>
              <a:off x="3549105" y="6225958"/>
              <a:ext cx="37168" cy="31632"/>
            </a:xfrm>
            <a:custGeom>
              <a:avLst/>
              <a:gdLst>
                <a:gd name="T0" fmla="*/ 19 w 20"/>
                <a:gd name="T1" fmla="*/ 17 h 17"/>
                <a:gd name="T2" fmla="*/ 1 w 20"/>
                <a:gd name="T3" fmla="*/ 17 h 17"/>
                <a:gd name="T4" fmla="*/ 0 w 20"/>
                <a:gd name="T5" fmla="*/ 16 h 17"/>
                <a:gd name="T6" fmla="*/ 0 w 20"/>
                <a:gd name="T7" fmla="*/ 1 h 17"/>
                <a:gd name="T8" fmla="*/ 1 w 20"/>
                <a:gd name="T9" fmla="*/ 0 h 17"/>
                <a:gd name="T10" fmla="*/ 19 w 20"/>
                <a:gd name="T11" fmla="*/ 0 h 17"/>
                <a:gd name="T12" fmla="*/ 20 w 20"/>
                <a:gd name="T13" fmla="*/ 1 h 17"/>
                <a:gd name="T14" fmla="*/ 20 w 20"/>
                <a:gd name="T15" fmla="*/ 16 h 17"/>
                <a:gd name="T16" fmla="*/ 19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9" y="17"/>
                  </a:moveTo>
                  <a:cubicBezTo>
                    <a:pt x="1" y="17"/>
                    <a:pt x="1" y="17"/>
                    <a:pt x="1" y="17"/>
                  </a:cubicBezTo>
                  <a:cubicBezTo>
                    <a:pt x="1" y="17"/>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7"/>
                    <a:pt x="19" y="17"/>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4" name="Freeform 381"/>
            <p:cNvSpPr>
              <a:spLocks/>
            </p:cNvSpPr>
            <p:nvPr/>
          </p:nvSpPr>
          <p:spPr bwMode="auto">
            <a:xfrm>
              <a:off x="3197991" y="6225958"/>
              <a:ext cx="37168" cy="31632"/>
            </a:xfrm>
            <a:custGeom>
              <a:avLst/>
              <a:gdLst>
                <a:gd name="T0" fmla="*/ 1 w 20"/>
                <a:gd name="T1" fmla="*/ 0 h 17"/>
                <a:gd name="T2" fmla="*/ 19 w 20"/>
                <a:gd name="T3" fmla="*/ 0 h 17"/>
                <a:gd name="T4" fmla="*/ 20 w 20"/>
                <a:gd name="T5" fmla="*/ 1 h 17"/>
                <a:gd name="T6" fmla="*/ 20 w 20"/>
                <a:gd name="T7" fmla="*/ 16 h 17"/>
                <a:gd name="T8" fmla="*/ 19 w 20"/>
                <a:gd name="T9" fmla="*/ 17 h 17"/>
                <a:gd name="T10" fmla="*/ 1 w 20"/>
                <a:gd name="T11" fmla="*/ 17 h 17"/>
                <a:gd name="T12" fmla="*/ 0 w 20"/>
                <a:gd name="T13" fmla="*/ 16 h 17"/>
                <a:gd name="T14" fmla="*/ 0 w 20"/>
                <a:gd name="T15" fmla="*/ 1 h 17"/>
                <a:gd name="T16" fmla="*/ 1 w 20"/>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 y="0"/>
                  </a:moveTo>
                  <a:cubicBezTo>
                    <a:pt x="19" y="0"/>
                    <a:pt x="19" y="0"/>
                    <a:pt x="19" y="0"/>
                  </a:cubicBezTo>
                  <a:cubicBezTo>
                    <a:pt x="19" y="0"/>
                    <a:pt x="20" y="1"/>
                    <a:pt x="20" y="1"/>
                  </a:cubicBezTo>
                  <a:cubicBezTo>
                    <a:pt x="20" y="16"/>
                    <a:pt x="20" y="16"/>
                    <a:pt x="20" y="16"/>
                  </a:cubicBezTo>
                  <a:cubicBezTo>
                    <a:pt x="20" y="17"/>
                    <a:pt x="19" y="17"/>
                    <a:pt x="19" y="17"/>
                  </a:cubicBezTo>
                  <a:cubicBezTo>
                    <a:pt x="1" y="17"/>
                    <a:pt x="1" y="17"/>
                    <a:pt x="1" y="17"/>
                  </a:cubicBezTo>
                  <a:cubicBezTo>
                    <a:pt x="0" y="17"/>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5" name="Freeform 382"/>
            <p:cNvSpPr>
              <a:spLocks/>
            </p:cNvSpPr>
            <p:nvPr/>
          </p:nvSpPr>
          <p:spPr bwMode="auto">
            <a:xfrm>
              <a:off x="3197991" y="6149251"/>
              <a:ext cx="37168" cy="34004"/>
            </a:xfrm>
            <a:custGeom>
              <a:avLst/>
              <a:gdLst>
                <a:gd name="T0" fmla="*/ 1 w 20"/>
                <a:gd name="T1" fmla="*/ 0 h 18"/>
                <a:gd name="T2" fmla="*/ 19 w 20"/>
                <a:gd name="T3" fmla="*/ 0 h 18"/>
                <a:gd name="T4" fmla="*/ 20 w 20"/>
                <a:gd name="T5" fmla="*/ 1 h 18"/>
                <a:gd name="T6" fmla="*/ 20 w 20"/>
                <a:gd name="T7" fmla="*/ 16 h 18"/>
                <a:gd name="T8" fmla="*/ 19 w 20"/>
                <a:gd name="T9" fmla="*/ 18 h 18"/>
                <a:gd name="T10" fmla="*/ 1 w 20"/>
                <a:gd name="T11" fmla="*/ 18 h 18"/>
                <a:gd name="T12" fmla="*/ 0 w 20"/>
                <a:gd name="T13" fmla="*/ 16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6"/>
                    <a:pt x="20" y="16"/>
                    <a:pt x="20" y="16"/>
                  </a:cubicBezTo>
                  <a:cubicBezTo>
                    <a:pt x="20" y="17"/>
                    <a:pt x="19" y="18"/>
                    <a:pt x="19" y="18"/>
                  </a:cubicBezTo>
                  <a:cubicBezTo>
                    <a:pt x="1" y="18"/>
                    <a:pt x="1" y="18"/>
                    <a:pt x="1" y="18"/>
                  </a:cubicBezTo>
                  <a:cubicBezTo>
                    <a:pt x="0" y="18"/>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6" name="Freeform 383"/>
            <p:cNvSpPr>
              <a:spLocks/>
            </p:cNvSpPr>
            <p:nvPr/>
          </p:nvSpPr>
          <p:spPr bwMode="auto">
            <a:xfrm>
              <a:off x="3197991" y="6072543"/>
              <a:ext cx="37168" cy="34004"/>
            </a:xfrm>
            <a:custGeom>
              <a:avLst/>
              <a:gdLst>
                <a:gd name="T0" fmla="*/ 1 w 20"/>
                <a:gd name="T1" fmla="*/ 0 h 18"/>
                <a:gd name="T2" fmla="*/ 19 w 20"/>
                <a:gd name="T3" fmla="*/ 0 h 18"/>
                <a:gd name="T4" fmla="*/ 20 w 20"/>
                <a:gd name="T5" fmla="*/ 1 h 18"/>
                <a:gd name="T6" fmla="*/ 20 w 20"/>
                <a:gd name="T7" fmla="*/ 17 h 18"/>
                <a:gd name="T8" fmla="*/ 19 w 20"/>
                <a:gd name="T9" fmla="*/ 18 h 18"/>
                <a:gd name="T10" fmla="*/ 1 w 20"/>
                <a:gd name="T11" fmla="*/ 18 h 18"/>
                <a:gd name="T12" fmla="*/ 0 w 20"/>
                <a:gd name="T13" fmla="*/ 17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7"/>
                    <a:pt x="20" y="17"/>
                    <a:pt x="20" y="17"/>
                  </a:cubicBezTo>
                  <a:cubicBezTo>
                    <a:pt x="20" y="17"/>
                    <a:pt x="19" y="18"/>
                    <a:pt x="19" y="18"/>
                  </a:cubicBezTo>
                  <a:cubicBezTo>
                    <a:pt x="1" y="18"/>
                    <a:pt x="1" y="18"/>
                    <a:pt x="1" y="18"/>
                  </a:cubicBezTo>
                  <a:cubicBezTo>
                    <a:pt x="0" y="18"/>
                    <a:pt x="0" y="17"/>
                    <a:pt x="0" y="17"/>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407" name="Group 406"/>
          <p:cNvGrpSpPr/>
          <p:nvPr/>
        </p:nvGrpSpPr>
        <p:grpSpPr>
          <a:xfrm>
            <a:off x="8073699" y="4082139"/>
            <a:ext cx="139052" cy="139052"/>
            <a:chOff x="3197991" y="5972112"/>
            <a:chExt cx="388282" cy="388283"/>
          </a:xfrm>
        </p:grpSpPr>
        <p:sp>
          <p:nvSpPr>
            <p:cNvPr id="408" name="Freeform 371"/>
            <p:cNvSpPr>
              <a:spLocks noEditPoints="1"/>
            </p:cNvSpPr>
            <p:nvPr/>
          </p:nvSpPr>
          <p:spPr bwMode="auto">
            <a:xfrm>
              <a:off x="3255719" y="6029840"/>
              <a:ext cx="272826" cy="272826"/>
            </a:xfrm>
            <a:custGeom>
              <a:avLst/>
              <a:gdLst>
                <a:gd name="T0" fmla="*/ 144 w 146"/>
                <a:gd name="T1" fmla="*/ 0 h 146"/>
                <a:gd name="T2" fmla="*/ 1 w 146"/>
                <a:gd name="T3" fmla="*/ 0 h 146"/>
                <a:gd name="T4" fmla="*/ 0 w 146"/>
                <a:gd name="T5" fmla="*/ 1 h 146"/>
                <a:gd name="T6" fmla="*/ 0 w 146"/>
                <a:gd name="T7" fmla="*/ 144 h 146"/>
                <a:gd name="T8" fmla="*/ 1 w 146"/>
                <a:gd name="T9" fmla="*/ 146 h 146"/>
                <a:gd name="T10" fmla="*/ 144 w 146"/>
                <a:gd name="T11" fmla="*/ 146 h 146"/>
                <a:gd name="T12" fmla="*/ 146 w 146"/>
                <a:gd name="T13" fmla="*/ 144 h 146"/>
                <a:gd name="T14" fmla="*/ 146 w 146"/>
                <a:gd name="T15" fmla="*/ 1 h 146"/>
                <a:gd name="T16" fmla="*/ 144 w 146"/>
                <a:gd name="T17" fmla="*/ 0 h 146"/>
                <a:gd name="T18" fmla="*/ 132 w 146"/>
                <a:gd name="T19" fmla="*/ 132 h 146"/>
                <a:gd name="T20" fmla="*/ 14 w 146"/>
                <a:gd name="T21" fmla="*/ 132 h 146"/>
                <a:gd name="T22" fmla="*/ 13 w 146"/>
                <a:gd name="T23" fmla="*/ 131 h 146"/>
                <a:gd name="T24" fmla="*/ 13 w 146"/>
                <a:gd name="T25" fmla="*/ 14 h 146"/>
                <a:gd name="T26" fmla="*/ 14 w 146"/>
                <a:gd name="T27" fmla="*/ 13 h 146"/>
                <a:gd name="T28" fmla="*/ 132 w 146"/>
                <a:gd name="T29" fmla="*/ 13 h 146"/>
                <a:gd name="T30" fmla="*/ 132 w 146"/>
                <a:gd name="T31" fmla="*/ 14 h 146"/>
                <a:gd name="T32" fmla="*/ 132 w 146"/>
                <a:gd name="T33" fmla="*/ 131 h 146"/>
                <a:gd name="T34" fmla="*/ 132 w 146"/>
                <a:gd name="T35" fmla="*/ 1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6">
                  <a:moveTo>
                    <a:pt x="144" y="0"/>
                  </a:moveTo>
                  <a:cubicBezTo>
                    <a:pt x="1" y="0"/>
                    <a:pt x="1" y="0"/>
                    <a:pt x="1" y="0"/>
                  </a:cubicBezTo>
                  <a:cubicBezTo>
                    <a:pt x="0" y="0"/>
                    <a:pt x="0" y="0"/>
                    <a:pt x="0" y="1"/>
                  </a:cubicBezTo>
                  <a:cubicBezTo>
                    <a:pt x="0" y="144"/>
                    <a:pt x="0" y="144"/>
                    <a:pt x="0" y="144"/>
                  </a:cubicBezTo>
                  <a:cubicBezTo>
                    <a:pt x="0" y="145"/>
                    <a:pt x="0" y="146"/>
                    <a:pt x="1" y="146"/>
                  </a:cubicBezTo>
                  <a:cubicBezTo>
                    <a:pt x="144" y="146"/>
                    <a:pt x="144" y="146"/>
                    <a:pt x="144" y="146"/>
                  </a:cubicBezTo>
                  <a:cubicBezTo>
                    <a:pt x="145" y="146"/>
                    <a:pt x="146" y="145"/>
                    <a:pt x="146" y="144"/>
                  </a:cubicBezTo>
                  <a:cubicBezTo>
                    <a:pt x="146" y="1"/>
                    <a:pt x="146" y="1"/>
                    <a:pt x="146" y="1"/>
                  </a:cubicBezTo>
                  <a:cubicBezTo>
                    <a:pt x="146" y="0"/>
                    <a:pt x="145" y="0"/>
                    <a:pt x="144" y="0"/>
                  </a:cubicBezTo>
                  <a:moveTo>
                    <a:pt x="132" y="132"/>
                  </a:moveTo>
                  <a:cubicBezTo>
                    <a:pt x="14" y="132"/>
                    <a:pt x="14" y="132"/>
                    <a:pt x="14" y="132"/>
                  </a:cubicBezTo>
                  <a:cubicBezTo>
                    <a:pt x="14" y="132"/>
                    <a:pt x="13" y="132"/>
                    <a:pt x="13" y="131"/>
                  </a:cubicBezTo>
                  <a:cubicBezTo>
                    <a:pt x="13" y="14"/>
                    <a:pt x="13" y="14"/>
                    <a:pt x="13" y="14"/>
                  </a:cubicBezTo>
                  <a:cubicBezTo>
                    <a:pt x="13" y="14"/>
                    <a:pt x="14" y="13"/>
                    <a:pt x="14" y="13"/>
                  </a:cubicBezTo>
                  <a:cubicBezTo>
                    <a:pt x="132" y="13"/>
                    <a:pt x="132" y="13"/>
                    <a:pt x="132" y="13"/>
                  </a:cubicBezTo>
                  <a:cubicBezTo>
                    <a:pt x="132" y="13"/>
                    <a:pt x="132" y="14"/>
                    <a:pt x="132" y="14"/>
                  </a:cubicBezTo>
                  <a:cubicBezTo>
                    <a:pt x="132" y="131"/>
                    <a:pt x="132" y="131"/>
                    <a:pt x="132" y="131"/>
                  </a:cubicBezTo>
                  <a:cubicBezTo>
                    <a:pt x="132" y="132"/>
                    <a:pt x="132" y="132"/>
                    <a:pt x="132" y="132"/>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09" name="Freeform 372"/>
            <p:cNvSpPr>
              <a:spLocks/>
            </p:cNvSpPr>
            <p:nvPr/>
          </p:nvSpPr>
          <p:spPr bwMode="auto">
            <a:xfrm>
              <a:off x="3299213" y="5972112"/>
              <a:ext cx="3321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0" name="Freeform 373"/>
            <p:cNvSpPr>
              <a:spLocks/>
            </p:cNvSpPr>
            <p:nvPr/>
          </p:nvSpPr>
          <p:spPr bwMode="auto">
            <a:xfrm>
              <a:off x="3375130" y="5972112"/>
              <a:ext cx="3400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1" name="Freeform 374"/>
            <p:cNvSpPr>
              <a:spLocks/>
            </p:cNvSpPr>
            <p:nvPr/>
          </p:nvSpPr>
          <p:spPr bwMode="auto">
            <a:xfrm>
              <a:off x="3451837" y="5972112"/>
              <a:ext cx="31632" cy="37168"/>
            </a:xfrm>
            <a:custGeom>
              <a:avLst/>
              <a:gdLst>
                <a:gd name="T0" fmla="*/ 17 w 17"/>
                <a:gd name="T1" fmla="*/ 1 h 20"/>
                <a:gd name="T2" fmla="*/ 17 w 17"/>
                <a:gd name="T3" fmla="*/ 19 h 20"/>
                <a:gd name="T4" fmla="*/ 16 w 17"/>
                <a:gd name="T5" fmla="*/ 20 h 20"/>
                <a:gd name="T6" fmla="*/ 1 w 17"/>
                <a:gd name="T7" fmla="*/ 20 h 20"/>
                <a:gd name="T8" fmla="*/ 0 w 17"/>
                <a:gd name="T9" fmla="*/ 19 h 20"/>
                <a:gd name="T10" fmla="*/ 0 w 17"/>
                <a:gd name="T11" fmla="*/ 1 h 20"/>
                <a:gd name="T12" fmla="*/ 1 w 17"/>
                <a:gd name="T13" fmla="*/ 0 h 20"/>
                <a:gd name="T14" fmla="*/ 16 w 17"/>
                <a:gd name="T15" fmla="*/ 0 h 20"/>
                <a:gd name="T16" fmla="*/ 17 w 17"/>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
                  </a:moveTo>
                  <a:cubicBezTo>
                    <a:pt x="17" y="19"/>
                    <a:pt x="17" y="19"/>
                    <a:pt x="17" y="19"/>
                  </a:cubicBezTo>
                  <a:cubicBezTo>
                    <a:pt x="17" y="19"/>
                    <a:pt x="17" y="20"/>
                    <a:pt x="16" y="20"/>
                  </a:cubicBezTo>
                  <a:cubicBezTo>
                    <a:pt x="1" y="20"/>
                    <a:pt x="1" y="20"/>
                    <a:pt x="1" y="20"/>
                  </a:cubicBezTo>
                  <a:cubicBezTo>
                    <a:pt x="1" y="20"/>
                    <a:pt x="0" y="19"/>
                    <a:pt x="0" y="19"/>
                  </a:cubicBezTo>
                  <a:cubicBezTo>
                    <a:pt x="0" y="1"/>
                    <a:pt x="0" y="1"/>
                    <a:pt x="0" y="1"/>
                  </a:cubicBezTo>
                  <a:cubicBezTo>
                    <a:pt x="0" y="0"/>
                    <a:pt x="1" y="0"/>
                    <a:pt x="1" y="0"/>
                  </a:cubicBezTo>
                  <a:cubicBezTo>
                    <a:pt x="16" y="0"/>
                    <a:pt x="16" y="0"/>
                    <a:pt x="16" y="0"/>
                  </a:cubicBezTo>
                  <a:cubicBezTo>
                    <a:pt x="17" y="0"/>
                    <a:pt x="17" y="0"/>
                    <a:pt x="17"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2" name="Freeform 375"/>
            <p:cNvSpPr>
              <a:spLocks/>
            </p:cNvSpPr>
            <p:nvPr/>
          </p:nvSpPr>
          <p:spPr bwMode="auto">
            <a:xfrm>
              <a:off x="3451837" y="6323227"/>
              <a:ext cx="31632" cy="37168"/>
            </a:xfrm>
            <a:custGeom>
              <a:avLst/>
              <a:gdLst>
                <a:gd name="T0" fmla="*/ 0 w 17"/>
                <a:gd name="T1" fmla="*/ 19 h 20"/>
                <a:gd name="T2" fmla="*/ 0 w 17"/>
                <a:gd name="T3" fmla="*/ 1 h 20"/>
                <a:gd name="T4" fmla="*/ 1 w 17"/>
                <a:gd name="T5" fmla="*/ 0 h 20"/>
                <a:gd name="T6" fmla="*/ 16 w 17"/>
                <a:gd name="T7" fmla="*/ 0 h 20"/>
                <a:gd name="T8" fmla="*/ 17 w 17"/>
                <a:gd name="T9" fmla="*/ 1 h 20"/>
                <a:gd name="T10" fmla="*/ 17 w 17"/>
                <a:gd name="T11" fmla="*/ 19 h 20"/>
                <a:gd name="T12" fmla="*/ 16 w 17"/>
                <a:gd name="T13" fmla="*/ 20 h 20"/>
                <a:gd name="T14" fmla="*/ 1 w 17"/>
                <a:gd name="T15" fmla="*/ 20 h 20"/>
                <a:gd name="T16" fmla="*/ 0 w 17"/>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0" y="19"/>
                  </a:moveTo>
                  <a:cubicBezTo>
                    <a:pt x="0" y="1"/>
                    <a:pt x="0" y="1"/>
                    <a:pt x="0" y="1"/>
                  </a:cubicBezTo>
                  <a:cubicBezTo>
                    <a:pt x="0" y="1"/>
                    <a:pt x="1" y="0"/>
                    <a:pt x="1" y="0"/>
                  </a:cubicBezTo>
                  <a:cubicBezTo>
                    <a:pt x="16" y="0"/>
                    <a:pt x="16" y="0"/>
                    <a:pt x="16" y="0"/>
                  </a:cubicBezTo>
                  <a:cubicBezTo>
                    <a:pt x="17" y="0"/>
                    <a:pt x="17" y="1"/>
                    <a:pt x="17" y="1"/>
                  </a:cubicBezTo>
                  <a:cubicBezTo>
                    <a:pt x="17" y="19"/>
                    <a:pt x="17" y="19"/>
                    <a:pt x="17" y="19"/>
                  </a:cubicBezTo>
                  <a:cubicBezTo>
                    <a:pt x="17" y="20"/>
                    <a:pt x="17" y="20"/>
                    <a:pt x="16"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3" name="Freeform 376"/>
            <p:cNvSpPr>
              <a:spLocks/>
            </p:cNvSpPr>
            <p:nvPr/>
          </p:nvSpPr>
          <p:spPr bwMode="auto">
            <a:xfrm>
              <a:off x="3375130" y="6323227"/>
              <a:ext cx="3400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4" name="Freeform 377"/>
            <p:cNvSpPr>
              <a:spLocks/>
            </p:cNvSpPr>
            <p:nvPr/>
          </p:nvSpPr>
          <p:spPr bwMode="auto">
            <a:xfrm>
              <a:off x="3299213" y="6323227"/>
              <a:ext cx="3321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5" name="Freeform 378"/>
            <p:cNvSpPr>
              <a:spLocks/>
            </p:cNvSpPr>
            <p:nvPr/>
          </p:nvSpPr>
          <p:spPr bwMode="auto">
            <a:xfrm>
              <a:off x="3549105" y="6072543"/>
              <a:ext cx="37168" cy="34004"/>
            </a:xfrm>
            <a:custGeom>
              <a:avLst/>
              <a:gdLst>
                <a:gd name="T0" fmla="*/ 19 w 20"/>
                <a:gd name="T1" fmla="*/ 18 h 18"/>
                <a:gd name="T2" fmla="*/ 1 w 20"/>
                <a:gd name="T3" fmla="*/ 18 h 18"/>
                <a:gd name="T4" fmla="*/ 0 w 20"/>
                <a:gd name="T5" fmla="*/ 17 h 18"/>
                <a:gd name="T6" fmla="*/ 0 w 20"/>
                <a:gd name="T7" fmla="*/ 1 h 18"/>
                <a:gd name="T8" fmla="*/ 1 w 20"/>
                <a:gd name="T9" fmla="*/ 0 h 18"/>
                <a:gd name="T10" fmla="*/ 19 w 20"/>
                <a:gd name="T11" fmla="*/ 0 h 18"/>
                <a:gd name="T12" fmla="*/ 20 w 20"/>
                <a:gd name="T13" fmla="*/ 1 h 18"/>
                <a:gd name="T14" fmla="*/ 20 w 20"/>
                <a:gd name="T15" fmla="*/ 17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7"/>
                  </a:cubicBezTo>
                  <a:cubicBezTo>
                    <a:pt x="0" y="1"/>
                    <a:pt x="0" y="1"/>
                    <a:pt x="0" y="1"/>
                  </a:cubicBezTo>
                  <a:cubicBezTo>
                    <a:pt x="0" y="1"/>
                    <a:pt x="1" y="0"/>
                    <a:pt x="1" y="0"/>
                  </a:cubicBezTo>
                  <a:cubicBezTo>
                    <a:pt x="19" y="0"/>
                    <a:pt x="19" y="0"/>
                    <a:pt x="19" y="0"/>
                  </a:cubicBezTo>
                  <a:cubicBezTo>
                    <a:pt x="20" y="0"/>
                    <a:pt x="20" y="1"/>
                    <a:pt x="20" y="1"/>
                  </a:cubicBezTo>
                  <a:cubicBezTo>
                    <a:pt x="20" y="17"/>
                    <a:pt x="20" y="17"/>
                    <a:pt x="20" y="17"/>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6" name="Freeform 379"/>
            <p:cNvSpPr>
              <a:spLocks/>
            </p:cNvSpPr>
            <p:nvPr/>
          </p:nvSpPr>
          <p:spPr bwMode="auto">
            <a:xfrm>
              <a:off x="3549105" y="6149251"/>
              <a:ext cx="37168" cy="34004"/>
            </a:xfrm>
            <a:custGeom>
              <a:avLst/>
              <a:gdLst>
                <a:gd name="T0" fmla="*/ 19 w 20"/>
                <a:gd name="T1" fmla="*/ 18 h 18"/>
                <a:gd name="T2" fmla="*/ 1 w 20"/>
                <a:gd name="T3" fmla="*/ 18 h 18"/>
                <a:gd name="T4" fmla="*/ 0 w 20"/>
                <a:gd name="T5" fmla="*/ 16 h 18"/>
                <a:gd name="T6" fmla="*/ 0 w 20"/>
                <a:gd name="T7" fmla="*/ 1 h 18"/>
                <a:gd name="T8" fmla="*/ 1 w 20"/>
                <a:gd name="T9" fmla="*/ 0 h 18"/>
                <a:gd name="T10" fmla="*/ 19 w 20"/>
                <a:gd name="T11" fmla="*/ 0 h 18"/>
                <a:gd name="T12" fmla="*/ 20 w 20"/>
                <a:gd name="T13" fmla="*/ 1 h 18"/>
                <a:gd name="T14" fmla="*/ 20 w 20"/>
                <a:gd name="T15" fmla="*/ 16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7" name="Freeform 380"/>
            <p:cNvSpPr>
              <a:spLocks/>
            </p:cNvSpPr>
            <p:nvPr/>
          </p:nvSpPr>
          <p:spPr bwMode="auto">
            <a:xfrm>
              <a:off x="3549105" y="6225958"/>
              <a:ext cx="37168" cy="31632"/>
            </a:xfrm>
            <a:custGeom>
              <a:avLst/>
              <a:gdLst>
                <a:gd name="T0" fmla="*/ 19 w 20"/>
                <a:gd name="T1" fmla="*/ 17 h 17"/>
                <a:gd name="T2" fmla="*/ 1 w 20"/>
                <a:gd name="T3" fmla="*/ 17 h 17"/>
                <a:gd name="T4" fmla="*/ 0 w 20"/>
                <a:gd name="T5" fmla="*/ 16 h 17"/>
                <a:gd name="T6" fmla="*/ 0 w 20"/>
                <a:gd name="T7" fmla="*/ 1 h 17"/>
                <a:gd name="T8" fmla="*/ 1 w 20"/>
                <a:gd name="T9" fmla="*/ 0 h 17"/>
                <a:gd name="T10" fmla="*/ 19 w 20"/>
                <a:gd name="T11" fmla="*/ 0 h 17"/>
                <a:gd name="T12" fmla="*/ 20 w 20"/>
                <a:gd name="T13" fmla="*/ 1 h 17"/>
                <a:gd name="T14" fmla="*/ 20 w 20"/>
                <a:gd name="T15" fmla="*/ 16 h 17"/>
                <a:gd name="T16" fmla="*/ 19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9" y="17"/>
                  </a:moveTo>
                  <a:cubicBezTo>
                    <a:pt x="1" y="17"/>
                    <a:pt x="1" y="17"/>
                    <a:pt x="1" y="17"/>
                  </a:cubicBezTo>
                  <a:cubicBezTo>
                    <a:pt x="1" y="17"/>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7"/>
                    <a:pt x="19" y="17"/>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8" name="Freeform 381"/>
            <p:cNvSpPr>
              <a:spLocks/>
            </p:cNvSpPr>
            <p:nvPr/>
          </p:nvSpPr>
          <p:spPr bwMode="auto">
            <a:xfrm>
              <a:off x="3197991" y="6225958"/>
              <a:ext cx="37168" cy="31632"/>
            </a:xfrm>
            <a:custGeom>
              <a:avLst/>
              <a:gdLst>
                <a:gd name="T0" fmla="*/ 1 w 20"/>
                <a:gd name="T1" fmla="*/ 0 h 17"/>
                <a:gd name="T2" fmla="*/ 19 w 20"/>
                <a:gd name="T3" fmla="*/ 0 h 17"/>
                <a:gd name="T4" fmla="*/ 20 w 20"/>
                <a:gd name="T5" fmla="*/ 1 h 17"/>
                <a:gd name="T6" fmla="*/ 20 w 20"/>
                <a:gd name="T7" fmla="*/ 16 h 17"/>
                <a:gd name="T8" fmla="*/ 19 w 20"/>
                <a:gd name="T9" fmla="*/ 17 h 17"/>
                <a:gd name="T10" fmla="*/ 1 w 20"/>
                <a:gd name="T11" fmla="*/ 17 h 17"/>
                <a:gd name="T12" fmla="*/ 0 w 20"/>
                <a:gd name="T13" fmla="*/ 16 h 17"/>
                <a:gd name="T14" fmla="*/ 0 w 20"/>
                <a:gd name="T15" fmla="*/ 1 h 17"/>
                <a:gd name="T16" fmla="*/ 1 w 20"/>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 y="0"/>
                  </a:moveTo>
                  <a:cubicBezTo>
                    <a:pt x="19" y="0"/>
                    <a:pt x="19" y="0"/>
                    <a:pt x="19" y="0"/>
                  </a:cubicBezTo>
                  <a:cubicBezTo>
                    <a:pt x="19" y="0"/>
                    <a:pt x="20" y="1"/>
                    <a:pt x="20" y="1"/>
                  </a:cubicBezTo>
                  <a:cubicBezTo>
                    <a:pt x="20" y="16"/>
                    <a:pt x="20" y="16"/>
                    <a:pt x="20" y="16"/>
                  </a:cubicBezTo>
                  <a:cubicBezTo>
                    <a:pt x="20" y="17"/>
                    <a:pt x="19" y="17"/>
                    <a:pt x="19" y="17"/>
                  </a:cubicBezTo>
                  <a:cubicBezTo>
                    <a:pt x="1" y="17"/>
                    <a:pt x="1" y="17"/>
                    <a:pt x="1" y="17"/>
                  </a:cubicBezTo>
                  <a:cubicBezTo>
                    <a:pt x="0" y="17"/>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19" name="Freeform 382"/>
            <p:cNvSpPr>
              <a:spLocks/>
            </p:cNvSpPr>
            <p:nvPr/>
          </p:nvSpPr>
          <p:spPr bwMode="auto">
            <a:xfrm>
              <a:off x="3197991" y="6149251"/>
              <a:ext cx="37168" cy="34004"/>
            </a:xfrm>
            <a:custGeom>
              <a:avLst/>
              <a:gdLst>
                <a:gd name="T0" fmla="*/ 1 w 20"/>
                <a:gd name="T1" fmla="*/ 0 h 18"/>
                <a:gd name="T2" fmla="*/ 19 w 20"/>
                <a:gd name="T3" fmla="*/ 0 h 18"/>
                <a:gd name="T4" fmla="*/ 20 w 20"/>
                <a:gd name="T5" fmla="*/ 1 h 18"/>
                <a:gd name="T6" fmla="*/ 20 w 20"/>
                <a:gd name="T7" fmla="*/ 16 h 18"/>
                <a:gd name="T8" fmla="*/ 19 w 20"/>
                <a:gd name="T9" fmla="*/ 18 h 18"/>
                <a:gd name="T10" fmla="*/ 1 w 20"/>
                <a:gd name="T11" fmla="*/ 18 h 18"/>
                <a:gd name="T12" fmla="*/ 0 w 20"/>
                <a:gd name="T13" fmla="*/ 16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6"/>
                    <a:pt x="20" y="16"/>
                    <a:pt x="20" y="16"/>
                  </a:cubicBezTo>
                  <a:cubicBezTo>
                    <a:pt x="20" y="17"/>
                    <a:pt x="19" y="18"/>
                    <a:pt x="19" y="18"/>
                  </a:cubicBezTo>
                  <a:cubicBezTo>
                    <a:pt x="1" y="18"/>
                    <a:pt x="1" y="18"/>
                    <a:pt x="1" y="18"/>
                  </a:cubicBezTo>
                  <a:cubicBezTo>
                    <a:pt x="0" y="18"/>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0" name="Freeform 383"/>
            <p:cNvSpPr>
              <a:spLocks/>
            </p:cNvSpPr>
            <p:nvPr/>
          </p:nvSpPr>
          <p:spPr bwMode="auto">
            <a:xfrm>
              <a:off x="3197991" y="6072543"/>
              <a:ext cx="37168" cy="34004"/>
            </a:xfrm>
            <a:custGeom>
              <a:avLst/>
              <a:gdLst>
                <a:gd name="T0" fmla="*/ 1 w 20"/>
                <a:gd name="T1" fmla="*/ 0 h 18"/>
                <a:gd name="T2" fmla="*/ 19 w 20"/>
                <a:gd name="T3" fmla="*/ 0 h 18"/>
                <a:gd name="T4" fmla="*/ 20 w 20"/>
                <a:gd name="T5" fmla="*/ 1 h 18"/>
                <a:gd name="T6" fmla="*/ 20 w 20"/>
                <a:gd name="T7" fmla="*/ 17 h 18"/>
                <a:gd name="T8" fmla="*/ 19 w 20"/>
                <a:gd name="T9" fmla="*/ 18 h 18"/>
                <a:gd name="T10" fmla="*/ 1 w 20"/>
                <a:gd name="T11" fmla="*/ 18 h 18"/>
                <a:gd name="T12" fmla="*/ 0 w 20"/>
                <a:gd name="T13" fmla="*/ 17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7"/>
                    <a:pt x="20" y="17"/>
                    <a:pt x="20" y="17"/>
                  </a:cubicBezTo>
                  <a:cubicBezTo>
                    <a:pt x="20" y="17"/>
                    <a:pt x="19" y="18"/>
                    <a:pt x="19" y="18"/>
                  </a:cubicBezTo>
                  <a:cubicBezTo>
                    <a:pt x="1" y="18"/>
                    <a:pt x="1" y="18"/>
                    <a:pt x="1" y="18"/>
                  </a:cubicBezTo>
                  <a:cubicBezTo>
                    <a:pt x="0" y="18"/>
                    <a:pt x="0" y="17"/>
                    <a:pt x="0" y="17"/>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421" name="Group 420"/>
          <p:cNvGrpSpPr/>
          <p:nvPr/>
        </p:nvGrpSpPr>
        <p:grpSpPr>
          <a:xfrm>
            <a:off x="6855594" y="4082139"/>
            <a:ext cx="139052" cy="139052"/>
            <a:chOff x="3197991" y="5972112"/>
            <a:chExt cx="388282" cy="388283"/>
          </a:xfrm>
        </p:grpSpPr>
        <p:sp>
          <p:nvSpPr>
            <p:cNvPr id="422" name="Freeform 371"/>
            <p:cNvSpPr>
              <a:spLocks noEditPoints="1"/>
            </p:cNvSpPr>
            <p:nvPr/>
          </p:nvSpPr>
          <p:spPr bwMode="auto">
            <a:xfrm>
              <a:off x="3255719" y="6029840"/>
              <a:ext cx="272826" cy="272826"/>
            </a:xfrm>
            <a:custGeom>
              <a:avLst/>
              <a:gdLst>
                <a:gd name="T0" fmla="*/ 144 w 146"/>
                <a:gd name="T1" fmla="*/ 0 h 146"/>
                <a:gd name="T2" fmla="*/ 1 w 146"/>
                <a:gd name="T3" fmla="*/ 0 h 146"/>
                <a:gd name="T4" fmla="*/ 0 w 146"/>
                <a:gd name="T5" fmla="*/ 1 h 146"/>
                <a:gd name="T6" fmla="*/ 0 w 146"/>
                <a:gd name="T7" fmla="*/ 144 h 146"/>
                <a:gd name="T8" fmla="*/ 1 w 146"/>
                <a:gd name="T9" fmla="*/ 146 h 146"/>
                <a:gd name="T10" fmla="*/ 144 w 146"/>
                <a:gd name="T11" fmla="*/ 146 h 146"/>
                <a:gd name="T12" fmla="*/ 146 w 146"/>
                <a:gd name="T13" fmla="*/ 144 h 146"/>
                <a:gd name="T14" fmla="*/ 146 w 146"/>
                <a:gd name="T15" fmla="*/ 1 h 146"/>
                <a:gd name="T16" fmla="*/ 144 w 146"/>
                <a:gd name="T17" fmla="*/ 0 h 146"/>
                <a:gd name="T18" fmla="*/ 132 w 146"/>
                <a:gd name="T19" fmla="*/ 132 h 146"/>
                <a:gd name="T20" fmla="*/ 14 w 146"/>
                <a:gd name="T21" fmla="*/ 132 h 146"/>
                <a:gd name="T22" fmla="*/ 13 w 146"/>
                <a:gd name="T23" fmla="*/ 131 h 146"/>
                <a:gd name="T24" fmla="*/ 13 w 146"/>
                <a:gd name="T25" fmla="*/ 14 h 146"/>
                <a:gd name="T26" fmla="*/ 14 w 146"/>
                <a:gd name="T27" fmla="*/ 13 h 146"/>
                <a:gd name="T28" fmla="*/ 132 w 146"/>
                <a:gd name="T29" fmla="*/ 13 h 146"/>
                <a:gd name="T30" fmla="*/ 132 w 146"/>
                <a:gd name="T31" fmla="*/ 14 h 146"/>
                <a:gd name="T32" fmla="*/ 132 w 146"/>
                <a:gd name="T33" fmla="*/ 131 h 146"/>
                <a:gd name="T34" fmla="*/ 132 w 146"/>
                <a:gd name="T35" fmla="*/ 1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6">
                  <a:moveTo>
                    <a:pt x="144" y="0"/>
                  </a:moveTo>
                  <a:cubicBezTo>
                    <a:pt x="1" y="0"/>
                    <a:pt x="1" y="0"/>
                    <a:pt x="1" y="0"/>
                  </a:cubicBezTo>
                  <a:cubicBezTo>
                    <a:pt x="0" y="0"/>
                    <a:pt x="0" y="0"/>
                    <a:pt x="0" y="1"/>
                  </a:cubicBezTo>
                  <a:cubicBezTo>
                    <a:pt x="0" y="144"/>
                    <a:pt x="0" y="144"/>
                    <a:pt x="0" y="144"/>
                  </a:cubicBezTo>
                  <a:cubicBezTo>
                    <a:pt x="0" y="145"/>
                    <a:pt x="0" y="146"/>
                    <a:pt x="1" y="146"/>
                  </a:cubicBezTo>
                  <a:cubicBezTo>
                    <a:pt x="144" y="146"/>
                    <a:pt x="144" y="146"/>
                    <a:pt x="144" y="146"/>
                  </a:cubicBezTo>
                  <a:cubicBezTo>
                    <a:pt x="145" y="146"/>
                    <a:pt x="146" y="145"/>
                    <a:pt x="146" y="144"/>
                  </a:cubicBezTo>
                  <a:cubicBezTo>
                    <a:pt x="146" y="1"/>
                    <a:pt x="146" y="1"/>
                    <a:pt x="146" y="1"/>
                  </a:cubicBezTo>
                  <a:cubicBezTo>
                    <a:pt x="146" y="0"/>
                    <a:pt x="145" y="0"/>
                    <a:pt x="144" y="0"/>
                  </a:cubicBezTo>
                  <a:moveTo>
                    <a:pt x="132" y="132"/>
                  </a:moveTo>
                  <a:cubicBezTo>
                    <a:pt x="14" y="132"/>
                    <a:pt x="14" y="132"/>
                    <a:pt x="14" y="132"/>
                  </a:cubicBezTo>
                  <a:cubicBezTo>
                    <a:pt x="14" y="132"/>
                    <a:pt x="13" y="132"/>
                    <a:pt x="13" y="131"/>
                  </a:cubicBezTo>
                  <a:cubicBezTo>
                    <a:pt x="13" y="14"/>
                    <a:pt x="13" y="14"/>
                    <a:pt x="13" y="14"/>
                  </a:cubicBezTo>
                  <a:cubicBezTo>
                    <a:pt x="13" y="14"/>
                    <a:pt x="14" y="13"/>
                    <a:pt x="14" y="13"/>
                  </a:cubicBezTo>
                  <a:cubicBezTo>
                    <a:pt x="132" y="13"/>
                    <a:pt x="132" y="13"/>
                    <a:pt x="132" y="13"/>
                  </a:cubicBezTo>
                  <a:cubicBezTo>
                    <a:pt x="132" y="13"/>
                    <a:pt x="132" y="14"/>
                    <a:pt x="132" y="14"/>
                  </a:cubicBezTo>
                  <a:cubicBezTo>
                    <a:pt x="132" y="131"/>
                    <a:pt x="132" y="131"/>
                    <a:pt x="132" y="131"/>
                  </a:cubicBezTo>
                  <a:cubicBezTo>
                    <a:pt x="132" y="132"/>
                    <a:pt x="132" y="132"/>
                    <a:pt x="132" y="132"/>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3" name="Freeform 372"/>
            <p:cNvSpPr>
              <a:spLocks/>
            </p:cNvSpPr>
            <p:nvPr/>
          </p:nvSpPr>
          <p:spPr bwMode="auto">
            <a:xfrm>
              <a:off x="3299213" y="5972112"/>
              <a:ext cx="3321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4" name="Freeform 373"/>
            <p:cNvSpPr>
              <a:spLocks/>
            </p:cNvSpPr>
            <p:nvPr/>
          </p:nvSpPr>
          <p:spPr bwMode="auto">
            <a:xfrm>
              <a:off x="3375130" y="5972112"/>
              <a:ext cx="3400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5" name="Freeform 374"/>
            <p:cNvSpPr>
              <a:spLocks/>
            </p:cNvSpPr>
            <p:nvPr/>
          </p:nvSpPr>
          <p:spPr bwMode="auto">
            <a:xfrm>
              <a:off x="3451837" y="5972112"/>
              <a:ext cx="31632" cy="37168"/>
            </a:xfrm>
            <a:custGeom>
              <a:avLst/>
              <a:gdLst>
                <a:gd name="T0" fmla="*/ 17 w 17"/>
                <a:gd name="T1" fmla="*/ 1 h 20"/>
                <a:gd name="T2" fmla="*/ 17 w 17"/>
                <a:gd name="T3" fmla="*/ 19 h 20"/>
                <a:gd name="T4" fmla="*/ 16 w 17"/>
                <a:gd name="T5" fmla="*/ 20 h 20"/>
                <a:gd name="T6" fmla="*/ 1 w 17"/>
                <a:gd name="T7" fmla="*/ 20 h 20"/>
                <a:gd name="T8" fmla="*/ 0 w 17"/>
                <a:gd name="T9" fmla="*/ 19 h 20"/>
                <a:gd name="T10" fmla="*/ 0 w 17"/>
                <a:gd name="T11" fmla="*/ 1 h 20"/>
                <a:gd name="T12" fmla="*/ 1 w 17"/>
                <a:gd name="T13" fmla="*/ 0 h 20"/>
                <a:gd name="T14" fmla="*/ 16 w 17"/>
                <a:gd name="T15" fmla="*/ 0 h 20"/>
                <a:gd name="T16" fmla="*/ 17 w 17"/>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
                  </a:moveTo>
                  <a:cubicBezTo>
                    <a:pt x="17" y="19"/>
                    <a:pt x="17" y="19"/>
                    <a:pt x="17" y="19"/>
                  </a:cubicBezTo>
                  <a:cubicBezTo>
                    <a:pt x="17" y="19"/>
                    <a:pt x="17" y="20"/>
                    <a:pt x="16" y="20"/>
                  </a:cubicBezTo>
                  <a:cubicBezTo>
                    <a:pt x="1" y="20"/>
                    <a:pt x="1" y="20"/>
                    <a:pt x="1" y="20"/>
                  </a:cubicBezTo>
                  <a:cubicBezTo>
                    <a:pt x="1" y="20"/>
                    <a:pt x="0" y="19"/>
                    <a:pt x="0" y="19"/>
                  </a:cubicBezTo>
                  <a:cubicBezTo>
                    <a:pt x="0" y="1"/>
                    <a:pt x="0" y="1"/>
                    <a:pt x="0" y="1"/>
                  </a:cubicBezTo>
                  <a:cubicBezTo>
                    <a:pt x="0" y="0"/>
                    <a:pt x="1" y="0"/>
                    <a:pt x="1" y="0"/>
                  </a:cubicBezTo>
                  <a:cubicBezTo>
                    <a:pt x="16" y="0"/>
                    <a:pt x="16" y="0"/>
                    <a:pt x="16" y="0"/>
                  </a:cubicBezTo>
                  <a:cubicBezTo>
                    <a:pt x="17" y="0"/>
                    <a:pt x="17" y="0"/>
                    <a:pt x="17"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6" name="Freeform 375"/>
            <p:cNvSpPr>
              <a:spLocks/>
            </p:cNvSpPr>
            <p:nvPr/>
          </p:nvSpPr>
          <p:spPr bwMode="auto">
            <a:xfrm>
              <a:off x="3451837" y="6323227"/>
              <a:ext cx="31632" cy="37168"/>
            </a:xfrm>
            <a:custGeom>
              <a:avLst/>
              <a:gdLst>
                <a:gd name="T0" fmla="*/ 0 w 17"/>
                <a:gd name="T1" fmla="*/ 19 h 20"/>
                <a:gd name="T2" fmla="*/ 0 w 17"/>
                <a:gd name="T3" fmla="*/ 1 h 20"/>
                <a:gd name="T4" fmla="*/ 1 w 17"/>
                <a:gd name="T5" fmla="*/ 0 h 20"/>
                <a:gd name="T6" fmla="*/ 16 w 17"/>
                <a:gd name="T7" fmla="*/ 0 h 20"/>
                <a:gd name="T8" fmla="*/ 17 w 17"/>
                <a:gd name="T9" fmla="*/ 1 h 20"/>
                <a:gd name="T10" fmla="*/ 17 w 17"/>
                <a:gd name="T11" fmla="*/ 19 h 20"/>
                <a:gd name="T12" fmla="*/ 16 w 17"/>
                <a:gd name="T13" fmla="*/ 20 h 20"/>
                <a:gd name="T14" fmla="*/ 1 w 17"/>
                <a:gd name="T15" fmla="*/ 20 h 20"/>
                <a:gd name="T16" fmla="*/ 0 w 17"/>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0" y="19"/>
                  </a:moveTo>
                  <a:cubicBezTo>
                    <a:pt x="0" y="1"/>
                    <a:pt x="0" y="1"/>
                    <a:pt x="0" y="1"/>
                  </a:cubicBezTo>
                  <a:cubicBezTo>
                    <a:pt x="0" y="1"/>
                    <a:pt x="1" y="0"/>
                    <a:pt x="1" y="0"/>
                  </a:cubicBezTo>
                  <a:cubicBezTo>
                    <a:pt x="16" y="0"/>
                    <a:pt x="16" y="0"/>
                    <a:pt x="16" y="0"/>
                  </a:cubicBezTo>
                  <a:cubicBezTo>
                    <a:pt x="17" y="0"/>
                    <a:pt x="17" y="1"/>
                    <a:pt x="17" y="1"/>
                  </a:cubicBezTo>
                  <a:cubicBezTo>
                    <a:pt x="17" y="19"/>
                    <a:pt x="17" y="19"/>
                    <a:pt x="17" y="19"/>
                  </a:cubicBezTo>
                  <a:cubicBezTo>
                    <a:pt x="17" y="20"/>
                    <a:pt x="17" y="20"/>
                    <a:pt x="16"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7" name="Freeform 376"/>
            <p:cNvSpPr>
              <a:spLocks/>
            </p:cNvSpPr>
            <p:nvPr/>
          </p:nvSpPr>
          <p:spPr bwMode="auto">
            <a:xfrm>
              <a:off x="3375130" y="6323227"/>
              <a:ext cx="3400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8" name="Freeform 377"/>
            <p:cNvSpPr>
              <a:spLocks/>
            </p:cNvSpPr>
            <p:nvPr/>
          </p:nvSpPr>
          <p:spPr bwMode="auto">
            <a:xfrm>
              <a:off x="3299213" y="6323227"/>
              <a:ext cx="3321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29" name="Freeform 378"/>
            <p:cNvSpPr>
              <a:spLocks/>
            </p:cNvSpPr>
            <p:nvPr/>
          </p:nvSpPr>
          <p:spPr bwMode="auto">
            <a:xfrm>
              <a:off x="3549105" y="6072543"/>
              <a:ext cx="37168" cy="34004"/>
            </a:xfrm>
            <a:custGeom>
              <a:avLst/>
              <a:gdLst>
                <a:gd name="T0" fmla="*/ 19 w 20"/>
                <a:gd name="T1" fmla="*/ 18 h 18"/>
                <a:gd name="T2" fmla="*/ 1 w 20"/>
                <a:gd name="T3" fmla="*/ 18 h 18"/>
                <a:gd name="T4" fmla="*/ 0 w 20"/>
                <a:gd name="T5" fmla="*/ 17 h 18"/>
                <a:gd name="T6" fmla="*/ 0 w 20"/>
                <a:gd name="T7" fmla="*/ 1 h 18"/>
                <a:gd name="T8" fmla="*/ 1 w 20"/>
                <a:gd name="T9" fmla="*/ 0 h 18"/>
                <a:gd name="T10" fmla="*/ 19 w 20"/>
                <a:gd name="T11" fmla="*/ 0 h 18"/>
                <a:gd name="T12" fmla="*/ 20 w 20"/>
                <a:gd name="T13" fmla="*/ 1 h 18"/>
                <a:gd name="T14" fmla="*/ 20 w 20"/>
                <a:gd name="T15" fmla="*/ 17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7"/>
                  </a:cubicBezTo>
                  <a:cubicBezTo>
                    <a:pt x="0" y="1"/>
                    <a:pt x="0" y="1"/>
                    <a:pt x="0" y="1"/>
                  </a:cubicBezTo>
                  <a:cubicBezTo>
                    <a:pt x="0" y="1"/>
                    <a:pt x="1" y="0"/>
                    <a:pt x="1" y="0"/>
                  </a:cubicBezTo>
                  <a:cubicBezTo>
                    <a:pt x="19" y="0"/>
                    <a:pt x="19" y="0"/>
                    <a:pt x="19" y="0"/>
                  </a:cubicBezTo>
                  <a:cubicBezTo>
                    <a:pt x="20" y="0"/>
                    <a:pt x="20" y="1"/>
                    <a:pt x="20" y="1"/>
                  </a:cubicBezTo>
                  <a:cubicBezTo>
                    <a:pt x="20" y="17"/>
                    <a:pt x="20" y="17"/>
                    <a:pt x="20" y="17"/>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0" name="Freeform 379"/>
            <p:cNvSpPr>
              <a:spLocks/>
            </p:cNvSpPr>
            <p:nvPr/>
          </p:nvSpPr>
          <p:spPr bwMode="auto">
            <a:xfrm>
              <a:off x="3549105" y="6149251"/>
              <a:ext cx="37168" cy="34004"/>
            </a:xfrm>
            <a:custGeom>
              <a:avLst/>
              <a:gdLst>
                <a:gd name="T0" fmla="*/ 19 w 20"/>
                <a:gd name="T1" fmla="*/ 18 h 18"/>
                <a:gd name="T2" fmla="*/ 1 w 20"/>
                <a:gd name="T3" fmla="*/ 18 h 18"/>
                <a:gd name="T4" fmla="*/ 0 w 20"/>
                <a:gd name="T5" fmla="*/ 16 h 18"/>
                <a:gd name="T6" fmla="*/ 0 w 20"/>
                <a:gd name="T7" fmla="*/ 1 h 18"/>
                <a:gd name="T8" fmla="*/ 1 w 20"/>
                <a:gd name="T9" fmla="*/ 0 h 18"/>
                <a:gd name="T10" fmla="*/ 19 w 20"/>
                <a:gd name="T11" fmla="*/ 0 h 18"/>
                <a:gd name="T12" fmla="*/ 20 w 20"/>
                <a:gd name="T13" fmla="*/ 1 h 18"/>
                <a:gd name="T14" fmla="*/ 20 w 20"/>
                <a:gd name="T15" fmla="*/ 16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1" name="Freeform 380"/>
            <p:cNvSpPr>
              <a:spLocks/>
            </p:cNvSpPr>
            <p:nvPr/>
          </p:nvSpPr>
          <p:spPr bwMode="auto">
            <a:xfrm>
              <a:off x="3549105" y="6225958"/>
              <a:ext cx="37168" cy="31632"/>
            </a:xfrm>
            <a:custGeom>
              <a:avLst/>
              <a:gdLst>
                <a:gd name="T0" fmla="*/ 19 w 20"/>
                <a:gd name="T1" fmla="*/ 17 h 17"/>
                <a:gd name="T2" fmla="*/ 1 w 20"/>
                <a:gd name="T3" fmla="*/ 17 h 17"/>
                <a:gd name="T4" fmla="*/ 0 w 20"/>
                <a:gd name="T5" fmla="*/ 16 h 17"/>
                <a:gd name="T6" fmla="*/ 0 w 20"/>
                <a:gd name="T7" fmla="*/ 1 h 17"/>
                <a:gd name="T8" fmla="*/ 1 w 20"/>
                <a:gd name="T9" fmla="*/ 0 h 17"/>
                <a:gd name="T10" fmla="*/ 19 w 20"/>
                <a:gd name="T11" fmla="*/ 0 h 17"/>
                <a:gd name="T12" fmla="*/ 20 w 20"/>
                <a:gd name="T13" fmla="*/ 1 h 17"/>
                <a:gd name="T14" fmla="*/ 20 w 20"/>
                <a:gd name="T15" fmla="*/ 16 h 17"/>
                <a:gd name="T16" fmla="*/ 19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9" y="17"/>
                  </a:moveTo>
                  <a:cubicBezTo>
                    <a:pt x="1" y="17"/>
                    <a:pt x="1" y="17"/>
                    <a:pt x="1" y="17"/>
                  </a:cubicBezTo>
                  <a:cubicBezTo>
                    <a:pt x="1" y="17"/>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7"/>
                    <a:pt x="19" y="17"/>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2" name="Freeform 381"/>
            <p:cNvSpPr>
              <a:spLocks/>
            </p:cNvSpPr>
            <p:nvPr/>
          </p:nvSpPr>
          <p:spPr bwMode="auto">
            <a:xfrm>
              <a:off x="3197991" y="6225958"/>
              <a:ext cx="37168" cy="31632"/>
            </a:xfrm>
            <a:custGeom>
              <a:avLst/>
              <a:gdLst>
                <a:gd name="T0" fmla="*/ 1 w 20"/>
                <a:gd name="T1" fmla="*/ 0 h 17"/>
                <a:gd name="T2" fmla="*/ 19 w 20"/>
                <a:gd name="T3" fmla="*/ 0 h 17"/>
                <a:gd name="T4" fmla="*/ 20 w 20"/>
                <a:gd name="T5" fmla="*/ 1 h 17"/>
                <a:gd name="T6" fmla="*/ 20 w 20"/>
                <a:gd name="T7" fmla="*/ 16 h 17"/>
                <a:gd name="T8" fmla="*/ 19 w 20"/>
                <a:gd name="T9" fmla="*/ 17 h 17"/>
                <a:gd name="T10" fmla="*/ 1 w 20"/>
                <a:gd name="T11" fmla="*/ 17 h 17"/>
                <a:gd name="T12" fmla="*/ 0 w 20"/>
                <a:gd name="T13" fmla="*/ 16 h 17"/>
                <a:gd name="T14" fmla="*/ 0 w 20"/>
                <a:gd name="T15" fmla="*/ 1 h 17"/>
                <a:gd name="T16" fmla="*/ 1 w 20"/>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 y="0"/>
                  </a:moveTo>
                  <a:cubicBezTo>
                    <a:pt x="19" y="0"/>
                    <a:pt x="19" y="0"/>
                    <a:pt x="19" y="0"/>
                  </a:cubicBezTo>
                  <a:cubicBezTo>
                    <a:pt x="19" y="0"/>
                    <a:pt x="20" y="1"/>
                    <a:pt x="20" y="1"/>
                  </a:cubicBezTo>
                  <a:cubicBezTo>
                    <a:pt x="20" y="16"/>
                    <a:pt x="20" y="16"/>
                    <a:pt x="20" y="16"/>
                  </a:cubicBezTo>
                  <a:cubicBezTo>
                    <a:pt x="20" y="17"/>
                    <a:pt x="19" y="17"/>
                    <a:pt x="19" y="17"/>
                  </a:cubicBezTo>
                  <a:cubicBezTo>
                    <a:pt x="1" y="17"/>
                    <a:pt x="1" y="17"/>
                    <a:pt x="1" y="17"/>
                  </a:cubicBezTo>
                  <a:cubicBezTo>
                    <a:pt x="0" y="17"/>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3" name="Freeform 382"/>
            <p:cNvSpPr>
              <a:spLocks/>
            </p:cNvSpPr>
            <p:nvPr/>
          </p:nvSpPr>
          <p:spPr bwMode="auto">
            <a:xfrm>
              <a:off x="3197991" y="6149251"/>
              <a:ext cx="37168" cy="34004"/>
            </a:xfrm>
            <a:custGeom>
              <a:avLst/>
              <a:gdLst>
                <a:gd name="T0" fmla="*/ 1 w 20"/>
                <a:gd name="T1" fmla="*/ 0 h 18"/>
                <a:gd name="T2" fmla="*/ 19 w 20"/>
                <a:gd name="T3" fmla="*/ 0 h 18"/>
                <a:gd name="T4" fmla="*/ 20 w 20"/>
                <a:gd name="T5" fmla="*/ 1 h 18"/>
                <a:gd name="T6" fmla="*/ 20 w 20"/>
                <a:gd name="T7" fmla="*/ 16 h 18"/>
                <a:gd name="T8" fmla="*/ 19 w 20"/>
                <a:gd name="T9" fmla="*/ 18 h 18"/>
                <a:gd name="T10" fmla="*/ 1 w 20"/>
                <a:gd name="T11" fmla="*/ 18 h 18"/>
                <a:gd name="T12" fmla="*/ 0 w 20"/>
                <a:gd name="T13" fmla="*/ 16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6"/>
                    <a:pt x="20" y="16"/>
                    <a:pt x="20" y="16"/>
                  </a:cubicBezTo>
                  <a:cubicBezTo>
                    <a:pt x="20" y="17"/>
                    <a:pt x="19" y="18"/>
                    <a:pt x="19" y="18"/>
                  </a:cubicBezTo>
                  <a:cubicBezTo>
                    <a:pt x="1" y="18"/>
                    <a:pt x="1" y="18"/>
                    <a:pt x="1" y="18"/>
                  </a:cubicBezTo>
                  <a:cubicBezTo>
                    <a:pt x="0" y="18"/>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4" name="Freeform 383"/>
            <p:cNvSpPr>
              <a:spLocks/>
            </p:cNvSpPr>
            <p:nvPr/>
          </p:nvSpPr>
          <p:spPr bwMode="auto">
            <a:xfrm>
              <a:off x="3197991" y="6072543"/>
              <a:ext cx="37168" cy="34004"/>
            </a:xfrm>
            <a:custGeom>
              <a:avLst/>
              <a:gdLst>
                <a:gd name="T0" fmla="*/ 1 w 20"/>
                <a:gd name="T1" fmla="*/ 0 h 18"/>
                <a:gd name="T2" fmla="*/ 19 w 20"/>
                <a:gd name="T3" fmla="*/ 0 h 18"/>
                <a:gd name="T4" fmla="*/ 20 w 20"/>
                <a:gd name="T5" fmla="*/ 1 h 18"/>
                <a:gd name="T6" fmla="*/ 20 w 20"/>
                <a:gd name="T7" fmla="*/ 17 h 18"/>
                <a:gd name="T8" fmla="*/ 19 w 20"/>
                <a:gd name="T9" fmla="*/ 18 h 18"/>
                <a:gd name="T10" fmla="*/ 1 w 20"/>
                <a:gd name="T11" fmla="*/ 18 h 18"/>
                <a:gd name="T12" fmla="*/ 0 w 20"/>
                <a:gd name="T13" fmla="*/ 17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7"/>
                    <a:pt x="20" y="17"/>
                    <a:pt x="20" y="17"/>
                  </a:cubicBezTo>
                  <a:cubicBezTo>
                    <a:pt x="20" y="17"/>
                    <a:pt x="19" y="18"/>
                    <a:pt x="19" y="18"/>
                  </a:cubicBezTo>
                  <a:cubicBezTo>
                    <a:pt x="1" y="18"/>
                    <a:pt x="1" y="18"/>
                    <a:pt x="1" y="18"/>
                  </a:cubicBezTo>
                  <a:cubicBezTo>
                    <a:pt x="0" y="18"/>
                    <a:pt x="0" y="17"/>
                    <a:pt x="0" y="17"/>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435" name="Group 434"/>
          <p:cNvGrpSpPr/>
          <p:nvPr/>
        </p:nvGrpSpPr>
        <p:grpSpPr>
          <a:xfrm>
            <a:off x="6245805" y="4082139"/>
            <a:ext cx="139052" cy="139052"/>
            <a:chOff x="3197991" y="5972112"/>
            <a:chExt cx="388282" cy="388283"/>
          </a:xfrm>
        </p:grpSpPr>
        <p:sp>
          <p:nvSpPr>
            <p:cNvPr id="436" name="Freeform 371"/>
            <p:cNvSpPr>
              <a:spLocks noEditPoints="1"/>
            </p:cNvSpPr>
            <p:nvPr/>
          </p:nvSpPr>
          <p:spPr bwMode="auto">
            <a:xfrm>
              <a:off x="3255719" y="6029840"/>
              <a:ext cx="272826" cy="272826"/>
            </a:xfrm>
            <a:custGeom>
              <a:avLst/>
              <a:gdLst>
                <a:gd name="T0" fmla="*/ 144 w 146"/>
                <a:gd name="T1" fmla="*/ 0 h 146"/>
                <a:gd name="T2" fmla="*/ 1 w 146"/>
                <a:gd name="T3" fmla="*/ 0 h 146"/>
                <a:gd name="T4" fmla="*/ 0 w 146"/>
                <a:gd name="T5" fmla="*/ 1 h 146"/>
                <a:gd name="T6" fmla="*/ 0 w 146"/>
                <a:gd name="T7" fmla="*/ 144 h 146"/>
                <a:gd name="T8" fmla="*/ 1 w 146"/>
                <a:gd name="T9" fmla="*/ 146 h 146"/>
                <a:gd name="T10" fmla="*/ 144 w 146"/>
                <a:gd name="T11" fmla="*/ 146 h 146"/>
                <a:gd name="T12" fmla="*/ 146 w 146"/>
                <a:gd name="T13" fmla="*/ 144 h 146"/>
                <a:gd name="T14" fmla="*/ 146 w 146"/>
                <a:gd name="T15" fmla="*/ 1 h 146"/>
                <a:gd name="T16" fmla="*/ 144 w 146"/>
                <a:gd name="T17" fmla="*/ 0 h 146"/>
                <a:gd name="T18" fmla="*/ 132 w 146"/>
                <a:gd name="T19" fmla="*/ 132 h 146"/>
                <a:gd name="T20" fmla="*/ 14 w 146"/>
                <a:gd name="T21" fmla="*/ 132 h 146"/>
                <a:gd name="T22" fmla="*/ 13 w 146"/>
                <a:gd name="T23" fmla="*/ 131 h 146"/>
                <a:gd name="T24" fmla="*/ 13 w 146"/>
                <a:gd name="T25" fmla="*/ 14 h 146"/>
                <a:gd name="T26" fmla="*/ 14 w 146"/>
                <a:gd name="T27" fmla="*/ 13 h 146"/>
                <a:gd name="T28" fmla="*/ 132 w 146"/>
                <a:gd name="T29" fmla="*/ 13 h 146"/>
                <a:gd name="T30" fmla="*/ 132 w 146"/>
                <a:gd name="T31" fmla="*/ 14 h 146"/>
                <a:gd name="T32" fmla="*/ 132 w 146"/>
                <a:gd name="T33" fmla="*/ 131 h 146"/>
                <a:gd name="T34" fmla="*/ 132 w 146"/>
                <a:gd name="T35" fmla="*/ 1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6">
                  <a:moveTo>
                    <a:pt x="144" y="0"/>
                  </a:moveTo>
                  <a:cubicBezTo>
                    <a:pt x="1" y="0"/>
                    <a:pt x="1" y="0"/>
                    <a:pt x="1" y="0"/>
                  </a:cubicBezTo>
                  <a:cubicBezTo>
                    <a:pt x="0" y="0"/>
                    <a:pt x="0" y="0"/>
                    <a:pt x="0" y="1"/>
                  </a:cubicBezTo>
                  <a:cubicBezTo>
                    <a:pt x="0" y="144"/>
                    <a:pt x="0" y="144"/>
                    <a:pt x="0" y="144"/>
                  </a:cubicBezTo>
                  <a:cubicBezTo>
                    <a:pt x="0" y="145"/>
                    <a:pt x="0" y="146"/>
                    <a:pt x="1" y="146"/>
                  </a:cubicBezTo>
                  <a:cubicBezTo>
                    <a:pt x="144" y="146"/>
                    <a:pt x="144" y="146"/>
                    <a:pt x="144" y="146"/>
                  </a:cubicBezTo>
                  <a:cubicBezTo>
                    <a:pt x="145" y="146"/>
                    <a:pt x="146" y="145"/>
                    <a:pt x="146" y="144"/>
                  </a:cubicBezTo>
                  <a:cubicBezTo>
                    <a:pt x="146" y="1"/>
                    <a:pt x="146" y="1"/>
                    <a:pt x="146" y="1"/>
                  </a:cubicBezTo>
                  <a:cubicBezTo>
                    <a:pt x="146" y="0"/>
                    <a:pt x="145" y="0"/>
                    <a:pt x="144" y="0"/>
                  </a:cubicBezTo>
                  <a:moveTo>
                    <a:pt x="132" y="132"/>
                  </a:moveTo>
                  <a:cubicBezTo>
                    <a:pt x="14" y="132"/>
                    <a:pt x="14" y="132"/>
                    <a:pt x="14" y="132"/>
                  </a:cubicBezTo>
                  <a:cubicBezTo>
                    <a:pt x="14" y="132"/>
                    <a:pt x="13" y="132"/>
                    <a:pt x="13" y="131"/>
                  </a:cubicBezTo>
                  <a:cubicBezTo>
                    <a:pt x="13" y="14"/>
                    <a:pt x="13" y="14"/>
                    <a:pt x="13" y="14"/>
                  </a:cubicBezTo>
                  <a:cubicBezTo>
                    <a:pt x="13" y="14"/>
                    <a:pt x="14" y="13"/>
                    <a:pt x="14" y="13"/>
                  </a:cubicBezTo>
                  <a:cubicBezTo>
                    <a:pt x="132" y="13"/>
                    <a:pt x="132" y="13"/>
                    <a:pt x="132" y="13"/>
                  </a:cubicBezTo>
                  <a:cubicBezTo>
                    <a:pt x="132" y="13"/>
                    <a:pt x="132" y="14"/>
                    <a:pt x="132" y="14"/>
                  </a:cubicBezTo>
                  <a:cubicBezTo>
                    <a:pt x="132" y="131"/>
                    <a:pt x="132" y="131"/>
                    <a:pt x="132" y="131"/>
                  </a:cubicBezTo>
                  <a:cubicBezTo>
                    <a:pt x="132" y="132"/>
                    <a:pt x="132" y="132"/>
                    <a:pt x="132" y="132"/>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7" name="Freeform 372"/>
            <p:cNvSpPr>
              <a:spLocks/>
            </p:cNvSpPr>
            <p:nvPr/>
          </p:nvSpPr>
          <p:spPr bwMode="auto">
            <a:xfrm>
              <a:off x="3299213" y="5972112"/>
              <a:ext cx="3321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8" name="Freeform 373"/>
            <p:cNvSpPr>
              <a:spLocks/>
            </p:cNvSpPr>
            <p:nvPr/>
          </p:nvSpPr>
          <p:spPr bwMode="auto">
            <a:xfrm>
              <a:off x="3375130" y="5972112"/>
              <a:ext cx="34004" cy="37168"/>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39" name="Freeform 374"/>
            <p:cNvSpPr>
              <a:spLocks/>
            </p:cNvSpPr>
            <p:nvPr/>
          </p:nvSpPr>
          <p:spPr bwMode="auto">
            <a:xfrm>
              <a:off x="3451837" y="5972112"/>
              <a:ext cx="31632" cy="37168"/>
            </a:xfrm>
            <a:custGeom>
              <a:avLst/>
              <a:gdLst>
                <a:gd name="T0" fmla="*/ 17 w 17"/>
                <a:gd name="T1" fmla="*/ 1 h 20"/>
                <a:gd name="T2" fmla="*/ 17 w 17"/>
                <a:gd name="T3" fmla="*/ 19 h 20"/>
                <a:gd name="T4" fmla="*/ 16 w 17"/>
                <a:gd name="T5" fmla="*/ 20 h 20"/>
                <a:gd name="T6" fmla="*/ 1 w 17"/>
                <a:gd name="T7" fmla="*/ 20 h 20"/>
                <a:gd name="T8" fmla="*/ 0 w 17"/>
                <a:gd name="T9" fmla="*/ 19 h 20"/>
                <a:gd name="T10" fmla="*/ 0 w 17"/>
                <a:gd name="T11" fmla="*/ 1 h 20"/>
                <a:gd name="T12" fmla="*/ 1 w 17"/>
                <a:gd name="T13" fmla="*/ 0 h 20"/>
                <a:gd name="T14" fmla="*/ 16 w 17"/>
                <a:gd name="T15" fmla="*/ 0 h 20"/>
                <a:gd name="T16" fmla="*/ 17 w 17"/>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
                  </a:moveTo>
                  <a:cubicBezTo>
                    <a:pt x="17" y="19"/>
                    <a:pt x="17" y="19"/>
                    <a:pt x="17" y="19"/>
                  </a:cubicBezTo>
                  <a:cubicBezTo>
                    <a:pt x="17" y="19"/>
                    <a:pt x="17" y="20"/>
                    <a:pt x="16" y="20"/>
                  </a:cubicBezTo>
                  <a:cubicBezTo>
                    <a:pt x="1" y="20"/>
                    <a:pt x="1" y="20"/>
                    <a:pt x="1" y="20"/>
                  </a:cubicBezTo>
                  <a:cubicBezTo>
                    <a:pt x="1" y="20"/>
                    <a:pt x="0" y="19"/>
                    <a:pt x="0" y="19"/>
                  </a:cubicBezTo>
                  <a:cubicBezTo>
                    <a:pt x="0" y="1"/>
                    <a:pt x="0" y="1"/>
                    <a:pt x="0" y="1"/>
                  </a:cubicBezTo>
                  <a:cubicBezTo>
                    <a:pt x="0" y="0"/>
                    <a:pt x="1" y="0"/>
                    <a:pt x="1" y="0"/>
                  </a:cubicBezTo>
                  <a:cubicBezTo>
                    <a:pt x="16" y="0"/>
                    <a:pt x="16" y="0"/>
                    <a:pt x="16" y="0"/>
                  </a:cubicBezTo>
                  <a:cubicBezTo>
                    <a:pt x="17" y="0"/>
                    <a:pt x="17" y="0"/>
                    <a:pt x="17" y="1"/>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0" name="Freeform 375"/>
            <p:cNvSpPr>
              <a:spLocks/>
            </p:cNvSpPr>
            <p:nvPr/>
          </p:nvSpPr>
          <p:spPr bwMode="auto">
            <a:xfrm>
              <a:off x="3451837" y="6323227"/>
              <a:ext cx="31632" cy="37168"/>
            </a:xfrm>
            <a:custGeom>
              <a:avLst/>
              <a:gdLst>
                <a:gd name="T0" fmla="*/ 0 w 17"/>
                <a:gd name="T1" fmla="*/ 19 h 20"/>
                <a:gd name="T2" fmla="*/ 0 w 17"/>
                <a:gd name="T3" fmla="*/ 1 h 20"/>
                <a:gd name="T4" fmla="*/ 1 w 17"/>
                <a:gd name="T5" fmla="*/ 0 h 20"/>
                <a:gd name="T6" fmla="*/ 16 w 17"/>
                <a:gd name="T7" fmla="*/ 0 h 20"/>
                <a:gd name="T8" fmla="*/ 17 w 17"/>
                <a:gd name="T9" fmla="*/ 1 h 20"/>
                <a:gd name="T10" fmla="*/ 17 w 17"/>
                <a:gd name="T11" fmla="*/ 19 h 20"/>
                <a:gd name="T12" fmla="*/ 16 w 17"/>
                <a:gd name="T13" fmla="*/ 20 h 20"/>
                <a:gd name="T14" fmla="*/ 1 w 17"/>
                <a:gd name="T15" fmla="*/ 20 h 20"/>
                <a:gd name="T16" fmla="*/ 0 w 17"/>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0" y="19"/>
                  </a:moveTo>
                  <a:cubicBezTo>
                    <a:pt x="0" y="1"/>
                    <a:pt x="0" y="1"/>
                    <a:pt x="0" y="1"/>
                  </a:cubicBezTo>
                  <a:cubicBezTo>
                    <a:pt x="0" y="1"/>
                    <a:pt x="1" y="0"/>
                    <a:pt x="1" y="0"/>
                  </a:cubicBezTo>
                  <a:cubicBezTo>
                    <a:pt x="16" y="0"/>
                    <a:pt x="16" y="0"/>
                    <a:pt x="16" y="0"/>
                  </a:cubicBezTo>
                  <a:cubicBezTo>
                    <a:pt x="17" y="0"/>
                    <a:pt x="17" y="1"/>
                    <a:pt x="17" y="1"/>
                  </a:cubicBezTo>
                  <a:cubicBezTo>
                    <a:pt x="17" y="19"/>
                    <a:pt x="17" y="19"/>
                    <a:pt x="17" y="19"/>
                  </a:cubicBezTo>
                  <a:cubicBezTo>
                    <a:pt x="17" y="20"/>
                    <a:pt x="17" y="20"/>
                    <a:pt x="16"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1" name="Freeform 376"/>
            <p:cNvSpPr>
              <a:spLocks/>
            </p:cNvSpPr>
            <p:nvPr/>
          </p:nvSpPr>
          <p:spPr bwMode="auto">
            <a:xfrm>
              <a:off x="3375130" y="6323227"/>
              <a:ext cx="3400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2" name="Freeform 377"/>
            <p:cNvSpPr>
              <a:spLocks/>
            </p:cNvSpPr>
            <p:nvPr/>
          </p:nvSpPr>
          <p:spPr bwMode="auto">
            <a:xfrm>
              <a:off x="3299213" y="6323227"/>
              <a:ext cx="33214" cy="37168"/>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3" name="Freeform 378"/>
            <p:cNvSpPr>
              <a:spLocks/>
            </p:cNvSpPr>
            <p:nvPr/>
          </p:nvSpPr>
          <p:spPr bwMode="auto">
            <a:xfrm>
              <a:off x="3549105" y="6072543"/>
              <a:ext cx="37168" cy="34004"/>
            </a:xfrm>
            <a:custGeom>
              <a:avLst/>
              <a:gdLst>
                <a:gd name="T0" fmla="*/ 19 w 20"/>
                <a:gd name="T1" fmla="*/ 18 h 18"/>
                <a:gd name="T2" fmla="*/ 1 w 20"/>
                <a:gd name="T3" fmla="*/ 18 h 18"/>
                <a:gd name="T4" fmla="*/ 0 w 20"/>
                <a:gd name="T5" fmla="*/ 17 h 18"/>
                <a:gd name="T6" fmla="*/ 0 w 20"/>
                <a:gd name="T7" fmla="*/ 1 h 18"/>
                <a:gd name="T8" fmla="*/ 1 w 20"/>
                <a:gd name="T9" fmla="*/ 0 h 18"/>
                <a:gd name="T10" fmla="*/ 19 w 20"/>
                <a:gd name="T11" fmla="*/ 0 h 18"/>
                <a:gd name="T12" fmla="*/ 20 w 20"/>
                <a:gd name="T13" fmla="*/ 1 h 18"/>
                <a:gd name="T14" fmla="*/ 20 w 20"/>
                <a:gd name="T15" fmla="*/ 17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7"/>
                  </a:cubicBezTo>
                  <a:cubicBezTo>
                    <a:pt x="0" y="1"/>
                    <a:pt x="0" y="1"/>
                    <a:pt x="0" y="1"/>
                  </a:cubicBezTo>
                  <a:cubicBezTo>
                    <a:pt x="0" y="1"/>
                    <a:pt x="1" y="0"/>
                    <a:pt x="1" y="0"/>
                  </a:cubicBezTo>
                  <a:cubicBezTo>
                    <a:pt x="19" y="0"/>
                    <a:pt x="19" y="0"/>
                    <a:pt x="19" y="0"/>
                  </a:cubicBezTo>
                  <a:cubicBezTo>
                    <a:pt x="20" y="0"/>
                    <a:pt x="20" y="1"/>
                    <a:pt x="20" y="1"/>
                  </a:cubicBezTo>
                  <a:cubicBezTo>
                    <a:pt x="20" y="17"/>
                    <a:pt x="20" y="17"/>
                    <a:pt x="20" y="17"/>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4" name="Freeform 379"/>
            <p:cNvSpPr>
              <a:spLocks/>
            </p:cNvSpPr>
            <p:nvPr/>
          </p:nvSpPr>
          <p:spPr bwMode="auto">
            <a:xfrm>
              <a:off x="3549105" y="6149251"/>
              <a:ext cx="37168" cy="34004"/>
            </a:xfrm>
            <a:custGeom>
              <a:avLst/>
              <a:gdLst>
                <a:gd name="T0" fmla="*/ 19 w 20"/>
                <a:gd name="T1" fmla="*/ 18 h 18"/>
                <a:gd name="T2" fmla="*/ 1 w 20"/>
                <a:gd name="T3" fmla="*/ 18 h 18"/>
                <a:gd name="T4" fmla="*/ 0 w 20"/>
                <a:gd name="T5" fmla="*/ 16 h 18"/>
                <a:gd name="T6" fmla="*/ 0 w 20"/>
                <a:gd name="T7" fmla="*/ 1 h 18"/>
                <a:gd name="T8" fmla="*/ 1 w 20"/>
                <a:gd name="T9" fmla="*/ 0 h 18"/>
                <a:gd name="T10" fmla="*/ 19 w 20"/>
                <a:gd name="T11" fmla="*/ 0 h 18"/>
                <a:gd name="T12" fmla="*/ 20 w 20"/>
                <a:gd name="T13" fmla="*/ 1 h 18"/>
                <a:gd name="T14" fmla="*/ 20 w 20"/>
                <a:gd name="T15" fmla="*/ 16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8"/>
                    <a:pt x="19" y="18"/>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5" name="Freeform 380"/>
            <p:cNvSpPr>
              <a:spLocks/>
            </p:cNvSpPr>
            <p:nvPr/>
          </p:nvSpPr>
          <p:spPr bwMode="auto">
            <a:xfrm>
              <a:off x="3549105" y="6225958"/>
              <a:ext cx="37168" cy="31632"/>
            </a:xfrm>
            <a:custGeom>
              <a:avLst/>
              <a:gdLst>
                <a:gd name="T0" fmla="*/ 19 w 20"/>
                <a:gd name="T1" fmla="*/ 17 h 17"/>
                <a:gd name="T2" fmla="*/ 1 w 20"/>
                <a:gd name="T3" fmla="*/ 17 h 17"/>
                <a:gd name="T4" fmla="*/ 0 w 20"/>
                <a:gd name="T5" fmla="*/ 16 h 17"/>
                <a:gd name="T6" fmla="*/ 0 w 20"/>
                <a:gd name="T7" fmla="*/ 1 h 17"/>
                <a:gd name="T8" fmla="*/ 1 w 20"/>
                <a:gd name="T9" fmla="*/ 0 h 17"/>
                <a:gd name="T10" fmla="*/ 19 w 20"/>
                <a:gd name="T11" fmla="*/ 0 h 17"/>
                <a:gd name="T12" fmla="*/ 20 w 20"/>
                <a:gd name="T13" fmla="*/ 1 h 17"/>
                <a:gd name="T14" fmla="*/ 20 w 20"/>
                <a:gd name="T15" fmla="*/ 16 h 17"/>
                <a:gd name="T16" fmla="*/ 19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9" y="17"/>
                  </a:moveTo>
                  <a:cubicBezTo>
                    <a:pt x="1" y="17"/>
                    <a:pt x="1" y="17"/>
                    <a:pt x="1" y="17"/>
                  </a:cubicBezTo>
                  <a:cubicBezTo>
                    <a:pt x="1" y="17"/>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7"/>
                    <a:pt x="19" y="17"/>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6" name="Freeform 381"/>
            <p:cNvSpPr>
              <a:spLocks/>
            </p:cNvSpPr>
            <p:nvPr/>
          </p:nvSpPr>
          <p:spPr bwMode="auto">
            <a:xfrm>
              <a:off x="3197991" y="6225958"/>
              <a:ext cx="37168" cy="31632"/>
            </a:xfrm>
            <a:custGeom>
              <a:avLst/>
              <a:gdLst>
                <a:gd name="T0" fmla="*/ 1 w 20"/>
                <a:gd name="T1" fmla="*/ 0 h 17"/>
                <a:gd name="T2" fmla="*/ 19 w 20"/>
                <a:gd name="T3" fmla="*/ 0 h 17"/>
                <a:gd name="T4" fmla="*/ 20 w 20"/>
                <a:gd name="T5" fmla="*/ 1 h 17"/>
                <a:gd name="T6" fmla="*/ 20 w 20"/>
                <a:gd name="T7" fmla="*/ 16 h 17"/>
                <a:gd name="T8" fmla="*/ 19 w 20"/>
                <a:gd name="T9" fmla="*/ 17 h 17"/>
                <a:gd name="T10" fmla="*/ 1 w 20"/>
                <a:gd name="T11" fmla="*/ 17 h 17"/>
                <a:gd name="T12" fmla="*/ 0 w 20"/>
                <a:gd name="T13" fmla="*/ 16 h 17"/>
                <a:gd name="T14" fmla="*/ 0 w 20"/>
                <a:gd name="T15" fmla="*/ 1 h 17"/>
                <a:gd name="T16" fmla="*/ 1 w 20"/>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 y="0"/>
                  </a:moveTo>
                  <a:cubicBezTo>
                    <a:pt x="19" y="0"/>
                    <a:pt x="19" y="0"/>
                    <a:pt x="19" y="0"/>
                  </a:cubicBezTo>
                  <a:cubicBezTo>
                    <a:pt x="19" y="0"/>
                    <a:pt x="20" y="1"/>
                    <a:pt x="20" y="1"/>
                  </a:cubicBezTo>
                  <a:cubicBezTo>
                    <a:pt x="20" y="16"/>
                    <a:pt x="20" y="16"/>
                    <a:pt x="20" y="16"/>
                  </a:cubicBezTo>
                  <a:cubicBezTo>
                    <a:pt x="20" y="17"/>
                    <a:pt x="19" y="17"/>
                    <a:pt x="19" y="17"/>
                  </a:cubicBezTo>
                  <a:cubicBezTo>
                    <a:pt x="1" y="17"/>
                    <a:pt x="1" y="17"/>
                    <a:pt x="1" y="17"/>
                  </a:cubicBezTo>
                  <a:cubicBezTo>
                    <a:pt x="0" y="17"/>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7" name="Freeform 382"/>
            <p:cNvSpPr>
              <a:spLocks/>
            </p:cNvSpPr>
            <p:nvPr/>
          </p:nvSpPr>
          <p:spPr bwMode="auto">
            <a:xfrm>
              <a:off x="3197991" y="6149251"/>
              <a:ext cx="37168" cy="34004"/>
            </a:xfrm>
            <a:custGeom>
              <a:avLst/>
              <a:gdLst>
                <a:gd name="T0" fmla="*/ 1 w 20"/>
                <a:gd name="T1" fmla="*/ 0 h 18"/>
                <a:gd name="T2" fmla="*/ 19 w 20"/>
                <a:gd name="T3" fmla="*/ 0 h 18"/>
                <a:gd name="T4" fmla="*/ 20 w 20"/>
                <a:gd name="T5" fmla="*/ 1 h 18"/>
                <a:gd name="T6" fmla="*/ 20 w 20"/>
                <a:gd name="T7" fmla="*/ 16 h 18"/>
                <a:gd name="T8" fmla="*/ 19 w 20"/>
                <a:gd name="T9" fmla="*/ 18 h 18"/>
                <a:gd name="T10" fmla="*/ 1 w 20"/>
                <a:gd name="T11" fmla="*/ 18 h 18"/>
                <a:gd name="T12" fmla="*/ 0 w 20"/>
                <a:gd name="T13" fmla="*/ 16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6"/>
                    <a:pt x="20" y="16"/>
                    <a:pt x="20" y="16"/>
                  </a:cubicBezTo>
                  <a:cubicBezTo>
                    <a:pt x="20" y="17"/>
                    <a:pt x="19" y="18"/>
                    <a:pt x="19" y="18"/>
                  </a:cubicBezTo>
                  <a:cubicBezTo>
                    <a:pt x="1" y="18"/>
                    <a:pt x="1" y="18"/>
                    <a:pt x="1" y="18"/>
                  </a:cubicBezTo>
                  <a:cubicBezTo>
                    <a:pt x="0" y="18"/>
                    <a:pt x="0" y="17"/>
                    <a:pt x="0" y="16"/>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448" name="Freeform 383"/>
            <p:cNvSpPr>
              <a:spLocks/>
            </p:cNvSpPr>
            <p:nvPr/>
          </p:nvSpPr>
          <p:spPr bwMode="auto">
            <a:xfrm>
              <a:off x="3197991" y="6072543"/>
              <a:ext cx="37168" cy="34004"/>
            </a:xfrm>
            <a:custGeom>
              <a:avLst/>
              <a:gdLst>
                <a:gd name="T0" fmla="*/ 1 w 20"/>
                <a:gd name="T1" fmla="*/ 0 h 18"/>
                <a:gd name="T2" fmla="*/ 19 w 20"/>
                <a:gd name="T3" fmla="*/ 0 h 18"/>
                <a:gd name="T4" fmla="*/ 20 w 20"/>
                <a:gd name="T5" fmla="*/ 1 h 18"/>
                <a:gd name="T6" fmla="*/ 20 w 20"/>
                <a:gd name="T7" fmla="*/ 17 h 18"/>
                <a:gd name="T8" fmla="*/ 19 w 20"/>
                <a:gd name="T9" fmla="*/ 18 h 18"/>
                <a:gd name="T10" fmla="*/ 1 w 20"/>
                <a:gd name="T11" fmla="*/ 18 h 18"/>
                <a:gd name="T12" fmla="*/ 0 w 20"/>
                <a:gd name="T13" fmla="*/ 17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7"/>
                    <a:pt x="20" y="17"/>
                    <a:pt x="20" y="17"/>
                  </a:cubicBezTo>
                  <a:cubicBezTo>
                    <a:pt x="20" y="17"/>
                    <a:pt x="19" y="18"/>
                    <a:pt x="19" y="18"/>
                  </a:cubicBezTo>
                  <a:cubicBezTo>
                    <a:pt x="1" y="18"/>
                    <a:pt x="1" y="18"/>
                    <a:pt x="1" y="18"/>
                  </a:cubicBezTo>
                  <a:cubicBezTo>
                    <a:pt x="0" y="18"/>
                    <a:pt x="0" y="17"/>
                    <a:pt x="0" y="17"/>
                  </a:cubicBezTo>
                  <a:cubicBezTo>
                    <a:pt x="0" y="1"/>
                    <a:pt x="0" y="1"/>
                    <a:pt x="0" y="1"/>
                  </a:cubicBezTo>
                  <a:cubicBezTo>
                    <a:pt x="0" y="1"/>
                    <a:pt x="0" y="0"/>
                    <a:pt x="1" y="0"/>
                  </a:cubicBezTo>
                </a:path>
              </a:pathLst>
            </a:custGeom>
            <a:solidFill>
              <a:srgbClr val="00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sp>
        <p:nvSpPr>
          <p:cNvPr id="450" name="Rounded Rectangle 449"/>
          <p:cNvSpPr/>
          <p:nvPr/>
        </p:nvSpPr>
        <p:spPr>
          <a:xfrm>
            <a:off x="5850573" y="1050696"/>
            <a:ext cx="2834640" cy="2708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pPr marL="0" marR="0" lvl="0" indent="0" algn="ctr" defTabSz="914355" rtl="0" eaLnBrk="1" fontAlgn="auto" latinLnBrk="0" hangingPunct="1">
              <a:lnSpc>
                <a:spcPct val="80000"/>
              </a:lnSpc>
              <a:spcBef>
                <a:spcPts val="600"/>
              </a:spcBef>
              <a:spcAft>
                <a:spcPts val="0"/>
              </a:spcAft>
              <a:buClrTx/>
              <a:buSzTx/>
              <a:buFontTx/>
              <a:buNone/>
              <a:tabLst/>
              <a:defRPr/>
            </a:pPr>
            <a:r>
              <a:rPr kumimoji="0" lang="en-US" sz="1400" b="1" i="0" u="none" strike="noStrike" kern="1200" cap="all" spc="0" normalizeH="0" baseline="0" noProof="0" dirty="0">
                <a:ln>
                  <a:noFill/>
                </a:ln>
                <a:solidFill>
                  <a:srgbClr val="0071C5"/>
                </a:solidFill>
                <a:effectLst/>
                <a:uLnTx/>
                <a:uFillTx/>
                <a:latin typeface="Intel Clear" panose="020B0604020203020204" pitchFamily="34" charset="0"/>
                <a:ea typeface="+mn-ea"/>
                <a:cs typeface="+mn-cs"/>
              </a:rPr>
              <a:t>Hyperconverged</a:t>
            </a:r>
            <a:endPar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endParaRPr>
          </a:p>
        </p:txBody>
      </p:sp>
      <p:sp>
        <p:nvSpPr>
          <p:cNvPr id="765" name="Rounded Rectangle 764"/>
          <p:cNvSpPr/>
          <p:nvPr/>
        </p:nvSpPr>
        <p:spPr>
          <a:xfrm>
            <a:off x="5850573" y="876622"/>
            <a:ext cx="2834640" cy="3719939"/>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355" rtl="0" eaLnBrk="1" fontAlgn="auto" latinLnBrk="0" hangingPunct="1">
              <a:lnSpc>
                <a:spcPct val="8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endParaRPr>
          </a:p>
        </p:txBody>
      </p:sp>
      <p:cxnSp>
        <p:nvCxnSpPr>
          <p:cNvPr id="4" name="Straight Connector 3">
            <a:extLst>
              <a:ext uri="{FF2B5EF4-FFF2-40B4-BE49-F238E27FC236}">
                <a16:creationId xmlns:a16="http://schemas.microsoft.com/office/drawing/2014/main" id="{D3254F0A-8C68-4D03-B5B9-8F98F7CF60D9}"/>
              </a:ext>
            </a:extLst>
          </p:cNvPr>
          <p:cNvCxnSpPr>
            <a:cxnSpLocks/>
          </p:cNvCxnSpPr>
          <p:nvPr/>
        </p:nvCxnSpPr>
        <p:spPr>
          <a:xfrm>
            <a:off x="958073" y="3548889"/>
            <a:ext cx="249090" cy="36059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021A7727-9A37-4254-A2D8-52D14AF53D5A}"/>
              </a:ext>
            </a:extLst>
          </p:cNvPr>
          <p:cNvCxnSpPr>
            <a:cxnSpLocks/>
          </p:cNvCxnSpPr>
          <p:nvPr/>
        </p:nvCxnSpPr>
        <p:spPr>
          <a:xfrm flipH="1">
            <a:off x="1218236" y="3538345"/>
            <a:ext cx="196961" cy="3452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475F174E-24E9-4D23-BF26-BAA854CA8C55}"/>
              </a:ext>
            </a:extLst>
          </p:cNvPr>
          <p:cNvCxnSpPr>
            <a:cxnSpLocks/>
          </p:cNvCxnSpPr>
          <p:nvPr/>
        </p:nvCxnSpPr>
        <p:spPr>
          <a:xfrm flipH="1">
            <a:off x="1851030" y="3513513"/>
            <a:ext cx="238875" cy="394025"/>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BCBC7627-A255-426A-A4F7-A5CC2CCDA97D}"/>
              </a:ext>
            </a:extLst>
          </p:cNvPr>
          <p:cNvCxnSpPr>
            <a:cxnSpLocks/>
          </p:cNvCxnSpPr>
          <p:nvPr/>
        </p:nvCxnSpPr>
        <p:spPr>
          <a:xfrm flipH="1">
            <a:off x="2493216" y="3512398"/>
            <a:ext cx="209173" cy="373451"/>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1BAB02A9-C541-4A7C-B423-221933D11860}"/>
              </a:ext>
            </a:extLst>
          </p:cNvPr>
          <p:cNvGrpSpPr/>
          <p:nvPr/>
        </p:nvGrpSpPr>
        <p:grpSpPr>
          <a:xfrm>
            <a:off x="1070274" y="3877704"/>
            <a:ext cx="1768611" cy="545139"/>
            <a:chOff x="765360" y="4991199"/>
            <a:chExt cx="2358148" cy="726852"/>
          </a:xfrm>
        </p:grpSpPr>
        <p:grpSp>
          <p:nvGrpSpPr>
            <p:cNvPr id="104" name="Group 103"/>
            <p:cNvGrpSpPr/>
            <p:nvPr/>
          </p:nvGrpSpPr>
          <p:grpSpPr>
            <a:xfrm>
              <a:off x="765360" y="4991199"/>
              <a:ext cx="419764" cy="726852"/>
              <a:chOff x="1825006" y="3917730"/>
              <a:chExt cx="306454" cy="545138"/>
            </a:xfrm>
          </p:grpSpPr>
          <p:grpSp>
            <p:nvGrpSpPr>
              <p:cNvPr id="201" name="Group 200"/>
              <p:cNvGrpSpPr/>
              <p:nvPr/>
            </p:nvGrpSpPr>
            <p:grpSpPr>
              <a:xfrm rot="16200000">
                <a:off x="1832653" y="4169683"/>
                <a:ext cx="291153" cy="205725"/>
                <a:chOff x="8463796" y="1178557"/>
                <a:chExt cx="381984" cy="269905"/>
              </a:xfrm>
              <a:solidFill>
                <a:schemeClr val="tx2"/>
              </a:solidFill>
            </p:grpSpPr>
            <p:grpSp>
              <p:nvGrpSpPr>
                <p:cNvPr id="206" name="Group 205"/>
                <p:cNvGrpSpPr/>
                <p:nvPr/>
              </p:nvGrpSpPr>
              <p:grpSpPr>
                <a:xfrm>
                  <a:off x="8463796" y="1178557"/>
                  <a:ext cx="181658" cy="117505"/>
                  <a:chOff x="1935085" y="4991522"/>
                  <a:chExt cx="438893" cy="283897"/>
                </a:xfrm>
                <a:grpFill/>
              </p:grpSpPr>
              <p:sp>
                <p:nvSpPr>
                  <p:cNvPr id="223"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4"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5"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6"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207" name="Group 206"/>
                <p:cNvGrpSpPr/>
                <p:nvPr/>
              </p:nvGrpSpPr>
              <p:grpSpPr>
                <a:xfrm>
                  <a:off x="8664122" y="1178557"/>
                  <a:ext cx="181658" cy="117505"/>
                  <a:chOff x="1935085" y="4991522"/>
                  <a:chExt cx="438893" cy="283897"/>
                </a:xfrm>
                <a:grpFill/>
              </p:grpSpPr>
              <p:sp>
                <p:nvSpPr>
                  <p:cNvPr id="219"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0"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1"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22"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208" name="Group 207"/>
                <p:cNvGrpSpPr/>
                <p:nvPr/>
              </p:nvGrpSpPr>
              <p:grpSpPr>
                <a:xfrm>
                  <a:off x="8463796" y="1330957"/>
                  <a:ext cx="381984" cy="117505"/>
                  <a:chOff x="8616196" y="1330957"/>
                  <a:chExt cx="381984" cy="117505"/>
                </a:xfrm>
                <a:grpFill/>
              </p:grpSpPr>
              <p:grpSp>
                <p:nvGrpSpPr>
                  <p:cNvPr id="209" name="Group 208"/>
                  <p:cNvGrpSpPr/>
                  <p:nvPr/>
                </p:nvGrpSpPr>
                <p:grpSpPr>
                  <a:xfrm>
                    <a:off x="8616196" y="1330957"/>
                    <a:ext cx="181658" cy="117505"/>
                    <a:chOff x="1935085" y="4991522"/>
                    <a:chExt cx="438893" cy="283897"/>
                  </a:xfrm>
                  <a:grpFill/>
                </p:grpSpPr>
                <p:sp>
                  <p:nvSpPr>
                    <p:cNvPr id="215"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6"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7"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8"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210" name="Group 209"/>
                  <p:cNvGrpSpPr/>
                  <p:nvPr/>
                </p:nvGrpSpPr>
                <p:grpSpPr>
                  <a:xfrm>
                    <a:off x="8816522" y="1330957"/>
                    <a:ext cx="181658" cy="117505"/>
                    <a:chOff x="1935085" y="4991522"/>
                    <a:chExt cx="438893" cy="283897"/>
                  </a:xfrm>
                  <a:grpFill/>
                </p:grpSpPr>
                <p:sp>
                  <p:nvSpPr>
                    <p:cNvPr id="211"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2"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3"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14"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grpSp>
            <p:nvGrpSpPr>
              <p:cNvPr id="202" name="Group 201"/>
              <p:cNvGrpSpPr/>
              <p:nvPr/>
            </p:nvGrpSpPr>
            <p:grpSpPr>
              <a:xfrm>
                <a:off x="1825006" y="3917730"/>
                <a:ext cx="306454" cy="545138"/>
                <a:chOff x="6941632" y="4832572"/>
                <a:chExt cx="246729" cy="438893"/>
              </a:xfrm>
            </p:grpSpPr>
            <p:sp>
              <p:nvSpPr>
                <p:cNvPr id="203"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04"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05"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nvGrpSpPr>
            <p:cNvPr id="105" name="Group 104"/>
            <p:cNvGrpSpPr/>
            <p:nvPr/>
          </p:nvGrpSpPr>
          <p:grpSpPr>
            <a:xfrm>
              <a:off x="1599941" y="4991199"/>
              <a:ext cx="419764" cy="726852"/>
              <a:chOff x="1825006" y="3917730"/>
              <a:chExt cx="306454" cy="545138"/>
            </a:xfrm>
          </p:grpSpPr>
          <p:grpSp>
            <p:nvGrpSpPr>
              <p:cNvPr id="175" name="Group 174"/>
              <p:cNvGrpSpPr/>
              <p:nvPr/>
            </p:nvGrpSpPr>
            <p:grpSpPr>
              <a:xfrm rot="16200000">
                <a:off x="1832653" y="4169683"/>
                <a:ext cx="291153" cy="205725"/>
                <a:chOff x="8463796" y="1178557"/>
                <a:chExt cx="381984" cy="269905"/>
              </a:xfrm>
              <a:solidFill>
                <a:schemeClr val="tx2"/>
              </a:solidFill>
            </p:grpSpPr>
            <p:grpSp>
              <p:nvGrpSpPr>
                <p:cNvPr id="180" name="Group 179"/>
                <p:cNvGrpSpPr/>
                <p:nvPr/>
              </p:nvGrpSpPr>
              <p:grpSpPr>
                <a:xfrm>
                  <a:off x="8463796" y="1178557"/>
                  <a:ext cx="181658" cy="117505"/>
                  <a:chOff x="1935085" y="4991522"/>
                  <a:chExt cx="438893" cy="283897"/>
                </a:xfrm>
                <a:grpFill/>
              </p:grpSpPr>
              <p:sp>
                <p:nvSpPr>
                  <p:cNvPr id="197"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8"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9"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200"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81" name="Group 180"/>
                <p:cNvGrpSpPr/>
                <p:nvPr/>
              </p:nvGrpSpPr>
              <p:grpSpPr>
                <a:xfrm>
                  <a:off x="8664122" y="1178557"/>
                  <a:ext cx="181658" cy="117505"/>
                  <a:chOff x="1935085" y="4991522"/>
                  <a:chExt cx="438893" cy="283897"/>
                </a:xfrm>
                <a:grpFill/>
              </p:grpSpPr>
              <p:sp>
                <p:nvSpPr>
                  <p:cNvPr id="193"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4"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5"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6"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82" name="Group 181"/>
                <p:cNvGrpSpPr/>
                <p:nvPr/>
              </p:nvGrpSpPr>
              <p:grpSpPr>
                <a:xfrm>
                  <a:off x="8463796" y="1330957"/>
                  <a:ext cx="381984" cy="117505"/>
                  <a:chOff x="8616196" y="1330957"/>
                  <a:chExt cx="381984" cy="117505"/>
                </a:xfrm>
                <a:grpFill/>
              </p:grpSpPr>
              <p:grpSp>
                <p:nvGrpSpPr>
                  <p:cNvPr id="183" name="Group 182"/>
                  <p:cNvGrpSpPr/>
                  <p:nvPr/>
                </p:nvGrpSpPr>
                <p:grpSpPr>
                  <a:xfrm>
                    <a:off x="8616196" y="1330957"/>
                    <a:ext cx="181658" cy="117505"/>
                    <a:chOff x="1935085" y="4991522"/>
                    <a:chExt cx="438893" cy="283897"/>
                  </a:xfrm>
                  <a:grpFill/>
                </p:grpSpPr>
                <p:sp>
                  <p:nvSpPr>
                    <p:cNvPr id="189"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0"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1"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92"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84" name="Group 183"/>
                  <p:cNvGrpSpPr/>
                  <p:nvPr/>
                </p:nvGrpSpPr>
                <p:grpSpPr>
                  <a:xfrm>
                    <a:off x="8816522" y="1330957"/>
                    <a:ext cx="181658" cy="117505"/>
                    <a:chOff x="1935085" y="4991522"/>
                    <a:chExt cx="438893" cy="283897"/>
                  </a:xfrm>
                  <a:grpFill/>
                </p:grpSpPr>
                <p:sp>
                  <p:nvSpPr>
                    <p:cNvPr id="185"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86"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87"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88"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grpSp>
            <p:nvGrpSpPr>
              <p:cNvPr id="176" name="Group 175"/>
              <p:cNvGrpSpPr/>
              <p:nvPr/>
            </p:nvGrpSpPr>
            <p:grpSpPr>
              <a:xfrm>
                <a:off x="1825006" y="3917730"/>
                <a:ext cx="306454" cy="545138"/>
                <a:chOff x="6941632" y="4832572"/>
                <a:chExt cx="246729" cy="438893"/>
              </a:xfrm>
            </p:grpSpPr>
            <p:sp>
              <p:nvSpPr>
                <p:cNvPr id="177"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8"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9"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nvGrpSpPr>
            <p:cNvPr id="106" name="Group 105"/>
            <p:cNvGrpSpPr/>
            <p:nvPr/>
          </p:nvGrpSpPr>
          <p:grpSpPr>
            <a:xfrm>
              <a:off x="2434522" y="4991199"/>
              <a:ext cx="419764" cy="726852"/>
              <a:chOff x="1825006" y="3917730"/>
              <a:chExt cx="306454" cy="545138"/>
            </a:xfrm>
          </p:grpSpPr>
          <p:grpSp>
            <p:nvGrpSpPr>
              <p:cNvPr id="149" name="Group 148"/>
              <p:cNvGrpSpPr/>
              <p:nvPr/>
            </p:nvGrpSpPr>
            <p:grpSpPr>
              <a:xfrm rot="16200000">
                <a:off x="1832653" y="4169683"/>
                <a:ext cx="291153" cy="205725"/>
                <a:chOff x="8463796" y="1178557"/>
                <a:chExt cx="381984" cy="269905"/>
              </a:xfrm>
              <a:solidFill>
                <a:schemeClr val="tx2"/>
              </a:solidFill>
            </p:grpSpPr>
            <p:grpSp>
              <p:nvGrpSpPr>
                <p:cNvPr id="154" name="Group 153"/>
                <p:cNvGrpSpPr/>
                <p:nvPr/>
              </p:nvGrpSpPr>
              <p:grpSpPr>
                <a:xfrm>
                  <a:off x="8463796" y="1178557"/>
                  <a:ext cx="181658" cy="117505"/>
                  <a:chOff x="1935085" y="4991522"/>
                  <a:chExt cx="438893" cy="283897"/>
                </a:xfrm>
                <a:grpFill/>
              </p:grpSpPr>
              <p:sp>
                <p:nvSpPr>
                  <p:cNvPr id="171"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2"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3"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4"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55" name="Group 154"/>
                <p:cNvGrpSpPr/>
                <p:nvPr/>
              </p:nvGrpSpPr>
              <p:grpSpPr>
                <a:xfrm>
                  <a:off x="8664122" y="1178557"/>
                  <a:ext cx="181658" cy="117505"/>
                  <a:chOff x="1935085" y="4991522"/>
                  <a:chExt cx="438893" cy="283897"/>
                </a:xfrm>
                <a:grpFill/>
              </p:grpSpPr>
              <p:sp>
                <p:nvSpPr>
                  <p:cNvPr id="167"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8"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9"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70"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56" name="Group 155"/>
                <p:cNvGrpSpPr/>
                <p:nvPr/>
              </p:nvGrpSpPr>
              <p:grpSpPr>
                <a:xfrm>
                  <a:off x="8463796" y="1330957"/>
                  <a:ext cx="381984" cy="117505"/>
                  <a:chOff x="8616196" y="1330957"/>
                  <a:chExt cx="381984" cy="117505"/>
                </a:xfrm>
                <a:grpFill/>
              </p:grpSpPr>
              <p:grpSp>
                <p:nvGrpSpPr>
                  <p:cNvPr id="157" name="Group 156"/>
                  <p:cNvGrpSpPr/>
                  <p:nvPr/>
                </p:nvGrpSpPr>
                <p:grpSpPr>
                  <a:xfrm>
                    <a:off x="8616196" y="1330957"/>
                    <a:ext cx="181658" cy="117505"/>
                    <a:chOff x="1935085" y="4991522"/>
                    <a:chExt cx="438893" cy="283897"/>
                  </a:xfrm>
                  <a:grpFill/>
                </p:grpSpPr>
                <p:sp>
                  <p:nvSpPr>
                    <p:cNvPr id="163"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4"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5"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6"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58" name="Group 157"/>
                  <p:cNvGrpSpPr/>
                  <p:nvPr/>
                </p:nvGrpSpPr>
                <p:grpSpPr>
                  <a:xfrm>
                    <a:off x="8816522" y="1330957"/>
                    <a:ext cx="181658" cy="117505"/>
                    <a:chOff x="1935085" y="4991522"/>
                    <a:chExt cx="438893" cy="283897"/>
                  </a:xfrm>
                  <a:grpFill/>
                </p:grpSpPr>
                <p:sp>
                  <p:nvSpPr>
                    <p:cNvPr id="159" name="Freeform 10"/>
                    <p:cNvSpPr>
                      <a:spLocks noEditPoints="1"/>
                    </p:cNvSpPr>
                    <p:nvPr/>
                  </p:nvSpPr>
                  <p:spPr bwMode="auto">
                    <a:xfrm>
                      <a:off x="1935085" y="4991522"/>
                      <a:ext cx="438893" cy="283897"/>
                    </a:xfrm>
                    <a:custGeom>
                      <a:avLst/>
                      <a:gdLst>
                        <a:gd name="T0" fmla="*/ 234 w 235"/>
                        <a:gd name="T1" fmla="*/ 0 h 152"/>
                        <a:gd name="T2" fmla="*/ 2 w 235"/>
                        <a:gd name="T3" fmla="*/ 0 h 152"/>
                        <a:gd name="T4" fmla="*/ 0 w 235"/>
                        <a:gd name="T5" fmla="*/ 2 h 152"/>
                        <a:gd name="T6" fmla="*/ 0 w 235"/>
                        <a:gd name="T7" fmla="*/ 151 h 152"/>
                        <a:gd name="T8" fmla="*/ 2 w 235"/>
                        <a:gd name="T9" fmla="*/ 152 h 152"/>
                        <a:gd name="T10" fmla="*/ 69 w 235"/>
                        <a:gd name="T11" fmla="*/ 152 h 152"/>
                        <a:gd name="T12" fmla="*/ 69 w 235"/>
                        <a:gd name="T13" fmla="*/ 152 h 152"/>
                        <a:gd name="T14" fmla="*/ 69 w 235"/>
                        <a:gd name="T15" fmla="*/ 152 h 152"/>
                        <a:gd name="T16" fmla="*/ 234 w 235"/>
                        <a:gd name="T17" fmla="*/ 152 h 152"/>
                        <a:gd name="T18" fmla="*/ 235 w 235"/>
                        <a:gd name="T19" fmla="*/ 151 h 152"/>
                        <a:gd name="T20" fmla="*/ 235 w 235"/>
                        <a:gd name="T21" fmla="*/ 2 h 152"/>
                        <a:gd name="T22" fmla="*/ 234 w 235"/>
                        <a:gd name="T23" fmla="*/ 0 h 152"/>
                        <a:gd name="T24" fmla="*/ 14 w 235"/>
                        <a:gd name="T25" fmla="*/ 138 h 152"/>
                        <a:gd name="T26" fmla="*/ 14 w 235"/>
                        <a:gd name="T27" fmla="*/ 15 h 152"/>
                        <a:gd name="T28" fmla="*/ 15 w 235"/>
                        <a:gd name="T29" fmla="*/ 14 h 152"/>
                        <a:gd name="T30" fmla="*/ 195 w 235"/>
                        <a:gd name="T31" fmla="*/ 14 h 152"/>
                        <a:gd name="T32" fmla="*/ 196 w 235"/>
                        <a:gd name="T33" fmla="*/ 15 h 152"/>
                        <a:gd name="T34" fmla="*/ 69 w 235"/>
                        <a:gd name="T35" fmla="*/ 138 h 152"/>
                        <a:gd name="T36" fmla="*/ 15 w 235"/>
                        <a:gd name="T37" fmla="*/ 138 h 152"/>
                        <a:gd name="T38" fmla="*/ 14 w 235"/>
                        <a:gd name="T39" fmla="*/ 138 h 152"/>
                        <a:gd name="T40" fmla="*/ 222 w 235"/>
                        <a:gd name="T41" fmla="*/ 138 h 152"/>
                        <a:gd name="T42" fmla="*/ 221 w 235"/>
                        <a:gd name="T43" fmla="*/ 138 h 152"/>
                        <a:gd name="T44" fmla="*/ 133 w 235"/>
                        <a:gd name="T45" fmla="*/ 138 h 152"/>
                        <a:gd name="T46" fmla="*/ 133 w 235"/>
                        <a:gd name="T47" fmla="*/ 137 h 152"/>
                        <a:gd name="T48" fmla="*/ 209 w 235"/>
                        <a:gd name="T49" fmla="*/ 15 h 152"/>
                        <a:gd name="T50" fmla="*/ 210 w 235"/>
                        <a:gd name="T51" fmla="*/ 14 h 152"/>
                        <a:gd name="T52" fmla="*/ 221 w 235"/>
                        <a:gd name="T53" fmla="*/ 14 h 152"/>
                        <a:gd name="T54" fmla="*/ 222 w 235"/>
                        <a:gd name="T55" fmla="*/ 15 h 152"/>
                        <a:gd name="T56" fmla="*/ 222 w 235"/>
                        <a:gd name="T5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52">
                          <a:moveTo>
                            <a:pt x="234" y="0"/>
                          </a:moveTo>
                          <a:cubicBezTo>
                            <a:pt x="2" y="0"/>
                            <a:pt x="2" y="0"/>
                            <a:pt x="2" y="0"/>
                          </a:cubicBezTo>
                          <a:cubicBezTo>
                            <a:pt x="1" y="0"/>
                            <a:pt x="0" y="1"/>
                            <a:pt x="0" y="2"/>
                          </a:cubicBezTo>
                          <a:cubicBezTo>
                            <a:pt x="0" y="151"/>
                            <a:pt x="0" y="151"/>
                            <a:pt x="0" y="151"/>
                          </a:cubicBezTo>
                          <a:cubicBezTo>
                            <a:pt x="0" y="152"/>
                            <a:pt x="1" y="152"/>
                            <a:pt x="2" y="152"/>
                          </a:cubicBezTo>
                          <a:cubicBezTo>
                            <a:pt x="69" y="152"/>
                            <a:pt x="69" y="152"/>
                            <a:pt x="69" y="152"/>
                          </a:cubicBezTo>
                          <a:cubicBezTo>
                            <a:pt x="69" y="152"/>
                            <a:pt x="69" y="152"/>
                            <a:pt x="69" y="152"/>
                          </a:cubicBezTo>
                          <a:cubicBezTo>
                            <a:pt x="69" y="152"/>
                            <a:pt x="69" y="152"/>
                            <a:pt x="69" y="152"/>
                          </a:cubicBezTo>
                          <a:cubicBezTo>
                            <a:pt x="234" y="152"/>
                            <a:pt x="234" y="152"/>
                            <a:pt x="234" y="152"/>
                          </a:cubicBezTo>
                          <a:cubicBezTo>
                            <a:pt x="235" y="152"/>
                            <a:pt x="235" y="152"/>
                            <a:pt x="235" y="151"/>
                          </a:cubicBezTo>
                          <a:cubicBezTo>
                            <a:pt x="235" y="2"/>
                            <a:pt x="235" y="2"/>
                            <a:pt x="235" y="2"/>
                          </a:cubicBezTo>
                          <a:cubicBezTo>
                            <a:pt x="235" y="1"/>
                            <a:pt x="235" y="0"/>
                            <a:pt x="234" y="0"/>
                          </a:cubicBezTo>
                          <a:moveTo>
                            <a:pt x="14" y="138"/>
                          </a:moveTo>
                          <a:cubicBezTo>
                            <a:pt x="14" y="15"/>
                            <a:pt x="14" y="15"/>
                            <a:pt x="14" y="15"/>
                          </a:cubicBezTo>
                          <a:cubicBezTo>
                            <a:pt x="14" y="14"/>
                            <a:pt x="15" y="14"/>
                            <a:pt x="15" y="14"/>
                          </a:cubicBezTo>
                          <a:cubicBezTo>
                            <a:pt x="195" y="14"/>
                            <a:pt x="195" y="14"/>
                            <a:pt x="195" y="14"/>
                          </a:cubicBezTo>
                          <a:cubicBezTo>
                            <a:pt x="195" y="14"/>
                            <a:pt x="196" y="15"/>
                            <a:pt x="196" y="15"/>
                          </a:cubicBezTo>
                          <a:cubicBezTo>
                            <a:pt x="192" y="82"/>
                            <a:pt x="136" y="138"/>
                            <a:pt x="69" y="138"/>
                          </a:cubicBezTo>
                          <a:cubicBezTo>
                            <a:pt x="15" y="138"/>
                            <a:pt x="15" y="138"/>
                            <a:pt x="15" y="138"/>
                          </a:cubicBezTo>
                          <a:cubicBezTo>
                            <a:pt x="15" y="138"/>
                            <a:pt x="14" y="138"/>
                            <a:pt x="14" y="138"/>
                          </a:cubicBezTo>
                          <a:moveTo>
                            <a:pt x="222" y="138"/>
                          </a:moveTo>
                          <a:cubicBezTo>
                            <a:pt x="222" y="138"/>
                            <a:pt x="221" y="138"/>
                            <a:pt x="221" y="138"/>
                          </a:cubicBezTo>
                          <a:cubicBezTo>
                            <a:pt x="133" y="138"/>
                            <a:pt x="133" y="138"/>
                            <a:pt x="133" y="138"/>
                          </a:cubicBezTo>
                          <a:cubicBezTo>
                            <a:pt x="132" y="138"/>
                            <a:pt x="132" y="137"/>
                            <a:pt x="133" y="137"/>
                          </a:cubicBezTo>
                          <a:cubicBezTo>
                            <a:pt x="176" y="114"/>
                            <a:pt x="207" y="67"/>
                            <a:pt x="209" y="15"/>
                          </a:cubicBezTo>
                          <a:cubicBezTo>
                            <a:pt x="209" y="14"/>
                            <a:pt x="210" y="14"/>
                            <a:pt x="210" y="14"/>
                          </a:cubicBezTo>
                          <a:cubicBezTo>
                            <a:pt x="221" y="14"/>
                            <a:pt x="221" y="14"/>
                            <a:pt x="221" y="14"/>
                          </a:cubicBezTo>
                          <a:cubicBezTo>
                            <a:pt x="221" y="14"/>
                            <a:pt x="222" y="14"/>
                            <a:pt x="222" y="15"/>
                          </a:cubicBezTo>
                          <a:lnTo>
                            <a:pt x="22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0" name="Oval 11"/>
                    <p:cNvSpPr>
                      <a:spLocks noChangeArrowheads="1"/>
                    </p:cNvSpPr>
                    <p:nvPr/>
                  </p:nvSpPr>
                  <p:spPr bwMode="auto">
                    <a:xfrm>
                      <a:off x="1981742" y="5038179"/>
                      <a:ext cx="24515" cy="245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1" name="Oval 12"/>
                    <p:cNvSpPr>
                      <a:spLocks noChangeArrowheads="1"/>
                    </p:cNvSpPr>
                    <p:nvPr/>
                  </p:nvSpPr>
                  <p:spPr bwMode="auto">
                    <a:xfrm>
                      <a:off x="1981742"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62" name="Oval 13"/>
                    <p:cNvSpPr>
                      <a:spLocks noChangeArrowheads="1"/>
                    </p:cNvSpPr>
                    <p:nvPr/>
                  </p:nvSpPr>
                  <p:spPr bwMode="auto">
                    <a:xfrm>
                      <a:off x="2303597" y="5204247"/>
                      <a:ext cx="26096" cy="260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grpSp>
            <p:nvGrpSpPr>
              <p:cNvPr id="150" name="Group 149"/>
              <p:cNvGrpSpPr/>
              <p:nvPr/>
            </p:nvGrpSpPr>
            <p:grpSpPr>
              <a:xfrm>
                <a:off x="1825006" y="3917730"/>
                <a:ext cx="306454" cy="545138"/>
                <a:chOff x="6941632" y="4832572"/>
                <a:chExt cx="246729" cy="438893"/>
              </a:xfrm>
            </p:grpSpPr>
            <p:sp>
              <p:nvSpPr>
                <p:cNvPr id="151" name="Freeform 16"/>
                <p:cNvSpPr>
                  <a:spLocks noEditPoints="1"/>
                </p:cNvSpPr>
                <p:nvPr/>
              </p:nvSpPr>
              <p:spPr bwMode="auto">
                <a:xfrm>
                  <a:off x="6941632" y="4832572"/>
                  <a:ext cx="246729" cy="438893"/>
                </a:xfrm>
                <a:custGeom>
                  <a:avLst/>
                  <a:gdLst>
                    <a:gd name="T0" fmla="*/ 130 w 132"/>
                    <a:gd name="T1" fmla="*/ 235 h 235"/>
                    <a:gd name="T2" fmla="*/ 2 w 132"/>
                    <a:gd name="T3" fmla="*/ 235 h 235"/>
                    <a:gd name="T4" fmla="*/ 0 w 132"/>
                    <a:gd name="T5" fmla="*/ 233 h 235"/>
                    <a:gd name="T6" fmla="*/ 0 w 132"/>
                    <a:gd name="T7" fmla="*/ 2 h 235"/>
                    <a:gd name="T8" fmla="*/ 2 w 132"/>
                    <a:gd name="T9" fmla="*/ 0 h 235"/>
                    <a:gd name="T10" fmla="*/ 130 w 132"/>
                    <a:gd name="T11" fmla="*/ 0 h 235"/>
                    <a:gd name="T12" fmla="*/ 132 w 132"/>
                    <a:gd name="T13" fmla="*/ 2 h 235"/>
                    <a:gd name="T14" fmla="*/ 132 w 132"/>
                    <a:gd name="T15" fmla="*/ 233 h 235"/>
                    <a:gd name="T16" fmla="*/ 130 w 132"/>
                    <a:gd name="T17" fmla="*/ 235 h 235"/>
                    <a:gd name="T18" fmla="*/ 15 w 132"/>
                    <a:gd name="T19" fmla="*/ 221 h 235"/>
                    <a:gd name="T20" fmla="*/ 117 w 132"/>
                    <a:gd name="T21" fmla="*/ 221 h 235"/>
                    <a:gd name="T22" fmla="*/ 118 w 132"/>
                    <a:gd name="T23" fmla="*/ 220 h 235"/>
                    <a:gd name="T24" fmla="*/ 118 w 132"/>
                    <a:gd name="T25" fmla="*/ 14 h 235"/>
                    <a:gd name="T26" fmla="*/ 117 w 132"/>
                    <a:gd name="T27" fmla="*/ 14 h 235"/>
                    <a:gd name="T28" fmla="*/ 15 w 132"/>
                    <a:gd name="T29" fmla="*/ 14 h 235"/>
                    <a:gd name="T30" fmla="*/ 14 w 132"/>
                    <a:gd name="T31" fmla="*/ 14 h 235"/>
                    <a:gd name="T32" fmla="*/ 14 w 132"/>
                    <a:gd name="T33" fmla="*/ 220 h 235"/>
                    <a:gd name="T34" fmla="*/ 15 w 132"/>
                    <a:gd name="T35" fmla="*/ 22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235">
                      <a:moveTo>
                        <a:pt x="130" y="235"/>
                      </a:moveTo>
                      <a:cubicBezTo>
                        <a:pt x="2" y="235"/>
                        <a:pt x="2" y="235"/>
                        <a:pt x="2" y="235"/>
                      </a:cubicBezTo>
                      <a:cubicBezTo>
                        <a:pt x="1" y="235"/>
                        <a:pt x="0" y="234"/>
                        <a:pt x="0" y="233"/>
                      </a:cubicBezTo>
                      <a:cubicBezTo>
                        <a:pt x="0" y="2"/>
                        <a:pt x="0" y="2"/>
                        <a:pt x="0" y="2"/>
                      </a:cubicBezTo>
                      <a:cubicBezTo>
                        <a:pt x="0" y="1"/>
                        <a:pt x="1" y="0"/>
                        <a:pt x="2" y="0"/>
                      </a:cubicBezTo>
                      <a:cubicBezTo>
                        <a:pt x="130" y="0"/>
                        <a:pt x="130" y="0"/>
                        <a:pt x="130" y="0"/>
                      </a:cubicBezTo>
                      <a:cubicBezTo>
                        <a:pt x="131" y="0"/>
                        <a:pt x="132" y="1"/>
                        <a:pt x="132" y="2"/>
                      </a:cubicBezTo>
                      <a:cubicBezTo>
                        <a:pt x="132" y="233"/>
                        <a:pt x="132" y="233"/>
                        <a:pt x="132" y="233"/>
                      </a:cubicBezTo>
                      <a:cubicBezTo>
                        <a:pt x="132" y="234"/>
                        <a:pt x="131" y="235"/>
                        <a:pt x="130" y="235"/>
                      </a:cubicBezTo>
                      <a:moveTo>
                        <a:pt x="15" y="221"/>
                      </a:moveTo>
                      <a:cubicBezTo>
                        <a:pt x="117" y="221"/>
                        <a:pt x="117" y="221"/>
                        <a:pt x="117" y="221"/>
                      </a:cubicBezTo>
                      <a:cubicBezTo>
                        <a:pt x="117" y="221"/>
                        <a:pt x="118" y="221"/>
                        <a:pt x="118" y="220"/>
                      </a:cubicBezTo>
                      <a:cubicBezTo>
                        <a:pt x="118" y="14"/>
                        <a:pt x="118" y="14"/>
                        <a:pt x="118" y="14"/>
                      </a:cubicBezTo>
                      <a:cubicBezTo>
                        <a:pt x="118" y="14"/>
                        <a:pt x="117" y="14"/>
                        <a:pt x="117" y="14"/>
                      </a:cubicBezTo>
                      <a:cubicBezTo>
                        <a:pt x="15" y="14"/>
                        <a:pt x="15" y="14"/>
                        <a:pt x="15" y="14"/>
                      </a:cubicBezTo>
                      <a:cubicBezTo>
                        <a:pt x="14" y="14"/>
                        <a:pt x="14" y="14"/>
                        <a:pt x="14" y="14"/>
                      </a:cubicBezTo>
                      <a:cubicBezTo>
                        <a:pt x="14" y="220"/>
                        <a:pt x="14" y="220"/>
                        <a:pt x="14" y="220"/>
                      </a:cubicBezTo>
                      <a:cubicBezTo>
                        <a:pt x="14" y="221"/>
                        <a:pt x="14" y="221"/>
                        <a:pt x="15" y="221"/>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52" name="Freeform 17"/>
                <p:cNvSpPr>
                  <a:spLocks/>
                </p:cNvSpPr>
                <p:nvPr/>
              </p:nvSpPr>
              <p:spPr bwMode="auto">
                <a:xfrm>
                  <a:off x="6993825" y="4895836"/>
                  <a:ext cx="141553" cy="26096"/>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4"/>
                        <a:pt x="0" y="13"/>
                      </a:cubicBezTo>
                      <a:cubicBezTo>
                        <a:pt x="0" y="1"/>
                        <a:pt x="0" y="1"/>
                        <a:pt x="0" y="1"/>
                      </a:cubicBezTo>
                      <a:cubicBezTo>
                        <a:pt x="0" y="1"/>
                        <a:pt x="0" y="0"/>
                        <a:pt x="1" y="0"/>
                      </a:cubicBezTo>
                      <a:cubicBezTo>
                        <a:pt x="75" y="0"/>
                        <a:pt x="75" y="0"/>
                        <a:pt x="75" y="0"/>
                      </a:cubicBezTo>
                      <a:cubicBezTo>
                        <a:pt x="75" y="0"/>
                        <a:pt x="76" y="1"/>
                        <a:pt x="76" y="1"/>
                      </a:cubicBezTo>
                      <a:cubicBezTo>
                        <a:pt x="76" y="13"/>
                        <a:pt x="76" y="13"/>
                        <a:pt x="76" y="13"/>
                      </a:cubicBezTo>
                      <a:cubicBezTo>
                        <a:pt x="76" y="14"/>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53" name="Freeform 18"/>
                <p:cNvSpPr>
                  <a:spLocks/>
                </p:cNvSpPr>
                <p:nvPr/>
              </p:nvSpPr>
              <p:spPr bwMode="auto">
                <a:xfrm>
                  <a:off x="6993825" y="4948028"/>
                  <a:ext cx="141553" cy="26887"/>
                </a:xfrm>
                <a:custGeom>
                  <a:avLst/>
                  <a:gdLst>
                    <a:gd name="T0" fmla="*/ 75 w 76"/>
                    <a:gd name="T1" fmla="*/ 14 h 14"/>
                    <a:gd name="T2" fmla="*/ 1 w 76"/>
                    <a:gd name="T3" fmla="*/ 14 h 14"/>
                    <a:gd name="T4" fmla="*/ 0 w 76"/>
                    <a:gd name="T5" fmla="*/ 13 h 14"/>
                    <a:gd name="T6" fmla="*/ 0 w 76"/>
                    <a:gd name="T7" fmla="*/ 1 h 14"/>
                    <a:gd name="T8" fmla="*/ 1 w 76"/>
                    <a:gd name="T9" fmla="*/ 0 h 14"/>
                    <a:gd name="T10" fmla="*/ 75 w 76"/>
                    <a:gd name="T11" fmla="*/ 0 h 14"/>
                    <a:gd name="T12" fmla="*/ 76 w 76"/>
                    <a:gd name="T13" fmla="*/ 1 h 14"/>
                    <a:gd name="T14" fmla="*/ 76 w 76"/>
                    <a:gd name="T15" fmla="*/ 13 h 14"/>
                    <a:gd name="T16" fmla="*/ 75 w 7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4">
                      <a:moveTo>
                        <a:pt x="75" y="14"/>
                      </a:moveTo>
                      <a:cubicBezTo>
                        <a:pt x="1" y="14"/>
                        <a:pt x="1" y="14"/>
                        <a:pt x="1" y="14"/>
                      </a:cubicBezTo>
                      <a:cubicBezTo>
                        <a:pt x="0" y="14"/>
                        <a:pt x="0" y="13"/>
                        <a:pt x="0" y="13"/>
                      </a:cubicBezTo>
                      <a:cubicBezTo>
                        <a:pt x="0" y="1"/>
                        <a:pt x="0" y="1"/>
                        <a:pt x="0" y="1"/>
                      </a:cubicBezTo>
                      <a:cubicBezTo>
                        <a:pt x="0" y="0"/>
                        <a:pt x="0" y="0"/>
                        <a:pt x="1" y="0"/>
                      </a:cubicBezTo>
                      <a:cubicBezTo>
                        <a:pt x="75" y="0"/>
                        <a:pt x="75" y="0"/>
                        <a:pt x="75" y="0"/>
                      </a:cubicBezTo>
                      <a:cubicBezTo>
                        <a:pt x="75" y="0"/>
                        <a:pt x="76" y="0"/>
                        <a:pt x="76" y="1"/>
                      </a:cubicBezTo>
                      <a:cubicBezTo>
                        <a:pt x="76" y="13"/>
                        <a:pt x="76" y="13"/>
                        <a:pt x="76" y="13"/>
                      </a:cubicBezTo>
                      <a:cubicBezTo>
                        <a:pt x="76" y="13"/>
                        <a:pt x="75" y="14"/>
                        <a:pt x="75" y="14"/>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Intel Clear"/>
                    <a:ea typeface="+mn-ea"/>
                    <a:cs typeface="+mn-cs"/>
                  </a:endParaRPr>
                </a:p>
              </p:txBody>
            </p:sp>
          </p:grpSp>
        </p:grpSp>
        <p:grpSp>
          <p:nvGrpSpPr>
            <p:cNvPr id="120" name="Group 119"/>
            <p:cNvGrpSpPr/>
            <p:nvPr/>
          </p:nvGrpSpPr>
          <p:grpSpPr>
            <a:xfrm>
              <a:off x="1330707" y="5295119"/>
              <a:ext cx="123640" cy="120353"/>
              <a:chOff x="2119480" y="3928260"/>
              <a:chExt cx="978409" cy="978408"/>
            </a:xfrm>
          </p:grpSpPr>
          <p:sp>
            <p:nvSpPr>
              <p:cNvPr id="121" name="Circular Arrow 120"/>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22" name="Circular Arrow 121"/>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16" name="Group 115"/>
            <p:cNvGrpSpPr/>
            <p:nvPr/>
          </p:nvGrpSpPr>
          <p:grpSpPr>
            <a:xfrm>
              <a:off x="2165287" y="5305388"/>
              <a:ext cx="123640" cy="120353"/>
              <a:chOff x="2119480" y="3928260"/>
              <a:chExt cx="978409" cy="978408"/>
            </a:xfrm>
          </p:grpSpPr>
          <p:sp>
            <p:nvSpPr>
              <p:cNvPr id="117" name="Circular Arrow 116"/>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18" name="Circular Arrow 117"/>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grpSp>
          <p:nvGrpSpPr>
            <p:cNvPr id="112" name="Group 111"/>
            <p:cNvGrpSpPr/>
            <p:nvPr/>
          </p:nvGrpSpPr>
          <p:grpSpPr>
            <a:xfrm>
              <a:off x="2999868" y="5293547"/>
              <a:ext cx="123640" cy="120353"/>
              <a:chOff x="2119480" y="3928260"/>
              <a:chExt cx="978409" cy="978408"/>
            </a:xfrm>
          </p:grpSpPr>
          <p:sp>
            <p:nvSpPr>
              <p:cNvPr id="113" name="Circular Arrow 112"/>
              <p:cNvSpPr/>
              <p:nvPr/>
            </p:nvSpPr>
            <p:spPr>
              <a:xfrm>
                <a:off x="2119480"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114" name="Circular Arrow 113"/>
              <p:cNvSpPr/>
              <p:nvPr/>
            </p:nvSpPr>
            <p:spPr>
              <a:xfrm rot="10800000">
                <a:off x="2119481" y="3928260"/>
                <a:ext cx="978408" cy="978408"/>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grpSp>
      </p:grpSp>
      <p:sp>
        <p:nvSpPr>
          <p:cNvPr id="326" name="Rounded Rectangle 325"/>
          <p:cNvSpPr/>
          <p:nvPr/>
        </p:nvSpPr>
        <p:spPr>
          <a:xfrm>
            <a:off x="561608" y="3050478"/>
            <a:ext cx="2628938" cy="1483627"/>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panose="020B0604020203020204" pitchFamily="34" charset="0"/>
                <a:ea typeface="+mn-ea"/>
                <a:cs typeface="+mn-cs"/>
              </a:rPr>
              <a:t>COMPUTE SERVERS &amp; SAN</a:t>
            </a:r>
          </a:p>
        </p:txBody>
      </p:sp>
      <p:sp>
        <p:nvSpPr>
          <p:cNvPr id="449" name="Rounded Rectangle 448"/>
          <p:cNvSpPr/>
          <p:nvPr/>
        </p:nvSpPr>
        <p:spPr>
          <a:xfrm>
            <a:off x="455613" y="964518"/>
            <a:ext cx="2834640" cy="44319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marL="0" marR="0" lvl="0" indent="0" algn="ctr" defTabSz="914355" rtl="0" eaLnBrk="1" fontAlgn="auto" latinLnBrk="0" hangingPunct="1">
              <a:lnSpc>
                <a:spcPct val="80000"/>
              </a:lnSpc>
              <a:spcBef>
                <a:spcPts val="600"/>
              </a:spcBef>
              <a:spcAft>
                <a:spcPts val="0"/>
              </a:spcAft>
              <a:buClrTx/>
              <a:buSzTx/>
              <a:buFontTx/>
              <a:buNone/>
              <a:tabLst/>
              <a:defRPr/>
            </a:pPr>
            <a:r>
              <a:rPr kumimoji="0" lang="en-US" sz="1400" b="1" i="0" u="none" strike="noStrike" kern="1200" cap="all" spc="0" normalizeH="0" baseline="0" noProof="0" dirty="0">
                <a:ln>
                  <a:noFill/>
                </a:ln>
                <a:solidFill>
                  <a:srgbClr val="003C71"/>
                </a:solidFill>
                <a:effectLst/>
                <a:uLnTx/>
                <a:uFillTx/>
                <a:latin typeface="Intel Clear" panose="020B0604020203020204" pitchFamily="34" charset="0"/>
                <a:ea typeface="+mn-ea"/>
                <a:cs typeface="+mn-cs"/>
              </a:rPr>
              <a:t>Traditional 3-tier architecture</a:t>
            </a:r>
            <a:endPar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endParaRPr>
          </a:p>
        </p:txBody>
      </p:sp>
      <p:sp>
        <p:nvSpPr>
          <p:cNvPr id="482" name="Freeform 385"/>
          <p:cNvSpPr>
            <a:spLocks noEditPoints="1"/>
          </p:cNvSpPr>
          <p:nvPr/>
        </p:nvSpPr>
        <p:spPr bwMode="auto">
          <a:xfrm>
            <a:off x="730639" y="3268792"/>
            <a:ext cx="432118" cy="156175"/>
          </a:xfrm>
          <a:custGeom>
            <a:avLst/>
            <a:gdLst>
              <a:gd name="T0" fmla="*/ 190 w 191"/>
              <a:gd name="T1" fmla="*/ 0 h 69"/>
              <a:gd name="T2" fmla="*/ 1 w 191"/>
              <a:gd name="T3" fmla="*/ 0 h 69"/>
              <a:gd name="T4" fmla="*/ 0 w 191"/>
              <a:gd name="T5" fmla="*/ 1 h 69"/>
              <a:gd name="T6" fmla="*/ 0 w 191"/>
              <a:gd name="T7" fmla="*/ 68 h 69"/>
              <a:gd name="T8" fmla="*/ 1 w 191"/>
              <a:gd name="T9" fmla="*/ 69 h 69"/>
              <a:gd name="T10" fmla="*/ 190 w 191"/>
              <a:gd name="T11" fmla="*/ 69 h 69"/>
              <a:gd name="T12" fmla="*/ 191 w 191"/>
              <a:gd name="T13" fmla="*/ 68 h 69"/>
              <a:gd name="T14" fmla="*/ 191 w 191"/>
              <a:gd name="T15" fmla="*/ 1 h 69"/>
              <a:gd name="T16" fmla="*/ 190 w 191"/>
              <a:gd name="T17" fmla="*/ 0 h 69"/>
              <a:gd name="T18" fmla="*/ 44 w 191"/>
              <a:gd name="T19" fmla="*/ 43 h 69"/>
              <a:gd name="T20" fmla="*/ 43 w 191"/>
              <a:gd name="T21" fmla="*/ 43 h 69"/>
              <a:gd name="T22" fmla="*/ 27 w 191"/>
              <a:gd name="T23" fmla="*/ 43 h 69"/>
              <a:gd name="T24" fmla="*/ 26 w 191"/>
              <a:gd name="T25" fmla="*/ 43 h 69"/>
              <a:gd name="T26" fmla="*/ 26 w 191"/>
              <a:gd name="T27" fmla="*/ 27 h 69"/>
              <a:gd name="T28" fmla="*/ 27 w 191"/>
              <a:gd name="T29" fmla="*/ 26 h 69"/>
              <a:gd name="T30" fmla="*/ 43 w 191"/>
              <a:gd name="T31" fmla="*/ 26 h 69"/>
              <a:gd name="T32" fmla="*/ 44 w 191"/>
              <a:gd name="T33" fmla="*/ 27 h 69"/>
              <a:gd name="T34" fmla="*/ 44 w 191"/>
              <a:gd name="T35" fmla="*/ 43 h 69"/>
              <a:gd name="T36" fmla="*/ 170 w 191"/>
              <a:gd name="T37" fmla="*/ 55 h 69"/>
              <a:gd name="T38" fmla="*/ 169 w 191"/>
              <a:gd name="T39" fmla="*/ 55 h 69"/>
              <a:gd name="T40" fmla="*/ 84 w 191"/>
              <a:gd name="T41" fmla="*/ 55 h 69"/>
              <a:gd name="T42" fmla="*/ 83 w 191"/>
              <a:gd name="T43" fmla="*/ 55 h 69"/>
              <a:gd name="T44" fmla="*/ 83 w 191"/>
              <a:gd name="T45" fmla="*/ 43 h 69"/>
              <a:gd name="T46" fmla="*/ 84 w 191"/>
              <a:gd name="T47" fmla="*/ 42 h 69"/>
              <a:gd name="T48" fmla="*/ 169 w 191"/>
              <a:gd name="T49" fmla="*/ 42 h 69"/>
              <a:gd name="T50" fmla="*/ 170 w 191"/>
              <a:gd name="T51" fmla="*/ 43 h 69"/>
              <a:gd name="T52" fmla="*/ 170 w 191"/>
              <a:gd name="T53" fmla="*/ 55 h 69"/>
              <a:gd name="T54" fmla="*/ 170 w 191"/>
              <a:gd name="T55" fmla="*/ 27 h 69"/>
              <a:gd name="T56" fmla="*/ 169 w 191"/>
              <a:gd name="T57" fmla="*/ 28 h 69"/>
              <a:gd name="T58" fmla="*/ 84 w 191"/>
              <a:gd name="T59" fmla="*/ 28 h 69"/>
              <a:gd name="T60" fmla="*/ 83 w 191"/>
              <a:gd name="T61" fmla="*/ 27 h 69"/>
              <a:gd name="T62" fmla="*/ 83 w 191"/>
              <a:gd name="T63" fmla="*/ 15 h 69"/>
              <a:gd name="T64" fmla="*/ 84 w 191"/>
              <a:gd name="T65" fmla="*/ 14 h 69"/>
              <a:gd name="T66" fmla="*/ 169 w 191"/>
              <a:gd name="T67" fmla="*/ 14 h 69"/>
              <a:gd name="T68" fmla="*/ 170 w 191"/>
              <a:gd name="T69" fmla="*/ 15 h 69"/>
              <a:gd name="T70" fmla="*/ 170 w 191"/>
              <a:gd name="T7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69">
                <a:moveTo>
                  <a:pt x="190" y="0"/>
                </a:moveTo>
                <a:cubicBezTo>
                  <a:pt x="1" y="0"/>
                  <a:pt x="1" y="0"/>
                  <a:pt x="1" y="0"/>
                </a:cubicBezTo>
                <a:cubicBezTo>
                  <a:pt x="1" y="0"/>
                  <a:pt x="0" y="1"/>
                  <a:pt x="0" y="1"/>
                </a:cubicBezTo>
                <a:cubicBezTo>
                  <a:pt x="0" y="68"/>
                  <a:pt x="0" y="68"/>
                  <a:pt x="0" y="68"/>
                </a:cubicBezTo>
                <a:cubicBezTo>
                  <a:pt x="0" y="69"/>
                  <a:pt x="1" y="69"/>
                  <a:pt x="1" y="69"/>
                </a:cubicBezTo>
                <a:cubicBezTo>
                  <a:pt x="190" y="69"/>
                  <a:pt x="190" y="69"/>
                  <a:pt x="190" y="69"/>
                </a:cubicBezTo>
                <a:cubicBezTo>
                  <a:pt x="190" y="69"/>
                  <a:pt x="191" y="69"/>
                  <a:pt x="191" y="68"/>
                </a:cubicBezTo>
                <a:cubicBezTo>
                  <a:pt x="191" y="1"/>
                  <a:pt x="191" y="1"/>
                  <a:pt x="191" y="1"/>
                </a:cubicBezTo>
                <a:cubicBezTo>
                  <a:pt x="191" y="1"/>
                  <a:pt x="190" y="0"/>
                  <a:pt x="190" y="0"/>
                </a:cubicBezTo>
                <a:moveTo>
                  <a:pt x="44" y="43"/>
                </a:moveTo>
                <a:cubicBezTo>
                  <a:pt x="44" y="43"/>
                  <a:pt x="43" y="43"/>
                  <a:pt x="43" y="43"/>
                </a:cubicBezTo>
                <a:cubicBezTo>
                  <a:pt x="27" y="43"/>
                  <a:pt x="27" y="43"/>
                  <a:pt x="27" y="43"/>
                </a:cubicBezTo>
                <a:cubicBezTo>
                  <a:pt x="27" y="43"/>
                  <a:pt x="26" y="43"/>
                  <a:pt x="26" y="43"/>
                </a:cubicBezTo>
                <a:cubicBezTo>
                  <a:pt x="26" y="27"/>
                  <a:pt x="26" y="27"/>
                  <a:pt x="26" y="27"/>
                </a:cubicBezTo>
                <a:cubicBezTo>
                  <a:pt x="26" y="26"/>
                  <a:pt x="27" y="26"/>
                  <a:pt x="27" y="26"/>
                </a:cubicBezTo>
                <a:cubicBezTo>
                  <a:pt x="43" y="26"/>
                  <a:pt x="43" y="26"/>
                  <a:pt x="43" y="26"/>
                </a:cubicBezTo>
                <a:cubicBezTo>
                  <a:pt x="43" y="26"/>
                  <a:pt x="44" y="26"/>
                  <a:pt x="44" y="27"/>
                </a:cubicBezTo>
                <a:lnTo>
                  <a:pt x="44" y="43"/>
                </a:lnTo>
                <a:close/>
                <a:moveTo>
                  <a:pt x="170" y="55"/>
                </a:moveTo>
                <a:cubicBezTo>
                  <a:pt x="170" y="55"/>
                  <a:pt x="169" y="55"/>
                  <a:pt x="169" y="55"/>
                </a:cubicBezTo>
                <a:cubicBezTo>
                  <a:pt x="84" y="55"/>
                  <a:pt x="84" y="55"/>
                  <a:pt x="84" y="55"/>
                </a:cubicBezTo>
                <a:cubicBezTo>
                  <a:pt x="84" y="55"/>
                  <a:pt x="83" y="55"/>
                  <a:pt x="83" y="55"/>
                </a:cubicBezTo>
                <a:cubicBezTo>
                  <a:pt x="83" y="43"/>
                  <a:pt x="83" y="43"/>
                  <a:pt x="83" y="43"/>
                </a:cubicBezTo>
                <a:cubicBezTo>
                  <a:pt x="83" y="42"/>
                  <a:pt x="84" y="42"/>
                  <a:pt x="84" y="42"/>
                </a:cubicBezTo>
                <a:cubicBezTo>
                  <a:pt x="169" y="42"/>
                  <a:pt x="169" y="42"/>
                  <a:pt x="169" y="42"/>
                </a:cubicBezTo>
                <a:cubicBezTo>
                  <a:pt x="169" y="42"/>
                  <a:pt x="170" y="42"/>
                  <a:pt x="170" y="43"/>
                </a:cubicBezTo>
                <a:lnTo>
                  <a:pt x="170" y="55"/>
                </a:lnTo>
                <a:close/>
                <a:moveTo>
                  <a:pt x="170" y="27"/>
                </a:moveTo>
                <a:cubicBezTo>
                  <a:pt x="170" y="27"/>
                  <a:pt x="169" y="28"/>
                  <a:pt x="169" y="28"/>
                </a:cubicBezTo>
                <a:cubicBezTo>
                  <a:pt x="84" y="28"/>
                  <a:pt x="84" y="28"/>
                  <a:pt x="84" y="28"/>
                </a:cubicBezTo>
                <a:cubicBezTo>
                  <a:pt x="84" y="28"/>
                  <a:pt x="83" y="27"/>
                  <a:pt x="83" y="27"/>
                </a:cubicBezTo>
                <a:cubicBezTo>
                  <a:pt x="83" y="15"/>
                  <a:pt x="83" y="15"/>
                  <a:pt x="83" y="15"/>
                </a:cubicBezTo>
                <a:cubicBezTo>
                  <a:pt x="83" y="14"/>
                  <a:pt x="84" y="14"/>
                  <a:pt x="84" y="14"/>
                </a:cubicBezTo>
                <a:cubicBezTo>
                  <a:pt x="169" y="14"/>
                  <a:pt x="169" y="14"/>
                  <a:pt x="169" y="14"/>
                </a:cubicBezTo>
                <a:cubicBezTo>
                  <a:pt x="169" y="14"/>
                  <a:pt x="170" y="14"/>
                  <a:pt x="170" y="15"/>
                </a:cubicBezTo>
                <a:lnTo>
                  <a:pt x="170" y="2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Intel Clear"/>
              <a:ea typeface="+mn-ea"/>
              <a:cs typeface="+mn-cs"/>
            </a:endParaRPr>
          </a:p>
        </p:txBody>
      </p:sp>
      <p:sp>
        <p:nvSpPr>
          <p:cNvPr id="483" name="Freeform 385"/>
          <p:cNvSpPr>
            <a:spLocks noEditPoints="1"/>
          </p:cNvSpPr>
          <p:nvPr/>
        </p:nvSpPr>
        <p:spPr bwMode="auto">
          <a:xfrm>
            <a:off x="1329240" y="3268792"/>
            <a:ext cx="432118" cy="156175"/>
          </a:xfrm>
          <a:custGeom>
            <a:avLst/>
            <a:gdLst>
              <a:gd name="T0" fmla="*/ 190 w 191"/>
              <a:gd name="T1" fmla="*/ 0 h 69"/>
              <a:gd name="T2" fmla="*/ 1 w 191"/>
              <a:gd name="T3" fmla="*/ 0 h 69"/>
              <a:gd name="T4" fmla="*/ 0 w 191"/>
              <a:gd name="T5" fmla="*/ 1 h 69"/>
              <a:gd name="T6" fmla="*/ 0 w 191"/>
              <a:gd name="T7" fmla="*/ 68 h 69"/>
              <a:gd name="T8" fmla="*/ 1 w 191"/>
              <a:gd name="T9" fmla="*/ 69 h 69"/>
              <a:gd name="T10" fmla="*/ 190 w 191"/>
              <a:gd name="T11" fmla="*/ 69 h 69"/>
              <a:gd name="T12" fmla="*/ 191 w 191"/>
              <a:gd name="T13" fmla="*/ 68 h 69"/>
              <a:gd name="T14" fmla="*/ 191 w 191"/>
              <a:gd name="T15" fmla="*/ 1 h 69"/>
              <a:gd name="T16" fmla="*/ 190 w 191"/>
              <a:gd name="T17" fmla="*/ 0 h 69"/>
              <a:gd name="T18" fmla="*/ 44 w 191"/>
              <a:gd name="T19" fmla="*/ 43 h 69"/>
              <a:gd name="T20" fmla="*/ 43 w 191"/>
              <a:gd name="T21" fmla="*/ 43 h 69"/>
              <a:gd name="T22" fmla="*/ 27 w 191"/>
              <a:gd name="T23" fmla="*/ 43 h 69"/>
              <a:gd name="T24" fmla="*/ 26 w 191"/>
              <a:gd name="T25" fmla="*/ 43 h 69"/>
              <a:gd name="T26" fmla="*/ 26 w 191"/>
              <a:gd name="T27" fmla="*/ 27 h 69"/>
              <a:gd name="T28" fmla="*/ 27 w 191"/>
              <a:gd name="T29" fmla="*/ 26 h 69"/>
              <a:gd name="T30" fmla="*/ 43 w 191"/>
              <a:gd name="T31" fmla="*/ 26 h 69"/>
              <a:gd name="T32" fmla="*/ 44 w 191"/>
              <a:gd name="T33" fmla="*/ 27 h 69"/>
              <a:gd name="T34" fmla="*/ 44 w 191"/>
              <a:gd name="T35" fmla="*/ 43 h 69"/>
              <a:gd name="T36" fmla="*/ 170 w 191"/>
              <a:gd name="T37" fmla="*/ 55 h 69"/>
              <a:gd name="T38" fmla="*/ 169 w 191"/>
              <a:gd name="T39" fmla="*/ 55 h 69"/>
              <a:gd name="T40" fmla="*/ 84 w 191"/>
              <a:gd name="T41" fmla="*/ 55 h 69"/>
              <a:gd name="T42" fmla="*/ 83 w 191"/>
              <a:gd name="T43" fmla="*/ 55 h 69"/>
              <a:gd name="T44" fmla="*/ 83 w 191"/>
              <a:gd name="T45" fmla="*/ 43 h 69"/>
              <a:gd name="T46" fmla="*/ 84 w 191"/>
              <a:gd name="T47" fmla="*/ 42 h 69"/>
              <a:gd name="T48" fmla="*/ 169 w 191"/>
              <a:gd name="T49" fmla="*/ 42 h 69"/>
              <a:gd name="T50" fmla="*/ 170 w 191"/>
              <a:gd name="T51" fmla="*/ 43 h 69"/>
              <a:gd name="T52" fmla="*/ 170 w 191"/>
              <a:gd name="T53" fmla="*/ 55 h 69"/>
              <a:gd name="T54" fmla="*/ 170 w 191"/>
              <a:gd name="T55" fmla="*/ 27 h 69"/>
              <a:gd name="T56" fmla="*/ 169 w 191"/>
              <a:gd name="T57" fmla="*/ 28 h 69"/>
              <a:gd name="T58" fmla="*/ 84 w 191"/>
              <a:gd name="T59" fmla="*/ 28 h 69"/>
              <a:gd name="T60" fmla="*/ 83 w 191"/>
              <a:gd name="T61" fmla="*/ 27 h 69"/>
              <a:gd name="T62" fmla="*/ 83 w 191"/>
              <a:gd name="T63" fmla="*/ 15 h 69"/>
              <a:gd name="T64" fmla="*/ 84 w 191"/>
              <a:gd name="T65" fmla="*/ 14 h 69"/>
              <a:gd name="T66" fmla="*/ 169 w 191"/>
              <a:gd name="T67" fmla="*/ 14 h 69"/>
              <a:gd name="T68" fmla="*/ 170 w 191"/>
              <a:gd name="T69" fmla="*/ 15 h 69"/>
              <a:gd name="T70" fmla="*/ 170 w 191"/>
              <a:gd name="T7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69">
                <a:moveTo>
                  <a:pt x="190" y="0"/>
                </a:moveTo>
                <a:cubicBezTo>
                  <a:pt x="1" y="0"/>
                  <a:pt x="1" y="0"/>
                  <a:pt x="1" y="0"/>
                </a:cubicBezTo>
                <a:cubicBezTo>
                  <a:pt x="1" y="0"/>
                  <a:pt x="0" y="1"/>
                  <a:pt x="0" y="1"/>
                </a:cubicBezTo>
                <a:cubicBezTo>
                  <a:pt x="0" y="68"/>
                  <a:pt x="0" y="68"/>
                  <a:pt x="0" y="68"/>
                </a:cubicBezTo>
                <a:cubicBezTo>
                  <a:pt x="0" y="69"/>
                  <a:pt x="1" y="69"/>
                  <a:pt x="1" y="69"/>
                </a:cubicBezTo>
                <a:cubicBezTo>
                  <a:pt x="190" y="69"/>
                  <a:pt x="190" y="69"/>
                  <a:pt x="190" y="69"/>
                </a:cubicBezTo>
                <a:cubicBezTo>
                  <a:pt x="190" y="69"/>
                  <a:pt x="191" y="69"/>
                  <a:pt x="191" y="68"/>
                </a:cubicBezTo>
                <a:cubicBezTo>
                  <a:pt x="191" y="1"/>
                  <a:pt x="191" y="1"/>
                  <a:pt x="191" y="1"/>
                </a:cubicBezTo>
                <a:cubicBezTo>
                  <a:pt x="191" y="1"/>
                  <a:pt x="190" y="0"/>
                  <a:pt x="190" y="0"/>
                </a:cubicBezTo>
                <a:moveTo>
                  <a:pt x="44" y="43"/>
                </a:moveTo>
                <a:cubicBezTo>
                  <a:pt x="44" y="43"/>
                  <a:pt x="43" y="43"/>
                  <a:pt x="43" y="43"/>
                </a:cubicBezTo>
                <a:cubicBezTo>
                  <a:pt x="27" y="43"/>
                  <a:pt x="27" y="43"/>
                  <a:pt x="27" y="43"/>
                </a:cubicBezTo>
                <a:cubicBezTo>
                  <a:pt x="27" y="43"/>
                  <a:pt x="26" y="43"/>
                  <a:pt x="26" y="43"/>
                </a:cubicBezTo>
                <a:cubicBezTo>
                  <a:pt x="26" y="27"/>
                  <a:pt x="26" y="27"/>
                  <a:pt x="26" y="27"/>
                </a:cubicBezTo>
                <a:cubicBezTo>
                  <a:pt x="26" y="26"/>
                  <a:pt x="27" y="26"/>
                  <a:pt x="27" y="26"/>
                </a:cubicBezTo>
                <a:cubicBezTo>
                  <a:pt x="43" y="26"/>
                  <a:pt x="43" y="26"/>
                  <a:pt x="43" y="26"/>
                </a:cubicBezTo>
                <a:cubicBezTo>
                  <a:pt x="43" y="26"/>
                  <a:pt x="44" y="26"/>
                  <a:pt x="44" y="27"/>
                </a:cubicBezTo>
                <a:lnTo>
                  <a:pt x="44" y="43"/>
                </a:lnTo>
                <a:close/>
                <a:moveTo>
                  <a:pt x="170" y="55"/>
                </a:moveTo>
                <a:cubicBezTo>
                  <a:pt x="170" y="55"/>
                  <a:pt x="169" y="55"/>
                  <a:pt x="169" y="55"/>
                </a:cubicBezTo>
                <a:cubicBezTo>
                  <a:pt x="84" y="55"/>
                  <a:pt x="84" y="55"/>
                  <a:pt x="84" y="55"/>
                </a:cubicBezTo>
                <a:cubicBezTo>
                  <a:pt x="84" y="55"/>
                  <a:pt x="83" y="55"/>
                  <a:pt x="83" y="55"/>
                </a:cubicBezTo>
                <a:cubicBezTo>
                  <a:pt x="83" y="43"/>
                  <a:pt x="83" y="43"/>
                  <a:pt x="83" y="43"/>
                </a:cubicBezTo>
                <a:cubicBezTo>
                  <a:pt x="83" y="42"/>
                  <a:pt x="84" y="42"/>
                  <a:pt x="84" y="42"/>
                </a:cubicBezTo>
                <a:cubicBezTo>
                  <a:pt x="169" y="42"/>
                  <a:pt x="169" y="42"/>
                  <a:pt x="169" y="42"/>
                </a:cubicBezTo>
                <a:cubicBezTo>
                  <a:pt x="169" y="42"/>
                  <a:pt x="170" y="42"/>
                  <a:pt x="170" y="43"/>
                </a:cubicBezTo>
                <a:lnTo>
                  <a:pt x="170" y="55"/>
                </a:lnTo>
                <a:close/>
                <a:moveTo>
                  <a:pt x="170" y="27"/>
                </a:moveTo>
                <a:cubicBezTo>
                  <a:pt x="170" y="27"/>
                  <a:pt x="169" y="28"/>
                  <a:pt x="169" y="28"/>
                </a:cubicBezTo>
                <a:cubicBezTo>
                  <a:pt x="84" y="28"/>
                  <a:pt x="84" y="28"/>
                  <a:pt x="84" y="28"/>
                </a:cubicBezTo>
                <a:cubicBezTo>
                  <a:pt x="84" y="28"/>
                  <a:pt x="83" y="27"/>
                  <a:pt x="83" y="27"/>
                </a:cubicBezTo>
                <a:cubicBezTo>
                  <a:pt x="83" y="15"/>
                  <a:pt x="83" y="15"/>
                  <a:pt x="83" y="15"/>
                </a:cubicBezTo>
                <a:cubicBezTo>
                  <a:pt x="83" y="14"/>
                  <a:pt x="84" y="14"/>
                  <a:pt x="84" y="14"/>
                </a:cubicBezTo>
                <a:cubicBezTo>
                  <a:pt x="169" y="14"/>
                  <a:pt x="169" y="14"/>
                  <a:pt x="169" y="14"/>
                </a:cubicBezTo>
                <a:cubicBezTo>
                  <a:pt x="169" y="14"/>
                  <a:pt x="170" y="14"/>
                  <a:pt x="170" y="15"/>
                </a:cubicBezTo>
                <a:lnTo>
                  <a:pt x="170" y="2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Intel Clear"/>
              <a:ea typeface="+mn-ea"/>
              <a:cs typeface="+mn-cs"/>
            </a:endParaRPr>
          </a:p>
        </p:txBody>
      </p:sp>
      <p:sp>
        <p:nvSpPr>
          <p:cNvPr id="484" name="Freeform 385"/>
          <p:cNvSpPr>
            <a:spLocks noEditPoints="1"/>
          </p:cNvSpPr>
          <p:nvPr/>
        </p:nvSpPr>
        <p:spPr bwMode="auto">
          <a:xfrm>
            <a:off x="1945345" y="3268792"/>
            <a:ext cx="432118" cy="156175"/>
          </a:xfrm>
          <a:custGeom>
            <a:avLst/>
            <a:gdLst>
              <a:gd name="T0" fmla="*/ 190 w 191"/>
              <a:gd name="T1" fmla="*/ 0 h 69"/>
              <a:gd name="T2" fmla="*/ 1 w 191"/>
              <a:gd name="T3" fmla="*/ 0 h 69"/>
              <a:gd name="T4" fmla="*/ 0 w 191"/>
              <a:gd name="T5" fmla="*/ 1 h 69"/>
              <a:gd name="T6" fmla="*/ 0 w 191"/>
              <a:gd name="T7" fmla="*/ 68 h 69"/>
              <a:gd name="T8" fmla="*/ 1 w 191"/>
              <a:gd name="T9" fmla="*/ 69 h 69"/>
              <a:gd name="T10" fmla="*/ 190 w 191"/>
              <a:gd name="T11" fmla="*/ 69 h 69"/>
              <a:gd name="T12" fmla="*/ 191 w 191"/>
              <a:gd name="T13" fmla="*/ 68 h 69"/>
              <a:gd name="T14" fmla="*/ 191 w 191"/>
              <a:gd name="T15" fmla="*/ 1 h 69"/>
              <a:gd name="T16" fmla="*/ 190 w 191"/>
              <a:gd name="T17" fmla="*/ 0 h 69"/>
              <a:gd name="T18" fmla="*/ 44 w 191"/>
              <a:gd name="T19" fmla="*/ 43 h 69"/>
              <a:gd name="T20" fmla="*/ 43 w 191"/>
              <a:gd name="T21" fmla="*/ 43 h 69"/>
              <a:gd name="T22" fmla="*/ 27 w 191"/>
              <a:gd name="T23" fmla="*/ 43 h 69"/>
              <a:gd name="T24" fmla="*/ 26 w 191"/>
              <a:gd name="T25" fmla="*/ 43 h 69"/>
              <a:gd name="T26" fmla="*/ 26 w 191"/>
              <a:gd name="T27" fmla="*/ 27 h 69"/>
              <a:gd name="T28" fmla="*/ 27 w 191"/>
              <a:gd name="T29" fmla="*/ 26 h 69"/>
              <a:gd name="T30" fmla="*/ 43 w 191"/>
              <a:gd name="T31" fmla="*/ 26 h 69"/>
              <a:gd name="T32" fmla="*/ 44 w 191"/>
              <a:gd name="T33" fmla="*/ 27 h 69"/>
              <a:gd name="T34" fmla="*/ 44 w 191"/>
              <a:gd name="T35" fmla="*/ 43 h 69"/>
              <a:gd name="T36" fmla="*/ 170 w 191"/>
              <a:gd name="T37" fmla="*/ 55 h 69"/>
              <a:gd name="T38" fmla="*/ 169 w 191"/>
              <a:gd name="T39" fmla="*/ 55 h 69"/>
              <a:gd name="T40" fmla="*/ 84 w 191"/>
              <a:gd name="T41" fmla="*/ 55 h 69"/>
              <a:gd name="T42" fmla="*/ 83 w 191"/>
              <a:gd name="T43" fmla="*/ 55 h 69"/>
              <a:gd name="T44" fmla="*/ 83 w 191"/>
              <a:gd name="T45" fmla="*/ 43 h 69"/>
              <a:gd name="T46" fmla="*/ 84 w 191"/>
              <a:gd name="T47" fmla="*/ 42 h 69"/>
              <a:gd name="T48" fmla="*/ 169 w 191"/>
              <a:gd name="T49" fmla="*/ 42 h 69"/>
              <a:gd name="T50" fmla="*/ 170 w 191"/>
              <a:gd name="T51" fmla="*/ 43 h 69"/>
              <a:gd name="T52" fmla="*/ 170 w 191"/>
              <a:gd name="T53" fmla="*/ 55 h 69"/>
              <a:gd name="T54" fmla="*/ 170 w 191"/>
              <a:gd name="T55" fmla="*/ 27 h 69"/>
              <a:gd name="T56" fmla="*/ 169 w 191"/>
              <a:gd name="T57" fmla="*/ 28 h 69"/>
              <a:gd name="T58" fmla="*/ 84 w 191"/>
              <a:gd name="T59" fmla="*/ 28 h 69"/>
              <a:gd name="T60" fmla="*/ 83 w 191"/>
              <a:gd name="T61" fmla="*/ 27 h 69"/>
              <a:gd name="T62" fmla="*/ 83 w 191"/>
              <a:gd name="T63" fmla="*/ 15 h 69"/>
              <a:gd name="T64" fmla="*/ 84 w 191"/>
              <a:gd name="T65" fmla="*/ 14 h 69"/>
              <a:gd name="T66" fmla="*/ 169 w 191"/>
              <a:gd name="T67" fmla="*/ 14 h 69"/>
              <a:gd name="T68" fmla="*/ 170 w 191"/>
              <a:gd name="T69" fmla="*/ 15 h 69"/>
              <a:gd name="T70" fmla="*/ 170 w 191"/>
              <a:gd name="T7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69">
                <a:moveTo>
                  <a:pt x="190" y="0"/>
                </a:moveTo>
                <a:cubicBezTo>
                  <a:pt x="1" y="0"/>
                  <a:pt x="1" y="0"/>
                  <a:pt x="1" y="0"/>
                </a:cubicBezTo>
                <a:cubicBezTo>
                  <a:pt x="1" y="0"/>
                  <a:pt x="0" y="1"/>
                  <a:pt x="0" y="1"/>
                </a:cubicBezTo>
                <a:cubicBezTo>
                  <a:pt x="0" y="68"/>
                  <a:pt x="0" y="68"/>
                  <a:pt x="0" y="68"/>
                </a:cubicBezTo>
                <a:cubicBezTo>
                  <a:pt x="0" y="69"/>
                  <a:pt x="1" y="69"/>
                  <a:pt x="1" y="69"/>
                </a:cubicBezTo>
                <a:cubicBezTo>
                  <a:pt x="190" y="69"/>
                  <a:pt x="190" y="69"/>
                  <a:pt x="190" y="69"/>
                </a:cubicBezTo>
                <a:cubicBezTo>
                  <a:pt x="190" y="69"/>
                  <a:pt x="191" y="69"/>
                  <a:pt x="191" y="68"/>
                </a:cubicBezTo>
                <a:cubicBezTo>
                  <a:pt x="191" y="1"/>
                  <a:pt x="191" y="1"/>
                  <a:pt x="191" y="1"/>
                </a:cubicBezTo>
                <a:cubicBezTo>
                  <a:pt x="191" y="1"/>
                  <a:pt x="190" y="0"/>
                  <a:pt x="190" y="0"/>
                </a:cubicBezTo>
                <a:moveTo>
                  <a:pt x="44" y="43"/>
                </a:moveTo>
                <a:cubicBezTo>
                  <a:pt x="44" y="43"/>
                  <a:pt x="43" y="43"/>
                  <a:pt x="43" y="43"/>
                </a:cubicBezTo>
                <a:cubicBezTo>
                  <a:pt x="27" y="43"/>
                  <a:pt x="27" y="43"/>
                  <a:pt x="27" y="43"/>
                </a:cubicBezTo>
                <a:cubicBezTo>
                  <a:pt x="27" y="43"/>
                  <a:pt x="26" y="43"/>
                  <a:pt x="26" y="43"/>
                </a:cubicBezTo>
                <a:cubicBezTo>
                  <a:pt x="26" y="27"/>
                  <a:pt x="26" y="27"/>
                  <a:pt x="26" y="27"/>
                </a:cubicBezTo>
                <a:cubicBezTo>
                  <a:pt x="26" y="26"/>
                  <a:pt x="27" y="26"/>
                  <a:pt x="27" y="26"/>
                </a:cubicBezTo>
                <a:cubicBezTo>
                  <a:pt x="43" y="26"/>
                  <a:pt x="43" y="26"/>
                  <a:pt x="43" y="26"/>
                </a:cubicBezTo>
                <a:cubicBezTo>
                  <a:pt x="43" y="26"/>
                  <a:pt x="44" y="26"/>
                  <a:pt x="44" y="27"/>
                </a:cubicBezTo>
                <a:lnTo>
                  <a:pt x="44" y="43"/>
                </a:lnTo>
                <a:close/>
                <a:moveTo>
                  <a:pt x="170" y="55"/>
                </a:moveTo>
                <a:cubicBezTo>
                  <a:pt x="170" y="55"/>
                  <a:pt x="169" y="55"/>
                  <a:pt x="169" y="55"/>
                </a:cubicBezTo>
                <a:cubicBezTo>
                  <a:pt x="84" y="55"/>
                  <a:pt x="84" y="55"/>
                  <a:pt x="84" y="55"/>
                </a:cubicBezTo>
                <a:cubicBezTo>
                  <a:pt x="84" y="55"/>
                  <a:pt x="83" y="55"/>
                  <a:pt x="83" y="55"/>
                </a:cubicBezTo>
                <a:cubicBezTo>
                  <a:pt x="83" y="43"/>
                  <a:pt x="83" y="43"/>
                  <a:pt x="83" y="43"/>
                </a:cubicBezTo>
                <a:cubicBezTo>
                  <a:pt x="83" y="42"/>
                  <a:pt x="84" y="42"/>
                  <a:pt x="84" y="42"/>
                </a:cubicBezTo>
                <a:cubicBezTo>
                  <a:pt x="169" y="42"/>
                  <a:pt x="169" y="42"/>
                  <a:pt x="169" y="42"/>
                </a:cubicBezTo>
                <a:cubicBezTo>
                  <a:pt x="169" y="42"/>
                  <a:pt x="170" y="42"/>
                  <a:pt x="170" y="43"/>
                </a:cubicBezTo>
                <a:lnTo>
                  <a:pt x="170" y="55"/>
                </a:lnTo>
                <a:close/>
                <a:moveTo>
                  <a:pt x="170" y="27"/>
                </a:moveTo>
                <a:cubicBezTo>
                  <a:pt x="170" y="27"/>
                  <a:pt x="169" y="28"/>
                  <a:pt x="169" y="28"/>
                </a:cubicBezTo>
                <a:cubicBezTo>
                  <a:pt x="84" y="28"/>
                  <a:pt x="84" y="28"/>
                  <a:pt x="84" y="28"/>
                </a:cubicBezTo>
                <a:cubicBezTo>
                  <a:pt x="84" y="28"/>
                  <a:pt x="83" y="27"/>
                  <a:pt x="83" y="27"/>
                </a:cubicBezTo>
                <a:cubicBezTo>
                  <a:pt x="83" y="15"/>
                  <a:pt x="83" y="15"/>
                  <a:pt x="83" y="15"/>
                </a:cubicBezTo>
                <a:cubicBezTo>
                  <a:pt x="83" y="14"/>
                  <a:pt x="84" y="14"/>
                  <a:pt x="84" y="14"/>
                </a:cubicBezTo>
                <a:cubicBezTo>
                  <a:pt x="169" y="14"/>
                  <a:pt x="169" y="14"/>
                  <a:pt x="169" y="14"/>
                </a:cubicBezTo>
                <a:cubicBezTo>
                  <a:pt x="169" y="14"/>
                  <a:pt x="170" y="14"/>
                  <a:pt x="170" y="15"/>
                </a:cubicBezTo>
                <a:lnTo>
                  <a:pt x="170" y="2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Intel Clear"/>
              <a:ea typeface="+mn-ea"/>
              <a:cs typeface="+mn-cs"/>
            </a:endParaRPr>
          </a:p>
        </p:txBody>
      </p:sp>
      <p:sp>
        <p:nvSpPr>
          <p:cNvPr id="485" name="Freeform 385"/>
          <p:cNvSpPr>
            <a:spLocks noEditPoints="1"/>
          </p:cNvSpPr>
          <p:nvPr/>
        </p:nvSpPr>
        <p:spPr bwMode="auto">
          <a:xfrm>
            <a:off x="2565859" y="3268792"/>
            <a:ext cx="432118" cy="156175"/>
          </a:xfrm>
          <a:custGeom>
            <a:avLst/>
            <a:gdLst>
              <a:gd name="T0" fmla="*/ 190 w 191"/>
              <a:gd name="T1" fmla="*/ 0 h 69"/>
              <a:gd name="T2" fmla="*/ 1 w 191"/>
              <a:gd name="T3" fmla="*/ 0 h 69"/>
              <a:gd name="T4" fmla="*/ 0 w 191"/>
              <a:gd name="T5" fmla="*/ 1 h 69"/>
              <a:gd name="T6" fmla="*/ 0 w 191"/>
              <a:gd name="T7" fmla="*/ 68 h 69"/>
              <a:gd name="T8" fmla="*/ 1 w 191"/>
              <a:gd name="T9" fmla="*/ 69 h 69"/>
              <a:gd name="T10" fmla="*/ 190 w 191"/>
              <a:gd name="T11" fmla="*/ 69 h 69"/>
              <a:gd name="T12" fmla="*/ 191 w 191"/>
              <a:gd name="T13" fmla="*/ 68 h 69"/>
              <a:gd name="T14" fmla="*/ 191 w 191"/>
              <a:gd name="T15" fmla="*/ 1 h 69"/>
              <a:gd name="T16" fmla="*/ 190 w 191"/>
              <a:gd name="T17" fmla="*/ 0 h 69"/>
              <a:gd name="T18" fmla="*/ 44 w 191"/>
              <a:gd name="T19" fmla="*/ 43 h 69"/>
              <a:gd name="T20" fmla="*/ 43 w 191"/>
              <a:gd name="T21" fmla="*/ 43 h 69"/>
              <a:gd name="T22" fmla="*/ 27 w 191"/>
              <a:gd name="T23" fmla="*/ 43 h 69"/>
              <a:gd name="T24" fmla="*/ 26 w 191"/>
              <a:gd name="T25" fmla="*/ 43 h 69"/>
              <a:gd name="T26" fmla="*/ 26 w 191"/>
              <a:gd name="T27" fmla="*/ 27 h 69"/>
              <a:gd name="T28" fmla="*/ 27 w 191"/>
              <a:gd name="T29" fmla="*/ 26 h 69"/>
              <a:gd name="T30" fmla="*/ 43 w 191"/>
              <a:gd name="T31" fmla="*/ 26 h 69"/>
              <a:gd name="T32" fmla="*/ 44 w 191"/>
              <a:gd name="T33" fmla="*/ 27 h 69"/>
              <a:gd name="T34" fmla="*/ 44 w 191"/>
              <a:gd name="T35" fmla="*/ 43 h 69"/>
              <a:gd name="T36" fmla="*/ 170 w 191"/>
              <a:gd name="T37" fmla="*/ 55 h 69"/>
              <a:gd name="T38" fmla="*/ 169 w 191"/>
              <a:gd name="T39" fmla="*/ 55 h 69"/>
              <a:gd name="T40" fmla="*/ 84 w 191"/>
              <a:gd name="T41" fmla="*/ 55 h 69"/>
              <a:gd name="T42" fmla="*/ 83 w 191"/>
              <a:gd name="T43" fmla="*/ 55 h 69"/>
              <a:gd name="T44" fmla="*/ 83 w 191"/>
              <a:gd name="T45" fmla="*/ 43 h 69"/>
              <a:gd name="T46" fmla="*/ 84 w 191"/>
              <a:gd name="T47" fmla="*/ 42 h 69"/>
              <a:gd name="T48" fmla="*/ 169 w 191"/>
              <a:gd name="T49" fmla="*/ 42 h 69"/>
              <a:gd name="T50" fmla="*/ 170 w 191"/>
              <a:gd name="T51" fmla="*/ 43 h 69"/>
              <a:gd name="T52" fmla="*/ 170 w 191"/>
              <a:gd name="T53" fmla="*/ 55 h 69"/>
              <a:gd name="T54" fmla="*/ 170 w 191"/>
              <a:gd name="T55" fmla="*/ 27 h 69"/>
              <a:gd name="T56" fmla="*/ 169 w 191"/>
              <a:gd name="T57" fmla="*/ 28 h 69"/>
              <a:gd name="T58" fmla="*/ 84 w 191"/>
              <a:gd name="T59" fmla="*/ 28 h 69"/>
              <a:gd name="T60" fmla="*/ 83 w 191"/>
              <a:gd name="T61" fmla="*/ 27 h 69"/>
              <a:gd name="T62" fmla="*/ 83 w 191"/>
              <a:gd name="T63" fmla="*/ 15 h 69"/>
              <a:gd name="T64" fmla="*/ 84 w 191"/>
              <a:gd name="T65" fmla="*/ 14 h 69"/>
              <a:gd name="T66" fmla="*/ 169 w 191"/>
              <a:gd name="T67" fmla="*/ 14 h 69"/>
              <a:gd name="T68" fmla="*/ 170 w 191"/>
              <a:gd name="T69" fmla="*/ 15 h 69"/>
              <a:gd name="T70" fmla="*/ 170 w 191"/>
              <a:gd name="T7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69">
                <a:moveTo>
                  <a:pt x="190" y="0"/>
                </a:moveTo>
                <a:cubicBezTo>
                  <a:pt x="1" y="0"/>
                  <a:pt x="1" y="0"/>
                  <a:pt x="1" y="0"/>
                </a:cubicBezTo>
                <a:cubicBezTo>
                  <a:pt x="1" y="0"/>
                  <a:pt x="0" y="1"/>
                  <a:pt x="0" y="1"/>
                </a:cubicBezTo>
                <a:cubicBezTo>
                  <a:pt x="0" y="68"/>
                  <a:pt x="0" y="68"/>
                  <a:pt x="0" y="68"/>
                </a:cubicBezTo>
                <a:cubicBezTo>
                  <a:pt x="0" y="69"/>
                  <a:pt x="1" y="69"/>
                  <a:pt x="1" y="69"/>
                </a:cubicBezTo>
                <a:cubicBezTo>
                  <a:pt x="190" y="69"/>
                  <a:pt x="190" y="69"/>
                  <a:pt x="190" y="69"/>
                </a:cubicBezTo>
                <a:cubicBezTo>
                  <a:pt x="190" y="69"/>
                  <a:pt x="191" y="69"/>
                  <a:pt x="191" y="68"/>
                </a:cubicBezTo>
                <a:cubicBezTo>
                  <a:pt x="191" y="1"/>
                  <a:pt x="191" y="1"/>
                  <a:pt x="191" y="1"/>
                </a:cubicBezTo>
                <a:cubicBezTo>
                  <a:pt x="191" y="1"/>
                  <a:pt x="190" y="0"/>
                  <a:pt x="190" y="0"/>
                </a:cubicBezTo>
                <a:moveTo>
                  <a:pt x="44" y="43"/>
                </a:moveTo>
                <a:cubicBezTo>
                  <a:pt x="44" y="43"/>
                  <a:pt x="43" y="43"/>
                  <a:pt x="43" y="43"/>
                </a:cubicBezTo>
                <a:cubicBezTo>
                  <a:pt x="27" y="43"/>
                  <a:pt x="27" y="43"/>
                  <a:pt x="27" y="43"/>
                </a:cubicBezTo>
                <a:cubicBezTo>
                  <a:pt x="27" y="43"/>
                  <a:pt x="26" y="43"/>
                  <a:pt x="26" y="43"/>
                </a:cubicBezTo>
                <a:cubicBezTo>
                  <a:pt x="26" y="27"/>
                  <a:pt x="26" y="27"/>
                  <a:pt x="26" y="27"/>
                </a:cubicBezTo>
                <a:cubicBezTo>
                  <a:pt x="26" y="26"/>
                  <a:pt x="27" y="26"/>
                  <a:pt x="27" y="26"/>
                </a:cubicBezTo>
                <a:cubicBezTo>
                  <a:pt x="43" y="26"/>
                  <a:pt x="43" y="26"/>
                  <a:pt x="43" y="26"/>
                </a:cubicBezTo>
                <a:cubicBezTo>
                  <a:pt x="43" y="26"/>
                  <a:pt x="44" y="26"/>
                  <a:pt x="44" y="27"/>
                </a:cubicBezTo>
                <a:lnTo>
                  <a:pt x="44" y="43"/>
                </a:lnTo>
                <a:close/>
                <a:moveTo>
                  <a:pt x="170" y="55"/>
                </a:moveTo>
                <a:cubicBezTo>
                  <a:pt x="170" y="55"/>
                  <a:pt x="169" y="55"/>
                  <a:pt x="169" y="55"/>
                </a:cubicBezTo>
                <a:cubicBezTo>
                  <a:pt x="84" y="55"/>
                  <a:pt x="84" y="55"/>
                  <a:pt x="84" y="55"/>
                </a:cubicBezTo>
                <a:cubicBezTo>
                  <a:pt x="84" y="55"/>
                  <a:pt x="83" y="55"/>
                  <a:pt x="83" y="55"/>
                </a:cubicBezTo>
                <a:cubicBezTo>
                  <a:pt x="83" y="43"/>
                  <a:pt x="83" y="43"/>
                  <a:pt x="83" y="43"/>
                </a:cubicBezTo>
                <a:cubicBezTo>
                  <a:pt x="83" y="42"/>
                  <a:pt x="84" y="42"/>
                  <a:pt x="84" y="42"/>
                </a:cubicBezTo>
                <a:cubicBezTo>
                  <a:pt x="169" y="42"/>
                  <a:pt x="169" y="42"/>
                  <a:pt x="169" y="42"/>
                </a:cubicBezTo>
                <a:cubicBezTo>
                  <a:pt x="169" y="42"/>
                  <a:pt x="170" y="42"/>
                  <a:pt x="170" y="43"/>
                </a:cubicBezTo>
                <a:lnTo>
                  <a:pt x="170" y="55"/>
                </a:lnTo>
                <a:close/>
                <a:moveTo>
                  <a:pt x="170" y="27"/>
                </a:moveTo>
                <a:cubicBezTo>
                  <a:pt x="170" y="27"/>
                  <a:pt x="169" y="28"/>
                  <a:pt x="169" y="28"/>
                </a:cubicBezTo>
                <a:cubicBezTo>
                  <a:pt x="84" y="28"/>
                  <a:pt x="84" y="28"/>
                  <a:pt x="84" y="28"/>
                </a:cubicBezTo>
                <a:cubicBezTo>
                  <a:pt x="84" y="28"/>
                  <a:pt x="83" y="27"/>
                  <a:pt x="83" y="27"/>
                </a:cubicBezTo>
                <a:cubicBezTo>
                  <a:pt x="83" y="15"/>
                  <a:pt x="83" y="15"/>
                  <a:pt x="83" y="15"/>
                </a:cubicBezTo>
                <a:cubicBezTo>
                  <a:pt x="83" y="14"/>
                  <a:pt x="84" y="14"/>
                  <a:pt x="84" y="14"/>
                </a:cubicBezTo>
                <a:cubicBezTo>
                  <a:pt x="169" y="14"/>
                  <a:pt x="169" y="14"/>
                  <a:pt x="169" y="14"/>
                </a:cubicBezTo>
                <a:cubicBezTo>
                  <a:pt x="169" y="14"/>
                  <a:pt x="170" y="14"/>
                  <a:pt x="170" y="15"/>
                </a:cubicBezTo>
                <a:lnTo>
                  <a:pt x="170" y="2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C71"/>
              </a:solidFill>
              <a:effectLst/>
              <a:uLnTx/>
              <a:uFillTx/>
              <a:latin typeface="Intel Clear"/>
              <a:ea typeface="+mn-ea"/>
              <a:cs typeface="+mn-cs"/>
            </a:endParaRPr>
          </a:p>
        </p:txBody>
      </p:sp>
      <p:sp>
        <p:nvSpPr>
          <p:cNvPr id="766" name="Rounded Rectangle 765"/>
          <p:cNvSpPr/>
          <p:nvPr/>
        </p:nvSpPr>
        <p:spPr>
          <a:xfrm>
            <a:off x="459227" y="882126"/>
            <a:ext cx="2834640" cy="3714436"/>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355" rtl="0" eaLnBrk="1" fontAlgn="auto" latinLnBrk="0" hangingPunct="1">
              <a:lnSpc>
                <a:spcPct val="8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prstClr val="black">
                  <a:lumMod val="65000"/>
                  <a:lumOff val="35000"/>
                </a:prstClr>
              </a:solidFill>
              <a:effectLst/>
              <a:uLnTx/>
              <a:uFillTx/>
              <a:latin typeface="Intel Clear"/>
              <a:ea typeface="+mn-ea"/>
              <a:cs typeface="+mn-cs"/>
            </a:endParaRPr>
          </a:p>
        </p:txBody>
      </p:sp>
      <p:sp>
        <p:nvSpPr>
          <p:cNvPr id="269" name="Oval 268">
            <a:extLst>
              <a:ext uri="{FF2B5EF4-FFF2-40B4-BE49-F238E27FC236}">
                <a16:creationId xmlns:a16="http://schemas.microsoft.com/office/drawing/2014/main" id="{1F480C84-4BC6-4EB1-8EC6-12F50A8B76F3}"/>
              </a:ext>
            </a:extLst>
          </p:cNvPr>
          <p:cNvSpPr/>
          <p:nvPr/>
        </p:nvSpPr>
        <p:spPr>
          <a:xfrm>
            <a:off x="818589" y="3381973"/>
            <a:ext cx="171450" cy="1714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A</a:t>
            </a:r>
          </a:p>
        </p:txBody>
      </p:sp>
      <p:sp>
        <p:nvSpPr>
          <p:cNvPr id="271" name="Oval 270">
            <a:extLst>
              <a:ext uri="{FF2B5EF4-FFF2-40B4-BE49-F238E27FC236}">
                <a16:creationId xmlns:a16="http://schemas.microsoft.com/office/drawing/2014/main" id="{370C0943-CDB5-4780-A064-0F0150DB3D58}"/>
              </a:ext>
            </a:extLst>
          </p:cNvPr>
          <p:cNvSpPr/>
          <p:nvPr/>
        </p:nvSpPr>
        <p:spPr>
          <a:xfrm>
            <a:off x="1390088" y="3378287"/>
            <a:ext cx="171450" cy="1714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A</a:t>
            </a:r>
          </a:p>
        </p:txBody>
      </p:sp>
      <p:sp>
        <p:nvSpPr>
          <p:cNvPr id="272" name="Oval 271">
            <a:extLst>
              <a:ext uri="{FF2B5EF4-FFF2-40B4-BE49-F238E27FC236}">
                <a16:creationId xmlns:a16="http://schemas.microsoft.com/office/drawing/2014/main" id="{66461C25-A605-42E5-BB04-62C4EDF9E146}"/>
              </a:ext>
            </a:extLst>
          </p:cNvPr>
          <p:cNvSpPr/>
          <p:nvPr/>
        </p:nvSpPr>
        <p:spPr>
          <a:xfrm>
            <a:off x="2637768" y="3374594"/>
            <a:ext cx="17145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A</a:t>
            </a:r>
          </a:p>
        </p:txBody>
      </p:sp>
      <p:sp>
        <p:nvSpPr>
          <p:cNvPr id="273" name="Oval 272">
            <a:extLst>
              <a:ext uri="{FF2B5EF4-FFF2-40B4-BE49-F238E27FC236}">
                <a16:creationId xmlns:a16="http://schemas.microsoft.com/office/drawing/2014/main" id="{5D6A8126-E925-4BDF-B264-08B83F72000F}"/>
              </a:ext>
            </a:extLst>
          </p:cNvPr>
          <p:cNvSpPr/>
          <p:nvPr/>
        </p:nvSpPr>
        <p:spPr>
          <a:xfrm>
            <a:off x="2057939" y="3374029"/>
            <a:ext cx="171450" cy="17145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A</a:t>
            </a:r>
          </a:p>
        </p:txBody>
      </p:sp>
      <p:sp>
        <p:nvSpPr>
          <p:cNvPr id="237" name="Rounded Rectangle 449">
            <a:extLst>
              <a:ext uri="{FF2B5EF4-FFF2-40B4-BE49-F238E27FC236}">
                <a16:creationId xmlns:a16="http://schemas.microsoft.com/office/drawing/2014/main" id="{41AE61ED-CFDF-47E9-8901-E4E43007F625}"/>
              </a:ext>
            </a:extLst>
          </p:cNvPr>
          <p:cNvSpPr/>
          <p:nvPr/>
        </p:nvSpPr>
        <p:spPr>
          <a:xfrm>
            <a:off x="5850573" y="1338700"/>
            <a:ext cx="2834640" cy="21775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1" u="none" strike="noStrike" kern="1200" cap="none" spc="0" normalizeH="0" baseline="0" noProof="0" dirty="0">
                <a:ln>
                  <a:noFill/>
                </a:ln>
                <a:solidFill>
                  <a:srgbClr val="00AEEF"/>
                </a:solidFill>
                <a:effectLst/>
                <a:uLnTx/>
                <a:uFillTx/>
                <a:latin typeface="Intel Clear"/>
                <a:ea typeface="+mn-ea"/>
                <a:cs typeface="+mn-cs"/>
              </a:rPr>
              <a:t>Best for larger or scalable deployments, or for small, mixed workload environments </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Clusters compute, storage and networking into a pool of virtualized resources on standard servers</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Simplified deployment and management using familiar virtualization tools and resources for lower OpEx</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Easily scales performance with capacity</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Allows incremental investment as needed, reducing CapEx</a:t>
            </a:r>
          </a:p>
        </p:txBody>
      </p:sp>
      <p:sp>
        <p:nvSpPr>
          <p:cNvPr id="238" name="Rounded Rectangle 448">
            <a:extLst>
              <a:ext uri="{FF2B5EF4-FFF2-40B4-BE49-F238E27FC236}">
                <a16:creationId xmlns:a16="http://schemas.microsoft.com/office/drawing/2014/main" id="{8AFBF51D-2C75-426D-8528-C631D64F6438}"/>
              </a:ext>
            </a:extLst>
          </p:cNvPr>
          <p:cNvSpPr/>
          <p:nvPr/>
        </p:nvSpPr>
        <p:spPr>
          <a:xfrm>
            <a:off x="455613" y="1338700"/>
            <a:ext cx="2834640" cy="18312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1" u="none" strike="noStrike" kern="1200" cap="none" spc="0" normalizeH="0" baseline="0" noProof="0" dirty="0">
                <a:ln>
                  <a:noFill/>
                </a:ln>
                <a:solidFill>
                  <a:srgbClr val="00AEEF"/>
                </a:solidFill>
                <a:effectLst/>
                <a:uLnTx/>
                <a:uFillTx/>
                <a:latin typeface="Intel Clear"/>
                <a:ea typeface="+mn-ea"/>
                <a:cs typeface="+mn-cs"/>
              </a:rPr>
              <a:t>Best for small deployments (&lt;300 users)</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Manage storage and compute separately</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Can start with a single server</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May utilize existing servers and SAN, </a:t>
            </a:r>
            <a:b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but limited scalability </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Difficult to deploy and provision to </a:t>
            </a:r>
            <a:b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b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meet need for rapid service delivery</a:t>
            </a:r>
          </a:p>
          <a:p>
            <a:pPr marL="0" marR="0" lvl="0" indent="0" algn="ctr" defTabSz="914355"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  </a:t>
            </a:r>
          </a:p>
        </p:txBody>
      </p:sp>
      <p:sp>
        <p:nvSpPr>
          <p:cNvPr id="3" name="Slide Number Placeholder 2">
            <a:extLst>
              <a:ext uri="{FF2B5EF4-FFF2-40B4-BE49-F238E27FC236}">
                <a16:creationId xmlns:a16="http://schemas.microsoft.com/office/drawing/2014/main" id="{D0F0D147-E17B-4C64-BDA0-FDCF020DA8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white"/>
              </a:solidFill>
              <a:effectLst/>
              <a:uLnTx/>
              <a:uFillTx/>
              <a:latin typeface="Intel Clear"/>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6982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13733" y="159574"/>
            <a:ext cx="8229600" cy="526429"/>
          </a:xfrm>
        </p:spPr>
        <p:txBody>
          <a:bodyPr/>
          <a:lstStyle/>
          <a:p>
            <a:r>
              <a:rPr lang="en-US" dirty="0"/>
              <a:t>Intel portfolio for Hyperconverged VDI Solutions</a:t>
            </a:r>
            <a:endParaRPr lang="en-US" dirty="0">
              <a:solidFill>
                <a:schemeClr val="accent1"/>
              </a:solidFill>
            </a:endParaRPr>
          </a:p>
        </p:txBody>
      </p:sp>
      <p:sp>
        <p:nvSpPr>
          <p:cNvPr id="12" name="Rectangle 11">
            <a:extLst>
              <a:ext uri="{FF2B5EF4-FFF2-40B4-BE49-F238E27FC236}">
                <a16:creationId xmlns:a16="http://schemas.microsoft.com/office/drawing/2014/main" id="{D496902C-4F83-42F3-A176-CA5A55E71762}"/>
              </a:ext>
            </a:extLst>
          </p:cNvPr>
          <p:cNvSpPr/>
          <p:nvPr/>
        </p:nvSpPr>
        <p:spPr>
          <a:xfrm>
            <a:off x="422131" y="3382207"/>
            <a:ext cx="1596001" cy="1138773"/>
          </a:xfrm>
          <a:prstGeom prst="rect">
            <a:avLst/>
          </a:prstGeom>
        </p:spPr>
        <p:txBody>
          <a:bodyPr wrap="square" lIns="0">
            <a:spAutoFit/>
          </a:bodyPr>
          <a:lstStyle/>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Wide range of SKUs to tailor cores and frequency to workload requirements </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Integrated virtualization technologies</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Intel VMD enables hot swap of </a:t>
            </a:r>
            <a:r>
              <a:rPr kumimoji="0" lang="en-US" sz="900" b="0" i="0" u="none" strike="noStrike" kern="1200" cap="none" spc="0" normalizeH="0" baseline="0" noProof="0" dirty="0" err="1">
                <a:ln>
                  <a:noFill/>
                </a:ln>
                <a:solidFill>
                  <a:prstClr val="black">
                    <a:lumMod val="65000"/>
                    <a:lumOff val="35000"/>
                  </a:prstClr>
                </a:solidFill>
                <a:effectLst/>
                <a:uLnTx/>
                <a:uFillTx/>
                <a:latin typeface="Intel Clear"/>
                <a:ea typeface="+mn-ea"/>
                <a:cs typeface="+mn-cs"/>
              </a:rPr>
              <a:t>NVMe</a:t>
            </a: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 SSDs</a:t>
            </a:r>
          </a:p>
        </p:txBody>
      </p:sp>
      <p:sp>
        <p:nvSpPr>
          <p:cNvPr id="25" name="Rectangle 24">
            <a:extLst>
              <a:ext uri="{FF2B5EF4-FFF2-40B4-BE49-F238E27FC236}">
                <a16:creationId xmlns:a16="http://schemas.microsoft.com/office/drawing/2014/main" id="{179F7CCC-D24E-463D-AB69-F17E930B262D}"/>
              </a:ext>
            </a:extLst>
          </p:cNvPr>
          <p:cNvSpPr/>
          <p:nvPr/>
        </p:nvSpPr>
        <p:spPr>
          <a:xfrm>
            <a:off x="3804601" y="3382207"/>
            <a:ext cx="2374868" cy="1138773"/>
          </a:xfrm>
          <a:prstGeom prst="rect">
            <a:avLst/>
          </a:prstGeom>
        </p:spPr>
        <p:txBody>
          <a:bodyPr wrap="square" lIns="0">
            <a:spAutoFit/>
          </a:bodyPr>
          <a:lstStyle/>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Intel Data Center SSDs designed for low latency and high performance</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Intel </a:t>
            </a:r>
            <a:r>
              <a:rPr kumimoji="0" lang="en-US" sz="900" b="0" i="0" u="none" strike="noStrike" kern="1200" cap="none" spc="0" normalizeH="0" baseline="0" noProof="0" dirty="0" err="1">
                <a:ln>
                  <a:noFill/>
                </a:ln>
                <a:solidFill>
                  <a:prstClr val="black">
                    <a:lumMod val="65000"/>
                    <a:lumOff val="35000"/>
                  </a:prstClr>
                </a:solidFill>
                <a:effectLst/>
                <a:uLnTx/>
                <a:uFillTx/>
                <a:latin typeface="Intel Clear"/>
                <a:ea typeface="+mn-ea"/>
                <a:cs typeface="+mn-cs"/>
              </a:rPr>
              <a:t>Optane</a:t>
            </a: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 SSDs deliver high endurance, low latency, and high QoS for the cache tier</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Extend capacity with 2nd Gen Intel 3D NAND SSDs: </a:t>
            </a:r>
          </a:p>
        </p:txBody>
      </p:sp>
      <p:sp>
        <p:nvSpPr>
          <p:cNvPr id="32" name="Rectangle 31">
            <a:extLst>
              <a:ext uri="{FF2B5EF4-FFF2-40B4-BE49-F238E27FC236}">
                <a16:creationId xmlns:a16="http://schemas.microsoft.com/office/drawing/2014/main" id="{27F975E1-A35A-4231-A805-D25BFAC92F47}"/>
              </a:ext>
            </a:extLst>
          </p:cNvPr>
          <p:cNvSpPr/>
          <p:nvPr/>
        </p:nvSpPr>
        <p:spPr>
          <a:xfrm>
            <a:off x="6275134" y="3382207"/>
            <a:ext cx="2368199" cy="1315745"/>
          </a:xfrm>
          <a:prstGeom prst="rect">
            <a:avLst/>
          </a:prstGeom>
        </p:spPr>
        <p:txBody>
          <a:bodyPr wrap="square" lIns="0">
            <a:spAutoFit/>
          </a:bodyPr>
          <a:lstStyle/>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Greater intelligence and performance for virtualization with network packet processing</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Flexible and scalable I/O virtualization</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Intelligent offloads for improved performance and efficiency</a:t>
            </a:r>
          </a:p>
          <a:p>
            <a:pPr marL="112713" marR="0" lvl="0" indent="-112713" algn="l" defTabSz="4572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Intel Clear"/>
                <a:ea typeface="+mn-ea"/>
                <a:cs typeface="+mn-cs"/>
              </a:rPr>
              <a:t>RDMA streamlines and accelerates node-to-node network traffic</a:t>
            </a:r>
          </a:p>
        </p:txBody>
      </p:sp>
      <p:sp>
        <p:nvSpPr>
          <p:cNvPr id="2" name="Slide Number Placeholder 1">
            <a:extLst>
              <a:ext uri="{FF2B5EF4-FFF2-40B4-BE49-F238E27FC236}">
                <a16:creationId xmlns:a16="http://schemas.microsoft.com/office/drawing/2014/main" id="{5DC054F3-7CDA-4A16-89F4-EBDE5A4EB1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7" name="Rectangle 6">
            <a:extLst>
              <a:ext uri="{FF2B5EF4-FFF2-40B4-BE49-F238E27FC236}">
                <a16:creationId xmlns:a16="http://schemas.microsoft.com/office/drawing/2014/main" id="{AD861614-AA06-4333-85A4-CDB5E46916C7}"/>
              </a:ext>
            </a:extLst>
          </p:cNvPr>
          <p:cNvSpPr/>
          <p:nvPr/>
        </p:nvSpPr>
        <p:spPr>
          <a:xfrm>
            <a:off x="2113366" y="3382207"/>
            <a:ext cx="1596001" cy="1238801"/>
          </a:xfrm>
          <a:prstGeom prst="rect">
            <a:avLst/>
          </a:prstGeom>
        </p:spPr>
        <p:txBody>
          <a:bodyPr wrap="square">
            <a:spAutoFit/>
          </a:bodyPr>
          <a:lstStyle/>
          <a:p>
            <a:pPr marL="112713" indent="-112713">
              <a:spcBef>
                <a:spcPts val="300"/>
              </a:spcBef>
              <a:buFont typeface="Wingdings" panose="05000000000000000000" pitchFamily="2" charset="2"/>
              <a:buChar char="§"/>
              <a:defRPr/>
            </a:pPr>
            <a:r>
              <a:rPr lang="en-US" sz="900" dirty="0">
                <a:solidFill>
                  <a:prstClr val="black">
                    <a:lumMod val="65000"/>
                    <a:lumOff val="35000"/>
                  </a:prstClr>
                </a:solidFill>
              </a:rPr>
              <a:t>Intel Optane™ persistent memory to affordably increase memory capacity</a:t>
            </a:r>
          </a:p>
          <a:p>
            <a:pPr marL="112713" indent="-112713">
              <a:spcBef>
                <a:spcPts val="300"/>
              </a:spcBef>
              <a:buFont typeface="Wingdings" panose="05000000000000000000" pitchFamily="2" charset="2"/>
              <a:buChar char="§"/>
              <a:defRPr/>
            </a:pPr>
            <a:r>
              <a:rPr lang="en-US" sz="900" dirty="0">
                <a:solidFill>
                  <a:prstClr val="black">
                    <a:lumMod val="65000"/>
                    <a:lumOff val="35000"/>
                  </a:prstClr>
                </a:solidFill>
                <a:latin typeface="Intel Clear"/>
              </a:rPr>
              <a:t>HW security mitigations &amp; automatic data encryption on Intel Optane PMem</a:t>
            </a:r>
          </a:p>
        </p:txBody>
      </p:sp>
      <p:grpSp>
        <p:nvGrpSpPr>
          <p:cNvPr id="6" name="Group 5">
            <a:extLst>
              <a:ext uri="{FF2B5EF4-FFF2-40B4-BE49-F238E27FC236}">
                <a16:creationId xmlns:a16="http://schemas.microsoft.com/office/drawing/2014/main" id="{1AB09B27-D981-4C63-BE91-B5451DDA8252}"/>
              </a:ext>
            </a:extLst>
          </p:cNvPr>
          <p:cNvGrpSpPr/>
          <p:nvPr/>
        </p:nvGrpSpPr>
        <p:grpSpPr>
          <a:xfrm>
            <a:off x="310553" y="760883"/>
            <a:ext cx="8411315" cy="2596026"/>
            <a:chOff x="310553" y="1933033"/>
            <a:chExt cx="8411315" cy="2596026"/>
          </a:xfrm>
        </p:grpSpPr>
        <p:sp>
          <p:nvSpPr>
            <p:cNvPr id="14" name="Rectangle 13">
              <a:extLst>
                <a:ext uri="{FF2B5EF4-FFF2-40B4-BE49-F238E27FC236}">
                  <a16:creationId xmlns:a16="http://schemas.microsoft.com/office/drawing/2014/main" id="{0D9325FE-CFB2-4334-9976-E2CCC1FA798F}"/>
                </a:ext>
              </a:extLst>
            </p:cNvPr>
            <p:cNvSpPr/>
            <p:nvPr/>
          </p:nvSpPr>
          <p:spPr>
            <a:xfrm>
              <a:off x="310553" y="1933033"/>
              <a:ext cx="8411315" cy="2596026"/>
            </a:xfrm>
            <a:prstGeom prst="rect">
              <a:avLst/>
            </a:prstGeom>
            <a:solidFill>
              <a:schemeClr val="tx2">
                <a:lumMod val="20000"/>
                <a:lumOff val="80000"/>
                <a:alpha val="79000"/>
              </a:schemeClr>
            </a:solidFill>
            <a:ln w="22225" cap="flat" cmpd="sng" algn="ctr">
              <a:gradFill flip="none" rotWithShape="1">
                <a:gsLst>
                  <a:gs pos="0">
                    <a:srgbClr val="00AEEF"/>
                  </a:gs>
                  <a:gs pos="67500">
                    <a:srgbClr val="FFFFFF">
                      <a:alpha val="0"/>
                    </a:srgbClr>
                  </a:gs>
                  <a:gs pos="35000">
                    <a:sysClr val="window" lastClr="FFFFFF">
                      <a:alpha val="0"/>
                    </a:sysClr>
                  </a:gs>
                  <a:gs pos="100000">
                    <a:srgbClr val="00AEEF"/>
                  </a:gs>
                </a:gsLst>
                <a:lin ang="0" scaled="1"/>
                <a:tileRect/>
              </a:gradFill>
              <a:prstDash val="solid"/>
            </a:ln>
            <a:effectLst/>
          </p:spPr>
          <p:txBody>
            <a:bodyPr lIns="0" rIns="0" rtlCol="0" anchor="t"/>
            <a:lstStyle/>
            <a:p>
              <a:pPr lvl="0" algn="ctr"/>
              <a:r>
                <a:rPr lang="en-US" sz="2400" spc="-23" dirty="0">
                  <a:solidFill>
                    <a:srgbClr val="003C71"/>
                  </a:solidFill>
                </a:rPr>
                <a:t>Supporting Intel Products</a:t>
              </a:r>
            </a:p>
          </p:txBody>
        </p:sp>
        <p:pic>
          <p:nvPicPr>
            <p:cNvPr id="15" name="Picture 14">
              <a:extLst>
                <a:ext uri="{FF2B5EF4-FFF2-40B4-BE49-F238E27FC236}">
                  <a16:creationId xmlns:a16="http://schemas.microsoft.com/office/drawing/2014/main" id="{178B1CCD-0437-40D0-92C8-CBDCCEC8F5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27"/>
            <a:stretch/>
          </p:blipFill>
          <p:spPr>
            <a:xfrm>
              <a:off x="431771" y="3108054"/>
              <a:ext cx="1596000" cy="549463"/>
            </a:xfrm>
            <a:prstGeom prst="rect">
              <a:avLst/>
            </a:prstGeom>
          </p:spPr>
        </p:pic>
        <p:pic>
          <p:nvPicPr>
            <p:cNvPr id="16" name="Picture 2" descr="Intel® Ethernet Network Adapter X710-T2L 189463">
              <a:extLst>
                <a:ext uri="{FF2B5EF4-FFF2-40B4-BE49-F238E27FC236}">
                  <a16:creationId xmlns:a16="http://schemas.microsoft.com/office/drawing/2014/main" id="{60A1262D-5EB5-4FD7-82F7-8DD1B3B10C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45989">
              <a:off x="6455437" y="2953818"/>
              <a:ext cx="2102569" cy="11826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 up of electronics&#10;&#10;Description automatically generated">
              <a:extLst>
                <a:ext uri="{FF2B5EF4-FFF2-40B4-BE49-F238E27FC236}">
                  <a16:creationId xmlns:a16="http://schemas.microsoft.com/office/drawing/2014/main" id="{F76488F0-892E-48ED-AFA3-C11B9A7E22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278" y="2902889"/>
              <a:ext cx="1258543" cy="1065987"/>
            </a:xfrm>
            <a:prstGeom prst="rect">
              <a:avLst/>
            </a:prstGeom>
          </p:spPr>
        </p:pic>
        <p:sp>
          <p:nvSpPr>
            <p:cNvPr id="18" name="Rectangle 17">
              <a:extLst>
                <a:ext uri="{FF2B5EF4-FFF2-40B4-BE49-F238E27FC236}">
                  <a16:creationId xmlns:a16="http://schemas.microsoft.com/office/drawing/2014/main" id="{CBF99338-28FB-4DDD-9004-C507E430C762}"/>
                </a:ext>
              </a:extLst>
            </p:cNvPr>
            <p:cNvSpPr/>
            <p:nvPr/>
          </p:nvSpPr>
          <p:spPr>
            <a:xfrm>
              <a:off x="422132" y="2397621"/>
              <a:ext cx="1596000" cy="3892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algn="ctr" defTabSz="457178">
                <a:lnSpc>
                  <a:spcPct val="80000"/>
                </a:lnSpc>
              </a:pP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2</a:t>
              </a:r>
              <a:r>
                <a:rPr lang="en-US" sz="1000" b="1" baseline="30000"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nd</a:t>
              </a: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 Gen Intel® Xeon® Scalable Processors</a:t>
              </a:r>
            </a:p>
          </p:txBody>
        </p:sp>
        <p:sp>
          <p:nvSpPr>
            <p:cNvPr id="19" name="Rectangle 18">
              <a:extLst>
                <a:ext uri="{FF2B5EF4-FFF2-40B4-BE49-F238E27FC236}">
                  <a16:creationId xmlns:a16="http://schemas.microsoft.com/office/drawing/2014/main" id="{A84F11DE-1303-4BB2-9167-C7A5603B1162}"/>
                </a:ext>
              </a:extLst>
            </p:cNvPr>
            <p:cNvSpPr/>
            <p:nvPr/>
          </p:nvSpPr>
          <p:spPr>
            <a:xfrm>
              <a:off x="3805042" y="2397621"/>
              <a:ext cx="2374427" cy="3892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algn="ctr" defTabSz="457178">
                <a:lnSpc>
                  <a:spcPct val="80000"/>
                </a:lnSpc>
              </a:pP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Intel® Optane™ SSD</a:t>
              </a:r>
              <a:r>
                <a:rPr lang="en-US" sz="9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s</a:t>
              </a:r>
              <a:endPar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endParaRPr>
            </a:p>
          </p:txBody>
        </p:sp>
        <p:sp>
          <p:nvSpPr>
            <p:cNvPr id="20" name="Rectangle 19">
              <a:extLst>
                <a:ext uri="{FF2B5EF4-FFF2-40B4-BE49-F238E27FC236}">
                  <a16:creationId xmlns:a16="http://schemas.microsoft.com/office/drawing/2014/main" id="{86981213-C220-4BE9-800E-25A1A263E459}"/>
                </a:ext>
              </a:extLst>
            </p:cNvPr>
            <p:cNvSpPr/>
            <p:nvPr/>
          </p:nvSpPr>
          <p:spPr>
            <a:xfrm>
              <a:off x="6275134" y="2397621"/>
              <a:ext cx="2374427" cy="389261"/>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algn="ctr" defTabSz="457178">
                <a:lnSpc>
                  <a:spcPct val="80000"/>
                </a:lnSpc>
              </a:pP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Intel® Ethernet 700 series</a:t>
              </a:r>
            </a:p>
          </p:txBody>
        </p:sp>
        <p:sp>
          <p:nvSpPr>
            <p:cNvPr id="21" name="Rectangle 20">
              <a:extLst>
                <a:ext uri="{FF2B5EF4-FFF2-40B4-BE49-F238E27FC236}">
                  <a16:creationId xmlns:a16="http://schemas.microsoft.com/office/drawing/2014/main" id="{9903F8F2-E17C-449D-A9E9-FAAF1F57348A}"/>
                </a:ext>
              </a:extLst>
            </p:cNvPr>
            <p:cNvSpPr/>
            <p:nvPr/>
          </p:nvSpPr>
          <p:spPr>
            <a:xfrm>
              <a:off x="422132" y="4103846"/>
              <a:ext cx="1596000" cy="2387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350" i="1" spc="-23" dirty="0">
                  <a:solidFill>
                    <a:schemeClr val="tx2"/>
                  </a:solidFill>
                </a:rPr>
                <a:t>compute</a:t>
              </a:r>
              <a:br>
                <a:rPr lang="en-US" sz="1350" i="1" spc="-23" dirty="0">
                  <a:solidFill>
                    <a:schemeClr val="tx2"/>
                  </a:solidFill>
                </a:rPr>
              </a:br>
              <a:r>
                <a:rPr lang="en-US" sz="1350" i="1" spc="-23" dirty="0">
                  <a:solidFill>
                    <a:schemeClr val="tx2"/>
                  </a:solidFill>
                </a:rPr>
                <a:t>virtualization</a:t>
              </a:r>
            </a:p>
          </p:txBody>
        </p:sp>
        <p:sp>
          <p:nvSpPr>
            <p:cNvPr id="22" name="Rectangle 21">
              <a:extLst>
                <a:ext uri="{FF2B5EF4-FFF2-40B4-BE49-F238E27FC236}">
                  <a16:creationId xmlns:a16="http://schemas.microsoft.com/office/drawing/2014/main" id="{8388154C-0EA2-4F0D-B8AD-F18239CB8E78}"/>
                </a:ext>
              </a:extLst>
            </p:cNvPr>
            <p:cNvSpPr/>
            <p:nvPr/>
          </p:nvSpPr>
          <p:spPr>
            <a:xfrm>
              <a:off x="3804601" y="4065553"/>
              <a:ext cx="2411017" cy="2764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350" i="1" spc="-23" dirty="0">
                  <a:solidFill>
                    <a:schemeClr val="tx2"/>
                  </a:solidFill>
                </a:rPr>
                <a:t>storage</a:t>
              </a:r>
              <a:br>
                <a:rPr lang="en-US" sz="1350" i="1" spc="-23" dirty="0">
                  <a:solidFill>
                    <a:schemeClr val="tx2"/>
                  </a:solidFill>
                </a:rPr>
              </a:br>
              <a:r>
                <a:rPr lang="en-US" sz="1350" i="1" spc="-23" dirty="0">
                  <a:solidFill>
                    <a:schemeClr val="tx2"/>
                  </a:solidFill>
                </a:rPr>
                <a:t>virtualization</a:t>
              </a:r>
            </a:p>
          </p:txBody>
        </p:sp>
        <p:sp>
          <p:nvSpPr>
            <p:cNvPr id="23" name="Rectangle 22">
              <a:extLst>
                <a:ext uri="{FF2B5EF4-FFF2-40B4-BE49-F238E27FC236}">
                  <a16:creationId xmlns:a16="http://schemas.microsoft.com/office/drawing/2014/main" id="{BE07DC9D-562B-431C-858B-3B2550D2192F}"/>
                </a:ext>
              </a:extLst>
            </p:cNvPr>
            <p:cNvSpPr/>
            <p:nvPr/>
          </p:nvSpPr>
          <p:spPr>
            <a:xfrm>
              <a:off x="6325121" y="4039430"/>
              <a:ext cx="2385528" cy="2764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350" i="1" spc="-23" dirty="0">
                  <a:solidFill>
                    <a:schemeClr val="tx2"/>
                  </a:solidFill>
                </a:rPr>
                <a:t>network</a:t>
              </a:r>
              <a:br>
                <a:rPr lang="en-US" sz="1350" i="1" spc="-23" dirty="0">
                  <a:solidFill>
                    <a:schemeClr val="tx2"/>
                  </a:solidFill>
                </a:rPr>
              </a:br>
              <a:r>
                <a:rPr lang="en-US" sz="1350" i="1" spc="-23" dirty="0">
                  <a:solidFill>
                    <a:schemeClr val="tx2"/>
                  </a:solidFill>
                </a:rPr>
                <a:t>virtualization</a:t>
              </a:r>
            </a:p>
          </p:txBody>
        </p:sp>
        <p:sp>
          <p:nvSpPr>
            <p:cNvPr id="24" name="Rectangle 23">
              <a:extLst>
                <a:ext uri="{FF2B5EF4-FFF2-40B4-BE49-F238E27FC236}">
                  <a16:creationId xmlns:a16="http://schemas.microsoft.com/office/drawing/2014/main" id="{2564D781-62AE-44C2-AD97-C4082449E57D}"/>
                </a:ext>
              </a:extLst>
            </p:cNvPr>
            <p:cNvSpPr/>
            <p:nvPr/>
          </p:nvSpPr>
          <p:spPr>
            <a:xfrm>
              <a:off x="2113366" y="4082864"/>
              <a:ext cx="1596000" cy="2387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350" i="1" spc="-23" dirty="0">
                  <a:solidFill>
                    <a:schemeClr val="tx2"/>
                  </a:solidFill>
                </a:rPr>
                <a:t>memory</a:t>
              </a:r>
              <a:br>
                <a:rPr lang="en-US" sz="1350" i="1" spc="-23" dirty="0">
                  <a:solidFill>
                    <a:schemeClr val="tx2"/>
                  </a:solidFill>
                </a:rPr>
              </a:br>
              <a:r>
                <a:rPr lang="en-US" sz="1350" i="1" spc="-23" dirty="0">
                  <a:solidFill>
                    <a:schemeClr val="tx2"/>
                  </a:solidFill>
                </a:rPr>
                <a:t>virtualization</a:t>
              </a:r>
            </a:p>
          </p:txBody>
        </p:sp>
        <p:sp>
          <p:nvSpPr>
            <p:cNvPr id="26" name="Rectangle 25">
              <a:extLst>
                <a:ext uri="{FF2B5EF4-FFF2-40B4-BE49-F238E27FC236}">
                  <a16:creationId xmlns:a16="http://schemas.microsoft.com/office/drawing/2014/main" id="{DCB7FB16-0806-47F3-9939-732B24617D9F}"/>
                </a:ext>
              </a:extLst>
            </p:cNvPr>
            <p:cNvSpPr/>
            <p:nvPr/>
          </p:nvSpPr>
          <p:spPr>
            <a:xfrm>
              <a:off x="2113366" y="2397621"/>
              <a:ext cx="1596000" cy="3892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algn="ctr" defTabSz="457178">
                <a:lnSpc>
                  <a:spcPct val="80000"/>
                </a:lnSpc>
              </a:pP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Intel® Optane™ </a:t>
              </a:r>
              <a:b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br>
              <a:r>
                <a:rPr lang="en-US" sz="1000"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persistent memory</a:t>
              </a:r>
            </a:p>
          </p:txBody>
        </p:sp>
      </p:grpSp>
      <p:pic>
        <p:nvPicPr>
          <p:cNvPr id="34" name="Picture 33">
            <a:extLst>
              <a:ext uri="{FF2B5EF4-FFF2-40B4-BE49-F238E27FC236}">
                <a16:creationId xmlns:a16="http://schemas.microsoft.com/office/drawing/2014/main" id="{0F7336FD-FC3F-4778-B533-8519C8FCA89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06170" y="2010494"/>
            <a:ext cx="1855757" cy="504457"/>
          </a:xfrm>
          <a:prstGeom prst="rect">
            <a:avLst/>
          </a:prstGeom>
        </p:spPr>
      </p:pic>
    </p:spTree>
    <p:extLst>
      <p:ext uri="{BB962C8B-B14F-4D97-AF65-F5344CB8AC3E}">
        <p14:creationId xmlns:p14="http://schemas.microsoft.com/office/powerpoint/2010/main" val="11163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468154" y="2843901"/>
            <a:ext cx="2217350" cy="1871451"/>
          </a:xfrm>
          <a:prstGeom prst="rect">
            <a:avLst/>
          </a:prstGeom>
          <a:solidFill>
            <a:srgbClr val="A3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 name="Rounded Rectangle 21"/>
          <p:cNvSpPr/>
          <p:nvPr/>
        </p:nvSpPr>
        <p:spPr>
          <a:xfrm>
            <a:off x="6314529" y="2839765"/>
            <a:ext cx="2221992" cy="1871451"/>
          </a:xfrm>
          <a:prstGeom prst="rect">
            <a:avLst/>
          </a:prstGeom>
          <a:solidFill>
            <a:srgbClr val="A3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pic>
        <p:nvPicPr>
          <p:cNvPr id="23" name="Picture 22">
            <a:extLst>
              <a:ext uri="{FF2B5EF4-FFF2-40B4-BE49-F238E27FC236}">
                <a16:creationId xmlns:a16="http://schemas.microsoft.com/office/drawing/2014/main" id="{1BBAFD61-4A82-8041-B1C7-3C7DACC45461}"/>
              </a:ext>
            </a:extLst>
          </p:cNvPr>
          <p:cNvPicPr>
            <a:picLocks noChangeAspect="1"/>
          </p:cNvPicPr>
          <p:nvPr/>
        </p:nvPicPr>
        <p:blipFill rotWithShape="1">
          <a:blip r:embed="rId3" cstate="print">
            <a:alphaModFix amt="67000"/>
            <a:duotone>
              <a:prstClr val="black"/>
              <a:schemeClr val="accent1">
                <a:tint val="45000"/>
                <a:satMod val="400000"/>
              </a:schemeClr>
            </a:duotone>
            <a:extLst>
              <a:ext uri="{28A0092B-C50C-407E-A947-70E740481C1C}">
                <a14:useLocalDpi xmlns:a14="http://schemas.microsoft.com/office/drawing/2010/main"/>
              </a:ext>
            </a:extLst>
          </a:blip>
          <a:srcRect b="-3908"/>
          <a:stretch/>
        </p:blipFill>
        <p:spPr>
          <a:xfrm flipH="1">
            <a:off x="0" y="1049519"/>
            <a:ext cx="9144000" cy="1663059"/>
          </a:xfrm>
          <a:prstGeom prst="rect">
            <a:avLst/>
          </a:prstGeom>
        </p:spPr>
      </p:pic>
      <p:cxnSp>
        <p:nvCxnSpPr>
          <p:cNvPr id="34" name="Straight Connector 33">
            <a:extLst>
              <a:ext uri="{FF2B5EF4-FFF2-40B4-BE49-F238E27FC236}">
                <a16:creationId xmlns:a16="http://schemas.microsoft.com/office/drawing/2014/main" id="{12E781FA-F1DC-5E40-9F85-1DB2434C24E4}"/>
              </a:ext>
            </a:extLst>
          </p:cNvPr>
          <p:cNvCxnSpPr>
            <a:cxnSpLocks/>
          </p:cNvCxnSpPr>
          <p:nvPr/>
        </p:nvCxnSpPr>
        <p:spPr>
          <a:xfrm>
            <a:off x="6623267" y="3736660"/>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EFAAF4F-B556-CB4A-B433-B9E1A3A9FBD2}"/>
              </a:ext>
            </a:extLst>
          </p:cNvPr>
          <p:cNvSpPr txBox="1"/>
          <p:nvPr/>
        </p:nvSpPr>
        <p:spPr>
          <a:xfrm>
            <a:off x="6649520" y="3151579"/>
            <a:ext cx="1585398" cy="400110"/>
          </a:xfrm>
          <a:prstGeom prst="rect">
            <a:avLst/>
          </a:prstGeom>
          <a:noFill/>
        </p:spPr>
        <p:txBody>
          <a:bodyPr wrap="square" rtlCol="0" anchor="ctr" anchorCtr="0">
            <a:spAutoFit/>
          </a:bodyPr>
          <a:lstStyle/>
          <a:p>
            <a:pPr algn="ctr" defTabSz="914378">
              <a:defRPr/>
            </a:pPr>
            <a:r>
              <a:rPr lang="en-US" sz="2000" dirty="0">
                <a:solidFill>
                  <a:srgbClr val="003C71"/>
                </a:solidFill>
                <a:effectLst>
                  <a:outerShdw blurRad="50800" dist="38100" dir="2700000" algn="tl" rotWithShape="0">
                    <a:prstClr val="black">
                      <a:alpha val="40000"/>
                    </a:prstClr>
                  </a:outerShdw>
                </a:effectLst>
                <a:latin typeface="IntelOne Display Medium" panose="020B0703020203020204" pitchFamily="34" charset="0"/>
              </a:rPr>
              <a:t>Lower TCO</a:t>
            </a:r>
          </a:p>
        </p:txBody>
      </p:sp>
      <p:cxnSp>
        <p:nvCxnSpPr>
          <p:cNvPr id="37" name="Straight Connector 36">
            <a:extLst>
              <a:ext uri="{FF2B5EF4-FFF2-40B4-BE49-F238E27FC236}">
                <a16:creationId xmlns:a16="http://schemas.microsoft.com/office/drawing/2014/main" id="{5D4FC54E-652E-6F4A-BA35-8D9897ED80A8}"/>
              </a:ext>
            </a:extLst>
          </p:cNvPr>
          <p:cNvCxnSpPr>
            <a:cxnSpLocks/>
          </p:cNvCxnSpPr>
          <p:nvPr/>
        </p:nvCxnSpPr>
        <p:spPr>
          <a:xfrm>
            <a:off x="6553953" y="2975434"/>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AE45D1-2B3E-8E42-AE15-528B22C3A15F}"/>
              </a:ext>
            </a:extLst>
          </p:cNvPr>
          <p:cNvCxnSpPr>
            <a:cxnSpLocks/>
          </p:cNvCxnSpPr>
          <p:nvPr/>
        </p:nvCxnSpPr>
        <p:spPr>
          <a:xfrm>
            <a:off x="3712121" y="3736660"/>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5ECA6CA-469A-CD41-878F-ADFF892D52AE}"/>
              </a:ext>
            </a:extLst>
          </p:cNvPr>
          <p:cNvSpPr txBox="1"/>
          <p:nvPr/>
        </p:nvSpPr>
        <p:spPr>
          <a:xfrm>
            <a:off x="3679035" y="2994444"/>
            <a:ext cx="1870474" cy="707886"/>
          </a:xfrm>
          <a:prstGeom prst="rect">
            <a:avLst/>
          </a:prstGeom>
          <a:noFill/>
        </p:spPr>
        <p:txBody>
          <a:bodyPr wrap="square" rtlCol="0" anchor="ctr" anchorCtr="0">
            <a:spAutoFit/>
          </a:bodyPr>
          <a:lstStyle/>
          <a:p>
            <a:pPr algn="ctr" defTabSz="914378">
              <a:defRPr/>
            </a:pPr>
            <a:r>
              <a:rPr lang="en-US" sz="2000" dirty="0">
                <a:solidFill>
                  <a:srgbClr val="003C71"/>
                </a:solidFill>
                <a:effectLst>
                  <a:outerShdw blurRad="50800" dist="38100" dir="2700000" algn="tl" rotWithShape="0">
                    <a:prstClr val="black">
                      <a:alpha val="40000"/>
                    </a:prstClr>
                  </a:outerShdw>
                </a:effectLst>
                <a:latin typeface="IntelOne Display Medium" panose="020B0703020203020204" pitchFamily="34" charset="0"/>
              </a:rPr>
              <a:t>Same User </a:t>
            </a:r>
          </a:p>
          <a:p>
            <a:pPr algn="ctr" defTabSz="914378">
              <a:defRPr/>
            </a:pPr>
            <a:r>
              <a:rPr lang="en-US" sz="2000" dirty="0">
                <a:solidFill>
                  <a:srgbClr val="003C71"/>
                </a:solidFill>
                <a:effectLst>
                  <a:outerShdw blurRad="50800" dist="38100" dir="2700000" algn="tl" rotWithShape="0">
                    <a:prstClr val="black">
                      <a:alpha val="40000"/>
                    </a:prstClr>
                  </a:outerShdw>
                </a:effectLst>
                <a:latin typeface="IntelOne Display Medium" panose="020B0703020203020204" pitchFamily="34" charset="0"/>
              </a:rPr>
              <a:t>Experience</a:t>
            </a:r>
          </a:p>
        </p:txBody>
      </p:sp>
      <p:sp>
        <p:nvSpPr>
          <p:cNvPr id="40" name="Rectangle 39">
            <a:extLst>
              <a:ext uri="{FF2B5EF4-FFF2-40B4-BE49-F238E27FC236}">
                <a16:creationId xmlns:a16="http://schemas.microsoft.com/office/drawing/2014/main" id="{9ED1CEBE-D534-7344-9D4F-9DF40B708982}"/>
              </a:ext>
            </a:extLst>
          </p:cNvPr>
          <p:cNvSpPr/>
          <p:nvPr/>
        </p:nvSpPr>
        <p:spPr>
          <a:xfrm>
            <a:off x="3500768" y="3756641"/>
            <a:ext cx="2142464" cy="754053"/>
          </a:xfrm>
          <a:prstGeom prst="rect">
            <a:avLst/>
          </a:prstGeom>
        </p:spPr>
        <p:txBody>
          <a:bodyPr wrap="square">
            <a:spAutoFit/>
          </a:bodyPr>
          <a:lstStyle/>
          <a:p>
            <a:pPr lvl="0" algn="ctr" defTabSz="914378">
              <a:spcAft>
                <a:spcPts val="1200"/>
              </a:spcAft>
              <a:defRPr/>
            </a:pPr>
            <a:r>
              <a:rPr kumimoji="0" lang="en-US" sz="1100" b="1" i="0" u="none" strike="noStrike" kern="1200" cap="all" spc="0" normalizeH="0" baseline="0" noProof="0" dirty="0">
                <a:ln>
                  <a:noFill/>
                </a:ln>
                <a:solidFill>
                  <a:prstClr val="black"/>
                </a:solidFill>
                <a:effectLst/>
                <a:uLnTx/>
                <a:uFillTx/>
                <a:latin typeface="Intel Clear"/>
                <a:ea typeface="+mn-ea"/>
                <a:cs typeface="+mn-cs"/>
              </a:rPr>
              <a:t>Meet end user </a:t>
            </a:r>
            <a:r>
              <a:rPr lang="en-US" sz="1100" b="1" cap="all" dirty="0">
                <a:solidFill>
                  <a:prstClr val="black"/>
                </a:solidFill>
              </a:rPr>
              <a:t>latency</a:t>
            </a:r>
            <a:endParaRPr lang="en-US" sz="1100" b="1" cap="all" dirty="0">
              <a:solidFill>
                <a:prstClr val="black"/>
              </a:solidFill>
              <a:latin typeface="Intel Clear"/>
            </a:endParaRPr>
          </a:p>
          <a:p>
            <a:pPr lvl="0" algn="ctr" defTabSz="914378">
              <a:spcAft>
                <a:spcPts val="1200"/>
              </a:spcAft>
              <a:defRPr/>
            </a:pPr>
            <a:r>
              <a:rPr kumimoji="0" lang="en-US" sz="1100" b="1" i="0" u="none" strike="noStrike" kern="1200" cap="all" spc="0" normalizeH="0" baseline="0" noProof="0" dirty="0" err="1">
                <a:ln>
                  <a:noFill/>
                </a:ln>
                <a:solidFill>
                  <a:prstClr val="black"/>
                </a:solidFill>
                <a:effectLst/>
                <a:uLnTx/>
                <a:uFillTx/>
                <a:latin typeface="Intel Clear"/>
                <a:ea typeface="+mn-ea"/>
                <a:cs typeface="+mn-cs"/>
              </a:rPr>
              <a:t>sla</a:t>
            </a:r>
            <a:r>
              <a:rPr kumimoji="0" lang="en-US" sz="1100" b="1" i="0" u="none" strike="noStrike" kern="1200" cap="all" spc="0" normalizeH="0" baseline="0" noProof="0" dirty="0">
                <a:ln>
                  <a:noFill/>
                </a:ln>
                <a:solidFill>
                  <a:prstClr val="black"/>
                </a:solidFill>
                <a:effectLst/>
                <a:uLnTx/>
                <a:uFillTx/>
                <a:latin typeface="Intel Clear"/>
                <a:ea typeface="+mn-ea"/>
                <a:cs typeface="+mn-cs"/>
              </a:rPr>
              <a:t> requirements with Optane PMem</a:t>
            </a:r>
          </a:p>
        </p:txBody>
      </p:sp>
      <p:cxnSp>
        <p:nvCxnSpPr>
          <p:cNvPr id="41" name="Straight Connector 40">
            <a:extLst>
              <a:ext uri="{FF2B5EF4-FFF2-40B4-BE49-F238E27FC236}">
                <a16:creationId xmlns:a16="http://schemas.microsoft.com/office/drawing/2014/main" id="{0C6F45DA-D318-A647-9455-6DB6CD37EBE0}"/>
              </a:ext>
            </a:extLst>
          </p:cNvPr>
          <p:cNvCxnSpPr>
            <a:cxnSpLocks/>
          </p:cNvCxnSpPr>
          <p:nvPr/>
        </p:nvCxnSpPr>
        <p:spPr>
          <a:xfrm>
            <a:off x="3718043" y="2975434"/>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883420-F9A8-F742-BAEF-43CCC4069062}"/>
              </a:ext>
            </a:extLst>
          </p:cNvPr>
          <p:cNvCxnSpPr>
            <a:cxnSpLocks/>
          </p:cNvCxnSpPr>
          <p:nvPr/>
        </p:nvCxnSpPr>
        <p:spPr>
          <a:xfrm>
            <a:off x="793615" y="3736660"/>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0006" y="2846439"/>
            <a:ext cx="2221992" cy="1871451"/>
          </a:xfrm>
          <a:prstGeom prst="rect">
            <a:avLst/>
          </a:prstGeom>
          <a:solidFill>
            <a:srgbClr val="AB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43" name="Rectangle 42">
            <a:extLst>
              <a:ext uri="{FF2B5EF4-FFF2-40B4-BE49-F238E27FC236}">
                <a16:creationId xmlns:a16="http://schemas.microsoft.com/office/drawing/2014/main" id="{1FCEB71A-101F-6046-9052-E05A3C682E5C}"/>
              </a:ext>
            </a:extLst>
          </p:cNvPr>
          <p:cNvSpPr/>
          <p:nvPr/>
        </p:nvSpPr>
        <p:spPr>
          <a:xfrm>
            <a:off x="636895" y="3756641"/>
            <a:ext cx="2148214" cy="754053"/>
          </a:xfrm>
          <a:prstGeom prst="rect">
            <a:avLst/>
          </a:prstGeom>
        </p:spPr>
        <p:txBody>
          <a:bodyPr wrap="square">
            <a:spAutoFit/>
          </a:bodyPr>
          <a:lstStyle/>
          <a:p>
            <a:pPr marL="0" marR="0" lvl="0" indent="0" algn="ctr" defTabSz="914378" rtl="0" eaLnBrk="1" fontAlgn="auto" latinLnBrk="0" hangingPunct="1">
              <a:spcAft>
                <a:spcPts val="1200"/>
              </a:spcAft>
              <a:buClrTx/>
              <a:buSzTx/>
              <a:buFontTx/>
              <a:buNone/>
              <a:tabLst/>
              <a:defRPr/>
            </a:pPr>
            <a:r>
              <a:rPr kumimoji="0" lang="en-US" sz="1100" b="1" i="0" u="none" strike="noStrike" kern="1200" cap="all" spc="0" normalizeH="0" baseline="0" noProof="0" dirty="0">
                <a:ln>
                  <a:noFill/>
                </a:ln>
                <a:solidFill>
                  <a:prstClr val="black"/>
                </a:solidFill>
                <a:effectLst/>
                <a:uLnTx/>
                <a:uFillTx/>
                <a:latin typeface="Intel Clear"/>
                <a:ea typeface="+mn-ea"/>
                <a:cs typeface="+mn-cs"/>
              </a:rPr>
              <a:t>More Memory per VM</a:t>
            </a:r>
          </a:p>
          <a:p>
            <a:pPr marL="0" marR="0" lvl="0" indent="0" algn="ctr" defTabSz="914378" rtl="0" eaLnBrk="1" fontAlgn="auto" latinLnBrk="0" hangingPunct="1">
              <a:spcAft>
                <a:spcPts val="1200"/>
              </a:spcAft>
              <a:buClrTx/>
              <a:buSzTx/>
              <a:buFontTx/>
              <a:buNone/>
              <a:tabLst/>
              <a:defRPr/>
            </a:pPr>
            <a:r>
              <a:rPr kumimoji="0" lang="en-US" sz="1100" b="1" i="0" u="none" strike="noStrike" kern="1200" cap="all" spc="0" normalizeH="0" baseline="0" noProof="0" dirty="0">
                <a:ln>
                  <a:noFill/>
                </a:ln>
                <a:solidFill>
                  <a:prstClr val="black"/>
                </a:solidFill>
                <a:effectLst/>
                <a:uLnTx/>
                <a:uFillTx/>
                <a:latin typeface="Intel Clear"/>
                <a:ea typeface="+mn-ea"/>
                <a:cs typeface="+mn-cs"/>
              </a:rPr>
              <a:t>Maximize </a:t>
            </a:r>
            <a:r>
              <a:rPr kumimoji="0" lang="en-US" sz="1100" b="1" i="0" u="none" strike="noStrike" kern="1200" cap="all" spc="0" normalizeH="0" baseline="0" noProof="0" dirty="0" err="1">
                <a:ln>
                  <a:noFill/>
                </a:ln>
                <a:solidFill>
                  <a:prstClr val="black"/>
                </a:solidFill>
                <a:effectLst/>
                <a:uLnTx/>
                <a:uFillTx/>
                <a:latin typeface="Intel Clear"/>
                <a:ea typeface="+mn-ea"/>
                <a:cs typeface="+mn-cs"/>
              </a:rPr>
              <a:t>cpu</a:t>
            </a:r>
            <a:r>
              <a:rPr kumimoji="0" lang="en-US" sz="1100" b="1" i="0" u="none" strike="noStrike" kern="1200" cap="all" spc="0" normalizeH="0" baseline="0" noProof="0" dirty="0">
                <a:ln>
                  <a:noFill/>
                </a:ln>
                <a:solidFill>
                  <a:prstClr val="black"/>
                </a:solidFill>
                <a:effectLst/>
                <a:uLnTx/>
                <a:uFillTx/>
                <a:latin typeface="Intel Clear"/>
                <a:ea typeface="+mn-ea"/>
                <a:cs typeface="+mn-cs"/>
              </a:rPr>
              <a:t> &amp; memory resources</a:t>
            </a:r>
          </a:p>
        </p:txBody>
      </p:sp>
      <p:cxnSp>
        <p:nvCxnSpPr>
          <p:cNvPr id="44" name="Straight Connector 43">
            <a:extLst>
              <a:ext uri="{FF2B5EF4-FFF2-40B4-BE49-F238E27FC236}">
                <a16:creationId xmlns:a16="http://schemas.microsoft.com/office/drawing/2014/main" id="{D951FED0-3698-324E-840C-0CFDF796226B}"/>
              </a:ext>
            </a:extLst>
          </p:cNvPr>
          <p:cNvCxnSpPr>
            <a:cxnSpLocks/>
          </p:cNvCxnSpPr>
          <p:nvPr/>
        </p:nvCxnSpPr>
        <p:spPr>
          <a:xfrm>
            <a:off x="843748" y="2975434"/>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273C2BB-315C-604E-A409-86DD43D0A2B1}"/>
              </a:ext>
            </a:extLst>
          </p:cNvPr>
          <p:cNvSpPr txBox="1"/>
          <p:nvPr/>
        </p:nvSpPr>
        <p:spPr>
          <a:xfrm>
            <a:off x="760557" y="2995783"/>
            <a:ext cx="1838426" cy="707886"/>
          </a:xfrm>
          <a:prstGeom prst="rect">
            <a:avLst/>
          </a:prstGeom>
          <a:noFill/>
        </p:spPr>
        <p:txBody>
          <a:bodyPr wrap="square" rtlCol="0" anchor="ctr" anchorCtr="0">
            <a:spAutoFit/>
          </a:bodyPr>
          <a:lstStyle/>
          <a:p>
            <a:pPr marL="0" marR="0" lvl="0" indent="0" algn="ctr" defTabSz="914378"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a:ln>
                  <a:noFill/>
                </a:ln>
                <a:solidFill>
                  <a:srgbClr val="003C71"/>
                </a:solidFill>
                <a:effectLst>
                  <a:outerShdw blurRad="50800" dist="38100" dir="2700000" algn="tl" rotWithShape="0">
                    <a:prstClr val="black">
                      <a:alpha val="40000"/>
                    </a:prstClr>
                  </a:outerShdw>
                </a:effectLst>
                <a:uLnTx/>
                <a:uFillTx/>
                <a:latin typeface="IntelOne Display Medium" panose="020B0703020203020204" pitchFamily="34" charset="0"/>
              </a:rPr>
              <a:t>Support More Users</a:t>
            </a:r>
          </a:p>
        </p:txBody>
      </p:sp>
      <p:cxnSp>
        <p:nvCxnSpPr>
          <p:cNvPr id="24" name="Straight Connector 23">
            <a:extLst>
              <a:ext uri="{FF2B5EF4-FFF2-40B4-BE49-F238E27FC236}">
                <a16:creationId xmlns:a16="http://schemas.microsoft.com/office/drawing/2014/main" id="{12E781FA-F1DC-5E40-9F85-1DB2434C24E4}"/>
              </a:ext>
            </a:extLst>
          </p:cNvPr>
          <p:cNvCxnSpPr>
            <a:cxnSpLocks/>
          </p:cNvCxnSpPr>
          <p:nvPr/>
        </p:nvCxnSpPr>
        <p:spPr>
          <a:xfrm>
            <a:off x="876214" y="3731053"/>
            <a:ext cx="1672045" cy="0"/>
          </a:xfrm>
          <a:prstGeom prst="line">
            <a:avLst/>
          </a:prstGeom>
          <a:ln w="9525" cap="rnd">
            <a:gradFill flip="none" rotWithShape="1">
              <a:gsLst>
                <a:gs pos="0">
                  <a:schemeClr val="accent1">
                    <a:tint val="66000"/>
                    <a:satMod val="160000"/>
                    <a:alpha val="0"/>
                  </a:schemeClr>
                </a:gs>
                <a:gs pos="50000">
                  <a:schemeClr val="tx1"/>
                </a:gs>
                <a:gs pos="100000">
                  <a:schemeClr val="accent1">
                    <a:tint val="23500"/>
                    <a:satMod val="160000"/>
                    <a:alpha val="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5" name="Title 4">
            <a:extLst>
              <a:ext uri="{FF2B5EF4-FFF2-40B4-BE49-F238E27FC236}">
                <a16:creationId xmlns:a16="http://schemas.microsoft.com/office/drawing/2014/main" id="{97D430A2-A1AA-4B39-B320-9956FC75433A}"/>
              </a:ext>
            </a:extLst>
          </p:cNvPr>
          <p:cNvSpPr txBox="1">
            <a:spLocks/>
          </p:cNvSpPr>
          <p:nvPr/>
        </p:nvSpPr>
        <p:spPr>
          <a:xfrm>
            <a:off x="457995" y="344292"/>
            <a:ext cx="8228012" cy="500137"/>
          </a:xfrm>
          <a:prstGeom prst="rect">
            <a:avLst/>
          </a:prstGeom>
        </p:spPr>
        <p:txBody>
          <a:bodyPr vert="horz" lIns="68580" tIns="34290" rIns="68580" bIns="34290" rtlCol="0" anchor="t" anchorCtr="0">
            <a:spAutoFit/>
          </a:bodyPr>
          <a:lstStyle>
            <a:lvl1pPr algn="l" defTabSz="1219170" rtl="0" eaLnBrk="1" latinLnBrk="0" hangingPunct="1">
              <a:lnSpc>
                <a:spcPct val="70000"/>
              </a:lnSpc>
              <a:spcBef>
                <a:spcPct val="0"/>
              </a:spcBef>
              <a:buNone/>
              <a:defRPr sz="5867" b="0" kern="1200">
                <a:solidFill>
                  <a:schemeClr val="tx2"/>
                </a:solidFill>
                <a:latin typeface="+mj-lt"/>
                <a:ea typeface="+mj-ea"/>
                <a:cs typeface="+mj-cs"/>
              </a:defRPr>
            </a:lvl1pPr>
          </a:lstStyle>
          <a:p>
            <a:pPr marL="0" marR="0" lvl="0" indent="0" defTabSz="457200" fontAlgn="auto">
              <a:lnSpc>
                <a:spcPct val="100000"/>
              </a:lnSpc>
              <a:spcAft>
                <a:spcPts val="0"/>
              </a:spcAft>
              <a:buClrTx/>
              <a:buSzTx/>
              <a:tabLst/>
              <a:defRPr/>
            </a:pPr>
            <a:r>
              <a:rPr lang="en-US" sz="2800" dirty="0">
                <a:latin typeface="Intel Clear"/>
                <a:ea typeface="Intel Clear"/>
                <a:cs typeface="Intel Clear"/>
              </a:rPr>
              <a:t>Meet the growing demands of today’s </a:t>
            </a:r>
            <a:r>
              <a:rPr lang="en-US" sz="2800" dirty="0" err="1">
                <a:latin typeface="Intel Clear"/>
                <a:ea typeface="Intel Clear"/>
                <a:cs typeface="Intel Clear"/>
              </a:rPr>
              <a:t>vdi</a:t>
            </a:r>
            <a:r>
              <a:rPr lang="en-US" sz="2800" dirty="0">
                <a:latin typeface="Intel Clear"/>
                <a:ea typeface="Intel Clear"/>
                <a:cs typeface="Intel Clear"/>
              </a:rPr>
              <a:t> user</a:t>
            </a:r>
          </a:p>
        </p:txBody>
      </p:sp>
      <p:sp>
        <p:nvSpPr>
          <p:cNvPr id="27" name="Rectangle 26">
            <a:extLst>
              <a:ext uri="{FF2B5EF4-FFF2-40B4-BE49-F238E27FC236}">
                <a16:creationId xmlns:a16="http://schemas.microsoft.com/office/drawing/2014/main" id="{B174D516-FEFE-4569-9DBF-0AC9C327108B}"/>
              </a:ext>
            </a:extLst>
          </p:cNvPr>
          <p:cNvSpPr/>
          <p:nvPr/>
        </p:nvSpPr>
        <p:spPr>
          <a:xfrm>
            <a:off x="6357514" y="3763886"/>
            <a:ext cx="2203550" cy="923330"/>
          </a:xfrm>
          <a:prstGeom prst="rect">
            <a:avLst/>
          </a:prstGeom>
        </p:spPr>
        <p:txBody>
          <a:bodyPr wrap="square">
            <a:spAutoFit/>
          </a:bodyPr>
          <a:lstStyle/>
          <a:p>
            <a:pPr marL="0" marR="0" lvl="0" indent="0" algn="ctr" defTabSz="914378" rtl="0" eaLnBrk="1" fontAlgn="auto" latinLnBrk="0" hangingPunct="1">
              <a:spcAft>
                <a:spcPts val="1200"/>
              </a:spcAft>
              <a:buClrTx/>
              <a:buSzTx/>
              <a:buFontTx/>
              <a:buNone/>
              <a:tabLst/>
              <a:defRPr/>
            </a:pPr>
            <a:r>
              <a:rPr kumimoji="0" lang="en-US" sz="1100" b="1" i="0" u="none" strike="noStrike" kern="1200" cap="all" spc="0" normalizeH="0" baseline="0" noProof="0" dirty="0">
                <a:ln>
                  <a:noFill/>
                </a:ln>
                <a:solidFill>
                  <a:prstClr val="black"/>
                </a:solidFill>
                <a:effectLst/>
                <a:uLnTx/>
                <a:uFillTx/>
                <a:latin typeface="Intel Clear"/>
                <a:ea typeface="+mn-ea"/>
                <a:cs typeface="+mn-cs"/>
              </a:rPr>
              <a:t>Support more </a:t>
            </a:r>
            <a:r>
              <a:rPr kumimoji="0" lang="en-US" sz="1100" b="1" i="0" u="none" strike="noStrike" kern="1200" cap="all" spc="0" normalizeH="0" baseline="0" noProof="0" dirty="0" err="1">
                <a:ln>
                  <a:noFill/>
                </a:ln>
                <a:solidFill>
                  <a:prstClr val="black"/>
                </a:solidFill>
                <a:effectLst/>
                <a:uLnTx/>
                <a:uFillTx/>
                <a:latin typeface="Intel Clear"/>
                <a:ea typeface="+mn-ea"/>
                <a:cs typeface="+mn-cs"/>
              </a:rPr>
              <a:t>vdi</a:t>
            </a:r>
            <a:r>
              <a:rPr kumimoji="0" lang="en-US" sz="1100" b="1" i="0" u="none" strike="noStrike" kern="1200" cap="all" spc="0" normalizeH="0" baseline="0" noProof="0" dirty="0">
                <a:ln>
                  <a:noFill/>
                </a:ln>
                <a:solidFill>
                  <a:prstClr val="black"/>
                </a:solidFill>
                <a:effectLst/>
                <a:uLnTx/>
                <a:uFillTx/>
                <a:latin typeface="Intel Clear"/>
                <a:ea typeface="+mn-ea"/>
                <a:cs typeface="+mn-cs"/>
              </a:rPr>
              <a:t> users</a:t>
            </a:r>
            <a:br>
              <a:rPr kumimoji="0" lang="en-US" sz="1100" b="1" i="0" u="none" strike="noStrike" kern="1200" cap="all" spc="0" normalizeH="0" baseline="0" noProof="0" dirty="0">
                <a:ln>
                  <a:noFill/>
                </a:ln>
                <a:solidFill>
                  <a:prstClr val="black"/>
                </a:solidFill>
                <a:effectLst/>
                <a:uLnTx/>
                <a:uFillTx/>
                <a:latin typeface="Intel Clear"/>
                <a:ea typeface="+mn-ea"/>
                <a:cs typeface="+mn-cs"/>
              </a:rPr>
            </a:br>
            <a:r>
              <a:rPr kumimoji="0" lang="en-US" sz="1100" b="1" i="0" u="none" strike="noStrike" kern="1200" cap="all" spc="0" normalizeH="0" baseline="0" noProof="0" dirty="0">
                <a:ln>
                  <a:noFill/>
                </a:ln>
                <a:solidFill>
                  <a:prstClr val="black"/>
                </a:solidFill>
                <a:effectLst/>
                <a:uLnTx/>
                <a:uFillTx/>
                <a:latin typeface="Intel Clear"/>
                <a:ea typeface="+mn-ea"/>
                <a:cs typeface="+mn-cs"/>
              </a:rPr>
              <a:t>per node</a:t>
            </a:r>
          </a:p>
          <a:p>
            <a:pPr marL="0" marR="0" lvl="0" indent="0" algn="ctr" defTabSz="914378" rtl="0" eaLnBrk="1" fontAlgn="auto" latinLnBrk="0" hangingPunct="1">
              <a:spcAft>
                <a:spcPts val="1200"/>
              </a:spcAft>
              <a:buClrTx/>
              <a:buSzTx/>
              <a:buFontTx/>
              <a:buNone/>
              <a:tabLst/>
              <a:defRPr/>
            </a:pPr>
            <a:r>
              <a:rPr kumimoji="0" lang="en-US" sz="1100" b="1" i="0" u="none" strike="noStrike" kern="1200" cap="all" spc="0" normalizeH="0" baseline="0" noProof="0" dirty="0">
                <a:ln>
                  <a:noFill/>
                </a:ln>
                <a:solidFill>
                  <a:prstClr val="black"/>
                </a:solidFill>
                <a:effectLst/>
                <a:uLnTx/>
                <a:uFillTx/>
                <a:latin typeface="Intel Clear"/>
                <a:ea typeface="+mn-ea"/>
                <a:cs typeface="+mn-cs"/>
              </a:rPr>
              <a:t>Affordable alternative </a:t>
            </a:r>
            <a:br>
              <a:rPr kumimoji="0" lang="en-US" sz="1100" b="1" i="0" u="none" strike="noStrike" kern="1200" cap="all" spc="0" normalizeH="0" baseline="0" noProof="0" dirty="0">
                <a:ln>
                  <a:noFill/>
                </a:ln>
                <a:solidFill>
                  <a:prstClr val="black"/>
                </a:solidFill>
                <a:effectLst/>
                <a:uLnTx/>
                <a:uFillTx/>
                <a:latin typeface="Intel Clear"/>
                <a:ea typeface="+mn-ea"/>
                <a:cs typeface="+mn-cs"/>
              </a:rPr>
            </a:br>
            <a:r>
              <a:rPr kumimoji="0" lang="en-US" sz="1100" b="1" i="0" u="none" strike="noStrike" kern="1200" cap="all" spc="0" normalizeH="0" baseline="0" noProof="0" dirty="0">
                <a:ln>
                  <a:noFill/>
                </a:ln>
                <a:solidFill>
                  <a:prstClr val="black"/>
                </a:solidFill>
                <a:effectLst/>
                <a:uLnTx/>
                <a:uFillTx/>
                <a:latin typeface="Intel Clear"/>
                <a:ea typeface="+mn-ea"/>
                <a:cs typeface="+mn-cs"/>
              </a:rPr>
              <a:t>to dram</a:t>
            </a:r>
          </a:p>
        </p:txBody>
      </p:sp>
      <p:pic>
        <p:nvPicPr>
          <p:cNvPr id="29" name="Picture 28">
            <a:extLst>
              <a:ext uri="{FF2B5EF4-FFF2-40B4-BE49-F238E27FC236}">
                <a16:creationId xmlns:a16="http://schemas.microsoft.com/office/drawing/2014/main" id="{CB63E660-B913-49CE-B15C-68617B011F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225072">
            <a:off x="539604" y="1540717"/>
            <a:ext cx="2889647" cy="785503"/>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5EEF8056-B42A-4FB1-8192-A75FD6B6903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125873" y="1159839"/>
            <a:ext cx="3239951" cy="1326220"/>
          </a:xfrm>
          <a:prstGeom prst="rect">
            <a:avLst/>
          </a:prstGeom>
        </p:spPr>
      </p:pic>
    </p:spTree>
    <p:extLst>
      <p:ext uri="{BB962C8B-B14F-4D97-AF65-F5344CB8AC3E}">
        <p14:creationId xmlns:p14="http://schemas.microsoft.com/office/powerpoint/2010/main" val="200771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DD3A-753A-4150-A90F-C67671A14BF3}"/>
              </a:ext>
            </a:extLst>
          </p:cNvPr>
          <p:cNvSpPr>
            <a:spLocks noGrp="1"/>
          </p:cNvSpPr>
          <p:nvPr>
            <p:ph type="title"/>
          </p:nvPr>
        </p:nvSpPr>
        <p:spPr/>
        <p:txBody>
          <a:bodyPr/>
          <a:lstStyle/>
          <a:p>
            <a:r>
              <a:rPr lang="en-US" dirty="0"/>
              <a:t>Horizon on </a:t>
            </a:r>
            <a:r>
              <a:rPr lang="en-US" dirty="0" err="1"/>
              <a:t>ESXi</a:t>
            </a:r>
            <a:endParaRPr lang="en-US" dirty="0"/>
          </a:p>
        </p:txBody>
      </p:sp>
      <p:sp>
        <p:nvSpPr>
          <p:cNvPr id="3" name="Text Placeholder 2">
            <a:extLst>
              <a:ext uri="{FF2B5EF4-FFF2-40B4-BE49-F238E27FC236}">
                <a16:creationId xmlns:a16="http://schemas.microsoft.com/office/drawing/2014/main" id="{C0B6F7A0-08BD-4F2C-B8D7-06EC02AFD540}"/>
              </a:ext>
            </a:extLst>
          </p:cNvPr>
          <p:cNvSpPr>
            <a:spLocks noGrp="1"/>
          </p:cNvSpPr>
          <p:nvPr>
            <p:ph type="body" idx="1"/>
          </p:nvPr>
        </p:nvSpPr>
        <p:spPr/>
        <p:txBody>
          <a:bodyPr/>
          <a:lstStyle/>
          <a:p>
            <a:r>
              <a:rPr lang="en-US" dirty="0">
                <a:latin typeface="+mn-lt"/>
              </a:rPr>
              <a:t>VDI Solution with Intel</a:t>
            </a:r>
            <a:r>
              <a:rPr lang="en-US" baseline="30000" dirty="0">
                <a:latin typeface="+mn-lt"/>
              </a:rPr>
              <a:t>®</a:t>
            </a:r>
            <a:r>
              <a:rPr lang="en-US" dirty="0">
                <a:latin typeface="+mn-lt"/>
              </a:rPr>
              <a:t> Optane™ Persistent Memory</a:t>
            </a:r>
          </a:p>
        </p:txBody>
      </p:sp>
    </p:spTree>
    <p:extLst>
      <p:ext uri="{BB962C8B-B14F-4D97-AF65-F5344CB8AC3E}">
        <p14:creationId xmlns:p14="http://schemas.microsoft.com/office/powerpoint/2010/main" val="355842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ea49569a-5243-40c9-976f-0249137638a3"/>
</p:tagLst>
</file>

<file path=ppt/tags/tag2.xml><?xml version="1.0" encoding="utf-8"?>
<p:tagLst xmlns:a="http://schemas.openxmlformats.org/drawingml/2006/main" xmlns:r="http://schemas.openxmlformats.org/officeDocument/2006/relationships" xmlns:p="http://schemas.openxmlformats.org/presentationml/2006/main">
  <p:tag name="OFFISYNC_SLIDE_GUID" val="a5fbb1ea-235a-49a8-bb58-ed9ae4fd40fc"/>
</p:tagLst>
</file>

<file path=ppt/tags/tag3.xml><?xml version="1.0" encoding="utf-8"?>
<p:tagLst xmlns:a="http://schemas.openxmlformats.org/drawingml/2006/main" xmlns:r="http://schemas.openxmlformats.org/officeDocument/2006/relationships" xmlns:p="http://schemas.openxmlformats.org/presentationml/2006/main">
  <p:tag name="OFFISYNC_SLIDE_GUID" val="a5fbb1ea-235a-49a8-bb58-ed9ae4fd40fc"/>
</p:tagLst>
</file>

<file path=ppt/theme/theme1.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2.xml><?xml version="1.0" encoding="utf-8"?>
<a:theme xmlns:a="http://schemas.openxmlformats.org/drawingml/2006/main" name="1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3.xml><?xml version="1.0" encoding="utf-8"?>
<a:theme xmlns:a="http://schemas.openxmlformats.org/drawingml/2006/main" name="Intel 20150715">
  <a:themeElements>
    <a:clrScheme name="Custom 28">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AEEF"/>
      </a:hlink>
      <a:folHlink>
        <a:srgbClr val="B1BAB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4.xml><?xml version="1.0" encoding="utf-8"?>
<a:theme xmlns:a="http://schemas.openxmlformats.org/drawingml/2006/main" name="1_Theme2016">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noFill/>
          <a:prstDash val="solid"/>
          <a:round/>
          <a:headEnd type="none" w="med" len="med"/>
          <a:tailEnd type="none" w="med" len="med"/>
        </a:ln>
        <a:effectLst/>
      </a:spPr>
      <a:bodyPr vert="horz" wrap="square" lIns="91372" tIns="45688" rIns="91372" bIns="45688" numCol="1" rtlCol="0" anchor="ctr" anchorCtr="0" compatLnSpc="1">
        <a:prstTxWarp prst="textNoShape">
          <a:avLst/>
        </a:prstTxWarp>
        <a:noAutofit/>
      </a:bodyPr>
      <a:lstStyle>
        <a:defPPr marL="0" marR="0" indent="0" algn="ctr" defTabSz="914400" rtl="0" eaLnBrk="1" fontAlgn="base" latinLnBrk="0" hangingPunct="1">
          <a:lnSpc>
            <a:spcPct val="85000"/>
          </a:lnSpc>
          <a:spcAft>
            <a:spcPct val="0"/>
          </a:spcAft>
          <a:buClr>
            <a:schemeClr val="tx1"/>
          </a:buClr>
          <a:buSzTx/>
          <a:buFont typeface="Wingdings" pitchFamily="2" charset="2"/>
          <a:buNone/>
          <a:tabLst/>
          <a:defRPr kumimoji="0" sz="1400" b="0" i="0" u="none" strike="noStrike" cap="none" normalizeH="0" baseline="0" dirty="0" smtClean="0">
            <a:ln>
              <a:noFill/>
            </a:ln>
            <a:solidFill>
              <a:srgbClr val="FFFFFF"/>
            </a:solidFill>
            <a:cs typeface="Arial" charset="0"/>
          </a:defRPr>
        </a:defPPr>
      </a:lstStyle>
    </a:spDef>
    <a:lnDef>
      <a:spPr bwMode="auto">
        <a:noFill/>
        <a:ln w="127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016" id="{4F4FEB07-8F30-4641-AD71-45E0942AFE44}" vid="{9BA13FE3-BA2D-4177-A55D-42CC9EC8769B}"/>
    </a:ext>
  </a:extLst>
</a:theme>
</file>

<file path=ppt/theme/theme5.xml><?xml version="1.0" encoding="utf-8"?>
<a:theme xmlns:a="http://schemas.openxmlformats.org/drawingml/2006/main" name="1_Intel 20150715">
  <a:themeElements>
    <a:clrScheme name="Custom 28">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AEEF"/>
      </a:hlink>
      <a:folHlink>
        <a:srgbClr val="B1BAB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6.xml><?xml version="1.0" encoding="utf-8"?>
<a:theme xmlns:a="http://schemas.openxmlformats.org/drawingml/2006/main" name="DCPM">
  <a:themeElements>
    <a:clrScheme name="Custom 45">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AEEF"/>
      </a:hlink>
      <a:folHlink>
        <a:srgbClr val="00B0F0"/>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extLst>
    <a:ext uri="{05A4C25C-085E-4340-85A3-A5531E510DB2}">
      <thm15:themeFamily xmlns:thm15="http://schemas.microsoft.com/office/thememl/2012/main" name="DCPM" id="{7C63D8AC-C0D1-4FA1-8611-2F8CC7742A58}" vid="{C4FB42D3-9949-40F7-B6C6-A723BEF329B4}"/>
    </a:ext>
  </a:extLst>
</a:theme>
</file>

<file path=ppt/theme/theme7.xml><?xml version="1.0" encoding="utf-8"?>
<a:theme xmlns:a="http://schemas.openxmlformats.org/drawingml/2006/main" name="21_BasicWhite">
  <a:themeElements>
    <a:clrScheme name="Custom 1">
      <a:dk1>
        <a:srgbClr val="FFFFFF"/>
      </a:dk1>
      <a:lt1>
        <a:srgbClr val="000000"/>
      </a:lt1>
      <a:dk2>
        <a:srgbClr val="525252"/>
      </a:dk2>
      <a:lt2>
        <a:srgbClr val="004A86"/>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600" b="0" i="0" u="none" strike="noStrike" cap="none" spc="0" normalizeH="0" baseline="0" dirty="0" smtClean="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5ED408337AFB478C50C3A7FD80372F" ma:contentTypeVersion="7" ma:contentTypeDescription="Create a new document." ma:contentTypeScope="" ma:versionID="77dd121c1698559e7e7871c2ce1c6114">
  <xsd:schema xmlns:xsd="http://www.w3.org/2001/XMLSchema" xmlns:xs="http://www.w3.org/2001/XMLSchema" xmlns:p="http://schemas.microsoft.com/office/2006/metadata/properties" xmlns:ns2="ebf1d100-1613-4ede-8230-b7412cdefad0" targetNamespace="http://schemas.microsoft.com/office/2006/metadata/properties" ma:root="true" ma:fieldsID="fc1f8aeadeb5f07683d9884bd5fd58d7" ns2:_="">
    <xsd:import namespace="ebf1d100-1613-4ede-8230-b7412cdefa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1d100-1613-4ede-8230-b7412cdef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183F2B-8666-40E3-9B69-07B7C7C8AAAE}">
  <ds:schemaRefs>
    <ds:schemaRef ds:uri="http://schemas.microsoft.com/sharepoint/v3/contenttype/forms"/>
  </ds:schemaRefs>
</ds:datastoreItem>
</file>

<file path=customXml/itemProps2.xml><?xml version="1.0" encoding="utf-8"?>
<ds:datastoreItem xmlns:ds="http://schemas.openxmlformats.org/officeDocument/2006/customXml" ds:itemID="{0DD402C7-908E-4E65-B00C-64FBA57B71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1d100-1613-4ede-8230-b7412cdef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69F3ED-3CFC-4D48-9116-7477D600892C}">
  <ds:schemaRefs>
    <ds:schemaRef ds:uri="http://purl.org/dc/elements/1.1/"/>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ebf1d100-1613-4ede-8230-b7412cdefad0"/>
  </ds:schemaRefs>
</ds:datastoreItem>
</file>

<file path=docProps/app.xml><?xml version="1.0" encoding="utf-8"?>
<Properties xmlns="http://schemas.openxmlformats.org/officeDocument/2006/extended-properties" xmlns:vt="http://schemas.openxmlformats.org/officeDocument/2006/docPropsVTypes">
  <Template/>
  <TotalTime>0</TotalTime>
  <Words>5529</Words>
  <Application>Microsoft Office PowerPoint</Application>
  <PresentationFormat>On-screen Show (16:9)</PresentationFormat>
  <Paragraphs>509</Paragraphs>
  <Slides>23</Slides>
  <Notes>15</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23</vt:i4>
      </vt:variant>
    </vt:vector>
  </HeadingPairs>
  <TitlesOfParts>
    <vt:vector size="43" baseType="lpstr">
      <vt:lpstr>Arial</vt:lpstr>
      <vt:lpstr>Calibri</vt:lpstr>
      <vt:lpstr>Helvetica</vt:lpstr>
      <vt:lpstr>Helvetica Neue Medium</vt:lpstr>
      <vt:lpstr>Intel Clear</vt:lpstr>
      <vt:lpstr>Intel Clear Light</vt:lpstr>
      <vt:lpstr>Intel Clear Pro</vt:lpstr>
      <vt:lpstr>IntelOne Display Medium</vt:lpstr>
      <vt:lpstr>Metropolis</vt:lpstr>
      <vt:lpstr>Neo Sans Intel</vt:lpstr>
      <vt:lpstr>Neo Sans Intel Medium</vt:lpstr>
      <vt:lpstr>Noto Sans Symbols</vt:lpstr>
      <vt:lpstr>Wingdings</vt:lpstr>
      <vt:lpstr>Int_PPT Template_ClearPro_16x9</vt:lpstr>
      <vt:lpstr>1_Int_PPT Template_ClearPro_16x9</vt:lpstr>
      <vt:lpstr>Intel 20150715</vt:lpstr>
      <vt:lpstr>1_Theme2016</vt:lpstr>
      <vt:lpstr>1_Intel 20150715</vt:lpstr>
      <vt:lpstr>DCPM</vt:lpstr>
      <vt:lpstr>21_BasicWhite</vt:lpstr>
      <vt:lpstr>Why intel for your vdi deployments?</vt:lpstr>
      <vt:lpstr>How IT Leaders are Responding to the Pandemic</vt:lpstr>
      <vt:lpstr>VDI is More Important Than Ever </vt:lpstr>
      <vt:lpstr>Virtual Desktop Infrastructure Use Cases</vt:lpstr>
      <vt:lpstr>HCI Efficiently Supports VDI Performance &amp; Scaling</vt:lpstr>
      <vt:lpstr>Key Considerations for VDI Deployments</vt:lpstr>
      <vt:lpstr>Intel portfolio for Hyperconverged VDI Solutions</vt:lpstr>
      <vt:lpstr>PowerPoint Presentation</vt:lpstr>
      <vt:lpstr>Horizon on ESXi</vt:lpstr>
      <vt:lpstr>PowerPoint Presentation</vt:lpstr>
      <vt:lpstr>VMware Horizon on VMware vSAN for ViewPlanner “Power” User</vt:lpstr>
      <vt:lpstr>VMware Horizon on VMware vSAN for LoginVSI “Knowledge” User</vt:lpstr>
      <vt:lpstr>Citrix on Nutanix</vt:lpstr>
      <vt:lpstr>VDI on Nutanix : Advantages of adding Intel® Optane™ persistent memory</vt:lpstr>
      <vt:lpstr>VDI PMem Value Prop for Citrix on Nutanix</vt:lpstr>
      <vt:lpstr>VDI PMem Value Prop for Citrix on Nutanix</vt:lpstr>
      <vt:lpstr>Building Your HCI VDI Solution</vt:lpstr>
      <vt:lpstr>Accelerate Time to Value with Pre-Tested,  Verified Solutions  </vt:lpstr>
      <vt:lpstr>Notices &amp; Disclaimers</vt:lpstr>
      <vt:lpstr>VMware Horizon on VMware vSAN for ViewPlanner “Power” User  Configuration Details</vt:lpstr>
      <vt:lpstr>VMware Horizon on VMware vSAN for LoginVSI “Knowledge” User  Configuration Details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Desktop Infrastructure (VDI) Playbook, V1</dc:title>
  <dc:creator/>
  <cp:keywords>CTPClassification=CTP_NT</cp:keywords>
  <cp:lastModifiedBy/>
  <cp:revision>7</cp:revision>
  <dcterms:created xsi:type="dcterms:W3CDTF">2015-05-06T16:36:39Z</dcterms:created>
  <dcterms:modified xsi:type="dcterms:W3CDTF">2020-10-30T16:14:45Z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e19e5b5f-f953-4f3f-915c-b656bd370789</vt:lpwstr>
  </property>
  <property fmtid="{D5CDD505-2E9C-101B-9397-08002B2CF9AE}" pid="3" name="CTP_TimeStamp">
    <vt:lpwstr>2020-10-17 00:25:37Z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y fmtid="{D5CDD505-2E9C-101B-9397-08002B2CF9AE}" pid="8" name="ContentTypeId">
    <vt:lpwstr>0x010100355ED408337AFB478C50C3A7FD80372F</vt:lpwstr>
  </property>
</Properties>
</file>