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onsolas" panose="020B0609020204030204" pitchFamily="49" charset="0"/>
      <p:regular r:id="rId44"/>
      <p:bold r:id="rId45"/>
      <p:italic r:id="rId46"/>
      <p:boldItalic r:id="rId47"/>
    </p:embeddedFont>
    <p:embeddedFont>
      <p:font typeface="Helvetica Neue" panose="020B0604020202020204" charset="0"/>
      <p:regular r:id="rId48"/>
      <p:bold r:id="rId49"/>
      <p:italic r:id="rId50"/>
      <p:boldItalic r:id="rId51"/>
    </p:embeddedFont>
    <p:embeddedFont>
      <p:font typeface="Play"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jFIx9F9hLUmx5S0ApfXm7el8WI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C39D1-10B1-8DA0-556A-E0C705D0F9E7}" v="21" dt="2022-03-06T23:19:14.435"/>
    <p1510:client id="{EDCB306A-1CA4-A4CB-6694-4C108C44E80A}" v="2" dt="2022-03-07T15:05:32.990"/>
  </p1510:revLst>
</p1510:revInfo>
</file>

<file path=ppt/tableStyles.xml><?xml version="1.0" encoding="utf-8"?>
<a:tblStyleLst xmlns:a="http://schemas.openxmlformats.org/drawingml/2006/main" def="{AC802341-D869-491C-8696-86ED526F0734}">
  <a:tblStyle styleId="{AC802341-D869-491C-8696-86ED526F073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2.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lemann, Michael" userId="S::michael.heilemann@intel.com::02c744bd-1424-4e53-b9b6-cf2a491e5fd6" providerId="AD" clId="Web-{EDCB306A-1CA4-A4CB-6694-4C108C44E80A}"/>
    <pc:docChg chg="modSld">
      <pc:chgData name="Heilemann, Michael" userId="S::michael.heilemann@intel.com::02c744bd-1424-4e53-b9b6-cf2a491e5fd6" providerId="AD" clId="Web-{EDCB306A-1CA4-A4CB-6694-4C108C44E80A}" dt="2022-03-07T15:05:32.990" v="1" actId="1076"/>
      <pc:docMkLst>
        <pc:docMk/>
      </pc:docMkLst>
      <pc:sldChg chg="delSp modSp">
        <pc:chgData name="Heilemann, Michael" userId="S::michael.heilemann@intel.com::02c744bd-1424-4e53-b9b6-cf2a491e5fd6" providerId="AD" clId="Web-{EDCB306A-1CA4-A4CB-6694-4C108C44E80A}" dt="2022-03-07T15:05:32.990" v="1" actId="1076"/>
        <pc:sldMkLst>
          <pc:docMk/>
          <pc:sldMk cId="0" sldId="258"/>
        </pc:sldMkLst>
        <pc:spChg chg="mod">
          <ac:chgData name="Heilemann, Michael" userId="S::michael.heilemann@intel.com::02c744bd-1424-4e53-b9b6-cf2a491e5fd6" providerId="AD" clId="Web-{EDCB306A-1CA4-A4CB-6694-4C108C44E80A}" dt="2022-03-07T15:05:32.990" v="1" actId="1076"/>
          <ac:spMkLst>
            <pc:docMk/>
            <pc:sldMk cId="0" sldId="258"/>
            <ac:spMk id="349" creationId="{00000000-0000-0000-0000-000000000000}"/>
          </ac:spMkLst>
        </pc:spChg>
        <pc:spChg chg="del">
          <ac:chgData name="Heilemann, Michael" userId="S::michael.heilemann@intel.com::02c744bd-1424-4e53-b9b6-cf2a491e5fd6" providerId="AD" clId="Web-{EDCB306A-1CA4-A4CB-6694-4C108C44E80A}" dt="2022-03-07T15:05:18.458" v="0"/>
          <ac:spMkLst>
            <pc:docMk/>
            <pc:sldMk cId="0" sldId="258"/>
            <ac:spMk id="352" creationId="{00000000-0000-0000-0000-000000000000}"/>
          </ac:spMkLst>
        </pc:spChg>
      </pc:sldChg>
    </pc:docChg>
  </pc:docChgLst>
  <pc:docChgLst>
    <pc:chgData name="Bennett, MelissaX" userId="S::melissax.bennett@intel.com::5b670519-bc0f-4896-81e5-f2068ff7c1a9" providerId="AD" clId="Web-{C54C39D1-10B1-8DA0-556A-E0C705D0F9E7}"/>
    <pc:docChg chg="modSld">
      <pc:chgData name="Bennett, MelissaX" userId="S::melissax.bennett@intel.com::5b670519-bc0f-4896-81e5-f2068ff7c1a9" providerId="AD" clId="Web-{C54C39D1-10B1-8DA0-556A-E0C705D0F9E7}" dt="2022-03-06T23:19:14.435" v="20" actId="1076"/>
      <pc:docMkLst>
        <pc:docMk/>
      </pc:docMkLst>
      <pc:sldChg chg="modSp">
        <pc:chgData name="Bennett, MelissaX" userId="S::melissax.bennett@intel.com::5b670519-bc0f-4896-81e5-f2068ff7c1a9" providerId="AD" clId="Web-{C54C39D1-10B1-8DA0-556A-E0C705D0F9E7}" dt="2022-03-06T23:16:00.406" v="0" actId="1076"/>
        <pc:sldMkLst>
          <pc:docMk/>
          <pc:sldMk cId="0" sldId="271"/>
        </pc:sldMkLst>
        <pc:spChg chg="mod">
          <ac:chgData name="Bennett, MelissaX" userId="S::melissax.bennett@intel.com::5b670519-bc0f-4896-81e5-f2068ff7c1a9" providerId="AD" clId="Web-{C54C39D1-10B1-8DA0-556A-E0C705D0F9E7}" dt="2022-03-06T23:16:00.406" v="0" actId="1076"/>
          <ac:spMkLst>
            <pc:docMk/>
            <pc:sldMk cId="0" sldId="271"/>
            <ac:spMk id="582" creationId="{00000000-0000-0000-0000-000000000000}"/>
          </ac:spMkLst>
        </pc:spChg>
      </pc:sldChg>
      <pc:sldChg chg="modSp">
        <pc:chgData name="Bennett, MelissaX" userId="S::melissax.bennett@intel.com::5b670519-bc0f-4896-81e5-f2068ff7c1a9" providerId="AD" clId="Web-{C54C39D1-10B1-8DA0-556A-E0C705D0F9E7}" dt="2022-03-06T23:19:14.435" v="20" actId="1076"/>
        <pc:sldMkLst>
          <pc:docMk/>
          <pc:sldMk cId="0" sldId="282"/>
        </pc:sldMkLst>
        <pc:spChg chg="mod">
          <ac:chgData name="Bennett, MelissaX" userId="S::melissax.bennett@intel.com::5b670519-bc0f-4896-81e5-f2068ff7c1a9" providerId="AD" clId="Web-{C54C39D1-10B1-8DA0-556A-E0C705D0F9E7}" dt="2022-03-06T23:17:11.921" v="5" actId="1076"/>
          <ac:spMkLst>
            <pc:docMk/>
            <pc:sldMk cId="0" sldId="282"/>
            <ac:spMk id="738" creationId="{00000000-0000-0000-0000-000000000000}"/>
          </ac:spMkLst>
        </pc:spChg>
        <pc:spChg chg="mod">
          <ac:chgData name="Bennett, MelissaX" userId="S::melissax.bennett@intel.com::5b670519-bc0f-4896-81e5-f2068ff7c1a9" providerId="AD" clId="Web-{C54C39D1-10B1-8DA0-556A-E0C705D0F9E7}" dt="2022-03-06T23:17:26.342" v="7" actId="1076"/>
          <ac:spMkLst>
            <pc:docMk/>
            <pc:sldMk cId="0" sldId="282"/>
            <ac:spMk id="747" creationId="{00000000-0000-0000-0000-000000000000}"/>
          </ac:spMkLst>
        </pc:spChg>
        <pc:spChg chg="mod">
          <ac:chgData name="Bennett, MelissaX" userId="S::melissax.bennett@intel.com::5b670519-bc0f-4896-81e5-f2068ff7c1a9" providerId="AD" clId="Web-{C54C39D1-10B1-8DA0-556A-E0C705D0F9E7}" dt="2022-03-06T23:18:18.904" v="14" actId="1076"/>
          <ac:spMkLst>
            <pc:docMk/>
            <pc:sldMk cId="0" sldId="282"/>
            <ac:spMk id="756" creationId="{00000000-0000-0000-0000-000000000000}"/>
          </ac:spMkLst>
        </pc:spChg>
        <pc:spChg chg="mod">
          <ac:chgData name="Bennett, MelissaX" userId="S::melissax.bennett@intel.com::5b670519-bc0f-4896-81e5-f2068ff7c1a9" providerId="AD" clId="Web-{C54C39D1-10B1-8DA0-556A-E0C705D0F9E7}" dt="2022-03-06T23:18:29.154" v="15" actId="1076"/>
          <ac:spMkLst>
            <pc:docMk/>
            <pc:sldMk cId="0" sldId="282"/>
            <ac:spMk id="772" creationId="{00000000-0000-0000-0000-000000000000}"/>
          </ac:spMkLst>
        </pc:spChg>
        <pc:grpChg chg="mod">
          <ac:chgData name="Bennett, MelissaX" userId="S::melissax.bennett@intel.com::5b670519-bc0f-4896-81e5-f2068ff7c1a9" providerId="AD" clId="Web-{C54C39D1-10B1-8DA0-556A-E0C705D0F9E7}" dt="2022-03-06T23:18:12.186" v="12" actId="1076"/>
          <ac:grpSpMkLst>
            <pc:docMk/>
            <pc:sldMk cId="0" sldId="282"/>
            <ac:grpSpMk id="748" creationId="{00000000-0000-0000-0000-000000000000}"/>
          </ac:grpSpMkLst>
        </pc:grpChg>
        <pc:cxnChg chg="mod">
          <ac:chgData name="Bennett, MelissaX" userId="S::melissax.bennett@intel.com::5b670519-bc0f-4896-81e5-f2068ff7c1a9" providerId="AD" clId="Web-{C54C39D1-10B1-8DA0-556A-E0C705D0F9E7}" dt="2022-03-06T23:18:43.873" v="17" actId="1076"/>
          <ac:cxnSpMkLst>
            <pc:docMk/>
            <pc:sldMk cId="0" sldId="282"/>
            <ac:cxnSpMk id="749" creationId="{00000000-0000-0000-0000-000000000000}"/>
          </ac:cxnSpMkLst>
        </pc:cxnChg>
        <pc:cxnChg chg="mod">
          <ac:chgData name="Bennett, MelissaX" userId="S::melissax.bennett@intel.com::5b670519-bc0f-4896-81e5-f2068ff7c1a9" providerId="AD" clId="Web-{C54C39D1-10B1-8DA0-556A-E0C705D0F9E7}" dt="2022-03-06T23:19:04.326" v="19" actId="1076"/>
          <ac:cxnSpMkLst>
            <pc:docMk/>
            <pc:sldMk cId="0" sldId="282"/>
            <ac:cxnSpMk id="750" creationId="{00000000-0000-0000-0000-000000000000}"/>
          </ac:cxnSpMkLst>
        </pc:cxnChg>
        <pc:cxnChg chg="mod">
          <ac:chgData name="Bennett, MelissaX" userId="S::melissax.bennett@intel.com::5b670519-bc0f-4896-81e5-f2068ff7c1a9" providerId="AD" clId="Web-{C54C39D1-10B1-8DA0-556A-E0C705D0F9E7}" dt="2022-03-06T23:19:14.435" v="20" actId="1076"/>
          <ac:cxnSpMkLst>
            <pc:docMk/>
            <pc:sldMk cId="0" sldId="282"/>
            <ac:cxnSpMk id="775"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topology of the package may be complex.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Do not make simplifying assumptions when writing your code.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OS Topology Detection API’s returns a rich set of data about the system.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Lower performing CPUs may have a different micro-architecture or microcode which could run slow.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And running efficiently reduces heat, which may make the overall system faster. </a:t>
            </a:r>
            <a:endParaRPr/>
          </a:p>
          <a:p>
            <a:pPr marL="0" lvl="0" indent="0" algn="l" rtl="0">
              <a:lnSpc>
                <a:spcPct val="100000"/>
              </a:lnSpc>
              <a:spcBef>
                <a:spcPts val="0"/>
              </a:spcBef>
              <a:spcAft>
                <a:spcPts val="0"/>
              </a:spcAft>
              <a:buSzPts val="1400"/>
              <a:buNone/>
            </a:pPr>
            <a:endParaRPr/>
          </a:p>
        </p:txBody>
      </p:sp>
      <p:sp>
        <p:nvSpPr>
          <p:cNvPr id="502" name="Google Shape;5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8" name="Google Shape;5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8" name="Google Shape;6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4" name="Google Shape;7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8" name="Google Shape;8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4" name="Google Shape;84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Intel’s 12</a:t>
            </a:r>
            <a:r>
              <a:rPr lang="en-US" baseline="30000"/>
              <a:t>th</a:t>
            </a:r>
            <a:r>
              <a:rPr lang="en-US"/>
              <a:t> generation  hybrid processor Alder Lake is a mix of “Big” and “Little” cores with different performance characteristics.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2019 Intel launched it’s first hybrid processor known as Lakefield.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Lakefield processor had one performance core and four efficiency cores which was designed for mobile markets.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With Alderlake we’ve extended our hybrid architectures being offered.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Performance cores offered in Alderlake SKUs are based on our Golden Cove Performance architecture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While the little cores are based on our Gracemont Efficiency Core Architecture.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high level goal for mixing architectures in a single package were to balance performance and power efficiency in a small footprint to enable a broader range of PC form factors. </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Along with the updated architectures we’ve also introduced Intel Thread Director; Based on Lakefield Hardware Guided Scheduling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Intel Thread Director is a hardware accelerated Performance and Efficiency load balancer</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Which is supported by Windows 11 and newer.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63" name="Google Shape;3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We’ve differentiated our hybrid processors into a series of SKUs for different markets ranging from Ultra Mobile to Desktop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Each SKU will use the same core architectures.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difference here is the number of Performance and Efficiency cores contained in each package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Our Ultra Mobile SKU offers 2 hyperthreaded performance cores and 8 single threaded efficiency cores for 12 logical processors.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mid range mobile sku offers 6 hyperthreaded performance cores and 8 efficiency cores totalling 20 logical processors.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While the high end desktop SKU has 8 hyperthreaded performance cores and 8 efficiency cores for 24 logical processors.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Developers should be aware of the asymmetric topologies being released with Alderlake.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Design your thread scheduling algorithms to be as adaptive as possible to achieve the greatest possible Total Available Market. </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01" name="Google Shape;4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Because of the architecture differences between the Goldencove and Gracemont there are a few concepts to keep in mind while developing for hybrid CPUs.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Performance cores are designed for higher frequencies but are less power efficient.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Additionally they also offer hyperthreading which splits a single physical core into two logical cores.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solidFill>
                  <a:srgbClr val="FFFFFF"/>
                </a:solidFill>
                <a:latin typeface="Play"/>
                <a:ea typeface="Play"/>
                <a:cs typeface="Play"/>
                <a:sym typeface="Play"/>
              </a:rPr>
              <a:t>Efficient</a:t>
            </a:r>
            <a:r>
              <a:rPr lang="en-US"/>
              <a:t> cores are designed with power efficiency in mind and operate at lower frequencies than performance cores.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To reduce fragmentation in the developer eco-system we have opted to offer a symmetric instruction set architecture for both.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have added parity features to the efficiency cores but most notably we have disabled AVX512 on the performance cores.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Cache topology for Performance cores and efficiency cores do differ,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Physical Performance Cores and their logical hyper thread counterpart will share an L1/L2 cache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differs for the </a:t>
            </a:r>
            <a:r>
              <a:rPr lang="en-US" sz="1200">
                <a:solidFill>
                  <a:srgbClr val="FFFFFF"/>
                </a:solidFill>
                <a:latin typeface="Play"/>
                <a:ea typeface="Play"/>
                <a:cs typeface="Play"/>
                <a:sym typeface="Play"/>
              </a:rPr>
              <a:t>Efficient</a:t>
            </a:r>
            <a:r>
              <a:rPr lang="en-US"/>
              <a:t> cores, where each physical efficiency core has a dedicated L1 and an L2 cache shared by banks of 4 efficiency cores.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Last level cache will be shared between all performance and </a:t>
            </a:r>
            <a:r>
              <a:rPr lang="en-US" sz="1200">
                <a:solidFill>
                  <a:srgbClr val="FFFFFF"/>
                </a:solidFill>
                <a:latin typeface="Play"/>
                <a:ea typeface="Play"/>
                <a:cs typeface="Play"/>
                <a:sym typeface="Play"/>
              </a:rPr>
              <a:t>Efficient</a:t>
            </a:r>
            <a:r>
              <a:rPr lang="en-US"/>
              <a:t> cores. </a:t>
            </a:r>
            <a:endParaRPr/>
          </a:p>
          <a:p>
            <a:pPr marL="0" lvl="0" indent="0" algn="l" rtl="0">
              <a:lnSpc>
                <a:spcPct val="100000"/>
              </a:lnSpc>
              <a:spcBef>
                <a:spcPts val="0"/>
              </a:spcBef>
              <a:spcAft>
                <a:spcPts val="0"/>
              </a:spcAft>
              <a:buSzPts val="1400"/>
              <a:buNone/>
            </a:pPr>
            <a:endParaRPr/>
          </a:p>
        </p:txBody>
      </p:sp>
      <p:sp>
        <p:nvSpPr>
          <p:cNvPr id="410" name="Google Shape;4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Because of the architecture differences between the Goldencove and Gracemont there are a few concepts to keep in mind while developing for hybrid CPUs.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Performance cores are designed for higher frequencies but are less power efficient.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Additionally they also offer hyperthreading which splits a single physical core into two logical cores.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solidFill>
                  <a:srgbClr val="FFFFFF"/>
                </a:solidFill>
                <a:latin typeface="Play"/>
                <a:ea typeface="Play"/>
                <a:cs typeface="Play"/>
                <a:sym typeface="Play"/>
              </a:rPr>
              <a:t>Efficient</a:t>
            </a:r>
            <a:r>
              <a:rPr lang="en-US"/>
              <a:t> cores are designed with power efficiency in mind and operate at lower frequencies than performance cores.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To reduce fragmentation in the developer eco-system we have opted to offer a symmetric instruction set architecture for both.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have added parity features to the efficiency cores but most notably we have disabled AVX512 on the performance cores.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Cache topology for Performance cores and efficiency cores do differ,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Physical Performance Cores and their logical hyper thread counterpart will share an L1/L2 cache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differs for the </a:t>
            </a:r>
            <a:r>
              <a:rPr lang="en-US" sz="1200">
                <a:solidFill>
                  <a:srgbClr val="FFFFFF"/>
                </a:solidFill>
                <a:latin typeface="Play"/>
                <a:ea typeface="Play"/>
                <a:cs typeface="Play"/>
                <a:sym typeface="Play"/>
              </a:rPr>
              <a:t>Efficient</a:t>
            </a:r>
            <a:r>
              <a:rPr lang="en-US"/>
              <a:t> cores, where each physical efficiency core has a dedicated L1 and an L2 cache shared by banks of 4 efficiency cores.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Last level cache will be shared between all performance and </a:t>
            </a:r>
            <a:r>
              <a:rPr lang="en-US" sz="1200">
                <a:solidFill>
                  <a:srgbClr val="FFFFFF"/>
                </a:solidFill>
                <a:latin typeface="Play"/>
                <a:ea typeface="Play"/>
                <a:cs typeface="Play"/>
                <a:sym typeface="Play"/>
              </a:rPr>
              <a:t>Efficient</a:t>
            </a:r>
            <a:r>
              <a:rPr lang="en-US"/>
              <a:t> cores. </a:t>
            </a:r>
            <a:endParaRPr/>
          </a:p>
          <a:p>
            <a:pPr marL="0" lvl="0" indent="0" algn="l" rtl="0">
              <a:lnSpc>
                <a:spcPct val="100000"/>
              </a:lnSpc>
              <a:spcBef>
                <a:spcPts val="0"/>
              </a:spcBef>
              <a:spcAft>
                <a:spcPts val="0"/>
              </a:spcAft>
              <a:buSzPts val="1400"/>
              <a:buNone/>
            </a:pPr>
            <a:endParaRPr/>
          </a:p>
        </p:txBody>
      </p:sp>
      <p:sp>
        <p:nvSpPr>
          <p:cNvPr id="434" name="Google Shape;4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Image">
  <p:cSld name="Title Slide Imag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432000" y="1655763"/>
            <a:ext cx="5484613" cy="2793255"/>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4000"/>
              <a:buFont typeface="Play"/>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432000" y="4496400"/>
            <a:ext cx="5484613" cy="98601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lt1"/>
              </a:buClr>
              <a:buSzPts val="2400"/>
              <a:buNone/>
              <a:defRPr sz="2400">
                <a:solidFill>
                  <a:schemeClr val="lt1"/>
                </a:solidFill>
              </a:defRPr>
            </a:lvl1pPr>
            <a:lvl2pPr lvl="1" algn="ctr">
              <a:lnSpc>
                <a:spcPct val="110000"/>
              </a:lnSpc>
              <a:spcBef>
                <a:spcPts val="0"/>
              </a:spcBef>
              <a:spcAft>
                <a:spcPts val="0"/>
              </a:spcAft>
              <a:buClr>
                <a:schemeClr val="accent1"/>
              </a:buClr>
              <a:buSzPts val="2000"/>
              <a:buNone/>
              <a:defRPr sz="2000"/>
            </a:lvl2pPr>
            <a:lvl3pPr lvl="2" algn="ctr">
              <a:lnSpc>
                <a:spcPct val="83000"/>
              </a:lnSpc>
              <a:spcBef>
                <a:spcPts val="0"/>
              </a:spcBef>
              <a:spcAft>
                <a:spcPts val="0"/>
              </a:spcAft>
              <a:buClr>
                <a:schemeClr val="accent1"/>
              </a:buClr>
              <a:buSzPts val="1800"/>
              <a:buNone/>
              <a:defRPr sz="1800"/>
            </a:lvl3pPr>
            <a:lvl4pPr lvl="3" algn="ctr">
              <a:lnSpc>
                <a:spcPct val="110000"/>
              </a:lnSpc>
              <a:spcBef>
                <a:spcPts val="1600"/>
              </a:spcBef>
              <a:spcAft>
                <a:spcPts val="0"/>
              </a:spcAft>
              <a:buClr>
                <a:schemeClr val="accent1"/>
              </a:buClr>
              <a:buSzPts val="1600"/>
              <a:buNone/>
              <a:defRPr sz="1600"/>
            </a:lvl4pPr>
            <a:lvl5pPr lvl="4" algn="ctr">
              <a:lnSpc>
                <a:spcPct val="110000"/>
              </a:lnSpc>
              <a:spcBef>
                <a:spcPts val="0"/>
              </a:spcBef>
              <a:spcAft>
                <a:spcPts val="0"/>
              </a:spcAft>
              <a:buClr>
                <a:schemeClr val="accent1"/>
              </a:buClr>
              <a:buSzPts val="1600"/>
              <a:buNone/>
              <a:defRPr sz="1600"/>
            </a:lvl5pPr>
            <a:lvl6pPr lvl="5" algn="ctr">
              <a:lnSpc>
                <a:spcPct val="90000"/>
              </a:lnSpc>
              <a:spcBef>
                <a:spcPts val="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body" idx="2"/>
          </p:nvPr>
        </p:nvSpPr>
        <p:spPr>
          <a:xfrm>
            <a:off x="432000" y="431800"/>
            <a:ext cx="5484613" cy="66833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000"/>
              <a:buNone/>
              <a:defRPr sz="2000">
                <a:solidFill>
                  <a:schemeClr val="lt1"/>
                </a:solidFill>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grpSp>
        <p:nvGrpSpPr>
          <p:cNvPr id="19" name="Google Shape;19;p36"/>
          <p:cNvGrpSpPr/>
          <p:nvPr/>
        </p:nvGrpSpPr>
        <p:grpSpPr>
          <a:xfrm>
            <a:off x="5087296" y="5252400"/>
            <a:ext cx="1155600" cy="448397"/>
            <a:chOff x="0" y="670"/>
            <a:chExt cx="7680" cy="2980"/>
          </a:xfrm>
        </p:grpSpPr>
        <p:sp>
          <p:nvSpPr>
            <p:cNvPr id="20" name="Google Shape;20;p36"/>
            <p:cNvSpPr/>
            <p:nvPr/>
          </p:nvSpPr>
          <p:spPr>
            <a:xfrm>
              <a:off x="0" y="711"/>
              <a:ext cx="556" cy="557"/>
            </a:xfrm>
            <a:prstGeom prst="rect">
              <a:avLst/>
            </a:prstGeom>
            <a:solidFill>
              <a:srgbClr val="3ABF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1" name="Google Shape;21;p36"/>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2" name="Google Shape;22;p36"/>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7"/>
        <p:cNvGrpSpPr/>
        <p:nvPr/>
      </p:nvGrpSpPr>
      <p:grpSpPr>
        <a:xfrm>
          <a:off x="0" y="0"/>
          <a:ext cx="0" cy="0"/>
          <a:chOff x="0" y="0"/>
          <a:chExt cx="0" cy="0"/>
        </a:xfrm>
      </p:grpSpPr>
      <p:sp>
        <p:nvSpPr>
          <p:cNvPr id="118" name="Google Shape;118;p45"/>
          <p:cNvSpPr/>
          <p:nvPr/>
        </p:nvSpPr>
        <p:spPr>
          <a:xfrm>
            <a:off x="0" y="6426200"/>
            <a:ext cx="11760199" cy="4318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19" name="Google Shape;119;p45"/>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Play"/>
                <a:ea typeface="Play"/>
                <a:cs typeface="Play"/>
                <a:sym typeface="Play"/>
              </a:rPr>
              <a:t>Intel Confidential</a:t>
            </a:r>
            <a:endParaRPr sz="1200" b="0" i="0" u="none" strike="noStrike" cap="none">
              <a:solidFill>
                <a:schemeClr val="dk2"/>
              </a:solidFill>
              <a:latin typeface="Play"/>
              <a:ea typeface="Play"/>
              <a:cs typeface="Play"/>
              <a:sym typeface="Play"/>
            </a:endParaRPr>
          </a:p>
        </p:txBody>
      </p:sp>
      <p:sp>
        <p:nvSpPr>
          <p:cNvPr id="120" name="Google Shape;120;p45"/>
          <p:cNvSpPr/>
          <p:nvPr/>
        </p:nvSpPr>
        <p:spPr>
          <a:xfrm>
            <a:off x="11760200" y="0"/>
            <a:ext cx="431799" cy="64262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21" name="Google Shape;121;p45"/>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5"/>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1800"/>
              <a:buNone/>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45"/>
          <p:cNvSpPr txBox="1">
            <a:spLocks noGrp="1"/>
          </p:cNvSpPr>
          <p:nvPr>
            <p:ph type="body" idx="2"/>
          </p:nvPr>
        </p:nvSpPr>
        <p:spPr>
          <a:xfrm>
            <a:off x="6276578" y="1655762"/>
            <a:ext cx="5050234" cy="442912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1800"/>
              <a:buNone/>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4" name="Google Shape;124;p45"/>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5"/>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5"/>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grpSp>
        <p:nvGrpSpPr>
          <p:cNvPr id="127" name="Google Shape;127;p45"/>
          <p:cNvGrpSpPr/>
          <p:nvPr/>
        </p:nvGrpSpPr>
        <p:grpSpPr>
          <a:xfrm>
            <a:off x="11131200" y="6543620"/>
            <a:ext cx="507600" cy="196960"/>
            <a:chOff x="0" y="670"/>
            <a:chExt cx="7680" cy="2980"/>
          </a:xfrm>
        </p:grpSpPr>
        <p:sp>
          <p:nvSpPr>
            <p:cNvPr id="128" name="Google Shape;128;p45"/>
            <p:cNvSpPr/>
            <p:nvPr/>
          </p:nvSpPr>
          <p:spPr>
            <a:xfrm>
              <a:off x="0" y="711"/>
              <a:ext cx="556" cy="557"/>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29" name="Google Shape;129;p45"/>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30" name="Google Shape;130;p45"/>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31"/>
        <p:cNvGrpSpPr/>
        <p:nvPr/>
      </p:nvGrpSpPr>
      <p:grpSpPr>
        <a:xfrm>
          <a:off x="0" y="0"/>
          <a:ext cx="0" cy="0"/>
          <a:chOff x="0" y="0"/>
          <a:chExt cx="0" cy="0"/>
        </a:xfrm>
      </p:grpSpPr>
      <p:sp>
        <p:nvSpPr>
          <p:cNvPr id="132" name="Google Shape;132;p46"/>
          <p:cNvSpPr/>
          <p:nvPr/>
        </p:nvSpPr>
        <p:spPr>
          <a:xfrm>
            <a:off x="0" y="6426200"/>
            <a:ext cx="11760199" cy="4318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33" name="Google Shape;133;p46"/>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6"/>
          <p:cNvSpPr txBox="1">
            <a:spLocks noGrp="1"/>
          </p:cNvSpPr>
          <p:nvPr>
            <p:ph type="body" idx="1"/>
          </p:nvPr>
        </p:nvSpPr>
        <p:spPr>
          <a:xfrm>
            <a:off x="431800" y="1655762"/>
            <a:ext cx="2750400" cy="44291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1800"/>
              <a:buNone/>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35" name="Google Shape;135;p46"/>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6"/>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6"/>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
        <p:nvSpPr>
          <p:cNvPr id="138" name="Google Shape;138;p46"/>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Play"/>
                <a:ea typeface="Play"/>
                <a:cs typeface="Play"/>
                <a:sym typeface="Play"/>
              </a:rPr>
              <a:t>Intel Confidential</a:t>
            </a:r>
            <a:endParaRPr sz="1200" b="0" i="0" u="none" strike="noStrike" cap="none">
              <a:solidFill>
                <a:schemeClr val="dk2"/>
              </a:solidFill>
              <a:latin typeface="Play"/>
              <a:ea typeface="Play"/>
              <a:cs typeface="Play"/>
              <a:sym typeface="Play"/>
            </a:endParaRPr>
          </a:p>
        </p:txBody>
      </p:sp>
      <p:sp>
        <p:nvSpPr>
          <p:cNvPr id="139" name="Google Shape;139;p46"/>
          <p:cNvSpPr/>
          <p:nvPr/>
        </p:nvSpPr>
        <p:spPr>
          <a:xfrm>
            <a:off x="11760200" y="0"/>
            <a:ext cx="431799" cy="64262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40" name="Google Shape;140;p46"/>
          <p:cNvSpPr txBox="1">
            <a:spLocks noGrp="1"/>
          </p:cNvSpPr>
          <p:nvPr>
            <p:ph type="body" idx="2"/>
          </p:nvPr>
        </p:nvSpPr>
        <p:spPr>
          <a:xfrm>
            <a:off x="4244400" y="1655762"/>
            <a:ext cx="2750400" cy="44291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1800"/>
              <a:buNone/>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41" name="Google Shape;141;p46"/>
          <p:cNvSpPr txBox="1">
            <a:spLocks noGrp="1"/>
          </p:cNvSpPr>
          <p:nvPr>
            <p:ph type="body" idx="3"/>
          </p:nvPr>
        </p:nvSpPr>
        <p:spPr>
          <a:xfrm>
            <a:off x="8057000" y="1655762"/>
            <a:ext cx="2750400" cy="44291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1800"/>
              <a:buNone/>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grpSp>
        <p:nvGrpSpPr>
          <p:cNvPr id="142" name="Google Shape;142;p46"/>
          <p:cNvGrpSpPr/>
          <p:nvPr/>
        </p:nvGrpSpPr>
        <p:grpSpPr>
          <a:xfrm>
            <a:off x="11131200" y="6543620"/>
            <a:ext cx="507600" cy="196960"/>
            <a:chOff x="0" y="670"/>
            <a:chExt cx="7680" cy="2980"/>
          </a:xfrm>
        </p:grpSpPr>
        <p:sp>
          <p:nvSpPr>
            <p:cNvPr id="143" name="Google Shape;143;p46"/>
            <p:cNvSpPr/>
            <p:nvPr/>
          </p:nvSpPr>
          <p:spPr>
            <a:xfrm>
              <a:off x="0" y="711"/>
              <a:ext cx="556" cy="557"/>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44" name="Google Shape;144;p46"/>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45" name="Google Shape;145;p46"/>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Dark">
  <p:cSld name="Three Content Dark">
    <p:bg>
      <p:bgPr>
        <a:solidFill>
          <a:schemeClr val="dk2"/>
        </a:solidFill>
        <a:effectLst/>
      </p:bgPr>
    </p:bg>
    <p:spTree>
      <p:nvGrpSpPr>
        <p:cNvPr id="1" name="Shape 146"/>
        <p:cNvGrpSpPr/>
        <p:nvPr/>
      </p:nvGrpSpPr>
      <p:grpSpPr>
        <a:xfrm>
          <a:off x="0" y="0"/>
          <a:ext cx="0" cy="0"/>
          <a:chOff x="0" y="0"/>
          <a:chExt cx="0" cy="0"/>
        </a:xfrm>
      </p:grpSpPr>
      <p:sp>
        <p:nvSpPr>
          <p:cNvPr id="147" name="Google Shape;147;p47"/>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48" name="Google Shape;148;p47"/>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7"/>
          <p:cNvSpPr txBox="1">
            <a:spLocks noGrp="1"/>
          </p:cNvSpPr>
          <p:nvPr>
            <p:ph type="body" idx="1"/>
          </p:nvPr>
        </p:nvSpPr>
        <p:spPr>
          <a:xfrm>
            <a:off x="431800" y="1655762"/>
            <a:ext cx="2750400" cy="44291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200"/>
              <a:buNone/>
              <a:defRPr>
                <a:solidFill>
                  <a:schemeClr val="lt1"/>
                </a:solidFill>
              </a:defRPr>
            </a:lvl1pPr>
            <a:lvl2pPr marL="914400" lvl="1" indent="-228600" algn="l">
              <a:lnSpc>
                <a:spcPct val="110000"/>
              </a:lnSpc>
              <a:spcBef>
                <a:spcPts val="0"/>
              </a:spcBef>
              <a:spcAft>
                <a:spcPts val="0"/>
              </a:spcAft>
              <a:buClr>
                <a:schemeClr val="lt1"/>
              </a:buClr>
              <a:buSzPts val="1200"/>
              <a:buNone/>
              <a:defRPr>
                <a:solidFill>
                  <a:schemeClr val="lt1"/>
                </a:solidFill>
              </a:defRPr>
            </a:lvl2pPr>
            <a:lvl3pPr marL="1371600" lvl="2" indent="-228600" algn="l">
              <a:lnSpc>
                <a:spcPct val="83000"/>
              </a:lnSpc>
              <a:spcBef>
                <a:spcPts val="0"/>
              </a:spcBef>
              <a:spcAft>
                <a:spcPts val="0"/>
              </a:spcAft>
              <a:buClr>
                <a:schemeClr val="lt1"/>
              </a:buClr>
              <a:buSzPts val="2000"/>
              <a:buNone/>
              <a:defRPr>
                <a:solidFill>
                  <a:schemeClr val="lt1"/>
                </a:solidFill>
              </a:defRPr>
            </a:lvl3pPr>
            <a:lvl4pPr marL="1828800" lvl="3" indent="-304800" algn="l">
              <a:lnSpc>
                <a:spcPct val="110000"/>
              </a:lnSpc>
              <a:spcBef>
                <a:spcPts val="1600"/>
              </a:spcBef>
              <a:spcAft>
                <a:spcPts val="0"/>
              </a:spcAft>
              <a:buClr>
                <a:schemeClr val="lt1"/>
              </a:buClr>
              <a:buSzPts val="1200"/>
              <a:buChar char="–"/>
              <a:defRPr>
                <a:solidFill>
                  <a:schemeClr val="lt1"/>
                </a:solidFill>
              </a:defRPr>
            </a:lvl4pPr>
            <a:lvl5pPr marL="2286000" lvl="4" indent="-304800" algn="l">
              <a:lnSpc>
                <a:spcPct val="110000"/>
              </a:lnSpc>
              <a:spcBef>
                <a:spcPts val="0"/>
              </a:spcBef>
              <a:spcAft>
                <a:spcPts val="0"/>
              </a:spcAft>
              <a:buClr>
                <a:schemeClr val="lt1"/>
              </a:buClr>
              <a:buSzPts val="1200"/>
              <a:buChar char="–"/>
              <a:defRPr>
                <a:solidFill>
                  <a:schemeClr val="lt1"/>
                </a:solidFill>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50" name="Google Shape;150;p47"/>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7"/>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7"/>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
        <p:nvSpPr>
          <p:cNvPr id="153" name="Google Shape;153;p47"/>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Play"/>
                <a:ea typeface="Play"/>
                <a:cs typeface="Play"/>
                <a:sym typeface="Play"/>
              </a:rPr>
              <a:t>Intel Confidential</a:t>
            </a:r>
            <a:endParaRPr sz="1200" b="0" i="0" u="none" strike="noStrike" cap="none">
              <a:solidFill>
                <a:schemeClr val="lt1"/>
              </a:solidFill>
              <a:latin typeface="Play"/>
              <a:ea typeface="Play"/>
              <a:cs typeface="Play"/>
              <a:sym typeface="Play"/>
            </a:endParaRPr>
          </a:p>
        </p:txBody>
      </p:sp>
      <p:sp>
        <p:nvSpPr>
          <p:cNvPr id="154" name="Google Shape;154;p47"/>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55" name="Google Shape;155;p47"/>
          <p:cNvSpPr txBox="1">
            <a:spLocks noGrp="1"/>
          </p:cNvSpPr>
          <p:nvPr>
            <p:ph type="body" idx="2"/>
          </p:nvPr>
        </p:nvSpPr>
        <p:spPr>
          <a:xfrm>
            <a:off x="4244400" y="1655762"/>
            <a:ext cx="2750400" cy="44291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200"/>
              <a:buNone/>
              <a:defRPr>
                <a:solidFill>
                  <a:schemeClr val="lt1"/>
                </a:solidFill>
              </a:defRPr>
            </a:lvl1pPr>
            <a:lvl2pPr marL="914400" lvl="1" indent="-228600" algn="l">
              <a:lnSpc>
                <a:spcPct val="110000"/>
              </a:lnSpc>
              <a:spcBef>
                <a:spcPts val="0"/>
              </a:spcBef>
              <a:spcAft>
                <a:spcPts val="0"/>
              </a:spcAft>
              <a:buClr>
                <a:schemeClr val="lt1"/>
              </a:buClr>
              <a:buSzPts val="1200"/>
              <a:buNone/>
              <a:defRPr>
                <a:solidFill>
                  <a:schemeClr val="lt1"/>
                </a:solidFill>
              </a:defRPr>
            </a:lvl2pPr>
            <a:lvl3pPr marL="1371600" lvl="2" indent="-228600" algn="l">
              <a:lnSpc>
                <a:spcPct val="83000"/>
              </a:lnSpc>
              <a:spcBef>
                <a:spcPts val="0"/>
              </a:spcBef>
              <a:spcAft>
                <a:spcPts val="0"/>
              </a:spcAft>
              <a:buClr>
                <a:schemeClr val="lt1"/>
              </a:buClr>
              <a:buSzPts val="2000"/>
              <a:buNone/>
              <a:defRPr>
                <a:solidFill>
                  <a:schemeClr val="lt1"/>
                </a:solidFill>
              </a:defRPr>
            </a:lvl3pPr>
            <a:lvl4pPr marL="1828800" lvl="3" indent="-304800" algn="l">
              <a:lnSpc>
                <a:spcPct val="110000"/>
              </a:lnSpc>
              <a:spcBef>
                <a:spcPts val="1600"/>
              </a:spcBef>
              <a:spcAft>
                <a:spcPts val="0"/>
              </a:spcAft>
              <a:buClr>
                <a:schemeClr val="lt1"/>
              </a:buClr>
              <a:buSzPts val="1200"/>
              <a:buChar char="–"/>
              <a:defRPr>
                <a:solidFill>
                  <a:schemeClr val="lt1"/>
                </a:solidFill>
              </a:defRPr>
            </a:lvl4pPr>
            <a:lvl5pPr marL="2286000" lvl="4" indent="-304800" algn="l">
              <a:lnSpc>
                <a:spcPct val="110000"/>
              </a:lnSpc>
              <a:spcBef>
                <a:spcPts val="0"/>
              </a:spcBef>
              <a:spcAft>
                <a:spcPts val="0"/>
              </a:spcAft>
              <a:buClr>
                <a:schemeClr val="lt1"/>
              </a:buClr>
              <a:buSzPts val="1200"/>
              <a:buChar char="–"/>
              <a:defRPr>
                <a:solidFill>
                  <a:schemeClr val="lt1"/>
                </a:solidFill>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56" name="Google Shape;156;p47"/>
          <p:cNvSpPr txBox="1">
            <a:spLocks noGrp="1"/>
          </p:cNvSpPr>
          <p:nvPr>
            <p:ph type="body" idx="3"/>
          </p:nvPr>
        </p:nvSpPr>
        <p:spPr>
          <a:xfrm>
            <a:off x="8057000" y="1655762"/>
            <a:ext cx="2750400" cy="44291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200"/>
              <a:buNone/>
              <a:defRPr>
                <a:solidFill>
                  <a:schemeClr val="lt1"/>
                </a:solidFill>
              </a:defRPr>
            </a:lvl1pPr>
            <a:lvl2pPr marL="914400" lvl="1" indent="-228600" algn="l">
              <a:lnSpc>
                <a:spcPct val="110000"/>
              </a:lnSpc>
              <a:spcBef>
                <a:spcPts val="0"/>
              </a:spcBef>
              <a:spcAft>
                <a:spcPts val="0"/>
              </a:spcAft>
              <a:buClr>
                <a:schemeClr val="lt1"/>
              </a:buClr>
              <a:buSzPts val="1200"/>
              <a:buNone/>
              <a:defRPr>
                <a:solidFill>
                  <a:schemeClr val="lt1"/>
                </a:solidFill>
              </a:defRPr>
            </a:lvl2pPr>
            <a:lvl3pPr marL="1371600" lvl="2" indent="-228600" algn="l">
              <a:lnSpc>
                <a:spcPct val="83000"/>
              </a:lnSpc>
              <a:spcBef>
                <a:spcPts val="0"/>
              </a:spcBef>
              <a:spcAft>
                <a:spcPts val="0"/>
              </a:spcAft>
              <a:buClr>
                <a:schemeClr val="lt1"/>
              </a:buClr>
              <a:buSzPts val="2000"/>
              <a:buNone/>
              <a:defRPr>
                <a:solidFill>
                  <a:schemeClr val="lt1"/>
                </a:solidFill>
              </a:defRPr>
            </a:lvl3pPr>
            <a:lvl4pPr marL="1828800" lvl="3" indent="-304800" algn="l">
              <a:lnSpc>
                <a:spcPct val="110000"/>
              </a:lnSpc>
              <a:spcBef>
                <a:spcPts val="1600"/>
              </a:spcBef>
              <a:spcAft>
                <a:spcPts val="0"/>
              </a:spcAft>
              <a:buClr>
                <a:schemeClr val="lt1"/>
              </a:buClr>
              <a:buSzPts val="1200"/>
              <a:buChar char="–"/>
              <a:defRPr>
                <a:solidFill>
                  <a:schemeClr val="lt1"/>
                </a:solidFill>
              </a:defRPr>
            </a:lvl4pPr>
            <a:lvl5pPr marL="2286000" lvl="4" indent="-304800" algn="l">
              <a:lnSpc>
                <a:spcPct val="110000"/>
              </a:lnSpc>
              <a:spcBef>
                <a:spcPts val="0"/>
              </a:spcBef>
              <a:spcAft>
                <a:spcPts val="0"/>
              </a:spcAft>
              <a:buClr>
                <a:schemeClr val="lt1"/>
              </a:buClr>
              <a:buSzPts val="1200"/>
              <a:buChar char="–"/>
              <a:defRPr>
                <a:solidFill>
                  <a:schemeClr val="lt1"/>
                </a:solidFill>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grpSp>
        <p:nvGrpSpPr>
          <p:cNvPr id="157" name="Google Shape;157;p47"/>
          <p:cNvGrpSpPr/>
          <p:nvPr/>
        </p:nvGrpSpPr>
        <p:grpSpPr>
          <a:xfrm>
            <a:off x="11131200" y="6543620"/>
            <a:ext cx="507600" cy="196960"/>
            <a:chOff x="0" y="670"/>
            <a:chExt cx="7680" cy="2980"/>
          </a:xfrm>
        </p:grpSpPr>
        <p:sp>
          <p:nvSpPr>
            <p:cNvPr id="158" name="Google Shape;158;p47"/>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59" name="Google Shape;159;p47"/>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60" name="Google Shape;160;p47"/>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61"/>
        <p:cNvGrpSpPr/>
        <p:nvPr/>
      </p:nvGrpSpPr>
      <p:grpSpPr>
        <a:xfrm>
          <a:off x="0" y="0"/>
          <a:ext cx="0" cy="0"/>
          <a:chOff x="0" y="0"/>
          <a:chExt cx="0" cy="0"/>
        </a:xfrm>
      </p:grpSpPr>
      <p:sp>
        <p:nvSpPr>
          <p:cNvPr id="162" name="Google Shape;162;p48"/>
          <p:cNvSpPr/>
          <p:nvPr/>
        </p:nvSpPr>
        <p:spPr>
          <a:xfrm>
            <a:off x="0" y="6426200"/>
            <a:ext cx="11760199" cy="4318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63" name="Google Shape;163;p48"/>
          <p:cNvSpPr txBox="1">
            <a:spLocks noGrp="1"/>
          </p:cNvSpPr>
          <p:nvPr>
            <p:ph type="title"/>
          </p:nvPr>
        </p:nvSpPr>
        <p:spPr>
          <a:xfrm>
            <a:off x="431800" y="431799"/>
            <a:ext cx="3708000"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8"/>
          <p:cNvSpPr txBox="1">
            <a:spLocks noGrp="1"/>
          </p:cNvSpPr>
          <p:nvPr>
            <p:ph type="body" idx="1"/>
          </p:nvPr>
        </p:nvSpPr>
        <p:spPr>
          <a:xfrm>
            <a:off x="431800" y="1655763"/>
            <a:ext cx="3708000" cy="433546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1800"/>
              <a:buNone/>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65" name="Google Shape;165;p48"/>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8"/>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8"/>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
        <p:nvSpPr>
          <p:cNvPr id="168" name="Google Shape;168;p48"/>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Play"/>
                <a:ea typeface="Play"/>
                <a:cs typeface="Play"/>
                <a:sym typeface="Play"/>
              </a:rPr>
              <a:t>Intel Confidential</a:t>
            </a:r>
            <a:endParaRPr sz="1200" b="0" i="0" u="none" strike="noStrike" cap="none">
              <a:solidFill>
                <a:schemeClr val="dk2"/>
              </a:solidFill>
              <a:latin typeface="Play"/>
              <a:ea typeface="Play"/>
              <a:cs typeface="Play"/>
              <a:sym typeface="Play"/>
            </a:endParaRPr>
          </a:p>
        </p:txBody>
      </p:sp>
      <p:sp>
        <p:nvSpPr>
          <p:cNvPr id="169" name="Google Shape;169;p48"/>
          <p:cNvSpPr/>
          <p:nvPr/>
        </p:nvSpPr>
        <p:spPr>
          <a:xfrm>
            <a:off x="11760200" y="0"/>
            <a:ext cx="431799" cy="64262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70" name="Google Shape;170;p48"/>
          <p:cNvSpPr>
            <a:spLocks noGrp="1"/>
          </p:cNvSpPr>
          <p:nvPr>
            <p:ph type="pic" idx="2"/>
          </p:nvPr>
        </p:nvSpPr>
        <p:spPr>
          <a:xfrm>
            <a:off x="5197400" y="0"/>
            <a:ext cx="6562800" cy="6426200"/>
          </a:xfrm>
          <a:prstGeom prst="rect">
            <a:avLst/>
          </a:prstGeom>
          <a:solidFill>
            <a:srgbClr val="F2F2F2"/>
          </a:solidFill>
          <a:ln>
            <a:noFill/>
          </a:ln>
        </p:spPr>
      </p:sp>
      <p:grpSp>
        <p:nvGrpSpPr>
          <p:cNvPr id="171" name="Google Shape;171;p48"/>
          <p:cNvGrpSpPr/>
          <p:nvPr/>
        </p:nvGrpSpPr>
        <p:grpSpPr>
          <a:xfrm>
            <a:off x="11131200" y="6543620"/>
            <a:ext cx="507600" cy="196960"/>
            <a:chOff x="0" y="670"/>
            <a:chExt cx="7680" cy="2980"/>
          </a:xfrm>
        </p:grpSpPr>
        <p:sp>
          <p:nvSpPr>
            <p:cNvPr id="172" name="Google Shape;172;p48"/>
            <p:cNvSpPr/>
            <p:nvPr/>
          </p:nvSpPr>
          <p:spPr>
            <a:xfrm>
              <a:off x="0" y="711"/>
              <a:ext cx="556" cy="557"/>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73" name="Google Shape;173;p48"/>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74" name="Google Shape;174;p48"/>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nd Two Images">
  <p:cSld name="Content and Two Images">
    <p:spTree>
      <p:nvGrpSpPr>
        <p:cNvPr id="1" name="Shape 175"/>
        <p:cNvGrpSpPr/>
        <p:nvPr/>
      </p:nvGrpSpPr>
      <p:grpSpPr>
        <a:xfrm>
          <a:off x="0" y="0"/>
          <a:ext cx="0" cy="0"/>
          <a:chOff x="0" y="0"/>
          <a:chExt cx="0" cy="0"/>
        </a:xfrm>
      </p:grpSpPr>
      <p:sp>
        <p:nvSpPr>
          <p:cNvPr id="176" name="Google Shape;176;p49"/>
          <p:cNvSpPr/>
          <p:nvPr/>
        </p:nvSpPr>
        <p:spPr>
          <a:xfrm>
            <a:off x="0" y="6426200"/>
            <a:ext cx="11760199" cy="4318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77" name="Google Shape;177;p49"/>
          <p:cNvSpPr txBox="1">
            <a:spLocks noGrp="1"/>
          </p:cNvSpPr>
          <p:nvPr>
            <p:ph type="title"/>
          </p:nvPr>
        </p:nvSpPr>
        <p:spPr>
          <a:xfrm>
            <a:off x="431800" y="431799"/>
            <a:ext cx="3708000"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9"/>
          <p:cNvSpPr txBox="1">
            <a:spLocks noGrp="1"/>
          </p:cNvSpPr>
          <p:nvPr>
            <p:ph type="body" idx="1"/>
          </p:nvPr>
        </p:nvSpPr>
        <p:spPr>
          <a:xfrm>
            <a:off x="431800" y="1655763"/>
            <a:ext cx="3708000" cy="433546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1800"/>
              <a:buNone/>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79" name="Google Shape;179;p49"/>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9"/>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9"/>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
        <p:nvSpPr>
          <p:cNvPr id="182" name="Google Shape;182;p49"/>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Play"/>
                <a:ea typeface="Play"/>
                <a:cs typeface="Play"/>
                <a:sym typeface="Play"/>
              </a:rPr>
              <a:t>Intel Confidential</a:t>
            </a:r>
            <a:endParaRPr sz="1200" b="0" i="0" u="none" strike="noStrike" cap="none">
              <a:solidFill>
                <a:schemeClr val="dk2"/>
              </a:solidFill>
              <a:latin typeface="Play"/>
              <a:ea typeface="Play"/>
              <a:cs typeface="Play"/>
              <a:sym typeface="Play"/>
            </a:endParaRPr>
          </a:p>
        </p:txBody>
      </p:sp>
      <p:sp>
        <p:nvSpPr>
          <p:cNvPr id="183" name="Google Shape;183;p49"/>
          <p:cNvSpPr/>
          <p:nvPr/>
        </p:nvSpPr>
        <p:spPr>
          <a:xfrm>
            <a:off x="11760200" y="0"/>
            <a:ext cx="431799" cy="64262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84" name="Google Shape;184;p49"/>
          <p:cNvSpPr>
            <a:spLocks noGrp="1"/>
          </p:cNvSpPr>
          <p:nvPr>
            <p:ph type="pic" idx="2"/>
          </p:nvPr>
        </p:nvSpPr>
        <p:spPr>
          <a:xfrm>
            <a:off x="6095999" y="431800"/>
            <a:ext cx="5230813" cy="2700000"/>
          </a:xfrm>
          <a:prstGeom prst="rect">
            <a:avLst/>
          </a:prstGeom>
          <a:solidFill>
            <a:srgbClr val="F2F2F2"/>
          </a:solidFill>
          <a:ln>
            <a:noFill/>
          </a:ln>
        </p:spPr>
      </p:sp>
      <p:sp>
        <p:nvSpPr>
          <p:cNvPr id="185" name="Google Shape;185;p49"/>
          <p:cNvSpPr>
            <a:spLocks noGrp="1"/>
          </p:cNvSpPr>
          <p:nvPr>
            <p:ph type="pic" idx="3"/>
          </p:nvPr>
        </p:nvSpPr>
        <p:spPr>
          <a:xfrm>
            <a:off x="6096000" y="3384000"/>
            <a:ext cx="5230813" cy="2700000"/>
          </a:xfrm>
          <a:prstGeom prst="rect">
            <a:avLst/>
          </a:prstGeom>
          <a:solidFill>
            <a:srgbClr val="F2F2F2"/>
          </a:solidFill>
          <a:ln>
            <a:noFill/>
          </a:ln>
        </p:spPr>
      </p:sp>
      <p:sp>
        <p:nvSpPr>
          <p:cNvPr id="186" name="Google Shape;186;p49"/>
          <p:cNvSpPr txBox="1">
            <a:spLocks noGrp="1"/>
          </p:cNvSpPr>
          <p:nvPr>
            <p:ph type="body" idx="4"/>
          </p:nvPr>
        </p:nvSpPr>
        <p:spPr>
          <a:xfrm>
            <a:off x="6095997" y="3124800"/>
            <a:ext cx="5230813" cy="2522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Clr>
                <a:schemeClr val="dk1"/>
              </a:buClr>
              <a:buSzPts val="1000"/>
              <a:buNone/>
              <a:defRPr sz="1000">
                <a:solidFill>
                  <a:schemeClr val="dk1"/>
                </a:solidFill>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grpSp>
        <p:nvGrpSpPr>
          <p:cNvPr id="187" name="Google Shape;187;p49"/>
          <p:cNvGrpSpPr/>
          <p:nvPr/>
        </p:nvGrpSpPr>
        <p:grpSpPr>
          <a:xfrm>
            <a:off x="11131200" y="6543620"/>
            <a:ext cx="507600" cy="196960"/>
            <a:chOff x="0" y="670"/>
            <a:chExt cx="7680" cy="2980"/>
          </a:xfrm>
        </p:grpSpPr>
        <p:sp>
          <p:nvSpPr>
            <p:cNvPr id="188" name="Google Shape;188;p49"/>
            <p:cNvSpPr/>
            <p:nvPr/>
          </p:nvSpPr>
          <p:spPr>
            <a:xfrm>
              <a:off x="0" y="711"/>
              <a:ext cx="556" cy="557"/>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89" name="Google Shape;189;p49"/>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90" name="Google Shape;190;p49"/>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
        <p:nvSpPr>
          <p:cNvPr id="191" name="Google Shape;191;p49"/>
          <p:cNvSpPr txBox="1">
            <a:spLocks noGrp="1"/>
          </p:cNvSpPr>
          <p:nvPr>
            <p:ph type="body" idx="5"/>
          </p:nvPr>
        </p:nvSpPr>
        <p:spPr>
          <a:xfrm>
            <a:off x="6095996" y="6076800"/>
            <a:ext cx="5230813" cy="252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Clr>
                <a:schemeClr val="dk1"/>
              </a:buClr>
              <a:buSzPts val="1000"/>
              <a:buNone/>
              <a:defRPr sz="1000">
                <a:solidFill>
                  <a:schemeClr val="dk1"/>
                </a:solidFill>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Two Images Dark">
  <p:cSld name="Content and Two Images Dark">
    <p:bg>
      <p:bgPr>
        <a:solidFill>
          <a:schemeClr val="dk2"/>
        </a:solidFill>
        <a:effectLst/>
      </p:bgPr>
    </p:bg>
    <p:spTree>
      <p:nvGrpSpPr>
        <p:cNvPr id="1" name="Shape 192"/>
        <p:cNvGrpSpPr/>
        <p:nvPr/>
      </p:nvGrpSpPr>
      <p:grpSpPr>
        <a:xfrm>
          <a:off x="0" y="0"/>
          <a:ext cx="0" cy="0"/>
          <a:chOff x="0" y="0"/>
          <a:chExt cx="0" cy="0"/>
        </a:xfrm>
      </p:grpSpPr>
      <p:sp>
        <p:nvSpPr>
          <p:cNvPr id="193" name="Google Shape;193;p50"/>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94" name="Google Shape;194;p50"/>
          <p:cNvSpPr txBox="1">
            <a:spLocks noGrp="1"/>
          </p:cNvSpPr>
          <p:nvPr>
            <p:ph type="title"/>
          </p:nvPr>
        </p:nvSpPr>
        <p:spPr>
          <a:xfrm>
            <a:off x="431800" y="431799"/>
            <a:ext cx="3708000"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50"/>
          <p:cNvSpPr txBox="1">
            <a:spLocks noGrp="1"/>
          </p:cNvSpPr>
          <p:nvPr>
            <p:ph type="body" idx="1"/>
          </p:nvPr>
        </p:nvSpPr>
        <p:spPr>
          <a:xfrm>
            <a:off x="431800" y="1655763"/>
            <a:ext cx="3708000" cy="433546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200"/>
              <a:buNone/>
              <a:defRPr>
                <a:solidFill>
                  <a:schemeClr val="lt1"/>
                </a:solidFill>
              </a:defRPr>
            </a:lvl1pPr>
            <a:lvl2pPr marL="914400" lvl="1" indent="-228600" algn="l">
              <a:lnSpc>
                <a:spcPct val="110000"/>
              </a:lnSpc>
              <a:spcBef>
                <a:spcPts val="0"/>
              </a:spcBef>
              <a:spcAft>
                <a:spcPts val="0"/>
              </a:spcAft>
              <a:buClr>
                <a:schemeClr val="lt1"/>
              </a:buClr>
              <a:buSzPts val="1200"/>
              <a:buNone/>
              <a:defRPr>
                <a:solidFill>
                  <a:schemeClr val="lt1"/>
                </a:solidFill>
              </a:defRPr>
            </a:lvl2pPr>
            <a:lvl3pPr marL="1371600" lvl="2" indent="-228600" algn="l">
              <a:lnSpc>
                <a:spcPct val="83000"/>
              </a:lnSpc>
              <a:spcBef>
                <a:spcPts val="0"/>
              </a:spcBef>
              <a:spcAft>
                <a:spcPts val="0"/>
              </a:spcAft>
              <a:buClr>
                <a:schemeClr val="lt1"/>
              </a:buClr>
              <a:buSzPts val="2000"/>
              <a:buNone/>
              <a:defRPr>
                <a:solidFill>
                  <a:schemeClr val="lt1"/>
                </a:solidFill>
              </a:defRPr>
            </a:lvl3pPr>
            <a:lvl4pPr marL="1828800" lvl="3" indent="-304800" algn="l">
              <a:lnSpc>
                <a:spcPct val="110000"/>
              </a:lnSpc>
              <a:spcBef>
                <a:spcPts val="1600"/>
              </a:spcBef>
              <a:spcAft>
                <a:spcPts val="0"/>
              </a:spcAft>
              <a:buClr>
                <a:schemeClr val="lt1"/>
              </a:buClr>
              <a:buSzPts val="1200"/>
              <a:buChar char="–"/>
              <a:defRPr>
                <a:solidFill>
                  <a:schemeClr val="lt1"/>
                </a:solidFill>
              </a:defRPr>
            </a:lvl4pPr>
            <a:lvl5pPr marL="2286000" lvl="4" indent="-304800" algn="l">
              <a:lnSpc>
                <a:spcPct val="110000"/>
              </a:lnSpc>
              <a:spcBef>
                <a:spcPts val="0"/>
              </a:spcBef>
              <a:spcAft>
                <a:spcPts val="0"/>
              </a:spcAft>
              <a:buClr>
                <a:schemeClr val="lt1"/>
              </a:buClr>
              <a:buSzPts val="1200"/>
              <a:buChar char="–"/>
              <a:defRPr>
                <a:solidFill>
                  <a:schemeClr val="lt1"/>
                </a:solidFill>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96" name="Google Shape;196;p50"/>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50"/>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0"/>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
        <p:nvSpPr>
          <p:cNvPr id="199" name="Google Shape;199;p50"/>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Play"/>
                <a:ea typeface="Play"/>
                <a:cs typeface="Play"/>
                <a:sym typeface="Play"/>
              </a:rPr>
              <a:t>Intel Confidential</a:t>
            </a:r>
            <a:endParaRPr sz="1200" b="0" i="0" u="none" strike="noStrike" cap="none">
              <a:solidFill>
                <a:schemeClr val="lt1"/>
              </a:solidFill>
              <a:latin typeface="Play"/>
              <a:ea typeface="Play"/>
              <a:cs typeface="Play"/>
              <a:sym typeface="Play"/>
            </a:endParaRPr>
          </a:p>
        </p:txBody>
      </p:sp>
      <p:sp>
        <p:nvSpPr>
          <p:cNvPr id="200" name="Google Shape;200;p50"/>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01" name="Google Shape;201;p50"/>
          <p:cNvSpPr>
            <a:spLocks noGrp="1"/>
          </p:cNvSpPr>
          <p:nvPr>
            <p:ph type="pic" idx="2"/>
          </p:nvPr>
        </p:nvSpPr>
        <p:spPr>
          <a:xfrm>
            <a:off x="6095999" y="431800"/>
            <a:ext cx="5230813" cy="2700000"/>
          </a:xfrm>
          <a:prstGeom prst="rect">
            <a:avLst/>
          </a:prstGeom>
          <a:solidFill>
            <a:srgbClr val="F2F2F2"/>
          </a:solidFill>
          <a:ln>
            <a:noFill/>
          </a:ln>
        </p:spPr>
      </p:sp>
      <p:sp>
        <p:nvSpPr>
          <p:cNvPr id="202" name="Google Shape;202;p50"/>
          <p:cNvSpPr>
            <a:spLocks noGrp="1"/>
          </p:cNvSpPr>
          <p:nvPr>
            <p:ph type="pic" idx="3"/>
          </p:nvPr>
        </p:nvSpPr>
        <p:spPr>
          <a:xfrm>
            <a:off x="6096000" y="3384000"/>
            <a:ext cx="5230813" cy="2700000"/>
          </a:xfrm>
          <a:prstGeom prst="rect">
            <a:avLst/>
          </a:prstGeom>
          <a:solidFill>
            <a:srgbClr val="F2F2F2"/>
          </a:solidFill>
          <a:ln>
            <a:noFill/>
          </a:ln>
        </p:spPr>
      </p:sp>
      <p:grpSp>
        <p:nvGrpSpPr>
          <p:cNvPr id="203" name="Google Shape;203;p50"/>
          <p:cNvGrpSpPr/>
          <p:nvPr/>
        </p:nvGrpSpPr>
        <p:grpSpPr>
          <a:xfrm>
            <a:off x="11131200" y="6543620"/>
            <a:ext cx="507600" cy="196960"/>
            <a:chOff x="0" y="670"/>
            <a:chExt cx="7680" cy="2980"/>
          </a:xfrm>
        </p:grpSpPr>
        <p:sp>
          <p:nvSpPr>
            <p:cNvPr id="204" name="Google Shape;204;p50"/>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05" name="Google Shape;205;p50"/>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06" name="Google Shape;206;p50"/>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
        <p:nvSpPr>
          <p:cNvPr id="207" name="Google Shape;207;p50"/>
          <p:cNvSpPr txBox="1">
            <a:spLocks noGrp="1"/>
          </p:cNvSpPr>
          <p:nvPr>
            <p:ph type="body" idx="4"/>
          </p:nvPr>
        </p:nvSpPr>
        <p:spPr>
          <a:xfrm>
            <a:off x="6095997" y="3124800"/>
            <a:ext cx="5230813" cy="252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Clr>
                <a:schemeClr val="lt1"/>
              </a:buClr>
              <a:buSzPts val="1000"/>
              <a:buNone/>
              <a:defRPr sz="1000">
                <a:solidFill>
                  <a:schemeClr val="lt1"/>
                </a:solidFill>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8" name="Google Shape;208;p50"/>
          <p:cNvSpPr txBox="1">
            <a:spLocks noGrp="1"/>
          </p:cNvSpPr>
          <p:nvPr>
            <p:ph type="body" idx="5"/>
          </p:nvPr>
        </p:nvSpPr>
        <p:spPr>
          <a:xfrm>
            <a:off x="6095996" y="6076800"/>
            <a:ext cx="5230813" cy="252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Clr>
                <a:schemeClr val="lt1"/>
              </a:buClr>
              <a:buSzPts val="1000"/>
              <a:buNone/>
              <a:defRPr sz="1000">
                <a:solidFill>
                  <a:schemeClr val="lt1"/>
                </a:solidFill>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 Slide Image">
  <p:cSld name="Full Slide Image">
    <p:bg>
      <p:bgPr>
        <a:solidFill>
          <a:schemeClr val="dk2"/>
        </a:solidFill>
        <a:effectLst/>
      </p:bgPr>
    </p:bg>
    <p:spTree>
      <p:nvGrpSpPr>
        <p:cNvPr id="1" name="Shape 209"/>
        <p:cNvGrpSpPr/>
        <p:nvPr/>
      </p:nvGrpSpPr>
      <p:grpSpPr>
        <a:xfrm>
          <a:off x="0" y="0"/>
          <a:ext cx="0" cy="0"/>
          <a:chOff x="0" y="0"/>
          <a:chExt cx="0" cy="0"/>
        </a:xfrm>
      </p:grpSpPr>
      <p:sp>
        <p:nvSpPr>
          <p:cNvPr id="210" name="Google Shape;210;p51"/>
          <p:cNvSpPr>
            <a:spLocks noGrp="1"/>
          </p:cNvSpPr>
          <p:nvPr>
            <p:ph type="pic" idx="2"/>
          </p:nvPr>
        </p:nvSpPr>
        <p:spPr>
          <a:xfrm>
            <a:off x="0" y="0"/>
            <a:ext cx="11760200" cy="6426200"/>
          </a:xfrm>
          <a:prstGeom prst="rect">
            <a:avLst/>
          </a:prstGeom>
          <a:solidFill>
            <a:srgbClr val="D8D8D8"/>
          </a:solidFill>
          <a:ln>
            <a:noFill/>
          </a:ln>
        </p:spPr>
      </p:sp>
      <p:sp>
        <p:nvSpPr>
          <p:cNvPr id="211" name="Google Shape;211;p51"/>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12" name="Google Shape;212;p51"/>
          <p:cNvSpPr txBox="1">
            <a:spLocks noGrp="1"/>
          </p:cNvSpPr>
          <p:nvPr>
            <p:ph type="title"/>
          </p:nvPr>
        </p:nvSpPr>
        <p:spPr>
          <a:xfrm>
            <a:off x="431799" y="431799"/>
            <a:ext cx="54848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51"/>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1"/>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51"/>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
        <p:nvSpPr>
          <p:cNvPr id="216" name="Google Shape;216;p51"/>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Play"/>
                <a:ea typeface="Play"/>
                <a:cs typeface="Play"/>
                <a:sym typeface="Play"/>
              </a:rPr>
              <a:t>Intel Confidential</a:t>
            </a:r>
            <a:endParaRPr sz="1200" b="0" i="0" u="none" strike="noStrike" cap="none">
              <a:solidFill>
                <a:schemeClr val="lt1"/>
              </a:solidFill>
              <a:latin typeface="Play"/>
              <a:ea typeface="Play"/>
              <a:cs typeface="Play"/>
              <a:sym typeface="Play"/>
            </a:endParaRPr>
          </a:p>
        </p:txBody>
      </p:sp>
      <p:sp>
        <p:nvSpPr>
          <p:cNvPr id="217" name="Google Shape;217;p51"/>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218" name="Google Shape;218;p51"/>
          <p:cNvGrpSpPr/>
          <p:nvPr/>
        </p:nvGrpSpPr>
        <p:grpSpPr>
          <a:xfrm>
            <a:off x="11131200" y="6543620"/>
            <a:ext cx="507600" cy="196960"/>
            <a:chOff x="0" y="670"/>
            <a:chExt cx="7680" cy="2980"/>
          </a:xfrm>
        </p:grpSpPr>
        <p:sp>
          <p:nvSpPr>
            <p:cNvPr id="219" name="Google Shape;219;p51"/>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20" name="Google Shape;220;p51"/>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21" name="Google Shape;221;p51"/>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22"/>
        <p:cNvGrpSpPr/>
        <p:nvPr/>
      </p:nvGrpSpPr>
      <p:grpSpPr>
        <a:xfrm>
          <a:off x="0" y="0"/>
          <a:ext cx="0" cy="0"/>
          <a:chOff x="0" y="0"/>
          <a:chExt cx="0" cy="0"/>
        </a:xfrm>
      </p:grpSpPr>
      <p:sp>
        <p:nvSpPr>
          <p:cNvPr id="223" name="Google Shape;223;p52"/>
          <p:cNvSpPr/>
          <p:nvPr/>
        </p:nvSpPr>
        <p:spPr>
          <a:xfrm>
            <a:off x="0" y="6426200"/>
            <a:ext cx="11760199" cy="4318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24" name="Google Shape;224;p52"/>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Play"/>
                <a:ea typeface="Play"/>
                <a:cs typeface="Play"/>
                <a:sym typeface="Play"/>
              </a:rPr>
              <a:t>Intel Confidential</a:t>
            </a:r>
            <a:endParaRPr sz="1200" b="0" i="0" u="none" strike="noStrike" cap="none">
              <a:solidFill>
                <a:schemeClr val="dk2"/>
              </a:solidFill>
              <a:latin typeface="Play"/>
              <a:ea typeface="Play"/>
              <a:cs typeface="Play"/>
              <a:sym typeface="Play"/>
            </a:endParaRPr>
          </a:p>
        </p:txBody>
      </p:sp>
      <p:sp>
        <p:nvSpPr>
          <p:cNvPr id="225" name="Google Shape;225;p52"/>
          <p:cNvSpPr/>
          <p:nvPr/>
        </p:nvSpPr>
        <p:spPr>
          <a:xfrm>
            <a:off x="11760200" y="0"/>
            <a:ext cx="431799" cy="64262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226" name="Google Shape;226;p52"/>
          <p:cNvGrpSpPr/>
          <p:nvPr/>
        </p:nvGrpSpPr>
        <p:grpSpPr>
          <a:xfrm>
            <a:off x="11131200" y="6543620"/>
            <a:ext cx="507600" cy="196960"/>
            <a:chOff x="0" y="670"/>
            <a:chExt cx="7680" cy="2980"/>
          </a:xfrm>
        </p:grpSpPr>
        <p:sp>
          <p:nvSpPr>
            <p:cNvPr id="227" name="Google Shape;227;p52"/>
            <p:cNvSpPr/>
            <p:nvPr/>
          </p:nvSpPr>
          <p:spPr>
            <a:xfrm>
              <a:off x="0" y="711"/>
              <a:ext cx="556" cy="557"/>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28" name="Google Shape;228;p52"/>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29" name="Google Shape;229;p52"/>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
        <p:nvSpPr>
          <p:cNvPr id="230" name="Google Shape;230;p52"/>
          <p:cNvSpPr txBox="1">
            <a:spLocks noGrp="1"/>
          </p:cNvSpPr>
          <p:nvPr>
            <p:ph type="title"/>
          </p:nvPr>
        </p:nvSpPr>
        <p:spPr>
          <a:xfrm>
            <a:off x="432000" y="431800"/>
            <a:ext cx="5484613" cy="1778309"/>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accent1"/>
              </a:buClr>
              <a:buSzPts val="4000"/>
              <a:buFont typeface="Pla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52"/>
          <p:cNvSpPr txBox="1">
            <a:spLocks noGrp="1"/>
          </p:cNvSpPr>
          <p:nvPr>
            <p:ph type="body" idx="1"/>
          </p:nvPr>
        </p:nvSpPr>
        <p:spPr>
          <a:xfrm>
            <a:off x="432000" y="2264400"/>
            <a:ext cx="5484613" cy="150018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2400"/>
              <a:buNone/>
              <a:defRPr sz="2400">
                <a:solidFill>
                  <a:schemeClr val="accent1"/>
                </a:solidFill>
              </a:defRPr>
            </a:lvl1pPr>
            <a:lvl2pPr marL="914400" lvl="1" indent="-228600" algn="l">
              <a:lnSpc>
                <a:spcPct val="110000"/>
              </a:lnSpc>
              <a:spcBef>
                <a:spcPts val="0"/>
              </a:spcBef>
              <a:spcAft>
                <a:spcPts val="0"/>
              </a:spcAft>
              <a:buClr>
                <a:srgbClr val="888888"/>
              </a:buClr>
              <a:buSzPts val="2000"/>
              <a:buNone/>
              <a:defRPr sz="2000">
                <a:solidFill>
                  <a:srgbClr val="888888"/>
                </a:solidFill>
              </a:defRPr>
            </a:lvl2pPr>
            <a:lvl3pPr marL="1371600" lvl="2" indent="-228600" algn="l">
              <a:lnSpc>
                <a:spcPct val="83000"/>
              </a:lnSpc>
              <a:spcBef>
                <a:spcPts val="0"/>
              </a:spcBef>
              <a:spcAft>
                <a:spcPts val="0"/>
              </a:spcAft>
              <a:buClr>
                <a:srgbClr val="888888"/>
              </a:buClr>
              <a:buSzPts val="1800"/>
              <a:buNone/>
              <a:defRPr sz="1800">
                <a:solidFill>
                  <a:srgbClr val="888888"/>
                </a:solidFill>
              </a:defRPr>
            </a:lvl3pPr>
            <a:lvl4pPr marL="1828800" lvl="3" indent="-228600" algn="l">
              <a:lnSpc>
                <a:spcPct val="110000"/>
              </a:lnSpc>
              <a:spcBef>
                <a:spcPts val="1600"/>
              </a:spcBef>
              <a:spcAft>
                <a:spcPts val="0"/>
              </a:spcAft>
              <a:buClr>
                <a:srgbClr val="888888"/>
              </a:buClr>
              <a:buSzPts val="1600"/>
              <a:buNone/>
              <a:defRPr sz="1600">
                <a:solidFill>
                  <a:srgbClr val="888888"/>
                </a:solidFill>
              </a:defRPr>
            </a:lvl4pPr>
            <a:lvl5pPr marL="2286000" lvl="4" indent="-228600" algn="l">
              <a:lnSpc>
                <a:spcPct val="11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2" name="Google Shape;232;p52"/>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52"/>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52"/>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Dark">
  <p:cSld name="Section Header Dark">
    <p:bg>
      <p:bgPr>
        <a:solidFill>
          <a:schemeClr val="dk2"/>
        </a:solidFill>
        <a:effectLst/>
      </p:bgPr>
    </p:bg>
    <p:spTree>
      <p:nvGrpSpPr>
        <p:cNvPr id="1" name="Shape 235"/>
        <p:cNvGrpSpPr/>
        <p:nvPr/>
      </p:nvGrpSpPr>
      <p:grpSpPr>
        <a:xfrm>
          <a:off x="0" y="0"/>
          <a:ext cx="0" cy="0"/>
          <a:chOff x="0" y="0"/>
          <a:chExt cx="0" cy="0"/>
        </a:xfrm>
      </p:grpSpPr>
      <p:sp>
        <p:nvSpPr>
          <p:cNvPr id="236" name="Google Shape;236;p53"/>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37" name="Google Shape;237;p53"/>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Play"/>
                <a:ea typeface="Play"/>
                <a:cs typeface="Play"/>
                <a:sym typeface="Play"/>
              </a:rPr>
              <a:t>Intel Confidential</a:t>
            </a:r>
            <a:endParaRPr sz="1200" b="0" i="0" u="none" strike="noStrike" cap="none">
              <a:solidFill>
                <a:schemeClr val="lt1"/>
              </a:solidFill>
              <a:latin typeface="Play"/>
              <a:ea typeface="Play"/>
              <a:cs typeface="Play"/>
              <a:sym typeface="Play"/>
            </a:endParaRPr>
          </a:p>
        </p:txBody>
      </p:sp>
      <p:sp>
        <p:nvSpPr>
          <p:cNvPr id="238" name="Google Shape;238;p53"/>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239" name="Google Shape;239;p53"/>
          <p:cNvGrpSpPr/>
          <p:nvPr/>
        </p:nvGrpSpPr>
        <p:grpSpPr>
          <a:xfrm>
            <a:off x="11131200" y="6543620"/>
            <a:ext cx="507600" cy="196960"/>
            <a:chOff x="0" y="670"/>
            <a:chExt cx="7680" cy="2980"/>
          </a:xfrm>
        </p:grpSpPr>
        <p:sp>
          <p:nvSpPr>
            <p:cNvPr id="240" name="Google Shape;240;p53"/>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41" name="Google Shape;241;p53"/>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42" name="Google Shape;242;p53"/>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sp>
        <p:nvSpPr>
          <p:cNvPr id="243" name="Google Shape;243;p53"/>
          <p:cNvSpPr txBox="1">
            <a:spLocks noGrp="1"/>
          </p:cNvSpPr>
          <p:nvPr>
            <p:ph type="title"/>
          </p:nvPr>
        </p:nvSpPr>
        <p:spPr>
          <a:xfrm>
            <a:off x="432000" y="431800"/>
            <a:ext cx="5484613" cy="1778309"/>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4000"/>
              <a:buFont typeface="Play"/>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53"/>
          <p:cNvSpPr txBox="1">
            <a:spLocks noGrp="1"/>
          </p:cNvSpPr>
          <p:nvPr>
            <p:ph type="body" idx="1"/>
          </p:nvPr>
        </p:nvSpPr>
        <p:spPr>
          <a:xfrm>
            <a:off x="432000" y="2264400"/>
            <a:ext cx="5484613" cy="150018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228600" algn="l">
              <a:lnSpc>
                <a:spcPct val="110000"/>
              </a:lnSpc>
              <a:spcBef>
                <a:spcPts val="0"/>
              </a:spcBef>
              <a:spcAft>
                <a:spcPts val="0"/>
              </a:spcAft>
              <a:buClr>
                <a:srgbClr val="888888"/>
              </a:buClr>
              <a:buSzPts val="2000"/>
              <a:buNone/>
              <a:defRPr sz="2000">
                <a:solidFill>
                  <a:srgbClr val="888888"/>
                </a:solidFill>
              </a:defRPr>
            </a:lvl2pPr>
            <a:lvl3pPr marL="1371600" lvl="2" indent="-228600" algn="l">
              <a:lnSpc>
                <a:spcPct val="83000"/>
              </a:lnSpc>
              <a:spcBef>
                <a:spcPts val="0"/>
              </a:spcBef>
              <a:spcAft>
                <a:spcPts val="0"/>
              </a:spcAft>
              <a:buClr>
                <a:srgbClr val="888888"/>
              </a:buClr>
              <a:buSzPts val="1800"/>
              <a:buNone/>
              <a:defRPr sz="1800">
                <a:solidFill>
                  <a:srgbClr val="888888"/>
                </a:solidFill>
              </a:defRPr>
            </a:lvl3pPr>
            <a:lvl4pPr marL="1828800" lvl="3" indent="-228600" algn="l">
              <a:lnSpc>
                <a:spcPct val="110000"/>
              </a:lnSpc>
              <a:spcBef>
                <a:spcPts val="1600"/>
              </a:spcBef>
              <a:spcAft>
                <a:spcPts val="0"/>
              </a:spcAft>
              <a:buClr>
                <a:srgbClr val="888888"/>
              </a:buClr>
              <a:buSzPts val="1600"/>
              <a:buNone/>
              <a:defRPr sz="1600">
                <a:solidFill>
                  <a:srgbClr val="888888"/>
                </a:solidFill>
              </a:defRPr>
            </a:lvl4pPr>
            <a:lvl5pPr marL="2286000" lvl="4" indent="-228600" algn="l">
              <a:lnSpc>
                <a:spcPct val="11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5" name="Google Shape;245;p53"/>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53"/>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53"/>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Idea">
  <p:cSld name="Big Idea">
    <p:spTree>
      <p:nvGrpSpPr>
        <p:cNvPr id="1" name="Shape 248"/>
        <p:cNvGrpSpPr/>
        <p:nvPr/>
      </p:nvGrpSpPr>
      <p:grpSpPr>
        <a:xfrm>
          <a:off x="0" y="0"/>
          <a:ext cx="0" cy="0"/>
          <a:chOff x="0" y="0"/>
          <a:chExt cx="0" cy="0"/>
        </a:xfrm>
      </p:grpSpPr>
      <p:sp>
        <p:nvSpPr>
          <p:cNvPr id="249" name="Google Shape;249;p54"/>
          <p:cNvSpPr/>
          <p:nvPr/>
        </p:nvSpPr>
        <p:spPr>
          <a:xfrm>
            <a:off x="0" y="6426200"/>
            <a:ext cx="11760199" cy="4318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50" name="Google Shape;250;p54"/>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Play"/>
                <a:ea typeface="Play"/>
                <a:cs typeface="Play"/>
                <a:sym typeface="Play"/>
              </a:rPr>
              <a:t>Intel Confidential</a:t>
            </a:r>
            <a:endParaRPr sz="1200" b="0" i="0" u="none" strike="noStrike" cap="none">
              <a:solidFill>
                <a:schemeClr val="dk2"/>
              </a:solidFill>
              <a:latin typeface="Play"/>
              <a:ea typeface="Play"/>
              <a:cs typeface="Play"/>
              <a:sym typeface="Play"/>
            </a:endParaRPr>
          </a:p>
        </p:txBody>
      </p:sp>
      <p:sp>
        <p:nvSpPr>
          <p:cNvPr id="251" name="Google Shape;251;p54"/>
          <p:cNvSpPr/>
          <p:nvPr/>
        </p:nvSpPr>
        <p:spPr>
          <a:xfrm>
            <a:off x="11760200" y="0"/>
            <a:ext cx="431799" cy="64262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252" name="Google Shape;252;p54"/>
          <p:cNvGrpSpPr/>
          <p:nvPr/>
        </p:nvGrpSpPr>
        <p:grpSpPr>
          <a:xfrm>
            <a:off x="11131200" y="6543620"/>
            <a:ext cx="507600" cy="196960"/>
            <a:chOff x="0" y="670"/>
            <a:chExt cx="7680" cy="2980"/>
          </a:xfrm>
        </p:grpSpPr>
        <p:sp>
          <p:nvSpPr>
            <p:cNvPr id="253" name="Google Shape;253;p54"/>
            <p:cNvSpPr/>
            <p:nvPr/>
          </p:nvSpPr>
          <p:spPr>
            <a:xfrm>
              <a:off x="0" y="711"/>
              <a:ext cx="556" cy="557"/>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54" name="Google Shape;254;p54"/>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55" name="Google Shape;255;p54"/>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
        <p:nvSpPr>
          <p:cNvPr id="256" name="Google Shape;256;p54"/>
          <p:cNvSpPr txBox="1">
            <a:spLocks noGrp="1"/>
          </p:cNvSpPr>
          <p:nvPr>
            <p:ph type="title"/>
          </p:nvPr>
        </p:nvSpPr>
        <p:spPr>
          <a:xfrm>
            <a:off x="2683465" y="1330036"/>
            <a:ext cx="6714670" cy="3899126"/>
          </a:xfrm>
          <a:prstGeom prst="rect">
            <a:avLst/>
          </a:prstGeom>
          <a:noFill/>
          <a:ln>
            <a:noFill/>
          </a:ln>
        </p:spPr>
        <p:txBody>
          <a:bodyPr spcFirstLastPara="1" wrap="square" lIns="0" tIns="0" rIns="0" bIns="0" anchor="ctr" anchorCtr="0">
            <a:noAutofit/>
          </a:bodyPr>
          <a:lstStyle>
            <a:lvl1pPr lvl="0" algn="ctr">
              <a:lnSpc>
                <a:spcPct val="83000"/>
              </a:lnSpc>
              <a:spcBef>
                <a:spcPts val="0"/>
              </a:spcBef>
              <a:spcAft>
                <a:spcPts val="0"/>
              </a:spcAft>
              <a:buClr>
                <a:schemeClr val="accent1"/>
              </a:buClr>
              <a:buSzPts val="4000"/>
              <a:buFont typeface="Pla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54"/>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54"/>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54"/>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Image 2" type="secHead">
  <p:cSld name="SECTION_HEADER">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7"/>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5" name="Google Shape;25;p37"/>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26" name="Google Shape;26;p37"/>
          <p:cNvGrpSpPr/>
          <p:nvPr/>
        </p:nvGrpSpPr>
        <p:grpSpPr>
          <a:xfrm>
            <a:off x="11131200" y="6543620"/>
            <a:ext cx="507600" cy="196960"/>
            <a:chOff x="0" y="670"/>
            <a:chExt cx="7680" cy="2980"/>
          </a:xfrm>
        </p:grpSpPr>
        <p:sp>
          <p:nvSpPr>
            <p:cNvPr id="27" name="Google Shape;27;p37"/>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8" name="Google Shape;28;p37"/>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9" name="Google Shape;29;p37"/>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sp>
        <p:nvSpPr>
          <p:cNvPr id="30" name="Google Shape;30;p37"/>
          <p:cNvSpPr txBox="1">
            <a:spLocks noGrp="1"/>
          </p:cNvSpPr>
          <p:nvPr>
            <p:ph type="title"/>
          </p:nvPr>
        </p:nvSpPr>
        <p:spPr>
          <a:xfrm>
            <a:off x="432000" y="431800"/>
            <a:ext cx="5484613" cy="1778309"/>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4000"/>
              <a:buFont typeface="Play"/>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7"/>
          <p:cNvSpPr txBox="1">
            <a:spLocks noGrp="1"/>
          </p:cNvSpPr>
          <p:nvPr>
            <p:ph type="body" idx="1"/>
          </p:nvPr>
        </p:nvSpPr>
        <p:spPr>
          <a:xfrm>
            <a:off x="432000" y="2264400"/>
            <a:ext cx="5484613" cy="150018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228600" algn="l">
              <a:lnSpc>
                <a:spcPct val="110000"/>
              </a:lnSpc>
              <a:spcBef>
                <a:spcPts val="0"/>
              </a:spcBef>
              <a:spcAft>
                <a:spcPts val="0"/>
              </a:spcAft>
              <a:buClr>
                <a:srgbClr val="888888"/>
              </a:buClr>
              <a:buSzPts val="2000"/>
              <a:buNone/>
              <a:defRPr sz="2000">
                <a:solidFill>
                  <a:srgbClr val="888888"/>
                </a:solidFill>
              </a:defRPr>
            </a:lvl2pPr>
            <a:lvl3pPr marL="1371600" lvl="2" indent="-228600" algn="l">
              <a:lnSpc>
                <a:spcPct val="83000"/>
              </a:lnSpc>
              <a:spcBef>
                <a:spcPts val="0"/>
              </a:spcBef>
              <a:spcAft>
                <a:spcPts val="0"/>
              </a:spcAft>
              <a:buClr>
                <a:srgbClr val="888888"/>
              </a:buClr>
              <a:buSzPts val="1800"/>
              <a:buNone/>
              <a:defRPr sz="1800">
                <a:solidFill>
                  <a:srgbClr val="888888"/>
                </a:solidFill>
              </a:defRPr>
            </a:lvl3pPr>
            <a:lvl4pPr marL="1828800" lvl="3" indent="-228600" algn="l">
              <a:lnSpc>
                <a:spcPct val="110000"/>
              </a:lnSpc>
              <a:spcBef>
                <a:spcPts val="1600"/>
              </a:spcBef>
              <a:spcAft>
                <a:spcPts val="0"/>
              </a:spcAft>
              <a:buClr>
                <a:srgbClr val="888888"/>
              </a:buClr>
              <a:buSzPts val="1600"/>
              <a:buNone/>
              <a:defRPr sz="1600">
                <a:solidFill>
                  <a:srgbClr val="888888"/>
                </a:solidFill>
              </a:defRPr>
            </a:lvl4pPr>
            <a:lvl5pPr marL="2286000" lvl="4" indent="-228600" algn="l">
              <a:lnSpc>
                <a:spcPct val="11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37"/>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7"/>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Idea Dark">
  <p:cSld name="Big Idea Dark">
    <p:bg>
      <p:bgPr>
        <a:solidFill>
          <a:schemeClr val="dk2"/>
        </a:solidFill>
        <a:effectLst/>
      </p:bgPr>
    </p:bg>
    <p:spTree>
      <p:nvGrpSpPr>
        <p:cNvPr id="1" name="Shape 260"/>
        <p:cNvGrpSpPr/>
        <p:nvPr/>
      </p:nvGrpSpPr>
      <p:grpSpPr>
        <a:xfrm>
          <a:off x="0" y="0"/>
          <a:ext cx="0" cy="0"/>
          <a:chOff x="0" y="0"/>
          <a:chExt cx="0" cy="0"/>
        </a:xfrm>
      </p:grpSpPr>
      <p:sp>
        <p:nvSpPr>
          <p:cNvPr id="261" name="Google Shape;261;p55"/>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62" name="Google Shape;262;p55"/>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Play"/>
                <a:ea typeface="Play"/>
                <a:cs typeface="Play"/>
                <a:sym typeface="Play"/>
              </a:rPr>
              <a:t>Intel Confidential</a:t>
            </a:r>
            <a:endParaRPr sz="1200" b="0" i="0" u="none" strike="noStrike" cap="none">
              <a:solidFill>
                <a:schemeClr val="lt1"/>
              </a:solidFill>
              <a:latin typeface="Play"/>
              <a:ea typeface="Play"/>
              <a:cs typeface="Play"/>
              <a:sym typeface="Play"/>
            </a:endParaRPr>
          </a:p>
        </p:txBody>
      </p:sp>
      <p:sp>
        <p:nvSpPr>
          <p:cNvPr id="263" name="Google Shape;263;p55"/>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264" name="Google Shape;264;p55"/>
          <p:cNvGrpSpPr/>
          <p:nvPr/>
        </p:nvGrpSpPr>
        <p:grpSpPr>
          <a:xfrm>
            <a:off x="11131200" y="6543620"/>
            <a:ext cx="507600" cy="196960"/>
            <a:chOff x="0" y="670"/>
            <a:chExt cx="7680" cy="2980"/>
          </a:xfrm>
        </p:grpSpPr>
        <p:sp>
          <p:nvSpPr>
            <p:cNvPr id="265" name="Google Shape;265;p55"/>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66" name="Google Shape;266;p55"/>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67" name="Google Shape;267;p55"/>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sp>
        <p:nvSpPr>
          <p:cNvPr id="268" name="Google Shape;268;p55"/>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55"/>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55"/>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
        <p:nvSpPr>
          <p:cNvPr id="271" name="Google Shape;271;p55"/>
          <p:cNvSpPr txBox="1">
            <a:spLocks noGrp="1"/>
          </p:cNvSpPr>
          <p:nvPr>
            <p:ph type="title"/>
          </p:nvPr>
        </p:nvSpPr>
        <p:spPr>
          <a:xfrm>
            <a:off x="2683465" y="1330036"/>
            <a:ext cx="6714670" cy="3899126"/>
          </a:xfrm>
          <a:prstGeom prst="rect">
            <a:avLst/>
          </a:prstGeom>
          <a:noFill/>
          <a:ln>
            <a:noFill/>
          </a:ln>
        </p:spPr>
        <p:txBody>
          <a:bodyPr spcFirstLastPara="1" wrap="square" lIns="0" tIns="0" rIns="0" bIns="0" anchor="ctr" anchorCtr="0">
            <a:noAutofit/>
          </a:bodyPr>
          <a:lstStyle>
            <a:lvl1pPr lvl="0" algn="ctr">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ing Slide 2">
  <p:cSld name="Closing Slide 2">
    <p:bg>
      <p:bgPr>
        <a:blipFill>
          <a:blip r:embed="rId2">
            <a:alphaModFix/>
          </a:blip>
          <a:stretch>
            <a:fillRect/>
          </a:stretch>
        </a:blipFill>
        <a:effectLst/>
      </p:bgPr>
    </p:bg>
    <p:spTree>
      <p:nvGrpSpPr>
        <p:cNvPr id="1" name="Shape 272"/>
        <p:cNvGrpSpPr/>
        <p:nvPr/>
      </p:nvGrpSpPr>
      <p:grpSpPr>
        <a:xfrm>
          <a:off x="0" y="0"/>
          <a:ext cx="0" cy="0"/>
          <a:chOff x="0" y="0"/>
          <a:chExt cx="0" cy="0"/>
        </a:xfrm>
      </p:grpSpPr>
      <p:sp>
        <p:nvSpPr>
          <p:cNvPr id="273" name="Google Shape;273;p56"/>
          <p:cNvSpPr txBox="1">
            <a:spLocks noGrp="1"/>
          </p:cNvSpPr>
          <p:nvPr>
            <p:ph type="title"/>
          </p:nvPr>
        </p:nvSpPr>
        <p:spPr>
          <a:xfrm>
            <a:off x="431800" y="2872800"/>
            <a:ext cx="54848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74" name="Google Shape;274;p56"/>
          <p:cNvGrpSpPr/>
          <p:nvPr/>
        </p:nvGrpSpPr>
        <p:grpSpPr>
          <a:xfrm>
            <a:off x="431800" y="431800"/>
            <a:ext cx="1155600" cy="448397"/>
            <a:chOff x="0" y="670"/>
            <a:chExt cx="7680" cy="2980"/>
          </a:xfrm>
        </p:grpSpPr>
        <p:sp>
          <p:nvSpPr>
            <p:cNvPr id="275" name="Google Shape;275;p56"/>
            <p:cNvSpPr/>
            <p:nvPr/>
          </p:nvSpPr>
          <p:spPr>
            <a:xfrm>
              <a:off x="0" y="711"/>
              <a:ext cx="556" cy="557"/>
            </a:xfrm>
            <a:prstGeom prst="rect">
              <a:avLst/>
            </a:prstGeom>
            <a:solidFill>
              <a:srgbClr val="3ABF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76" name="Google Shape;276;p56"/>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77" name="Google Shape;277;p56"/>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Slide 3">
  <p:cSld name="Closing Slide 3">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p57"/>
          <p:cNvSpPr txBox="1">
            <a:spLocks noGrp="1"/>
          </p:cNvSpPr>
          <p:nvPr>
            <p:ph type="title"/>
          </p:nvPr>
        </p:nvSpPr>
        <p:spPr>
          <a:xfrm>
            <a:off x="431800" y="2872800"/>
            <a:ext cx="54848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80" name="Google Shape;280;p57"/>
          <p:cNvGrpSpPr/>
          <p:nvPr/>
        </p:nvGrpSpPr>
        <p:grpSpPr>
          <a:xfrm>
            <a:off x="431800" y="431800"/>
            <a:ext cx="1155600" cy="448397"/>
            <a:chOff x="0" y="670"/>
            <a:chExt cx="7680" cy="2980"/>
          </a:xfrm>
        </p:grpSpPr>
        <p:sp>
          <p:nvSpPr>
            <p:cNvPr id="281" name="Google Shape;281;p57"/>
            <p:cNvSpPr/>
            <p:nvPr/>
          </p:nvSpPr>
          <p:spPr>
            <a:xfrm>
              <a:off x="0" y="711"/>
              <a:ext cx="556" cy="557"/>
            </a:xfrm>
            <a:prstGeom prst="rect">
              <a:avLst/>
            </a:prstGeom>
            <a:solidFill>
              <a:srgbClr val="3ABF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82" name="Google Shape;282;p57"/>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83" name="Google Shape;283;p57"/>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4"/>
        <p:cNvGrpSpPr/>
        <p:nvPr/>
      </p:nvGrpSpPr>
      <p:grpSpPr>
        <a:xfrm>
          <a:off x="0" y="0"/>
          <a:ext cx="0" cy="0"/>
          <a:chOff x="0" y="0"/>
          <a:chExt cx="0" cy="0"/>
        </a:xfrm>
      </p:grpSpPr>
      <p:sp>
        <p:nvSpPr>
          <p:cNvPr id="285" name="Google Shape;285;p58"/>
          <p:cNvSpPr/>
          <p:nvPr/>
        </p:nvSpPr>
        <p:spPr>
          <a:xfrm>
            <a:off x="0" y="6426200"/>
            <a:ext cx="11760199" cy="4318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86" name="Google Shape;286;p58"/>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Play"/>
                <a:ea typeface="Play"/>
                <a:cs typeface="Play"/>
                <a:sym typeface="Play"/>
              </a:rPr>
              <a:t>Intel Confidential</a:t>
            </a:r>
            <a:endParaRPr sz="1200" b="0" i="0" u="none" strike="noStrike" cap="none">
              <a:solidFill>
                <a:schemeClr val="dk2"/>
              </a:solidFill>
              <a:latin typeface="Play"/>
              <a:ea typeface="Play"/>
              <a:cs typeface="Play"/>
              <a:sym typeface="Play"/>
            </a:endParaRPr>
          </a:p>
        </p:txBody>
      </p:sp>
      <p:sp>
        <p:nvSpPr>
          <p:cNvPr id="287" name="Google Shape;287;p58"/>
          <p:cNvSpPr/>
          <p:nvPr/>
        </p:nvSpPr>
        <p:spPr>
          <a:xfrm>
            <a:off x="11760200" y="0"/>
            <a:ext cx="431799" cy="64262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288" name="Google Shape;288;p58"/>
          <p:cNvGrpSpPr/>
          <p:nvPr/>
        </p:nvGrpSpPr>
        <p:grpSpPr>
          <a:xfrm>
            <a:off x="11131200" y="6543620"/>
            <a:ext cx="507600" cy="196960"/>
            <a:chOff x="0" y="670"/>
            <a:chExt cx="7680" cy="2980"/>
          </a:xfrm>
        </p:grpSpPr>
        <p:sp>
          <p:nvSpPr>
            <p:cNvPr id="289" name="Google Shape;289;p58"/>
            <p:cNvSpPr/>
            <p:nvPr/>
          </p:nvSpPr>
          <p:spPr>
            <a:xfrm>
              <a:off x="0" y="711"/>
              <a:ext cx="556" cy="557"/>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90" name="Google Shape;290;p58"/>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291" name="Google Shape;291;p58"/>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
        <p:nvSpPr>
          <p:cNvPr id="292" name="Google Shape;292;p58"/>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58"/>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58"/>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58"/>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Dark">
  <p:cSld name="Title Only Dark">
    <p:bg>
      <p:bgPr>
        <a:solidFill>
          <a:schemeClr val="dk2"/>
        </a:solidFill>
        <a:effectLst/>
      </p:bgPr>
    </p:bg>
    <p:spTree>
      <p:nvGrpSpPr>
        <p:cNvPr id="1" name="Shape 296"/>
        <p:cNvGrpSpPr/>
        <p:nvPr/>
      </p:nvGrpSpPr>
      <p:grpSpPr>
        <a:xfrm>
          <a:off x="0" y="0"/>
          <a:ext cx="0" cy="0"/>
          <a:chOff x="0" y="0"/>
          <a:chExt cx="0" cy="0"/>
        </a:xfrm>
      </p:grpSpPr>
      <p:sp>
        <p:nvSpPr>
          <p:cNvPr id="297" name="Google Shape;297;p59"/>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298" name="Google Shape;298;p59"/>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Play"/>
                <a:ea typeface="Play"/>
                <a:cs typeface="Play"/>
                <a:sym typeface="Play"/>
              </a:rPr>
              <a:t>Intel Confidential</a:t>
            </a:r>
            <a:endParaRPr sz="1200" b="0" i="0" u="none" strike="noStrike" cap="none">
              <a:solidFill>
                <a:schemeClr val="lt1"/>
              </a:solidFill>
              <a:latin typeface="Play"/>
              <a:ea typeface="Play"/>
              <a:cs typeface="Play"/>
              <a:sym typeface="Play"/>
            </a:endParaRPr>
          </a:p>
        </p:txBody>
      </p:sp>
      <p:sp>
        <p:nvSpPr>
          <p:cNvPr id="299" name="Google Shape;299;p59"/>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300" name="Google Shape;300;p59"/>
          <p:cNvGrpSpPr/>
          <p:nvPr/>
        </p:nvGrpSpPr>
        <p:grpSpPr>
          <a:xfrm>
            <a:off x="11131200" y="6543620"/>
            <a:ext cx="507600" cy="196960"/>
            <a:chOff x="0" y="670"/>
            <a:chExt cx="7680" cy="2980"/>
          </a:xfrm>
        </p:grpSpPr>
        <p:sp>
          <p:nvSpPr>
            <p:cNvPr id="301" name="Google Shape;301;p59"/>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302" name="Google Shape;302;p59"/>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303" name="Google Shape;303;p59"/>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sp>
        <p:nvSpPr>
          <p:cNvPr id="304" name="Google Shape;304;p59"/>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59"/>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59"/>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59"/>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8"/>
        <p:cNvGrpSpPr/>
        <p:nvPr/>
      </p:nvGrpSpPr>
      <p:grpSpPr>
        <a:xfrm>
          <a:off x="0" y="0"/>
          <a:ext cx="0" cy="0"/>
          <a:chOff x="0" y="0"/>
          <a:chExt cx="0" cy="0"/>
        </a:xfrm>
      </p:grpSpPr>
      <p:sp>
        <p:nvSpPr>
          <p:cNvPr id="309" name="Google Shape;309;p60"/>
          <p:cNvSpPr/>
          <p:nvPr/>
        </p:nvSpPr>
        <p:spPr>
          <a:xfrm>
            <a:off x="0" y="6426200"/>
            <a:ext cx="11760199" cy="4318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310" name="Google Shape;310;p60"/>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Play"/>
                <a:ea typeface="Play"/>
                <a:cs typeface="Play"/>
                <a:sym typeface="Play"/>
              </a:rPr>
              <a:t>Intel Confidential</a:t>
            </a:r>
            <a:endParaRPr sz="1200" b="0" i="0" u="none" strike="noStrike" cap="none">
              <a:solidFill>
                <a:schemeClr val="dk2"/>
              </a:solidFill>
              <a:latin typeface="Play"/>
              <a:ea typeface="Play"/>
              <a:cs typeface="Play"/>
              <a:sym typeface="Play"/>
            </a:endParaRPr>
          </a:p>
        </p:txBody>
      </p:sp>
      <p:sp>
        <p:nvSpPr>
          <p:cNvPr id="311" name="Google Shape;311;p60"/>
          <p:cNvSpPr/>
          <p:nvPr/>
        </p:nvSpPr>
        <p:spPr>
          <a:xfrm>
            <a:off x="11760200" y="0"/>
            <a:ext cx="431799" cy="64262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312" name="Google Shape;312;p60"/>
          <p:cNvGrpSpPr/>
          <p:nvPr/>
        </p:nvGrpSpPr>
        <p:grpSpPr>
          <a:xfrm>
            <a:off x="11131200" y="6543620"/>
            <a:ext cx="507600" cy="196960"/>
            <a:chOff x="0" y="670"/>
            <a:chExt cx="7680" cy="2980"/>
          </a:xfrm>
        </p:grpSpPr>
        <p:sp>
          <p:nvSpPr>
            <p:cNvPr id="313" name="Google Shape;313;p60"/>
            <p:cNvSpPr/>
            <p:nvPr/>
          </p:nvSpPr>
          <p:spPr>
            <a:xfrm>
              <a:off x="0" y="711"/>
              <a:ext cx="556" cy="557"/>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314" name="Google Shape;314;p60"/>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315" name="Google Shape;315;p60"/>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
        <p:nvSpPr>
          <p:cNvPr id="316" name="Google Shape;316;p60"/>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60"/>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60"/>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chemeClr val="dk2"/>
        </a:solidFill>
        <a:effectLst/>
      </p:bgPr>
    </p:bg>
    <p:spTree>
      <p:nvGrpSpPr>
        <p:cNvPr id="1" name="Shape 319"/>
        <p:cNvGrpSpPr/>
        <p:nvPr/>
      </p:nvGrpSpPr>
      <p:grpSpPr>
        <a:xfrm>
          <a:off x="0" y="0"/>
          <a:ext cx="0" cy="0"/>
          <a:chOff x="0" y="0"/>
          <a:chExt cx="0" cy="0"/>
        </a:xfrm>
      </p:grpSpPr>
      <p:sp>
        <p:nvSpPr>
          <p:cNvPr id="320" name="Google Shape;320;p61"/>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321" name="Google Shape;321;p61"/>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Play"/>
                <a:ea typeface="Play"/>
                <a:cs typeface="Play"/>
                <a:sym typeface="Play"/>
              </a:rPr>
              <a:t>Intel Confidential</a:t>
            </a:r>
            <a:endParaRPr sz="1200" b="0" i="0" u="none" strike="noStrike" cap="none">
              <a:solidFill>
                <a:schemeClr val="lt1"/>
              </a:solidFill>
              <a:latin typeface="Play"/>
              <a:ea typeface="Play"/>
              <a:cs typeface="Play"/>
              <a:sym typeface="Play"/>
            </a:endParaRPr>
          </a:p>
        </p:txBody>
      </p:sp>
      <p:sp>
        <p:nvSpPr>
          <p:cNvPr id="322" name="Google Shape;322;p61"/>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323" name="Google Shape;323;p61"/>
          <p:cNvGrpSpPr/>
          <p:nvPr/>
        </p:nvGrpSpPr>
        <p:grpSpPr>
          <a:xfrm>
            <a:off x="11131200" y="6543620"/>
            <a:ext cx="507600" cy="196960"/>
            <a:chOff x="0" y="670"/>
            <a:chExt cx="7680" cy="2980"/>
          </a:xfrm>
        </p:grpSpPr>
        <p:sp>
          <p:nvSpPr>
            <p:cNvPr id="324" name="Google Shape;324;p61"/>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325" name="Google Shape;325;p61"/>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326" name="Google Shape;326;p61"/>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sp>
        <p:nvSpPr>
          <p:cNvPr id="327" name="Google Shape;327;p61"/>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61"/>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61"/>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Image 1">
  <p:cSld name="Section Header Image 1">
    <p:bg>
      <p:bgPr>
        <a:solidFill>
          <a:schemeClr val="dk2"/>
        </a:solidFill>
        <a:effectLst/>
      </p:bgPr>
    </p:bg>
    <p:spTree>
      <p:nvGrpSpPr>
        <p:cNvPr id="1" name="Shape 35"/>
        <p:cNvGrpSpPr/>
        <p:nvPr/>
      </p:nvGrpSpPr>
      <p:grpSpPr>
        <a:xfrm>
          <a:off x="0" y="0"/>
          <a:ext cx="0" cy="0"/>
          <a:chOff x="0" y="0"/>
          <a:chExt cx="0" cy="0"/>
        </a:xfrm>
      </p:grpSpPr>
      <p:pic>
        <p:nvPicPr>
          <p:cNvPr id="36" name="Google Shape;36;p38"/>
          <p:cNvPicPr preferRelativeResize="0"/>
          <p:nvPr/>
        </p:nvPicPr>
        <p:blipFill rotWithShape="1">
          <a:blip r:embed="rId2">
            <a:alphaModFix/>
          </a:blip>
          <a:srcRect/>
          <a:stretch/>
        </p:blipFill>
        <p:spPr>
          <a:xfrm>
            <a:off x="5201246" y="1547"/>
            <a:ext cx="6558754" cy="6424653"/>
          </a:xfrm>
          <a:prstGeom prst="rect">
            <a:avLst/>
          </a:prstGeom>
          <a:noFill/>
          <a:ln>
            <a:noFill/>
          </a:ln>
        </p:spPr>
      </p:pic>
      <p:sp>
        <p:nvSpPr>
          <p:cNvPr id="37" name="Google Shape;37;p38"/>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38" name="Google Shape;38;p38"/>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39" name="Google Shape;39;p38"/>
          <p:cNvGrpSpPr/>
          <p:nvPr/>
        </p:nvGrpSpPr>
        <p:grpSpPr>
          <a:xfrm>
            <a:off x="11131200" y="6543620"/>
            <a:ext cx="507600" cy="196960"/>
            <a:chOff x="0" y="670"/>
            <a:chExt cx="7680" cy="2980"/>
          </a:xfrm>
        </p:grpSpPr>
        <p:sp>
          <p:nvSpPr>
            <p:cNvPr id="40" name="Google Shape;40;p38"/>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41" name="Google Shape;41;p38"/>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42" name="Google Shape;42;p38"/>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sp>
        <p:nvSpPr>
          <p:cNvPr id="43" name="Google Shape;43;p38"/>
          <p:cNvSpPr txBox="1">
            <a:spLocks noGrp="1"/>
          </p:cNvSpPr>
          <p:nvPr>
            <p:ph type="title"/>
          </p:nvPr>
        </p:nvSpPr>
        <p:spPr>
          <a:xfrm>
            <a:off x="432000" y="431800"/>
            <a:ext cx="5484613" cy="1778309"/>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4000"/>
              <a:buFont typeface="Play"/>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8"/>
          <p:cNvSpPr txBox="1">
            <a:spLocks noGrp="1"/>
          </p:cNvSpPr>
          <p:nvPr>
            <p:ph type="body" idx="1"/>
          </p:nvPr>
        </p:nvSpPr>
        <p:spPr>
          <a:xfrm>
            <a:off x="432000" y="2264400"/>
            <a:ext cx="5484613" cy="150018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228600" algn="l">
              <a:lnSpc>
                <a:spcPct val="110000"/>
              </a:lnSpc>
              <a:spcBef>
                <a:spcPts val="0"/>
              </a:spcBef>
              <a:spcAft>
                <a:spcPts val="0"/>
              </a:spcAft>
              <a:buClr>
                <a:srgbClr val="888888"/>
              </a:buClr>
              <a:buSzPts val="2000"/>
              <a:buNone/>
              <a:defRPr sz="2000">
                <a:solidFill>
                  <a:srgbClr val="888888"/>
                </a:solidFill>
              </a:defRPr>
            </a:lvl2pPr>
            <a:lvl3pPr marL="1371600" lvl="2" indent="-228600" algn="l">
              <a:lnSpc>
                <a:spcPct val="83000"/>
              </a:lnSpc>
              <a:spcBef>
                <a:spcPts val="0"/>
              </a:spcBef>
              <a:spcAft>
                <a:spcPts val="0"/>
              </a:spcAft>
              <a:buClr>
                <a:srgbClr val="888888"/>
              </a:buClr>
              <a:buSzPts val="1800"/>
              <a:buNone/>
              <a:defRPr sz="1800">
                <a:solidFill>
                  <a:srgbClr val="888888"/>
                </a:solidFill>
              </a:defRPr>
            </a:lvl3pPr>
            <a:lvl4pPr marL="1828800" lvl="3" indent="-228600" algn="l">
              <a:lnSpc>
                <a:spcPct val="110000"/>
              </a:lnSpc>
              <a:spcBef>
                <a:spcPts val="1600"/>
              </a:spcBef>
              <a:spcAft>
                <a:spcPts val="0"/>
              </a:spcAft>
              <a:buClr>
                <a:srgbClr val="888888"/>
              </a:buClr>
              <a:buSzPts val="1600"/>
              <a:buNone/>
              <a:defRPr sz="1600">
                <a:solidFill>
                  <a:srgbClr val="888888"/>
                </a:solidFill>
              </a:defRPr>
            </a:lvl4pPr>
            <a:lvl5pPr marL="2286000" lvl="4" indent="-228600" algn="l">
              <a:lnSpc>
                <a:spcPct val="11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38"/>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8"/>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Dark" type="twoObj">
  <p:cSld name="TWO_OBJECTS">
    <p:bg>
      <p:bgPr>
        <a:solidFill>
          <a:schemeClr val="dk2"/>
        </a:solidFill>
        <a:effectLst/>
      </p:bgPr>
    </p:bg>
    <p:spTree>
      <p:nvGrpSpPr>
        <p:cNvPr id="1" name="Shape 48"/>
        <p:cNvGrpSpPr/>
        <p:nvPr/>
      </p:nvGrpSpPr>
      <p:grpSpPr>
        <a:xfrm>
          <a:off x="0" y="0"/>
          <a:ext cx="0" cy="0"/>
          <a:chOff x="0" y="0"/>
          <a:chExt cx="0" cy="0"/>
        </a:xfrm>
      </p:grpSpPr>
      <p:sp>
        <p:nvSpPr>
          <p:cNvPr id="49" name="Google Shape;49;p39"/>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50" name="Google Shape;50;p39"/>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51" name="Google Shape;51;p39"/>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9"/>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200"/>
              <a:buNone/>
              <a:defRPr>
                <a:solidFill>
                  <a:schemeClr val="lt1"/>
                </a:solidFill>
              </a:defRPr>
            </a:lvl1pPr>
            <a:lvl2pPr marL="914400" lvl="1" indent="-228600" algn="l">
              <a:lnSpc>
                <a:spcPct val="110000"/>
              </a:lnSpc>
              <a:spcBef>
                <a:spcPts val="0"/>
              </a:spcBef>
              <a:spcAft>
                <a:spcPts val="0"/>
              </a:spcAft>
              <a:buClr>
                <a:schemeClr val="lt1"/>
              </a:buClr>
              <a:buSzPts val="1200"/>
              <a:buNone/>
              <a:defRPr>
                <a:solidFill>
                  <a:schemeClr val="lt1"/>
                </a:solidFill>
              </a:defRPr>
            </a:lvl2pPr>
            <a:lvl3pPr marL="1371600" lvl="2" indent="-228600" algn="l">
              <a:lnSpc>
                <a:spcPct val="83000"/>
              </a:lnSpc>
              <a:spcBef>
                <a:spcPts val="0"/>
              </a:spcBef>
              <a:spcAft>
                <a:spcPts val="0"/>
              </a:spcAft>
              <a:buClr>
                <a:schemeClr val="lt1"/>
              </a:buClr>
              <a:buSzPts val="2000"/>
              <a:buNone/>
              <a:defRPr>
                <a:solidFill>
                  <a:schemeClr val="lt1"/>
                </a:solidFill>
              </a:defRPr>
            </a:lvl3pPr>
            <a:lvl4pPr marL="1828800" lvl="3" indent="-304800" algn="l">
              <a:lnSpc>
                <a:spcPct val="110000"/>
              </a:lnSpc>
              <a:spcBef>
                <a:spcPts val="1600"/>
              </a:spcBef>
              <a:spcAft>
                <a:spcPts val="0"/>
              </a:spcAft>
              <a:buClr>
                <a:schemeClr val="lt1"/>
              </a:buClr>
              <a:buSzPts val="1200"/>
              <a:buChar char="–"/>
              <a:defRPr>
                <a:solidFill>
                  <a:schemeClr val="lt1"/>
                </a:solidFill>
              </a:defRPr>
            </a:lvl4pPr>
            <a:lvl5pPr marL="2286000" lvl="4" indent="-304800" algn="l">
              <a:lnSpc>
                <a:spcPct val="110000"/>
              </a:lnSpc>
              <a:spcBef>
                <a:spcPts val="0"/>
              </a:spcBef>
              <a:spcAft>
                <a:spcPts val="0"/>
              </a:spcAft>
              <a:buClr>
                <a:schemeClr val="lt1"/>
              </a:buClr>
              <a:buSzPts val="1200"/>
              <a:buChar char="–"/>
              <a:defRPr>
                <a:solidFill>
                  <a:schemeClr val="lt1"/>
                </a:solidFill>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3" name="Google Shape;53;p39"/>
          <p:cNvSpPr txBox="1">
            <a:spLocks noGrp="1"/>
          </p:cNvSpPr>
          <p:nvPr>
            <p:ph type="body" idx="2"/>
          </p:nvPr>
        </p:nvSpPr>
        <p:spPr>
          <a:xfrm>
            <a:off x="6276578" y="1655762"/>
            <a:ext cx="5050234" cy="442912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200"/>
              <a:buNone/>
              <a:defRPr>
                <a:solidFill>
                  <a:schemeClr val="lt1"/>
                </a:solidFill>
              </a:defRPr>
            </a:lvl1pPr>
            <a:lvl2pPr marL="914400" lvl="1" indent="-228600" algn="l">
              <a:lnSpc>
                <a:spcPct val="110000"/>
              </a:lnSpc>
              <a:spcBef>
                <a:spcPts val="0"/>
              </a:spcBef>
              <a:spcAft>
                <a:spcPts val="0"/>
              </a:spcAft>
              <a:buClr>
                <a:schemeClr val="lt1"/>
              </a:buClr>
              <a:buSzPts val="1200"/>
              <a:buNone/>
              <a:defRPr>
                <a:solidFill>
                  <a:schemeClr val="lt1"/>
                </a:solidFill>
              </a:defRPr>
            </a:lvl2pPr>
            <a:lvl3pPr marL="1371600" lvl="2" indent="-228600" algn="l">
              <a:lnSpc>
                <a:spcPct val="83000"/>
              </a:lnSpc>
              <a:spcBef>
                <a:spcPts val="0"/>
              </a:spcBef>
              <a:spcAft>
                <a:spcPts val="0"/>
              </a:spcAft>
              <a:buClr>
                <a:schemeClr val="lt1"/>
              </a:buClr>
              <a:buSzPts val="2000"/>
              <a:buNone/>
              <a:defRPr>
                <a:solidFill>
                  <a:schemeClr val="lt1"/>
                </a:solidFill>
              </a:defRPr>
            </a:lvl3pPr>
            <a:lvl4pPr marL="1828800" lvl="3" indent="-304800" algn="l">
              <a:lnSpc>
                <a:spcPct val="110000"/>
              </a:lnSpc>
              <a:spcBef>
                <a:spcPts val="1600"/>
              </a:spcBef>
              <a:spcAft>
                <a:spcPts val="0"/>
              </a:spcAft>
              <a:buClr>
                <a:schemeClr val="lt1"/>
              </a:buClr>
              <a:buSzPts val="1200"/>
              <a:buChar char="–"/>
              <a:defRPr>
                <a:solidFill>
                  <a:schemeClr val="lt1"/>
                </a:solidFill>
              </a:defRPr>
            </a:lvl4pPr>
            <a:lvl5pPr marL="2286000" lvl="4" indent="-304800" algn="l">
              <a:lnSpc>
                <a:spcPct val="110000"/>
              </a:lnSpc>
              <a:spcBef>
                <a:spcPts val="0"/>
              </a:spcBef>
              <a:spcAft>
                <a:spcPts val="0"/>
              </a:spcAft>
              <a:buClr>
                <a:schemeClr val="lt1"/>
              </a:buClr>
              <a:buSzPts val="1200"/>
              <a:buChar char="–"/>
              <a:defRPr>
                <a:solidFill>
                  <a:schemeClr val="lt1"/>
                </a:solidFill>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4" name="Google Shape;54;p39"/>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9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grpSp>
        <p:nvGrpSpPr>
          <p:cNvPr id="57" name="Google Shape;57;p39"/>
          <p:cNvGrpSpPr/>
          <p:nvPr/>
        </p:nvGrpSpPr>
        <p:grpSpPr>
          <a:xfrm>
            <a:off x="11131200" y="6543620"/>
            <a:ext cx="507600" cy="196960"/>
            <a:chOff x="0" y="670"/>
            <a:chExt cx="7680" cy="2980"/>
          </a:xfrm>
        </p:grpSpPr>
        <p:sp>
          <p:nvSpPr>
            <p:cNvPr id="58" name="Google Shape;58;p39"/>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59" name="Google Shape;59;p39"/>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0" name="Google Shape;60;p39"/>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Dark" type="obj">
  <p:cSld name="OBJECT">
    <p:bg>
      <p:bgPr>
        <a:solidFill>
          <a:schemeClr val="dk2"/>
        </a:solidFill>
        <a:effectLst/>
      </p:bgPr>
    </p:bg>
    <p:spTree>
      <p:nvGrpSpPr>
        <p:cNvPr id="1" name="Shape 61"/>
        <p:cNvGrpSpPr/>
        <p:nvPr/>
      </p:nvGrpSpPr>
      <p:grpSpPr>
        <a:xfrm>
          <a:off x="0" y="0"/>
          <a:ext cx="0" cy="0"/>
          <a:chOff x="0" y="0"/>
          <a:chExt cx="0" cy="0"/>
        </a:xfrm>
      </p:grpSpPr>
      <p:sp>
        <p:nvSpPr>
          <p:cNvPr id="62" name="Google Shape;62;p40"/>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63" name="Google Shape;63;p40"/>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body" idx="1"/>
          </p:nvPr>
        </p:nvSpPr>
        <p:spPr>
          <a:xfrm>
            <a:off x="431800" y="1655762"/>
            <a:ext cx="10895013" cy="44291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200"/>
              <a:buNone/>
              <a:defRPr>
                <a:solidFill>
                  <a:schemeClr val="lt1"/>
                </a:solidFill>
              </a:defRPr>
            </a:lvl1pPr>
            <a:lvl2pPr marL="914400" lvl="1" indent="-228600" algn="l">
              <a:lnSpc>
                <a:spcPct val="110000"/>
              </a:lnSpc>
              <a:spcBef>
                <a:spcPts val="0"/>
              </a:spcBef>
              <a:spcAft>
                <a:spcPts val="0"/>
              </a:spcAft>
              <a:buClr>
                <a:schemeClr val="lt1"/>
              </a:buClr>
              <a:buSzPts val="1200"/>
              <a:buNone/>
              <a:defRPr>
                <a:solidFill>
                  <a:schemeClr val="lt1"/>
                </a:solidFill>
              </a:defRPr>
            </a:lvl2pPr>
            <a:lvl3pPr marL="1371600" lvl="2" indent="-228600" algn="l">
              <a:lnSpc>
                <a:spcPct val="83000"/>
              </a:lnSpc>
              <a:spcBef>
                <a:spcPts val="0"/>
              </a:spcBef>
              <a:spcAft>
                <a:spcPts val="0"/>
              </a:spcAft>
              <a:buClr>
                <a:schemeClr val="lt1"/>
              </a:buClr>
              <a:buSzPts val="2000"/>
              <a:buNone/>
              <a:defRPr>
                <a:solidFill>
                  <a:schemeClr val="lt1"/>
                </a:solidFill>
              </a:defRPr>
            </a:lvl3pPr>
            <a:lvl4pPr marL="1828800" lvl="3" indent="-304800" algn="l">
              <a:lnSpc>
                <a:spcPct val="110000"/>
              </a:lnSpc>
              <a:spcBef>
                <a:spcPts val="1600"/>
              </a:spcBef>
              <a:spcAft>
                <a:spcPts val="0"/>
              </a:spcAft>
              <a:buClr>
                <a:schemeClr val="lt1"/>
              </a:buClr>
              <a:buSzPts val="1200"/>
              <a:buChar char="–"/>
              <a:defRPr>
                <a:solidFill>
                  <a:schemeClr val="lt1"/>
                </a:solidFill>
              </a:defRPr>
            </a:lvl4pPr>
            <a:lvl5pPr marL="2286000" lvl="4" indent="-304800" algn="l">
              <a:lnSpc>
                <a:spcPct val="110000"/>
              </a:lnSpc>
              <a:spcBef>
                <a:spcPts val="0"/>
              </a:spcBef>
              <a:spcAft>
                <a:spcPts val="0"/>
              </a:spcAft>
              <a:buClr>
                <a:schemeClr val="lt1"/>
              </a:buClr>
              <a:buSzPts val="1200"/>
              <a:buChar char="–"/>
              <a:defRPr>
                <a:solidFill>
                  <a:schemeClr val="lt1"/>
                </a:solidFill>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5" name="Google Shape;65;p40"/>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
        <p:nvSpPr>
          <p:cNvPr id="68" name="Google Shape;68;p40"/>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69" name="Google Shape;69;p40"/>
          <p:cNvGrpSpPr/>
          <p:nvPr/>
        </p:nvGrpSpPr>
        <p:grpSpPr>
          <a:xfrm>
            <a:off x="11131200" y="6543620"/>
            <a:ext cx="507600" cy="196960"/>
            <a:chOff x="0" y="670"/>
            <a:chExt cx="7680" cy="2980"/>
          </a:xfrm>
        </p:grpSpPr>
        <p:sp>
          <p:nvSpPr>
            <p:cNvPr id="70" name="Google Shape;70;p40"/>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71" name="Google Shape;71;p40"/>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72" name="Google Shape;72;p40"/>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Image Dark">
  <p:cSld name="Content and Image Dark">
    <p:bg>
      <p:bgPr>
        <a:solidFill>
          <a:schemeClr val="dk2"/>
        </a:solidFill>
        <a:effectLst/>
      </p:bgPr>
    </p:bg>
    <p:spTree>
      <p:nvGrpSpPr>
        <p:cNvPr id="1" name="Shape 73"/>
        <p:cNvGrpSpPr/>
        <p:nvPr/>
      </p:nvGrpSpPr>
      <p:grpSpPr>
        <a:xfrm>
          <a:off x="0" y="0"/>
          <a:ext cx="0" cy="0"/>
          <a:chOff x="0" y="0"/>
          <a:chExt cx="0" cy="0"/>
        </a:xfrm>
      </p:grpSpPr>
      <p:sp>
        <p:nvSpPr>
          <p:cNvPr id="74" name="Google Shape;74;p41"/>
          <p:cNvSpPr/>
          <p:nvPr/>
        </p:nvSpPr>
        <p:spPr>
          <a:xfrm>
            <a:off x="0" y="6426200"/>
            <a:ext cx="11760199" cy="431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75" name="Google Shape;75;p41"/>
          <p:cNvSpPr txBox="1">
            <a:spLocks noGrp="1"/>
          </p:cNvSpPr>
          <p:nvPr>
            <p:ph type="title"/>
          </p:nvPr>
        </p:nvSpPr>
        <p:spPr>
          <a:xfrm>
            <a:off x="431800" y="431799"/>
            <a:ext cx="3708000"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body" idx="1"/>
          </p:nvPr>
        </p:nvSpPr>
        <p:spPr>
          <a:xfrm>
            <a:off x="431800" y="1655763"/>
            <a:ext cx="3708000" cy="433546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1200"/>
              <a:buNone/>
              <a:defRPr>
                <a:solidFill>
                  <a:schemeClr val="lt1"/>
                </a:solidFill>
              </a:defRPr>
            </a:lvl1pPr>
            <a:lvl2pPr marL="914400" lvl="1" indent="-228600" algn="l">
              <a:lnSpc>
                <a:spcPct val="110000"/>
              </a:lnSpc>
              <a:spcBef>
                <a:spcPts val="0"/>
              </a:spcBef>
              <a:spcAft>
                <a:spcPts val="0"/>
              </a:spcAft>
              <a:buClr>
                <a:schemeClr val="lt1"/>
              </a:buClr>
              <a:buSzPts val="1200"/>
              <a:buNone/>
              <a:defRPr>
                <a:solidFill>
                  <a:schemeClr val="lt1"/>
                </a:solidFill>
              </a:defRPr>
            </a:lvl2pPr>
            <a:lvl3pPr marL="1371600" lvl="2" indent="-228600" algn="l">
              <a:lnSpc>
                <a:spcPct val="83000"/>
              </a:lnSpc>
              <a:spcBef>
                <a:spcPts val="0"/>
              </a:spcBef>
              <a:spcAft>
                <a:spcPts val="0"/>
              </a:spcAft>
              <a:buClr>
                <a:schemeClr val="lt1"/>
              </a:buClr>
              <a:buSzPts val="2000"/>
              <a:buNone/>
              <a:defRPr>
                <a:solidFill>
                  <a:schemeClr val="lt1"/>
                </a:solidFill>
              </a:defRPr>
            </a:lvl3pPr>
            <a:lvl4pPr marL="1828800" lvl="3" indent="-304800" algn="l">
              <a:lnSpc>
                <a:spcPct val="110000"/>
              </a:lnSpc>
              <a:spcBef>
                <a:spcPts val="1600"/>
              </a:spcBef>
              <a:spcAft>
                <a:spcPts val="0"/>
              </a:spcAft>
              <a:buClr>
                <a:schemeClr val="lt1"/>
              </a:buClr>
              <a:buSzPts val="1200"/>
              <a:buChar char="–"/>
              <a:defRPr>
                <a:solidFill>
                  <a:schemeClr val="lt1"/>
                </a:solidFill>
              </a:defRPr>
            </a:lvl4pPr>
            <a:lvl5pPr marL="2286000" lvl="4" indent="-304800" algn="l">
              <a:lnSpc>
                <a:spcPct val="110000"/>
              </a:lnSpc>
              <a:spcBef>
                <a:spcPts val="0"/>
              </a:spcBef>
              <a:spcAft>
                <a:spcPts val="0"/>
              </a:spcAft>
              <a:buClr>
                <a:schemeClr val="lt1"/>
              </a:buClr>
              <a:buSzPts val="1200"/>
              <a:buChar char="–"/>
              <a:defRPr>
                <a:solidFill>
                  <a:schemeClr val="lt1"/>
                </a:solidFill>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
        <p:nvSpPr>
          <p:cNvPr id="80" name="Google Shape;80;p41"/>
          <p:cNvSpPr/>
          <p:nvPr/>
        </p:nvSpPr>
        <p:spPr>
          <a:xfrm>
            <a:off x="11760200" y="0"/>
            <a:ext cx="431799" cy="6426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81" name="Google Shape;81;p41"/>
          <p:cNvSpPr>
            <a:spLocks noGrp="1"/>
          </p:cNvSpPr>
          <p:nvPr>
            <p:ph type="pic" idx="2"/>
          </p:nvPr>
        </p:nvSpPr>
        <p:spPr>
          <a:xfrm>
            <a:off x="5197400" y="0"/>
            <a:ext cx="6562800" cy="6426200"/>
          </a:xfrm>
          <a:prstGeom prst="rect">
            <a:avLst/>
          </a:prstGeom>
          <a:solidFill>
            <a:srgbClr val="F2F2F2"/>
          </a:solidFill>
          <a:ln>
            <a:noFill/>
          </a:ln>
        </p:spPr>
      </p:sp>
      <p:grpSp>
        <p:nvGrpSpPr>
          <p:cNvPr id="82" name="Google Shape;82;p41"/>
          <p:cNvGrpSpPr/>
          <p:nvPr/>
        </p:nvGrpSpPr>
        <p:grpSpPr>
          <a:xfrm>
            <a:off x="11131200" y="6543620"/>
            <a:ext cx="507600" cy="196960"/>
            <a:chOff x="0" y="670"/>
            <a:chExt cx="7680" cy="2980"/>
          </a:xfrm>
        </p:grpSpPr>
        <p:sp>
          <p:nvSpPr>
            <p:cNvPr id="83" name="Google Shape;83;p41"/>
            <p:cNvSpPr/>
            <p:nvPr/>
          </p:nvSpPr>
          <p:spPr>
            <a:xfrm>
              <a:off x="0" y="711"/>
              <a:ext cx="556" cy="55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84" name="Google Shape;84;p41"/>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85" name="Google Shape;85;p41"/>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losing Slide">
  <p:cSld name="Closing Slide">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42"/>
          <p:cNvSpPr txBox="1">
            <a:spLocks noGrp="1"/>
          </p:cNvSpPr>
          <p:nvPr>
            <p:ph type="title"/>
          </p:nvPr>
        </p:nvSpPr>
        <p:spPr>
          <a:xfrm>
            <a:off x="431800" y="2872800"/>
            <a:ext cx="54848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lt1"/>
              </a:buClr>
              <a:buSzPts val="40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8" name="Google Shape;88;p42"/>
          <p:cNvGrpSpPr/>
          <p:nvPr/>
        </p:nvGrpSpPr>
        <p:grpSpPr>
          <a:xfrm>
            <a:off x="431800" y="431800"/>
            <a:ext cx="1155600" cy="448397"/>
            <a:chOff x="0" y="670"/>
            <a:chExt cx="7680" cy="2980"/>
          </a:xfrm>
        </p:grpSpPr>
        <p:sp>
          <p:nvSpPr>
            <p:cNvPr id="89" name="Google Shape;89;p42"/>
            <p:cNvSpPr/>
            <p:nvPr/>
          </p:nvSpPr>
          <p:spPr>
            <a:xfrm>
              <a:off x="0" y="711"/>
              <a:ext cx="556" cy="557"/>
            </a:xfrm>
            <a:prstGeom prst="rect">
              <a:avLst/>
            </a:prstGeom>
            <a:solidFill>
              <a:srgbClr val="3ABF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90" name="Google Shape;90;p42"/>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91" name="Google Shape;91;p42"/>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92"/>
        <p:cNvGrpSpPr/>
        <p:nvPr/>
      </p:nvGrpSpPr>
      <p:grpSpPr>
        <a:xfrm>
          <a:off x="0" y="0"/>
          <a:ext cx="0" cy="0"/>
          <a:chOff x="0" y="0"/>
          <a:chExt cx="0" cy="0"/>
        </a:xfrm>
      </p:grpSpPr>
      <p:sp>
        <p:nvSpPr>
          <p:cNvPr id="93" name="Google Shape;93;p43"/>
          <p:cNvSpPr/>
          <p:nvPr/>
        </p:nvSpPr>
        <p:spPr>
          <a:xfrm>
            <a:off x="1465200" y="0"/>
            <a:ext cx="3423600" cy="5392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94" name="Google Shape;94;p43"/>
          <p:cNvSpPr txBox="1">
            <a:spLocks noGrp="1"/>
          </p:cNvSpPr>
          <p:nvPr>
            <p:ph type="ctrTitle"/>
          </p:nvPr>
        </p:nvSpPr>
        <p:spPr>
          <a:xfrm>
            <a:off x="1908000" y="1670781"/>
            <a:ext cx="7536873" cy="2483037"/>
          </a:xfrm>
          <a:prstGeom prst="rect">
            <a:avLst/>
          </a:prstGeom>
          <a:noFill/>
          <a:ln>
            <a:noFill/>
          </a:ln>
        </p:spPr>
        <p:txBody>
          <a:bodyPr spcFirstLastPara="1" wrap="square" lIns="0" tIns="0" rIns="0" bIns="0" anchor="b" anchorCtr="0">
            <a:noAutofit/>
          </a:bodyPr>
          <a:lstStyle>
            <a:lvl1pPr lvl="0" algn="l">
              <a:lnSpc>
                <a:spcPct val="83000"/>
              </a:lnSpc>
              <a:spcBef>
                <a:spcPts val="0"/>
              </a:spcBef>
              <a:spcAft>
                <a:spcPts val="0"/>
              </a:spcAft>
              <a:buClr>
                <a:schemeClr val="lt1"/>
              </a:buClr>
              <a:buSzPts val="4000"/>
              <a:buFont typeface="Play"/>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3"/>
          <p:cNvSpPr txBox="1">
            <a:spLocks noGrp="1"/>
          </p:cNvSpPr>
          <p:nvPr>
            <p:ph type="subTitle" idx="1"/>
          </p:nvPr>
        </p:nvSpPr>
        <p:spPr>
          <a:xfrm>
            <a:off x="1908000" y="4201201"/>
            <a:ext cx="7536873" cy="98601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lt1"/>
              </a:buClr>
              <a:buSzPts val="2400"/>
              <a:buNone/>
              <a:defRPr sz="2400">
                <a:solidFill>
                  <a:schemeClr val="lt1"/>
                </a:solidFill>
              </a:defRPr>
            </a:lvl1pPr>
            <a:lvl2pPr lvl="1" algn="ctr">
              <a:lnSpc>
                <a:spcPct val="110000"/>
              </a:lnSpc>
              <a:spcBef>
                <a:spcPts val="0"/>
              </a:spcBef>
              <a:spcAft>
                <a:spcPts val="0"/>
              </a:spcAft>
              <a:buClr>
                <a:schemeClr val="accent1"/>
              </a:buClr>
              <a:buSzPts val="2000"/>
              <a:buNone/>
              <a:defRPr sz="2000"/>
            </a:lvl2pPr>
            <a:lvl3pPr lvl="2" algn="ctr">
              <a:lnSpc>
                <a:spcPct val="83000"/>
              </a:lnSpc>
              <a:spcBef>
                <a:spcPts val="0"/>
              </a:spcBef>
              <a:spcAft>
                <a:spcPts val="0"/>
              </a:spcAft>
              <a:buClr>
                <a:schemeClr val="accent1"/>
              </a:buClr>
              <a:buSzPts val="1800"/>
              <a:buNone/>
              <a:defRPr sz="1800"/>
            </a:lvl3pPr>
            <a:lvl4pPr lvl="3" algn="ctr">
              <a:lnSpc>
                <a:spcPct val="110000"/>
              </a:lnSpc>
              <a:spcBef>
                <a:spcPts val="1600"/>
              </a:spcBef>
              <a:spcAft>
                <a:spcPts val="0"/>
              </a:spcAft>
              <a:buClr>
                <a:schemeClr val="accent1"/>
              </a:buClr>
              <a:buSzPts val="1600"/>
              <a:buNone/>
              <a:defRPr sz="1600"/>
            </a:lvl4pPr>
            <a:lvl5pPr lvl="4" algn="ctr">
              <a:lnSpc>
                <a:spcPct val="110000"/>
              </a:lnSpc>
              <a:spcBef>
                <a:spcPts val="0"/>
              </a:spcBef>
              <a:spcAft>
                <a:spcPts val="0"/>
              </a:spcAft>
              <a:buClr>
                <a:schemeClr val="accent1"/>
              </a:buClr>
              <a:buSzPts val="1600"/>
              <a:buNone/>
              <a:defRPr sz="1600"/>
            </a:lvl5pPr>
            <a:lvl6pPr lvl="5" algn="ctr">
              <a:lnSpc>
                <a:spcPct val="90000"/>
              </a:lnSpc>
              <a:spcBef>
                <a:spcPts val="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96" name="Google Shape;96;p43"/>
          <p:cNvSpPr txBox="1">
            <a:spLocks noGrp="1"/>
          </p:cNvSpPr>
          <p:nvPr>
            <p:ph type="body" idx="2"/>
          </p:nvPr>
        </p:nvSpPr>
        <p:spPr>
          <a:xfrm>
            <a:off x="1908000" y="431800"/>
            <a:ext cx="7536873" cy="66833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lt1"/>
              </a:buClr>
              <a:buSzPts val="2000"/>
              <a:buNone/>
              <a:defRPr sz="2000">
                <a:solidFill>
                  <a:schemeClr val="lt1"/>
                </a:solidFill>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7" name="Google Shape;97;p43"/>
          <p:cNvSpPr/>
          <p:nvPr/>
        </p:nvSpPr>
        <p:spPr>
          <a:xfrm>
            <a:off x="860400" y="5392800"/>
            <a:ext cx="604800" cy="6048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98" name="Google Shape;98;p43"/>
          <p:cNvSpPr/>
          <p:nvPr/>
        </p:nvSpPr>
        <p:spPr>
          <a:xfrm>
            <a:off x="583200" y="5115600"/>
            <a:ext cx="277200" cy="2772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99" name="Google Shape;99;p43"/>
          <p:cNvSpPr/>
          <p:nvPr/>
        </p:nvSpPr>
        <p:spPr>
          <a:xfrm>
            <a:off x="860400" y="4957200"/>
            <a:ext cx="158400" cy="158400"/>
          </a:xfrm>
          <a:prstGeom prst="rect">
            <a:avLst/>
          </a:prstGeom>
          <a:solidFill>
            <a:schemeClr val="accent2"/>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100" name="Google Shape;100;p43"/>
          <p:cNvGrpSpPr/>
          <p:nvPr/>
        </p:nvGrpSpPr>
        <p:grpSpPr>
          <a:xfrm>
            <a:off x="1465200" y="5997600"/>
            <a:ext cx="1018800" cy="395316"/>
            <a:chOff x="0" y="670"/>
            <a:chExt cx="7680" cy="2980"/>
          </a:xfrm>
        </p:grpSpPr>
        <p:sp>
          <p:nvSpPr>
            <p:cNvPr id="101" name="Google Shape;101;p43"/>
            <p:cNvSpPr/>
            <p:nvPr/>
          </p:nvSpPr>
          <p:spPr>
            <a:xfrm>
              <a:off x="0" y="711"/>
              <a:ext cx="556" cy="557"/>
            </a:xfrm>
            <a:prstGeom prst="rect">
              <a:avLst/>
            </a:prstGeom>
            <a:solidFill>
              <a:srgbClr val="3ABF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02" name="Google Shape;102;p43"/>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03" name="Google Shape;103;p43"/>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4"/>
        <p:cNvGrpSpPr/>
        <p:nvPr/>
      </p:nvGrpSpPr>
      <p:grpSpPr>
        <a:xfrm>
          <a:off x="0" y="0"/>
          <a:ext cx="0" cy="0"/>
          <a:chOff x="0" y="0"/>
          <a:chExt cx="0" cy="0"/>
        </a:xfrm>
      </p:grpSpPr>
      <p:sp>
        <p:nvSpPr>
          <p:cNvPr id="105" name="Google Shape;105;p44"/>
          <p:cNvSpPr/>
          <p:nvPr/>
        </p:nvSpPr>
        <p:spPr>
          <a:xfrm>
            <a:off x="0" y="6426200"/>
            <a:ext cx="11760199" cy="4318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sp>
        <p:nvSpPr>
          <p:cNvPr id="106" name="Google Shape;106;p44"/>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4"/>
          <p:cNvSpPr txBox="1">
            <a:spLocks noGrp="1"/>
          </p:cNvSpPr>
          <p:nvPr>
            <p:ph type="body" idx="1"/>
          </p:nvPr>
        </p:nvSpPr>
        <p:spPr>
          <a:xfrm>
            <a:off x="431800" y="1655762"/>
            <a:ext cx="10895013" cy="442912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1"/>
              </a:buClr>
              <a:buSzPts val="1800"/>
              <a:buNone/>
              <a:defRPr/>
            </a:lvl1pPr>
            <a:lvl2pPr marL="914400" lvl="1" indent="-228600" algn="l">
              <a:lnSpc>
                <a:spcPct val="110000"/>
              </a:lnSpc>
              <a:spcBef>
                <a:spcPts val="0"/>
              </a:spcBef>
              <a:spcAft>
                <a:spcPts val="0"/>
              </a:spcAft>
              <a:buClr>
                <a:schemeClr val="accent1"/>
              </a:buClr>
              <a:buSzPts val="1800"/>
              <a:buNone/>
              <a:defRPr/>
            </a:lvl2pPr>
            <a:lvl3pPr marL="1371600" lvl="2" indent="-228600" algn="l">
              <a:lnSpc>
                <a:spcPct val="83000"/>
              </a:lnSpc>
              <a:spcBef>
                <a:spcPts val="0"/>
              </a:spcBef>
              <a:spcAft>
                <a:spcPts val="0"/>
              </a:spcAft>
              <a:buClr>
                <a:schemeClr val="accent1"/>
              </a:buClr>
              <a:buSzPts val="1800"/>
              <a:buNone/>
              <a:defRPr/>
            </a:lvl3pPr>
            <a:lvl4pPr marL="1828800" lvl="3" indent="-342900" algn="l">
              <a:lnSpc>
                <a:spcPct val="110000"/>
              </a:lnSpc>
              <a:spcBef>
                <a:spcPts val="1600"/>
              </a:spcBef>
              <a:spcAft>
                <a:spcPts val="0"/>
              </a:spcAft>
              <a:buClr>
                <a:schemeClr val="accent1"/>
              </a:buClr>
              <a:buSzPts val="1800"/>
              <a:buChar char="–"/>
              <a:defRPr/>
            </a:lvl4pPr>
            <a:lvl5pPr marL="2286000" lvl="4" indent="-342900" algn="l">
              <a:lnSpc>
                <a:spcPct val="110000"/>
              </a:lnSpc>
              <a:spcBef>
                <a:spcPts val="0"/>
              </a:spcBef>
              <a:spcAft>
                <a:spcPts val="0"/>
              </a:spcAft>
              <a:buClr>
                <a:schemeClr val="accent1"/>
              </a:buClr>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8" name="Google Shape;108;p44"/>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4"/>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4"/>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
        <p:nvSpPr>
          <p:cNvPr id="111" name="Google Shape;111;p44"/>
          <p:cNvSpPr txBox="1"/>
          <p:nvPr/>
        </p:nvSpPr>
        <p:spPr>
          <a:xfrm>
            <a:off x="4682836" y="6426200"/>
            <a:ext cx="2826328" cy="431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Play"/>
                <a:ea typeface="Play"/>
                <a:cs typeface="Play"/>
                <a:sym typeface="Play"/>
              </a:rPr>
              <a:t>Intel Confidential</a:t>
            </a:r>
            <a:endParaRPr sz="1200" b="0" i="0" u="none" strike="noStrike" cap="none">
              <a:solidFill>
                <a:schemeClr val="dk2"/>
              </a:solidFill>
              <a:latin typeface="Play"/>
              <a:ea typeface="Play"/>
              <a:cs typeface="Play"/>
              <a:sym typeface="Play"/>
            </a:endParaRPr>
          </a:p>
        </p:txBody>
      </p:sp>
      <p:sp>
        <p:nvSpPr>
          <p:cNvPr id="112" name="Google Shape;112;p44"/>
          <p:cNvSpPr/>
          <p:nvPr/>
        </p:nvSpPr>
        <p:spPr>
          <a:xfrm>
            <a:off x="11760200" y="0"/>
            <a:ext cx="431799" cy="6426200"/>
          </a:xfrm>
          <a:prstGeom prst="rect">
            <a:avLst/>
          </a:prstGeom>
          <a:solidFill>
            <a:srgbClr val="D8D8D8"/>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Play"/>
              <a:ea typeface="Play"/>
              <a:cs typeface="Play"/>
              <a:sym typeface="Play"/>
            </a:endParaRPr>
          </a:p>
        </p:txBody>
      </p:sp>
      <p:grpSp>
        <p:nvGrpSpPr>
          <p:cNvPr id="113" name="Google Shape;113;p44"/>
          <p:cNvGrpSpPr/>
          <p:nvPr/>
        </p:nvGrpSpPr>
        <p:grpSpPr>
          <a:xfrm>
            <a:off x="11131200" y="6543620"/>
            <a:ext cx="507600" cy="196960"/>
            <a:chOff x="0" y="670"/>
            <a:chExt cx="7680" cy="2980"/>
          </a:xfrm>
        </p:grpSpPr>
        <p:sp>
          <p:nvSpPr>
            <p:cNvPr id="114" name="Google Shape;114;p44"/>
            <p:cNvSpPr/>
            <p:nvPr/>
          </p:nvSpPr>
          <p:spPr>
            <a:xfrm>
              <a:off x="0" y="711"/>
              <a:ext cx="556" cy="557"/>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15" name="Google Shape;115;p44"/>
            <p:cNvSpPr/>
            <p:nvPr/>
          </p:nvSpPr>
          <p:spPr>
            <a:xfrm>
              <a:off x="14" y="670"/>
              <a:ext cx="7050" cy="2980"/>
            </a:xfrm>
            <a:custGeom>
              <a:avLst/>
              <a:gdLst/>
              <a:ahLst/>
              <a:cxnLst/>
              <a:rect l="l" t="t" r="r" b="b"/>
              <a:pathLst>
                <a:path w="4614" h="1949" extrusionOk="0">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116" name="Google Shape;116;p44"/>
            <p:cNvSpPr/>
            <p:nvPr/>
          </p:nvSpPr>
          <p:spPr>
            <a:xfrm>
              <a:off x="7290" y="3237"/>
              <a:ext cx="390" cy="392"/>
            </a:xfrm>
            <a:custGeom>
              <a:avLst/>
              <a:gdLst/>
              <a:ahLst/>
              <a:cxnLst/>
              <a:rect l="l" t="t" r="r" b="b"/>
              <a:pathLst>
                <a:path w="255" h="256" extrusionOk="0">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lvl1pPr marR="0" lvl="0" algn="l" rtl="0">
              <a:lnSpc>
                <a:spcPct val="83000"/>
              </a:lnSpc>
              <a:spcBef>
                <a:spcPts val="0"/>
              </a:spcBef>
              <a:spcAft>
                <a:spcPts val="0"/>
              </a:spcAft>
              <a:buClr>
                <a:schemeClr val="accent1"/>
              </a:buClr>
              <a:buSzPts val="4000"/>
              <a:buFont typeface="Play"/>
              <a:buNone/>
              <a:defRPr sz="4000" b="1" i="0" u="none" strike="noStrike" cap="none">
                <a:solidFill>
                  <a:schemeClr val="accent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431800" y="1655762"/>
            <a:ext cx="10895013" cy="4429125"/>
          </a:xfrm>
          <a:prstGeom prst="rect">
            <a:avLst/>
          </a:prstGeom>
          <a:noFill/>
          <a:ln>
            <a:noFill/>
          </a:ln>
        </p:spPr>
        <p:txBody>
          <a:bodyPr spcFirstLastPara="1" wrap="square" lIns="0" tIns="0" rIns="0" bIns="0" anchor="t" anchorCtr="0">
            <a:noAutofit/>
          </a:bodyPr>
          <a:lstStyle>
            <a:lvl1pPr marL="457200" marR="0" lvl="0" indent="-228600" algn="l" rtl="0">
              <a:lnSpc>
                <a:spcPct val="110000"/>
              </a:lnSpc>
              <a:spcBef>
                <a:spcPts val="0"/>
              </a:spcBef>
              <a:spcAft>
                <a:spcPts val="0"/>
              </a:spcAft>
              <a:buClr>
                <a:schemeClr val="accent1"/>
              </a:buClr>
              <a:buSzPts val="1200"/>
              <a:buFont typeface="Arial"/>
              <a:buNone/>
              <a:defRPr sz="1200" b="0" i="0" u="none" strike="noStrike" cap="none">
                <a:solidFill>
                  <a:schemeClr val="accent1"/>
                </a:solidFill>
                <a:latin typeface="Play"/>
                <a:ea typeface="Play"/>
                <a:cs typeface="Play"/>
                <a:sym typeface="Play"/>
              </a:defRPr>
            </a:lvl1pPr>
            <a:lvl2pPr marL="914400" marR="0" lvl="1" indent="-228600" algn="l" rtl="0">
              <a:lnSpc>
                <a:spcPct val="110000"/>
              </a:lnSpc>
              <a:spcBef>
                <a:spcPts val="0"/>
              </a:spcBef>
              <a:spcAft>
                <a:spcPts val="0"/>
              </a:spcAft>
              <a:buClr>
                <a:schemeClr val="accent1"/>
              </a:buClr>
              <a:buSzPts val="1200"/>
              <a:buFont typeface="Arial"/>
              <a:buNone/>
              <a:defRPr sz="1200" b="1" i="0" u="none" strike="noStrike" cap="none">
                <a:solidFill>
                  <a:schemeClr val="accent1"/>
                </a:solidFill>
                <a:latin typeface="Play"/>
                <a:ea typeface="Play"/>
                <a:cs typeface="Play"/>
                <a:sym typeface="Play"/>
              </a:defRPr>
            </a:lvl2pPr>
            <a:lvl3pPr marL="1371600" marR="0" lvl="2" indent="-228600" algn="l" rtl="0">
              <a:lnSpc>
                <a:spcPct val="83000"/>
              </a:lnSpc>
              <a:spcBef>
                <a:spcPts val="0"/>
              </a:spcBef>
              <a:spcAft>
                <a:spcPts val="0"/>
              </a:spcAft>
              <a:buClr>
                <a:schemeClr val="accent1"/>
              </a:buClr>
              <a:buSzPts val="2000"/>
              <a:buFont typeface="Arial"/>
              <a:buNone/>
              <a:defRPr sz="2000" b="0" i="0" u="none" strike="noStrike" cap="none">
                <a:solidFill>
                  <a:schemeClr val="accent1"/>
                </a:solidFill>
                <a:latin typeface="Play"/>
                <a:ea typeface="Play"/>
                <a:cs typeface="Play"/>
                <a:sym typeface="Play"/>
              </a:defRPr>
            </a:lvl3pPr>
            <a:lvl4pPr marL="1828800" marR="0" lvl="3" indent="-304800" algn="l" rtl="0">
              <a:lnSpc>
                <a:spcPct val="110000"/>
              </a:lnSpc>
              <a:spcBef>
                <a:spcPts val="1600"/>
              </a:spcBef>
              <a:spcAft>
                <a:spcPts val="0"/>
              </a:spcAft>
              <a:buClr>
                <a:schemeClr val="accent1"/>
              </a:buClr>
              <a:buSzPts val="1200"/>
              <a:buFont typeface="Play"/>
              <a:buChar char="–"/>
              <a:defRPr sz="1200" b="0" i="0" u="none" strike="noStrike" cap="none">
                <a:solidFill>
                  <a:schemeClr val="accent1"/>
                </a:solidFill>
                <a:latin typeface="Play"/>
                <a:ea typeface="Play"/>
                <a:cs typeface="Play"/>
                <a:sym typeface="Play"/>
              </a:defRPr>
            </a:lvl4pPr>
            <a:lvl5pPr marL="2286000" marR="0" lvl="4" indent="-304800" algn="l" rtl="0">
              <a:lnSpc>
                <a:spcPct val="110000"/>
              </a:lnSpc>
              <a:spcBef>
                <a:spcPts val="0"/>
              </a:spcBef>
              <a:spcAft>
                <a:spcPts val="0"/>
              </a:spcAft>
              <a:buClr>
                <a:schemeClr val="accent1"/>
              </a:buClr>
              <a:buSzPts val="1200"/>
              <a:buFont typeface="Play"/>
              <a:buChar char="–"/>
              <a:defRPr sz="1200" b="0" i="0" u="none" strike="noStrike" cap="none">
                <a:solidFill>
                  <a:schemeClr val="accent1"/>
                </a:solidFill>
                <a:latin typeface="Play"/>
                <a:ea typeface="Play"/>
                <a:cs typeface="Play"/>
                <a:sym typeface="Play"/>
              </a:defRPr>
            </a:lvl5pPr>
            <a:lvl6pPr marL="2743200" marR="0" lvl="5" indent="-304800" algn="l" rtl="0">
              <a:lnSpc>
                <a:spcPct val="90000"/>
              </a:lnSpc>
              <a:spcBef>
                <a:spcPts val="0"/>
              </a:spcBef>
              <a:spcAft>
                <a:spcPts val="0"/>
              </a:spcAft>
              <a:buClr>
                <a:schemeClr val="dk1"/>
              </a:buClr>
              <a:buSzPts val="1200"/>
              <a:buFont typeface="Play"/>
              <a:buChar char="–"/>
              <a:defRPr sz="1200" b="0" i="0" u="none" strike="noStrike" cap="none">
                <a:solidFill>
                  <a:schemeClr val="dk1"/>
                </a:solidFill>
                <a:latin typeface="Play"/>
                <a:ea typeface="Play"/>
                <a:cs typeface="Play"/>
                <a:sym typeface="Play"/>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9pPr>
          </a:lstStyle>
          <a:p>
            <a:endParaRPr/>
          </a:p>
        </p:txBody>
      </p:sp>
      <p:sp>
        <p:nvSpPr>
          <p:cNvPr id="12" name="Google Shape;12;p35"/>
          <p:cNvSpPr txBox="1">
            <a:spLocks noGrp="1"/>
          </p:cNvSpPr>
          <p:nvPr>
            <p:ph type="dt" idx="10"/>
          </p:nvPr>
        </p:nvSpPr>
        <p:spPr>
          <a:xfrm>
            <a:off x="8296103" y="6426200"/>
            <a:ext cx="1873134" cy="431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accent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9pPr>
          </a:lstStyle>
          <a:p>
            <a:endParaRPr/>
          </a:p>
        </p:txBody>
      </p:sp>
      <p:sp>
        <p:nvSpPr>
          <p:cNvPr id="13" name="Google Shape;13;p35"/>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accent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lay"/>
                <a:ea typeface="Play"/>
                <a:cs typeface="Play"/>
                <a:sym typeface="Play"/>
              </a:defRPr>
            </a:lvl9pPr>
          </a:lstStyle>
          <a:p>
            <a:endParaRPr/>
          </a:p>
        </p:txBody>
      </p:sp>
      <p:sp>
        <p:nvSpPr>
          <p:cNvPr id="14" name="Google Shape;14;p35"/>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1pPr>
            <a:lvl2pPr marL="0" marR="0" lvl="1" indent="0" algn="ctr" rtl="0">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2pPr>
            <a:lvl3pPr marL="0" marR="0" lvl="2" indent="0" algn="ctr" rtl="0">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3pPr>
            <a:lvl4pPr marL="0" marR="0" lvl="3" indent="0" algn="ctr" rtl="0">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4pPr>
            <a:lvl5pPr marL="0" marR="0" lvl="4" indent="0" algn="ctr" rtl="0">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5pPr>
            <a:lvl6pPr marL="0" marR="0" lvl="5" indent="0" algn="ctr" rtl="0">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6pPr>
            <a:lvl7pPr marL="0" marR="0" lvl="6" indent="0" algn="ctr" rtl="0">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7pPr>
            <a:lvl8pPr marL="0" marR="0" lvl="7" indent="0" algn="ctr" rtl="0">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8pPr>
            <a:lvl9pPr marL="0" marR="0" lvl="8" indent="0" algn="ctr" rtl="0">
              <a:lnSpc>
                <a:spcPct val="90000"/>
              </a:lnSpc>
              <a:spcBef>
                <a:spcPts val="0"/>
              </a:spcBef>
              <a:spcAft>
                <a:spcPts val="0"/>
              </a:spcAft>
              <a:buClr>
                <a:srgbClr val="000000"/>
              </a:buClr>
              <a:buSzPts val="1200"/>
              <a:buFont typeface="Arial"/>
              <a:buNone/>
              <a:defRPr sz="1200" b="0" i="0" u="none" strike="noStrike" cap="none">
                <a:solidFill>
                  <a:schemeClr val="accent1"/>
                </a:solidFill>
                <a:latin typeface="Play"/>
                <a:ea typeface="Play"/>
                <a:cs typeface="Play"/>
                <a:sym typeface="Play"/>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72">
          <p15:clr>
            <a:srgbClr val="F26B43"/>
          </p15:clr>
        </p15:guide>
        <p15:guide id="4" pos="7408">
          <p15:clr>
            <a:srgbClr val="F26B43"/>
          </p15:clr>
        </p15:guide>
        <p15:guide id="5" orient="horz" pos="1043">
          <p15:clr>
            <a:srgbClr val="F26B43"/>
          </p15:clr>
        </p15:guide>
        <p15:guide id="6" orient="horz" pos="4048">
          <p15:clr>
            <a:srgbClr val="F26B43"/>
          </p15:clr>
        </p15:guide>
        <p15:guide id="7" orient="horz" pos="272">
          <p15:clr>
            <a:srgbClr val="F26B43"/>
          </p15:clr>
        </p15:guide>
        <p15:guide id="8" pos="3727">
          <p15:clr>
            <a:srgbClr val="F26B43"/>
          </p15:clr>
        </p15:guide>
        <p15:guide id="9" pos="3953">
          <p15:clr>
            <a:srgbClr val="F26B43"/>
          </p15:clr>
        </p15:guide>
        <p15:guide id="10" pos="7135">
          <p15:clr>
            <a:srgbClr val="F26B43"/>
          </p15:clr>
        </p15:guide>
        <p15:guide id="11" orient="horz" pos="38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intel.com/design/literature.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ource.org/licenses/0BS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docs.microsoft.com/en-us/windows/win32/api/sysinfoapi/nf-sysinfoapi-getlogicalprocessorinformation" TargetMode="External"/><Relationship Id="rId13" Type="http://schemas.openxmlformats.org/officeDocument/2006/relationships/hyperlink" Target="https://docs.microsoft.com/en-us/windows/win32/api/processthreadsapi/nf-processthreadsapi-setthreadselectedcpusets" TargetMode="External"/><Relationship Id="rId3" Type="http://schemas.openxmlformats.org/officeDocument/2006/relationships/hyperlink" Target="https://www.intel.com/content/www/us/en/developer/articles/guide/alder-lake-developer-guide.html" TargetMode="External"/><Relationship Id="rId7" Type="http://schemas.openxmlformats.org/officeDocument/2006/relationships/hyperlink" Target="https://docs.microsoft.com/en-us/windows/win32/procthread/getsystemcpusetinformation" TargetMode="External"/><Relationship Id="rId12" Type="http://schemas.openxmlformats.org/officeDocument/2006/relationships/hyperlink" Target="https://docs.microsoft.com/en-us/windows/win32/api/winbase/nf-winbase-setthreadaffinitymask"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software.intel.com/content/www/us/en/develop/download/intel-architecture-instruction-set-extensions-programming-reference.html" TargetMode="External"/><Relationship Id="rId11" Type="http://schemas.openxmlformats.org/officeDocument/2006/relationships/hyperlink" Target="https://docs.microsoft.com/en-us/windows/win32/api/processthreadsapi/nf-processthreadsapi-setthreadinformation" TargetMode="External"/><Relationship Id="rId5" Type="http://schemas.openxmlformats.org/officeDocument/2006/relationships/hyperlink" Target="https://github.com/GameTechDev/HybridDetect" TargetMode="External"/><Relationship Id="rId10" Type="http://schemas.openxmlformats.org/officeDocument/2006/relationships/hyperlink" Target="https://docs.microsoft.com/en-us/windows/win32/api/processthreadsapi/nf-processthreadsapi-setthreadpriority" TargetMode="External"/><Relationship Id="rId4" Type="http://schemas.openxmlformats.org/officeDocument/2006/relationships/hyperlink" Target="https://software.intel.com/content/www/us/en/develop/tools/oneapi/components/vtune-profiler.html#gs.coa2xu" TargetMode="External"/><Relationship Id="rId9" Type="http://schemas.openxmlformats.org/officeDocument/2006/relationships/hyperlink" Target="https://docs.microsoft.com/en-us/windows/win32/api/sysinfoapi/nf-sysinfoapi-getlogicalprocessorinformationex"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
          <p:cNvSpPr txBox="1">
            <a:spLocks noGrp="1"/>
          </p:cNvSpPr>
          <p:nvPr>
            <p:ph type="ctrTitle"/>
          </p:nvPr>
        </p:nvSpPr>
        <p:spPr>
          <a:xfrm>
            <a:off x="432000" y="1655763"/>
            <a:ext cx="5484613" cy="2793255"/>
          </a:xfrm>
          <a:prstGeom prst="rect">
            <a:avLst/>
          </a:prstGeom>
          <a:noFill/>
          <a:ln>
            <a:noFill/>
          </a:ln>
        </p:spPr>
        <p:txBody>
          <a:bodyPr spcFirstLastPara="1" wrap="square" lIns="0" tIns="0" rIns="0" bIns="0" anchor="b" anchorCtr="0">
            <a:noAutofit/>
          </a:bodyPr>
          <a:lstStyle/>
          <a:p>
            <a:pPr marL="0" lvl="0" indent="0" algn="l" rtl="0">
              <a:lnSpc>
                <a:spcPct val="112500"/>
              </a:lnSpc>
              <a:spcBef>
                <a:spcPts val="0"/>
              </a:spcBef>
              <a:spcAft>
                <a:spcPts val="0"/>
              </a:spcAft>
              <a:buClr>
                <a:schemeClr val="lt1"/>
              </a:buClr>
              <a:buSzPts val="4000"/>
              <a:buFont typeface="Play"/>
              <a:buNone/>
            </a:pPr>
            <a:r>
              <a:rPr lang="en-US" sz="4000"/>
              <a:t>Performance Tuning Games for Hybrid Architectures</a:t>
            </a:r>
            <a:endParaRPr/>
          </a:p>
        </p:txBody>
      </p:sp>
      <p:sp>
        <p:nvSpPr>
          <p:cNvPr id="335" name="Google Shape;335;p1"/>
          <p:cNvSpPr txBox="1">
            <a:spLocks noGrp="1"/>
          </p:cNvSpPr>
          <p:nvPr>
            <p:ph type="subTitle" idx="1"/>
          </p:nvPr>
        </p:nvSpPr>
        <p:spPr>
          <a:xfrm>
            <a:off x="432000" y="4496400"/>
            <a:ext cx="5707500" cy="9861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lt1"/>
              </a:buClr>
              <a:buSzPts val="2400"/>
              <a:buNone/>
            </a:pPr>
            <a:r>
              <a:rPr lang="en-US"/>
              <a:t>Pete Brubaker</a:t>
            </a:r>
            <a:endParaRPr/>
          </a:p>
          <a:p>
            <a:pPr marL="0" lvl="0" indent="0" algn="l" rtl="0">
              <a:lnSpc>
                <a:spcPct val="110000"/>
              </a:lnSpc>
              <a:spcBef>
                <a:spcPts val="0"/>
              </a:spcBef>
              <a:spcAft>
                <a:spcPts val="0"/>
              </a:spcAft>
              <a:buClr>
                <a:schemeClr val="lt1"/>
              </a:buClr>
              <a:buSzPts val="2400"/>
              <a:buNone/>
            </a:pPr>
            <a:r>
              <a:rPr lang="en-US"/>
              <a:t>Sheng Guo</a:t>
            </a:r>
            <a:endParaRPr/>
          </a:p>
        </p:txBody>
      </p:sp>
      <p:sp>
        <p:nvSpPr>
          <p:cNvPr id="336" name="Google Shape;336;p1"/>
          <p:cNvSpPr txBox="1">
            <a:spLocks noGrp="1"/>
          </p:cNvSpPr>
          <p:nvPr>
            <p:ph type="body" idx="2"/>
          </p:nvPr>
        </p:nvSpPr>
        <p:spPr>
          <a:xfrm>
            <a:off x="432000" y="431800"/>
            <a:ext cx="5484613" cy="668338"/>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lt1"/>
              </a:buClr>
              <a:buSzPts val="2000"/>
              <a:buNone/>
            </a:pPr>
            <a:r>
              <a:rPr lang="en-US"/>
              <a:t>Game Developers Conference</a:t>
            </a:r>
            <a:endParaRPr/>
          </a:p>
          <a:p>
            <a:pPr marL="0" lvl="0" indent="0" algn="l" rtl="0">
              <a:lnSpc>
                <a:spcPct val="110000"/>
              </a:lnSpc>
              <a:spcBef>
                <a:spcPts val="0"/>
              </a:spcBef>
              <a:spcAft>
                <a:spcPts val="0"/>
              </a:spcAft>
              <a:buClr>
                <a:schemeClr val="lt1"/>
              </a:buClr>
              <a:buSzPts val="2000"/>
              <a:buNone/>
            </a:pPr>
            <a:r>
              <a:rPr lang="en-US"/>
              <a:t>2022</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0"/>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Core ISAs</a:t>
            </a:r>
            <a:endParaRPr/>
          </a:p>
        </p:txBody>
      </p:sp>
      <p:sp>
        <p:nvSpPr>
          <p:cNvPr id="475" name="Google Shape;475;p10"/>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285750" lvl="2" indent="-285750" algn="l" rtl="0">
              <a:lnSpc>
                <a:spcPct val="83000"/>
              </a:lnSpc>
              <a:spcBef>
                <a:spcPts val="0"/>
              </a:spcBef>
              <a:spcAft>
                <a:spcPts val="0"/>
              </a:spcAft>
              <a:buClr>
                <a:schemeClr val="lt1"/>
              </a:buClr>
              <a:buSzPts val="2400"/>
              <a:buFont typeface="Arial"/>
              <a:buChar char="•"/>
            </a:pPr>
            <a:r>
              <a:rPr lang="en-US" sz="2400">
                <a:latin typeface="Play"/>
                <a:ea typeface="Play"/>
                <a:cs typeface="Play"/>
                <a:sym typeface="Play"/>
              </a:rPr>
              <a:t>AVX-VNNI is a VEX</a:t>
            </a:r>
            <a:r>
              <a:rPr lang="en-US" sz="2400"/>
              <a:t>-</a:t>
            </a:r>
            <a:r>
              <a:rPr lang="en-US" sz="2400">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coded</a:t>
            </a:r>
            <a:r>
              <a:rPr lang="en-US" sz="2400">
                <a:latin typeface="Play"/>
                <a:ea typeface="Play"/>
                <a:cs typeface="Play"/>
                <a:sym typeface="Play"/>
              </a:rPr>
              <a:t> variant of AVX512-</a:t>
            </a:r>
            <a:r>
              <a:rPr lang="en-US" sz="2400">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VNNI</a:t>
            </a:r>
            <a:r>
              <a:rPr lang="en-US" sz="2400">
                <a:latin typeface="Play"/>
                <a:ea typeface="Play"/>
                <a:cs typeface="Play"/>
                <a:sym typeface="Play"/>
              </a:rPr>
              <a:t>, limited to 256</a:t>
            </a:r>
            <a:r>
              <a:rPr lang="en-US" sz="2400"/>
              <a:t>-</a:t>
            </a:r>
            <a:r>
              <a:rPr lang="en-US" sz="2400">
                <a:latin typeface="Play"/>
                <a:ea typeface="Play"/>
                <a:cs typeface="Play"/>
                <a:sym typeface="Play"/>
              </a:rPr>
              <a:t>bit registers.</a:t>
            </a:r>
            <a:endParaRPr/>
          </a:p>
          <a:p>
            <a:pPr marL="465750" lvl="3" indent="-285750" algn="l" rtl="0">
              <a:lnSpc>
                <a:spcPct val="110000"/>
              </a:lnSpc>
              <a:spcBef>
                <a:spcPts val="1600"/>
              </a:spcBef>
              <a:spcAft>
                <a:spcPts val="0"/>
              </a:spcAft>
              <a:buClr>
                <a:schemeClr val="lt1"/>
              </a:buClr>
              <a:buSzPts val="1600"/>
              <a:buFont typeface="Arial"/>
              <a:buChar char="•"/>
            </a:pPr>
            <a:r>
              <a:rPr lang="en-US" sz="1600">
                <a:solidFill>
                  <a:schemeClr val="lt1"/>
                </a:solidFill>
                <a:latin typeface="Play"/>
                <a:ea typeface="Play"/>
                <a:cs typeface="Play"/>
                <a:sym typeface="Play"/>
              </a:rPr>
              <a:t>Doesn’t support any additional features of the EVEX encoding (mask registers/additional vector </a:t>
            </a:r>
            <a:r>
              <a:rPr lang="en-US" sz="1600">
                <a:solidFill>
                  <a:schemeClr val="lt1"/>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registers</a:t>
            </a:r>
            <a:r>
              <a:rPr lang="en-US" sz="1600">
                <a:solidFill>
                  <a:schemeClr val="lt1"/>
                </a:solidFill>
                <a:latin typeface="Play"/>
                <a:ea typeface="Play"/>
                <a:cs typeface="Play"/>
                <a:sym typeface="Play"/>
              </a:rPr>
              <a:t>).</a:t>
            </a:r>
            <a:endParaRPr/>
          </a:p>
          <a:p>
            <a:pPr marL="465750" lvl="3" indent="-184150" algn="l" rtl="0">
              <a:lnSpc>
                <a:spcPct val="110000"/>
              </a:lnSpc>
              <a:spcBef>
                <a:spcPts val="0"/>
              </a:spcBef>
              <a:spcAft>
                <a:spcPts val="0"/>
              </a:spcAft>
              <a:buClr>
                <a:schemeClr val="lt1"/>
              </a:buClr>
              <a:buSzPts val="1600"/>
              <a:buFont typeface="Arial"/>
              <a:buNone/>
            </a:pPr>
            <a:endParaRPr sz="1600">
              <a:solidFill>
                <a:schemeClr val="lt1"/>
              </a:solidFill>
              <a:latin typeface="Play"/>
              <a:ea typeface="Play"/>
              <a:cs typeface="Play"/>
              <a:sym typeface="Play"/>
            </a:endParaRPr>
          </a:p>
          <a:p>
            <a:pPr marL="285750" lvl="2" indent="-285750" algn="l" rtl="0">
              <a:lnSpc>
                <a:spcPct val="83000"/>
              </a:lnSpc>
              <a:spcBef>
                <a:spcPts val="0"/>
              </a:spcBef>
              <a:spcAft>
                <a:spcPts val="0"/>
              </a:spcAft>
              <a:buClr>
                <a:schemeClr val="lt1"/>
              </a:buClr>
              <a:buSzPts val="2400"/>
              <a:buFont typeface="Arial"/>
              <a:buChar char="•"/>
            </a:pPr>
            <a:r>
              <a:rPr lang="en-US" sz="2400">
                <a:latin typeface="Play"/>
                <a:ea typeface="Play"/>
                <a:cs typeface="Play"/>
                <a:sym typeface="Play"/>
              </a:rPr>
              <a:t>CMUL (</a:t>
            </a:r>
            <a:r>
              <a:rPr lang="en-US" sz="2400">
                <a:solidFill>
                  <a:schemeClr val="lt1"/>
                </a:solidFill>
                <a:latin typeface="Play"/>
                <a:ea typeface="Play"/>
                <a:cs typeface="Play"/>
                <a:sym typeface="Play"/>
              </a:rPr>
              <a:t>Carry-less multiplication)</a:t>
            </a:r>
            <a:endParaRPr/>
          </a:p>
          <a:p>
            <a:pPr marL="465750" lvl="3" indent="-285750" algn="l" rtl="0">
              <a:lnSpc>
                <a:spcPct val="110000"/>
              </a:lnSpc>
              <a:spcBef>
                <a:spcPts val="1600"/>
              </a:spcBef>
              <a:spcAft>
                <a:spcPts val="0"/>
              </a:spcAft>
              <a:buClr>
                <a:schemeClr val="lt1"/>
              </a:buClr>
              <a:buSzPts val="1600"/>
              <a:buFont typeface="Arial"/>
              <a:buChar char="•"/>
            </a:pPr>
            <a:r>
              <a:rPr lang="en-US" sz="1600">
                <a:solidFill>
                  <a:schemeClr val="lt1"/>
                </a:solidFill>
                <a:latin typeface="Play"/>
                <a:ea typeface="Play"/>
                <a:cs typeface="Play"/>
                <a:sym typeface="Play"/>
              </a:rPr>
              <a:t>PCLMULQDQ</a:t>
            </a:r>
            <a:endParaRPr/>
          </a:p>
          <a:p>
            <a:pPr marL="465750" lvl="3" indent="-285750" algn="l" rtl="0">
              <a:lnSpc>
                <a:spcPct val="110000"/>
              </a:lnSpc>
              <a:spcBef>
                <a:spcPts val="0"/>
              </a:spcBef>
              <a:spcAft>
                <a:spcPts val="0"/>
              </a:spcAft>
              <a:buClr>
                <a:schemeClr val="lt1"/>
              </a:buClr>
              <a:buSzPts val="1600"/>
              <a:buFont typeface="Arial"/>
              <a:buChar char="•"/>
            </a:pPr>
            <a:r>
              <a:rPr lang="en-US" sz="1600">
                <a:solidFill>
                  <a:schemeClr val="lt1"/>
                </a:solidFill>
                <a:latin typeface="Play"/>
                <a:ea typeface="Play"/>
                <a:cs typeface="Play"/>
                <a:sym typeface="Play"/>
              </a:rPr>
              <a:t>Useful in the multiplication of polynomials.</a:t>
            </a:r>
            <a:endParaRPr/>
          </a:p>
          <a:p>
            <a:pPr marL="465750" lvl="3" indent="-285750" algn="l" rtl="0">
              <a:lnSpc>
                <a:spcPct val="110000"/>
              </a:lnSpc>
              <a:spcBef>
                <a:spcPts val="0"/>
              </a:spcBef>
              <a:spcAft>
                <a:spcPts val="0"/>
              </a:spcAft>
              <a:buClr>
                <a:schemeClr val="lt1"/>
              </a:buClr>
              <a:buSzPts val="1600"/>
              <a:buFont typeface="Arial"/>
              <a:buChar char="•"/>
            </a:pPr>
            <a:r>
              <a:rPr lang="en-US" sz="1600">
                <a:solidFill>
                  <a:schemeClr val="lt1"/>
                </a:solidFill>
                <a:latin typeface="Play"/>
                <a:ea typeface="Play"/>
                <a:cs typeface="Play"/>
                <a:sym typeface="Play"/>
              </a:rPr>
              <a:t>Potential uses include compression (</a:t>
            </a:r>
            <a:r>
              <a:rPr lang="en-US" sz="1600">
                <a:solidFill>
                  <a:schemeClr val="lt1"/>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LZ77</a:t>
            </a:r>
            <a:r>
              <a:rPr lang="en-US" sz="1600">
                <a:solidFill>
                  <a:schemeClr val="lt1"/>
                </a:solidFill>
                <a:latin typeface="Play"/>
                <a:ea typeface="Play"/>
                <a:cs typeface="Play"/>
                <a:sym typeface="Play"/>
              </a:rPr>
              <a:t>), and CRC/hashing.</a:t>
            </a:r>
            <a:endParaRPr/>
          </a:p>
          <a:p>
            <a:pPr marL="180000" lvl="3" indent="0" algn="l" rtl="0">
              <a:lnSpc>
                <a:spcPct val="110000"/>
              </a:lnSpc>
              <a:spcBef>
                <a:spcPts val="0"/>
              </a:spcBef>
              <a:spcAft>
                <a:spcPts val="0"/>
              </a:spcAft>
              <a:buClr>
                <a:schemeClr val="lt1"/>
              </a:buClr>
              <a:buSzPts val="1600"/>
              <a:buNone/>
            </a:pPr>
            <a:endParaRPr sz="1600">
              <a:solidFill>
                <a:schemeClr val="lt1"/>
              </a:solidFill>
              <a:latin typeface="Play"/>
              <a:ea typeface="Play"/>
              <a:cs typeface="Play"/>
              <a:sym typeface="Play"/>
            </a:endParaRPr>
          </a:p>
        </p:txBody>
      </p:sp>
      <p:sp>
        <p:nvSpPr>
          <p:cNvPr id="476" name="Google Shape;476;p10"/>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477" name="Google Shape;477;p10"/>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10</a:t>
            </a:fld>
            <a:endParaRPr/>
          </a:p>
        </p:txBody>
      </p:sp>
      <p:graphicFrame>
        <p:nvGraphicFramePr>
          <p:cNvPr id="478" name="Google Shape;478;p10"/>
          <p:cNvGraphicFramePr/>
          <p:nvPr/>
        </p:nvGraphicFramePr>
        <p:xfrm>
          <a:off x="6080918" y="1596094"/>
          <a:ext cx="5537250" cy="4004525"/>
        </p:xfrm>
        <a:graphic>
          <a:graphicData uri="http://schemas.openxmlformats.org/drawingml/2006/table">
            <a:tbl>
              <a:tblPr>
                <a:noFill/>
                <a:tableStyleId>{AC802341-D869-491C-8696-86ED526F0734}</a:tableStyleId>
              </a:tblPr>
              <a:tblGrid>
                <a:gridCol w="2768625">
                  <a:extLst>
                    <a:ext uri="{9D8B030D-6E8A-4147-A177-3AD203B41FA5}">
                      <a16:colId xmlns:a16="http://schemas.microsoft.com/office/drawing/2014/main" val="20000"/>
                    </a:ext>
                  </a:extLst>
                </a:gridCol>
                <a:gridCol w="2768625">
                  <a:extLst>
                    <a:ext uri="{9D8B030D-6E8A-4147-A177-3AD203B41FA5}">
                      <a16:colId xmlns:a16="http://schemas.microsoft.com/office/drawing/2014/main" val="20001"/>
                    </a:ext>
                  </a:extLst>
                </a:gridCol>
              </a:tblGrid>
              <a:tr h="572075">
                <a:tc>
                  <a:txBody>
                    <a:bodyPr/>
                    <a:lstStyle/>
                    <a:p>
                      <a:pPr marL="0" marR="0" lvl="0" indent="0" algn="ctr" rtl="1">
                        <a:lnSpc>
                          <a:spcPct val="100000"/>
                        </a:lnSpc>
                        <a:spcBef>
                          <a:spcPts val="0"/>
                        </a:spcBef>
                        <a:spcAft>
                          <a:spcPts val="0"/>
                        </a:spcAft>
                        <a:buClr>
                          <a:srgbClr val="000000"/>
                        </a:buClr>
                        <a:buSzPts val="1800"/>
                        <a:buFont typeface="Arial"/>
                        <a:buNone/>
                      </a:pPr>
                      <a:r>
                        <a:rPr lang="en-US" sz="1800" u="none" strike="noStrike" cap="none"/>
                        <a:t>Golden Cove Core</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68B5"/>
                    </a:solidFill>
                  </a:tcPr>
                </a:tc>
                <a:tc>
                  <a:txBody>
                    <a:bodyPr/>
                    <a:lstStyle/>
                    <a:p>
                      <a:pPr marL="0" marR="0" lvl="0" indent="0" algn="ctr" rtl="1">
                        <a:lnSpc>
                          <a:spcPct val="100000"/>
                        </a:lnSpc>
                        <a:spcBef>
                          <a:spcPts val="0"/>
                        </a:spcBef>
                        <a:spcAft>
                          <a:spcPts val="0"/>
                        </a:spcAft>
                        <a:buClr>
                          <a:srgbClr val="000000"/>
                        </a:buClr>
                        <a:buSzPts val="1800"/>
                        <a:buFont typeface="Arial"/>
                        <a:buNone/>
                      </a:pPr>
                      <a:r>
                        <a:rPr lang="en-US" sz="1800" u="none" strike="noStrike" cap="none"/>
                        <a:t>Gracemont Core</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68B5"/>
                    </a:solidFill>
                  </a:tcPr>
                </a:tc>
                <a:extLst>
                  <a:ext uri="{0D108BD9-81ED-4DB2-BD59-A6C34878D82A}">
                    <a16:rowId xmlns:a16="http://schemas.microsoft.com/office/drawing/2014/main" val="10000"/>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AVX512</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Disabled in P-cores when E-cores </a:t>
                      </a:r>
                      <a:r>
                        <a:rPr lang="en-US" sz="1400" b="1" u="none" strike="noStrike" cap="none">
                          <a:solidFill>
                            <a:srgbClr val="05000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enabled</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1"/>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TSX</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Disabled in P-cores and E-cores</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2"/>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AVX-VNNI</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3"/>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vAES</a:t>
                      </a:r>
                      <a:endParaRPr sz="1400" b="1" u="none" strike="noStrike" cap="none">
                        <a:solidFill>
                          <a:srgbClr val="05000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4"/>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vCMUL</a:t>
                      </a:r>
                      <a:endParaRPr sz="1400" b="1" u="none" strike="noStrike" cap="none">
                        <a:solidFill>
                          <a:srgbClr val="05000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5"/>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UMWAIT/TPAUSE</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1"/>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Core ISAs</a:t>
            </a:r>
            <a:endParaRPr/>
          </a:p>
        </p:txBody>
      </p:sp>
      <p:sp>
        <p:nvSpPr>
          <p:cNvPr id="485" name="Google Shape;485;p11"/>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0" lvl="2" indent="0" algn="l" rtl="0">
              <a:lnSpc>
                <a:spcPct val="83000"/>
              </a:lnSpc>
              <a:spcBef>
                <a:spcPts val="0"/>
              </a:spcBef>
              <a:spcAft>
                <a:spcPts val="0"/>
              </a:spcAft>
              <a:buClr>
                <a:schemeClr val="lt1"/>
              </a:buClr>
              <a:buSzPts val="2400"/>
              <a:buNone/>
            </a:pPr>
            <a:r>
              <a:rPr lang="en-US" sz="2400">
                <a:latin typeface="Play"/>
                <a:ea typeface="Play"/>
                <a:cs typeface="Play"/>
                <a:sym typeface="Play"/>
              </a:rPr>
              <a:t>TPAUSE/UMONITOR/UMWAIT</a:t>
            </a:r>
            <a:endParaRPr/>
          </a:p>
          <a:p>
            <a:pPr marL="285750" lvl="0" indent="-285750" algn="l" rtl="0">
              <a:lnSpc>
                <a:spcPct val="110000"/>
              </a:lnSpc>
              <a:spcBef>
                <a:spcPts val="1600"/>
              </a:spcBef>
              <a:spcAft>
                <a:spcPts val="0"/>
              </a:spcAft>
              <a:buClr>
                <a:schemeClr val="lt1"/>
              </a:buClr>
              <a:buSzPts val="1600"/>
              <a:buFont typeface="Arial"/>
              <a:buChar char="•"/>
            </a:pPr>
            <a:r>
              <a:rPr lang="en-US" sz="1600">
                <a:latin typeface="Play"/>
                <a:ea typeface="Play"/>
                <a:cs typeface="Play"/>
                <a:sym typeface="Play"/>
              </a:rPr>
              <a:t>For short waits on the order of tens to hundreds of microseconds, programmers typically resort to busy loops to avoid calling into the kernel.  Use these new instructions </a:t>
            </a:r>
            <a:r>
              <a:rPr lang="en-US" sz="1600">
                <a:latin typeface="Consolas"/>
                <a:ea typeface="Consolas"/>
                <a:cs typeface="Consolas"/>
                <a:sym typeface="Consolas"/>
              </a:rPr>
              <a:t>(_umonitor, _uwait, _tpause</a:t>
            </a:r>
            <a:r>
              <a:rPr lang="en-US" sz="1600">
                <a:latin typeface="Play"/>
                <a:ea typeface="Play"/>
                <a:cs typeface="Play"/>
                <a:sym typeface="Play"/>
              </a:rPr>
              <a:t>) to replace those busy loops and calls </a:t>
            </a:r>
            <a:endParaRPr/>
          </a:p>
          <a:p>
            <a:pPr marL="465750" lvl="3" indent="-184150" algn="l" rtl="0">
              <a:lnSpc>
                <a:spcPct val="110000"/>
              </a:lnSpc>
              <a:spcBef>
                <a:spcPts val="0"/>
              </a:spcBef>
              <a:spcAft>
                <a:spcPts val="0"/>
              </a:spcAft>
              <a:buClr>
                <a:schemeClr val="lt1"/>
              </a:buClr>
              <a:buSzPts val="1600"/>
              <a:buFont typeface="Arial"/>
              <a:buNone/>
            </a:pPr>
            <a:endParaRPr sz="1600">
              <a:latin typeface="Play"/>
              <a:ea typeface="Play"/>
              <a:cs typeface="Play"/>
              <a:sym typeface="Play"/>
            </a:endParaRPr>
          </a:p>
          <a:p>
            <a:pPr marL="285750" lvl="1" indent="-285750" algn="l" rtl="0">
              <a:lnSpc>
                <a:spcPct val="110000"/>
              </a:lnSpc>
              <a:spcBef>
                <a:spcPts val="0"/>
              </a:spcBef>
              <a:spcAft>
                <a:spcPts val="0"/>
              </a:spcAft>
              <a:buClr>
                <a:schemeClr val="lt1"/>
              </a:buClr>
              <a:buSzPts val="1600"/>
              <a:buFont typeface="Arial"/>
              <a:buChar char="•"/>
            </a:pPr>
            <a:r>
              <a:rPr lang="en-US" sz="1600" b="0">
                <a:latin typeface="Play"/>
                <a:ea typeface="Play"/>
                <a:cs typeface="Play"/>
                <a:sym typeface="Play"/>
              </a:rPr>
              <a:t>These are unprivileged instructions and avoid the kernel.  They are effectively the same as the </a:t>
            </a:r>
            <a:r>
              <a:rPr lang="en-US" sz="1600" b="0">
                <a:latin typeface="Consolas"/>
                <a:ea typeface="Consolas"/>
                <a:cs typeface="Consolas"/>
                <a:sym typeface="Consolas"/>
              </a:rPr>
              <a:t>_mm_monitor</a:t>
            </a:r>
            <a:r>
              <a:rPr lang="en-US" sz="1600" b="0">
                <a:latin typeface="Play"/>
                <a:ea typeface="Play"/>
                <a:cs typeface="Play"/>
                <a:sym typeface="Play"/>
              </a:rPr>
              <a:t> and </a:t>
            </a:r>
            <a:r>
              <a:rPr lang="en-US" sz="1600" b="0">
                <a:latin typeface="Consolas"/>
                <a:ea typeface="Consolas"/>
                <a:cs typeface="Consolas"/>
                <a:sym typeface="Consolas"/>
              </a:rPr>
              <a:t>_mm_mwait</a:t>
            </a:r>
            <a:r>
              <a:rPr lang="en-US" sz="1600" b="0">
                <a:latin typeface="Play"/>
                <a:ea typeface="Play"/>
                <a:cs typeface="Play"/>
                <a:sym typeface="Play"/>
              </a:rPr>
              <a:t> instructions in SSE3.</a:t>
            </a:r>
            <a:endParaRPr b="0">
              <a:latin typeface="Play"/>
              <a:ea typeface="Play"/>
              <a:cs typeface="Play"/>
              <a:sym typeface="Play"/>
            </a:endParaRPr>
          </a:p>
          <a:p>
            <a:pPr marL="285750" lvl="1" indent="-184150" algn="l" rtl="0">
              <a:lnSpc>
                <a:spcPct val="110000"/>
              </a:lnSpc>
              <a:spcBef>
                <a:spcPts val="0"/>
              </a:spcBef>
              <a:spcAft>
                <a:spcPts val="0"/>
              </a:spcAft>
              <a:buClr>
                <a:schemeClr val="lt1"/>
              </a:buClr>
              <a:buSzPts val="1600"/>
              <a:buFont typeface="Arial"/>
              <a:buNone/>
            </a:pPr>
            <a:endParaRPr sz="1600" b="0">
              <a:solidFill>
                <a:schemeClr val="lt1"/>
              </a:solidFill>
              <a:latin typeface="Play"/>
              <a:ea typeface="Play"/>
              <a:cs typeface="Play"/>
              <a:sym typeface="Play"/>
            </a:endParaRPr>
          </a:p>
          <a:p>
            <a:pPr marL="285750" lvl="1" indent="-285750" algn="l" rtl="0">
              <a:lnSpc>
                <a:spcPct val="110000"/>
              </a:lnSpc>
              <a:spcBef>
                <a:spcPts val="0"/>
              </a:spcBef>
              <a:spcAft>
                <a:spcPts val="0"/>
              </a:spcAft>
              <a:buClr>
                <a:schemeClr val="lt1"/>
              </a:buClr>
              <a:buSzPts val="1600"/>
              <a:buFont typeface="Arial"/>
              <a:buChar char="•"/>
            </a:pPr>
            <a:r>
              <a:rPr lang="en-US" sz="1600" b="0">
                <a:solidFill>
                  <a:schemeClr val="lt1"/>
                </a:solidFill>
                <a:latin typeface="Play"/>
                <a:ea typeface="Play"/>
                <a:cs typeface="Play"/>
                <a:sym typeface="Play"/>
              </a:rPr>
              <a:t>UMONITOR takes an address and a size, informing th</a:t>
            </a:r>
            <a:r>
              <a:rPr lang="en-US" sz="1600" b="0">
                <a:latin typeface="Play"/>
                <a:ea typeface="Play"/>
                <a:cs typeface="Play"/>
                <a:sym typeface="Play"/>
              </a:rPr>
              <a:t>e CPU that this thread is interested in any writes to that range of memory.  UMWAIT tells the CPU to halt instruction until a write to that range </a:t>
            </a:r>
            <a:r>
              <a:rPr lang="en-US" sz="1600" b="0">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occurs</a:t>
            </a:r>
            <a:r>
              <a:rPr lang="en-US" sz="1600" b="0">
                <a:latin typeface="Play"/>
                <a:ea typeface="Play"/>
                <a:cs typeface="Play"/>
                <a:sym typeface="Play"/>
              </a:rPr>
              <a:t> or a timeout is reached.</a:t>
            </a:r>
            <a:endParaRPr b="0">
              <a:latin typeface="Play"/>
              <a:ea typeface="Play"/>
              <a:cs typeface="Play"/>
              <a:sym typeface="Play"/>
            </a:endParaRPr>
          </a:p>
          <a:p>
            <a:pPr marL="465750" lvl="3" indent="-184150" algn="l" rtl="0">
              <a:lnSpc>
                <a:spcPct val="110000"/>
              </a:lnSpc>
              <a:spcBef>
                <a:spcPts val="0"/>
              </a:spcBef>
              <a:spcAft>
                <a:spcPts val="0"/>
              </a:spcAft>
              <a:buClr>
                <a:schemeClr val="lt1"/>
              </a:buClr>
              <a:buSzPts val="1600"/>
              <a:buFont typeface="Arial"/>
              <a:buNone/>
            </a:pPr>
            <a:endParaRPr sz="1600">
              <a:latin typeface="Play"/>
              <a:ea typeface="Play"/>
              <a:cs typeface="Play"/>
              <a:sym typeface="Play"/>
            </a:endParaRPr>
          </a:p>
        </p:txBody>
      </p:sp>
      <p:sp>
        <p:nvSpPr>
          <p:cNvPr id="486" name="Google Shape;486;p11"/>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487" name="Google Shape;487;p11"/>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11</a:t>
            </a:fld>
            <a:endParaRPr/>
          </a:p>
        </p:txBody>
      </p:sp>
      <p:graphicFrame>
        <p:nvGraphicFramePr>
          <p:cNvPr id="488" name="Google Shape;488;p11"/>
          <p:cNvGraphicFramePr/>
          <p:nvPr/>
        </p:nvGraphicFramePr>
        <p:xfrm>
          <a:off x="6080918" y="1596094"/>
          <a:ext cx="5537250" cy="4004525"/>
        </p:xfrm>
        <a:graphic>
          <a:graphicData uri="http://schemas.openxmlformats.org/drawingml/2006/table">
            <a:tbl>
              <a:tblPr>
                <a:noFill/>
                <a:tableStyleId>{AC802341-D869-491C-8696-86ED526F0734}</a:tableStyleId>
              </a:tblPr>
              <a:tblGrid>
                <a:gridCol w="2768625">
                  <a:extLst>
                    <a:ext uri="{9D8B030D-6E8A-4147-A177-3AD203B41FA5}">
                      <a16:colId xmlns:a16="http://schemas.microsoft.com/office/drawing/2014/main" val="20000"/>
                    </a:ext>
                  </a:extLst>
                </a:gridCol>
                <a:gridCol w="2768625">
                  <a:extLst>
                    <a:ext uri="{9D8B030D-6E8A-4147-A177-3AD203B41FA5}">
                      <a16:colId xmlns:a16="http://schemas.microsoft.com/office/drawing/2014/main" val="20001"/>
                    </a:ext>
                  </a:extLst>
                </a:gridCol>
              </a:tblGrid>
              <a:tr h="572075">
                <a:tc>
                  <a:txBody>
                    <a:bodyPr/>
                    <a:lstStyle/>
                    <a:p>
                      <a:pPr marL="0" marR="0" lvl="0" indent="0" algn="ctr" rtl="1">
                        <a:lnSpc>
                          <a:spcPct val="100000"/>
                        </a:lnSpc>
                        <a:spcBef>
                          <a:spcPts val="0"/>
                        </a:spcBef>
                        <a:spcAft>
                          <a:spcPts val="0"/>
                        </a:spcAft>
                        <a:buClr>
                          <a:srgbClr val="000000"/>
                        </a:buClr>
                        <a:buSzPts val="1800"/>
                        <a:buFont typeface="Arial"/>
                        <a:buNone/>
                      </a:pPr>
                      <a:r>
                        <a:rPr lang="en-US" sz="1800" u="none" strike="noStrike" cap="none"/>
                        <a:t>Golden Cove Core</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68B5"/>
                    </a:solidFill>
                  </a:tcPr>
                </a:tc>
                <a:tc>
                  <a:txBody>
                    <a:bodyPr/>
                    <a:lstStyle/>
                    <a:p>
                      <a:pPr marL="0" marR="0" lvl="0" indent="0" algn="ctr" rtl="1">
                        <a:lnSpc>
                          <a:spcPct val="100000"/>
                        </a:lnSpc>
                        <a:spcBef>
                          <a:spcPts val="0"/>
                        </a:spcBef>
                        <a:spcAft>
                          <a:spcPts val="0"/>
                        </a:spcAft>
                        <a:buClr>
                          <a:srgbClr val="000000"/>
                        </a:buClr>
                        <a:buSzPts val="1800"/>
                        <a:buFont typeface="Arial"/>
                        <a:buNone/>
                      </a:pPr>
                      <a:r>
                        <a:rPr lang="en-US" sz="1800" u="none" strike="noStrike" cap="none"/>
                        <a:t>Gracemont Core</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68B5"/>
                    </a:solidFill>
                  </a:tcPr>
                </a:tc>
                <a:extLst>
                  <a:ext uri="{0D108BD9-81ED-4DB2-BD59-A6C34878D82A}">
                    <a16:rowId xmlns:a16="http://schemas.microsoft.com/office/drawing/2014/main" val="10000"/>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AVX512</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Disabled in P-cores when E-cores enabled</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1"/>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TSX</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Disabled in P-cores and E-cores</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2"/>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AVX-VNNI</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3"/>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vAES</a:t>
                      </a:r>
                      <a:endParaRPr sz="1400" b="1" u="none" strike="noStrike" cap="none">
                        <a:solidFill>
                          <a:srgbClr val="05000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4"/>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vCMUL</a:t>
                      </a:r>
                      <a:endParaRPr sz="1400" b="1" u="none" strike="noStrike" cap="none">
                        <a:solidFill>
                          <a:srgbClr val="05000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5"/>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UMWAIT/TPAUSE</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a:t>
                      </a:r>
                      <a:r>
                        <a:rPr lang="en-US" sz="1400" b="1" u="none" strike="noStrike" cap="none">
                          <a:solidFill>
                            <a:srgbClr val="05000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2"/>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Core ISAs</a:t>
            </a:r>
            <a:endParaRPr/>
          </a:p>
        </p:txBody>
      </p:sp>
      <p:sp>
        <p:nvSpPr>
          <p:cNvPr id="495" name="Google Shape;495;p12"/>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0" lvl="2" indent="0" algn="l" rtl="0">
              <a:lnSpc>
                <a:spcPct val="83000"/>
              </a:lnSpc>
              <a:spcBef>
                <a:spcPts val="0"/>
              </a:spcBef>
              <a:spcAft>
                <a:spcPts val="0"/>
              </a:spcAft>
              <a:buClr>
                <a:schemeClr val="lt1"/>
              </a:buClr>
              <a:buSzPts val="2400"/>
              <a:buNone/>
            </a:pPr>
            <a:r>
              <a:rPr lang="en-US" sz="2400">
                <a:latin typeface="Play"/>
                <a:ea typeface="Play"/>
                <a:cs typeface="Play"/>
                <a:sym typeface="Play"/>
              </a:rPr>
              <a:t>TPAUSE/UMONITOR/UMWAIT</a:t>
            </a:r>
            <a:endParaRPr/>
          </a:p>
          <a:p>
            <a:pPr marL="285750" lvl="1" indent="-285750" algn="l" rtl="0">
              <a:lnSpc>
                <a:spcPct val="110000"/>
              </a:lnSpc>
              <a:spcBef>
                <a:spcPts val="1600"/>
              </a:spcBef>
              <a:spcAft>
                <a:spcPts val="0"/>
              </a:spcAft>
              <a:buClr>
                <a:schemeClr val="lt1"/>
              </a:buClr>
              <a:buSzPts val="1600"/>
              <a:buChar char="•"/>
            </a:pPr>
            <a:r>
              <a:rPr lang="en-US" sz="1600" b="0">
                <a:solidFill>
                  <a:schemeClr val="lt1"/>
                </a:solidFill>
              </a:rPr>
              <a:t>This allows the CPU  to switch to another SMT sibling, or enter a lower power state (C0.1) that can be exited quickly.</a:t>
            </a:r>
            <a:endParaRPr b="0"/>
          </a:p>
          <a:p>
            <a:pPr marL="285750" lvl="1" indent="-184150" algn="l" rtl="0">
              <a:lnSpc>
                <a:spcPct val="110000"/>
              </a:lnSpc>
              <a:spcBef>
                <a:spcPts val="0"/>
              </a:spcBef>
              <a:spcAft>
                <a:spcPts val="0"/>
              </a:spcAft>
              <a:buClr>
                <a:schemeClr val="lt1"/>
              </a:buClr>
              <a:buSzPts val="1600"/>
              <a:buFont typeface="Arial"/>
              <a:buNone/>
            </a:pPr>
            <a:endParaRPr sz="1600" b="0"/>
          </a:p>
          <a:p>
            <a:pPr marL="285750" lvl="1" indent="-285750" algn="l" rtl="0">
              <a:lnSpc>
                <a:spcPct val="110000"/>
              </a:lnSpc>
              <a:spcBef>
                <a:spcPts val="0"/>
              </a:spcBef>
              <a:spcAft>
                <a:spcPts val="0"/>
              </a:spcAft>
              <a:buClr>
                <a:schemeClr val="lt1"/>
              </a:buClr>
              <a:buSzPts val="1600"/>
              <a:buChar char="•"/>
            </a:pPr>
            <a:r>
              <a:rPr lang="en-US" sz="1600" b="0"/>
              <a:t>Keep waits short, on the order of 100-200 </a:t>
            </a:r>
            <a:r>
              <a:rPr lang="en-US" sz="16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microseconds</a:t>
            </a:r>
            <a:r>
              <a:rPr lang="en-US" sz="1600" b="0"/>
              <a:t>. This will avoid the CPU switching to a lower power state that may take longer to exit.</a:t>
            </a:r>
            <a:endParaRPr sz="1600" b="0">
              <a:solidFill>
                <a:schemeClr val="lt1"/>
              </a:solidFill>
            </a:endParaRPr>
          </a:p>
          <a:p>
            <a:pPr marL="465750" lvl="3" indent="-184150" algn="l" rtl="0">
              <a:lnSpc>
                <a:spcPct val="110000"/>
              </a:lnSpc>
              <a:spcBef>
                <a:spcPts val="0"/>
              </a:spcBef>
              <a:spcAft>
                <a:spcPts val="0"/>
              </a:spcAft>
              <a:buClr>
                <a:schemeClr val="lt1"/>
              </a:buClr>
              <a:buSzPts val="1600"/>
              <a:buFont typeface="Arial"/>
              <a:buNone/>
            </a:pPr>
            <a:endParaRPr sz="1600">
              <a:solidFill>
                <a:schemeClr val="lt1"/>
              </a:solidFill>
              <a:latin typeface="Play"/>
              <a:ea typeface="Play"/>
              <a:cs typeface="Play"/>
              <a:sym typeface="Play"/>
            </a:endParaRPr>
          </a:p>
          <a:p>
            <a:pPr marL="285750" lvl="1" indent="-285750" algn="l" rtl="0">
              <a:lnSpc>
                <a:spcPct val="110000"/>
              </a:lnSpc>
              <a:spcBef>
                <a:spcPts val="0"/>
              </a:spcBef>
              <a:spcAft>
                <a:spcPts val="0"/>
              </a:spcAft>
              <a:buClr>
                <a:schemeClr val="lt1"/>
              </a:buClr>
              <a:buSzPts val="1600"/>
              <a:buChar char="•"/>
            </a:pPr>
            <a:r>
              <a:rPr lang="en-US" sz="1600" b="0"/>
              <a:t>The TPAUSE instruction is almost identical to UMONITOR/</a:t>
            </a:r>
            <a:r>
              <a:rPr lang="en-US" sz="16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UMWAIT</a:t>
            </a:r>
            <a:r>
              <a:rPr lang="en-US" sz="1600" b="0"/>
              <a:t>, except the CPU will not monitor for any writes (it will just wait for the timeout).</a:t>
            </a:r>
            <a:endParaRPr sz="1600" b="0">
              <a:solidFill>
                <a:schemeClr val="lt1"/>
              </a:solidFill>
            </a:endParaRPr>
          </a:p>
        </p:txBody>
      </p:sp>
      <p:sp>
        <p:nvSpPr>
          <p:cNvPr id="496" name="Google Shape;496;p12"/>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497" name="Google Shape;497;p12"/>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12</a:t>
            </a:fld>
            <a:endParaRPr/>
          </a:p>
        </p:txBody>
      </p:sp>
      <p:graphicFrame>
        <p:nvGraphicFramePr>
          <p:cNvPr id="498" name="Google Shape;498;p12"/>
          <p:cNvGraphicFramePr/>
          <p:nvPr/>
        </p:nvGraphicFramePr>
        <p:xfrm>
          <a:off x="6080918" y="1596094"/>
          <a:ext cx="5537250" cy="4004525"/>
        </p:xfrm>
        <a:graphic>
          <a:graphicData uri="http://schemas.openxmlformats.org/drawingml/2006/table">
            <a:tbl>
              <a:tblPr>
                <a:noFill/>
                <a:tableStyleId>{AC802341-D869-491C-8696-86ED526F0734}</a:tableStyleId>
              </a:tblPr>
              <a:tblGrid>
                <a:gridCol w="2768625">
                  <a:extLst>
                    <a:ext uri="{9D8B030D-6E8A-4147-A177-3AD203B41FA5}">
                      <a16:colId xmlns:a16="http://schemas.microsoft.com/office/drawing/2014/main" val="20000"/>
                    </a:ext>
                  </a:extLst>
                </a:gridCol>
                <a:gridCol w="2768625">
                  <a:extLst>
                    <a:ext uri="{9D8B030D-6E8A-4147-A177-3AD203B41FA5}">
                      <a16:colId xmlns:a16="http://schemas.microsoft.com/office/drawing/2014/main" val="20001"/>
                    </a:ext>
                  </a:extLst>
                </a:gridCol>
              </a:tblGrid>
              <a:tr h="572075">
                <a:tc>
                  <a:txBody>
                    <a:bodyPr/>
                    <a:lstStyle/>
                    <a:p>
                      <a:pPr marL="0" marR="0" lvl="0" indent="0" algn="ctr" rtl="1">
                        <a:lnSpc>
                          <a:spcPct val="100000"/>
                        </a:lnSpc>
                        <a:spcBef>
                          <a:spcPts val="0"/>
                        </a:spcBef>
                        <a:spcAft>
                          <a:spcPts val="0"/>
                        </a:spcAft>
                        <a:buClr>
                          <a:srgbClr val="000000"/>
                        </a:buClr>
                        <a:buSzPts val="1800"/>
                        <a:buFont typeface="Arial"/>
                        <a:buNone/>
                      </a:pPr>
                      <a:r>
                        <a:rPr lang="en-US" sz="1800" u="none" strike="noStrike" cap="none"/>
                        <a:t>Golden Cove Core</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68B5"/>
                    </a:solidFill>
                  </a:tcPr>
                </a:tc>
                <a:tc>
                  <a:txBody>
                    <a:bodyPr/>
                    <a:lstStyle/>
                    <a:p>
                      <a:pPr marL="0" marR="0" lvl="0" indent="0" algn="ctr" rtl="1">
                        <a:lnSpc>
                          <a:spcPct val="100000"/>
                        </a:lnSpc>
                        <a:spcBef>
                          <a:spcPts val="0"/>
                        </a:spcBef>
                        <a:spcAft>
                          <a:spcPts val="0"/>
                        </a:spcAft>
                        <a:buClr>
                          <a:srgbClr val="000000"/>
                        </a:buClr>
                        <a:buSzPts val="1800"/>
                        <a:buFont typeface="Arial"/>
                        <a:buNone/>
                      </a:pPr>
                      <a:r>
                        <a:rPr lang="en-US" sz="1800" u="none" strike="noStrike" cap="none"/>
                        <a:t>Gracemont Core</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68B5"/>
                    </a:solidFill>
                  </a:tcPr>
                </a:tc>
                <a:extLst>
                  <a:ext uri="{0D108BD9-81ED-4DB2-BD59-A6C34878D82A}">
                    <a16:rowId xmlns:a16="http://schemas.microsoft.com/office/drawing/2014/main" val="10000"/>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AVX512</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Disabled in P-cores when E-cores enabled</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1"/>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TSX</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Disabled in P-cores and E-cores</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2"/>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AVX-VNNI</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3"/>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vAES</a:t>
                      </a:r>
                      <a:endParaRPr sz="1400" b="1" u="none" strike="noStrike" cap="none">
                        <a:solidFill>
                          <a:srgbClr val="05000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4"/>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vCMUL</a:t>
                      </a:r>
                      <a:endParaRPr sz="1400" b="1" u="none" strike="noStrike" cap="none">
                        <a:solidFill>
                          <a:srgbClr val="05000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5"/>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UMWAIT/TPAUSE</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a:t>
                      </a:r>
                      <a:r>
                        <a:rPr lang="en-US" sz="1400" b="1" u="none" strike="noStrike" cap="none">
                          <a:solidFill>
                            <a:srgbClr val="05000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3"/>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Changing Our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Assumptions</a:t>
            </a:r>
            <a:r>
              <a:rPr lang="en-US"/>
              <a:t> …</a:t>
            </a:r>
            <a:br>
              <a:rPr lang="en-US"/>
            </a:br>
            <a:endParaRPr/>
          </a:p>
        </p:txBody>
      </p:sp>
      <p:sp>
        <p:nvSpPr>
          <p:cNvPr id="505" name="Google Shape;505;p13"/>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506" name="Google Shape;506;p13"/>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13</a:t>
            </a:fld>
            <a:endParaRPr/>
          </a:p>
        </p:txBody>
      </p:sp>
      <p:grpSp>
        <p:nvGrpSpPr>
          <p:cNvPr id="507" name="Google Shape;507;p13"/>
          <p:cNvGrpSpPr/>
          <p:nvPr/>
        </p:nvGrpSpPr>
        <p:grpSpPr>
          <a:xfrm>
            <a:off x="3285875" y="1756318"/>
            <a:ext cx="2439949" cy="1359135"/>
            <a:chOff x="3285875" y="1756318"/>
            <a:chExt cx="2439949" cy="1359135"/>
          </a:xfrm>
        </p:grpSpPr>
        <p:sp>
          <p:nvSpPr>
            <p:cNvPr id="508" name="Google Shape;508;p13"/>
            <p:cNvSpPr txBox="1"/>
            <p:nvPr/>
          </p:nvSpPr>
          <p:spPr>
            <a:xfrm>
              <a:off x="3565287" y="1756318"/>
              <a:ext cx="1511100" cy="107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596"/>
                <a:buFont typeface="Play"/>
                <a:buNone/>
              </a:pPr>
              <a:r>
                <a:rPr lang="en-US" sz="1596" b="1" i="0" u="none" strike="noStrike" cap="none">
                  <a:solidFill>
                    <a:srgbClr val="FFFFFF"/>
                  </a:solidFill>
                  <a:latin typeface="Play"/>
                  <a:ea typeface="Play"/>
                  <a:cs typeface="Play"/>
                  <a:sym typeface="Play"/>
                </a:rPr>
                <a:t>There may be one, two, or </a:t>
              </a:r>
              <a:r>
                <a:rPr lang="en-US" sz="1596"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more</a:t>
              </a:r>
              <a:r>
                <a:rPr lang="en-US" sz="1596" b="1" i="0" u="none" strike="noStrike" cap="none">
                  <a:solidFill>
                    <a:srgbClr val="FFFFFF"/>
                  </a:solidFill>
                  <a:latin typeface="Play"/>
                  <a:ea typeface="Play"/>
                  <a:cs typeface="Play"/>
                  <a:sym typeface="Play"/>
                </a:rPr>
                <a:t>, faster cores</a:t>
              </a:r>
              <a:endParaRPr sz="1400" b="0" i="0" u="none" strike="noStrike" cap="none">
                <a:solidFill>
                  <a:srgbClr val="000000"/>
                </a:solidFill>
                <a:latin typeface="Arial"/>
                <a:ea typeface="Arial"/>
                <a:cs typeface="Arial"/>
                <a:sym typeface="Arial"/>
              </a:endParaRPr>
            </a:p>
          </p:txBody>
        </p:sp>
        <p:sp>
          <p:nvSpPr>
            <p:cNvPr id="509" name="Google Shape;509;p13"/>
            <p:cNvSpPr/>
            <p:nvPr/>
          </p:nvSpPr>
          <p:spPr>
            <a:xfrm>
              <a:off x="3285875" y="1839551"/>
              <a:ext cx="180623" cy="175297"/>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995"/>
                <a:buFont typeface="Play"/>
                <a:buNone/>
              </a:pPr>
              <a:endParaRPr sz="1995" b="0" i="0" u="none" strike="noStrike" cap="none">
                <a:solidFill>
                  <a:srgbClr val="525252"/>
                </a:solidFill>
                <a:latin typeface="Arial"/>
                <a:ea typeface="Arial"/>
                <a:cs typeface="Arial"/>
                <a:sym typeface="Arial"/>
              </a:endParaRPr>
            </a:p>
          </p:txBody>
        </p:sp>
        <p:grpSp>
          <p:nvGrpSpPr>
            <p:cNvPr id="510" name="Google Shape;510;p13"/>
            <p:cNvGrpSpPr/>
            <p:nvPr/>
          </p:nvGrpSpPr>
          <p:grpSpPr>
            <a:xfrm>
              <a:off x="3374761" y="2107510"/>
              <a:ext cx="2351063" cy="1007943"/>
              <a:chOff x="1277068" y="2548626"/>
              <a:chExt cx="4666532" cy="325604"/>
            </a:xfrm>
          </p:grpSpPr>
          <p:cxnSp>
            <p:nvCxnSpPr>
              <p:cNvPr id="511" name="Google Shape;511;p13"/>
              <p:cNvCxnSpPr/>
              <p:nvPr/>
            </p:nvCxnSpPr>
            <p:spPr>
              <a:xfrm>
                <a:off x="1277068" y="2548626"/>
                <a:ext cx="0" cy="325604"/>
              </a:xfrm>
              <a:prstGeom prst="straightConnector1">
                <a:avLst/>
              </a:prstGeom>
              <a:noFill/>
              <a:ln w="12700" cap="flat" cmpd="sng">
                <a:solidFill>
                  <a:srgbClr val="00C7FD"/>
                </a:solidFill>
                <a:prstDash val="solid"/>
                <a:miter lim="800000"/>
                <a:headEnd type="none" w="sm" len="sm"/>
                <a:tailEnd type="none" w="sm" len="sm"/>
              </a:ln>
            </p:spPr>
          </p:cxnSp>
          <p:cxnSp>
            <p:nvCxnSpPr>
              <p:cNvPr id="512" name="Google Shape;512;p13"/>
              <p:cNvCxnSpPr/>
              <p:nvPr/>
            </p:nvCxnSpPr>
            <p:spPr>
              <a:xfrm>
                <a:off x="1277068" y="2872833"/>
                <a:ext cx="4666532" cy="0"/>
              </a:xfrm>
              <a:prstGeom prst="straightConnector1">
                <a:avLst/>
              </a:prstGeom>
              <a:noFill/>
              <a:ln w="12700" cap="flat" cmpd="sng">
                <a:solidFill>
                  <a:srgbClr val="EEF7FF"/>
                </a:solidFill>
                <a:prstDash val="solid"/>
                <a:miter lim="800000"/>
                <a:headEnd type="none" w="sm" len="sm"/>
                <a:tailEnd type="none" w="sm" len="sm"/>
              </a:ln>
            </p:spPr>
          </p:cxnSp>
        </p:grpSp>
      </p:grpSp>
      <p:grpSp>
        <p:nvGrpSpPr>
          <p:cNvPr id="513" name="Google Shape;513;p13"/>
          <p:cNvGrpSpPr/>
          <p:nvPr/>
        </p:nvGrpSpPr>
        <p:grpSpPr>
          <a:xfrm>
            <a:off x="6049922" y="1756318"/>
            <a:ext cx="2855331" cy="1359135"/>
            <a:chOff x="6049922" y="1756318"/>
            <a:chExt cx="2855331" cy="1359135"/>
          </a:xfrm>
        </p:grpSpPr>
        <p:sp>
          <p:nvSpPr>
            <p:cNvPr id="514" name="Google Shape;514;p13"/>
            <p:cNvSpPr txBox="1"/>
            <p:nvPr/>
          </p:nvSpPr>
          <p:spPr>
            <a:xfrm>
              <a:off x="6329334" y="1756318"/>
              <a:ext cx="2017159" cy="82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596"/>
                <a:buFont typeface="Play"/>
                <a:buNone/>
              </a:pPr>
              <a:r>
                <a:rPr lang="en-US" sz="1596" b="1" i="0" u="none" strike="noStrike" cap="none">
                  <a:solidFill>
                    <a:srgbClr val="FFFFFF"/>
                  </a:solidFill>
                  <a:latin typeface="Play"/>
                  <a:ea typeface="Play"/>
                  <a:cs typeface="Play"/>
                  <a:sym typeface="Play"/>
                </a:rPr>
                <a:t>The fastest core may move around the package</a:t>
              </a:r>
              <a:endParaRPr sz="1400" b="0" i="0" u="none" strike="noStrike" cap="none">
                <a:solidFill>
                  <a:srgbClr val="000000"/>
                </a:solidFill>
                <a:latin typeface="Arial"/>
                <a:ea typeface="Arial"/>
                <a:cs typeface="Arial"/>
                <a:sym typeface="Arial"/>
              </a:endParaRPr>
            </a:p>
          </p:txBody>
        </p:sp>
        <p:sp>
          <p:nvSpPr>
            <p:cNvPr id="515" name="Google Shape;515;p13"/>
            <p:cNvSpPr/>
            <p:nvPr/>
          </p:nvSpPr>
          <p:spPr>
            <a:xfrm>
              <a:off x="6049922" y="1839551"/>
              <a:ext cx="180623" cy="175297"/>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995"/>
                <a:buFont typeface="Play"/>
                <a:buNone/>
              </a:pPr>
              <a:endParaRPr sz="1995" b="0" i="0" u="none" strike="noStrike" cap="none">
                <a:solidFill>
                  <a:srgbClr val="525252"/>
                </a:solidFill>
                <a:latin typeface="Arial"/>
                <a:ea typeface="Arial"/>
                <a:cs typeface="Arial"/>
                <a:sym typeface="Arial"/>
              </a:endParaRPr>
            </a:p>
          </p:txBody>
        </p:sp>
        <p:grpSp>
          <p:nvGrpSpPr>
            <p:cNvPr id="516" name="Google Shape;516;p13"/>
            <p:cNvGrpSpPr/>
            <p:nvPr/>
          </p:nvGrpSpPr>
          <p:grpSpPr>
            <a:xfrm>
              <a:off x="6138807" y="2107510"/>
              <a:ext cx="2766446" cy="1007943"/>
              <a:chOff x="1277068" y="2548626"/>
              <a:chExt cx="4666532" cy="325604"/>
            </a:xfrm>
          </p:grpSpPr>
          <p:cxnSp>
            <p:nvCxnSpPr>
              <p:cNvPr id="517" name="Google Shape;517;p13"/>
              <p:cNvCxnSpPr/>
              <p:nvPr/>
            </p:nvCxnSpPr>
            <p:spPr>
              <a:xfrm>
                <a:off x="1277068" y="2548626"/>
                <a:ext cx="0" cy="325604"/>
              </a:xfrm>
              <a:prstGeom prst="straightConnector1">
                <a:avLst/>
              </a:prstGeom>
              <a:noFill/>
              <a:ln w="12700" cap="flat" cmpd="sng">
                <a:solidFill>
                  <a:srgbClr val="00C7FD"/>
                </a:solidFill>
                <a:prstDash val="solid"/>
                <a:miter lim="800000"/>
                <a:headEnd type="none" w="sm" len="sm"/>
                <a:tailEnd type="none" w="sm" len="sm"/>
              </a:ln>
            </p:spPr>
          </p:cxnSp>
          <p:cxnSp>
            <p:nvCxnSpPr>
              <p:cNvPr id="518" name="Google Shape;518;p13"/>
              <p:cNvCxnSpPr/>
              <p:nvPr/>
            </p:nvCxnSpPr>
            <p:spPr>
              <a:xfrm>
                <a:off x="1277068" y="2872833"/>
                <a:ext cx="4666532" cy="0"/>
              </a:xfrm>
              <a:prstGeom prst="straightConnector1">
                <a:avLst/>
              </a:prstGeom>
              <a:noFill/>
              <a:ln w="12700" cap="flat" cmpd="sng">
                <a:solidFill>
                  <a:srgbClr val="EEF7FF"/>
                </a:solidFill>
                <a:prstDash val="solid"/>
                <a:miter lim="800000"/>
                <a:headEnd type="none" w="sm" len="sm"/>
                <a:tailEnd type="none" w="sm" len="sm"/>
              </a:ln>
            </p:spPr>
          </p:cxnSp>
        </p:grpSp>
      </p:grpSp>
      <p:grpSp>
        <p:nvGrpSpPr>
          <p:cNvPr id="519" name="Google Shape;519;p13"/>
          <p:cNvGrpSpPr/>
          <p:nvPr/>
        </p:nvGrpSpPr>
        <p:grpSpPr>
          <a:xfrm>
            <a:off x="8959705" y="1756325"/>
            <a:ext cx="2950321" cy="1359128"/>
            <a:chOff x="8959705" y="1756325"/>
            <a:chExt cx="2950321" cy="1359128"/>
          </a:xfrm>
        </p:grpSpPr>
        <p:sp>
          <p:nvSpPr>
            <p:cNvPr id="520" name="Google Shape;520;p13"/>
            <p:cNvSpPr txBox="1"/>
            <p:nvPr/>
          </p:nvSpPr>
          <p:spPr>
            <a:xfrm>
              <a:off x="9239126" y="1756325"/>
              <a:ext cx="2670900" cy="82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596"/>
                <a:buFont typeface="Play"/>
                <a:buNone/>
              </a:pPr>
              <a:r>
                <a:rPr lang="en-US" sz="1596" b="1" i="0" u="none" strike="noStrike" cap="none">
                  <a:solidFill>
                    <a:srgbClr val="FFFFFF"/>
                  </a:solidFill>
                  <a:latin typeface="Play"/>
                  <a:ea typeface="Play"/>
                  <a:cs typeface="Play"/>
                  <a:sym typeface="Play"/>
                </a:rPr>
                <a:t>Hyperthreading may be available on only some cores in a p</a:t>
              </a:r>
              <a:r>
                <a:rPr lang="en-US" sz="1596" b="1">
                  <a:solidFill>
                    <a:srgbClr val="FFFFFF"/>
                  </a:solidFill>
                  <a:latin typeface="Play"/>
                  <a:ea typeface="Play"/>
                  <a:cs typeface="Play"/>
                  <a:sym typeface="Play"/>
                </a:rPr>
                <a:t>ackage</a:t>
              </a:r>
              <a:endParaRPr sz="1400" b="0" i="0" u="none" strike="noStrike" cap="none">
                <a:solidFill>
                  <a:srgbClr val="000000"/>
                </a:solidFill>
                <a:latin typeface="Arial"/>
                <a:ea typeface="Arial"/>
                <a:cs typeface="Arial"/>
                <a:sym typeface="Arial"/>
              </a:endParaRPr>
            </a:p>
          </p:txBody>
        </p:sp>
        <p:sp>
          <p:nvSpPr>
            <p:cNvPr id="521" name="Google Shape;521;p13"/>
            <p:cNvSpPr/>
            <p:nvPr/>
          </p:nvSpPr>
          <p:spPr>
            <a:xfrm>
              <a:off x="8959705" y="1839551"/>
              <a:ext cx="180623" cy="175297"/>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995"/>
                <a:buFont typeface="Play"/>
                <a:buNone/>
              </a:pPr>
              <a:endParaRPr sz="1995" b="0" i="0" u="none" strike="noStrike" cap="none">
                <a:solidFill>
                  <a:srgbClr val="525252"/>
                </a:solidFill>
                <a:latin typeface="Arial"/>
                <a:ea typeface="Arial"/>
                <a:cs typeface="Arial"/>
                <a:sym typeface="Arial"/>
              </a:endParaRPr>
            </a:p>
          </p:txBody>
        </p:sp>
        <p:grpSp>
          <p:nvGrpSpPr>
            <p:cNvPr id="522" name="Google Shape;522;p13"/>
            <p:cNvGrpSpPr/>
            <p:nvPr/>
          </p:nvGrpSpPr>
          <p:grpSpPr>
            <a:xfrm>
              <a:off x="9048589" y="2107510"/>
              <a:ext cx="2766446" cy="1007943"/>
              <a:chOff x="1277068" y="2548626"/>
              <a:chExt cx="4666532" cy="325604"/>
            </a:xfrm>
          </p:grpSpPr>
          <p:cxnSp>
            <p:nvCxnSpPr>
              <p:cNvPr id="523" name="Google Shape;523;p13"/>
              <p:cNvCxnSpPr/>
              <p:nvPr/>
            </p:nvCxnSpPr>
            <p:spPr>
              <a:xfrm>
                <a:off x="1277068" y="2548626"/>
                <a:ext cx="0" cy="325604"/>
              </a:xfrm>
              <a:prstGeom prst="straightConnector1">
                <a:avLst/>
              </a:prstGeom>
              <a:noFill/>
              <a:ln w="12700" cap="flat" cmpd="sng">
                <a:solidFill>
                  <a:srgbClr val="00C7FD"/>
                </a:solidFill>
                <a:prstDash val="solid"/>
                <a:miter lim="800000"/>
                <a:headEnd type="none" w="sm" len="sm"/>
                <a:tailEnd type="none" w="sm" len="sm"/>
              </a:ln>
            </p:spPr>
          </p:cxnSp>
          <p:cxnSp>
            <p:nvCxnSpPr>
              <p:cNvPr id="524" name="Google Shape;524;p13"/>
              <p:cNvCxnSpPr/>
              <p:nvPr/>
            </p:nvCxnSpPr>
            <p:spPr>
              <a:xfrm>
                <a:off x="1277068" y="2872833"/>
                <a:ext cx="4666532" cy="0"/>
              </a:xfrm>
              <a:prstGeom prst="straightConnector1">
                <a:avLst/>
              </a:prstGeom>
              <a:noFill/>
              <a:ln w="12700" cap="flat" cmpd="sng">
                <a:solidFill>
                  <a:srgbClr val="EEF7FF"/>
                </a:solidFill>
                <a:prstDash val="solid"/>
                <a:miter lim="800000"/>
                <a:headEnd type="none" w="sm" len="sm"/>
                <a:tailEnd type="none" w="sm" len="sm"/>
              </a:ln>
            </p:spPr>
          </p:cxnSp>
        </p:grpSp>
        <p:sp>
          <p:nvSpPr>
            <p:cNvPr id="525" name="Google Shape;525;p13"/>
            <p:cNvSpPr txBox="1"/>
            <p:nvPr/>
          </p:nvSpPr>
          <p:spPr>
            <a:xfrm>
              <a:off x="9239116" y="2556197"/>
              <a:ext cx="2508000" cy="460500"/>
            </a:xfrm>
            <a:prstGeom prst="rect">
              <a:avLst/>
            </a:prstGeom>
            <a:noFill/>
            <a:ln>
              <a:noFill/>
            </a:ln>
          </p:spPr>
          <p:txBody>
            <a:bodyPr spcFirstLastPara="1" wrap="square" lIns="91425" tIns="45700" rIns="91425" bIns="45700" anchor="t" anchorCtr="0">
              <a:spAutoFit/>
            </a:bodyPr>
            <a:lstStyle/>
            <a:p>
              <a:pPr marL="179550" marR="0" lvl="0" indent="-179550" algn="l" rtl="0">
                <a:lnSpc>
                  <a:spcPct val="100000"/>
                </a:lnSpc>
                <a:spcBef>
                  <a:spcPts val="0"/>
                </a:spcBef>
                <a:spcAft>
                  <a:spcPts val="0"/>
                </a:spcAft>
                <a:buClr>
                  <a:srgbClr val="FFFFFF"/>
                </a:buClr>
                <a:buSzPts val="1197"/>
                <a:buFont typeface="Noto Sans Symbols"/>
                <a:buChar char="▪"/>
              </a:pPr>
              <a:r>
                <a:rPr lang="en-US" sz="1197" b="0" i="0" u="none" strike="noStrike" cap="none">
                  <a:solidFill>
                    <a:srgbClr val="FFFFFF"/>
                  </a:solidFill>
                  <a:latin typeface="Play"/>
                  <a:ea typeface="Play"/>
                  <a:cs typeface="Play"/>
                  <a:sym typeface="Play"/>
                </a:rPr>
                <a:t>Logical core count may not equal 2x physical core count</a:t>
              </a:r>
              <a:endParaRPr sz="1400" b="0" i="0" u="none" strike="noStrike" cap="none">
                <a:solidFill>
                  <a:srgbClr val="000000"/>
                </a:solidFill>
                <a:latin typeface="Arial"/>
                <a:ea typeface="Arial"/>
                <a:cs typeface="Arial"/>
                <a:sym typeface="Arial"/>
              </a:endParaRPr>
            </a:p>
          </p:txBody>
        </p:sp>
      </p:grpSp>
      <p:sp>
        <p:nvSpPr>
          <p:cNvPr id="526" name="Google Shape;526;p13"/>
          <p:cNvSpPr txBox="1"/>
          <p:nvPr/>
        </p:nvSpPr>
        <p:spPr>
          <a:xfrm>
            <a:off x="626214" y="3856565"/>
            <a:ext cx="2406900" cy="82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96"/>
              <a:buFont typeface="Arial"/>
              <a:buNone/>
            </a:pPr>
            <a:r>
              <a:rPr lang="en-US" sz="1596" b="1" i="0" u="none" strike="noStrike" cap="none">
                <a:solidFill>
                  <a:srgbClr val="FFFFFF"/>
                </a:solidFill>
                <a:latin typeface="Play"/>
                <a:ea typeface="Play"/>
                <a:cs typeface="Play"/>
                <a:sym typeface="Play"/>
              </a:rPr>
              <a:t>The core topology layout may not </a:t>
            </a:r>
            <a:br>
              <a:rPr lang="en-US" sz="1596" b="1" i="0" u="none" strike="noStrike" cap="none">
                <a:solidFill>
                  <a:srgbClr val="FFFFFF"/>
                </a:solidFill>
                <a:latin typeface="Play"/>
                <a:ea typeface="Play"/>
                <a:cs typeface="Play"/>
                <a:sym typeface="Play"/>
              </a:rPr>
            </a:br>
            <a:r>
              <a:rPr lang="en-US" sz="1596" b="1" i="0" u="none" strike="noStrike" cap="none">
                <a:solidFill>
                  <a:srgbClr val="FFFFFF"/>
                </a:solidFill>
                <a:latin typeface="Play"/>
                <a:ea typeface="Play"/>
                <a:cs typeface="Play"/>
                <a:sym typeface="Play"/>
              </a:rPr>
              <a:t>be </a:t>
            </a:r>
            <a:r>
              <a:rPr lang="en-US" sz="1596"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simple</a:t>
            </a:r>
            <a:endParaRPr sz="1596" b="1" i="0" u="none" strike="noStrike" cap="none">
              <a:solidFill>
                <a:srgbClr val="FFFFFF"/>
              </a:solidFill>
              <a:latin typeface="Play"/>
              <a:ea typeface="Play"/>
              <a:cs typeface="Play"/>
              <a:sym typeface="Play"/>
            </a:endParaRPr>
          </a:p>
        </p:txBody>
      </p:sp>
      <p:grpSp>
        <p:nvGrpSpPr>
          <p:cNvPr id="527" name="Google Shape;527;p13"/>
          <p:cNvGrpSpPr/>
          <p:nvPr/>
        </p:nvGrpSpPr>
        <p:grpSpPr>
          <a:xfrm>
            <a:off x="346803" y="3939798"/>
            <a:ext cx="2855330" cy="1491140"/>
            <a:chOff x="346803" y="3939798"/>
            <a:chExt cx="2855330" cy="1491140"/>
          </a:xfrm>
        </p:grpSpPr>
        <p:sp>
          <p:nvSpPr>
            <p:cNvPr id="528" name="Google Shape;528;p13"/>
            <p:cNvSpPr txBox="1"/>
            <p:nvPr/>
          </p:nvSpPr>
          <p:spPr>
            <a:xfrm>
              <a:off x="614611" y="4684949"/>
              <a:ext cx="2508000" cy="645000"/>
            </a:xfrm>
            <a:prstGeom prst="rect">
              <a:avLst/>
            </a:prstGeom>
            <a:noFill/>
            <a:ln>
              <a:noFill/>
            </a:ln>
          </p:spPr>
          <p:txBody>
            <a:bodyPr spcFirstLastPara="1" wrap="square" lIns="91425" tIns="45700" rIns="91425" bIns="45700" anchor="t" anchorCtr="0">
              <a:spAutoFit/>
            </a:bodyPr>
            <a:lstStyle/>
            <a:p>
              <a:pPr marL="179550" marR="0" lvl="0" indent="-179550" algn="l" rtl="0">
                <a:lnSpc>
                  <a:spcPct val="100000"/>
                </a:lnSpc>
                <a:spcBef>
                  <a:spcPts val="0"/>
                </a:spcBef>
                <a:spcAft>
                  <a:spcPts val="0"/>
                </a:spcAft>
                <a:buClr>
                  <a:srgbClr val="FFFFFF"/>
                </a:buClr>
                <a:buSzPts val="1197"/>
                <a:buFont typeface="Noto Sans Symbols"/>
                <a:buChar char="▪"/>
              </a:pPr>
              <a:r>
                <a:rPr lang="en-US" sz="1197" b="0" i="0" u="none" strike="noStrike" cap="none">
                  <a:solidFill>
                    <a:srgbClr val="FFFFFF"/>
                  </a:solidFill>
                  <a:latin typeface="Play"/>
                  <a:ea typeface="Play"/>
                  <a:cs typeface="Play"/>
                  <a:sym typeface="Play"/>
                </a:rPr>
                <a:t>Performance, </a:t>
              </a:r>
              <a:r>
                <a:rPr lang="en-US" sz="1197"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ordering</a:t>
              </a:r>
              <a:r>
                <a:rPr lang="en-US" sz="1197" b="0" i="0" u="none" strike="noStrike" cap="none">
                  <a:solidFill>
                    <a:srgbClr val="FFFFFF"/>
                  </a:solidFill>
                  <a:latin typeface="Play"/>
                  <a:ea typeface="Play"/>
                  <a:cs typeface="Play"/>
                  <a:sym typeface="Play"/>
                </a:rPr>
                <a:t>, or relationship between logical processors may change</a:t>
              </a:r>
              <a:endParaRPr sz="1400" b="0" i="0" u="none" strike="noStrike" cap="none">
                <a:solidFill>
                  <a:srgbClr val="000000"/>
                </a:solidFill>
                <a:latin typeface="Arial"/>
                <a:ea typeface="Arial"/>
                <a:cs typeface="Arial"/>
                <a:sym typeface="Arial"/>
              </a:endParaRPr>
            </a:p>
          </p:txBody>
        </p:sp>
        <p:sp>
          <p:nvSpPr>
            <p:cNvPr id="529" name="Google Shape;529;p13"/>
            <p:cNvSpPr/>
            <p:nvPr/>
          </p:nvSpPr>
          <p:spPr>
            <a:xfrm>
              <a:off x="346803" y="3939798"/>
              <a:ext cx="180623" cy="175297"/>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995"/>
                <a:buFont typeface="Play"/>
                <a:buNone/>
              </a:pPr>
              <a:endParaRPr sz="1995" b="0" i="0" u="none" strike="noStrike" cap="none">
                <a:solidFill>
                  <a:srgbClr val="525252"/>
                </a:solidFill>
                <a:latin typeface="Arial"/>
                <a:ea typeface="Arial"/>
                <a:cs typeface="Arial"/>
                <a:sym typeface="Arial"/>
              </a:endParaRPr>
            </a:p>
          </p:txBody>
        </p:sp>
        <p:grpSp>
          <p:nvGrpSpPr>
            <p:cNvPr id="530" name="Google Shape;530;p13"/>
            <p:cNvGrpSpPr/>
            <p:nvPr/>
          </p:nvGrpSpPr>
          <p:grpSpPr>
            <a:xfrm>
              <a:off x="435687" y="4207757"/>
              <a:ext cx="2766446" cy="1223181"/>
              <a:chOff x="1277068" y="2548626"/>
              <a:chExt cx="4666532" cy="325604"/>
            </a:xfrm>
          </p:grpSpPr>
          <p:cxnSp>
            <p:nvCxnSpPr>
              <p:cNvPr id="531" name="Google Shape;531;p13"/>
              <p:cNvCxnSpPr/>
              <p:nvPr/>
            </p:nvCxnSpPr>
            <p:spPr>
              <a:xfrm>
                <a:off x="1277068" y="2548626"/>
                <a:ext cx="0" cy="325604"/>
              </a:xfrm>
              <a:prstGeom prst="straightConnector1">
                <a:avLst/>
              </a:prstGeom>
              <a:noFill/>
              <a:ln w="12700" cap="flat" cmpd="sng">
                <a:solidFill>
                  <a:srgbClr val="00C7FD"/>
                </a:solidFill>
                <a:prstDash val="solid"/>
                <a:miter lim="800000"/>
                <a:headEnd type="none" w="sm" len="sm"/>
                <a:tailEnd type="none" w="sm" len="sm"/>
              </a:ln>
            </p:spPr>
          </p:cxnSp>
          <p:cxnSp>
            <p:nvCxnSpPr>
              <p:cNvPr id="532" name="Google Shape;532;p13"/>
              <p:cNvCxnSpPr/>
              <p:nvPr/>
            </p:nvCxnSpPr>
            <p:spPr>
              <a:xfrm>
                <a:off x="1277068" y="2872833"/>
                <a:ext cx="4666532" cy="0"/>
              </a:xfrm>
              <a:prstGeom prst="straightConnector1">
                <a:avLst/>
              </a:prstGeom>
              <a:noFill/>
              <a:ln w="12700" cap="flat" cmpd="sng">
                <a:solidFill>
                  <a:srgbClr val="EEF7FF"/>
                </a:solidFill>
                <a:prstDash val="solid"/>
                <a:miter lim="800000"/>
                <a:headEnd type="none" w="sm" len="sm"/>
                <a:tailEnd type="none" w="sm" len="sm"/>
              </a:ln>
            </p:spPr>
          </p:cxnSp>
        </p:grpSp>
      </p:grpSp>
      <p:grpSp>
        <p:nvGrpSpPr>
          <p:cNvPr id="533" name="Google Shape;533;p13"/>
          <p:cNvGrpSpPr/>
          <p:nvPr/>
        </p:nvGrpSpPr>
        <p:grpSpPr>
          <a:xfrm>
            <a:off x="3285875" y="3856565"/>
            <a:ext cx="2439949" cy="1574373"/>
            <a:chOff x="3285875" y="3856565"/>
            <a:chExt cx="2439949" cy="1574373"/>
          </a:xfrm>
        </p:grpSpPr>
        <p:sp>
          <p:nvSpPr>
            <p:cNvPr id="534" name="Google Shape;534;p13"/>
            <p:cNvSpPr txBox="1"/>
            <p:nvPr/>
          </p:nvSpPr>
          <p:spPr>
            <a:xfrm>
              <a:off x="3565286" y="3856565"/>
              <a:ext cx="2105976" cy="1074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596"/>
                <a:buFont typeface="Play"/>
                <a:buNone/>
              </a:pPr>
              <a:r>
                <a:rPr lang="en-US" sz="1596" b="1" i="0" u="none" strike="noStrike" cap="none">
                  <a:solidFill>
                    <a:srgbClr val="FFFFFF"/>
                  </a:solidFill>
                  <a:latin typeface="Play"/>
                  <a:ea typeface="Play"/>
                  <a:cs typeface="Play"/>
                  <a:sym typeface="Play"/>
                </a:rPr>
                <a:t>ISA may be identical, but specific performance of an instruction may vary</a:t>
              </a:r>
              <a:endParaRPr sz="1400" b="0" i="0" u="none" strike="noStrike" cap="none">
                <a:solidFill>
                  <a:srgbClr val="000000"/>
                </a:solidFill>
                <a:latin typeface="Arial"/>
                <a:ea typeface="Arial"/>
                <a:cs typeface="Arial"/>
                <a:sym typeface="Arial"/>
              </a:endParaRPr>
            </a:p>
          </p:txBody>
        </p:sp>
        <p:sp>
          <p:nvSpPr>
            <p:cNvPr id="535" name="Google Shape;535;p13"/>
            <p:cNvSpPr/>
            <p:nvPr/>
          </p:nvSpPr>
          <p:spPr>
            <a:xfrm>
              <a:off x="3285875" y="3939798"/>
              <a:ext cx="180623" cy="175297"/>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995"/>
                <a:buFont typeface="Play"/>
                <a:buNone/>
              </a:pPr>
              <a:endParaRPr sz="1995" b="0" i="0" u="none" strike="noStrike" cap="none">
                <a:solidFill>
                  <a:srgbClr val="525252"/>
                </a:solidFill>
                <a:latin typeface="Arial"/>
                <a:ea typeface="Arial"/>
                <a:cs typeface="Arial"/>
                <a:sym typeface="Arial"/>
              </a:endParaRPr>
            </a:p>
          </p:txBody>
        </p:sp>
        <p:grpSp>
          <p:nvGrpSpPr>
            <p:cNvPr id="536" name="Google Shape;536;p13"/>
            <p:cNvGrpSpPr/>
            <p:nvPr/>
          </p:nvGrpSpPr>
          <p:grpSpPr>
            <a:xfrm>
              <a:off x="3374761" y="4207757"/>
              <a:ext cx="2351063" cy="1223181"/>
              <a:chOff x="1277068" y="2548626"/>
              <a:chExt cx="4666532" cy="325604"/>
            </a:xfrm>
          </p:grpSpPr>
          <p:cxnSp>
            <p:nvCxnSpPr>
              <p:cNvPr id="537" name="Google Shape;537;p13"/>
              <p:cNvCxnSpPr/>
              <p:nvPr/>
            </p:nvCxnSpPr>
            <p:spPr>
              <a:xfrm>
                <a:off x="1277068" y="2548626"/>
                <a:ext cx="0" cy="325604"/>
              </a:xfrm>
              <a:prstGeom prst="straightConnector1">
                <a:avLst/>
              </a:prstGeom>
              <a:noFill/>
              <a:ln w="12700" cap="flat" cmpd="sng">
                <a:solidFill>
                  <a:srgbClr val="00C7FD"/>
                </a:solidFill>
                <a:prstDash val="solid"/>
                <a:miter lim="800000"/>
                <a:headEnd type="none" w="sm" len="sm"/>
                <a:tailEnd type="none" w="sm" len="sm"/>
              </a:ln>
            </p:spPr>
          </p:cxnSp>
          <p:cxnSp>
            <p:nvCxnSpPr>
              <p:cNvPr id="538" name="Google Shape;538;p13"/>
              <p:cNvCxnSpPr/>
              <p:nvPr/>
            </p:nvCxnSpPr>
            <p:spPr>
              <a:xfrm>
                <a:off x="1277068" y="2872833"/>
                <a:ext cx="4666532" cy="0"/>
              </a:xfrm>
              <a:prstGeom prst="straightConnector1">
                <a:avLst/>
              </a:prstGeom>
              <a:noFill/>
              <a:ln w="12700" cap="flat" cmpd="sng">
                <a:solidFill>
                  <a:srgbClr val="EEF7FF"/>
                </a:solidFill>
                <a:prstDash val="solid"/>
                <a:miter lim="800000"/>
                <a:headEnd type="none" w="sm" len="sm"/>
                <a:tailEnd type="none" w="sm" len="sm"/>
              </a:ln>
            </p:spPr>
          </p:cxnSp>
        </p:grpSp>
      </p:grpSp>
      <p:grpSp>
        <p:nvGrpSpPr>
          <p:cNvPr id="539" name="Google Shape;539;p13"/>
          <p:cNvGrpSpPr/>
          <p:nvPr/>
        </p:nvGrpSpPr>
        <p:grpSpPr>
          <a:xfrm>
            <a:off x="6049922" y="3856565"/>
            <a:ext cx="2855331" cy="1574373"/>
            <a:chOff x="6049922" y="3856565"/>
            <a:chExt cx="2855331" cy="1574373"/>
          </a:xfrm>
        </p:grpSpPr>
        <p:sp>
          <p:nvSpPr>
            <p:cNvPr id="540" name="Google Shape;540;p13"/>
            <p:cNvSpPr txBox="1"/>
            <p:nvPr/>
          </p:nvSpPr>
          <p:spPr>
            <a:xfrm>
              <a:off x="6329334" y="3856565"/>
              <a:ext cx="2017200" cy="107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596"/>
                <a:buFont typeface="Play"/>
                <a:buNone/>
              </a:pPr>
              <a:r>
                <a:rPr lang="en-US" sz="1596" b="1" i="0" u="none" strike="noStrike" cap="none">
                  <a:solidFill>
                    <a:srgbClr val="FFFFFF"/>
                  </a:solidFill>
                  <a:latin typeface="Play"/>
                  <a:ea typeface="Play"/>
                  <a:cs typeface="Play"/>
                  <a:sym typeface="Play"/>
                </a:rPr>
                <a:t>Running efficiently, or slower, </a:t>
              </a:r>
              <a:r>
                <a:rPr lang="en-US" sz="1596"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may</a:t>
              </a:r>
              <a:r>
                <a:rPr lang="en-US" sz="1596" b="1" i="0" u="none" strike="noStrike" cap="none">
                  <a:solidFill>
                    <a:srgbClr val="FFFFFF"/>
                  </a:solidFill>
                  <a:latin typeface="Play"/>
                  <a:ea typeface="Play"/>
                  <a:cs typeface="Play"/>
                  <a:sym typeface="Play"/>
                </a:rPr>
                <a:t> be faster overall</a:t>
              </a:r>
              <a:endParaRPr sz="1400" b="0" i="0" u="none" strike="noStrike" cap="none">
                <a:solidFill>
                  <a:srgbClr val="000000"/>
                </a:solidFill>
                <a:latin typeface="Arial"/>
                <a:ea typeface="Arial"/>
                <a:cs typeface="Arial"/>
                <a:sym typeface="Arial"/>
              </a:endParaRPr>
            </a:p>
          </p:txBody>
        </p:sp>
        <p:sp>
          <p:nvSpPr>
            <p:cNvPr id="541" name="Google Shape;541;p13"/>
            <p:cNvSpPr/>
            <p:nvPr/>
          </p:nvSpPr>
          <p:spPr>
            <a:xfrm>
              <a:off x="6049922" y="3939798"/>
              <a:ext cx="180623" cy="175297"/>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995"/>
                <a:buFont typeface="Play"/>
                <a:buNone/>
              </a:pPr>
              <a:endParaRPr sz="1995" b="0" i="0" u="none" strike="noStrike" cap="none">
                <a:solidFill>
                  <a:srgbClr val="525252"/>
                </a:solidFill>
                <a:latin typeface="Arial"/>
                <a:ea typeface="Arial"/>
                <a:cs typeface="Arial"/>
                <a:sym typeface="Arial"/>
              </a:endParaRPr>
            </a:p>
          </p:txBody>
        </p:sp>
        <p:grpSp>
          <p:nvGrpSpPr>
            <p:cNvPr id="542" name="Google Shape;542;p13"/>
            <p:cNvGrpSpPr/>
            <p:nvPr/>
          </p:nvGrpSpPr>
          <p:grpSpPr>
            <a:xfrm>
              <a:off x="6138807" y="4207757"/>
              <a:ext cx="2766446" cy="1223181"/>
              <a:chOff x="1277068" y="2548626"/>
              <a:chExt cx="4666532" cy="325604"/>
            </a:xfrm>
          </p:grpSpPr>
          <p:cxnSp>
            <p:nvCxnSpPr>
              <p:cNvPr id="543" name="Google Shape;543;p13"/>
              <p:cNvCxnSpPr/>
              <p:nvPr/>
            </p:nvCxnSpPr>
            <p:spPr>
              <a:xfrm>
                <a:off x="1277068" y="2548626"/>
                <a:ext cx="0" cy="325604"/>
              </a:xfrm>
              <a:prstGeom prst="straightConnector1">
                <a:avLst/>
              </a:prstGeom>
              <a:noFill/>
              <a:ln w="12700" cap="flat" cmpd="sng">
                <a:solidFill>
                  <a:srgbClr val="00C7FD"/>
                </a:solidFill>
                <a:prstDash val="solid"/>
                <a:miter lim="800000"/>
                <a:headEnd type="none" w="sm" len="sm"/>
                <a:tailEnd type="none" w="sm" len="sm"/>
              </a:ln>
            </p:spPr>
          </p:cxnSp>
          <p:cxnSp>
            <p:nvCxnSpPr>
              <p:cNvPr id="544" name="Google Shape;544;p13"/>
              <p:cNvCxnSpPr/>
              <p:nvPr/>
            </p:nvCxnSpPr>
            <p:spPr>
              <a:xfrm>
                <a:off x="1277068" y="2872833"/>
                <a:ext cx="4666532" cy="0"/>
              </a:xfrm>
              <a:prstGeom prst="straightConnector1">
                <a:avLst/>
              </a:prstGeom>
              <a:noFill/>
              <a:ln w="12700" cap="flat" cmpd="sng">
                <a:solidFill>
                  <a:srgbClr val="EEF7FF"/>
                </a:solidFill>
                <a:prstDash val="solid"/>
                <a:miter lim="800000"/>
                <a:headEnd type="none" w="sm" len="sm"/>
                <a:tailEnd type="none" w="sm" len="sm"/>
              </a:ln>
            </p:spPr>
          </p:cxnSp>
        </p:grpSp>
      </p:grpSp>
      <p:grpSp>
        <p:nvGrpSpPr>
          <p:cNvPr id="545" name="Google Shape;545;p13"/>
          <p:cNvGrpSpPr/>
          <p:nvPr/>
        </p:nvGrpSpPr>
        <p:grpSpPr>
          <a:xfrm>
            <a:off x="8959705" y="3856565"/>
            <a:ext cx="2855330" cy="1574373"/>
            <a:chOff x="8959705" y="3856565"/>
            <a:chExt cx="2855330" cy="1574373"/>
          </a:xfrm>
        </p:grpSpPr>
        <p:sp>
          <p:nvSpPr>
            <p:cNvPr id="546" name="Google Shape;546;p13"/>
            <p:cNvSpPr txBox="1"/>
            <p:nvPr/>
          </p:nvSpPr>
          <p:spPr>
            <a:xfrm>
              <a:off x="9239117" y="3856565"/>
              <a:ext cx="2406900" cy="107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596"/>
                <a:buFont typeface="Play"/>
                <a:buNone/>
              </a:pPr>
              <a:r>
                <a:rPr lang="en-US" sz="1596" b="1" i="0" u="none" strike="noStrike" cap="none">
                  <a:solidFill>
                    <a:srgbClr val="FFFFFF"/>
                  </a:solidFill>
                  <a:latin typeface="Play"/>
                  <a:ea typeface="Play"/>
                  <a:cs typeface="Play"/>
                  <a:sym typeface="Play"/>
                </a:rPr>
                <a:t>Power may be </a:t>
              </a:r>
              <a:br>
                <a:rPr lang="en-US" sz="1596" b="1" i="0" u="none" strike="noStrike" cap="none">
                  <a:solidFill>
                    <a:srgbClr val="FFFFFF"/>
                  </a:solidFill>
                  <a:latin typeface="Play"/>
                  <a:ea typeface="Play"/>
                  <a:cs typeface="Play"/>
                  <a:sym typeface="Play"/>
                </a:rPr>
              </a:br>
              <a:r>
                <a:rPr lang="en-US" sz="1596"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shared</a:t>
              </a:r>
              <a:r>
                <a:rPr lang="en-US" sz="1596" b="1" i="0" u="none" strike="noStrike" cap="none">
                  <a:solidFill>
                    <a:srgbClr val="FFFFFF"/>
                  </a:solidFill>
                  <a:latin typeface="Play"/>
                  <a:ea typeface="Play"/>
                  <a:cs typeface="Play"/>
                  <a:sym typeface="Play"/>
                </a:rPr>
                <a:t> between GPU/CPU/Other -&gt; frequency impact</a:t>
              </a:r>
              <a:endParaRPr sz="1400" b="0" i="0" u="none" strike="noStrike" cap="none">
                <a:solidFill>
                  <a:srgbClr val="000000"/>
                </a:solidFill>
                <a:latin typeface="Arial"/>
                <a:ea typeface="Arial"/>
                <a:cs typeface="Arial"/>
                <a:sym typeface="Arial"/>
              </a:endParaRPr>
            </a:p>
          </p:txBody>
        </p:sp>
        <p:sp>
          <p:nvSpPr>
            <p:cNvPr id="547" name="Google Shape;547;p13"/>
            <p:cNvSpPr/>
            <p:nvPr/>
          </p:nvSpPr>
          <p:spPr>
            <a:xfrm>
              <a:off x="8959705" y="3939798"/>
              <a:ext cx="180623" cy="175297"/>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995"/>
                <a:buFont typeface="Play"/>
                <a:buNone/>
              </a:pPr>
              <a:endParaRPr sz="1995" b="0" i="0" u="none" strike="noStrike" cap="none">
                <a:solidFill>
                  <a:srgbClr val="525252"/>
                </a:solidFill>
                <a:latin typeface="Arial"/>
                <a:ea typeface="Arial"/>
                <a:cs typeface="Arial"/>
                <a:sym typeface="Arial"/>
              </a:endParaRPr>
            </a:p>
          </p:txBody>
        </p:sp>
        <p:grpSp>
          <p:nvGrpSpPr>
            <p:cNvPr id="548" name="Google Shape;548;p13"/>
            <p:cNvGrpSpPr/>
            <p:nvPr/>
          </p:nvGrpSpPr>
          <p:grpSpPr>
            <a:xfrm>
              <a:off x="9048589" y="4207757"/>
              <a:ext cx="2766446" cy="1223181"/>
              <a:chOff x="1277068" y="2548626"/>
              <a:chExt cx="4666532" cy="325604"/>
            </a:xfrm>
          </p:grpSpPr>
          <p:cxnSp>
            <p:nvCxnSpPr>
              <p:cNvPr id="549" name="Google Shape;549;p13"/>
              <p:cNvCxnSpPr/>
              <p:nvPr/>
            </p:nvCxnSpPr>
            <p:spPr>
              <a:xfrm>
                <a:off x="1277068" y="2548626"/>
                <a:ext cx="0" cy="325604"/>
              </a:xfrm>
              <a:prstGeom prst="straightConnector1">
                <a:avLst/>
              </a:prstGeom>
              <a:noFill/>
              <a:ln w="12700" cap="flat" cmpd="sng">
                <a:solidFill>
                  <a:srgbClr val="00C7FD"/>
                </a:solidFill>
                <a:prstDash val="solid"/>
                <a:miter lim="800000"/>
                <a:headEnd type="none" w="sm" len="sm"/>
                <a:tailEnd type="none" w="sm" len="sm"/>
              </a:ln>
            </p:spPr>
          </p:cxnSp>
          <p:cxnSp>
            <p:nvCxnSpPr>
              <p:cNvPr id="550" name="Google Shape;550;p13"/>
              <p:cNvCxnSpPr/>
              <p:nvPr/>
            </p:nvCxnSpPr>
            <p:spPr>
              <a:xfrm>
                <a:off x="1277068" y="2872833"/>
                <a:ext cx="4666532" cy="0"/>
              </a:xfrm>
              <a:prstGeom prst="straightConnector1">
                <a:avLst/>
              </a:prstGeom>
              <a:noFill/>
              <a:ln w="12700" cap="flat" cmpd="sng">
                <a:solidFill>
                  <a:srgbClr val="EEF7FF"/>
                </a:solidFill>
                <a:prstDash val="solid"/>
                <a:miter lim="800000"/>
                <a:headEnd type="none" w="sm" len="sm"/>
                <a:tailEnd type="none" w="sm" len="sm"/>
              </a:ln>
            </p:spPr>
          </p:cxnSp>
        </p:grpSp>
      </p:grpSp>
      <p:cxnSp>
        <p:nvCxnSpPr>
          <p:cNvPr id="551" name="Google Shape;551;p13"/>
          <p:cNvCxnSpPr/>
          <p:nvPr/>
        </p:nvCxnSpPr>
        <p:spPr>
          <a:xfrm>
            <a:off x="3077108" y="1839552"/>
            <a:ext cx="0" cy="3586139"/>
          </a:xfrm>
          <a:prstGeom prst="straightConnector1">
            <a:avLst/>
          </a:prstGeom>
          <a:noFill/>
          <a:ln w="28575" cap="flat" cmpd="sng">
            <a:solidFill>
              <a:srgbClr val="004A86"/>
            </a:solidFill>
            <a:prstDash val="solid"/>
            <a:miter lim="800000"/>
            <a:headEnd type="none" w="sm" len="sm"/>
            <a:tailEnd type="none" w="sm" len="sm"/>
          </a:ln>
        </p:spPr>
      </p:cxnSp>
      <p:cxnSp>
        <p:nvCxnSpPr>
          <p:cNvPr id="552" name="Google Shape;552;p13"/>
          <p:cNvCxnSpPr/>
          <p:nvPr/>
        </p:nvCxnSpPr>
        <p:spPr>
          <a:xfrm>
            <a:off x="5887762" y="1839552"/>
            <a:ext cx="0" cy="3586139"/>
          </a:xfrm>
          <a:prstGeom prst="straightConnector1">
            <a:avLst/>
          </a:prstGeom>
          <a:noFill/>
          <a:ln w="28575" cap="flat" cmpd="sng">
            <a:solidFill>
              <a:srgbClr val="004A86"/>
            </a:solidFill>
            <a:prstDash val="solid"/>
            <a:miter lim="800000"/>
            <a:headEnd type="none" w="sm" len="sm"/>
            <a:tailEnd type="none" w="sm" len="sm"/>
          </a:ln>
        </p:spPr>
      </p:cxnSp>
      <p:cxnSp>
        <p:nvCxnSpPr>
          <p:cNvPr id="553" name="Google Shape;553;p13"/>
          <p:cNvCxnSpPr/>
          <p:nvPr/>
        </p:nvCxnSpPr>
        <p:spPr>
          <a:xfrm>
            <a:off x="8698415" y="1839552"/>
            <a:ext cx="0" cy="3586139"/>
          </a:xfrm>
          <a:prstGeom prst="straightConnector1">
            <a:avLst/>
          </a:prstGeom>
          <a:noFill/>
          <a:ln w="28575" cap="flat" cmpd="sng">
            <a:solidFill>
              <a:srgbClr val="004A86"/>
            </a:solidFill>
            <a:prstDash val="solid"/>
            <a:miter lim="800000"/>
            <a:headEnd type="none" w="sm" len="sm"/>
            <a:tailEnd type="none" w="sm" len="sm"/>
          </a:ln>
        </p:spPr>
      </p:cxnSp>
      <p:grpSp>
        <p:nvGrpSpPr>
          <p:cNvPr id="554" name="Google Shape;554;p13"/>
          <p:cNvGrpSpPr/>
          <p:nvPr/>
        </p:nvGrpSpPr>
        <p:grpSpPr>
          <a:xfrm>
            <a:off x="346803" y="1756318"/>
            <a:ext cx="2775797" cy="1359135"/>
            <a:chOff x="346803" y="1756318"/>
            <a:chExt cx="2775797" cy="1359135"/>
          </a:xfrm>
        </p:grpSpPr>
        <p:sp>
          <p:nvSpPr>
            <p:cNvPr id="555" name="Google Shape;555;p13"/>
            <p:cNvSpPr txBox="1"/>
            <p:nvPr/>
          </p:nvSpPr>
          <p:spPr>
            <a:xfrm>
              <a:off x="626214" y="1756318"/>
              <a:ext cx="2406900" cy="82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596"/>
                <a:buFont typeface="Play"/>
                <a:buNone/>
              </a:pPr>
              <a:r>
                <a:rPr lang="en-US" sz="1596" b="1" i="0" u="none" strike="noStrike" cap="none">
                  <a:solidFill>
                    <a:srgbClr val="FFFFFF"/>
                  </a:solidFill>
                  <a:latin typeface="Play"/>
                  <a:ea typeface="Play"/>
                  <a:cs typeface="Play"/>
                  <a:sym typeface="Play"/>
                </a:rPr>
                <a:t>Significant performance delta between </a:t>
              </a:r>
              <a:r>
                <a:rPr lang="en-US" sz="1596"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cores</a:t>
              </a:r>
              <a:endParaRPr sz="1596" b="1" i="0" u="none" strike="noStrike" cap="none">
                <a:solidFill>
                  <a:srgbClr val="FFFFFF"/>
                </a:solidFill>
                <a:latin typeface="Play"/>
                <a:ea typeface="Play"/>
                <a:cs typeface="Play"/>
                <a:sym typeface="Play"/>
              </a:endParaRPr>
            </a:p>
          </p:txBody>
        </p:sp>
        <p:sp>
          <p:nvSpPr>
            <p:cNvPr id="556" name="Google Shape;556;p13"/>
            <p:cNvSpPr txBox="1"/>
            <p:nvPr/>
          </p:nvSpPr>
          <p:spPr>
            <a:xfrm>
              <a:off x="614600" y="2567149"/>
              <a:ext cx="2508000" cy="460800"/>
            </a:xfrm>
            <a:prstGeom prst="rect">
              <a:avLst/>
            </a:prstGeom>
            <a:noFill/>
            <a:ln>
              <a:noFill/>
            </a:ln>
          </p:spPr>
          <p:txBody>
            <a:bodyPr spcFirstLastPara="1" wrap="square" lIns="91425" tIns="45700" rIns="91425" bIns="45700" anchor="t" anchorCtr="0">
              <a:spAutoFit/>
            </a:bodyPr>
            <a:lstStyle/>
            <a:p>
              <a:pPr marL="179550" marR="0" lvl="0" indent="-179550" algn="l" rtl="0">
                <a:lnSpc>
                  <a:spcPct val="100000"/>
                </a:lnSpc>
                <a:spcBef>
                  <a:spcPts val="0"/>
                </a:spcBef>
                <a:spcAft>
                  <a:spcPts val="0"/>
                </a:spcAft>
                <a:buClr>
                  <a:srgbClr val="FFFFFF"/>
                </a:buClr>
                <a:buSzPts val="1197"/>
                <a:buFont typeface="Noto Sans Symbols"/>
                <a:buChar char="▪"/>
              </a:pPr>
              <a:r>
                <a:rPr lang="en-US" sz="1197" b="0" i="0" u="none" strike="noStrike" cap="none">
                  <a:solidFill>
                    <a:srgbClr val="FFFFFF"/>
                  </a:solidFill>
                  <a:latin typeface="Play"/>
                  <a:ea typeface="Play"/>
                  <a:cs typeface="Play"/>
                  <a:sym typeface="Play"/>
                </a:rPr>
                <a:t>Even identical cores may run at different frequencies</a:t>
              </a:r>
              <a:endParaRPr sz="1400" b="0" i="0" u="none" strike="noStrike" cap="none">
                <a:solidFill>
                  <a:srgbClr val="000000"/>
                </a:solidFill>
                <a:latin typeface="Arial"/>
                <a:ea typeface="Arial"/>
                <a:cs typeface="Arial"/>
                <a:sym typeface="Arial"/>
              </a:endParaRPr>
            </a:p>
          </p:txBody>
        </p:sp>
        <p:sp>
          <p:nvSpPr>
            <p:cNvPr id="557" name="Google Shape;557;p13"/>
            <p:cNvSpPr/>
            <p:nvPr/>
          </p:nvSpPr>
          <p:spPr>
            <a:xfrm>
              <a:off x="346803" y="1839551"/>
              <a:ext cx="180623" cy="175297"/>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995"/>
                <a:buFont typeface="Play"/>
                <a:buNone/>
              </a:pPr>
              <a:endParaRPr sz="1995" b="0" i="0" u="none" strike="noStrike" cap="none">
                <a:solidFill>
                  <a:srgbClr val="525252"/>
                </a:solidFill>
                <a:latin typeface="Arial"/>
                <a:ea typeface="Arial"/>
                <a:cs typeface="Arial"/>
                <a:sym typeface="Arial"/>
              </a:endParaRPr>
            </a:p>
          </p:txBody>
        </p:sp>
        <p:cxnSp>
          <p:nvCxnSpPr>
            <p:cNvPr id="558" name="Google Shape;558;p13"/>
            <p:cNvCxnSpPr/>
            <p:nvPr/>
          </p:nvCxnSpPr>
          <p:spPr>
            <a:xfrm>
              <a:off x="449853" y="2107510"/>
              <a:ext cx="0" cy="1007943"/>
            </a:xfrm>
            <a:prstGeom prst="straightConnector1">
              <a:avLst/>
            </a:prstGeom>
            <a:noFill/>
            <a:ln w="12700" cap="flat" cmpd="sng">
              <a:solidFill>
                <a:srgbClr val="00C7FD"/>
              </a:solidFill>
              <a:prstDash val="solid"/>
              <a:miter lim="800000"/>
              <a:headEnd type="none" w="sm" len="sm"/>
              <a:tailEnd type="none" w="sm" len="sm"/>
            </a:ln>
          </p:spPr>
        </p:cxnSp>
        <p:cxnSp>
          <p:nvCxnSpPr>
            <p:cNvPr id="559" name="Google Shape;559;p13"/>
            <p:cNvCxnSpPr/>
            <p:nvPr/>
          </p:nvCxnSpPr>
          <p:spPr>
            <a:xfrm>
              <a:off x="449853" y="3111128"/>
              <a:ext cx="2351063" cy="0"/>
            </a:xfrm>
            <a:prstGeom prst="straightConnector1">
              <a:avLst/>
            </a:prstGeom>
            <a:noFill/>
            <a:ln w="12700" cap="flat" cmpd="sng">
              <a:solidFill>
                <a:srgbClr val="EEF7FF"/>
              </a:solidFill>
              <a:prstDash val="solid"/>
              <a:miter lim="800000"/>
              <a:headEnd type="none" w="sm" len="sm"/>
              <a:tailEnd type="none" w="sm" len="sm"/>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500"/>
                                        <p:tgtEl>
                                          <p:spTgt spid="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7"/>
                                        </p:tgtEl>
                                        <p:attrNameLst>
                                          <p:attrName>style.visibility</p:attrName>
                                        </p:attrNameLst>
                                      </p:cBhvr>
                                      <p:to>
                                        <p:strVal val="visible"/>
                                      </p:to>
                                    </p:set>
                                    <p:animEffect transition="in" filter="fade">
                                      <p:cBhvr>
                                        <p:cTn id="12" dur="500"/>
                                        <p:tgtEl>
                                          <p:spTgt spid="5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3"/>
                                        </p:tgtEl>
                                        <p:attrNameLst>
                                          <p:attrName>style.visibility</p:attrName>
                                        </p:attrNameLst>
                                      </p:cBhvr>
                                      <p:to>
                                        <p:strVal val="visible"/>
                                      </p:to>
                                    </p:set>
                                    <p:animEffect transition="in" filter="fade">
                                      <p:cBhvr>
                                        <p:cTn id="17" dur="500"/>
                                        <p:tgtEl>
                                          <p:spTgt spid="5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9"/>
                                        </p:tgtEl>
                                        <p:attrNameLst>
                                          <p:attrName>style.visibility</p:attrName>
                                        </p:attrNameLst>
                                      </p:cBhvr>
                                      <p:to>
                                        <p:strVal val="visible"/>
                                      </p:to>
                                    </p:set>
                                    <p:animEffect transition="in" filter="fade">
                                      <p:cBhvr>
                                        <p:cTn id="22" dur="500"/>
                                        <p:tgtEl>
                                          <p:spTgt spid="5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7"/>
                                        </p:tgtEl>
                                        <p:attrNameLst>
                                          <p:attrName>style.visibility</p:attrName>
                                        </p:attrNameLst>
                                      </p:cBhvr>
                                      <p:to>
                                        <p:strVal val="visible"/>
                                      </p:to>
                                    </p:set>
                                    <p:animEffect transition="in" filter="fade">
                                      <p:cBhvr>
                                        <p:cTn id="27" dur="500"/>
                                        <p:tgtEl>
                                          <p:spTgt spid="527"/>
                                        </p:tgtEl>
                                      </p:cBhvr>
                                    </p:animEffect>
                                  </p:childTnLst>
                                </p:cTn>
                              </p:par>
                              <p:par>
                                <p:cTn id="28" presetID="10" presetClass="entr" presetSubtype="0" fill="hold" nodeType="withEffect">
                                  <p:stCondLst>
                                    <p:cond delay="0"/>
                                  </p:stCondLst>
                                  <p:childTnLst>
                                    <p:set>
                                      <p:cBhvr>
                                        <p:cTn id="29" dur="1" fill="hold">
                                          <p:stCondLst>
                                            <p:cond delay="0"/>
                                          </p:stCondLst>
                                        </p:cTn>
                                        <p:tgtEl>
                                          <p:spTgt spid="526"/>
                                        </p:tgtEl>
                                        <p:attrNameLst>
                                          <p:attrName>style.visibility</p:attrName>
                                        </p:attrNameLst>
                                      </p:cBhvr>
                                      <p:to>
                                        <p:strVal val="visible"/>
                                      </p:to>
                                    </p:set>
                                    <p:animEffect transition="in" filter="fade">
                                      <p:cBhvr>
                                        <p:cTn id="30" dur="500"/>
                                        <p:tgtEl>
                                          <p:spTgt spid="5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33"/>
                                        </p:tgtEl>
                                        <p:attrNameLst>
                                          <p:attrName>style.visibility</p:attrName>
                                        </p:attrNameLst>
                                      </p:cBhvr>
                                      <p:to>
                                        <p:strVal val="visible"/>
                                      </p:to>
                                    </p:set>
                                    <p:animEffect transition="in" filter="fade">
                                      <p:cBhvr>
                                        <p:cTn id="35" dur="500"/>
                                        <p:tgtEl>
                                          <p:spTgt spid="5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39"/>
                                        </p:tgtEl>
                                        <p:attrNameLst>
                                          <p:attrName>style.visibility</p:attrName>
                                        </p:attrNameLst>
                                      </p:cBhvr>
                                      <p:to>
                                        <p:strVal val="visible"/>
                                      </p:to>
                                    </p:set>
                                    <p:animEffect transition="in" filter="fade">
                                      <p:cBhvr>
                                        <p:cTn id="40" dur="500"/>
                                        <p:tgtEl>
                                          <p:spTgt spid="5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45"/>
                                        </p:tgtEl>
                                        <p:attrNameLst>
                                          <p:attrName>style.visibility</p:attrName>
                                        </p:attrNameLst>
                                      </p:cBhvr>
                                      <p:to>
                                        <p:strVal val="visible"/>
                                      </p:to>
                                    </p:set>
                                    <p:animEffect transition="in" filter="fade">
                                      <p:cBhvr>
                                        <p:cTn id="45" dur="500"/>
                                        <p:tgtEl>
                                          <p:spTgt spid="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4"/>
          <p:cNvSpPr txBox="1">
            <a:spLocks noGrp="1"/>
          </p:cNvSpPr>
          <p:nvPr>
            <p:ph type="title"/>
          </p:nvPr>
        </p:nvSpPr>
        <p:spPr>
          <a:xfrm>
            <a:off x="432000" y="431800"/>
            <a:ext cx="5484613" cy="1778309"/>
          </a:xfrm>
          <a:prstGeom prst="rect">
            <a:avLst/>
          </a:prstGeom>
          <a:noFill/>
          <a:ln>
            <a:noFill/>
          </a:ln>
        </p:spPr>
        <p:txBody>
          <a:bodyPr spcFirstLastPara="1" wrap="square" lIns="0" tIns="0" rIns="0" bIns="0" anchor="b" anchorCtr="0">
            <a:noAutofit/>
          </a:bodyPr>
          <a:lstStyle/>
          <a:p>
            <a:pPr marL="0" lvl="0" indent="0" algn="l" rtl="0">
              <a:lnSpc>
                <a:spcPct val="83000"/>
              </a:lnSpc>
              <a:spcBef>
                <a:spcPts val="0"/>
              </a:spcBef>
              <a:spcAft>
                <a:spcPts val="0"/>
              </a:spcAft>
              <a:buClr>
                <a:schemeClr val="lt1"/>
              </a:buClr>
              <a:buSzPts val="4000"/>
              <a:buFont typeface="Play"/>
              <a:buNone/>
            </a:pPr>
            <a:r>
              <a:rPr lang="en-US"/>
              <a:t>Performance Characteristics</a:t>
            </a:r>
            <a:endParaRPr/>
          </a:p>
        </p:txBody>
      </p:sp>
      <p:sp>
        <p:nvSpPr>
          <p:cNvPr id="565" name="Google Shape;565;p14"/>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566" name="Google Shape;566;p14"/>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5"/>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Performance Characteristics</a:t>
            </a:r>
            <a:endParaRPr/>
          </a:p>
        </p:txBody>
      </p:sp>
      <p:sp>
        <p:nvSpPr>
          <p:cNvPr id="572" name="Google Shape;572;p15"/>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t>Integer and scalar floating-</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point</a:t>
            </a:r>
            <a:r>
              <a:rPr lang="en-US"/>
              <a:t> instructions</a:t>
            </a:r>
            <a:endParaRPr/>
          </a:p>
          <a:p>
            <a:pPr marL="351450" lvl="3" indent="-171450" algn="l" rtl="0">
              <a:lnSpc>
                <a:spcPct val="110000"/>
              </a:lnSpc>
              <a:spcBef>
                <a:spcPts val="1600"/>
              </a:spcBef>
              <a:spcAft>
                <a:spcPts val="0"/>
              </a:spcAft>
              <a:buClr>
                <a:schemeClr val="lt1"/>
              </a:buClr>
              <a:buSzPts val="1600"/>
              <a:buFont typeface="Arial"/>
              <a:buChar char="•"/>
            </a:pPr>
            <a:r>
              <a:rPr lang="en-US" sz="1600"/>
              <a:t>Performance and efficiency cores are very similar </a:t>
            </a:r>
            <a:br>
              <a:rPr lang="en-US" sz="1600"/>
            </a:br>
            <a:r>
              <a:rPr lang="en-US" sz="1600"/>
              <a:t>in performance, with E-cores operating at </a:t>
            </a:r>
            <a:br>
              <a:rPr lang="en-US" sz="1600"/>
            </a:b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about</a:t>
            </a:r>
            <a:r>
              <a:rPr lang="en-US" sz="1600"/>
              <a:t> 0.7x of a P-core.</a:t>
            </a:r>
            <a:endParaRPr/>
          </a:p>
          <a:p>
            <a:pPr marL="351450" lvl="3" indent="-95250" algn="l" rtl="0">
              <a:lnSpc>
                <a:spcPct val="110000"/>
              </a:lnSpc>
              <a:spcBef>
                <a:spcPts val="0"/>
              </a:spcBef>
              <a:spcAft>
                <a:spcPts val="0"/>
              </a:spcAft>
              <a:buClr>
                <a:schemeClr val="lt1"/>
              </a:buClr>
              <a:buSzPts val="1200"/>
              <a:buFont typeface="Arial"/>
              <a:buNone/>
            </a:pPr>
            <a:endParaRPr/>
          </a:p>
          <a:p>
            <a:pPr marL="171450" lvl="2" indent="-171450" algn="l" rtl="0">
              <a:lnSpc>
                <a:spcPct val="83000"/>
              </a:lnSpc>
              <a:spcBef>
                <a:spcPts val="0"/>
              </a:spcBef>
              <a:spcAft>
                <a:spcPts val="0"/>
              </a:spcAft>
              <a:buClr>
                <a:schemeClr val="lt1"/>
              </a:buClr>
              <a:buSzPts val="2000"/>
              <a:buFont typeface="Arial"/>
              <a:buChar char="•"/>
            </a:pPr>
            <a:r>
              <a:rPr lang="en-US"/>
              <a:t>SSE</a:t>
            </a:r>
            <a:endParaRPr/>
          </a:p>
          <a:p>
            <a:pPr marL="351450" lvl="3" indent="-171450" algn="l" rtl="0">
              <a:lnSpc>
                <a:spcPct val="110000"/>
              </a:lnSpc>
              <a:spcBef>
                <a:spcPts val="1600"/>
              </a:spcBef>
              <a:spcAft>
                <a:spcPts val="0"/>
              </a:spcAft>
              <a:buClr>
                <a:schemeClr val="lt1"/>
              </a:buClr>
              <a:buSzPts val="1600"/>
              <a:buFont typeface="Arial"/>
              <a:buChar char="•"/>
            </a:pPr>
            <a:r>
              <a:rPr lang="en-US" sz="1600"/>
              <a:t>E-cores operate on 4-wide floating-</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point</a:t>
            </a:r>
            <a:r>
              <a:rPr lang="en-US" sz="1600"/>
              <a:t>, at about 0.4x the performance of a P-core.</a:t>
            </a:r>
            <a:endParaRPr/>
          </a:p>
          <a:p>
            <a:pPr marL="351450" lvl="3" indent="-69850" algn="l" rtl="0">
              <a:lnSpc>
                <a:spcPct val="110000"/>
              </a:lnSpc>
              <a:spcBef>
                <a:spcPts val="0"/>
              </a:spcBef>
              <a:spcAft>
                <a:spcPts val="0"/>
              </a:spcAft>
              <a:buClr>
                <a:schemeClr val="lt1"/>
              </a:buClr>
              <a:buSzPts val="1600"/>
              <a:buFont typeface="Arial"/>
              <a:buNone/>
            </a:pPr>
            <a:endParaRPr sz="1600"/>
          </a:p>
          <a:p>
            <a:pPr marL="171450" lvl="2" indent="-171450" algn="l" rtl="0">
              <a:lnSpc>
                <a:spcPct val="83000"/>
              </a:lnSpc>
              <a:spcBef>
                <a:spcPts val="0"/>
              </a:spcBef>
              <a:spcAft>
                <a:spcPts val="0"/>
              </a:spcAft>
              <a:buClr>
                <a:schemeClr val="lt1"/>
              </a:buClr>
              <a:buSzPts val="2000"/>
              <a:buFont typeface="Arial"/>
              <a:buChar char="•"/>
            </a:pPr>
            <a:r>
              <a:rPr lang="en-US"/>
              <a:t>AVX/AVX2</a:t>
            </a:r>
            <a:endParaRPr/>
          </a:p>
          <a:p>
            <a:pPr marL="351450" lvl="3" indent="-171450" algn="l" rtl="0">
              <a:lnSpc>
                <a:spcPct val="110000"/>
              </a:lnSpc>
              <a:spcBef>
                <a:spcPts val="1600"/>
              </a:spcBef>
              <a:spcAft>
                <a:spcPts val="0"/>
              </a:spcAft>
              <a:buClr>
                <a:schemeClr val="lt1"/>
              </a:buClr>
              <a:buSzPts val="1600"/>
              <a:buFont typeface="Arial"/>
              <a:buChar char="•"/>
            </a:pPr>
            <a:r>
              <a:rPr lang="en-US" sz="1600"/>
              <a:t>E-cores operate on 8-wide floating-point data, at </a:t>
            </a:r>
            <a:br>
              <a:rPr lang="en-US" sz="1600"/>
            </a:b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about</a:t>
            </a:r>
            <a:r>
              <a:rPr lang="en-US" sz="1600"/>
              <a:t> 0.4x the performance of a P-core.</a:t>
            </a:r>
            <a:endParaRPr/>
          </a:p>
          <a:p>
            <a:pPr marL="0" lvl="0" indent="0" algn="l" rtl="0">
              <a:lnSpc>
                <a:spcPct val="110000"/>
              </a:lnSpc>
              <a:spcBef>
                <a:spcPts val="0"/>
              </a:spcBef>
              <a:spcAft>
                <a:spcPts val="0"/>
              </a:spcAft>
              <a:buClr>
                <a:schemeClr val="lt1"/>
              </a:buClr>
              <a:buSzPts val="1200"/>
              <a:buNone/>
            </a:pPr>
            <a:endParaRPr/>
          </a:p>
        </p:txBody>
      </p:sp>
      <p:sp>
        <p:nvSpPr>
          <p:cNvPr id="573" name="Google Shape;573;p15"/>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574" name="Google Shape;574;p15"/>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15</a:t>
            </a:fld>
            <a:endParaRPr/>
          </a:p>
        </p:txBody>
      </p:sp>
      <p:sp>
        <p:nvSpPr>
          <p:cNvPr id="575" name="Google Shape;575;p15"/>
          <p:cNvSpPr txBox="1"/>
          <p:nvPr/>
        </p:nvSpPr>
        <p:spPr>
          <a:xfrm>
            <a:off x="6080919" y="1630088"/>
            <a:ext cx="5202477" cy="3758968"/>
          </a:xfrm>
          <a:prstGeom prst="rect">
            <a:avLst/>
          </a:prstGeom>
          <a:noFill/>
          <a:ln>
            <a:noFill/>
          </a:ln>
        </p:spPr>
        <p:txBody>
          <a:bodyPr spcFirstLastPara="1" wrap="square" lIns="0" tIns="0" rIns="0" bIns="0" anchor="t" anchorCtr="0">
            <a:normAutofit fontScale="92500" lnSpcReduction="20000"/>
          </a:bodyPr>
          <a:lstStyle/>
          <a:p>
            <a:pPr marL="171450" marR="0" lvl="0" indent="-163830" algn="l" rtl="0">
              <a:lnSpc>
                <a:spcPct val="150000"/>
              </a:lnSpc>
              <a:spcBef>
                <a:spcPts val="0"/>
              </a:spcBef>
              <a:spcAft>
                <a:spcPts val="0"/>
              </a:spcAft>
              <a:buClr>
                <a:schemeClr val="lt1"/>
              </a:buClr>
              <a:buSzPct val="100000"/>
              <a:buFont typeface="Arial"/>
              <a:buChar char="•"/>
            </a:pPr>
            <a:r>
              <a:rPr lang="en-US" sz="1600" b="0" i="0" u="none" strike="noStrike" cap="none">
                <a:solidFill>
                  <a:schemeClr val="lt1"/>
                </a:solidFill>
                <a:latin typeface="Play"/>
                <a:ea typeface="Play"/>
                <a:cs typeface="Play"/>
                <a:sym typeface="Play"/>
              </a:rPr>
              <a:t>Many jobs that typically get scheduled in game job systems make moderate-to-</a:t>
            </a:r>
            <a:r>
              <a:rPr lang="en-US" sz="1600" b="0" i="0" u="none" strike="noStrike" cap="none">
                <a:solidFill>
                  <a:schemeClr val="lt1"/>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heavy</a:t>
            </a:r>
            <a:r>
              <a:rPr lang="en-US" sz="1600" b="0" i="0" u="none" strike="noStrike" cap="none">
                <a:solidFill>
                  <a:schemeClr val="lt1"/>
                </a:solidFill>
                <a:latin typeface="Play"/>
                <a:ea typeface="Play"/>
                <a:cs typeface="Play"/>
                <a:sym typeface="Play"/>
              </a:rPr>
              <a:t> use of SIMD.</a:t>
            </a:r>
            <a:endParaRPr sz="1400" b="0" i="0" u="none" strike="noStrike" cap="none">
              <a:solidFill>
                <a:srgbClr val="000000"/>
              </a:solidFill>
              <a:latin typeface="Arial"/>
              <a:ea typeface="Arial"/>
              <a:cs typeface="Arial"/>
              <a:sym typeface="Arial"/>
            </a:endParaRPr>
          </a:p>
          <a:p>
            <a:pPr marL="171450" marR="0" lvl="0" indent="-163830" algn="l" rtl="0">
              <a:lnSpc>
                <a:spcPct val="150000"/>
              </a:lnSpc>
              <a:spcBef>
                <a:spcPts val="2062"/>
              </a:spcBef>
              <a:spcAft>
                <a:spcPts val="0"/>
              </a:spcAft>
              <a:buClr>
                <a:schemeClr val="lt1"/>
              </a:buClr>
              <a:buSzPct val="100000"/>
              <a:buFont typeface="Arial"/>
              <a:buChar char="•"/>
            </a:pPr>
            <a:r>
              <a:rPr lang="en-US" sz="1600" b="0" i="0" u="none" strike="noStrike" cap="none">
                <a:solidFill>
                  <a:schemeClr val="lt1"/>
                </a:solidFill>
                <a:latin typeface="Play"/>
                <a:ea typeface="Play"/>
                <a:cs typeface="Play"/>
                <a:sym typeface="Play"/>
              </a:rPr>
              <a:t>This means we need to be selective about which jobs run on which </a:t>
            </a:r>
            <a:r>
              <a:rPr lang="en-US" sz="1600" b="0" i="0" u="none" strike="noStrike" cap="none">
                <a:solidFill>
                  <a:schemeClr val="lt1"/>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cores</a:t>
            </a:r>
            <a:r>
              <a:rPr lang="en-US" sz="1600" b="0" i="0" u="none" strike="noStrike" cap="none">
                <a:solidFill>
                  <a:schemeClr val="lt1"/>
                </a:solidFill>
                <a:latin typeface="Play"/>
                <a:ea typeface="Play"/>
                <a:cs typeface="Play"/>
                <a:sym typeface="Play"/>
              </a:rPr>
              <a:t>. HGS+/Thread Director will help here on </a:t>
            </a:r>
            <a:r>
              <a:rPr lang="en-US" sz="1600" b="0" i="0" u="none" strike="noStrike" cap="none">
                <a:solidFill>
                  <a:schemeClr val="lt1"/>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Windows</a:t>
            </a:r>
            <a:r>
              <a:rPr lang="en-US" sz="1600" b="0" i="0" u="none" strike="noStrike" cap="none">
                <a:solidFill>
                  <a:schemeClr val="lt1"/>
                </a:solidFill>
                <a:latin typeface="Play"/>
                <a:ea typeface="Play"/>
                <a:cs typeface="Play"/>
                <a:sym typeface="Play"/>
              </a:rPr>
              <a:t>* 11+, but we also need a solution for Windows* 10 and earlier.</a:t>
            </a:r>
            <a:endParaRPr sz="1400" b="0" i="0" u="none" strike="noStrike" cap="none">
              <a:solidFill>
                <a:srgbClr val="000000"/>
              </a:solidFill>
              <a:latin typeface="Arial"/>
              <a:ea typeface="Arial"/>
              <a:cs typeface="Arial"/>
              <a:sym typeface="Arial"/>
            </a:endParaRPr>
          </a:p>
          <a:p>
            <a:pPr marL="171450" marR="0" lvl="0" indent="-163830" algn="l" rtl="0">
              <a:lnSpc>
                <a:spcPct val="150000"/>
              </a:lnSpc>
              <a:spcBef>
                <a:spcPts val="2062"/>
              </a:spcBef>
              <a:spcAft>
                <a:spcPts val="0"/>
              </a:spcAft>
              <a:buClr>
                <a:schemeClr val="lt1"/>
              </a:buClr>
              <a:buSzPct val="100000"/>
              <a:buFont typeface="Arial"/>
              <a:buChar char="•"/>
            </a:pPr>
            <a:r>
              <a:rPr lang="en-US" sz="1600" b="0" i="0" u="none" strike="noStrike" cap="none">
                <a:solidFill>
                  <a:schemeClr val="lt1"/>
                </a:solidFill>
                <a:latin typeface="Play"/>
                <a:ea typeface="Play"/>
                <a:cs typeface="Play"/>
                <a:sym typeface="Play"/>
              </a:rPr>
              <a:t>Given the cache differences (shared L2 on E-</a:t>
            </a:r>
            <a:r>
              <a:rPr lang="en-US" sz="1600" b="0" i="0" u="none" strike="noStrike" cap="none">
                <a:solidFill>
                  <a:schemeClr val="lt1"/>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cores</a:t>
            </a:r>
            <a:r>
              <a:rPr lang="en-US" sz="1600" b="0" i="0" u="none" strike="noStrike" cap="none">
                <a:solidFill>
                  <a:schemeClr val="lt1"/>
                </a:solidFill>
                <a:latin typeface="Play"/>
                <a:ea typeface="Play"/>
                <a:cs typeface="Play"/>
                <a:sym typeface="Play"/>
              </a:rPr>
              <a:t>), some workloads might perform better if they are allocated to cores that share L2.</a:t>
            </a:r>
            <a:endParaRPr sz="1400" b="0" i="0" u="none" strike="noStrike" cap="none">
              <a:solidFill>
                <a:srgbClr val="000000"/>
              </a:solidFill>
              <a:latin typeface="Arial"/>
              <a:ea typeface="Arial"/>
              <a:cs typeface="Arial"/>
              <a:sym typeface="Arial"/>
            </a:endParaRPr>
          </a:p>
          <a:p>
            <a:pPr marL="171450" marR="0" lvl="0" indent="-69850" algn="l" rtl="0">
              <a:lnSpc>
                <a:spcPct val="150000"/>
              </a:lnSpc>
              <a:spcBef>
                <a:spcPts val="2062"/>
              </a:spcBef>
              <a:spcAft>
                <a:spcPts val="0"/>
              </a:spcAft>
              <a:buClr>
                <a:schemeClr val="lt1"/>
              </a:buClr>
              <a:buSzPct val="100000"/>
              <a:buFont typeface="Arial"/>
              <a:buNone/>
            </a:pPr>
            <a:endParaRPr sz="1600" b="0" i="0" u="none" strike="noStrike" cap="none">
              <a:solidFill>
                <a:schemeClr val="lt1"/>
              </a:solidFill>
              <a:latin typeface="Play"/>
              <a:ea typeface="Play"/>
              <a:cs typeface="Play"/>
              <a:sym typeface="Play"/>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fade">
                                      <p:cBhvr>
                                        <p:cTn id="7" dur="5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6"/>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Performance Characteristics</a:t>
            </a:r>
            <a:endParaRPr/>
          </a:p>
        </p:txBody>
      </p:sp>
      <p:sp>
        <p:nvSpPr>
          <p:cNvPr id="581" name="Google Shape;581;p16"/>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t>What if we just throw all low-</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priority</a:t>
            </a:r>
            <a:r>
              <a:rPr lang="en-US"/>
              <a:t> threads on E-cores?</a:t>
            </a:r>
            <a:endParaRPr/>
          </a:p>
          <a:p>
            <a:pPr marL="351450" lvl="3" indent="-171450" algn="l" rtl="0">
              <a:lnSpc>
                <a:spcPct val="110000"/>
              </a:lnSpc>
              <a:spcBef>
                <a:spcPts val="1600"/>
              </a:spcBef>
              <a:spcAft>
                <a:spcPts val="0"/>
              </a:spcAft>
              <a:buClr>
                <a:schemeClr val="lt1"/>
              </a:buClr>
              <a:buSzPts val="1600"/>
              <a:buFont typeface="Arial"/>
              <a:buChar char="•"/>
            </a:pPr>
            <a:r>
              <a:rPr lang="en-US" sz="1600"/>
              <a:t>On Windows* 10, low-priority, or below-normal priority, threads are scheduled on E-cores by </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default</a:t>
            </a:r>
            <a:r>
              <a:rPr lang="en-US" sz="1600"/>
              <a:t>.</a:t>
            </a:r>
            <a:endParaRPr/>
          </a:p>
          <a:p>
            <a:pPr marL="351450" lvl="3" indent="-69850" algn="l" rtl="0">
              <a:lnSpc>
                <a:spcPct val="110000"/>
              </a:lnSpc>
              <a:spcBef>
                <a:spcPts val="0"/>
              </a:spcBef>
              <a:spcAft>
                <a:spcPts val="0"/>
              </a:spcAft>
              <a:buClr>
                <a:schemeClr val="lt1"/>
              </a:buClr>
              <a:buSzPts val="1600"/>
              <a:buFont typeface="Arial"/>
              <a:buNone/>
            </a:pPr>
            <a:endParaRPr sz="1600"/>
          </a:p>
          <a:p>
            <a:pPr marL="351450" lvl="3" indent="-171450" algn="l" rtl="0">
              <a:lnSpc>
                <a:spcPct val="110000"/>
              </a:lnSpc>
              <a:spcBef>
                <a:spcPts val="0"/>
              </a:spcBef>
              <a:spcAft>
                <a:spcPts val="0"/>
              </a:spcAft>
              <a:buClr>
                <a:schemeClr val="lt1"/>
              </a:buClr>
              <a:buSzPts val="1600"/>
              <a:buFont typeface="Arial"/>
              <a:buChar char="•"/>
            </a:pPr>
            <a:r>
              <a:rPr lang="en-US" sz="1600"/>
              <a:t>Here, Unreal* creates two thread-pools sized by (LogicalCoreCount – 2); one above normal priority, and one pool at normal priority. 44 threads are, </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therefore</a:t>
            </a:r>
            <a:r>
              <a:rPr lang="en-US" sz="1600"/>
              <a:t>, fighting over 8 P-cores &amp; 8 E-cores.</a:t>
            </a:r>
            <a:endParaRPr/>
          </a:p>
          <a:p>
            <a:pPr marL="351450" lvl="3" indent="-69850" algn="l" rtl="0">
              <a:lnSpc>
                <a:spcPct val="110000"/>
              </a:lnSpc>
              <a:spcBef>
                <a:spcPts val="0"/>
              </a:spcBef>
              <a:spcAft>
                <a:spcPts val="0"/>
              </a:spcAft>
              <a:buClr>
                <a:schemeClr val="lt1"/>
              </a:buClr>
              <a:buSzPts val="1600"/>
              <a:buFont typeface="Arial"/>
              <a:buNone/>
            </a:pPr>
            <a:endParaRPr sz="1600"/>
          </a:p>
          <a:p>
            <a:pPr marL="351450" lvl="3" indent="-171450" algn="l" rtl="0">
              <a:lnSpc>
                <a:spcPct val="110000"/>
              </a:lnSpc>
              <a:spcBef>
                <a:spcPts val="0"/>
              </a:spcBef>
              <a:spcAft>
                <a:spcPts val="0"/>
              </a:spcAft>
              <a:buClr>
                <a:schemeClr val="lt1"/>
              </a:buClr>
              <a:buSzPts val="1600"/>
              <a:buFont typeface="Arial"/>
              <a:buChar char="•"/>
            </a:pPr>
            <a:r>
              <a:rPr lang="en-US" sz="1600"/>
              <a:t>That means on Windows* 10 we are over-subscribing the E-</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cores</a:t>
            </a:r>
            <a:r>
              <a:rPr lang="en-US" sz="1600"/>
              <a:t>, and performance is much less than ideal.</a:t>
            </a:r>
            <a:endParaRPr/>
          </a:p>
          <a:p>
            <a:pPr marL="351450" lvl="3" indent="-69850" algn="l" rtl="0">
              <a:lnSpc>
                <a:spcPct val="110000"/>
              </a:lnSpc>
              <a:spcBef>
                <a:spcPts val="0"/>
              </a:spcBef>
              <a:spcAft>
                <a:spcPts val="0"/>
              </a:spcAft>
              <a:buClr>
                <a:schemeClr val="lt1"/>
              </a:buClr>
              <a:buSzPts val="1600"/>
              <a:buFont typeface="Arial"/>
              <a:buNone/>
            </a:pPr>
            <a:endParaRPr sz="1600"/>
          </a:p>
          <a:p>
            <a:pPr marL="351450" lvl="3" indent="-171450" algn="l" rtl="0">
              <a:lnSpc>
                <a:spcPct val="110000"/>
              </a:lnSpc>
              <a:spcBef>
                <a:spcPts val="0"/>
              </a:spcBef>
              <a:spcAft>
                <a:spcPts val="0"/>
              </a:spcAft>
              <a:buClr>
                <a:schemeClr val="lt1"/>
              </a:buClr>
              <a:buSzPts val="1600"/>
              <a:buFont typeface="Arial"/>
              <a:buChar char="•"/>
            </a:pPr>
            <a:r>
              <a:rPr lang="en-US" sz="1600"/>
              <a:t>It’s also possible that SIMD-heavy work is being scheduled to E-cores on Windows 10.</a:t>
            </a:r>
            <a:endParaRPr/>
          </a:p>
          <a:p>
            <a:pPr marL="0" lvl="0" indent="0" algn="l" rtl="0">
              <a:lnSpc>
                <a:spcPct val="110000"/>
              </a:lnSpc>
              <a:spcBef>
                <a:spcPts val="0"/>
              </a:spcBef>
              <a:spcAft>
                <a:spcPts val="0"/>
              </a:spcAft>
              <a:buClr>
                <a:schemeClr val="lt1"/>
              </a:buClr>
              <a:buSzPts val="1200"/>
              <a:buNone/>
            </a:pPr>
            <a:endParaRPr/>
          </a:p>
        </p:txBody>
      </p:sp>
      <p:sp>
        <p:nvSpPr>
          <p:cNvPr id="582" name="Google Shape;582;p16"/>
          <p:cNvSpPr txBox="1">
            <a:spLocks noGrp="1"/>
          </p:cNvSpPr>
          <p:nvPr>
            <p:ph type="body" idx="2"/>
          </p:nvPr>
        </p:nvSpPr>
        <p:spPr>
          <a:xfrm>
            <a:off x="5049079" y="6133408"/>
            <a:ext cx="6277734" cy="34131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lt1"/>
              </a:buClr>
              <a:buSzPts val="1200"/>
              <a:buNone/>
            </a:pPr>
            <a:r>
              <a:rPr lang="en-US" b="1"/>
              <a:t>Source:  https://www.techpowerup.com/review/alder-lake-windows-10-performance/2.html</a:t>
            </a:r>
            <a:endParaRPr/>
          </a:p>
        </p:txBody>
      </p:sp>
      <p:sp>
        <p:nvSpPr>
          <p:cNvPr id="583" name="Google Shape;583;p16"/>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584" name="Google Shape;584;p16"/>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16</a:t>
            </a:fld>
            <a:endParaRPr/>
          </a:p>
        </p:txBody>
      </p:sp>
      <p:pic>
        <p:nvPicPr>
          <p:cNvPr id="585" name="Google Shape;585;p16"/>
          <p:cNvPicPr preferRelativeResize="0"/>
          <p:nvPr/>
        </p:nvPicPr>
        <p:blipFill rotWithShape="1">
          <a:blip r:embed="rId3">
            <a:alphaModFix/>
          </a:blip>
          <a:srcRect/>
          <a:stretch/>
        </p:blipFill>
        <p:spPr>
          <a:xfrm>
            <a:off x="7622019" y="314893"/>
            <a:ext cx="3548639" cy="5748078"/>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7"/>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Performance Characteristics</a:t>
            </a:r>
            <a:endParaRPr/>
          </a:p>
        </p:txBody>
      </p:sp>
      <p:sp>
        <p:nvSpPr>
          <p:cNvPr id="591" name="Google Shape;591;p17"/>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Intel</a:t>
            </a:r>
            <a:r>
              <a:rPr lang="en-US" b="1" baseline="30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a:t>
            </a:r>
            <a:r>
              <a:rPr lang="en-US"/>
              <a:t> Thread Director solves this issue on </a:t>
            </a:r>
            <a:br>
              <a:rPr lang="en-US"/>
            </a:br>
            <a:r>
              <a:rPr lang="en-US"/>
              <a:t>Windows*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11</a:t>
            </a:r>
            <a:r>
              <a:rPr lang="en-US"/>
              <a:t> and beyond.</a:t>
            </a:r>
            <a:endParaRPr/>
          </a:p>
          <a:p>
            <a:pPr marL="351450" lvl="3" indent="-184150" algn="l" rtl="0">
              <a:lnSpc>
                <a:spcPct val="110000"/>
              </a:lnSpc>
              <a:spcBef>
                <a:spcPts val="1600"/>
              </a:spcBef>
              <a:spcAft>
                <a:spcPts val="0"/>
              </a:spcAft>
              <a:buClr>
                <a:schemeClr val="lt1"/>
              </a:buClr>
              <a:buSzPts val="1400"/>
              <a:buFont typeface="Arial"/>
              <a:buChar char="•"/>
            </a:pPr>
            <a:r>
              <a:rPr lang="en-US" sz="1400"/>
              <a:t>Intel</a:t>
            </a:r>
            <a:r>
              <a:rPr lang="en-US" sz="1400" b="1" baseline="30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a:t>
            </a:r>
            <a:r>
              <a:rPr lang="en-US" sz="1400"/>
              <a:t>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Thread</a:t>
            </a:r>
            <a:r>
              <a:rPr lang="en-US" sz="1400"/>
              <a:t> Director will also favor scheduling threads with AVX/AVX2 instructions on P-cores, which can cause issues—</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even</a:t>
            </a:r>
            <a:r>
              <a:rPr lang="en-US" sz="1400"/>
              <a:t> on Windows* 11.</a:t>
            </a:r>
            <a:endParaRPr sz="1400"/>
          </a:p>
          <a:p>
            <a:pPr marL="351450" lvl="3" indent="-95250" algn="l" rtl="0">
              <a:lnSpc>
                <a:spcPct val="110000"/>
              </a:lnSpc>
              <a:spcBef>
                <a:spcPts val="0"/>
              </a:spcBef>
              <a:spcAft>
                <a:spcPts val="0"/>
              </a:spcAft>
              <a:buClr>
                <a:schemeClr val="lt1"/>
              </a:buClr>
              <a:buSzPts val="1200"/>
              <a:buFont typeface="Arial"/>
              <a:buNone/>
            </a:pPr>
            <a:endParaRPr sz="1400"/>
          </a:p>
          <a:p>
            <a:pPr marL="351450" lvl="3" indent="-184150" algn="l" rtl="0">
              <a:lnSpc>
                <a:spcPct val="110000"/>
              </a:lnSpc>
              <a:spcBef>
                <a:spcPts val="0"/>
              </a:spcBef>
              <a:spcAft>
                <a:spcPts val="0"/>
              </a:spcAft>
              <a:buClr>
                <a:schemeClr val="lt1"/>
              </a:buClr>
              <a:buSzPts val="1400"/>
              <a:buFont typeface="Arial"/>
              <a:buChar char="•"/>
            </a:pPr>
            <a:r>
              <a:rPr lang="en-US" sz="1400"/>
              <a:t>The OS has to choose which thread to schedule on P-cores when the system is oversubscribed. Occasionally, tasks on the critical path can get scheduled to E-cores, especially if all the P-cores are busy executing SIMD-</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rPr>
              <a:t>heavy</a:t>
            </a:r>
            <a:r>
              <a:rPr lang="en-US" sz="1400"/>
              <a:t> threads.</a:t>
            </a:r>
            <a:endParaRPr sz="1400"/>
          </a:p>
          <a:p>
            <a:pPr marL="351450" lvl="3" indent="-95250" algn="l" rtl="0">
              <a:lnSpc>
                <a:spcPct val="110000"/>
              </a:lnSpc>
              <a:spcBef>
                <a:spcPts val="0"/>
              </a:spcBef>
              <a:spcAft>
                <a:spcPts val="0"/>
              </a:spcAft>
              <a:buClr>
                <a:schemeClr val="lt1"/>
              </a:buClr>
              <a:buSzPts val="1200"/>
              <a:buFont typeface="Arial"/>
              <a:buNone/>
            </a:pPr>
            <a:endParaRPr sz="1400"/>
          </a:p>
          <a:p>
            <a:pPr marL="351450" lvl="3" indent="-184150" algn="l" rtl="0">
              <a:lnSpc>
                <a:spcPct val="110000"/>
              </a:lnSpc>
              <a:spcBef>
                <a:spcPts val="0"/>
              </a:spcBef>
              <a:spcAft>
                <a:spcPts val="0"/>
              </a:spcAft>
              <a:buClr>
                <a:schemeClr val="lt1"/>
              </a:buClr>
              <a:buSzPts val="1400"/>
              <a:buFont typeface="Arial"/>
              <a:buChar char="•"/>
            </a:pPr>
            <a:r>
              <a:rPr lang="en-US" sz="1400"/>
              <a:t>TO DO: INCORPORATE SHENG’S SUGGESTIONS HERE</a:t>
            </a:r>
            <a:endParaRPr sz="1400"/>
          </a:p>
          <a:p>
            <a:pPr marL="0" lvl="0" indent="0" algn="l" rtl="0">
              <a:lnSpc>
                <a:spcPct val="110000"/>
              </a:lnSpc>
              <a:spcBef>
                <a:spcPts val="0"/>
              </a:spcBef>
              <a:spcAft>
                <a:spcPts val="0"/>
              </a:spcAft>
              <a:buClr>
                <a:schemeClr val="lt1"/>
              </a:buClr>
              <a:buSzPts val="1200"/>
              <a:buNone/>
            </a:pPr>
            <a:endParaRPr/>
          </a:p>
        </p:txBody>
      </p:sp>
      <p:sp>
        <p:nvSpPr>
          <p:cNvPr id="592" name="Google Shape;592;p17"/>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593" name="Google Shape;593;p17"/>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17</a:t>
            </a:fld>
            <a:endParaRPr/>
          </a:p>
        </p:txBody>
      </p:sp>
      <p:pic>
        <p:nvPicPr>
          <p:cNvPr id="594" name="Google Shape;594;p17"/>
          <p:cNvPicPr preferRelativeResize="0"/>
          <p:nvPr/>
        </p:nvPicPr>
        <p:blipFill rotWithShape="1">
          <a:blip r:embed="rId3">
            <a:alphaModFix/>
          </a:blip>
          <a:srcRect/>
          <a:stretch/>
        </p:blipFill>
        <p:spPr>
          <a:xfrm>
            <a:off x="7622019" y="314893"/>
            <a:ext cx="3548639" cy="5748078"/>
          </a:xfrm>
          <a:prstGeom prst="rect">
            <a:avLst/>
          </a:prstGeom>
          <a:noFill/>
          <a:ln>
            <a:noFill/>
          </a:ln>
        </p:spPr>
      </p:pic>
      <p:sp>
        <p:nvSpPr>
          <p:cNvPr id="595" name="Google Shape;595;p17"/>
          <p:cNvSpPr txBox="1"/>
          <p:nvPr/>
        </p:nvSpPr>
        <p:spPr>
          <a:xfrm>
            <a:off x="5049079" y="6180300"/>
            <a:ext cx="6277734" cy="341312"/>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lt1"/>
              </a:buClr>
              <a:buSzPts val="1200"/>
              <a:buFont typeface="Arial"/>
              <a:buNone/>
            </a:pPr>
            <a:r>
              <a:rPr lang="en-US" sz="1200" b="1" i="0" u="none" strike="noStrike" cap="none">
                <a:solidFill>
                  <a:schemeClr val="lt1"/>
                </a:solidFill>
                <a:latin typeface="Play"/>
                <a:ea typeface="Play"/>
                <a:cs typeface="Play"/>
                <a:sym typeface="Play"/>
              </a:rPr>
              <a:t>Source:  https://www.techpowerup.com/review/alder-lake-windows-10-performance/2.html</a:t>
            </a:r>
            <a:endParaRPr sz="1200" b="0" i="0" u="none" strike="noStrike" cap="none">
              <a:solidFill>
                <a:schemeClr val="lt1"/>
              </a:solidFill>
              <a:latin typeface="Play"/>
              <a:ea typeface="Play"/>
              <a:cs typeface="Play"/>
              <a:sym typeface="Play"/>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8"/>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Performance Characteristics</a:t>
            </a:r>
            <a:endParaRPr/>
          </a:p>
        </p:txBody>
      </p:sp>
      <p:sp>
        <p:nvSpPr>
          <p:cNvPr id="601" name="Google Shape;601;p18"/>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t>We need to be careful choosing what work we put on E-cores, and we also need to be careful </a:t>
            </a:r>
            <a:br>
              <a:rPr lang="en-US"/>
            </a:b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
                  </a:ext>
                </a:extLst>
              </a:rPr>
              <a:t>not</a:t>
            </a:r>
            <a:r>
              <a:rPr lang="en-US"/>
              <a:t> to oversubscribe them.</a:t>
            </a:r>
            <a:endParaRPr/>
          </a:p>
          <a:p>
            <a:pPr marL="171450" lvl="2" indent="-171450" algn="l" rtl="0">
              <a:lnSpc>
                <a:spcPct val="83000"/>
              </a:lnSpc>
              <a:spcBef>
                <a:spcPts val="1600"/>
              </a:spcBef>
              <a:spcAft>
                <a:spcPts val="0"/>
              </a:spcAft>
              <a:buClr>
                <a:schemeClr val="lt1"/>
              </a:buClr>
              <a:buSzPts val="2000"/>
              <a:buFont typeface="Arial"/>
              <a:buChar char="•"/>
            </a:pPr>
            <a:r>
              <a:rPr lang="en-US"/>
              <a:t>We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7"/>
                  </a:ext>
                </a:extLst>
              </a:rPr>
              <a:t>can’t</a:t>
            </a:r>
            <a:r>
              <a:rPr lang="en-US"/>
              <a:t> assume something that works well on desktop (8+8) will work well on mobile (6+8), or ultra mobile (2+</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8"/>
                  </a:ext>
                </a:extLst>
              </a:rPr>
              <a:t>8</a:t>
            </a:r>
            <a:r>
              <a:rPr lang="en-US"/>
              <a:t>), platforms.</a:t>
            </a:r>
            <a:endParaRPr/>
          </a:p>
          <a:p>
            <a:pPr marL="171450" lvl="2" indent="-171450" algn="l" rtl="0">
              <a:lnSpc>
                <a:spcPct val="83000"/>
              </a:lnSpc>
              <a:spcBef>
                <a:spcPts val="1600"/>
              </a:spcBef>
              <a:spcAft>
                <a:spcPts val="0"/>
              </a:spcAft>
              <a:buClr>
                <a:schemeClr val="lt1"/>
              </a:buClr>
              <a:buSzPts val="2000"/>
              <a:buFont typeface="Arial"/>
              <a:buChar char="•"/>
            </a:pPr>
            <a:r>
              <a:rPr lang="en-US"/>
              <a:t>Intel</a:t>
            </a:r>
            <a:r>
              <a:rPr lang="en-US" b="1" baseline="30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9"/>
                  </a:ext>
                </a:extLst>
              </a:rPr>
              <a:t>®</a:t>
            </a:r>
            <a:r>
              <a:rPr lang="en-US"/>
              <a: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0"/>
                  </a:ext>
                </a:extLst>
              </a:rPr>
              <a:t>Thread</a:t>
            </a:r>
            <a:r>
              <a:rPr lang="en-US"/>
              <a:t> Director on Windows* 11 helps mitigate this issue, as we see that Windows* 11 with E-cores enabled beats Windows 10 with E-cores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
                  </a:ext>
                </a:extLst>
              </a:rPr>
              <a:t>disabled</a:t>
            </a:r>
            <a:r>
              <a:rPr lang="en-US"/>
              <a:t>.</a:t>
            </a:r>
            <a:endParaRPr/>
          </a:p>
          <a:p>
            <a:pPr marL="171450" lvl="2" indent="-171450" algn="l" rtl="0">
              <a:lnSpc>
                <a:spcPct val="83000"/>
              </a:lnSpc>
              <a:spcBef>
                <a:spcPts val="1600"/>
              </a:spcBef>
              <a:spcAft>
                <a:spcPts val="0"/>
              </a:spcAft>
              <a:buClr>
                <a:schemeClr val="lt1"/>
              </a:buClr>
              <a:buSzPts val="2000"/>
              <a:buFont typeface="Arial"/>
              <a:buChar char="•"/>
            </a:pPr>
            <a:r>
              <a:rPr lang="en-US"/>
              <a:t>So what is Intel</a:t>
            </a:r>
            <a:r>
              <a:rPr lang="en-US" b="1" baseline="30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2"/>
                  </a:ext>
                </a:extLst>
              </a:rPr>
              <a:t>®</a:t>
            </a:r>
            <a:r>
              <a:rPr lang="en-US"/>
              <a:t> Thread Director?</a:t>
            </a:r>
            <a:endParaRPr/>
          </a:p>
          <a:p>
            <a:pPr marL="0" lvl="0" indent="0" algn="l" rtl="0">
              <a:lnSpc>
                <a:spcPct val="110000"/>
              </a:lnSpc>
              <a:spcBef>
                <a:spcPts val="1600"/>
              </a:spcBef>
              <a:spcAft>
                <a:spcPts val="0"/>
              </a:spcAft>
              <a:buClr>
                <a:schemeClr val="lt1"/>
              </a:buClr>
              <a:buSzPts val="1200"/>
              <a:buNone/>
            </a:pPr>
            <a:endParaRPr/>
          </a:p>
        </p:txBody>
      </p:sp>
      <p:sp>
        <p:nvSpPr>
          <p:cNvPr id="602" name="Google Shape;602;p18"/>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603" name="Google Shape;603;p18"/>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18</a:t>
            </a:fld>
            <a:endParaRPr/>
          </a:p>
        </p:txBody>
      </p:sp>
      <p:pic>
        <p:nvPicPr>
          <p:cNvPr id="604" name="Google Shape;604;p18"/>
          <p:cNvPicPr preferRelativeResize="0"/>
          <p:nvPr/>
        </p:nvPicPr>
        <p:blipFill rotWithShape="1">
          <a:blip r:embed="rId3">
            <a:alphaModFix/>
          </a:blip>
          <a:srcRect/>
          <a:stretch/>
        </p:blipFill>
        <p:spPr>
          <a:xfrm>
            <a:off x="7622019" y="314893"/>
            <a:ext cx="3548639" cy="5748078"/>
          </a:xfrm>
          <a:prstGeom prst="rect">
            <a:avLst/>
          </a:prstGeom>
          <a:noFill/>
          <a:ln>
            <a:noFill/>
          </a:ln>
        </p:spPr>
      </p:pic>
      <p:sp>
        <p:nvSpPr>
          <p:cNvPr id="605" name="Google Shape;605;p18"/>
          <p:cNvSpPr txBox="1"/>
          <p:nvPr/>
        </p:nvSpPr>
        <p:spPr>
          <a:xfrm>
            <a:off x="5049079" y="6180300"/>
            <a:ext cx="6277734" cy="341312"/>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lt1"/>
              </a:buClr>
              <a:buSzPts val="1200"/>
              <a:buFont typeface="Arial"/>
              <a:buNone/>
            </a:pPr>
            <a:r>
              <a:rPr lang="en-US" sz="1200" b="1" i="0" u="none" strike="noStrike" cap="none">
                <a:solidFill>
                  <a:schemeClr val="lt1"/>
                </a:solidFill>
                <a:latin typeface="Play"/>
                <a:ea typeface="Play"/>
                <a:cs typeface="Play"/>
                <a:sym typeface="Play"/>
              </a:rPr>
              <a:t>Source:  https://www.techpowerup.com/review/alder-lake-windows-10-performance/2.html</a:t>
            </a:r>
            <a:endParaRPr sz="1200" b="0" i="0" u="none" strike="noStrike" cap="none">
              <a:solidFill>
                <a:schemeClr val="lt1"/>
              </a:solidFill>
              <a:latin typeface="Play"/>
              <a:ea typeface="Play"/>
              <a:cs typeface="Play"/>
              <a:sym typeface="Play"/>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9"/>
          <p:cNvSpPr txBox="1">
            <a:spLocks noGrp="1"/>
          </p:cNvSpPr>
          <p:nvPr>
            <p:ph type="title"/>
          </p:nvPr>
        </p:nvSpPr>
        <p:spPr>
          <a:xfrm>
            <a:off x="431800" y="431799"/>
            <a:ext cx="3708000"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Intel</a:t>
            </a:r>
            <a:r>
              <a:rPr lang="en-US" baseline="30000"/>
              <a:t>®</a:t>
            </a:r>
            <a:r>
              <a:rPr lang="en-US"/>
              <a: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3"/>
                  </a:ext>
                </a:extLst>
              </a:rPr>
              <a:t>Thread</a:t>
            </a:r>
            <a:r>
              <a:rPr lang="en-US"/>
              <a:t> Director/</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4"/>
                  </a:ext>
                </a:extLst>
              </a:rPr>
              <a:t>HGS</a:t>
            </a:r>
            <a:r>
              <a:rPr lang="en-US"/>
              <a:t>+</a:t>
            </a:r>
            <a:br>
              <a:rPr lang="en-US"/>
            </a:br>
            <a:endParaRPr/>
          </a:p>
        </p:txBody>
      </p:sp>
      <p:sp>
        <p:nvSpPr>
          <p:cNvPr id="612" name="Google Shape;612;p19"/>
          <p:cNvSpPr txBox="1">
            <a:spLocks noGrp="1"/>
          </p:cNvSpPr>
          <p:nvPr>
            <p:ph type="body" idx="1"/>
          </p:nvPr>
        </p:nvSpPr>
        <p:spPr>
          <a:xfrm>
            <a:off x="431800" y="1655763"/>
            <a:ext cx="3708000" cy="4335462"/>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t>Hardware-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5"/>
                  </a:ext>
                </a:extLst>
              </a:rPr>
              <a:t>guided</a:t>
            </a:r>
            <a:r>
              <a:rPr lang="en-US"/>
              <a:t> scheduling helps the OS schedule the right thread on the right core.</a:t>
            </a:r>
            <a:endParaRPr/>
          </a:p>
          <a:p>
            <a:pPr marL="171450" lvl="2" indent="-171450" algn="l" rtl="0">
              <a:lnSpc>
                <a:spcPct val="83000"/>
              </a:lnSpc>
              <a:spcBef>
                <a:spcPts val="1600"/>
              </a:spcBef>
              <a:spcAft>
                <a:spcPts val="0"/>
              </a:spcAft>
              <a:buClr>
                <a:schemeClr val="lt1"/>
              </a:buClr>
              <a:buSzPts val="2000"/>
              <a:buFont typeface="Arial"/>
              <a:buChar char="•"/>
            </a:pPr>
            <a:r>
              <a:rPr lang="en-US"/>
              <a:t>When the number of threads exceeds the number of cores, sets priority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6"/>
                  </a:ext>
                </a:extLst>
              </a:rPr>
              <a:t>between</a:t>
            </a:r>
            <a:r>
              <a:rPr lang="en-US"/>
              <a:t> threads.</a:t>
            </a:r>
            <a:endParaRPr/>
          </a:p>
          <a:p>
            <a:pPr marL="171450" lvl="2" indent="-171450" algn="l" rtl="0">
              <a:lnSpc>
                <a:spcPct val="83000"/>
              </a:lnSpc>
              <a:spcBef>
                <a:spcPts val="1600"/>
              </a:spcBef>
              <a:spcAft>
                <a:spcPts val="0"/>
              </a:spcAft>
              <a:buClr>
                <a:schemeClr val="lt1"/>
              </a:buClr>
              <a:buSzPts val="2000"/>
              <a:buFont typeface="Arial"/>
              <a:buChar char="•"/>
            </a:pPr>
            <a:r>
              <a:rPr lang="en-US"/>
              <a:t>The goal is to achieve the best energy, power-</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7"/>
                  </a:ext>
                </a:extLst>
              </a:rPr>
              <a:t>saving</a:t>
            </a:r>
            <a:r>
              <a:rPr lang="en-US"/>
              <a:t>, and  performance.</a:t>
            </a:r>
            <a:endParaRPr/>
          </a:p>
          <a:p>
            <a:pPr marL="171450" lvl="2" indent="-171450" algn="l" rtl="0">
              <a:lnSpc>
                <a:spcPct val="83000"/>
              </a:lnSpc>
              <a:spcBef>
                <a:spcPts val="1600"/>
              </a:spcBef>
              <a:spcAft>
                <a:spcPts val="0"/>
              </a:spcAft>
              <a:buClr>
                <a:schemeClr val="lt1"/>
              </a:buClr>
              <a:buSzPts val="2000"/>
              <a:buFont typeface="Arial"/>
              <a:buChar char="•"/>
            </a:pPr>
            <a:r>
              <a:rPr lang="en-US" sz="2000">
                <a:solidFill>
                  <a:schemeClr val="lt1"/>
                </a:solidFill>
                <a:latin typeface="Play"/>
                <a:ea typeface="Play"/>
                <a:cs typeface="Play"/>
                <a:sym typeface="Play"/>
              </a:rPr>
              <a:t>Based on thread class</a:t>
            </a:r>
            <a:r>
              <a:rPr lang="en-US"/>
              <a:t>-</a:t>
            </a:r>
            <a:r>
              <a:rPr lang="en-US" sz="2000">
                <a:solidFill>
                  <a:schemeClr val="lt1"/>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8"/>
                  </a:ext>
                </a:extLst>
              </a:rPr>
              <a:t>type</a:t>
            </a:r>
            <a:r>
              <a:rPr lang="en-US" sz="2000">
                <a:solidFill>
                  <a:schemeClr val="lt1"/>
                </a:solidFill>
                <a:latin typeface="Play"/>
                <a:ea typeface="Play"/>
                <a:cs typeface="Play"/>
                <a:sym typeface="Play"/>
              </a:rPr>
              <a:t> (VNNI, AVX2, FP32 etc.)</a:t>
            </a:r>
            <a:endParaRPr/>
          </a:p>
          <a:p>
            <a:pPr marL="171450" lvl="2" indent="-171450" algn="l" rtl="0">
              <a:lnSpc>
                <a:spcPct val="83000"/>
              </a:lnSpc>
              <a:spcBef>
                <a:spcPts val="1600"/>
              </a:spcBef>
              <a:spcAft>
                <a:spcPts val="0"/>
              </a:spcAft>
              <a:buClr>
                <a:schemeClr val="lt1"/>
              </a:buClr>
              <a:buSzPts val="2000"/>
              <a:buFont typeface="Arial"/>
              <a:buChar char="•"/>
            </a:pPr>
            <a:r>
              <a:rPr lang="en-US" sz="2000">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9"/>
                  </a:ext>
                </a:extLst>
              </a:rPr>
              <a:t>Windows</a:t>
            </a:r>
            <a:r>
              <a:rPr lang="en-US" sz="2000">
                <a:latin typeface="Play"/>
                <a:ea typeface="Play"/>
                <a:cs typeface="Play"/>
                <a:sym typeface="Play"/>
              </a:rPr>
              <a:t>* 11+ only.</a:t>
            </a:r>
            <a:endParaRPr sz="1600">
              <a:solidFill>
                <a:schemeClr val="lt1"/>
              </a:solidFill>
              <a:latin typeface="Play"/>
              <a:ea typeface="Play"/>
              <a:cs typeface="Play"/>
              <a:sym typeface="Play"/>
            </a:endParaRPr>
          </a:p>
        </p:txBody>
      </p:sp>
      <p:sp>
        <p:nvSpPr>
          <p:cNvPr id="613" name="Google Shape;613;p19"/>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Performance Tuning Games For Hybrid Architectures</a:t>
            </a:r>
            <a:endParaRPr/>
          </a:p>
        </p:txBody>
      </p:sp>
      <p:sp>
        <p:nvSpPr>
          <p:cNvPr id="614" name="Google Shape;614;p19"/>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19</a:t>
            </a:fld>
            <a:endParaRPr/>
          </a:p>
        </p:txBody>
      </p:sp>
      <p:pic>
        <p:nvPicPr>
          <p:cNvPr id="615" name="Google Shape;615;p19"/>
          <p:cNvPicPr preferRelativeResize="0"/>
          <p:nvPr/>
        </p:nvPicPr>
        <p:blipFill rotWithShape="1">
          <a:blip r:embed="rId3">
            <a:alphaModFix/>
          </a:blip>
          <a:srcRect/>
          <a:stretch/>
        </p:blipFill>
        <p:spPr>
          <a:xfrm>
            <a:off x="5388688" y="1043780"/>
            <a:ext cx="5973726" cy="4745794"/>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342" name="Google Shape;342;p2"/>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a:t>
            </a:fld>
            <a:endParaRPr/>
          </a:p>
        </p:txBody>
      </p:sp>
      <p:sp>
        <p:nvSpPr>
          <p:cNvPr id="343" name="Google Shape;343;p2"/>
          <p:cNvSpPr txBox="1"/>
          <p:nvPr/>
        </p:nvSpPr>
        <p:spPr>
          <a:xfrm>
            <a:off x="354330" y="173524"/>
            <a:ext cx="11269980" cy="615457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Notices &amp; Disclaimers</a:t>
            </a:r>
            <a:endParaRPr sz="2000" b="0" i="0" u="none" strike="noStrike" cap="none">
              <a:solidFill>
                <a:srgbClr val="FFFFFF"/>
              </a:solidFill>
              <a:latin typeface="Arial"/>
              <a:ea typeface="Arial"/>
              <a:cs typeface="Arial"/>
              <a:sym typeface="Arial"/>
            </a:endParaRPr>
          </a:p>
          <a:p>
            <a:pPr marL="0" marR="0" lvl="0" indent="0" algn="l" rtl="0">
              <a:lnSpc>
                <a:spcPct val="90000"/>
              </a:lnSpc>
              <a:spcBef>
                <a:spcPts val="225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Intel technologies may require enabled hardware, software or service activation.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225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No product or component can be absolutely secure.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225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Your costs and results may vary.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225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Intel Corporation.  Intel, the Intel logo, and other Intel marks are trademarks of Intel Corporation or its subsidiaries.  Other names and brands may be claimed as the property of others. </a:t>
            </a:r>
            <a:br>
              <a:rPr lang="en-US" sz="1200" b="0" i="0" u="none" strike="noStrike" cap="none">
                <a:solidFill>
                  <a:srgbClr val="FFFFFF"/>
                </a:solidFill>
                <a:latin typeface="Arial"/>
                <a:ea typeface="Arial"/>
                <a:cs typeface="Arial"/>
                <a:sym typeface="Arial"/>
              </a:rPr>
            </a:br>
            <a:br>
              <a:rPr lang="en-US" sz="1200" b="0" i="0" u="none" strike="noStrike" cap="none">
                <a:solidFill>
                  <a:srgbClr val="FFFFFF"/>
                </a:solidFill>
                <a:latin typeface="Arial"/>
                <a:ea typeface="Arial"/>
                <a:cs typeface="Arial"/>
                <a:sym typeface="Arial"/>
              </a:rPr>
            </a:br>
            <a:r>
              <a:rPr lang="en-US" sz="1200" b="0" i="0" u="none" strike="noStrike" cap="none">
                <a:solidFill>
                  <a:srgbClr val="FFFFFF"/>
                </a:solidFill>
                <a:latin typeface="Arial"/>
                <a:ea typeface="Arial"/>
                <a:cs typeface="Arial"/>
                <a:sym typeface="Arial"/>
              </a:rPr>
              <a:t>Copies of documents which have an order number and are referenced in this document may be obtained by calling 1-800-548-4725 or visiting </a:t>
            </a:r>
            <a:r>
              <a:rPr lang="en-US" sz="1200" b="0" i="0" u="sng" strike="noStrike" cap="none">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www.intel.com/design/literature.htm</a:t>
            </a:r>
            <a:r>
              <a:rPr lang="en-US" sz="1200"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225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Altering clock frequency or voltage may void any product warranties and reduce stability, security, performance, and life of the processor and other components.  Check with system and component manufacturers for details​.​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225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Includes the effect of Intel Thermal Velocity Boost, a feature that opportunistically and automatically increases clock frequency above single-core and multi-core Intel Turbo Boost Technology frequencies based on how much the processor is operating below its maximum temperature and whether turbo power budget is ​available.  The frequency gain and duration is dependent on the workload, capabilities of the processor and the processor cooling solution.​​​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225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Code names are used by Intel to identify products, technologies, or services that are in development and not publicly available. These a​​re not "commercial" names and not intended to function as trademarks.​​​​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225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 Intel Corporation.  Intel, the Intel logo, and other Intel marks are trademarks of Intel Corporation or its subsidiaries.  Other names and brands may be claimed as the property of others​.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225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a:t>
            </a:r>
            <a:r>
              <a:rPr lang="en-US" sz="900" b="0" i="0" u="none" strike="noStrike" cap="none">
                <a:solidFill>
                  <a:srgbClr val="FFFFFF"/>
                </a:solidFill>
                <a:latin typeface="Arial"/>
                <a:ea typeface="Arial"/>
                <a:cs typeface="Arial"/>
                <a:sym typeface="Arial"/>
              </a:rPr>
              <a:t>No license (express or implied, by estoppel or otherwise) to any intellectual property rights is granted by this document, with the sole exception that code included in this document is licensed subject to the Zero-Clause BSD open source license (0BSD), </a:t>
            </a:r>
            <a:r>
              <a:rPr lang="en-US" sz="900" b="0" i="0" u="sng" strike="noStrike" cap="none">
                <a:solidFill>
                  <a:srgbClr val="FFFFFF"/>
                </a:solidFill>
                <a:latin typeface="Arial"/>
                <a:ea typeface="Arial"/>
                <a:cs typeface="Arial"/>
                <a:sym typeface="Arial"/>
                <a:hlinkClick r:id="rId4">
                  <a:extLst>
                    <a:ext uri="{A12FA001-AC4F-418D-AE19-62706E023703}">
                      <ahyp:hlinkClr xmlns:ahyp="http://schemas.microsoft.com/office/drawing/2018/hyperlinkcolor" val="tx"/>
                    </a:ext>
                  </a:extLst>
                </a:hlinkClick>
              </a:rPr>
              <a:t>https://opensource.org/licenses/0BSD</a:t>
            </a:r>
            <a:r>
              <a:rPr lang="en-US" sz="900" b="0" i="0" u="none" strike="noStrike" cap="none">
                <a:solidFill>
                  <a:srgbClr val="FFFFFF"/>
                </a:solidFill>
                <a:latin typeface="Arial"/>
                <a:ea typeface="Arial"/>
                <a:cs typeface="Arial"/>
                <a:sym typeface="Arial"/>
              </a:rPr>
              <a:t>.</a:t>
            </a:r>
            <a:endParaRPr sz="1200" b="0" i="0" u="none" strike="noStrike" cap="none">
              <a:solidFill>
                <a:srgbClr val="FFFFFF"/>
              </a:solidFill>
              <a:latin typeface="Arial"/>
              <a:ea typeface="Arial"/>
              <a:cs typeface="Arial"/>
              <a:sym typeface="Aria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0"/>
          <p:cNvSpPr txBox="1">
            <a:spLocks noGrp="1"/>
          </p:cNvSpPr>
          <p:nvPr>
            <p:ph type="title"/>
          </p:nvPr>
        </p:nvSpPr>
        <p:spPr>
          <a:xfrm>
            <a:off x="431800" y="431799"/>
            <a:ext cx="3708000"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Intel</a:t>
            </a:r>
            <a:r>
              <a:rPr lang="en-US" baseline="30000"/>
              <a: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0"/>
                  </a:ext>
                </a:extLst>
              </a:rPr>
              <a:t>Thread</a:t>
            </a:r>
            <a:r>
              <a:rPr lang="en-US"/>
              <a:t> Director/HGS+</a:t>
            </a:r>
            <a:br>
              <a:rPr lang="en-US"/>
            </a:br>
            <a:endParaRPr/>
          </a:p>
        </p:txBody>
      </p:sp>
      <p:sp>
        <p:nvSpPr>
          <p:cNvPr id="622" name="Google Shape;622;p20"/>
          <p:cNvSpPr txBox="1">
            <a:spLocks noGrp="1"/>
          </p:cNvSpPr>
          <p:nvPr>
            <p:ph type="body" idx="1"/>
          </p:nvPr>
        </p:nvSpPr>
        <p:spPr>
          <a:xfrm>
            <a:off x="431800" y="1655763"/>
            <a:ext cx="3708000" cy="4335462"/>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t>Core vs. Atom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1"/>
                  </a:ext>
                </a:extLst>
              </a:rPr>
              <a:t>PnP</a:t>
            </a:r>
            <a:r>
              <a:rPr lang="en-US"/>
              <a:t> depends on power/thermal, efficiency constraints and management</a:t>
            </a:r>
            <a:endParaRPr/>
          </a:p>
          <a:p>
            <a:pPr marL="171450" lvl="2" indent="-171450" algn="l" rtl="0">
              <a:lnSpc>
                <a:spcPct val="83000"/>
              </a:lnSpc>
              <a:spcBef>
                <a:spcPts val="1600"/>
              </a:spcBef>
              <a:spcAft>
                <a:spcPts val="0"/>
              </a:spcAft>
              <a:buClr>
                <a:schemeClr val="lt1"/>
              </a:buClr>
              <a:buSzPts val="2000"/>
              <a:buFont typeface="Arial"/>
              <a:buChar char="•"/>
            </a:pPr>
            <a:r>
              <a:rPr lang="en-US"/>
              <a:t>Hardware dynamically generates core capability based  on power and thermal limits.</a:t>
            </a:r>
            <a:endParaRPr/>
          </a:p>
          <a:p>
            <a:pPr marL="171450" lvl="2" indent="-171450" algn="l" rtl="0">
              <a:lnSpc>
                <a:spcPct val="83000"/>
              </a:lnSpc>
              <a:spcBef>
                <a:spcPts val="1600"/>
              </a:spcBef>
              <a:spcAft>
                <a:spcPts val="0"/>
              </a:spcAft>
              <a:buClr>
                <a:schemeClr val="lt1"/>
              </a:buClr>
              <a:buSzPts val="2000"/>
              <a:buFont typeface="Arial"/>
              <a:buChar char="•"/>
            </a:pPr>
            <a:r>
              <a:rPr lang="en-US"/>
              <a:t>Scheduler then determines the best core for specific ISA.</a:t>
            </a:r>
            <a:endParaRPr/>
          </a:p>
          <a:p>
            <a:pPr marL="171450" lvl="2" indent="-171450" algn="l" rtl="0">
              <a:lnSpc>
                <a:spcPct val="83000"/>
              </a:lnSpc>
              <a:spcBef>
                <a:spcPts val="1600"/>
              </a:spcBef>
              <a:spcAft>
                <a:spcPts val="0"/>
              </a:spcAft>
              <a:buClr>
                <a:schemeClr val="lt1"/>
              </a:buClr>
              <a:buSzPts val="2000"/>
              <a:buFont typeface="Arial"/>
              <a:buChar char="•"/>
            </a:pPr>
            <a:r>
              <a:rPr lang="en-US"/>
              <a:t>Thread Director will also favor scheduling threads with AVX/AVX2 instructions on P-cores.</a:t>
            </a:r>
            <a:endParaRPr sz="1600">
              <a:solidFill>
                <a:schemeClr val="lt1"/>
              </a:solidFill>
              <a:latin typeface="Play"/>
              <a:ea typeface="Play"/>
              <a:cs typeface="Play"/>
              <a:sym typeface="Play"/>
            </a:endParaRPr>
          </a:p>
        </p:txBody>
      </p:sp>
      <p:sp>
        <p:nvSpPr>
          <p:cNvPr id="623" name="Google Shape;623;p20"/>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Performance Tuning Games For Hybrid Architectures</a:t>
            </a:r>
            <a:endParaRPr/>
          </a:p>
        </p:txBody>
      </p:sp>
      <p:sp>
        <p:nvSpPr>
          <p:cNvPr id="624" name="Google Shape;624;p20"/>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20</a:t>
            </a:fld>
            <a:endParaRPr/>
          </a:p>
        </p:txBody>
      </p:sp>
      <p:pic>
        <p:nvPicPr>
          <p:cNvPr id="625" name="Google Shape;625;p20"/>
          <p:cNvPicPr preferRelativeResize="0"/>
          <p:nvPr/>
        </p:nvPicPr>
        <p:blipFill rotWithShape="1">
          <a:blip r:embed="rId3">
            <a:alphaModFix/>
          </a:blip>
          <a:srcRect/>
          <a:stretch/>
        </p:blipFill>
        <p:spPr>
          <a:xfrm>
            <a:off x="5388688" y="1043780"/>
            <a:ext cx="5973726" cy="4745794"/>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1"/>
          <p:cNvSpPr txBox="1">
            <a:spLocks noGrp="1"/>
          </p:cNvSpPr>
          <p:nvPr>
            <p:ph type="title"/>
          </p:nvPr>
        </p:nvSpPr>
        <p:spPr>
          <a:xfrm>
            <a:off x="431800" y="431799"/>
            <a:ext cx="3708000"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Intel</a:t>
            </a:r>
            <a:r>
              <a:rPr lang="en-US" baseline="30000"/>
              <a:t>® </a:t>
            </a:r>
            <a:r>
              <a:rPr lang="en-US"/>
              <a:t>Thread Director/HGS+</a:t>
            </a:r>
            <a:br>
              <a:rPr lang="en-US"/>
            </a:br>
            <a:endParaRPr/>
          </a:p>
        </p:txBody>
      </p:sp>
      <p:sp>
        <p:nvSpPr>
          <p:cNvPr id="632" name="Google Shape;632;p21"/>
          <p:cNvSpPr txBox="1">
            <a:spLocks noGrp="1"/>
          </p:cNvSpPr>
          <p:nvPr>
            <p:ph type="body" idx="1"/>
          </p:nvPr>
        </p:nvSpPr>
        <p:spPr>
          <a:xfrm>
            <a:off x="431800" y="1655763"/>
            <a:ext cx="3708000" cy="4335462"/>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t>OS scheduler will move threads based on their priority,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2"/>
                  </a:ext>
                </a:extLst>
              </a:rPr>
              <a:t>QoS</a:t>
            </a:r>
            <a:r>
              <a:rPr lang="en-US"/>
              <a:t>, and performance/efficiency </a:t>
            </a:r>
            <a:br>
              <a:rPr lang="en-US"/>
            </a:br>
            <a:r>
              <a:rPr lang="en-US"/>
              <a:t>HW metrics.</a:t>
            </a:r>
            <a:endParaRPr/>
          </a:p>
          <a:p>
            <a:pPr marL="171450" lvl="2" indent="-171450" algn="l" rtl="0">
              <a:lnSpc>
                <a:spcPct val="83000"/>
              </a:lnSpc>
              <a:spcBef>
                <a:spcPts val="1600"/>
              </a:spcBef>
              <a:spcAft>
                <a:spcPts val="0"/>
              </a:spcAft>
              <a:buClr>
                <a:schemeClr val="lt1"/>
              </a:buClr>
              <a:buSzPts val="2000"/>
              <a:buFont typeface="Arial"/>
              <a:buChar char="•"/>
            </a:pPr>
            <a:r>
              <a:rPr lang="en-US"/>
              <a:t>P-Cores are scheduled first.</a:t>
            </a:r>
            <a:endParaRPr/>
          </a:p>
          <a:p>
            <a:pPr marL="171450" lvl="2" indent="-171450" algn="l" rtl="0">
              <a:lnSpc>
                <a:spcPct val="83000"/>
              </a:lnSpc>
              <a:spcBef>
                <a:spcPts val="1600"/>
              </a:spcBef>
              <a:spcAft>
                <a:spcPts val="0"/>
              </a:spcAft>
              <a:buClr>
                <a:schemeClr val="lt1"/>
              </a:buClr>
              <a:buSzPts val="2000"/>
              <a:buFont typeface="Arial"/>
              <a:buChar char="•"/>
            </a:pPr>
            <a:r>
              <a:rPr lang="en-US"/>
              <a:t>Spill-</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3"/>
                  </a:ext>
                </a:extLst>
              </a:rPr>
              <a:t>over</a:t>
            </a:r>
            <a:r>
              <a:rPr lang="en-US"/>
              <a:t> multi-threaded </a:t>
            </a:r>
            <a:br>
              <a:rPr lang="en-US"/>
            </a:br>
            <a:r>
              <a:rPr lang="en-US"/>
              <a:t>work uses E-cores.</a:t>
            </a:r>
            <a:endParaRPr/>
          </a:p>
          <a:p>
            <a:pPr marL="171450" lvl="2" indent="-171450" algn="l" rtl="0">
              <a:lnSpc>
                <a:spcPct val="83000"/>
              </a:lnSpc>
              <a:spcBef>
                <a:spcPts val="1600"/>
              </a:spcBef>
              <a:spcAft>
                <a:spcPts val="0"/>
              </a:spcAft>
              <a:buClr>
                <a:schemeClr val="lt1"/>
              </a:buClr>
              <a:buSzPts val="2000"/>
              <a:buFont typeface="Arial"/>
              <a:buChar char="•"/>
            </a:pPr>
            <a:r>
              <a:rPr lang="en-US"/>
              <a:t>SMT siblings are used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4"/>
                  </a:ext>
                </a:extLst>
              </a:rPr>
              <a:t>last</a:t>
            </a:r>
            <a:r>
              <a:rPr lang="en-US"/>
              <a:t> </a:t>
            </a:r>
            <a:br>
              <a:rPr lang="en-US"/>
            </a:br>
            <a:r>
              <a:rPr lang="en-US"/>
              <a:t>to avoid any contention impacting performance.</a:t>
            </a:r>
            <a:endParaRPr/>
          </a:p>
        </p:txBody>
      </p:sp>
      <p:sp>
        <p:nvSpPr>
          <p:cNvPr id="633" name="Google Shape;633;p21"/>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Performance Tuning Games For Hybrid Architectures</a:t>
            </a:r>
            <a:endParaRPr/>
          </a:p>
        </p:txBody>
      </p:sp>
      <p:sp>
        <p:nvSpPr>
          <p:cNvPr id="634" name="Google Shape;634;p21"/>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21</a:t>
            </a:fld>
            <a:endParaRPr/>
          </a:p>
        </p:txBody>
      </p:sp>
      <p:pic>
        <p:nvPicPr>
          <p:cNvPr id="635" name="Google Shape;635;p21"/>
          <p:cNvPicPr preferRelativeResize="0"/>
          <p:nvPr/>
        </p:nvPicPr>
        <p:blipFill rotWithShape="1">
          <a:blip r:embed="rId3">
            <a:alphaModFix/>
          </a:blip>
          <a:srcRect/>
          <a:stretch/>
        </p:blipFill>
        <p:spPr>
          <a:xfrm>
            <a:off x="5388688" y="1043780"/>
            <a:ext cx="5973726" cy="4745794"/>
          </a:xfrm>
          <a:prstGeom prst="rect">
            <a:avLst/>
          </a:prstGeom>
          <a:noFill/>
          <a:ln>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22"/>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Performance Tuning Games For Hybrid Architectures</a:t>
            </a:r>
            <a:endParaRPr/>
          </a:p>
        </p:txBody>
      </p:sp>
      <p:sp>
        <p:nvSpPr>
          <p:cNvPr id="641" name="Google Shape;641;p22"/>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22</a:t>
            </a:fld>
            <a:endParaRPr/>
          </a:p>
        </p:txBody>
      </p:sp>
      <p:sp>
        <p:nvSpPr>
          <p:cNvPr id="642" name="Google Shape;642;p22"/>
          <p:cNvSpPr txBox="1"/>
          <p:nvPr/>
        </p:nvSpPr>
        <p:spPr>
          <a:xfrm>
            <a:off x="4965697" y="2279559"/>
            <a:ext cx="2607173" cy="15849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2"/>
              </a:buClr>
              <a:buSzPts val="3600"/>
              <a:buFont typeface="Play"/>
              <a:buNone/>
            </a:pPr>
            <a:r>
              <a:rPr lang="en-US" sz="3600" b="1" i="0" u="none" strike="noStrike" cap="none">
                <a:solidFill>
                  <a:schemeClr val="lt2"/>
                </a:solidFill>
                <a:latin typeface="Play"/>
                <a:ea typeface="Play"/>
                <a:cs typeface="Play"/>
                <a:sym typeface="Play"/>
              </a:rPr>
              <a:t>Hybrid Topology Detection</a:t>
            </a:r>
            <a:endParaRPr sz="1400" b="0" i="0" u="none" strike="noStrike" cap="none">
              <a:solidFill>
                <a:srgbClr val="000000"/>
              </a:solidFill>
              <a:latin typeface="Arial"/>
              <a:ea typeface="Arial"/>
              <a:cs typeface="Arial"/>
              <a:sym typeface="Arial"/>
            </a:endParaRPr>
          </a:p>
        </p:txBody>
      </p:sp>
      <p:sp>
        <p:nvSpPr>
          <p:cNvPr id="643" name="Google Shape;643;p22"/>
          <p:cNvSpPr/>
          <p:nvPr/>
        </p:nvSpPr>
        <p:spPr>
          <a:xfrm>
            <a:off x="395215" y="420286"/>
            <a:ext cx="5626361" cy="2451100"/>
          </a:xfrm>
          <a:custGeom>
            <a:avLst/>
            <a:gdLst/>
            <a:ahLst/>
            <a:cxnLst/>
            <a:rect l="l" t="t" r="r" b="b"/>
            <a:pathLst>
              <a:path w="2565" h="1544" extrusionOk="0">
                <a:moveTo>
                  <a:pt x="1837" y="1544"/>
                </a:moveTo>
                <a:lnTo>
                  <a:pt x="0" y="1544"/>
                </a:lnTo>
                <a:lnTo>
                  <a:pt x="0" y="0"/>
                </a:lnTo>
                <a:lnTo>
                  <a:pt x="2565" y="0"/>
                </a:lnTo>
                <a:lnTo>
                  <a:pt x="2565" y="639"/>
                </a:lnTo>
              </a:path>
            </a:pathLst>
          </a:custGeom>
          <a:noFill/>
          <a:ln w="30150"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44" name="Google Shape;644;p22"/>
          <p:cNvSpPr/>
          <p:nvPr/>
        </p:nvSpPr>
        <p:spPr>
          <a:xfrm>
            <a:off x="6556926" y="420286"/>
            <a:ext cx="5190918" cy="2451100"/>
          </a:xfrm>
          <a:custGeom>
            <a:avLst/>
            <a:gdLst/>
            <a:ahLst/>
            <a:cxnLst/>
            <a:rect l="l" t="t" r="r" b="b"/>
            <a:pathLst>
              <a:path w="2565" h="1544" extrusionOk="0">
                <a:moveTo>
                  <a:pt x="728" y="1544"/>
                </a:moveTo>
                <a:lnTo>
                  <a:pt x="2565" y="1544"/>
                </a:lnTo>
                <a:lnTo>
                  <a:pt x="2565" y="0"/>
                </a:lnTo>
                <a:lnTo>
                  <a:pt x="0" y="0"/>
                </a:lnTo>
                <a:lnTo>
                  <a:pt x="0" y="639"/>
                </a:lnTo>
              </a:path>
            </a:pathLst>
          </a:custGeom>
          <a:noFill/>
          <a:ln w="30150" cap="flat" cmpd="sng">
            <a:solidFill>
              <a:srgbClr val="00C7F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45" name="Google Shape;645;p22"/>
          <p:cNvSpPr/>
          <p:nvPr/>
        </p:nvSpPr>
        <p:spPr>
          <a:xfrm>
            <a:off x="395215" y="3395261"/>
            <a:ext cx="5626361" cy="2451100"/>
          </a:xfrm>
          <a:custGeom>
            <a:avLst/>
            <a:gdLst/>
            <a:ahLst/>
            <a:cxnLst/>
            <a:rect l="l" t="t" r="r" b="b"/>
            <a:pathLst>
              <a:path w="2565" h="1544" extrusionOk="0">
                <a:moveTo>
                  <a:pt x="1837" y="0"/>
                </a:moveTo>
                <a:lnTo>
                  <a:pt x="0" y="0"/>
                </a:lnTo>
                <a:lnTo>
                  <a:pt x="0" y="1544"/>
                </a:lnTo>
                <a:lnTo>
                  <a:pt x="2565" y="1544"/>
                </a:lnTo>
                <a:lnTo>
                  <a:pt x="2565" y="902"/>
                </a:lnTo>
              </a:path>
            </a:pathLst>
          </a:custGeom>
          <a:noFill/>
          <a:ln w="30150"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46" name="Google Shape;646;p22"/>
          <p:cNvSpPr/>
          <p:nvPr/>
        </p:nvSpPr>
        <p:spPr>
          <a:xfrm>
            <a:off x="6556926" y="3395261"/>
            <a:ext cx="5190918" cy="2451100"/>
          </a:xfrm>
          <a:custGeom>
            <a:avLst/>
            <a:gdLst/>
            <a:ahLst/>
            <a:cxnLst/>
            <a:rect l="l" t="t" r="r" b="b"/>
            <a:pathLst>
              <a:path w="2565" h="1544" extrusionOk="0">
                <a:moveTo>
                  <a:pt x="728" y="0"/>
                </a:moveTo>
                <a:lnTo>
                  <a:pt x="2565" y="0"/>
                </a:lnTo>
                <a:lnTo>
                  <a:pt x="2565" y="1544"/>
                </a:lnTo>
                <a:lnTo>
                  <a:pt x="0" y="1544"/>
                </a:lnTo>
                <a:lnTo>
                  <a:pt x="0" y="902"/>
                </a:lnTo>
              </a:path>
            </a:pathLst>
          </a:custGeom>
          <a:noFill/>
          <a:ln w="30150" cap="flat" cmpd="sng">
            <a:solidFill>
              <a:srgbClr val="92D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47" name="Google Shape;647;p22"/>
          <p:cNvSpPr/>
          <p:nvPr/>
        </p:nvSpPr>
        <p:spPr>
          <a:xfrm>
            <a:off x="4461426" y="1302936"/>
            <a:ext cx="1766888" cy="1768475"/>
          </a:xfrm>
          <a:custGeom>
            <a:avLst/>
            <a:gdLst/>
            <a:ahLst/>
            <a:cxnLst/>
            <a:rect l="l" t="t" r="r" b="b"/>
            <a:pathLst>
              <a:path w="469" h="469" extrusionOk="0">
                <a:moveTo>
                  <a:pt x="469" y="127"/>
                </a:moveTo>
                <a:cubicBezTo>
                  <a:pt x="469" y="0"/>
                  <a:pt x="469" y="0"/>
                  <a:pt x="469" y="0"/>
                </a:cubicBezTo>
                <a:cubicBezTo>
                  <a:pt x="214" y="8"/>
                  <a:pt x="8" y="213"/>
                  <a:pt x="0" y="469"/>
                </a:cubicBezTo>
                <a:cubicBezTo>
                  <a:pt x="127" y="469"/>
                  <a:pt x="127" y="469"/>
                  <a:pt x="127" y="469"/>
                </a:cubicBezTo>
                <a:cubicBezTo>
                  <a:pt x="135" y="283"/>
                  <a:pt x="284" y="134"/>
                  <a:pt x="469" y="127"/>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48" name="Google Shape;648;p22"/>
          <p:cNvSpPr/>
          <p:nvPr/>
        </p:nvSpPr>
        <p:spPr>
          <a:xfrm>
            <a:off x="6337851" y="1302936"/>
            <a:ext cx="1763713" cy="1768475"/>
          </a:xfrm>
          <a:custGeom>
            <a:avLst/>
            <a:gdLst/>
            <a:ahLst/>
            <a:cxnLst/>
            <a:rect l="l" t="t" r="r" b="b"/>
            <a:pathLst>
              <a:path w="468" h="469" extrusionOk="0">
                <a:moveTo>
                  <a:pt x="341" y="469"/>
                </a:moveTo>
                <a:cubicBezTo>
                  <a:pt x="468" y="469"/>
                  <a:pt x="468" y="469"/>
                  <a:pt x="468" y="469"/>
                </a:cubicBezTo>
                <a:cubicBezTo>
                  <a:pt x="461" y="213"/>
                  <a:pt x="255" y="8"/>
                  <a:pt x="0" y="0"/>
                </a:cubicBezTo>
                <a:cubicBezTo>
                  <a:pt x="0" y="127"/>
                  <a:pt x="0" y="127"/>
                  <a:pt x="0" y="127"/>
                </a:cubicBezTo>
                <a:cubicBezTo>
                  <a:pt x="185" y="134"/>
                  <a:pt x="334" y="283"/>
                  <a:pt x="341" y="469"/>
                </a:cubicBezTo>
                <a:close/>
              </a:path>
            </a:pathLst>
          </a:cu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49" name="Google Shape;649;p22"/>
          <p:cNvSpPr/>
          <p:nvPr/>
        </p:nvSpPr>
        <p:spPr>
          <a:xfrm>
            <a:off x="4461426" y="3176186"/>
            <a:ext cx="1766888" cy="1768475"/>
          </a:xfrm>
          <a:custGeom>
            <a:avLst/>
            <a:gdLst/>
            <a:ahLst/>
            <a:cxnLst/>
            <a:rect l="l" t="t" r="r" b="b"/>
            <a:pathLst>
              <a:path w="469" h="469" extrusionOk="0">
                <a:moveTo>
                  <a:pt x="127" y="0"/>
                </a:moveTo>
                <a:cubicBezTo>
                  <a:pt x="0" y="0"/>
                  <a:pt x="0" y="0"/>
                  <a:pt x="0" y="0"/>
                </a:cubicBezTo>
                <a:cubicBezTo>
                  <a:pt x="8" y="256"/>
                  <a:pt x="214" y="462"/>
                  <a:pt x="469" y="469"/>
                </a:cubicBezTo>
                <a:cubicBezTo>
                  <a:pt x="469" y="342"/>
                  <a:pt x="469" y="342"/>
                  <a:pt x="469" y="342"/>
                </a:cubicBezTo>
                <a:cubicBezTo>
                  <a:pt x="284" y="335"/>
                  <a:pt x="135" y="186"/>
                  <a:pt x="127" y="0"/>
                </a:cubicBezTo>
                <a:close/>
              </a:path>
            </a:pathLst>
          </a:custGeom>
          <a:solidFill>
            <a:srgbClr val="00B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50" name="Google Shape;650;p22"/>
          <p:cNvSpPr/>
          <p:nvPr/>
        </p:nvSpPr>
        <p:spPr>
          <a:xfrm>
            <a:off x="6337851" y="3176186"/>
            <a:ext cx="1763713" cy="1768475"/>
          </a:xfrm>
          <a:custGeom>
            <a:avLst/>
            <a:gdLst/>
            <a:ahLst/>
            <a:cxnLst/>
            <a:rect l="l" t="t" r="r" b="b"/>
            <a:pathLst>
              <a:path w="468" h="469" extrusionOk="0">
                <a:moveTo>
                  <a:pt x="341" y="0"/>
                </a:moveTo>
                <a:cubicBezTo>
                  <a:pt x="468" y="0"/>
                  <a:pt x="468" y="0"/>
                  <a:pt x="468" y="0"/>
                </a:cubicBezTo>
                <a:cubicBezTo>
                  <a:pt x="461" y="256"/>
                  <a:pt x="255" y="462"/>
                  <a:pt x="0" y="469"/>
                </a:cubicBezTo>
                <a:cubicBezTo>
                  <a:pt x="0" y="342"/>
                  <a:pt x="0" y="342"/>
                  <a:pt x="0" y="342"/>
                </a:cubicBezTo>
                <a:cubicBezTo>
                  <a:pt x="185" y="335"/>
                  <a:pt x="334" y="186"/>
                  <a:pt x="341" y="0"/>
                </a:cubicBez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51" name="Google Shape;651;p22"/>
          <p:cNvSpPr txBox="1"/>
          <p:nvPr/>
        </p:nvSpPr>
        <p:spPr>
          <a:xfrm>
            <a:off x="518877" y="471834"/>
            <a:ext cx="447255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Play"/>
              <a:buNone/>
            </a:pPr>
            <a:r>
              <a:rPr lang="en-US" sz="2000" b="0" i="0" u="none" strike="noStrike" cap="none">
                <a:solidFill>
                  <a:srgbClr val="FFFFFF"/>
                </a:solidFill>
                <a:latin typeface="Play"/>
                <a:ea typeface="Play"/>
                <a:cs typeface="Play"/>
                <a:sym typeface="Play"/>
              </a:rPr>
              <a:t>CPUID Intrinsic</a:t>
            </a:r>
            <a:endParaRPr sz="1400" b="0" i="0" u="none" strike="noStrike" cap="none">
              <a:solidFill>
                <a:srgbClr val="000000"/>
              </a:solidFill>
              <a:latin typeface="Arial"/>
              <a:ea typeface="Arial"/>
              <a:cs typeface="Arial"/>
              <a:sym typeface="Arial"/>
            </a:endParaRPr>
          </a:p>
        </p:txBody>
      </p:sp>
      <p:sp>
        <p:nvSpPr>
          <p:cNvPr id="652" name="Google Shape;652;p22"/>
          <p:cNvSpPr txBox="1"/>
          <p:nvPr/>
        </p:nvSpPr>
        <p:spPr>
          <a:xfrm>
            <a:off x="537145" y="907004"/>
            <a:ext cx="5772300" cy="1831800"/>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Requires thread-pinning to read from each logical processor</a:t>
            </a:r>
            <a:endParaRPr sz="1400" b="0" i="0" u="none" strike="noStrike" cap="none">
              <a:solidFill>
                <a:srgbClr val="FFFFFF"/>
              </a:solidFill>
              <a:latin typeface="Play"/>
              <a:ea typeface="Play"/>
              <a:cs typeface="Play"/>
              <a:sym typeface="Play"/>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May return invalid data in Windows* Compatibility mode</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Support for x86 &amp;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5"/>
                  </a:ext>
                </a:extLst>
              </a:rPr>
              <a:t>x64</a:t>
            </a:r>
            <a:r>
              <a:rPr lang="en-US" sz="1400" b="0" i="0" u="none" strike="noStrike" cap="none">
                <a:solidFill>
                  <a:srgbClr val="FFFFFF"/>
                </a:solidFill>
                <a:latin typeface="Play"/>
                <a:ea typeface="Play"/>
                <a:cs typeface="Play"/>
                <a:sym typeface="Play"/>
              </a:rPr>
              <a:t>, Windows*, and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6"/>
                  </a:ext>
                </a:extLst>
              </a:rPr>
              <a:t>Linux</a:t>
            </a:r>
            <a:r>
              <a:rPr lang="en-US" sz="1400" b="0" i="0" u="none" strike="noStrike" cap="none">
                <a:solidFill>
                  <a:srgbClr val="FFFFFF"/>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Useful for determining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7"/>
                  </a:ext>
                </a:extLst>
              </a:rPr>
              <a:t>supported</a:t>
            </a:r>
            <a:r>
              <a:rPr lang="en-US" sz="1400" b="0" i="0" u="none" strike="noStrike" cap="none">
                <a:solidFill>
                  <a:srgbClr val="FFFFFF"/>
                </a:solidFill>
                <a:latin typeface="Play"/>
                <a:ea typeface="Play"/>
                <a:cs typeface="Play"/>
                <a:sym typeface="Play"/>
              </a:rPr>
              <a:t> ISAs/frequency</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Reads </a:t>
            </a:r>
            <a:r>
              <a:rPr lang="en-US" sz="1400" b="0" i="1" u="none" strike="noStrike" cap="none">
                <a:solidFill>
                  <a:srgbClr val="FFFFFF"/>
                </a:solidFill>
                <a:latin typeface="Play"/>
                <a:ea typeface="Play"/>
                <a:cs typeface="Play"/>
                <a:sym typeface="Play"/>
              </a:rPr>
              <a:t>Hybrid</a:t>
            </a:r>
            <a:r>
              <a:rPr lang="en-US" sz="1400" b="0" i="0" u="none" strike="noStrike" cap="none">
                <a:solidFill>
                  <a:srgbClr val="FFFFFF"/>
                </a:solidFill>
                <a:latin typeface="Play"/>
                <a:ea typeface="Play"/>
                <a:cs typeface="Play"/>
                <a:sym typeface="Play"/>
              </a:rPr>
              <a:t>/</a:t>
            </a:r>
            <a:r>
              <a:rPr lang="en-US" sz="1400" b="0" i="1"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8"/>
                  </a:ext>
                </a:extLst>
              </a:rPr>
              <a:t>Core</a:t>
            </a:r>
            <a:r>
              <a:rPr lang="en-US" sz="1400" b="0" i="1" u="none" strike="noStrike" cap="none">
                <a:solidFill>
                  <a:srgbClr val="FFFFFF"/>
                </a:solidFill>
                <a:latin typeface="Play"/>
                <a:ea typeface="Play"/>
                <a:cs typeface="Play"/>
                <a:sym typeface="Play"/>
              </a:rPr>
              <a:t> </a:t>
            </a:r>
            <a:r>
              <a:rPr lang="en-US" sz="1400" b="0" i="0" u="none" strike="noStrike" cap="none">
                <a:solidFill>
                  <a:srgbClr val="FFFFFF"/>
                </a:solidFill>
                <a:latin typeface="Play"/>
                <a:ea typeface="Play"/>
                <a:cs typeface="Play"/>
                <a:sym typeface="Play"/>
              </a:rPr>
              <a:t>type from the hybrid leaf</a:t>
            </a:r>
            <a:endParaRPr sz="1400" b="0" i="0" u="none" strike="noStrike" cap="none">
              <a:solidFill>
                <a:srgbClr val="FFFFFF"/>
              </a:solidFill>
              <a:latin typeface="Play"/>
              <a:ea typeface="Play"/>
              <a:cs typeface="Play"/>
              <a:sym typeface="Play"/>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9"/>
                  </a:ext>
                </a:extLst>
              </a:rPr>
              <a:t>Possible</a:t>
            </a:r>
            <a:r>
              <a:rPr lang="en-US" sz="1400" b="0" i="0" u="none" strike="noStrike" cap="none">
                <a:solidFill>
                  <a:srgbClr val="FFFFFF"/>
                </a:solidFill>
                <a:latin typeface="Play"/>
                <a:ea typeface="Play"/>
                <a:cs typeface="Play"/>
                <a:sym typeface="Play"/>
              </a:rPr>
              <a:t> issues with anti-cheat/anti-tamper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400"/>
              <a:buFont typeface="Arial"/>
              <a:buNone/>
            </a:pPr>
            <a:r>
              <a:rPr lang="en-US" sz="1400" b="0" i="0" u="none" strike="noStrike" cap="none">
                <a:solidFill>
                  <a:srgbClr val="FFFFFF"/>
                </a:solidFill>
                <a:latin typeface="Play"/>
                <a:ea typeface="Play"/>
                <a:cs typeface="Play"/>
                <a:sym typeface="Play"/>
              </a:rPr>
              <a:t>     middleware if CPUID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0"/>
                  </a:ext>
                </a:extLst>
              </a:rPr>
              <a:t>used</a:t>
            </a:r>
            <a:r>
              <a:rPr lang="en-US" sz="1400" b="0" i="0" u="none" strike="noStrike" cap="none">
                <a:solidFill>
                  <a:srgbClr val="FFFFFF"/>
                </a:solidFill>
                <a:latin typeface="Play"/>
                <a:ea typeface="Play"/>
                <a:cs typeface="Play"/>
                <a:sym typeface="Play"/>
              </a:rPr>
              <a:t> to generate GUIDS.</a:t>
            </a:r>
            <a:endParaRPr sz="1400" b="0" i="0" u="none" strike="noStrike" cap="none">
              <a:solidFill>
                <a:srgbClr val="FFFFFF"/>
              </a:solidFill>
              <a:latin typeface="Play"/>
              <a:ea typeface="Play"/>
              <a:cs typeface="Play"/>
              <a:sym typeface="Play"/>
            </a:endParaRPr>
          </a:p>
        </p:txBody>
      </p:sp>
      <p:sp>
        <p:nvSpPr>
          <p:cNvPr id="653" name="Google Shape;653;p22"/>
          <p:cNvSpPr txBox="1"/>
          <p:nvPr/>
        </p:nvSpPr>
        <p:spPr>
          <a:xfrm>
            <a:off x="6778310" y="408577"/>
            <a:ext cx="4969500" cy="400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Play"/>
              <a:buNone/>
            </a:pPr>
            <a:r>
              <a:rPr lang="en-US" sz="2000" b="0" i="0" u="none" strike="noStrike" cap="none">
                <a:solidFill>
                  <a:srgbClr val="FFFFFF"/>
                </a:solidFill>
                <a:latin typeface="Play"/>
                <a:ea typeface="Play"/>
                <a:cs typeface="Play"/>
                <a:sym typeface="Play"/>
              </a:rPr>
              <a:t>GetLogicalProcessorInformation</a:t>
            </a:r>
            <a:endParaRPr sz="1400" b="0" i="0" u="none" strike="noStrike" cap="none">
              <a:solidFill>
                <a:srgbClr val="000000"/>
              </a:solidFill>
              <a:latin typeface="Arial"/>
              <a:ea typeface="Arial"/>
              <a:cs typeface="Arial"/>
              <a:sym typeface="Arial"/>
            </a:endParaRPr>
          </a:p>
        </p:txBody>
      </p:sp>
      <p:sp>
        <p:nvSpPr>
          <p:cNvPr id="654" name="Google Shape;654;p22"/>
          <p:cNvSpPr txBox="1"/>
          <p:nvPr/>
        </p:nvSpPr>
        <p:spPr>
          <a:xfrm>
            <a:off x="508745" y="5324417"/>
            <a:ext cx="53683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Play"/>
              <a:buNone/>
            </a:pPr>
            <a:r>
              <a:rPr lang="en-US" sz="2000" b="0" i="0" u="none" strike="noStrike" cap="none">
                <a:solidFill>
                  <a:srgbClr val="FFFFFF"/>
                </a:solidFill>
                <a:latin typeface="Play"/>
                <a:ea typeface="Play"/>
                <a:cs typeface="Play"/>
                <a:sym typeface="Play"/>
              </a:rPr>
              <a:t>GetSystemCPUSetInformation</a:t>
            </a:r>
            <a:endParaRPr sz="1400" b="0" i="0" u="none" strike="noStrike" cap="none">
              <a:solidFill>
                <a:srgbClr val="000000"/>
              </a:solidFill>
              <a:latin typeface="Arial"/>
              <a:ea typeface="Arial"/>
              <a:cs typeface="Arial"/>
              <a:sym typeface="Arial"/>
            </a:endParaRPr>
          </a:p>
        </p:txBody>
      </p:sp>
      <p:sp>
        <p:nvSpPr>
          <p:cNvPr id="655" name="Google Shape;655;p22"/>
          <p:cNvSpPr txBox="1"/>
          <p:nvPr/>
        </p:nvSpPr>
        <p:spPr>
          <a:xfrm>
            <a:off x="6720247" y="5329427"/>
            <a:ext cx="5027597"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Play"/>
              <a:buNone/>
            </a:pPr>
            <a:r>
              <a:rPr lang="en-US" sz="2000" b="0" i="0" u="none" strike="noStrike" cap="none">
                <a:solidFill>
                  <a:srgbClr val="FFFFFF"/>
                </a:solidFill>
                <a:latin typeface="Play"/>
                <a:ea typeface="Play"/>
                <a:cs typeface="Play"/>
                <a:sym typeface="Play"/>
              </a:rPr>
              <a:t>GetLogicalProcessorInformationEx</a:t>
            </a:r>
            <a:endParaRPr sz="1400" b="0" i="0" u="none" strike="noStrike" cap="none">
              <a:solidFill>
                <a:srgbClr val="000000"/>
              </a:solidFill>
              <a:latin typeface="Arial"/>
              <a:ea typeface="Arial"/>
              <a:cs typeface="Arial"/>
              <a:sym typeface="Arial"/>
            </a:endParaRPr>
          </a:p>
        </p:txBody>
      </p:sp>
      <p:sp>
        <p:nvSpPr>
          <p:cNvPr id="656" name="Google Shape;656;p22"/>
          <p:cNvSpPr/>
          <p:nvPr/>
        </p:nvSpPr>
        <p:spPr>
          <a:xfrm rot="2827112">
            <a:off x="7509519" y="1704095"/>
            <a:ext cx="388429" cy="237602"/>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57" name="Google Shape;657;p22"/>
          <p:cNvSpPr/>
          <p:nvPr/>
        </p:nvSpPr>
        <p:spPr>
          <a:xfrm rot="7778554">
            <a:off x="7569541" y="4235067"/>
            <a:ext cx="388429" cy="237602"/>
          </a:xfrm>
          <a:prstGeom prst="triangle">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58" name="Google Shape;658;p22"/>
          <p:cNvSpPr/>
          <p:nvPr/>
        </p:nvSpPr>
        <p:spPr>
          <a:xfrm rot="-7937847">
            <a:off x="4650593" y="4278408"/>
            <a:ext cx="388429" cy="237602"/>
          </a:xfrm>
          <a:prstGeom prst="triangle">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59" name="Google Shape;659;p22"/>
          <p:cNvSpPr/>
          <p:nvPr/>
        </p:nvSpPr>
        <p:spPr>
          <a:xfrm rot="-3158000" flipH="1">
            <a:off x="4568664" y="1844699"/>
            <a:ext cx="388429" cy="237602"/>
          </a:xfrm>
          <a:prstGeom prst="triangle">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60" name="Google Shape;660;p22"/>
          <p:cNvSpPr/>
          <p:nvPr/>
        </p:nvSpPr>
        <p:spPr>
          <a:xfrm>
            <a:off x="242096" y="1489292"/>
            <a:ext cx="266649" cy="266649"/>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61" name="Google Shape;661;p22"/>
          <p:cNvSpPr/>
          <p:nvPr/>
        </p:nvSpPr>
        <p:spPr>
          <a:xfrm>
            <a:off x="252228" y="4487486"/>
            <a:ext cx="266649" cy="26664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62" name="Google Shape;662;p22"/>
          <p:cNvSpPr/>
          <p:nvPr/>
        </p:nvSpPr>
        <p:spPr>
          <a:xfrm>
            <a:off x="11614519" y="4487488"/>
            <a:ext cx="266649" cy="266649"/>
          </a:xfrm>
          <a:prstGeom prst="rect">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63" name="Google Shape;663;p22"/>
          <p:cNvSpPr/>
          <p:nvPr/>
        </p:nvSpPr>
        <p:spPr>
          <a:xfrm>
            <a:off x="11614518" y="1518055"/>
            <a:ext cx="266649" cy="266649"/>
          </a:xfrm>
          <a:prstGeom prst="rect">
            <a:avLst/>
          </a:prstGeom>
          <a:solidFill>
            <a:srgbClr val="00C7FD"/>
          </a:solidFill>
          <a:ln w="12700" cap="flat" cmpd="sng">
            <a:solidFill>
              <a:srgbClr val="00C7F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lay"/>
              <a:ea typeface="Play"/>
              <a:cs typeface="Play"/>
              <a:sym typeface="Play"/>
            </a:endParaRPr>
          </a:p>
        </p:txBody>
      </p:sp>
      <p:sp>
        <p:nvSpPr>
          <p:cNvPr id="664" name="Google Shape;664;p22"/>
          <p:cNvSpPr txBox="1"/>
          <p:nvPr/>
        </p:nvSpPr>
        <p:spPr>
          <a:xfrm rot="-3079586">
            <a:off x="4405683" y="1970514"/>
            <a:ext cx="124297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Play"/>
              <a:buNone/>
            </a:pPr>
            <a:r>
              <a:rPr lang="en-US" sz="1800" b="0" i="0" u="none" strike="noStrike" cap="none">
                <a:solidFill>
                  <a:srgbClr val="FFFFFF"/>
                </a:solidFill>
                <a:latin typeface="Play"/>
                <a:ea typeface="Play"/>
                <a:cs typeface="Play"/>
                <a:sym typeface="Play"/>
              </a:rPr>
              <a:t>CPUID</a:t>
            </a:r>
            <a:endParaRPr sz="1400" b="0" i="0" u="none" strike="noStrike" cap="none">
              <a:solidFill>
                <a:srgbClr val="000000"/>
              </a:solidFill>
              <a:latin typeface="Arial"/>
              <a:ea typeface="Arial"/>
              <a:cs typeface="Arial"/>
              <a:sym typeface="Arial"/>
            </a:endParaRPr>
          </a:p>
        </p:txBody>
      </p:sp>
      <p:sp>
        <p:nvSpPr>
          <p:cNvPr id="665" name="Google Shape;665;p22"/>
          <p:cNvSpPr txBox="1"/>
          <p:nvPr/>
        </p:nvSpPr>
        <p:spPr>
          <a:xfrm rot="2904106">
            <a:off x="6779143" y="1842284"/>
            <a:ext cx="124297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Play"/>
              <a:buNone/>
            </a:pPr>
            <a:r>
              <a:rPr lang="en-US" sz="1800" b="0" i="0" u="none" strike="noStrike" cap="none">
                <a:solidFill>
                  <a:srgbClr val="FFFFFF"/>
                </a:solidFill>
                <a:latin typeface="Play"/>
                <a:ea typeface="Play"/>
                <a:cs typeface="Play"/>
                <a:sym typeface="Play"/>
              </a:rPr>
              <a:t>GLPI</a:t>
            </a:r>
            <a:endParaRPr sz="1800" b="0" i="0" u="none" strike="noStrike" cap="none">
              <a:solidFill>
                <a:srgbClr val="FFFFFF"/>
              </a:solidFill>
              <a:latin typeface="Play"/>
              <a:ea typeface="Play"/>
              <a:cs typeface="Play"/>
              <a:sym typeface="Play"/>
            </a:endParaRPr>
          </a:p>
        </p:txBody>
      </p:sp>
      <p:sp>
        <p:nvSpPr>
          <p:cNvPr id="666" name="Google Shape;666;p22"/>
          <p:cNvSpPr txBox="1"/>
          <p:nvPr/>
        </p:nvSpPr>
        <p:spPr>
          <a:xfrm rot="-2934361">
            <a:off x="6810185" y="3910980"/>
            <a:ext cx="13037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Play"/>
              <a:buNone/>
            </a:pPr>
            <a:r>
              <a:rPr lang="en-US" sz="1800" b="0" i="0" u="none" strike="noStrike" cap="none">
                <a:solidFill>
                  <a:srgbClr val="FFFFFF"/>
                </a:solidFill>
                <a:latin typeface="Play"/>
                <a:ea typeface="Play"/>
                <a:cs typeface="Play"/>
                <a:sym typeface="Play"/>
              </a:rPr>
              <a:t>GLPIEX</a:t>
            </a:r>
            <a:endParaRPr sz="1800" b="0" i="0" u="none" strike="noStrike" cap="none">
              <a:solidFill>
                <a:srgbClr val="FFFFFF"/>
              </a:solidFill>
              <a:latin typeface="Play"/>
              <a:ea typeface="Play"/>
              <a:cs typeface="Play"/>
              <a:sym typeface="Play"/>
            </a:endParaRPr>
          </a:p>
        </p:txBody>
      </p:sp>
      <p:sp>
        <p:nvSpPr>
          <p:cNvPr id="667" name="Google Shape;667;p22"/>
          <p:cNvSpPr txBox="1"/>
          <p:nvPr/>
        </p:nvSpPr>
        <p:spPr>
          <a:xfrm rot="2838655">
            <a:off x="4469089" y="3919019"/>
            <a:ext cx="13037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Play"/>
              <a:buNone/>
            </a:pPr>
            <a:r>
              <a:rPr lang="en-US" sz="1800" b="0" i="0" u="none" strike="noStrike" cap="none">
                <a:solidFill>
                  <a:srgbClr val="FFFFFF"/>
                </a:solidFill>
                <a:latin typeface="Play"/>
                <a:ea typeface="Play"/>
                <a:cs typeface="Play"/>
                <a:sym typeface="Play"/>
              </a:rPr>
              <a:t>GSCSI</a:t>
            </a:r>
            <a:endParaRPr sz="1800" b="0" i="0" u="none" strike="noStrike" cap="none">
              <a:solidFill>
                <a:srgbClr val="FFFFFF"/>
              </a:solidFill>
              <a:latin typeface="Play"/>
              <a:ea typeface="Play"/>
              <a:cs typeface="Play"/>
              <a:sym typeface="Play"/>
            </a:endParaRPr>
          </a:p>
        </p:txBody>
      </p:sp>
      <p:sp>
        <p:nvSpPr>
          <p:cNvPr id="668" name="Google Shape;668;p22"/>
          <p:cNvSpPr txBox="1"/>
          <p:nvPr/>
        </p:nvSpPr>
        <p:spPr>
          <a:xfrm>
            <a:off x="7113450" y="870901"/>
            <a:ext cx="4767600" cy="1246800"/>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Enumerate logical processors/</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1"/>
                  </a:ext>
                </a:extLst>
              </a:rPr>
              <a:t>caches</a:t>
            </a:r>
            <a:r>
              <a:rPr lang="en-US" sz="1400" b="0" i="0" u="none" strike="noStrike" cap="none">
                <a:solidFill>
                  <a:srgbClr val="FFFFFF"/>
                </a:solidFill>
                <a:latin typeface="Play"/>
                <a:ea typeface="Play"/>
                <a:cs typeface="Play"/>
                <a:sym typeface="Play"/>
              </a:rPr>
              <a:t> without pinning</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Uses 64-bit Affinity Masks as identifiers for cores </a:t>
            </a:r>
            <a:br>
              <a:rPr lang="en-US" sz="1400" b="0" i="0" u="none" strike="noStrike" cap="none">
                <a:solidFill>
                  <a:srgbClr val="FFFFFF"/>
                </a:solidFill>
                <a:latin typeface="Play"/>
                <a:ea typeface="Play"/>
                <a:cs typeface="Play"/>
                <a:sym typeface="Play"/>
              </a:rPr>
            </a:b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2"/>
                  </a:ext>
                </a:extLst>
              </a:rPr>
              <a:t>and</a:t>
            </a:r>
            <a:r>
              <a:rPr lang="en-US" sz="1400" b="0" i="0" u="none" strike="noStrike" cap="none">
                <a:solidFill>
                  <a:srgbClr val="FFFFFF"/>
                </a:solidFill>
                <a:latin typeface="Play"/>
                <a:ea typeface="Play"/>
                <a:cs typeface="Play"/>
                <a:sym typeface="Play"/>
              </a:rPr>
              <a:t> caches</a:t>
            </a:r>
            <a:br>
              <a:rPr lang="en-US" sz="1400" b="0" i="0" u="none" strike="noStrike" cap="none">
                <a:solidFill>
                  <a:srgbClr val="FFFFFF"/>
                </a:solidFill>
                <a:latin typeface="Play"/>
                <a:ea typeface="Play"/>
                <a:cs typeface="Play"/>
                <a:sym typeface="Play"/>
              </a:rPr>
            </a:br>
            <a:r>
              <a:rPr lang="en-US" sz="1400" b="0" i="0" u="none" strike="noStrike" cap="none">
                <a:solidFill>
                  <a:srgbClr val="FFFFFF"/>
                </a:solidFill>
                <a:latin typeface="Play"/>
                <a:ea typeface="Play"/>
                <a:cs typeface="Play"/>
                <a:sym typeface="Play"/>
              </a:rPr>
              <a:t>          ⦁ Masks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3"/>
                  </a:ext>
                </a:extLst>
              </a:rPr>
              <a:t>compatible</a:t>
            </a:r>
            <a:r>
              <a:rPr lang="en-US" sz="1400" b="0" i="0" u="none" strike="noStrike" cap="none">
                <a:solidFill>
                  <a:srgbClr val="FFFFFF"/>
                </a:solidFill>
                <a:latin typeface="Play"/>
                <a:ea typeface="Play"/>
                <a:cs typeface="Play"/>
                <a:sym typeface="Play"/>
              </a:rPr>
              <a:t> with </a:t>
            </a:r>
            <a:r>
              <a:rPr lang="en-US" sz="1400" b="0" i="1" u="none" strike="noStrike" cap="none">
                <a:solidFill>
                  <a:srgbClr val="FFFFFF"/>
                </a:solidFill>
                <a:latin typeface="Play"/>
                <a:ea typeface="Play"/>
                <a:cs typeface="Play"/>
                <a:sym typeface="Play"/>
              </a:rPr>
              <a:t>SetThreadAffinityMask</a:t>
            </a:r>
            <a:endParaRPr i="1">
              <a:solidFill>
                <a:srgbClr val="FFFFFF"/>
              </a:solidFill>
              <a:latin typeface="Play"/>
              <a:ea typeface="Play"/>
              <a:cs typeface="Play"/>
              <a:sym typeface="Play"/>
            </a:endParaRPr>
          </a:p>
          <a:p>
            <a:pPr marL="144000" marR="0" lvl="0" indent="-55100" algn="l" rtl="0">
              <a:lnSpc>
                <a:spcPct val="100000"/>
              </a:lnSpc>
              <a:spcBef>
                <a:spcPts val="300"/>
              </a:spcBef>
              <a:spcAft>
                <a:spcPts val="0"/>
              </a:spcAft>
              <a:buClr>
                <a:schemeClr val="dk1"/>
              </a:buClr>
              <a:buSzPts val="1400"/>
              <a:buFont typeface="Arial"/>
              <a:buNone/>
            </a:pPr>
            <a:endParaRPr sz="1400" b="0" i="0" u="none" strike="noStrike" cap="none">
              <a:solidFill>
                <a:srgbClr val="FFFFFF"/>
              </a:solidFill>
              <a:latin typeface="Play"/>
              <a:ea typeface="Play"/>
              <a:cs typeface="Play"/>
              <a:sym typeface="Play"/>
            </a:endParaRPr>
          </a:p>
        </p:txBody>
      </p:sp>
      <p:sp>
        <p:nvSpPr>
          <p:cNvPr id="669" name="Google Shape;669;p22"/>
          <p:cNvSpPr txBox="1"/>
          <p:nvPr/>
        </p:nvSpPr>
        <p:spPr>
          <a:xfrm>
            <a:off x="547114" y="3601666"/>
            <a:ext cx="4315800" cy="1793100"/>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Works with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4"/>
                  </a:ext>
                </a:extLst>
              </a:rPr>
              <a:t>over</a:t>
            </a:r>
            <a:r>
              <a:rPr lang="en-US" sz="1400" b="0" i="0" u="none" strike="noStrike" cap="none">
                <a:solidFill>
                  <a:srgbClr val="FFFFFF"/>
                </a:solidFill>
                <a:latin typeface="Play"/>
                <a:ea typeface="Play"/>
                <a:cs typeface="Play"/>
                <a:sym typeface="Play"/>
              </a:rPr>
              <a:t> 64 logical cores by default</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Shows which cores share an LLC.</a:t>
            </a:r>
            <a:endParaRPr sz="1400" b="0" i="0" u="none" strike="noStrike" cap="none">
              <a:solidFill>
                <a:srgbClr val="FFFFFF"/>
              </a:solidFill>
              <a:latin typeface="Play"/>
              <a:ea typeface="Play"/>
              <a:cs typeface="Play"/>
              <a:sym typeface="Play"/>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Returns </a:t>
            </a:r>
            <a:r>
              <a:rPr lang="en-US" sz="1400" b="0" i="1" u="none" strike="noStrike" cap="none">
                <a:solidFill>
                  <a:srgbClr val="FFFFFF"/>
                </a:solidFill>
                <a:latin typeface="Play"/>
                <a:ea typeface="Play"/>
                <a:cs typeface="Play"/>
                <a:sym typeface="Play"/>
              </a:rPr>
              <a:t>Efficiency Class  </a:t>
            </a:r>
            <a:r>
              <a:rPr lang="en-US" sz="1400" b="0" i="0" u="none" strike="noStrike" cap="none">
                <a:solidFill>
                  <a:srgbClr val="FFFFFF"/>
                </a:solidFill>
                <a:latin typeface="Play"/>
                <a:ea typeface="Play"/>
                <a:cs typeface="Play"/>
                <a:sym typeface="Play"/>
              </a:rPr>
              <a:t>and </a:t>
            </a:r>
            <a:r>
              <a:rPr lang="en-US" sz="1400" b="0" i="1" u="none" strike="noStrike" cap="none">
                <a:solidFill>
                  <a:srgbClr val="FFFFFF"/>
                </a:solidFill>
                <a:latin typeface="Play"/>
                <a:ea typeface="Play"/>
                <a:cs typeface="Play"/>
                <a:sym typeface="Play"/>
              </a:rPr>
              <a:t>Parking flags</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Only available on Windows*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5"/>
                  </a:ext>
                </a:extLst>
              </a:rPr>
              <a:t>10</a:t>
            </a:r>
            <a:r>
              <a:rPr lang="en-US" sz="1400" b="0" i="0" u="none" strike="noStrike" cap="none">
                <a:solidFill>
                  <a:srgbClr val="FFFFFF"/>
                </a:solidFill>
                <a:latin typeface="Play"/>
                <a:ea typeface="Play"/>
                <a:cs typeface="Play"/>
                <a:sym typeface="Play"/>
              </a:rPr>
              <a:t>, or newer</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 in combination with GLPI/GLPIEX</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Uses integer-based identifiers instead of </a:t>
            </a:r>
            <a:br>
              <a:rPr lang="en-US" sz="1400" b="0" i="0" u="none" strike="noStrike" cap="none">
                <a:solidFill>
                  <a:srgbClr val="FFFFFF"/>
                </a:solidFill>
                <a:latin typeface="Play"/>
                <a:ea typeface="Play"/>
                <a:cs typeface="Play"/>
                <a:sym typeface="Play"/>
              </a:rPr>
            </a:b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6"/>
                  </a:ext>
                </a:extLst>
              </a:rPr>
              <a:t>Affinity</a:t>
            </a:r>
            <a:r>
              <a:rPr lang="en-US" sz="1400" b="0" i="0" u="none" strike="noStrike" cap="none">
                <a:solidFill>
                  <a:srgbClr val="FFFFFF"/>
                </a:solidFill>
                <a:latin typeface="Play"/>
                <a:ea typeface="Play"/>
                <a:cs typeface="Play"/>
                <a:sym typeface="Play"/>
              </a:rPr>
              <a:t> Masks</a:t>
            </a:r>
            <a:endParaRPr sz="1400" b="0" i="0" u="none" strike="noStrike" cap="none">
              <a:solidFill>
                <a:srgbClr val="000000"/>
              </a:solidFill>
              <a:latin typeface="Arial"/>
              <a:ea typeface="Arial"/>
              <a:cs typeface="Arial"/>
              <a:sym typeface="Arial"/>
            </a:endParaRPr>
          </a:p>
        </p:txBody>
      </p:sp>
      <p:sp>
        <p:nvSpPr>
          <p:cNvPr id="670" name="Google Shape;670;p22"/>
          <p:cNvSpPr txBox="1"/>
          <p:nvPr/>
        </p:nvSpPr>
        <p:spPr>
          <a:xfrm>
            <a:off x="7922947" y="3601666"/>
            <a:ext cx="3824898" cy="992579"/>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PROCESSOR_RELATIONSHIP structure returns </a:t>
            </a:r>
            <a:r>
              <a:rPr lang="en-US" sz="1400" b="0" i="1" u="none" strike="noStrike" cap="none">
                <a:solidFill>
                  <a:srgbClr val="FFFFFF"/>
                </a:solidFill>
                <a:latin typeface="Play"/>
                <a:ea typeface="Play"/>
                <a:cs typeface="Play"/>
                <a:sym typeface="Play"/>
              </a:rPr>
              <a:t>Efficiency Class</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Uses Group Masks with a group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7"/>
                  </a:ext>
                </a:extLst>
              </a:rPr>
              <a:t>ID</a:t>
            </a:r>
            <a:r>
              <a:rPr lang="en-US" sz="1400" b="0" i="0" u="none" strike="noStrike" cap="none">
                <a:solidFill>
                  <a:srgbClr val="FFFFFF"/>
                </a:solidFill>
                <a:latin typeface="Play"/>
                <a:ea typeface="Play"/>
                <a:cs typeface="Play"/>
                <a:sym typeface="Play"/>
              </a:rPr>
              <a:t>, and 64-bit Affinity Mask</a:t>
            </a:r>
            <a:endParaRPr sz="1400" b="0" i="0" u="none" strike="noStrike" cap="none">
              <a:solidFill>
                <a:srgbClr val="000000"/>
              </a:solidFill>
              <a:latin typeface="Arial"/>
              <a:ea typeface="Arial"/>
              <a:cs typeface="Arial"/>
              <a:sym typeface="Arial"/>
            </a:endParaRPr>
          </a:p>
        </p:txBody>
      </p:sp>
      <p:sp>
        <p:nvSpPr>
          <p:cNvPr id="671" name="Google Shape;671;p22"/>
          <p:cNvSpPr txBox="1"/>
          <p:nvPr/>
        </p:nvSpPr>
        <p:spPr>
          <a:xfrm>
            <a:off x="7926575" y="1864987"/>
            <a:ext cx="3894300" cy="1031400"/>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Works with up to 64 logical cores by default</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Can work with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8"/>
                  </a:ext>
                </a:extLst>
              </a:rPr>
              <a:t>64</a:t>
            </a:r>
            <a:r>
              <a:rPr lang="en-US" sz="1400" b="0" i="0" u="none" strike="noStrike" cap="none">
                <a:solidFill>
                  <a:srgbClr val="FFFFFF"/>
                </a:solidFill>
                <a:latin typeface="Play"/>
                <a:ea typeface="Play"/>
                <a:cs typeface="Play"/>
                <a:sym typeface="Play"/>
              </a:rPr>
              <a:t>+ cores using Groups</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General purpose solution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9"/>
                  </a:ext>
                </a:extLst>
              </a:rPr>
              <a:t>for</a:t>
            </a:r>
            <a:r>
              <a:rPr lang="en-US" sz="1400" b="0" i="0" u="none" strike="noStrike" cap="none">
                <a:solidFill>
                  <a:srgbClr val="FFFFFF"/>
                </a:solidFill>
                <a:latin typeface="Play"/>
                <a:ea typeface="Play"/>
                <a:cs typeface="Play"/>
                <a:sym typeface="Play"/>
              </a:rPr>
              <a:t> </a:t>
            </a:r>
            <a:br>
              <a:rPr lang="en-US" sz="1400" b="0" i="0" u="none" strike="noStrike" cap="none">
                <a:solidFill>
                  <a:srgbClr val="FFFFFF"/>
                </a:solidFill>
                <a:latin typeface="Play"/>
                <a:ea typeface="Play"/>
                <a:cs typeface="Play"/>
                <a:sym typeface="Play"/>
              </a:rPr>
            </a:br>
            <a:r>
              <a:rPr lang="en-US" sz="1400" b="0" i="0" u="none" strike="noStrike" cap="none">
                <a:solidFill>
                  <a:srgbClr val="FFFFFF"/>
                </a:solidFill>
                <a:latin typeface="Play"/>
                <a:ea typeface="Play"/>
                <a:cs typeface="Play"/>
                <a:sym typeface="Play"/>
              </a:rPr>
              <a:t>topology detection</a:t>
            </a:r>
            <a:endParaRPr sz="1400" b="0" i="0" u="none" strike="noStrike" cap="none">
              <a:solidFill>
                <a:srgbClr val="000000"/>
              </a:solidFill>
              <a:latin typeface="Arial"/>
              <a:ea typeface="Arial"/>
              <a:cs typeface="Arial"/>
              <a:sym typeface="Arial"/>
            </a:endParaRPr>
          </a:p>
        </p:txBody>
      </p:sp>
      <p:sp>
        <p:nvSpPr>
          <p:cNvPr id="672" name="Google Shape;672;p22"/>
          <p:cNvSpPr txBox="1"/>
          <p:nvPr/>
        </p:nvSpPr>
        <p:spPr>
          <a:xfrm>
            <a:off x="7214023" y="4525354"/>
            <a:ext cx="4533821" cy="815608"/>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Masks are compatible with </a:t>
            </a:r>
            <a:r>
              <a:rPr lang="en-US" sz="1400" b="0" i="1" u="none" strike="noStrike" cap="none">
                <a:solidFill>
                  <a:srgbClr val="FFFFFF"/>
                </a:solidFill>
                <a:latin typeface="Play"/>
                <a:ea typeface="Play"/>
                <a:cs typeface="Play"/>
                <a:sym typeface="Play"/>
              </a:rPr>
              <a:t>SetThreadAffinityMask</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Works with more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0"/>
                  </a:ext>
                </a:extLst>
              </a:rPr>
              <a:t>than</a:t>
            </a:r>
            <a:r>
              <a:rPr lang="en-US" sz="1400" b="0" i="0" u="none" strike="noStrike" cap="none">
                <a:solidFill>
                  <a:srgbClr val="FFFFFF"/>
                </a:solidFill>
                <a:latin typeface="Play"/>
                <a:ea typeface="Play"/>
                <a:cs typeface="Play"/>
                <a:sym typeface="Play"/>
              </a:rPr>
              <a:t> 64 logical cores by default</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 instead of GetLogicalProcessorInformation</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23"/>
          <p:cNvSpPr txBox="1">
            <a:spLocks noGrp="1"/>
          </p:cNvSpPr>
          <p:nvPr>
            <p:ph type="title"/>
          </p:nvPr>
        </p:nvSpPr>
        <p:spPr>
          <a:xfrm>
            <a:off x="431800" y="431799"/>
            <a:ext cx="3708000"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Hybrid Thread Scheduling</a:t>
            </a:r>
            <a:endParaRPr/>
          </a:p>
        </p:txBody>
      </p:sp>
      <p:sp>
        <p:nvSpPr>
          <p:cNvPr id="678" name="Google Shape;678;p23"/>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Performance Tuning Games For Hybrid Architectures</a:t>
            </a:r>
            <a:endParaRPr/>
          </a:p>
        </p:txBody>
      </p:sp>
      <p:sp>
        <p:nvSpPr>
          <p:cNvPr id="679" name="Google Shape;679;p23"/>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23</a:t>
            </a:fld>
            <a:endParaRPr/>
          </a:p>
        </p:txBody>
      </p:sp>
      <p:sp>
        <p:nvSpPr>
          <p:cNvPr id="680" name="Google Shape;680;p23"/>
          <p:cNvSpPr/>
          <p:nvPr/>
        </p:nvSpPr>
        <p:spPr>
          <a:xfrm>
            <a:off x="471213" y="1710259"/>
            <a:ext cx="5188848" cy="4369210"/>
          </a:xfrm>
          <a:prstGeom prst="roundRect">
            <a:avLst>
              <a:gd name="adj" fmla="val 0"/>
            </a:avLst>
          </a:prstGeom>
          <a:noFill/>
          <a:ln w="571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a:solidFill>
                <a:srgbClr val="FFFFFF"/>
              </a:solidFill>
              <a:latin typeface="Play"/>
              <a:ea typeface="Play"/>
              <a:cs typeface="Play"/>
              <a:sym typeface="Play"/>
            </a:endParaRPr>
          </a:p>
        </p:txBody>
      </p:sp>
      <p:sp>
        <p:nvSpPr>
          <p:cNvPr id="681" name="Google Shape;681;p23"/>
          <p:cNvSpPr txBox="1"/>
          <p:nvPr/>
        </p:nvSpPr>
        <p:spPr>
          <a:xfrm>
            <a:off x="498826" y="1678578"/>
            <a:ext cx="480914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6E6E6"/>
              </a:buClr>
              <a:buSzPts val="2000"/>
              <a:buFont typeface="Play"/>
              <a:buNone/>
            </a:pPr>
            <a:r>
              <a:rPr lang="en-US" sz="2000" b="0" i="0" u="none" strike="noStrike" cap="none">
                <a:solidFill>
                  <a:srgbClr val="E6E6E6"/>
                </a:solidFill>
                <a:latin typeface="Play"/>
                <a:ea typeface="Play"/>
                <a:cs typeface="Play"/>
                <a:sym typeface="Play"/>
              </a:rPr>
              <a:t>Quality </a:t>
            </a:r>
            <a:r>
              <a:rPr lang="en-US" sz="2000" b="0" i="0" u="none" strike="noStrike" cap="none">
                <a:solidFill>
                  <a:srgbClr val="E6E6E6"/>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1"/>
                  </a:ext>
                </a:extLst>
              </a:rPr>
              <a:t>of</a:t>
            </a:r>
            <a:r>
              <a:rPr lang="en-US" sz="2000" b="0" i="0" u="none" strike="noStrike" cap="none">
                <a:solidFill>
                  <a:srgbClr val="E6E6E6"/>
                </a:solidFill>
                <a:latin typeface="Play"/>
                <a:ea typeface="Play"/>
                <a:cs typeface="Play"/>
                <a:sym typeface="Play"/>
              </a:rPr>
              <a:t> Service APIs</a:t>
            </a:r>
            <a:endParaRPr sz="1400" b="0" i="0" u="none" strike="noStrike" cap="none">
              <a:solidFill>
                <a:srgbClr val="000000"/>
              </a:solidFill>
              <a:latin typeface="Arial"/>
              <a:ea typeface="Arial"/>
              <a:cs typeface="Arial"/>
              <a:sym typeface="Arial"/>
            </a:endParaRPr>
          </a:p>
        </p:txBody>
      </p:sp>
      <p:sp>
        <p:nvSpPr>
          <p:cNvPr id="682" name="Google Shape;682;p23"/>
          <p:cNvSpPr txBox="1"/>
          <p:nvPr/>
        </p:nvSpPr>
        <p:spPr>
          <a:xfrm>
            <a:off x="564200" y="2000428"/>
            <a:ext cx="3820500" cy="338700"/>
          </a:xfrm>
          <a:prstGeom prst="rect">
            <a:avLst/>
          </a:prstGeom>
          <a:noFill/>
          <a:ln>
            <a:noFill/>
          </a:ln>
        </p:spPr>
        <p:txBody>
          <a:bodyPr spcFirstLastPara="1" wrap="square" lIns="91425" tIns="45700" rIns="91425" bIns="45700" anchor="t" anchorCtr="0">
            <a:spAutoFit/>
          </a:bodyPr>
          <a:lstStyle/>
          <a:p>
            <a:pPr marL="216000" marR="0" lvl="0" indent="-216000" algn="l" rtl="0">
              <a:lnSpc>
                <a:spcPct val="100000"/>
              </a:lnSpc>
              <a:spcBef>
                <a:spcPts val="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SetThreadIdealProcessor</a:t>
            </a:r>
            <a:endParaRPr sz="1400" b="0" i="0" u="none" strike="noStrike" cap="none">
              <a:solidFill>
                <a:srgbClr val="000000"/>
              </a:solidFill>
              <a:latin typeface="Arial"/>
              <a:ea typeface="Arial"/>
              <a:cs typeface="Arial"/>
              <a:sym typeface="Arial"/>
            </a:endParaRPr>
          </a:p>
        </p:txBody>
      </p:sp>
      <p:sp>
        <p:nvSpPr>
          <p:cNvPr id="683" name="Google Shape;683;p23"/>
          <p:cNvSpPr txBox="1"/>
          <p:nvPr/>
        </p:nvSpPr>
        <p:spPr>
          <a:xfrm>
            <a:off x="741800" y="2292449"/>
            <a:ext cx="4597200" cy="1031400"/>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More likely to be scheduled on the ideal processor</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Not guaranteed to execute on the ideal processor</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3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Useful for targeting Intel</a:t>
            </a:r>
            <a:r>
              <a:rPr lang="en-US" sz="1400" b="0" i="0" u="none" strike="noStrike" cap="none" baseline="30000">
                <a:solidFill>
                  <a:srgbClr val="FFFFFF"/>
                </a:solidFill>
                <a:latin typeface="Play"/>
                <a:ea typeface="Play"/>
                <a:cs typeface="Play"/>
                <a:sym typeface="Play"/>
              </a:rPr>
              <a:t>Ⓡ</a:t>
            </a:r>
            <a:r>
              <a:rPr lang="en-US" sz="1400" b="0" i="0" u="none" strike="noStrike" cap="none">
                <a:solidFill>
                  <a:srgbClr val="FFFFFF"/>
                </a:solidFill>
                <a:latin typeface="Play"/>
                <a:ea typeface="Play"/>
                <a:cs typeface="Play"/>
                <a:sym typeface="Play"/>
              </a:rPr>
              <a:t> Turbo Boost Max Technology 3.0</a:t>
            </a:r>
            <a:r>
              <a:rPr lang="en-US" sz="1400" b="0" i="1" u="none" strike="noStrike" cap="none">
                <a:solidFill>
                  <a:srgbClr val="FFFFFF"/>
                </a:solidFill>
                <a:latin typeface="Play"/>
                <a:ea typeface="Play"/>
                <a:cs typeface="Play"/>
                <a:sym typeface="Play"/>
              </a:rPr>
              <a:t>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2"/>
                  </a:ext>
                </a:extLst>
              </a:rPr>
              <a:t>cores</a:t>
            </a:r>
            <a:endParaRPr sz="1400" b="0" i="0" u="none" strike="noStrike" cap="none">
              <a:solidFill>
                <a:srgbClr val="000000"/>
              </a:solidFill>
              <a:latin typeface="Arial"/>
              <a:ea typeface="Arial"/>
              <a:cs typeface="Arial"/>
              <a:sym typeface="Arial"/>
            </a:endParaRPr>
          </a:p>
        </p:txBody>
      </p:sp>
      <p:sp>
        <p:nvSpPr>
          <p:cNvPr id="684" name="Google Shape;684;p23"/>
          <p:cNvSpPr txBox="1"/>
          <p:nvPr/>
        </p:nvSpPr>
        <p:spPr>
          <a:xfrm>
            <a:off x="550766" y="3399755"/>
            <a:ext cx="3035243" cy="338554"/>
          </a:xfrm>
          <a:prstGeom prst="rect">
            <a:avLst/>
          </a:prstGeom>
          <a:noFill/>
          <a:ln>
            <a:noFill/>
          </a:ln>
        </p:spPr>
        <p:txBody>
          <a:bodyPr spcFirstLastPara="1" wrap="square" lIns="91425" tIns="45700" rIns="91425" bIns="45700" anchor="t" anchorCtr="0">
            <a:spAutoFit/>
          </a:bodyPr>
          <a:lstStyle/>
          <a:p>
            <a:pPr marL="216000" marR="0" lvl="0" indent="-216000" algn="l" rtl="0">
              <a:lnSpc>
                <a:spcPct val="100000"/>
              </a:lnSpc>
              <a:spcBef>
                <a:spcPts val="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SetThreadPriority</a:t>
            </a:r>
            <a:endParaRPr sz="1400" b="0" i="0" u="none" strike="noStrike" cap="none">
              <a:solidFill>
                <a:srgbClr val="000000"/>
              </a:solidFill>
              <a:latin typeface="Arial"/>
              <a:ea typeface="Arial"/>
              <a:cs typeface="Arial"/>
              <a:sym typeface="Arial"/>
            </a:endParaRPr>
          </a:p>
        </p:txBody>
      </p:sp>
      <p:sp>
        <p:nvSpPr>
          <p:cNvPr id="685" name="Google Shape;685;p23"/>
          <p:cNvSpPr txBox="1"/>
          <p:nvPr/>
        </p:nvSpPr>
        <p:spPr>
          <a:xfrm>
            <a:off x="756842" y="3728562"/>
            <a:ext cx="4597200" cy="1018500"/>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Useful for creating critical path threads with above-</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3"/>
                  </a:ext>
                </a:extLst>
              </a:rPr>
              <a:t>normal</a:t>
            </a:r>
            <a:r>
              <a:rPr lang="en-US" sz="1400" b="0" i="0" u="none" strike="noStrike" cap="none">
                <a:solidFill>
                  <a:srgbClr val="FFFFFF"/>
                </a:solidFill>
                <a:latin typeface="Play"/>
                <a:ea typeface="Play"/>
                <a:cs typeface="Play"/>
                <a:sym typeface="Play"/>
              </a:rPr>
              <a:t> priority</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 to create background worker threads with THREAD_MODE_BACKGROUND_BEGIN priority</a:t>
            </a:r>
            <a:endParaRPr sz="1400" b="0" i="0" u="none" strike="noStrike" cap="none">
              <a:solidFill>
                <a:srgbClr val="000000"/>
              </a:solidFill>
              <a:latin typeface="Arial"/>
              <a:ea typeface="Arial"/>
              <a:cs typeface="Arial"/>
              <a:sym typeface="Arial"/>
            </a:endParaRPr>
          </a:p>
        </p:txBody>
      </p:sp>
      <p:sp>
        <p:nvSpPr>
          <p:cNvPr id="686" name="Google Shape;686;p23"/>
          <p:cNvSpPr txBox="1"/>
          <p:nvPr/>
        </p:nvSpPr>
        <p:spPr>
          <a:xfrm>
            <a:off x="561440" y="4797711"/>
            <a:ext cx="3659025" cy="338554"/>
          </a:xfrm>
          <a:prstGeom prst="rect">
            <a:avLst/>
          </a:prstGeom>
          <a:noFill/>
          <a:ln>
            <a:noFill/>
          </a:ln>
        </p:spPr>
        <p:txBody>
          <a:bodyPr spcFirstLastPara="1" wrap="square" lIns="91425" tIns="45700" rIns="91425" bIns="45700" anchor="t" anchorCtr="0">
            <a:spAutoFit/>
          </a:bodyPr>
          <a:lstStyle/>
          <a:p>
            <a:pPr marL="216000" marR="0" lvl="0" indent="-216000" algn="l" rtl="0">
              <a:lnSpc>
                <a:spcPct val="100000"/>
              </a:lnSpc>
              <a:spcBef>
                <a:spcPts val="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SetThreadInformation</a:t>
            </a:r>
            <a:endParaRPr sz="1400" b="0" i="0" u="none" strike="noStrike" cap="none">
              <a:solidFill>
                <a:srgbClr val="000000"/>
              </a:solidFill>
              <a:latin typeface="Arial"/>
              <a:ea typeface="Arial"/>
              <a:cs typeface="Arial"/>
              <a:sym typeface="Arial"/>
            </a:endParaRPr>
          </a:p>
        </p:txBody>
      </p:sp>
      <p:sp>
        <p:nvSpPr>
          <p:cNvPr id="687" name="Google Shape;687;p23"/>
          <p:cNvSpPr txBox="1"/>
          <p:nvPr/>
        </p:nvSpPr>
        <p:spPr>
          <a:xfrm>
            <a:off x="763717" y="5103686"/>
            <a:ext cx="4998919" cy="866904"/>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Disable Power Throttling to maximize performance</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Enable Power Throttling to maximize power efficiency</a:t>
            </a:r>
            <a:endParaRPr sz="1400" b="0" i="0" u="none" strike="noStrike" cap="none">
              <a:solidFill>
                <a:srgbClr val="FFFFFF"/>
              </a:solidFill>
              <a:latin typeface="Play"/>
              <a:ea typeface="Play"/>
              <a:cs typeface="Play"/>
              <a:sym typeface="Play"/>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Set Memory Priority for more efficient cache utilization</a:t>
            </a:r>
            <a:endParaRPr sz="1400" b="0" i="0" u="none" strike="noStrike" cap="none">
              <a:solidFill>
                <a:srgbClr val="FFFFFF"/>
              </a:solidFill>
              <a:latin typeface="Play"/>
              <a:ea typeface="Play"/>
              <a:cs typeface="Play"/>
              <a:sym typeface="Play"/>
            </a:endParaRPr>
          </a:p>
        </p:txBody>
      </p:sp>
      <p:sp>
        <p:nvSpPr>
          <p:cNvPr id="688" name="Google Shape;688;p23"/>
          <p:cNvSpPr/>
          <p:nvPr/>
        </p:nvSpPr>
        <p:spPr>
          <a:xfrm>
            <a:off x="6102505" y="1710259"/>
            <a:ext cx="5188848" cy="4369210"/>
          </a:xfrm>
          <a:prstGeom prst="roundRect">
            <a:avLst>
              <a:gd name="adj" fmla="val 0"/>
            </a:avLst>
          </a:prstGeom>
          <a:noFill/>
          <a:ln w="571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a:solidFill>
                <a:srgbClr val="FFFFFF"/>
              </a:solidFill>
              <a:latin typeface="Play"/>
              <a:ea typeface="Play"/>
              <a:cs typeface="Play"/>
              <a:sym typeface="Play"/>
            </a:endParaRPr>
          </a:p>
        </p:txBody>
      </p:sp>
      <p:sp>
        <p:nvSpPr>
          <p:cNvPr id="689" name="Google Shape;689;p23"/>
          <p:cNvSpPr txBox="1"/>
          <p:nvPr/>
        </p:nvSpPr>
        <p:spPr>
          <a:xfrm>
            <a:off x="6127176" y="1678578"/>
            <a:ext cx="466691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6E6E6"/>
              </a:buClr>
              <a:buSzPts val="2000"/>
              <a:buFont typeface="Play"/>
              <a:buNone/>
            </a:pPr>
            <a:r>
              <a:rPr lang="en-US" sz="2000" b="0" i="0" u="none" strike="noStrike" cap="none">
                <a:solidFill>
                  <a:srgbClr val="E6E6E6"/>
                </a:solidFill>
                <a:latin typeface="Play"/>
                <a:ea typeface="Play"/>
                <a:cs typeface="Play"/>
                <a:sym typeface="Play"/>
              </a:rPr>
              <a:t>Static Partitioning APIs</a:t>
            </a:r>
            <a:endParaRPr sz="1400" b="0" i="0" u="none" strike="noStrike" cap="none">
              <a:solidFill>
                <a:srgbClr val="000000"/>
              </a:solidFill>
              <a:latin typeface="Arial"/>
              <a:ea typeface="Arial"/>
              <a:cs typeface="Arial"/>
              <a:sym typeface="Arial"/>
            </a:endParaRPr>
          </a:p>
        </p:txBody>
      </p:sp>
      <p:sp>
        <p:nvSpPr>
          <p:cNvPr id="690" name="Google Shape;690;p23"/>
          <p:cNvSpPr txBox="1"/>
          <p:nvPr/>
        </p:nvSpPr>
        <p:spPr>
          <a:xfrm>
            <a:off x="6377244" y="2131677"/>
            <a:ext cx="4666912" cy="338554"/>
          </a:xfrm>
          <a:prstGeom prst="rect">
            <a:avLst/>
          </a:prstGeom>
          <a:noFill/>
          <a:ln>
            <a:noFill/>
          </a:ln>
        </p:spPr>
        <p:txBody>
          <a:bodyPr spcFirstLastPara="1" wrap="square" lIns="91425" tIns="45700" rIns="91425" bIns="45700" anchor="t" anchorCtr="0">
            <a:spAutoFit/>
          </a:bodyPr>
          <a:lstStyle/>
          <a:p>
            <a:pPr marL="216000" marR="0" lvl="0" indent="-216000" algn="l" rtl="0">
              <a:lnSpc>
                <a:spcPct val="100000"/>
              </a:lnSpc>
              <a:spcBef>
                <a:spcPts val="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SetThreadAffinityMask</a:t>
            </a:r>
            <a:endParaRPr sz="1400" b="0" i="0" u="none" strike="noStrike" cap="none">
              <a:solidFill>
                <a:srgbClr val="000000"/>
              </a:solidFill>
              <a:latin typeface="Arial"/>
              <a:ea typeface="Arial"/>
              <a:cs typeface="Arial"/>
              <a:sym typeface="Arial"/>
            </a:endParaRPr>
          </a:p>
        </p:txBody>
      </p:sp>
      <p:sp>
        <p:nvSpPr>
          <p:cNvPr id="691" name="Google Shape;691;p23"/>
          <p:cNvSpPr txBox="1"/>
          <p:nvPr/>
        </p:nvSpPr>
        <p:spPr>
          <a:xfrm>
            <a:off x="6594838" y="2465343"/>
            <a:ext cx="4666800" cy="1857300"/>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Guaranteed contract with the operating system</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Useful for application-controlled thread scheduling</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May cause context switching and cache flushing when called; don’t call in tight loops</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May require bit manipulation to create affinity masks</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Supports up to 64 logical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4"/>
                  </a:ext>
                </a:extLst>
              </a:rPr>
              <a:t>processors</a:t>
            </a:r>
            <a:r>
              <a:rPr lang="en-US" sz="1400" b="0" i="0" u="none" strike="noStrike" cap="none">
                <a:solidFill>
                  <a:srgbClr val="FFFFFF"/>
                </a:solidFill>
                <a:latin typeface="Play"/>
                <a:ea typeface="Play"/>
                <a:cs typeface="Play"/>
                <a:sym typeface="Play"/>
              </a:rPr>
              <a:t>, unless using Group Masks</a:t>
            </a:r>
            <a:endParaRPr sz="1400" b="0" i="0" u="none" strike="noStrike" cap="none">
              <a:solidFill>
                <a:srgbClr val="000000"/>
              </a:solidFill>
              <a:latin typeface="Arial"/>
              <a:ea typeface="Arial"/>
              <a:cs typeface="Arial"/>
              <a:sym typeface="Arial"/>
            </a:endParaRPr>
          </a:p>
        </p:txBody>
      </p:sp>
      <p:sp>
        <p:nvSpPr>
          <p:cNvPr id="692" name="Google Shape;692;p23"/>
          <p:cNvSpPr txBox="1"/>
          <p:nvPr/>
        </p:nvSpPr>
        <p:spPr>
          <a:xfrm>
            <a:off x="6377244" y="4390810"/>
            <a:ext cx="4666912" cy="338554"/>
          </a:xfrm>
          <a:prstGeom prst="rect">
            <a:avLst/>
          </a:prstGeom>
          <a:noFill/>
          <a:ln>
            <a:noFill/>
          </a:ln>
        </p:spPr>
        <p:txBody>
          <a:bodyPr spcFirstLastPara="1" wrap="square" lIns="91425" tIns="45700" rIns="91425" bIns="45700" anchor="t" anchorCtr="0">
            <a:spAutoFit/>
          </a:bodyPr>
          <a:lstStyle/>
          <a:p>
            <a:pPr marL="216000" marR="0" lvl="0" indent="-216000" algn="l" rtl="0">
              <a:lnSpc>
                <a:spcPct val="100000"/>
              </a:lnSpc>
              <a:spcBef>
                <a:spcPts val="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SetThreadSelectedCPUSets</a:t>
            </a:r>
            <a:endParaRPr sz="1400" b="0" i="0" u="none" strike="noStrike" cap="none">
              <a:solidFill>
                <a:srgbClr val="000000"/>
              </a:solidFill>
              <a:latin typeface="Arial"/>
              <a:ea typeface="Arial"/>
              <a:cs typeface="Arial"/>
              <a:sym typeface="Arial"/>
            </a:endParaRPr>
          </a:p>
        </p:txBody>
      </p:sp>
      <p:cxnSp>
        <p:nvCxnSpPr>
          <p:cNvPr id="693" name="Google Shape;693;p23"/>
          <p:cNvCxnSpPr>
            <a:endCxn id="694" idx="3"/>
          </p:cNvCxnSpPr>
          <p:nvPr/>
        </p:nvCxnSpPr>
        <p:spPr>
          <a:xfrm rot="10800000" flipH="1">
            <a:off x="703679" y="3294348"/>
            <a:ext cx="4632000" cy="6900"/>
          </a:xfrm>
          <a:prstGeom prst="straightConnector1">
            <a:avLst/>
          </a:prstGeom>
          <a:noFill/>
          <a:ln w="9525" cap="flat" cmpd="sng">
            <a:solidFill>
              <a:srgbClr val="00B050"/>
            </a:solidFill>
            <a:prstDash val="solid"/>
            <a:miter lim="800000"/>
            <a:headEnd type="none" w="sm" len="sm"/>
            <a:tailEnd type="none" w="sm" len="sm"/>
          </a:ln>
        </p:spPr>
      </p:cxnSp>
      <p:sp>
        <p:nvSpPr>
          <p:cNvPr id="694" name="Google Shape;694;p23"/>
          <p:cNvSpPr/>
          <p:nvPr/>
        </p:nvSpPr>
        <p:spPr>
          <a:xfrm>
            <a:off x="5253752" y="3253384"/>
            <a:ext cx="81927" cy="81927"/>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a:solidFill>
                <a:srgbClr val="FFFFFF"/>
              </a:solidFill>
              <a:latin typeface="Play"/>
              <a:ea typeface="Play"/>
              <a:cs typeface="Play"/>
              <a:sym typeface="Play"/>
            </a:endParaRPr>
          </a:p>
        </p:txBody>
      </p:sp>
      <p:cxnSp>
        <p:nvCxnSpPr>
          <p:cNvPr id="695" name="Google Shape;695;p23"/>
          <p:cNvCxnSpPr>
            <a:endCxn id="696" idx="3"/>
          </p:cNvCxnSpPr>
          <p:nvPr/>
        </p:nvCxnSpPr>
        <p:spPr>
          <a:xfrm>
            <a:off x="703742" y="4740455"/>
            <a:ext cx="4629600" cy="7200"/>
          </a:xfrm>
          <a:prstGeom prst="straightConnector1">
            <a:avLst/>
          </a:prstGeom>
          <a:noFill/>
          <a:ln w="9525" cap="flat" cmpd="sng">
            <a:solidFill>
              <a:srgbClr val="00B050"/>
            </a:solidFill>
            <a:prstDash val="solid"/>
            <a:miter lim="800000"/>
            <a:headEnd type="none" w="sm" len="sm"/>
            <a:tailEnd type="none" w="sm" len="sm"/>
          </a:ln>
        </p:spPr>
      </p:cxnSp>
      <p:sp>
        <p:nvSpPr>
          <p:cNvPr id="696" name="Google Shape;696;p23"/>
          <p:cNvSpPr/>
          <p:nvPr/>
        </p:nvSpPr>
        <p:spPr>
          <a:xfrm>
            <a:off x="5251415" y="4706691"/>
            <a:ext cx="81927" cy="81927"/>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a:solidFill>
                <a:srgbClr val="FFFFFF"/>
              </a:solidFill>
              <a:latin typeface="Play"/>
              <a:ea typeface="Play"/>
              <a:cs typeface="Play"/>
              <a:sym typeface="Play"/>
            </a:endParaRPr>
          </a:p>
        </p:txBody>
      </p:sp>
      <p:grpSp>
        <p:nvGrpSpPr>
          <p:cNvPr id="697" name="Google Shape;697;p23"/>
          <p:cNvGrpSpPr/>
          <p:nvPr/>
        </p:nvGrpSpPr>
        <p:grpSpPr>
          <a:xfrm>
            <a:off x="6452660" y="4270323"/>
            <a:ext cx="4734733" cy="81927"/>
            <a:chOff x="6293000" y="2819378"/>
            <a:chExt cx="4815756" cy="83329"/>
          </a:xfrm>
        </p:grpSpPr>
        <p:cxnSp>
          <p:nvCxnSpPr>
            <p:cNvPr id="698" name="Google Shape;698;p23"/>
            <p:cNvCxnSpPr/>
            <p:nvPr/>
          </p:nvCxnSpPr>
          <p:spPr>
            <a:xfrm>
              <a:off x="6293000" y="2861043"/>
              <a:ext cx="4774091" cy="0"/>
            </a:xfrm>
            <a:prstGeom prst="straightConnector1">
              <a:avLst/>
            </a:prstGeom>
            <a:noFill/>
            <a:ln w="9525" cap="flat" cmpd="sng">
              <a:solidFill>
                <a:srgbClr val="FFC000"/>
              </a:solidFill>
              <a:prstDash val="solid"/>
              <a:miter lim="800000"/>
              <a:headEnd type="none" w="sm" len="sm"/>
              <a:tailEnd type="none" w="sm" len="sm"/>
            </a:ln>
          </p:spPr>
        </p:cxnSp>
        <p:sp>
          <p:nvSpPr>
            <p:cNvPr id="699" name="Google Shape;699;p23"/>
            <p:cNvSpPr/>
            <p:nvPr/>
          </p:nvSpPr>
          <p:spPr>
            <a:xfrm>
              <a:off x="11025427" y="2819378"/>
              <a:ext cx="83329" cy="83329"/>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a:solidFill>
                  <a:srgbClr val="FFFFFF"/>
                </a:solidFill>
                <a:latin typeface="Play"/>
                <a:ea typeface="Play"/>
                <a:cs typeface="Play"/>
                <a:sym typeface="Play"/>
              </a:endParaRPr>
            </a:p>
          </p:txBody>
        </p:sp>
      </p:grpSp>
      <p:grpSp>
        <p:nvGrpSpPr>
          <p:cNvPr id="700" name="Google Shape;700;p23"/>
          <p:cNvGrpSpPr/>
          <p:nvPr/>
        </p:nvGrpSpPr>
        <p:grpSpPr>
          <a:xfrm>
            <a:off x="5363116" y="3400529"/>
            <a:ext cx="964038" cy="936475"/>
            <a:chOff x="5524335" y="3222083"/>
            <a:chExt cx="980535" cy="952500"/>
          </a:xfrm>
        </p:grpSpPr>
        <p:sp>
          <p:nvSpPr>
            <p:cNvPr id="701" name="Google Shape;701;p23"/>
            <p:cNvSpPr/>
            <p:nvPr/>
          </p:nvSpPr>
          <p:spPr>
            <a:xfrm rot="10800000">
              <a:off x="5554107" y="3222083"/>
              <a:ext cx="950763" cy="952500"/>
            </a:xfrm>
            <a:prstGeom prst="chord">
              <a:avLst>
                <a:gd name="adj1" fmla="val 5382940"/>
                <a:gd name="adj2" fmla="val 16200000"/>
              </a:avLst>
            </a:prstGeom>
            <a:solidFill>
              <a:srgbClr val="FFC000"/>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dk1"/>
                </a:buClr>
                <a:buSzPts val="3200"/>
                <a:buFont typeface="Play"/>
                <a:buNone/>
              </a:pPr>
              <a:endParaRPr sz="3200" b="0" i="0" u="none" strike="noStrike" cap="none">
                <a:solidFill>
                  <a:srgbClr val="FFFFFF"/>
                </a:solidFill>
                <a:latin typeface="Helvetica Neue"/>
                <a:ea typeface="Helvetica Neue"/>
                <a:cs typeface="Helvetica Neue"/>
                <a:sym typeface="Helvetica Neue"/>
              </a:endParaRPr>
            </a:p>
          </p:txBody>
        </p:sp>
        <p:sp>
          <p:nvSpPr>
            <p:cNvPr id="702" name="Google Shape;702;p23"/>
            <p:cNvSpPr/>
            <p:nvPr/>
          </p:nvSpPr>
          <p:spPr>
            <a:xfrm>
              <a:off x="5524335" y="3222083"/>
              <a:ext cx="950763" cy="952500"/>
            </a:xfrm>
            <a:prstGeom prst="chord">
              <a:avLst>
                <a:gd name="adj1" fmla="val 5382940"/>
                <a:gd name="adj2" fmla="val 16200000"/>
              </a:avLst>
            </a:prstGeom>
            <a:solidFill>
              <a:srgbClr val="00B050"/>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dk1"/>
                </a:buClr>
                <a:buSzPts val="3200"/>
                <a:buFont typeface="Play"/>
                <a:buNone/>
              </a:pPr>
              <a:endParaRPr sz="3200" b="0" i="0" u="none" strike="noStrike" cap="none">
                <a:solidFill>
                  <a:srgbClr val="FFFFFF"/>
                </a:solidFill>
                <a:latin typeface="Helvetica Neue"/>
                <a:ea typeface="Helvetica Neue"/>
                <a:cs typeface="Helvetica Neue"/>
                <a:sym typeface="Helvetica Neue"/>
              </a:endParaRPr>
            </a:p>
          </p:txBody>
        </p:sp>
        <p:sp>
          <p:nvSpPr>
            <p:cNvPr id="703" name="Google Shape;703;p23"/>
            <p:cNvSpPr txBox="1"/>
            <p:nvPr/>
          </p:nvSpPr>
          <p:spPr>
            <a:xfrm rot="-5400000">
              <a:off x="5338498" y="3502751"/>
              <a:ext cx="92475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Play"/>
                  <a:ea typeface="Play"/>
                  <a:cs typeface="Play"/>
                  <a:sym typeface="Play"/>
                </a:rPr>
                <a:t>Weak</a:t>
              </a:r>
              <a:endParaRPr sz="1400" b="0" i="0" u="none" strike="noStrike" cap="none">
                <a:solidFill>
                  <a:srgbClr val="000000"/>
                </a:solidFill>
                <a:latin typeface="Arial"/>
                <a:ea typeface="Arial"/>
                <a:cs typeface="Arial"/>
                <a:sym typeface="Arial"/>
              </a:endParaRPr>
            </a:p>
          </p:txBody>
        </p:sp>
        <p:sp>
          <p:nvSpPr>
            <p:cNvPr id="704" name="Google Shape;704;p23"/>
            <p:cNvSpPr txBox="1"/>
            <p:nvPr/>
          </p:nvSpPr>
          <p:spPr>
            <a:xfrm rot="5400000">
              <a:off x="5756950" y="3514506"/>
              <a:ext cx="92475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Play"/>
                  <a:ea typeface="Play"/>
                  <a:cs typeface="Play"/>
                  <a:sym typeface="Play"/>
                </a:rPr>
                <a:t>Strong</a:t>
              </a:r>
              <a:endParaRPr sz="1400" b="0" i="0" u="none" strike="noStrike" cap="none">
                <a:solidFill>
                  <a:srgbClr val="000000"/>
                </a:solidFill>
                <a:latin typeface="Arial"/>
                <a:ea typeface="Arial"/>
                <a:cs typeface="Arial"/>
                <a:sym typeface="Arial"/>
              </a:endParaRPr>
            </a:p>
          </p:txBody>
        </p:sp>
      </p:grpSp>
      <p:sp>
        <p:nvSpPr>
          <p:cNvPr id="705" name="Google Shape;705;p23"/>
          <p:cNvSpPr txBox="1"/>
          <p:nvPr/>
        </p:nvSpPr>
        <p:spPr>
          <a:xfrm>
            <a:off x="6613311" y="4654512"/>
            <a:ext cx="4629795" cy="1577355"/>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Similar to </a:t>
            </a:r>
            <a:r>
              <a:rPr lang="en-US" sz="1400" b="0" i="1" u="none" strike="noStrike" cap="none">
                <a:solidFill>
                  <a:srgbClr val="FFFFFF"/>
                </a:solidFill>
                <a:latin typeface="Play"/>
                <a:ea typeface="Play"/>
                <a:cs typeface="Play"/>
                <a:sym typeface="Play"/>
              </a:rPr>
              <a:t>SetThreadAffinityMask</a:t>
            </a:r>
            <a:r>
              <a:rPr lang="en-US" sz="1400" b="0" i="0" u="none" strike="noStrike" cap="none">
                <a:solidFill>
                  <a:srgbClr val="FFFFFF"/>
                </a:solidFill>
                <a:latin typeface="Play"/>
                <a:ea typeface="Play"/>
                <a:cs typeface="Play"/>
                <a:sym typeface="Play"/>
              </a:rPr>
              <a:t>, but does not use bit-masks</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Supports more than 64 logical processors without Group Masks</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OS Power Management can override CPU sets</a:t>
            </a:r>
            <a:endParaRPr sz="1400" b="0" i="0" u="none" strike="noStrike" cap="none">
              <a:solidFill>
                <a:srgbClr val="000000"/>
              </a:solidFill>
              <a:latin typeface="Arial"/>
              <a:ea typeface="Arial"/>
              <a:cs typeface="Arial"/>
              <a:sym typeface="Arial"/>
            </a:endParaRPr>
          </a:p>
          <a:p>
            <a:pPr marL="144000" marR="0" lvl="0" indent="-55100" algn="l" rtl="0">
              <a:lnSpc>
                <a:spcPct val="100000"/>
              </a:lnSpc>
              <a:spcBef>
                <a:spcPts val="500"/>
              </a:spcBef>
              <a:spcAft>
                <a:spcPts val="0"/>
              </a:spcAft>
              <a:buClr>
                <a:schemeClr val="dk1"/>
              </a:buClr>
              <a:buSzPts val="1400"/>
              <a:buFont typeface="Arial"/>
              <a:buNone/>
            </a:pPr>
            <a:endParaRPr sz="1400" b="0" i="0" u="none" strike="noStrike" cap="none">
              <a:solidFill>
                <a:srgbClr val="FFFFFF"/>
              </a:solidFill>
              <a:latin typeface="Play"/>
              <a:ea typeface="Play"/>
              <a:cs typeface="Play"/>
              <a:sym typeface="Play"/>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24"/>
          <p:cNvSpPr txBox="1">
            <a:spLocks noGrp="1"/>
          </p:cNvSpPr>
          <p:nvPr>
            <p:ph type="title"/>
          </p:nvPr>
        </p:nvSpPr>
        <p:spPr>
          <a:xfrm>
            <a:off x="432000" y="431800"/>
            <a:ext cx="5484613" cy="1778309"/>
          </a:xfrm>
          <a:prstGeom prst="rect">
            <a:avLst/>
          </a:prstGeom>
          <a:noFill/>
          <a:ln>
            <a:noFill/>
          </a:ln>
        </p:spPr>
        <p:txBody>
          <a:bodyPr spcFirstLastPara="1" wrap="square" lIns="0" tIns="0" rIns="0" bIns="0" anchor="b" anchorCtr="0">
            <a:noAutofit/>
          </a:bodyPr>
          <a:lstStyle/>
          <a:p>
            <a:pPr marL="0" lvl="0" indent="0" algn="l" rtl="0">
              <a:lnSpc>
                <a:spcPct val="83000"/>
              </a:lnSpc>
              <a:spcBef>
                <a:spcPts val="0"/>
              </a:spcBef>
              <a:spcAft>
                <a:spcPts val="0"/>
              </a:spcAft>
              <a:buClr>
                <a:schemeClr val="lt1"/>
              </a:buClr>
              <a:buSzPts val="4000"/>
              <a:buFont typeface="Play"/>
              <a:buNone/>
            </a:pPr>
            <a:r>
              <a:rPr lang="en-US"/>
              <a:t>Other Changes</a:t>
            </a:r>
            <a:endParaRPr/>
          </a:p>
        </p:txBody>
      </p:sp>
      <p:sp>
        <p:nvSpPr>
          <p:cNvPr id="711" name="Google Shape;711;p24"/>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712" name="Google Shape;712;p24"/>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25"/>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CPUID</a:t>
            </a:r>
            <a:endParaRPr/>
          </a:p>
        </p:txBody>
      </p:sp>
      <p:sp>
        <p:nvSpPr>
          <p:cNvPr id="718" name="Google Shape;718;p25"/>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t>Two new flags have been added:</a:t>
            </a:r>
            <a:endParaRPr/>
          </a:p>
          <a:p>
            <a:pPr marL="351450" lvl="3" indent="-171450" algn="l" rtl="0">
              <a:lnSpc>
                <a:spcPct val="110000"/>
              </a:lnSpc>
              <a:spcBef>
                <a:spcPts val="1600"/>
              </a:spcBef>
              <a:spcAft>
                <a:spcPts val="0"/>
              </a:spcAft>
              <a:buClr>
                <a:schemeClr val="lt1"/>
              </a:buClr>
              <a:buSzPts val="1600"/>
              <a:buFont typeface="Arial"/>
              <a:buChar char="•"/>
            </a:pPr>
            <a:r>
              <a:rPr lang="en-US" sz="1600"/>
              <a:t>The Hybrid flag—</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5"/>
                  </a:ext>
                </a:extLst>
              </a:rPr>
              <a:t>readable</a:t>
            </a:r>
            <a:r>
              <a:rPr lang="en-US" sz="1600"/>
              <a:t> by calling CPUID with 07H in the EAX register and reading the 15th bit of the EDX register.</a:t>
            </a:r>
            <a:endParaRPr/>
          </a:p>
          <a:p>
            <a:pPr marL="180000" lvl="3" indent="0" algn="l" rtl="0">
              <a:lnSpc>
                <a:spcPct val="110000"/>
              </a:lnSpc>
              <a:spcBef>
                <a:spcPts val="0"/>
              </a:spcBef>
              <a:spcAft>
                <a:spcPts val="0"/>
              </a:spcAft>
              <a:buClr>
                <a:schemeClr val="lt1"/>
              </a:buClr>
              <a:buSzPts val="1600"/>
              <a:buNone/>
            </a:pPr>
            <a:endParaRPr sz="1600"/>
          </a:p>
          <a:p>
            <a:pPr marL="351450" lvl="3" indent="-171450" algn="l" rtl="0">
              <a:lnSpc>
                <a:spcPct val="110000"/>
              </a:lnSpc>
              <a:spcBef>
                <a:spcPts val="0"/>
              </a:spcBef>
              <a:spcAft>
                <a:spcPts val="0"/>
              </a:spcAft>
              <a:buClr>
                <a:schemeClr val="lt1"/>
              </a:buClr>
              <a:buSzPts val="1600"/>
              <a:buFont typeface="Arial"/>
              <a:buChar char="•"/>
            </a:pPr>
            <a:r>
              <a:rPr lang="en-US" sz="1600"/>
              <a:t>The core type flag—</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6"/>
                  </a:ext>
                </a:extLst>
              </a:rPr>
              <a:t>readable</a:t>
            </a:r>
            <a:r>
              <a:rPr lang="en-US" sz="1600"/>
              <a:t> by calling CPUID on each logical processor with a value of “1AH” in the EAX register. </a:t>
            </a:r>
            <a:r>
              <a:rPr lang="en-US"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7"/>
                  </a:ext>
                </a:extLst>
              </a:rPr>
              <a:t>The</a:t>
            </a:r>
            <a:r>
              <a:rPr lang="en-US" sz="1600"/>
              <a:t> core type will be returned in bits 24-31 of the EAX register.</a:t>
            </a:r>
            <a:endParaRPr/>
          </a:p>
          <a:p>
            <a:pPr marL="180000" lvl="3" indent="0" algn="l" rtl="0">
              <a:lnSpc>
                <a:spcPct val="110000"/>
              </a:lnSpc>
              <a:spcBef>
                <a:spcPts val="0"/>
              </a:spcBef>
              <a:spcAft>
                <a:spcPts val="0"/>
              </a:spcAft>
              <a:buClr>
                <a:schemeClr val="lt1"/>
              </a:buClr>
              <a:buSzPts val="1200"/>
              <a:buNone/>
            </a:pPr>
            <a:endParaRPr/>
          </a:p>
          <a:p>
            <a:pPr marL="171450" lvl="2" indent="-171450" algn="l" rtl="0">
              <a:lnSpc>
                <a:spcPct val="83000"/>
              </a:lnSpc>
              <a:spcBef>
                <a:spcPts val="0"/>
              </a:spcBef>
              <a:spcAft>
                <a:spcPts val="0"/>
              </a:spcAft>
              <a:buClr>
                <a:schemeClr val="lt1"/>
              </a:buClr>
              <a:buSzPts val="2000"/>
              <a:buFont typeface="Arial"/>
              <a:buChar char="•"/>
            </a:pPr>
            <a:r>
              <a:rPr lang="en-US"/>
              <a:t>It is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8"/>
                  </a:ext>
                </a:extLst>
              </a:rPr>
              <a:t>important</a:t>
            </a:r>
            <a:r>
              <a:rPr lang="en-US"/>
              <a:t> to note CPUID will return different values for the core-type flag for P and E cores. If this is used for creating a machine GUID, take care that the core you’re using to create this is deterministic.</a:t>
            </a:r>
            <a:endParaRPr/>
          </a:p>
          <a:p>
            <a:pPr marL="171450" lvl="0" indent="-95250" algn="l" rtl="0">
              <a:lnSpc>
                <a:spcPct val="110000"/>
              </a:lnSpc>
              <a:spcBef>
                <a:spcPts val="1600"/>
              </a:spcBef>
              <a:spcAft>
                <a:spcPts val="0"/>
              </a:spcAft>
              <a:buClr>
                <a:schemeClr val="lt1"/>
              </a:buClr>
              <a:buSzPts val="1200"/>
              <a:buFont typeface="Arial"/>
              <a:buNone/>
            </a:pPr>
            <a:endParaRPr/>
          </a:p>
        </p:txBody>
      </p:sp>
      <p:sp>
        <p:nvSpPr>
          <p:cNvPr id="719" name="Google Shape;719;p25"/>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720" name="Google Shape;720;p25"/>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25</a:t>
            </a:fld>
            <a:endParaRPr/>
          </a:p>
        </p:txBody>
      </p:sp>
      <p:pic>
        <p:nvPicPr>
          <p:cNvPr id="721" name="Google Shape;721;p25"/>
          <p:cNvPicPr preferRelativeResize="0"/>
          <p:nvPr/>
        </p:nvPicPr>
        <p:blipFill rotWithShape="1">
          <a:blip r:embed="rId3">
            <a:alphaModFix/>
          </a:blip>
          <a:srcRect/>
          <a:stretch/>
        </p:blipFill>
        <p:spPr>
          <a:xfrm>
            <a:off x="6200187" y="1590537"/>
            <a:ext cx="5333705" cy="4615315"/>
          </a:xfrm>
          <a:prstGeom prst="rect">
            <a:avLst/>
          </a:prstGeom>
          <a:noFill/>
          <a:ln>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6"/>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CPUID</a:t>
            </a:r>
            <a:endParaRPr/>
          </a:p>
        </p:txBody>
      </p:sp>
      <p:sp>
        <p:nvSpPr>
          <p:cNvPr id="727" name="Google Shape;727;p26"/>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t>Architectural Last Branch Records (LBRs) enable recording of software path history </a:t>
            </a:r>
            <a:br>
              <a:rPr lang="en-US"/>
            </a:b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9"/>
                  </a:ext>
                </a:extLst>
              </a:rPr>
              <a:t>by</a:t>
            </a:r>
            <a:r>
              <a:rPr lang="en-US"/>
              <a:t> logging taken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0"/>
                  </a:ext>
                </a:extLst>
              </a:rPr>
              <a:t>branches</a:t>
            </a:r>
            <a:r>
              <a:rPr lang="en-US"/>
              <a:t>, and other </a:t>
            </a:r>
            <a:br>
              <a:rPr lang="en-US"/>
            </a:br>
            <a:r>
              <a:rPr lang="en-US"/>
              <a:t>control flow transfers, within processor registers. Each LBR record or entry is comprised of three MSRs:</a:t>
            </a:r>
            <a:endParaRPr/>
          </a:p>
          <a:p>
            <a:pPr marL="351450" lvl="3" indent="-171450" algn="l" rtl="0">
              <a:lnSpc>
                <a:spcPct val="110000"/>
              </a:lnSpc>
              <a:spcBef>
                <a:spcPts val="1600"/>
              </a:spcBef>
              <a:spcAft>
                <a:spcPts val="0"/>
              </a:spcAft>
              <a:buClr>
                <a:schemeClr val="lt1"/>
              </a:buClr>
              <a:buSzPts val="1200"/>
              <a:buFont typeface="Arial"/>
              <a:buChar char="•"/>
            </a:pPr>
            <a:r>
              <a:rPr lang="en-US"/>
              <a:t>IA32_LBR_x_FROM_IP − Holds the source IP of the operation.</a:t>
            </a:r>
            <a:endParaRPr/>
          </a:p>
          <a:p>
            <a:pPr marL="351450" lvl="3" indent="-171450" algn="l" rtl="0">
              <a:lnSpc>
                <a:spcPct val="110000"/>
              </a:lnSpc>
              <a:spcBef>
                <a:spcPts val="0"/>
              </a:spcBef>
              <a:spcAft>
                <a:spcPts val="0"/>
              </a:spcAft>
              <a:buClr>
                <a:schemeClr val="lt1"/>
              </a:buClr>
              <a:buSzPts val="1200"/>
              <a:buFont typeface="Arial"/>
              <a:buChar char="•"/>
            </a:pPr>
            <a:r>
              <a:rPr lang="en-US"/>
              <a:t>IA32_LBR_x_TO_IP − Holds the destination IP of the operation.</a:t>
            </a:r>
            <a:endParaRPr/>
          </a:p>
          <a:p>
            <a:pPr marL="351450" lvl="3" indent="-171450" algn="l" rtl="0">
              <a:lnSpc>
                <a:spcPct val="110000"/>
              </a:lnSpc>
              <a:spcBef>
                <a:spcPts val="0"/>
              </a:spcBef>
              <a:spcAft>
                <a:spcPts val="0"/>
              </a:spcAft>
              <a:buClr>
                <a:schemeClr val="lt1"/>
              </a:buClr>
              <a:buSzPts val="1200"/>
              <a:buFont typeface="Arial"/>
              <a:buChar char="•"/>
            </a:pPr>
            <a:r>
              <a:rPr lang="en-US"/>
              <a:t>IA32_LBR_x_INFO − Holds metadata for the operation, including mis-predict, TSX, and elapsed cycle time information.</a:t>
            </a:r>
            <a:endParaRPr/>
          </a:p>
          <a:p>
            <a:pPr marL="351450" lvl="3" indent="-95250" algn="l" rtl="0">
              <a:lnSpc>
                <a:spcPct val="110000"/>
              </a:lnSpc>
              <a:spcBef>
                <a:spcPts val="0"/>
              </a:spcBef>
              <a:spcAft>
                <a:spcPts val="0"/>
              </a:spcAft>
              <a:buClr>
                <a:schemeClr val="lt1"/>
              </a:buClr>
              <a:buSzPts val="1200"/>
              <a:buFont typeface="Arial"/>
              <a:buNone/>
            </a:pPr>
            <a:endParaRPr/>
          </a:p>
          <a:p>
            <a:pPr marL="171450" lvl="2" indent="-171450" algn="l" rtl="0">
              <a:lnSpc>
                <a:spcPct val="83000"/>
              </a:lnSpc>
              <a:spcBef>
                <a:spcPts val="0"/>
              </a:spcBef>
              <a:spcAft>
                <a:spcPts val="0"/>
              </a:spcAft>
              <a:buClr>
                <a:schemeClr val="lt1"/>
              </a:buClr>
              <a:buSzPts val="2000"/>
              <a:buFont typeface="Arial"/>
              <a:buChar char="•"/>
            </a:pPr>
            <a:r>
              <a:rPr lang="en-US"/>
              <a:t>Check for this using CPUID.</a:t>
            </a:r>
            <a:endParaRPr/>
          </a:p>
          <a:p>
            <a:pPr marL="351450" lvl="3" indent="-171450" algn="l" rtl="0">
              <a:lnSpc>
                <a:spcPct val="110000"/>
              </a:lnSpc>
              <a:spcBef>
                <a:spcPts val="1600"/>
              </a:spcBef>
              <a:spcAft>
                <a:spcPts val="0"/>
              </a:spcAft>
              <a:buClr>
                <a:schemeClr val="lt1"/>
              </a:buClr>
              <a:buSzPts val="1200"/>
              <a:buFont typeface="Arial"/>
              <a:buChar char="•"/>
            </a:pPr>
            <a:r>
              <a:rPr lang="en-US"/>
              <a:t>CPUID.(EAX=07H, ECX=0):EDX[19] is set to 1, the processor supports Architectural LBRs and does not support legacy LBRs.</a:t>
            </a:r>
            <a:endParaRPr/>
          </a:p>
          <a:p>
            <a:pPr marL="171450" lvl="0" indent="-95250" algn="l" rtl="0">
              <a:lnSpc>
                <a:spcPct val="110000"/>
              </a:lnSpc>
              <a:spcBef>
                <a:spcPts val="0"/>
              </a:spcBef>
              <a:spcAft>
                <a:spcPts val="0"/>
              </a:spcAft>
              <a:buClr>
                <a:schemeClr val="lt1"/>
              </a:buClr>
              <a:buSzPts val="1200"/>
              <a:buFont typeface="Arial"/>
              <a:buNone/>
            </a:pPr>
            <a:endParaRPr/>
          </a:p>
        </p:txBody>
      </p:sp>
      <p:sp>
        <p:nvSpPr>
          <p:cNvPr id="728" name="Google Shape;728;p26"/>
          <p:cNvSpPr txBox="1">
            <a:spLocks noGrp="1"/>
          </p:cNvSpPr>
          <p:nvPr>
            <p:ph type="body" idx="2"/>
          </p:nvPr>
        </p:nvSpPr>
        <p:spPr>
          <a:xfrm>
            <a:off x="6276578" y="1655762"/>
            <a:ext cx="5050234" cy="4429126"/>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t>LBRs are typically used in anti-cheat,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1"/>
                  </a:ext>
                </a:extLst>
              </a:rPr>
              <a:t>DRM</a:t>
            </a:r>
            <a:r>
              <a:rPr lang="en-US"/>
              <a:t>, and anti-tamper code in games.</a:t>
            </a:r>
            <a:endParaRPr/>
          </a:p>
          <a:p>
            <a:pPr marL="171450" lvl="2" indent="-171450" algn="l" rtl="0">
              <a:lnSpc>
                <a:spcPct val="83000"/>
              </a:lnSpc>
              <a:spcBef>
                <a:spcPts val="1600"/>
              </a:spcBef>
              <a:spcAft>
                <a:spcPts val="0"/>
              </a:spcAft>
              <a:buClr>
                <a:schemeClr val="lt1"/>
              </a:buClr>
              <a:buSzPts val="2000"/>
              <a:buFont typeface="Arial"/>
              <a:buChar char="•"/>
            </a:pPr>
            <a:r>
              <a:rPr lang="en-US"/>
              <a:t>While they have been model-specific, </a:t>
            </a:r>
            <a:br>
              <a:rPr lang="en-US"/>
            </a:b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2"/>
                  </a:ext>
                </a:extLst>
              </a:rPr>
              <a:t>LRBs</a:t>
            </a:r>
            <a:r>
              <a:rPr lang="en-US"/>
              <a:t> haven’t changed in a long time.</a:t>
            </a:r>
            <a:endParaRPr/>
          </a:p>
          <a:p>
            <a:pPr marL="171450" lvl="2" indent="-171450" algn="l" rtl="0">
              <a:lnSpc>
                <a:spcPct val="83000"/>
              </a:lnSpc>
              <a:spcBef>
                <a:spcPts val="1600"/>
              </a:spcBef>
              <a:spcAft>
                <a:spcPts val="0"/>
              </a:spcAft>
              <a:buClr>
                <a:schemeClr val="lt1"/>
              </a:buClr>
              <a:buSzPts val="2000"/>
              <a:buFont typeface="Arial"/>
              <a:buChar char="•"/>
            </a:pPr>
            <a:r>
              <a:rPr lang="en-US"/>
              <a:t>Intel has introduced “Architectural LBRs” for Alder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3"/>
                  </a:ext>
                </a:extLst>
              </a:rPr>
              <a:t>Lake</a:t>
            </a:r>
            <a:r>
              <a:rPr lang="en-US"/>
              <a:t>, and beyond.</a:t>
            </a:r>
            <a:endParaRPr/>
          </a:p>
          <a:p>
            <a:pPr marL="171450" lvl="2" indent="-171450" algn="l" rtl="0">
              <a:lnSpc>
                <a:spcPct val="83000"/>
              </a:lnSpc>
              <a:spcBef>
                <a:spcPts val="1600"/>
              </a:spcBef>
              <a:spcAft>
                <a:spcPts val="0"/>
              </a:spcAft>
              <a:buClr>
                <a:schemeClr val="lt1"/>
              </a:buClr>
              <a:buSzPts val="2000"/>
              <a:buFont typeface="Arial"/>
              <a:buChar char="•"/>
            </a:pPr>
            <a:r>
              <a:rPr lang="en-US"/>
              <a:t>This could present an issue for legacy code relying on legacy behavior.</a:t>
            </a:r>
            <a:endParaRPr/>
          </a:p>
          <a:p>
            <a:pPr marL="171450" lvl="2" indent="-171450" algn="l" rtl="0">
              <a:lnSpc>
                <a:spcPct val="83000"/>
              </a:lnSpc>
              <a:spcBef>
                <a:spcPts val="1600"/>
              </a:spcBef>
              <a:spcAft>
                <a:spcPts val="0"/>
              </a:spcAft>
              <a:buClr>
                <a:schemeClr val="lt1"/>
              </a:buClr>
              <a:buSzPts val="2000"/>
              <a:buFont typeface="Arial"/>
              <a:buChar char="•"/>
            </a:pPr>
            <a:r>
              <a:rPr lang="en-US"/>
              <a:t>Fully documented in Chapter 7 of the March 2020, and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4"/>
                  </a:ext>
                </a:extLst>
              </a:rPr>
              <a:t>newer</a:t>
            </a:r>
            <a:r>
              <a:rPr lang="en-US"/>
              <a:t>, Intel</a:t>
            </a:r>
            <a:r>
              <a:rPr lang="en-US" baseline="30000"/>
              <a:t>Ⓡ</a:t>
            </a:r>
            <a:r>
              <a:rPr lang="en-US"/>
              <a:t> Architecture Instruction Set Extensions Programming Reference.</a:t>
            </a:r>
            <a:endParaRPr/>
          </a:p>
          <a:p>
            <a:pPr marL="0" lvl="0" indent="0" algn="l" rtl="0">
              <a:lnSpc>
                <a:spcPct val="110000"/>
              </a:lnSpc>
              <a:spcBef>
                <a:spcPts val="1600"/>
              </a:spcBef>
              <a:spcAft>
                <a:spcPts val="0"/>
              </a:spcAft>
              <a:buClr>
                <a:schemeClr val="lt1"/>
              </a:buClr>
              <a:buSzPts val="1200"/>
              <a:buNone/>
            </a:pPr>
            <a:endParaRPr/>
          </a:p>
        </p:txBody>
      </p:sp>
      <p:sp>
        <p:nvSpPr>
          <p:cNvPr id="729" name="Google Shape;729;p26"/>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730" name="Google Shape;730;p26"/>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27"/>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Best Practices</a:t>
            </a:r>
            <a:endParaRPr/>
          </a:p>
        </p:txBody>
      </p:sp>
      <p:sp>
        <p:nvSpPr>
          <p:cNvPr id="736" name="Google Shape;736;p27"/>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737" name="Google Shape;737;p27"/>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27</a:t>
            </a:fld>
            <a:endParaRPr/>
          </a:p>
        </p:txBody>
      </p:sp>
      <p:sp>
        <p:nvSpPr>
          <p:cNvPr id="738" name="Google Shape;738;p27"/>
          <p:cNvSpPr txBox="1"/>
          <p:nvPr/>
        </p:nvSpPr>
        <p:spPr>
          <a:xfrm>
            <a:off x="811733" y="1341746"/>
            <a:ext cx="500549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Play"/>
                <a:ea typeface="Play"/>
                <a:cs typeface="Play"/>
                <a:sym typeface="Play"/>
              </a:rPr>
              <a:t>Profile your workload</a:t>
            </a:r>
            <a:endParaRPr sz="1400" b="0" i="0" u="none" strike="noStrike" cap="none">
              <a:solidFill>
                <a:srgbClr val="000000"/>
              </a:solidFill>
              <a:latin typeface="Arial"/>
              <a:ea typeface="Arial"/>
              <a:cs typeface="Arial"/>
              <a:sym typeface="Arial"/>
            </a:endParaRPr>
          </a:p>
        </p:txBody>
      </p:sp>
      <p:sp>
        <p:nvSpPr>
          <p:cNvPr id="739" name="Google Shape;739;p27"/>
          <p:cNvSpPr txBox="1"/>
          <p:nvPr/>
        </p:nvSpPr>
        <p:spPr>
          <a:xfrm>
            <a:off x="811733" y="2416201"/>
            <a:ext cx="425982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Play"/>
                <a:ea typeface="Play"/>
                <a:cs typeface="Play"/>
                <a:sym typeface="Play"/>
              </a:rPr>
              <a:t>Don’t oversubscribe your thread pool</a:t>
            </a:r>
            <a:endParaRPr sz="1400" b="0" i="0" u="none" strike="noStrike" cap="none">
              <a:solidFill>
                <a:srgbClr val="000000"/>
              </a:solidFill>
              <a:latin typeface="Arial"/>
              <a:ea typeface="Arial"/>
              <a:cs typeface="Arial"/>
              <a:sym typeface="Arial"/>
            </a:endParaRPr>
          </a:p>
        </p:txBody>
      </p:sp>
      <p:sp>
        <p:nvSpPr>
          <p:cNvPr id="740" name="Google Shape;740;p27"/>
          <p:cNvSpPr txBox="1"/>
          <p:nvPr/>
        </p:nvSpPr>
        <p:spPr>
          <a:xfrm>
            <a:off x="811733" y="3728224"/>
            <a:ext cx="4873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Play"/>
                <a:ea typeface="Play"/>
                <a:cs typeface="Play"/>
                <a:sym typeface="Play"/>
              </a:rPr>
              <a:t>Use Quality of Service APIs for OS and Intel</a:t>
            </a:r>
            <a:r>
              <a:rPr lang="en-US" sz="1600" b="1" i="0" u="none" strike="noStrike" cap="none" baseline="30000">
                <a:solidFill>
                  <a:schemeClr val="lt1"/>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5"/>
                  </a:ext>
                </a:extLst>
              </a:rPr>
              <a:t>®</a:t>
            </a:r>
            <a:r>
              <a:rPr lang="en-US" sz="1600" b="1" i="0" u="none" strike="noStrike" cap="none">
                <a:solidFill>
                  <a:srgbClr val="FFFFFF"/>
                </a:solidFill>
                <a:latin typeface="Play"/>
                <a:ea typeface="Play"/>
                <a:cs typeface="Play"/>
                <a:sym typeface="Play"/>
              </a:rPr>
              <a:t> Thread Director optimizations</a:t>
            </a:r>
            <a:endParaRPr sz="1400" b="0" i="0" u="none" strike="noStrike" cap="none">
              <a:solidFill>
                <a:srgbClr val="000000"/>
              </a:solidFill>
              <a:latin typeface="Arial"/>
              <a:ea typeface="Arial"/>
              <a:cs typeface="Arial"/>
              <a:sym typeface="Arial"/>
            </a:endParaRPr>
          </a:p>
        </p:txBody>
      </p:sp>
      <p:sp>
        <p:nvSpPr>
          <p:cNvPr id="741" name="Google Shape;741;p27"/>
          <p:cNvSpPr txBox="1"/>
          <p:nvPr/>
        </p:nvSpPr>
        <p:spPr>
          <a:xfrm>
            <a:off x="966706" y="4299799"/>
            <a:ext cx="4647710" cy="523220"/>
          </a:xfrm>
          <a:prstGeom prst="rect">
            <a:avLst/>
          </a:prstGeom>
          <a:noFill/>
          <a:ln>
            <a:noFill/>
          </a:ln>
        </p:spPr>
        <p:txBody>
          <a:bodyPr spcFirstLastPara="1" wrap="square" lIns="91425" tIns="45700" rIns="91425" bIns="45700" anchor="t" anchorCtr="0">
            <a:spAutoFit/>
          </a:bodyPr>
          <a:lstStyle/>
          <a:p>
            <a:pPr marL="180000" marR="0" lvl="0" indent="-180000" algn="l" rtl="0">
              <a:lnSpc>
                <a:spcPct val="100000"/>
              </a:lnSpc>
              <a:spcBef>
                <a:spcPts val="0"/>
              </a:spcBef>
              <a:spcAft>
                <a:spcPts val="0"/>
              </a:spcAft>
              <a:buClr>
                <a:srgbClr val="FFFFFF"/>
              </a:buClr>
              <a:buSzPts val="1400"/>
              <a:buFont typeface="Noto Sans Symbols"/>
              <a:buChar char="▪"/>
            </a:pPr>
            <a:r>
              <a:rPr lang="en-US" sz="1400" b="0" i="0" u="none" strike="noStrike" cap="none">
                <a:solidFill>
                  <a:srgbClr val="FFFFFF"/>
                </a:solidFill>
                <a:latin typeface="Play"/>
                <a:ea typeface="Play"/>
                <a:cs typeface="Play"/>
                <a:sym typeface="Play"/>
              </a:rPr>
              <a:t>QoS APIs can be used in combination with Static Partitioning APIs based on application architecture</a:t>
            </a:r>
            <a:endParaRPr sz="1400" b="0" i="0" u="none" strike="noStrike" cap="none">
              <a:solidFill>
                <a:srgbClr val="000000"/>
              </a:solidFill>
              <a:latin typeface="Arial"/>
              <a:ea typeface="Arial"/>
              <a:cs typeface="Arial"/>
              <a:sym typeface="Arial"/>
            </a:endParaRPr>
          </a:p>
        </p:txBody>
      </p:sp>
      <p:sp>
        <p:nvSpPr>
          <p:cNvPr id="742" name="Google Shape;742;p27"/>
          <p:cNvSpPr txBox="1"/>
          <p:nvPr/>
        </p:nvSpPr>
        <p:spPr>
          <a:xfrm>
            <a:off x="966706" y="2753942"/>
            <a:ext cx="4873438" cy="802784"/>
          </a:xfrm>
          <a:prstGeom prst="rect">
            <a:avLst/>
          </a:prstGeom>
          <a:noFill/>
          <a:ln>
            <a:noFill/>
          </a:ln>
        </p:spPr>
        <p:txBody>
          <a:bodyPr spcFirstLastPara="1" wrap="square" lIns="91425" tIns="45700" rIns="91425" bIns="45700" anchor="t" anchorCtr="0">
            <a:spAutoFit/>
          </a:bodyPr>
          <a:lstStyle/>
          <a:p>
            <a:pPr marL="180000" marR="0" lvl="0" indent="-180000" algn="l" rtl="0">
              <a:lnSpc>
                <a:spcPct val="100000"/>
              </a:lnSpc>
              <a:spcBef>
                <a:spcPts val="0"/>
              </a:spcBef>
              <a:spcAft>
                <a:spcPts val="0"/>
              </a:spcAft>
              <a:buClr>
                <a:srgbClr val="FFFFFF"/>
              </a:buClr>
              <a:buSzPts val="1400"/>
              <a:buFont typeface="Noto Sans Symbols"/>
              <a:buChar char="▪"/>
            </a:pPr>
            <a:r>
              <a:rPr lang="en-US" sz="1400" b="0" i="0" u="none" strike="noStrike" cap="none">
                <a:solidFill>
                  <a:srgbClr val="FFFFFF"/>
                </a:solidFill>
                <a:latin typeface="Play"/>
                <a:ea typeface="Play"/>
                <a:cs typeface="Play"/>
                <a:sym typeface="Play"/>
              </a:rPr>
              <a:t>Don’t use hyperthread cores if your workload can’t benefit from hyper-threading</a:t>
            </a:r>
            <a:endParaRPr sz="1400" b="0" i="0" u="none" strike="noStrike" cap="none">
              <a:solidFill>
                <a:srgbClr val="000000"/>
              </a:solidFill>
              <a:latin typeface="Arial"/>
              <a:ea typeface="Arial"/>
              <a:cs typeface="Arial"/>
              <a:sym typeface="Arial"/>
            </a:endParaRPr>
          </a:p>
          <a:p>
            <a:pPr marL="180000" marR="0" lvl="0" indent="-180000" algn="l" rtl="0">
              <a:lnSpc>
                <a:spcPct val="100000"/>
              </a:lnSpc>
              <a:spcBef>
                <a:spcPts val="500"/>
              </a:spcBef>
              <a:spcAft>
                <a:spcPts val="0"/>
              </a:spcAft>
              <a:buClr>
                <a:srgbClr val="FFFFFF"/>
              </a:buClr>
              <a:buSzPts val="1400"/>
              <a:buFont typeface="Noto Sans Symbols"/>
              <a:buChar char="▪"/>
            </a:pPr>
            <a:r>
              <a:rPr lang="en-US" sz="1400" b="0" i="0" u="none" strike="noStrike" cap="none">
                <a:solidFill>
                  <a:srgbClr val="FFFFFF"/>
                </a:solidFill>
                <a:latin typeface="Play"/>
                <a:ea typeface="Play"/>
                <a:cs typeface="Play"/>
                <a:sym typeface="Play"/>
              </a:rPr>
              <a:t>Avoid unnecessary context switches and cache flushes</a:t>
            </a:r>
            <a:endParaRPr sz="1400" b="0" i="0" u="none" strike="noStrike" cap="none">
              <a:solidFill>
                <a:srgbClr val="000000"/>
              </a:solidFill>
              <a:latin typeface="Arial"/>
              <a:ea typeface="Arial"/>
              <a:cs typeface="Arial"/>
              <a:sym typeface="Arial"/>
            </a:endParaRPr>
          </a:p>
        </p:txBody>
      </p:sp>
      <p:sp>
        <p:nvSpPr>
          <p:cNvPr id="743" name="Google Shape;743;p27"/>
          <p:cNvSpPr/>
          <p:nvPr/>
        </p:nvSpPr>
        <p:spPr>
          <a:xfrm>
            <a:off x="595264" y="2502080"/>
            <a:ext cx="181071" cy="175732"/>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Play"/>
              <a:buNone/>
            </a:pPr>
            <a:endParaRPr sz="2000" b="0" i="0" u="none" strike="noStrike" cap="none">
              <a:solidFill>
                <a:srgbClr val="FFFFFF"/>
              </a:solidFill>
              <a:latin typeface="Play"/>
              <a:ea typeface="Play"/>
              <a:cs typeface="Play"/>
              <a:sym typeface="Play"/>
            </a:endParaRPr>
          </a:p>
        </p:txBody>
      </p:sp>
      <p:grpSp>
        <p:nvGrpSpPr>
          <p:cNvPr id="744" name="Google Shape;744;p27"/>
          <p:cNvGrpSpPr/>
          <p:nvPr/>
        </p:nvGrpSpPr>
        <p:grpSpPr>
          <a:xfrm>
            <a:off x="684369" y="2864494"/>
            <a:ext cx="5479035" cy="808046"/>
            <a:chOff x="1277068" y="2548626"/>
            <a:chExt cx="4674842" cy="296547"/>
          </a:xfrm>
        </p:grpSpPr>
        <p:cxnSp>
          <p:nvCxnSpPr>
            <p:cNvPr id="745" name="Google Shape;745;p27"/>
            <p:cNvCxnSpPr/>
            <p:nvPr/>
          </p:nvCxnSpPr>
          <p:spPr>
            <a:xfrm>
              <a:off x="1277068" y="2548626"/>
              <a:ext cx="8310" cy="296547"/>
            </a:xfrm>
            <a:prstGeom prst="straightConnector1">
              <a:avLst/>
            </a:prstGeom>
            <a:noFill/>
            <a:ln w="12700" cap="flat" cmpd="sng">
              <a:solidFill>
                <a:srgbClr val="00C7FD"/>
              </a:solidFill>
              <a:prstDash val="solid"/>
              <a:miter lim="800000"/>
              <a:headEnd type="none" w="sm" len="sm"/>
              <a:tailEnd type="none" w="sm" len="sm"/>
            </a:ln>
          </p:spPr>
        </p:cxnSp>
        <p:cxnSp>
          <p:nvCxnSpPr>
            <p:cNvPr id="746" name="Google Shape;746;p27"/>
            <p:cNvCxnSpPr/>
            <p:nvPr/>
          </p:nvCxnSpPr>
          <p:spPr>
            <a:xfrm>
              <a:off x="1285378" y="2845172"/>
              <a:ext cx="4666532" cy="0"/>
            </a:xfrm>
            <a:prstGeom prst="straightConnector1">
              <a:avLst/>
            </a:prstGeom>
            <a:noFill/>
            <a:ln w="12700" cap="flat" cmpd="sng">
              <a:solidFill>
                <a:srgbClr val="EEF7FF"/>
              </a:solidFill>
              <a:prstDash val="solid"/>
              <a:miter lim="800000"/>
              <a:headEnd type="none" w="sm" len="sm"/>
              <a:tailEnd type="none" w="sm" len="sm"/>
            </a:ln>
          </p:spPr>
        </p:cxnSp>
      </p:grpSp>
      <p:sp>
        <p:nvSpPr>
          <p:cNvPr id="747" name="Google Shape;747;p27"/>
          <p:cNvSpPr/>
          <p:nvPr/>
        </p:nvSpPr>
        <p:spPr>
          <a:xfrm>
            <a:off x="603573" y="1434880"/>
            <a:ext cx="181071" cy="175732"/>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Play"/>
              <a:buNone/>
            </a:pPr>
            <a:endParaRPr sz="2000" b="0" i="0" u="none" strike="noStrike" cap="none">
              <a:solidFill>
                <a:srgbClr val="FFFFFF"/>
              </a:solidFill>
              <a:latin typeface="Play"/>
              <a:ea typeface="Play"/>
              <a:cs typeface="Play"/>
              <a:sym typeface="Play"/>
            </a:endParaRPr>
          </a:p>
        </p:txBody>
      </p:sp>
      <p:grpSp>
        <p:nvGrpSpPr>
          <p:cNvPr id="748" name="Google Shape;748;p27"/>
          <p:cNvGrpSpPr/>
          <p:nvPr/>
        </p:nvGrpSpPr>
        <p:grpSpPr>
          <a:xfrm>
            <a:off x="658464" y="1789636"/>
            <a:ext cx="5442765" cy="640432"/>
            <a:chOff x="1277068" y="2531668"/>
            <a:chExt cx="4666532" cy="308799"/>
          </a:xfrm>
        </p:grpSpPr>
        <p:cxnSp>
          <p:nvCxnSpPr>
            <p:cNvPr id="749" name="Google Shape;749;p27"/>
            <p:cNvCxnSpPr/>
            <p:nvPr/>
          </p:nvCxnSpPr>
          <p:spPr>
            <a:xfrm>
              <a:off x="1277068" y="2531668"/>
              <a:ext cx="0" cy="281963"/>
            </a:xfrm>
            <a:prstGeom prst="straightConnector1">
              <a:avLst/>
            </a:prstGeom>
            <a:noFill/>
            <a:ln w="12700" cap="flat" cmpd="sng">
              <a:solidFill>
                <a:srgbClr val="00C7FD"/>
              </a:solidFill>
              <a:prstDash val="solid"/>
              <a:miter lim="800000"/>
              <a:headEnd type="none" w="sm" len="sm"/>
              <a:tailEnd type="none" w="sm" len="sm"/>
            </a:ln>
          </p:spPr>
        </p:cxnSp>
        <p:cxnSp>
          <p:nvCxnSpPr>
            <p:cNvPr id="750" name="Google Shape;750;p27"/>
            <p:cNvCxnSpPr/>
            <p:nvPr/>
          </p:nvCxnSpPr>
          <p:spPr>
            <a:xfrm>
              <a:off x="1277068" y="2840467"/>
              <a:ext cx="4666532" cy="0"/>
            </a:xfrm>
            <a:prstGeom prst="straightConnector1">
              <a:avLst/>
            </a:prstGeom>
            <a:noFill/>
            <a:ln w="12700" cap="flat" cmpd="sng">
              <a:solidFill>
                <a:srgbClr val="EEF7FF"/>
              </a:solidFill>
              <a:prstDash val="solid"/>
              <a:miter lim="800000"/>
              <a:headEnd type="none" w="sm" len="sm"/>
              <a:tailEnd type="none" w="sm" len="sm"/>
            </a:ln>
          </p:spPr>
        </p:cxnSp>
      </p:grpSp>
      <p:sp>
        <p:nvSpPr>
          <p:cNvPr id="751" name="Google Shape;751;p27"/>
          <p:cNvSpPr/>
          <p:nvPr/>
        </p:nvSpPr>
        <p:spPr>
          <a:xfrm>
            <a:off x="595264" y="3770758"/>
            <a:ext cx="181071" cy="175732"/>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Play"/>
              <a:buNone/>
            </a:pPr>
            <a:endParaRPr sz="2000" b="0" i="0" u="none" strike="noStrike" cap="none">
              <a:solidFill>
                <a:srgbClr val="FFFFFF"/>
              </a:solidFill>
              <a:latin typeface="Play"/>
              <a:ea typeface="Play"/>
              <a:cs typeface="Play"/>
              <a:sym typeface="Play"/>
            </a:endParaRPr>
          </a:p>
        </p:txBody>
      </p:sp>
      <p:grpSp>
        <p:nvGrpSpPr>
          <p:cNvPr id="752" name="Google Shape;752;p27"/>
          <p:cNvGrpSpPr/>
          <p:nvPr/>
        </p:nvGrpSpPr>
        <p:grpSpPr>
          <a:xfrm>
            <a:off x="684369" y="4039381"/>
            <a:ext cx="5469295" cy="794157"/>
            <a:chOff x="1277068" y="2548626"/>
            <a:chExt cx="4666532" cy="325604"/>
          </a:xfrm>
        </p:grpSpPr>
        <p:cxnSp>
          <p:nvCxnSpPr>
            <p:cNvPr id="753" name="Google Shape;753;p27"/>
            <p:cNvCxnSpPr/>
            <p:nvPr/>
          </p:nvCxnSpPr>
          <p:spPr>
            <a:xfrm>
              <a:off x="1277068" y="2548626"/>
              <a:ext cx="0" cy="325604"/>
            </a:xfrm>
            <a:prstGeom prst="straightConnector1">
              <a:avLst/>
            </a:prstGeom>
            <a:noFill/>
            <a:ln w="12700" cap="flat" cmpd="sng">
              <a:solidFill>
                <a:srgbClr val="00C7FD"/>
              </a:solidFill>
              <a:prstDash val="solid"/>
              <a:miter lim="800000"/>
              <a:headEnd type="none" w="sm" len="sm"/>
              <a:tailEnd type="none" w="sm" len="sm"/>
            </a:ln>
          </p:spPr>
        </p:cxnSp>
        <p:cxnSp>
          <p:nvCxnSpPr>
            <p:cNvPr id="754" name="Google Shape;754;p27"/>
            <p:cNvCxnSpPr/>
            <p:nvPr/>
          </p:nvCxnSpPr>
          <p:spPr>
            <a:xfrm>
              <a:off x="1277068" y="2872833"/>
              <a:ext cx="4666532" cy="0"/>
            </a:xfrm>
            <a:prstGeom prst="straightConnector1">
              <a:avLst/>
            </a:prstGeom>
            <a:noFill/>
            <a:ln w="12700" cap="flat" cmpd="sng">
              <a:solidFill>
                <a:srgbClr val="EEF7FF"/>
              </a:solidFill>
              <a:prstDash val="solid"/>
              <a:miter lim="800000"/>
              <a:headEnd type="none" w="sm" len="sm"/>
              <a:tailEnd type="none" w="sm" len="sm"/>
            </a:ln>
          </p:spPr>
        </p:cxnSp>
      </p:grpSp>
      <p:sp>
        <p:nvSpPr>
          <p:cNvPr id="755" name="Google Shape;755;p27"/>
          <p:cNvSpPr/>
          <p:nvPr/>
        </p:nvSpPr>
        <p:spPr>
          <a:xfrm>
            <a:off x="595264" y="4996384"/>
            <a:ext cx="181071" cy="175732"/>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Play"/>
              <a:buNone/>
            </a:pPr>
            <a:endParaRPr sz="2000" b="0" i="0" u="none" strike="noStrike" cap="none">
              <a:solidFill>
                <a:srgbClr val="FFFFFF"/>
              </a:solidFill>
              <a:latin typeface="Play"/>
              <a:ea typeface="Play"/>
              <a:cs typeface="Play"/>
              <a:sym typeface="Play"/>
            </a:endParaRPr>
          </a:p>
        </p:txBody>
      </p:sp>
      <p:sp>
        <p:nvSpPr>
          <p:cNvPr id="756" name="Google Shape;756;p27"/>
          <p:cNvSpPr txBox="1"/>
          <p:nvPr/>
        </p:nvSpPr>
        <p:spPr>
          <a:xfrm>
            <a:off x="911849" y="1654294"/>
            <a:ext cx="5442765" cy="587340"/>
          </a:xfrm>
          <a:prstGeom prst="rect">
            <a:avLst/>
          </a:prstGeom>
          <a:noFill/>
          <a:ln>
            <a:noFill/>
          </a:ln>
        </p:spPr>
        <p:txBody>
          <a:bodyPr spcFirstLastPara="1" wrap="square" lIns="91425" tIns="45700" rIns="91425" bIns="45700" anchor="t" anchorCtr="0">
            <a:spAutoFit/>
          </a:bodyPr>
          <a:lstStyle/>
          <a:p>
            <a:pPr marL="180000" marR="0" lvl="0" indent="-180000" algn="l" rtl="0">
              <a:lnSpc>
                <a:spcPct val="100000"/>
              </a:lnSpc>
              <a:spcBef>
                <a:spcPts val="0"/>
              </a:spcBef>
              <a:spcAft>
                <a:spcPts val="0"/>
              </a:spcAft>
              <a:buClr>
                <a:srgbClr val="FFFFFF"/>
              </a:buClr>
              <a:buSzPts val="1400"/>
              <a:buFont typeface="Noto Sans Symbols"/>
              <a:buChar char="▪"/>
            </a:pPr>
            <a:r>
              <a:rPr lang="en-US" sz="1400" b="0" i="0" u="none" strike="noStrike" cap="none">
                <a:solidFill>
                  <a:srgbClr val="FFFFFF"/>
                </a:solidFill>
                <a:latin typeface="Play"/>
                <a:ea typeface="Play"/>
                <a:cs typeface="Play"/>
                <a:sym typeface="Play"/>
              </a:rPr>
              <a:t>Use</a:t>
            </a:r>
            <a:r>
              <a:rPr lang="en-US" sz="1400" b="0" i="1" u="none" strike="noStrike" cap="none">
                <a:solidFill>
                  <a:srgbClr val="FFFFFF"/>
                </a:solidFill>
                <a:latin typeface="Play"/>
                <a:ea typeface="Play"/>
                <a:cs typeface="Play"/>
                <a:sym typeface="Play"/>
              </a:rPr>
              <a:t> QueryPerformanceCounter</a:t>
            </a:r>
            <a:r>
              <a:rPr lang="en-US" sz="1400" b="0" i="0" u="none" strike="noStrike" cap="none">
                <a:solidFill>
                  <a:srgbClr val="FFFFFF"/>
                </a:solidFill>
                <a:latin typeface="Play"/>
                <a:ea typeface="Play"/>
                <a:cs typeface="Play"/>
                <a:sym typeface="Play"/>
              </a:rPr>
              <a:t> () for micro-benchmarking</a:t>
            </a:r>
            <a:endParaRPr sz="1400" b="0" i="0" u="none" strike="noStrike" cap="none">
              <a:solidFill>
                <a:srgbClr val="000000"/>
              </a:solidFill>
              <a:latin typeface="Arial"/>
              <a:ea typeface="Arial"/>
              <a:cs typeface="Arial"/>
              <a:sym typeface="Arial"/>
            </a:endParaRPr>
          </a:p>
          <a:p>
            <a:pPr marL="180000" marR="0" lvl="0" indent="-180000" algn="l" rtl="0">
              <a:lnSpc>
                <a:spcPct val="100000"/>
              </a:lnSpc>
              <a:spcBef>
                <a:spcPts val="500"/>
              </a:spcBef>
              <a:spcAft>
                <a:spcPts val="0"/>
              </a:spcAft>
              <a:buClr>
                <a:srgbClr val="FFFFFF"/>
              </a:buClr>
              <a:buSzPts val="1400"/>
              <a:buFont typeface="Noto Sans Symbols"/>
              <a:buChar char="▪"/>
            </a:pPr>
            <a:r>
              <a:rPr lang="en-US" sz="1400" b="0" i="0" u="none" strike="noStrike" cap="none">
                <a:solidFill>
                  <a:srgbClr val="FFFFFF"/>
                </a:solidFill>
                <a:latin typeface="Play"/>
                <a:ea typeface="Play"/>
                <a:cs typeface="Play"/>
                <a:sym typeface="Play"/>
              </a:rPr>
              <a:t>Use Intel</a:t>
            </a:r>
            <a:r>
              <a:rPr lang="en-US" sz="1400" b="0" i="0" u="none" strike="noStrike" cap="none" baseline="30000">
                <a:solidFill>
                  <a:srgbClr val="FFFFFF"/>
                </a:solidFill>
                <a:latin typeface="Play"/>
                <a:ea typeface="Play"/>
                <a:cs typeface="Play"/>
                <a:sym typeface="Play"/>
              </a:rPr>
              <a:t>®</a:t>
            </a:r>
            <a:r>
              <a:rPr lang="en-US" sz="1400" b="0" i="0" u="none" strike="noStrike" cap="none">
                <a:solidFill>
                  <a:srgbClr val="FFFFFF"/>
                </a:solidFill>
                <a:latin typeface="Play"/>
                <a:ea typeface="Play"/>
                <a:cs typeface="Play"/>
                <a:sym typeface="Play"/>
              </a:rPr>
              <a:t> VTune</a:t>
            </a:r>
            <a:r>
              <a:rPr lang="en-US" sz="1400" b="0" i="0" u="none" strike="noStrike" cap="none" baseline="30000">
                <a:solidFill>
                  <a:srgbClr val="FFFFFF"/>
                </a:solidFill>
                <a:latin typeface="Play"/>
                <a:ea typeface="Play"/>
                <a:cs typeface="Play"/>
                <a:sym typeface="Play"/>
              </a:rPr>
              <a:t>™</a:t>
            </a:r>
            <a:r>
              <a:rPr lang="en-US" sz="1400" b="0" i="0" u="none" strike="noStrike" cap="none">
                <a:solidFill>
                  <a:srgbClr val="FFFFFF"/>
                </a:solidFill>
                <a:latin typeface="Play"/>
                <a:ea typeface="Play"/>
                <a:cs typeface="Play"/>
                <a:sym typeface="Play"/>
              </a:rPr>
              <a:t> Profiler for in-depth CPU performance analysis</a:t>
            </a:r>
            <a:endParaRPr sz="1400" b="0" i="0" u="none" strike="noStrike" cap="none">
              <a:solidFill>
                <a:srgbClr val="000000"/>
              </a:solidFill>
              <a:latin typeface="Arial"/>
              <a:ea typeface="Arial"/>
              <a:cs typeface="Arial"/>
              <a:sym typeface="Arial"/>
            </a:endParaRPr>
          </a:p>
        </p:txBody>
      </p:sp>
      <p:sp>
        <p:nvSpPr>
          <p:cNvPr id="757" name="Google Shape;757;p27"/>
          <p:cNvSpPr txBox="1"/>
          <p:nvPr/>
        </p:nvSpPr>
        <p:spPr>
          <a:xfrm>
            <a:off x="6945732" y="2726120"/>
            <a:ext cx="4488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Play"/>
                <a:ea typeface="Play"/>
                <a:cs typeface="Play"/>
                <a:sym typeface="Play"/>
              </a:rPr>
              <a:t>Avoid scheduling lower priority </a:t>
            </a:r>
            <a:r>
              <a:rPr lang="en-US" sz="1600"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6"/>
                  </a:ext>
                </a:extLst>
              </a:rPr>
              <a:t>tasks</a:t>
            </a:r>
            <a:r>
              <a:rPr lang="en-US" sz="1600" b="1" i="0" u="none" strike="noStrike" cap="none">
                <a:solidFill>
                  <a:srgbClr val="FFFFFF"/>
                </a:solidFill>
                <a:latin typeface="Play"/>
                <a:ea typeface="Play"/>
                <a:cs typeface="Play"/>
                <a:sym typeface="Play"/>
              </a:rPr>
              <a:t> on the same cores as your critical path</a:t>
            </a:r>
            <a:endParaRPr sz="1600" b="1" i="0" u="none" strike="noStrike" cap="none">
              <a:solidFill>
                <a:srgbClr val="FFFFFF"/>
              </a:solidFill>
              <a:latin typeface="Play"/>
              <a:ea typeface="Play"/>
              <a:cs typeface="Play"/>
              <a:sym typeface="Play"/>
            </a:endParaRPr>
          </a:p>
        </p:txBody>
      </p:sp>
      <p:sp>
        <p:nvSpPr>
          <p:cNvPr id="758" name="Google Shape;758;p27"/>
          <p:cNvSpPr txBox="1"/>
          <p:nvPr/>
        </p:nvSpPr>
        <p:spPr>
          <a:xfrm>
            <a:off x="6945732" y="3752784"/>
            <a:ext cx="42494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Play"/>
                <a:ea typeface="Play"/>
                <a:cs typeface="Play"/>
                <a:sym typeface="Play"/>
              </a:rPr>
              <a:t>Understand how your middleware  uses threads</a:t>
            </a:r>
            <a:endParaRPr sz="1400" b="0" i="0" u="none" strike="noStrike" cap="none">
              <a:solidFill>
                <a:srgbClr val="000000"/>
              </a:solidFill>
              <a:latin typeface="Arial"/>
              <a:ea typeface="Arial"/>
              <a:cs typeface="Arial"/>
              <a:sym typeface="Arial"/>
            </a:endParaRPr>
          </a:p>
        </p:txBody>
      </p:sp>
      <p:sp>
        <p:nvSpPr>
          <p:cNvPr id="759" name="Google Shape;759;p27"/>
          <p:cNvSpPr txBox="1"/>
          <p:nvPr/>
        </p:nvSpPr>
        <p:spPr>
          <a:xfrm>
            <a:off x="6945732" y="4861785"/>
            <a:ext cx="460080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Play"/>
                <a:ea typeface="Play"/>
                <a:cs typeface="Play"/>
                <a:sym typeface="Play"/>
              </a:rPr>
              <a:t>Job systems need to dynamically balance based on core characteristics</a:t>
            </a:r>
            <a:endParaRPr sz="1400" b="0" i="0" u="none" strike="noStrike" cap="none">
              <a:solidFill>
                <a:srgbClr val="000000"/>
              </a:solidFill>
              <a:latin typeface="Arial"/>
              <a:ea typeface="Arial"/>
              <a:cs typeface="Arial"/>
              <a:sym typeface="Arial"/>
            </a:endParaRPr>
          </a:p>
        </p:txBody>
      </p:sp>
      <p:sp>
        <p:nvSpPr>
          <p:cNvPr id="760" name="Google Shape;760;p27"/>
          <p:cNvSpPr/>
          <p:nvPr/>
        </p:nvSpPr>
        <p:spPr>
          <a:xfrm>
            <a:off x="6661728" y="2583060"/>
            <a:ext cx="181071" cy="175732"/>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Play"/>
              <a:buNone/>
            </a:pPr>
            <a:endParaRPr sz="2000" b="0" i="0" u="none" strike="noStrike" cap="none">
              <a:solidFill>
                <a:srgbClr val="FFFFFF"/>
              </a:solidFill>
              <a:latin typeface="Play"/>
              <a:ea typeface="Play"/>
              <a:cs typeface="Play"/>
              <a:sym typeface="Play"/>
            </a:endParaRPr>
          </a:p>
        </p:txBody>
      </p:sp>
      <p:grpSp>
        <p:nvGrpSpPr>
          <p:cNvPr id="761" name="Google Shape;761;p27"/>
          <p:cNvGrpSpPr/>
          <p:nvPr/>
        </p:nvGrpSpPr>
        <p:grpSpPr>
          <a:xfrm>
            <a:off x="6750833" y="2851683"/>
            <a:ext cx="5469295" cy="584775"/>
            <a:chOff x="1277068" y="2548626"/>
            <a:chExt cx="4666532" cy="325604"/>
          </a:xfrm>
        </p:grpSpPr>
        <p:cxnSp>
          <p:nvCxnSpPr>
            <p:cNvPr id="762" name="Google Shape;762;p27"/>
            <p:cNvCxnSpPr/>
            <p:nvPr/>
          </p:nvCxnSpPr>
          <p:spPr>
            <a:xfrm>
              <a:off x="1277068" y="2548626"/>
              <a:ext cx="0" cy="325604"/>
            </a:xfrm>
            <a:prstGeom prst="straightConnector1">
              <a:avLst/>
            </a:prstGeom>
            <a:noFill/>
            <a:ln w="12700" cap="flat" cmpd="sng">
              <a:solidFill>
                <a:srgbClr val="FFFFFF"/>
              </a:solidFill>
              <a:prstDash val="solid"/>
              <a:round/>
              <a:headEnd type="none" w="sm" len="sm"/>
              <a:tailEnd type="none" w="sm" len="sm"/>
            </a:ln>
          </p:spPr>
        </p:cxnSp>
        <p:cxnSp>
          <p:nvCxnSpPr>
            <p:cNvPr id="763" name="Google Shape;763;p27"/>
            <p:cNvCxnSpPr/>
            <p:nvPr/>
          </p:nvCxnSpPr>
          <p:spPr>
            <a:xfrm>
              <a:off x="1277068" y="2872833"/>
              <a:ext cx="4666532" cy="0"/>
            </a:xfrm>
            <a:prstGeom prst="straightConnector1">
              <a:avLst/>
            </a:prstGeom>
            <a:noFill/>
            <a:ln w="12700" cap="flat" cmpd="sng">
              <a:solidFill>
                <a:srgbClr val="EEF7FF"/>
              </a:solidFill>
              <a:prstDash val="solid"/>
              <a:round/>
              <a:headEnd type="none" w="sm" len="sm"/>
              <a:tailEnd type="none" w="sm" len="sm"/>
            </a:ln>
          </p:spPr>
        </p:cxnSp>
      </p:grpSp>
      <p:sp>
        <p:nvSpPr>
          <p:cNvPr id="764" name="Google Shape;764;p27"/>
          <p:cNvSpPr/>
          <p:nvPr/>
        </p:nvSpPr>
        <p:spPr>
          <a:xfrm>
            <a:off x="6661728" y="3672538"/>
            <a:ext cx="181071" cy="175732"/>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Play"/>
              <a:buNone/>
            </a:pPr>
            <a:endParaRPr sz="2000" b="0" i="0" u="none" strike="noStrike" cap="none">
              <a:solidFill>
                <a:srgbClr val="FFFFFF"/>
              </a:solidFill>
              <a:latin typeface="Play"/>
              <a:ea typeface="Play"/>
              <a:cs typeface="Play"/>
              <a:sym typeface="Play"/>
            </a:endParaRPr>
          </a:p>
        </p:txBody>
      </p:sp>
      <p:grpSp>
        <p:nvGrpSpPr>
          <p:cNvPr id="765" name="Google Shape;765;p27"/>
          <p:cNvGrpSpPr/>
          <p:nvPr/>
        </p:nvGrpSpPr>
        <p:grpSpPr>
          <a:xfrm>
            <a:off x="6750833" y="3933541"/>
            <a:ext cx="5469295" cy="584775"/>
            <a:chOff x="1277068" y="2548626"/>
            <a:chExt cx="4666532" cy="325604"/>
          </a:xfrm>
        </p:grpSpPr>
        <p:cxnSp>
          <p:nvCxnSpPr>
            <p:cNvPr id="766" name="Google Shape;766;p27"/>
            <p:cNvCxnSpPr/>
            <p:nvPr/>
          </p:nvCxnSpPr>
          <p:spPr>
            <a:xfrm>
              <a:off x="1277068" y="2548626"/>
              <a:ext cx="0" cy="325604"/>
            </a:xfrm>
            <a:prstGeom prst="straightConnector1">
              <a:avLst/>
            </a:prstGeom>
            <a:noFill/>
            <a:ln w="12700" cap="flat" cmpd="sng">
              <a:solidFill>
                <a:srgbClr val="FFFFFF"/>
              </a:solidFill>
              <a:prstDash val="solid"/>
              <a:round/>
              <a:headEnd type="none" w="sm" len="sm"/>
              <a:tailEnd type="none" w="sm" len="sm"/>
            </a:ln>
          </p:spPr>
        </p:cxnSp>
        <p:cxnSp>
          <p:nvCxnSpPr>
            <p:cNvPr id="767" name="Google Shape;767;p27"/>
            <p:cNvCxnSpPr/>
            <p:nvPr/>
          </p:nvCxnSpPr>
          <p:spPr>
            <a:xfrm>
              <a:off x="1277068" y="2872833"/>
              <a:ext cx="4666532" cy="0"/>
            </a:xfrm>
            <a:prstGeom prst="straightConnector1">
              <a:avLst/>
            </a:prstGeom>
            <a:noFill/>
            <a:ln w="12700" cap="flat" cmpd="sng">
              <a:solidFill>
                <a:srgbClr val="EEF7FF"/>
              </a:solidFill>
              <a:prstDash val="solid"/>
              <a:round/>
              <a:headEnd type="none" w="sm" len="sm"/>
              <a:tailEnd type="none" w="sm" len="sm"/>
            </a:ln>
          </p:spPr>
        </p:cxnSp>
      </p:grpSp>
      <p:sp>
        <p:nvSpPr>
          <p:cNvPr id="768" name="Google Shape;768;p27"/>
          <p:cNvSpPr/>
          <p:nvPr/>
        </p:nvSpPr>
        <p:spPr>
          <a:xfrm>
            <a:off x="6661728" y="4790720"/>
            <a:ext cx="181071" cy="175732"/>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Play"/>
              <a:buNone/>
            </a:pPr>
            <a:endParaRPr sz="2000" b="0" i="0" u="none" strike="noStrike" cap="none">
              <a:solidFill>
                <a:srgbClr val="FFFFFF"/>
              </a:solidFill>
              <a:latin typeface="Play"/>
              <a:ea typeface="Play"/>
              <a:cs typeface="Play"/>
              <a:sym typeface="Play"/>
            </a:endParaRPr>
          </a:p>
        </p:txBody>
      </p:sp>
      <p:grpSp>
        <p:nvGrpSpPr>
          <p:cNvPr id="769" name="Google Shape;769;p27"/>
          <p:cNvGrpSpPr/>
          <p:nvPr/>
        </p:nvGrpSpPr>
        <p:grpSpPr>
          <a:xfrm>
            <a:off x="6750833" y="5059343"/>
            <a:ext cx="5469295" cy="584775"/>
            <a:chOff x="1277068" y="2548626"/>
            <a:chExt cx="4666532" cy="325604"/>
          </a:xfrm>
        </p:grpSpPr>
        <p:cxnSp>
          <p:nvCxnSpPr>
            <p:cNvPr id="770" name="Google Shape;770;p27"/>
            <p:cNvCxnSpPr/>
            <p:nvPr/>
          </p:nvCxnSpPr>
          <p:spPr>
            <a:xfrm>
              <a:off x="1277068" y="2548626"/>
              <a:ext cx="0" cy="325604"/>
            </a:xfrm>
            <a:prstGeom prst="straightConnector1">
              <a:avLst/>
            </a:prstGeom>
            <a:noFill/>
            <a:ln w="12700" cap="flat" cmpd="sng">
              <a:solidFill>
                <a:srgbClr val="FFFFFF"/>
              </a:solidFill>
              <a:prstDash val="solid"/>
              <a:round/>
              <a:headEnd type="none" w="sm" len="sm"/>
              <a:tailEnd type="none" w="sm" len="sm"/>
            </a:ln>
          </p:spPr>
        </p:cxnSp>
        <p:cxnSp>
          <p:nvCxnSpPr>
            <p:cNvPr id="771" name="Google Shape;771;p27"/>
            <p:cNvCxnSpPr/>
            <p:nvPr/>
          </p:nvCxnSpPr>
          <p:spPr>
            <a:xfrm>
              <a:off x="1277068" y="2872833"/>
              <a:ext cx="4666532" cy="0"/>
            </a:xfrm>
            <a:prstGeom prst="straightConnector1">
              <a:avLst/>
            </a:prstGeom>
            <a:noFill/>
            <a:ln w="12700" cap="flat" cmpd="sng">
              <a:solidFill>
                <a:srgbClr val="EEF7FF"/>
              </a:solidFill>
              <a:prstDash val="solid"/>
              <a:round/>
              <a:headEnd type="none" w="sm" len="sm"/>
              <a:tailEnd type="none" w="sm" len="sm"/>
            </a:ln>
          </p:spPr>
        </p:cxnSp>
      </p:grpSp>
      <p:sp>
        <p:nvSpPr>
          <p:cNvPr id="772" name="Google Shape;772;p27"/>
          <p:cNvSpPr txBox="1"/>
          <p:nvPr/>
        </p:nvSpPr>
        <p:spPr>
          <a:xfrm>
            <a:off x="6945732" y="1664078"/>
            <a:ext cx="448861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Play"/>
                <a:ea typeface="Play"/>
                <a:cs typeface="Play"/>
                <a:sym typeface="Play"/>
              </a:rPr>
              <a:t>Avoid pinning  threads to a single logical processor</a:t>
            </a:r>
            <a:endParaRPr sz="1600" b="1" i="0" u="none" strike="noStrike" cap="none">
              <a:solidFill>
                <a:srgbClr val="FFFFFF"/>
              </a:solidFill>
              <a:latin typeface="Play"/>
              <a:ea typeface="Play"/>
              <a:cs typeface="Play"/>
              <a:sym typeface="Play"/>
            </a:endParaRPr>
          </a:p>
        </p:txBody>
      </p:sp>
      <p:grpSp>
        <p:nvGrpSpPr>
          <p:cNvPr id="773" name="Google Shape;773;p27"/>
          <p:cNvGrpSpPr/>
          <p:nvPr/>
        </p:nvGrpSpPr>
        <p:grpSpPr>
          <a:xfrm>
            <a:off x="6750833" y="1766192"/>
            <a:ext cx="5469295" cy="605712"/>
            <a:chOff x="1277068" y="2548626"/>
            <a:chExt cx="4666532" cy="337262"/>
          </a:xfrm>
        </p:grpSpPr>
        <p:cxnSp>
          <p:nvCxnSpPr>
            <p:cNvPr id="774" name="Google Shape;774;p27"/>
            <p:cNvCxnSpPr/>
            <p:nvPr/>
          </p:nvCxnSpPr>
          <p:spPr>
            <a:xfrm>
              <a:off x="1277068" y="2548626"/>
              <a:ext cx="0" cy="325604"/>
            </a:xfrm>
            <a:prstGeom prst="straightConnector1">
              <a:avLst/>
            </a:prstGeom>
            <a:noFill/>
            <a:ln w="12700" cap="flat" cmpd="sng">
              <a:solidFill>
                <a:srgbClr val="FFFFFF"/>
              </a:solidFill>
              <a:prstDash val="solid"/>
              <a:round/>
              <a:headEnd type="none" w="sm" len="sm"/>
              <a:tailEnd type="none" w="sm" len="sm"/>
            </a:ln>
          </p:spPr>
        </p:cxnSp>
        <p:cxnSp>
          <p:nvCxnSpPr>
            <p:cNvPr id="775" name="Google Shape;775;p27"/>
            <p:cNvCxnSpPr/>
            <p:nvPr/>
          </p:nvCxnSpPr>
          <p:spPr>
            <a:xfrm>
              <a:off x="1277068" y="2885888"/>
              <a:ext cx="4666532" cy="0"/>
            </a:xfrm>
            <a:prstGeom prst="straightConnector1">
              <a:avLst/>
            </a:prstGeom>
            <a:noFill/>
            <a:ln w="12700" cap="flat" cmpd="sng">
              <a:solidFill>
                <a:srgbClr val="EEF7FF"/>
              </a:solidFill>
              <a:prstDash val="solid"/>
              <a:round/>
              <a:headEnd type="none" w="sm" len="sm"/>
              <a:tailEnd type="none" w="sm" len="sm"/>
            </a:ln>
          </p:spPr>
        </p:cxnSp>
      </p:grpSp>
      <p:sp>
        <p:nvSpPr>
          <p:cNvPr id="776" name="Google Shape;776;p27"/>
          <p:cNvSpPr/>
          <p:nvPr/>
        </p:nvSpPr>
        <p:spPr>
          <a:xfrm>
            <a:off x="6675465" y="1535996"/>
            <a:ext cx="181071" cy="175732"/>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Play"/>
              <a:buNone/>
            </a:pPr>
            <a:endParaRPr sz="2000" b="0" i="0" u="none" strike="noStrike" cap="none">
              <a:solidFill>
                <a:srgbClr val="FFFFFF"/>
              </a:solidFill>
              <a:latin typeface="Play"/>
              <a:ea typeface="Play"/>
              <a:cs typeface="Play"/>
              <a:sym typeface="Play"/>
            </a:endParaRPr>
          </a:p>
        </p:txBody>
      </p:sp>
      <p:sp>
        <p:nvSpPr>
          <p:cNvPr id="777" name="Google Shape;777;p27"/>
          <p:cNvSpPr txBox="1"/>
          <p:nvPr/>
        </p:nvSpPr>
        <p:spPr>
          <a:xfrm>
            <a:off x="842964" y="4894650"/>
            <a:ext cx="5005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Play"/>
                <a:ea typeface="Play"/>
                <a:cs typeface="Play"/>
                <a:sym typeface="Play"/>
              </a:rPr>
              <a:t>Avoid static </a:t>
            </a:r>
            <a:r>
              <a:rPr lang="en-US" sz="1600"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7"/>
                  </a:ext>
                </a:extLst>
              </a:rPr>
              <a:t>partitioning</a:t>
            </a:r>
            <a:r>
              <a:rPr lang="en-US" sz="1600" b="1" i="0" u="none" strike="noStrike" cap="none">
                <a:solidFill>
                  <a:srgbClr val="FFFFFF"/>
                </a:solidFill>
                <a:latin typeface="Play"/>
                <a:ea typeface="Play"/>
                <a:cs typeface="Play"/>
                <a:sym typeface="Play"/>
              </a:rPr>
              <a:t>; allow cores to steal work from other cores</a:t>
            </a:r>
            <a:endParaRPr sz="1400" b="0" i="0" u="none" strike="noStrike" cap="none">
              <a:solidFill>
                <a:srgbClr val="000000"/>
              </a:solidFill>
              <a:latin typeface="Arial"/>
              <a:ea typeface="Arial"/>
              <a:cs typeface="Arial"/>
              <a:sym typeface="Arial"/>
            </a:endParaRPr>
          </a:p>
        </p:txBody>
      </p:sp>
      <p:sp>
        <p:nvSpPr>
          <p:cNvPr id="778" name="Google Shape;778;p27"/>
          <p:cNvSpPr/>
          <p:nvPr/>
        </p:nvSpPr>
        <p:spPr>
          <a:xfrm>
            <a:off x="603574" y="4995817"/>
            <a:ext cx="181071" cy="175732"/>
          </a:xfrm>
          <a:prstGeom prst="rect">
            <a:avLst/>
          </a:prstGeom>
          <a:solidFill>
            <a:srgbClr val="00C7F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Play"/>
              <a:buNone/>
            </a:pPr>
            <a:endParaRPr sz="2000" b="0" i="0" u="none" strike="noStrike" cap="none">
              <a:solidFill>
                <a:srgbClr val="FFFFFF"/>
              </a:solidFill>
              <a:latin typeface="Play"/>
              <a:ea typeface="Play"/>
              <a:cs typeface="Play"/>
              <a:sym typeface="Play"/>
            </a:endParaRPr>
          </a:p>
        </p:txBody>
      </p:sp>
      <p:grpSp>
        <p:nvGrpSpPr>
          <p:cNvPr id="779" name="Google Shape;779;p27"/>
          <p:cNvGrpSpPr/>
          <p:nvPr/>
        </p:nvGrpSpPr>
        <p:grpSpPr>
          <a:xfrm>
            <a:off x="694109" y="5232402"/>
            <a:ext cx="5267001" cy="696356"/>
            <a:chOff x="1277068" y="2423050"/>
            <a:chExt cx="4666532" cy="433348"/>
          </a:xfrm>
        </p:grpSpPr>
        <p:cxnSp>
          <p:nvCxnSpPr>
            <p:cNvPr id="780" name="Google Shape;780;p27"/>
            <p:cNvCxnSpPr/>
            <p:nvPr/>
          </p:nvCxnSpPr>
          <p:spPr>
            <a:xfrm>
              <a:off x="1277068" y="2423050"/>
              <a:ext cx="0" cy="423542"/>
            </a:xfrm>
            <a:prstGeom prst="straightConnector1">
              <a:avLst/>
            </a:prstGeom>
            <a:noFill/>
            <a:ln w="12700" cap="flat" cmpd="sng">
              <a:solidFill>
                <a:srgbClr val="00C7FD"/>
              </a:solidFill>
              <a:prstDash val="solid"/>
              <a:miter lim="800000"/>
              <a:headEnd type="none" w="sm" len="sm"/>
              <a:tailEnd type="none" w="sm" len="sm"/>
            </a:ln>
          </p:spPr>
        </p:cxnSp>
        <p:cxnSp>
          <p:nvCxnSpPr>
            <p:cNvPr id="781" name="Google Shape;781;p27"/>
            <p:cNvCxnSpPr/>
            <p:nvPr/>
          </p:nvCxnSpPr>
          <p:spPr>
            <a:xfrm>
              <a:off x="1277068" y="2846592"/>
              <a:ext cx="4666532" cy="9806"/>
            </a:xfrm>
            <a:prstGeom prst="straightConnector1">
              <a:avLst/>
            </a:prstGeom>
            <a:noFill/>
            <a:ln w="12700" cap="flat" cmpd="sng">
              <a:solidFill>
                <a:srgbClr val="EEF7FF"/>
              </a:solidFill>
              <a:prstDash val="solid"/>
              <a:miter lim="800000"/>
              <a:headEnd type="none" w="sm" len="sm"/>
              <a:tailEnd type="none" w="sm" len="sm"/>
            </a:ln>
          </p:spPr>
        </p:cxnSp>
      </p:grpSp>
      <p:sp>
        <p:nvSpPr>
          <p:cNvPr id="782" name="Google Shape;782;p27"/>
          <p:cNvSpPr txBox="1"/>
          <p:nvPr/>
        </p:nvSpPr>
        <p:spPr>
          <a:xfrm>
            <a:off x="1038030" y="5405538"/>
            <a:ext cx="4647600" cy="738900"/>
          </a:xfrm>
          <a:prstGeom prst="rect">
            <a:avLst/>
          </a:prstGeom>
          <a:noFill/>
          <a:ln>
            <a:noFill/>
          </a:ln>
        </p:spPr>
        <p:txBody>
          <a:bodyPr spcFirstLastPara="1" wrap="square" lIns="91425" tIns="45700" rIns="91425" bIns="45700" anchor="t" anchorCtr="0">
            <a:spAutoFit/>
          </a:bodyPr>
          <a:lstStyle/>
          <a:p>
            <a:pPr marL="180000" marR="0" lvl="0" indent="-180000" algn="l" rtl="0">
              <a:lnSpc>
                <a:spcPct val="100000"/>
              </a:lnSpc>
              <a:spcBef>
                <a:spcPts val="0"/>
              </a:spcBef>
              <a:spcAft>
                <a:spcPts val="0"/>
              </a:spcAft>
              <a:buClr>
                <a:srgbClr val="FFFFFF"/>
              </a:buClr>
              <a:buSzPts val="1400"/>
              <a:buFont typeface="Noto Sans Symbols"/>
              <a:buChar char="▪"/>
            </a:pPr>
            <a:r>
              <a:rPr lang="en-US" sz="1400" b="0" i="0" u="none" strike="noStrike" cap="none">
                <a:solidFill>
                  <a:srgbClr val="FFFFFF"/>
                </a:solidFill>
                <a:latin typeface="Play"/>
                <a:ea typeface="Play"/>
                <a:cs typeface="Play"/>
                <a:sym typeface="Play"/>
              </a:rPr>
              <a:t>Work stealing allows idle threads to take tasks from cores that may be </a:t>
            </a:r>
            <a:r>
              <a:rPr lang="en-US" sz="1400"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8"/>
                  </a:ext>
                </a:extLst>
              </a:rPr>
              <a:t>overworked</a:t>
            </a:r>
            <a:r>
              <a:rPr lang="en-US" sz="1400" b="0" i="0" u="none" strike="noStrike" cap="none">
                <a:solidFill>
                  <a:srgbClr val="FFFFFF"/>
                </a:solidFill>
                <a:latin typeface="Play"/>
                <a:ea typeface="Play"/>
                <a:cs typeface="Play"/>
                <a:sym typeface="Play"/>
              </a:rPr>
              <a:t>, increasing throughput</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28"/>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Best Practices (Game Subsystem Scheduling)</a:t>
            </a:r>
            <a:endParaRPr/>
          </a:p>
        </p:txBody>
      </p:sp>
      <p:sp>
        <p:nvSpPr>
          <p:cNvPr id="788" name="Google Shape;788;p28"/>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789" name="Google Shape;789;p28"/>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28</a:t>
            </a:fld>
            <a:endParaRPr/>
          </a:p>
        </p:txBody>
      </p:sp>
      <p:sp>
        <p:nvSpPr>
          <p:cNvPr id="790" name="Google Shape;790;p28"/>
          <p:cNvSpPr/>
          <p:nvPr/>
        </p:nvSpPr>
        <p:spPr>
          <a:xfrm>
            <a:off x="587741" y="1600205"/>
            <a:ext cx="5277642" cy="4073493"/>
          </a:xfrm>
          <a:prstGeom prst="roundRect">
            <a:avLst>
              <a:gd name="adj" fmla="val 0"/>
            </a:avLst>
          </a:prstGeom>
          <a:noFill/>
          <a:ln w="5715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Play"/>
              <a:buNone/>
            </a:pPr>
            <a:endParaRPr sz="1800" b="0" i="0" u="none" strike="noStrike" cap="none">
              <a:solidFill>
                <a:srgbClr val="FFFFFF"/>
              </a:solidFill>
              <a:latin typeface="Arial"/>
              <a:ea typeface="Arial"/>
              <a:cs typeface="Arial"/>
              <a:sym typeface="Arial"/>
            </a:endParaRPr>
          </a:p>
        </p:txBody>
      </p:sp>
      <p:sp>
        <p:nvSpPr>
          <p:cNvPr id="791" name="Google Shape;791;p28"/>
          <p:cNvSpPr/>
          <p:nvPr/>
        </p:nvSpPr>
        <p:spPr>
          <a:xfrm>
            <a:off x="6219033" y="1600206"/>
            <a:ext cx="5277642" cy="4073492"/>
          </a:xfrm>
          <a:prstGeom prst="roundRect">
            <a:avLst>
              <a:gd name="adj" fmla="val 0"/>
            </a:avLst>
          </a:prstGeom>
          <a:noFill/>
          <a:ln w="57150" cap="flat" cmpd="sng">
            <a:solidFill>
              <a:srgbClr val="8F5D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Play"/>
              <a:buNone/>
            </a:pPr>
            <a:endParaRPr sz="1800" b="0" i="0" u="none" strike="noStrike" cap="none">
              <a:solidFill>
                <a:srgbClr val="FFFFFF"/>
              </a:solidFill>
              <a:latin typeface="Arial"/>
              <a:ea typeface="Arial"/>
              <a:cs typeface="Arial"/>
              <a:sym typeface="Arial"/>
            </a:endParaRPr>
          </a:p>
        </p:txBody>
      </p:sp>
      <p:grpSp>
        <p:nvGrpSpPr>
          <p:cNvPr id="792" name="Google Shape;792;p28"/>
          <p:cNvGrpSpPr/>
          <p:nvPr/>
        </p:nvGrpSpPr>
        <p:grpSpPr>
          <a:xfrm>
            <a:off x="848216" y="3490367"/>
            <a:ext cx="4581084" cy="112321"/>
            <a:chOff x="1011511" y="3371621"/>
            <a:chExt cx="3452006" cy="83329"/>
          </a:xfrm>
        </p:grpSpPr>
        <p:cxnSp>
          <p:nvCxnSpPr>
            <p:cNvPr id="793" name="Google Shape;793;p28"/>
            <p:cNvCxnSpPr/>
            <p:nvPr/>
          </p:nvCxnSpPr>
          <p:spPr>
            <a:xfrm>
              <a:off x="1011511" y="3413286"/>
              <a:ext cx="3410342" cy="0"/>
            </a:xfrm>
            <a:prstGeom prst="straightConnector1">
              <a:avLst/>
            </a:prstGeom>
            <a:noFill/>
            <a:ln w="9525" cap="flat" cmpd="sng">
              <a:solidFill>
                <a:srgbClr val="75C4FF"/>
              </a:solidFill>
              <a:prstDash val="dot"/>
              <a:miter lim="800000"/>
              <a:headEnd type="none" w="sm" len="sm"/>
              <a:tailEnd type="none" w="sm" len="sm"/>
            </a:ln>
          </p:spPr>
        </p:cxnSp>
        <p:sp>
          <p:nvSpPr>
            <p:cNvPr id="794" name="Google Shape;794;p28"/>
            <p:cNvSpPr/>
            <p:nvPr/>
          </p:nvSpPr>
          <p:spPr>
            <a:xfrm>
              <a:off x="4380188" y="3371621"/>
              <a:ext cx="83329" cy="83329"/>
            </a:xfrm>
            <a:prstGeom prst="rect">
              <a:avLst/>
            </a:prstGeom>
            <a:solidFill>
              <a:srgbClr val="00C7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Play"/>
                <a:buNone/>
              </a:pPr>
              <a:endParaRPr sz="1800" b="0" i="0" u="none" strike="noStrike" cap="none">
                <a:solidFill>
                  <a:srgbClr val="FFFFFF"/>
                </a:solidFill>
                <a:latin typeface="Arial"/>
                <a:ea typeface="Arial"/>
                <a:cs typeface="Arial"/>
                <a:sym typeface="Arial"/>
              </a:endParaRPr>
            </a:p>
          </p:txBody>
        </p:sp>
      </p:grpSp>
      <p:sp>
        <p:nvSpPr>
          <p:cNvPr id="795" name="Google Shape;795;p28"/>
          <p:cNvSpPr txBox="1"/>
          <p:nvPr/>
        </p:nvSpPr>
        <p:spPr>
          <a:xfrm>
            <a:off x="693039" y="1715158"/>
            <a:ext cx="489143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6E6E6"/>
              </a:buClr>
              <a:buSzPts val="2000"/>
              <a:buFont typeface="Play"/>
              <a:buNone/>
            </a:pPr>
            <a:r>
              <a:rPr lang="en-US" sz="2000" b="0" i="0" u="none" strike="noStrike" cap="none">
                <a:solidFill>
                  <a:srgbClr val="E6E6E6"/>
                </a:solidFill>
                <a:latin typeface="Play"/>
                <a:ea typeface="Play"/>
                <a:cs typeface="Play"/>
                <a:sym typeface="Play"/>
              </a:rPr>
              <a:t>Critical Path (P-Cores)</a:t>
            </a:r>
            <a:endParaRPr sz="1400" b="0" i="0" u="none" strike="noStrike" cap="none">
              <a:solidFill>
                <a:srgbClr val="000000"/>
              </a:solidFill>
              <a:latin typeface="Arial"/>
              <a:ea typeface="Arial"/>
              <a:cs typeface="Arial"/>
              <a:sym typeface="Arial"/>
            </a:endParaRPr>
          </a:p>
        </p:txBody>
      </p:sp>
      <p:sp>
        <p:nvSpPr>
          <p:cNvPr id="796" name="Google Shape;796;p28"/>
          <p:cNvSpPr txBox="1"/>
          <p:nvPr/>
        </p:nvSpPr>
        <p:spPr>
          <a:xfrm>
            <a:off x="775978" y="2333213"/>
            <a:ext cx="3885949" cy="338554"/>
          </a:xfrm>
          <a:prstGeom prst="rect">
            <a:avLst/>
          </a:prstGeom>
          <a:noFill/>
          <a:ln>
            <a:noFill/>
          </a:ln>
        </p:spPr>
        <p:txBody>
          <a:bodyPr spcFirstLastPara="1" wrap="square" lIns="91425" tIns="45700" rIns="91425" bIns="45700" anchor="t" anchorCtr="0">
            <a:spAutoFit/>
          </a:bodyPr>
          <a:lstStyle/>
          <a:p>
            <a:pPr marL="216000" marR="0" lvl="0" indent="-216000" algn="l" rtl="0">
              <a:lnSpc>
                <a:spcPct val="100000"/>
              </a:lnSpc>
              <a:spcBef>
                <a:spcPts val="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Main and Rendering Threads</a:t>
            </a:r>
            <a:endParaRPr sz="1400" b="0" i="0" u="none" strike="noStrike" cap="none">
              <a:solidFill>
                <a:srgbClr val="000000"/>
              </a:solidFill>
              <a:latin typeface="Arial"/>
              <a:ea typeface="Arial"/>
              <a:cs typeface="Arial"/>
              <a:sym typeface="Arial"/>
            </a:endParaRPr>
          </a:p>
        </p:txBody>
      </p:sp>
      <p:sp>
        <p:nvSpPr>
          <p:cNvPr id="797" name="Google Shape;797;p28"/>
          <p:cNvSpPr txBox="1"/>
          <p:nvPr/>
        </p:nvSpPr>
        <p:spPr>
          <a:xfrm>
            <a:off x="775335" y="3598757"/>
            <a:ext cx="4581000" cy="338700"/>
          </a:xfrm>
          <a:prstGeom prst="rect">
            <a:avLst/>
          </a:prstGeom>
          <a:noFill/>
          <a:ln>
            <a:noFill/>
          </a:ln>
        </p:spPr>
        <p:txBody>
          <a:bodyPr spcFirstLastPara="1" wrap="square" lIns="91425" tIns="45700" rIns="91425" bIns="45700" anchor="t" anchorCtr="0">
            <a:spAutoFit/>
          </a:bodyPr>
          <a:lstStyle/>
          <a:p>
            <a:pPr marL="216000" marR="0" lvl="0" indent="-216000" algn="l" rtl="0">
              <a:lnSpc>
                <a:spcPct val="100000"/>
              </a:lnSpc>
              <a:spcBef>
                <a:spcPts val="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Time-</a:t>
            </a:r>
            <a:r>
              <a:rPr lang="en-US" sz="1600"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9"/>
                  </a:ext>
                </a:extLst>
              </a:rPr>
              <a:t>critical</a:t>
            </a:r>
            <a:r>
              <a:rPr lang="en-US" sz="1600" b="1" i="0" u="none" strike="noStrike" cap="none">
                <a:solidFill>
                  <a:srgbClr val="FFFFFF"/>
                </a:solidFill>
                <a:latin typeface="Play"/>
                <a:ea typeface="Play"/>
                <a:cs typeface="Play"/>
                <a:sym typeface="Play"/>
              </a:rPr>
              <a:t> jobs/</a:t>
            </a:r>
            <a:r>
              <a:rPr lang="en-US" sz="1600"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0"/>
                  </a:ext>
                </a:extLst>
              </a:rPr>
              <a:t>jobs</a:t>
            </a:r>
            <a:r>
              <a:rPr lang="en-US" sz="1600" b="1" i="0" u="none" strike="noStrike" cap="none">
                <a:solidFill>
                  <a:srgbClr val="FFFFFF"/>
                </a:solidFill>
                <a:latin typeface="Play"/>
                <a:ea typeface="Play"/>
                <a:cs typeface="Play"/>
                <a:sym typeface="Play"/>
              </a:rPr>
              <a:t> with heavy use of FP</a:t>
            </a:r>
            <a:endParaRPr sz="1400" b="0" i="0" u="none" strike="noStrike" cap="none">
              <a:solidFill>
                <a:srgbClr val="000000"/>
              </a:solidFill>
              <a:latin typeface="Arial"/>
              <a:ea typeface="Arial"/>
              <a:cs typeface="Arial"/>
              <a:sym typeface="Arial"/>
            </a:endParaRPr>
          </a:p>
        </p:txBody>
      </p:sp>
      <p:sp>
        <p:nvSpPr>
          <p:cNvPr id="798" name="Google Shape;798;p28"/>
          <p:cNvSpPr txBox="1"/>
          <p:nvPr/>
        </p:nvSpPr>
        <p:spPr>
          <a:xfrm>
            <a:off x="749325" y="4373019"/>
            <a:ext cx="5084462" cy="338554"/>
          </a:xfrm>
          <a:prstGeom prst="rect">
            <a:avLst/>
          </a:prstGeom>
          <a:noFill/>
          <a:ln>
            <a:noFill/>
          </a:ln>
        </p:spPr>
        <p:txBody>
          <a:bodyPr spcFirstLastPara="1" wrap="square" lIns="91425" tIns="45700" rIns="91425" bIns="45700" anchor="t" anchorCtr="0">
            <a:spAutoFit/>
          </a:bodyPr>
          <a:lstStyle/>
          <a:p>
            <a:pPr marL="216000" marR="0" lvl="0" indent="-216000" algn="l" rtl="0">
              <a:lnSpc>
                <a:spcPct val="100000"/>
              </a:lnSpc>
              <a:spcBef>
                <a:spcPts val="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Scene Visibility and CPU Occlusion Culling</a:t>
            </a:r>
            <a:endParaRPr sz="1400" b="0" i="0" u="none" strike="noStrike" cap="none">
              <a:solidFill>
                <a:srgbClr val="000000"/>
              </a:solidFill>
              <a:latin typeface="Arial"/>
              <a:ea typeface="Arial"/>
              <a:cs typeface="Arial"/>
              <a:sym typeface="Arial"/>
            </a:endParaRPr>
          </a:p>
        </p:txBody>
      </p:sp>
      <p:sp>
        <p:nvSpPr>
          <p:cNvPr id="799" name="Google Shape;799;p28"/>
          <p:cNvSpPr txBox="1"/>
          <p:nvPr/>
        </p:nvSpPr>
        <p:spPr>
          <a:xfrm>
            <a:off x="928672" y="4670106"/>
            <a:ext cx="5084463" cy="587340"/>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Maximize triangle throughput using performance cores</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 SIMD to increase data parallelism</a:t>
            </a:r>
            <a:endParaRPr sz="1400" b="0" i="0" u="none" strike="noStrike" cap="none">
              <a:solidFill>
                <a:srgbClr val="000000"/>
              </a:solidFill>
              <a:latin typeface="Arial"/>
              <a:ea typeface="Arial"/>
              <a:cs typeface="Arial"/>
              <a:sym typeface="Arial"/>
            </a:endParaRPr>
          </a:p>
        </p:txBody>
      </p:sp>
      <p:sp>
        <p:nvSpPr>
          <p:cNvPr id="800" name="Google Shape;800;p28"/>
          <p:cNvSpPr txBox="1"/>
          <p:nvPr/>
        </p:nvSpPr>
        <p:spPr>
          <a:xfrm>
            <a:off x="988331" y="2623463"/>
            <a:ext cx="4891439" cy="866904"/>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Submit draw calls to the GPU as quickly as possible</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Disable Power Throttling to get maximum performance</a:t>
            </a:r>
            <a:endParaRPr sz="1400" b="0" i="0" u="none" strike="noStrike" cap="none">
              <a:solidFill>
                <a:srgbClr val="000000"/>
              </a:solidFill>
              <a:latin typeface="Arial"/>
              <a:ea typeface="Arial"/>
              <a:cs typeface="Arial"/>
              <a:sym typeface="Arial"/>
            </a:endParaRPr>
          </a:p>
          <a:p>
            <a:pPr marL="144000" marR="0" lvl="0" indent="-144000" algn="l" rtl="0">
              <a:lnSpc>
                <a:spcPct val="100000"/>
              </a:lnSpc>
              <a:spcBef>
                <a:spcPts val="50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Use </a:t>
            </a:r>
            <a:r>
              <a:rPr lang="en-US" sz="1400" b="0" i="1" u="none" strike="noStrike" cap="none">
                <a:solidFill>
                  <a:srgbClr val="FFFFFF"/>
                </a:solidFill>
                <a:latin typeface="Play"/>
                <a:ea typeface="Play"/>
                <a:cs typeface="Play"/>
                <a:sym typeface="Play"/>
              </a:rPr>
              <a:t>SetPriorityBoost</a:t>
            </a:r>
            <a:r>
              <a:rPr lang="en-US" sz="1400" b="0" i="0" u="none" strike="noStrike" cap="none">
                <a:solidFill>
                  <a:srgbClr val="FFFFFF"/>
                </a:solidFill>
                <a:latin typeface="Play"/>
                <a:ea typeface="Play"/>
                <a:cs typeface="Play"/>
                <a:sym typeface="Play"/>
              </a:rPr>
              <a:t> for opportunistic priority increases</a:t>
            </a:r>
            <a:endParaRPr sz="1400" b="0" i="0" u="none" strike="noStrike" cap="none">
              <a:solidFill>
                <a:srgbClr val="000000"/>
              </a:solidFill>
              <a:latin typeface="Arial"/>
              <a:ea typeface="Arial"/>
              <a:cs typeface="Arial"/>
              <a:sym typeface="Arial"/>
            </a:endParaRPr>
          </a:p>
        </p:txBody>
      </p:sp>
      <p:sp>
        <p:nvSpPr>
          <p:cNvPr id="801" name="Google Shape;801;p28"/>
          <p:cNvSpPr txBox="1"/>
          <p:nvPr/>
        </p:nvSpPr>
        <p:spPr>
          <a:xfrm>
            <a:off x="954681" y="3895144"/>
            <a:ext cx="5084463" cy="307777"/>
          </a:xfrm>
          <a:prstGeom prst="rect">
            <a:avLst/>
          </a:prstGeom>
          <a:noFill/>
          <a:ln>
            <a:noFill/>
          </a:ln>
        </p:spPr>
        <p:txBody>
          <a:bodyPr spcFirstLastPara="1" wrap="square" lIns="91425" tIns="45700" rIns="91425" bIns="45700" anchor="t" anchorCtr="0">
            <a:spAutoFit/>
          </a:bodyPr>
          <a:lstStyle/>
          <a:p>
            <a:pPr marL="144000" marR="0" lvl="0" indent="-144000" algn="l" rtl="0">
              <a:lnSpc>
                <a:spcPct val="100000"/>
              </a:lnSpc>
              <a:spcBef>
                <a:spcPts val="0"/>
              </a:spcBef>
              <a:spcAft>
                <a:spcPts val="0"/>
              </a:spcAft>
              <a:buClr>
                <a:srgbClr val="FFFFFF"/>
              </a:buClr>
              <a:buSzPts val="1400"/>
              <a:buFont typeface="Arial"/>
              <a:buChar char="•"/>
            </a:pPr>
            <a:r>
              <a:rPr lang="en-US" sz="1400" b="0" i="0" u="none" strike="noStrike" cap="none">
                <a:solidFill>
                  <a:srgbClr val="FFFFFF"/>
                </a:solidFill>
                <a:latin typeface="Play"/>
                <a:ea typeface="Play"/>
                <a:cs typeface="Play"/>
                <a:sym typeface="Play"/>
              </a:rPr>
              <a:t>Collision Detection, Physics, Animation, etc.</a:t>
            </a:r>
            <a:endParaRPr sz="1400" b="0" i="0" u="none" strike="noStrike" cap="none">
              <a:solidFill>
                <a:srgbClr val="000000"/>
              </a:solidFill>
              <a:latin typeface="Arial"/>
              <a:ea typeface="Arial"/>
              <a:cs typeface="Arial"/>
              <a:sym typeface="Arial"/>
            </a:endParaRPr>
          </a:p>
        </p:txBody>
      </p:sp>
      <p:sp>
        <p:nvSpPr>
          <p:cNvPr id="802" name="Google Shape;802;p28"/>
          <p:cNvSpPr txBox="1"/>
          <p:nvPr/>
        </p:nvSpPr>
        <p:spPr>
          <a:xfrm>
            <a:off x="6285694" y="1706016"/>
            <a:ext cx="474677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6E6E6"/>
              </a:buClr>
              <a:buSzPts val="2000"/>
              <a:buFont typeface="Play"/>
              <a:buNone/>
            </a:pPr>
            <a:r>
              <a:rPr lang="en-US" sz="2000" b="0" i="0" u="none" strike="noStrike" cap="none">
                <a:solidFill>
                  <a:srgbClr val="E6E6E6"/>
                </a:solidFill>
                <a:latin typeface="Play"/>
                <a:ea typeface="Play"/>
                <a:cs typeface="Play"/>
                <a:sym typeface="Play"/>
              </a:rPr>
              <a:t>Distributed Systems (E-Cores)</a:t>
            </a:r>
            <a:endParaRPr sz="1400" b="0" i="0" u="none" strike="noStrike" cap="none">
              <a:solidFill>
                <a:srgbClr val="000000"/>
              </a:solidFill>
              <a:latin typeface="Arial"/>
              <a:ea typeface="Arial"/>
              <a:cs typeface="Arial"/>
              <a:sym typeface="Arial"/>
            </a:endParaRPr>
          </a:p>
        </p:txBody>
      </p:sp>
      <p:sp>
        <p:nvSpPr>
          <p:cNvPr id="803" name="Google Shape;803;p28"/>
          <p:cNvSpPr txBox="1"/>
          <p:nvPr/>
        </p:nvSpPr>
        <p:spPr>
          <a:xfrm>
            <a:off x="6344855" y="2265074"/>
            <a:ext cx="4746774" cy="3408625"/>
          </a:xfrm>
          <a:prstGeom prst="rect">
            <a:avLst/>
          </a:prstGeom>
          <a:noFill/>
          <a:ln>
            <a:noFill/>
          </a:ln>
        </p:spPr>
        <p:txBody>
          <a:bodyPr spcFirstLastPara="1" wrap="square" lIns="91425" tIns="45700" rIns="91425" bIns="45700" anchor="t" anchorCtr="0">
            <a:spAutoFit/>
          </a:bodyPr>
          <a:lstStyle/>
          <a:p>
            <a:pPr marL="216000" marR="0" lvl="0" indent="-216000" algn="l" rtl="0">
              <a:lnSpc>
                <a:spcPct val="100000"/>
              </a:lnSpc>
              <a:spcBef>
                <a:spcPts val="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IO/Compression/Decompression</a:t>
            </a:r>
            <a:endParaRPr sz="1400" b="0" i="0" u="none" strike="noStrike" cap="none">
              <a:solidFill>
                <a:srgbClr val="000000"/>
              </a:solidFill>
              <a:latin typeface="Arial"/>
              <a:ea typeface="Arial"/>
              <a:cs typeface="Arial"/>
              <a:sym typeface="Arial"/>
            </a:endParaRPr>
          </a:p>
          <a:p>
            <a:pPr marL="216000" marR="0" lvl="0" indent="-216000" algn="l" rtl="0">
              <a:lnSpc>
                <a:spcPct val="100000"/>
              </a:lnSpc>
              <a:spcBef>
                <a:spcPts val="150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Texture Streaming</a:t>
            </a:r>
            <a:endParaRPr sz="1400" b="0" i="0" u="none" strike="noStrike" cap="none">
              <a:solidFill>
                <a:srgbClr val="000000"/>
              </a:solidFill>
              <a:latin typeface="Arial"/>
              <a:ea typeface="Arial"/>
              <a:cs typeface="Arial"/>
              <a:sym typeface="Arial"/>
            </a:endParaRPr>
          </a:p>
          <a:p>
            <a:pPr marL="216000" marR="0" lvl="0" indent="-216000" algn="l" rtl="0">
              <a:lnSpc>
                <a:spcPct val="100000"/>
              </a:lnSpc>
              <a:spcBef>
                <a:spcPts val="150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Shader Compilation</a:t>
            </a:r>
            <a:endParaRPr sz="1400" b="0" i="0" u="none" strike="noStrike" cap="none">
              <a:solidFill>
                <a:srgbClr val="000000"/>
              </a:solidFill>
              <a:latin typeface="Arial"/>
              <a:ea typeface="Arial"/>
              <a:cs typeface="Arial"/>
              <a:sym typeface="Arial"/>
            </a:endParaRPr>
          </a:p>
          <a:p>
            <a:pPr marL="216000" marR="0" lvl="0" indent="-216000" algn="l" rtl="0">
              <a:lnSpc>
                <a:spcPct val="100000"/>
              </a:lnSpc>
              <a:spcBef>
                <a:spcPts val="150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Input</a:t>
            </a:r>
            <a:endParaRPr sz="1400" b="0" i="0" u="none" strike="noStrike" cap="none">
              <a:solidFill>
                <a:srgbClr val="000000"/>
              </a:solidFill>
              <a:latin typeface="Arial"/>
              <a:ea typeface="Arial"/>
              <a:cs typeface="Arial"/>
              <a:sym typeface="Arial"/>
            </a:endParaRPr>
          </a:p>
          <a:p>
            <a:pPr marL="216000" marR="0" lvl="0" indent="-216000" algn="l" rtl="0">
              <a:lnSpc>
                <a:spcPct val="100000"/>
              </a:lnSpc>
              <a:spcBef>
                <a:spcPts val="150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UI</a:t>
            </a:r>
            <a:endParaRPr sz="1400" b="0" i="0" u="none" strike="noStrike" cap="none">
              <a:solidFill>
                <a:srgbClr val="000000"/>
              </a:solidFill>
              <a:latin typeface="Arial"/>
              <a:ea typeface="Arial"/>
              <a:cs typeface="Arial"/>
              <a:sym typeface="Arial"/>
            </a:endParaRPr>
          </a:p>
          <a:p>
            <a:pPr marL="216000" marR="0" lvl="0" indent="-216000" algn="l" rtl="0">
              <a:lnSpc>
                <a:spcPct val="100000"/>
              </a:lnSpc>
              <a:spcBef>
                <a:spcPts val="150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Networking / VOIP</a:t>
            </a:r>
            <a:endParaRPr sz="1400" b="0" i="0" u="none" strike="noStrike" cap="none">
              <a:solidFill>
                <a:srgbClr val="000000"/>
              </a:solidFill>
              <a:latin typeface="Arial"/>
              <a:ea typeface="Arial"/>
              <a:cs typeface="Arial"/>
              <a:sym typeface="Arial"/>
            </a:endParaRPr>
          </a:p>
          <a:p>
            <a:pPr marL="216000" marR="0" lvl="0" indent="-216000" algn="l" rtl="0">
              <a:lnSpc>
                <a:spcPct val="100000"/>
              </a:lnSpc>
              <a:spcBef>
                <a:spcPts val="150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Game AI</a:t>
            </a:r>
            <a:endParaRPr sz="1400" b="0" i="0" u="none" strike="noStrike" cap="none">
              <a:solidFill>
                <a:srgbClr val="000000"/>
              </a:solidFill>
              <a:latin typeface="Arial"/>
              <a:ea typeface="Arial"/>
              <a:cs typeface="Arial"/>
              <a:sym typeface="Arial"/>
            </a:endParaRPr>
          </a:p>
          <a:p>
            <a:pPr marL="216000" marR="0" lvl="0" indent="-216000" algn="l" rtl="0">
              <a:lnSpc>
                <a:spcPct val="100000"/>
              </a:lnSpc>
              <a:spcBef>
                <a:spcPts val="1500"/>
              </a:spcBef>
              <a:spcAft>
                <a:spcPts val="0"/>
              </a:spcAft>
              <a:buClr>
                <a:srgbClr val="FFFFFF"/>
              </a:buClr>
              <a:buSzPts val="1600"/>
              <a:buFont typeface="Noto Sans Symbols"/>
              <a:buChar char="▪"/>
            </a:pPr>
            <a:r>
              <a:rPr lang="en-US" sz="1600" b="1" i="0" u="none" strike="noStrike" cap="none">
                <a:solidFill>
                  <a:srgbClr val="FFFFFF"/>
                </a:solidFill>
                <a:latin typeface="Play"/>
                <a:ea typeface="Play"/>
                <a:cs typeface="Play"/>
                <a:sym typeface="Play"/>
              </a:rPr>
              <a:t>Audio</a:t>
            </a:r>
            <a:endParaRPr sz="1400" b="0" i="0" u="none" strike="noStrike" cap="none">
              <a:solidFill>
                <a:srgbClr val="000000"/>
              </a:solidFill>
              <a:latin typeface="Arial"/>
              <a:ea typeface="Arial"/>
              <a:cs typeface="Arial"/>
              <a:sym typeface="Arial"/>
            </a:endParaRPr>
          </a:p>
        </p:txBody>
      </p:sp>
      <p:grpSp>
        <p:nvGrpSpPr>
          <p:cNvPr id="804" name="Google Shape;804;p28"/>
          <p:cNvGrpSpPr/>
          <p:nvPr/>
        </p:nvGrpSpPr>
        <p:grpSpPr>
          <a:xfrm>
            <a:off x="848216" y="4222594"/>
            <a:ext cx="4581084" cy="112321"/>
            <a:chOff x="1011511" y="3371621"/>
            <a:chExt cx="3452006" cy="83329"/>
          </a:xfrm>
        </p:grpSpPr>
        <p:cxnSp>
          <p:nvCxnSpPr>
            <p:cNvPr id="805" name="Google Shape;805;p28"/>
            <p:cNvCxnSpPr/>
            <p:nvPr/>
          </p:nvCxnSpPr>
          <p:spPr>
            <a:xfrm>
              <a:off x="1011511" y="3413286"/>
              <a:ext cx="3410342" cy="0"/>
            </a:xfrm>
            <a:prstGeom prst="straightConnector1">
              <a:avLst/>
            </a:prstGeom>
            <a:noFill/>
            <a:ln w="9525" cap="flat" cmpd="sng">
              <a:solidFill>
                <a:srgbClr val="75C4FF"/>
              </a:solidFill>
              <a:prstDash val="dot"/>
              <a:miter lim="800000"/>
              <a:headEnd type="none" w="sm" len="sm"/>
              <a:tailEnd type="none" w="sm" len="sm"/>
            </a:ln>
          </p:spPr>
        </p:cxnSp>
        <p:sp>
          <p:nvSpPr>
            <p:cNvPr id="806" name="Google Shape;806;p28"/>
            <p:cNvSpPr/>
            <p:nvPr/>
          </p:nvSpPr>
          <p:spPr>
            <a:xfrm>
              <a:off x="4380188" y="3371621"/>
              <a:ext cx="83329" cy="83329"/>
            </a:xfrm>
            <a:prstGeom prst="rect">
              <a:avLst/>
            </a:prstGeom>
            <a:solidFill>
              <a:srgbClr val="00C7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Play"/>
                <a:buNone/>
              </a:pPr>
              <a:endParaRPr sz="1800" b="0" i="0" u="none" strike="noStrike" cap="none">
                <a:solidFill>
                  <a:srgbClr val="FFFFFF"/>
                </a:solidFill>
                <a:latin typeface="Arial"/>
                <a:ea typeface="Arial"/>
                <a:cs typeface="Arial"/>
                <a:sym typeface="Arial"/>
              </a:endParaRPr>
            </a:p>
          </p:txBody>
        </p:sp>
      </p:gr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pic>
        <p:nvPicPr>
          <p:cNvPr id="811" name="Google Shape;811;p29"/>
          <p:cNvPicPr preferRelativeResize="0"/>
          <p:nvPr/>
        </p:nvPicPr>
        <p:blipFill rotWithShape="1">
          <a:blip r:embed="rId3">
            <a:alphaModFix/>
          </a:blip>
          <a:srcRect/>
          <a:stretch/>
        </p:blipFill>
        <p:spPr>
          <a:xfrm>
            <a:off x="3525825" y="1250246"/>
            <a:ext cx="8170612" cy="4792747"/>
          </a:xfrm>
          <a:prstGeom prst="rect">
            <a:avLst/>
          </a:prstGeom>
          <a:noFill/>
          <a:ln>
            <a:noFill/>
          </a:ln>
        </p:spPr>
      </p:pic>
      <p:sp>
        <p:nvSpPr>
          <p:cNvPr id="812" name="Google Shape;812;p29"/>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Hybrid Detect</a:t>
            </a:r>
            <a:endParaRPr/>
          </a:p>
        </p:txBody>
      </p:sp>
      <p:sp>
        <p:nvSpPr>
          <p:cNvPr id="813" name="Google Shape;813;p29"/>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None/>
            </a:pPr>
            <a:r>
              <a:rPr lang="en-US" sz="1800" b="1" i="0" u="none" strike="noStrike" cap="none">
                <a:solidFill>
                  <a:srgbClr val="FFFFFF"/>
                </a:solidFill>
                <a:latin typeface="Play"/>
                <a:ea typeface="Play"/>
                <a:cs typeface="Play"/>
                <a:sym typeface="Play"/>
              </a:rPr>
              <a:t>Package Information</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b="0" i="0" u="none" strike="noStrike" cap="none">
                <a:solidFill>
                  <a:srgbClr val="FFFFFF"/>
                </a:solidFill>
                <a:latin typeface="Play"/>
                <a:ea typeface="Play"/>
                <a:cs typeface="Play"/>
                <a:sym typeface="Play"/>
              </a:rPr>
              <a:t>Win32 / DX12</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a:solidFill>
                  <a:srgbClr val="FFFFFF"/>
                </a:solidFill>
                <a:latin typeface="Play"/>
                <a:ea typeface="Play"/>
                <a:cs typeface="Play"/>
                <a:sym typeface="Play"/>
              </a:rPr>
              <a:t>Is Intel, is Hybrid</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b="0" i="0" u="none" strike="noStrike" cap="none">
                <a:solidFill>
                  <a:srgbClr val="FFFFFF"/>
                </a:solidFill>
                <a:latin typeface="Play"/>
                <a:ea typeface="Play"/>
                <a:cs typeface="Play"/>
                <a:sym typeface="Play"/>
              </a:rPr>
              <a:t>Component Counters</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a:solidFill>
                  <a:srgbClr val="FFFFFF"/>
                </a:solidFill>
              </a:rPr>
              <a:t>Intel</a:t>
            </a:r>
            <a:r>
              <a:rPr lang="en-US" sz="1800" b="1" baseline="30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1"/>
                  </a:ext>
                </a:extLst>
              </a:rPr>
              <a:t>®</a:t>
            </a:r>
            <a:r>
              <a:rPr lang="en-US" sz="1800">
                <a:solidFill>
                  <a:srgbClr val="FFFFFF"/>
                </a:solidFill>
              </a:rPr>
              <a:t> </a:t>
            </a:r>
            <a:r>
              <a:rPr lang="en-US" sz="1800" b="0" i="0" u="none" strike="noStrike" cap="none">
                <a:solidFill>
                  <a:srgbClr val="FFFFFF"/>
                </a:solidFill>
                <a:latin typeface="Play"/>
                <a:ea typeface="Play"/>
                <a:cs typeface="Play"/>
                <a:sym typeface="Play"/>
              </a:rPr>
              <a:t>Turbo Boost </a:t>
            </a:r>
            <a:br>
              <a:rPr lang="en-US" sz="1800" b="0" i="0" u="none" strike="noStrike" cap="none">
                <a:solidFill>
                  <a:srgbClr val="FFFFFF"/>
                </a:solidFill>
                <a:latin typeface="Play"/>
                <a:ea typeface="Play"/>
                <a:cs typeface="Play"/>
                <a:sym typeface="Play"/>
              </a:rPr>
            </a:br>
            <a:r>
              <a:rPr lang="en-US" sz="1800" b="0" i="0" u="none" strike="noStrike" cap="none">
                <a:solidFill>
                  <a:srgbClr val="FFFFFF"/>
                </a:solidFill>
                <a:latin typeface="Play"/>
                <a:ea typeface="Play"/>
                <a:cs typeface="Play"/>
                <a:sym typeface="Play"/>
              </a:rPr>
              <a:t>Ma</a:t>
            </a:r>
            <a:r>
              <a:rPr lang="en-US" sz="1800">
                <a:solidFill>
                  <a:srgbClr val="FFFFFF"/>
                </a:solidFill>
              </a:rPr>
              <a:t>x</a:t>
            </a:r>
            <a:r>
              <a:rPr lang="en-US" sz="1800" b="0" i="0" u="none" strike="noStrike" cap="none">
                <a:solidFill>
                  <a:srgbClr val="FFFFFF"/>
                </a:solidFill>
                <a:latin typeface="Play"/>
                <a:ea typeface="Play"/>
                <a:cs typeface="Play"/>
                <a:sym typeface="Play"/>
              </a:rPr>
              <a:t> Technology 2.0/3.0</a:t>
            </a:r>
            <a:endParaRPr/>
          </a:p>
          <a:p>
            <a:pPr marL="0" lvl="0" indent="0" algn="l" rtl="0">
              <a:lnSpc>
                <a:spcPct val="110000"/>
              </a:lnSpc>
              <a:spcBef>
                <a:spcPts val="0"/>
              </a:spcBef>
              <a:spcAft>
                <a:spcPts val="0"/>
              </a:spcAft>
              <a:buClr>
                <a:schemeClr val="lt1"/>
              </a:buClr>
              <a:buSzPts val="1200"/>
              <a:buNone/>
            </a:pPr>
            <a:endParaRPr/>
          </a:p>
        </p:txBody>
      </p:sp>
      <p:sp>
        <p:nvSpPr>
          <p:cNvPr id="814" name="Google Shape;814;p29"/>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815" name="Google Shape;815;p29"/>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
          <p:cNvSpPr txBox="1">
            <a:spLocks noGrp="1"/>
          </p:cNvSpPr>
          <p:nvPr>
            <p:ph type="title"/>
          </p:nvPr>
        </p:nvSpPr>
        <p:spPr>
          <a:xfrm>
            <a:off x="432000" y="431800"/>
            <a:ext cx="5484613" cy="1778309"/>
          </a:xfrm>
          <a:prstGeom prst="rect">
            <a:avLst/>
          </a:prstGeom>
          <a:noFill/>
          <a:ln>
            <a:noFill/>
          </a:ln>
        </p:spPr>
        <p:txBody>
          <a:bodyPr spcFirstLastPara="1" wrap="square" lIns="0" tIns="0" rIns="0" bIns="0" anchor="b" anchorCtr="0">
            <a:noAutofit/>
          </a:bodyPr>
          <a:lstStyle/>
          <a:p>
            <a:pPr marL="0" lvl="0" indent="0" algn="l" rtl="0">
              <a:lnSpc>
                <a:spcPct val="83000"/>
              </a:lnSpc>
              <a:spcBef>
                <a:spcPts val="0"/>
              </a:spcBef>
              <a:spcAft>
                <a:spcPts val="0"/>
              </a:spcAft>
              <a:buClr>
                <a:schemeClr val="lt1"/>
              </a:buClr>
              <a:buSzPts val="4000"/>
              <a:buFont typeface="Play"/>
              <a:buNone/>
            </a:pPr>
            <a:r>
              <a:rPr lang="en-US"/>
              <a:t>Agenda</a:t>
            </a:r>
            <a:br>
              <a:rPr lang="en-US"/>
            </a:br>
            <a:endParaRPr/>
          </a:p>
        </p:txBody>
      </p:sp>
      <p:sp>
        <p:nvSpPr>
          <p:cNvPr id="349" name="Google Shape;349;p3"/>
          <p:cNvSpPr txBox="1">
            <a:spLocks noGrp="1"/>
          </p:cNvSpPr>
          <p:nvPr>
            <p:ph type="body" idx="1"/>
          </p:nvPr>
        </p:nvSpPr>
        <p:spPr>
          <a:xfrm>
            <a:off x="432000" y="2064375"/>
            <a:ext cx="5484600" cy="1500300"/>
          </a:xfrm>
          <a:prstGeom prst="rect">
            <a:avLst/>
          </a:prstGeom>
          <a:noFill/>
          <a:ln>
            <a:noFill/>
          </a:ln>
        </p:spPr>
        <p:txBody>
          <a:bodyPr spcFirstLastPara="1" wrap="square" lIns="0" tIns="0" rIns="0" bIns="0" anchor="t" anchorCtr="0">
            <a:noAutofit/>
          </a:bodyPr>
          <a:lstStyle/>
          <a:p>
            <a:pPr marL="342900" lvl="0" indent="-342900" algn="l" rtl="0">
              <a:lnSpc>
                <a:spcPct val="110000"/>
              </a:lnSpc>
              <a:spcBef>
                <a:spcPts val="0"/>
              </a:spcBef>
              <a:spcAft>
                <a:spcPts val="0"/>
              </a:spcAft>
              <a:buClr>
                <a:schemeClr val="lt1"/>
              </a:buClr>
              <a:buSzPts val="2400"/>
              <a:buFont typeface="Arial"/>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Intel</a:t>
            </a:r>
            <a:r>
              <a:rPr lang="en-US"/>
              <a:t> Hybrid Processors</a:t>
            </a:r>
            <a:endParaRPr/>
          </a:p>
          <a:p>
            <a:pPr marL="800100" lvl="1" indent="-342900" algn="l" rtl="0">
              <a:lnSpc>
                <a:spcPct val="110000"/>
              </a:lnSpc>
              <a:spcBef>
                <a:spcPts val="0"/>
              </a:spcBef>
              <a:spcAft>
                <a:spcPts val="0"/>
              </a:spcAft>
              <a:buClr>
                <a:srgbClr val="888888"/>
              </a:buClr>
              <a:buSzPts val="2000"/>
              <a:buFont typeface="Arial"/>
              <a:buChar char="•"/>
            </a:pPr>
            <a:r>
              <a:rPr lang="en-US"/>
              <a:t>Core Topology</a:t>
            </a:r>
            <a:endParaRPr/>
          </a:p>
          <a:p>
            <a:pPr marL="800100" lvl="1" indent="-342900" algn="l" rtl="0">
              <a:lnSpc>
                <a:spcPct val="110000"/>
              </a:lnSpc>
              <a:spcBef>
                <a:spcPts val="0"/>
              </a:spcBef>
              <a:spcAft>
                <a:spcPts val="0"/>
              </a:spcAft>
              <a:buClr>
                <a:srgbClr val="888888"/>
              </a:buClr>
              <a:buSzPts val="2000"/>
              <a:buFont typeface="Arial"/>
              <a:buChar char="•"/>
            </a:pPr>
            <a:r>
              <a:rPr lang="en-US"/>
              <a:t>ISAs</a:t>
            </a:r>
            <a:endParaRPr/>
          </a:p>
          <a:p>
            <a:pPr marL="800100" lvl="1" indent="-342900" algn="l" rtl="0">
              <a:lnSpc>
                <a:spcPct val="110000"/>
              </a:lnSpc>
              <a:spcBef>
                <a:spcPts val="0"/>
              </a:spcBef>
              <a:spcAft>
                <a:spcPts val="0"/>
              </a:spcAft>
              <a:buClr>
                <a:srgbClr val="888888"/>
              </a:buClr>
              <a:buSzPts val="2000"/>
              <a:buFont typeface="Arial"/>
              <a:buChar char="•"/>
            </a:pPr>
            <a:r>
              <a:rPr lang="en-US"/>
              <a:t>Performance Characteristics</a:t>
            </a:r>
            <a:endParaRPr/>
          </a:p>
          <a:p>
            <a:pPr marL="342900" lvl="0" indent="-342900" algn="l" rtl="0">
              <a:lnSpc>
                <a:spcPct val="110000"/>
              </a:lnSpc>
              <a:spcBef>
                <a:spcPts val="0"/>
              </a:spcBef>
              <a:spcAft>
                <a:spcPts val="0"/>
              </a:spcAft>
              <a:buClr>
                <a:schemeClr val="lt1"/>
              </a:buClr>
              <a:buSzPts val="2400"/>
              <a:buFont typeface="Arial"/>
              <a:buChar char="•"/>
            </a:pPr>
            <a:r>
              <a:rPr lang="en-US"/>
              <a:t>Hybrid Topology Detection</a:t>
            </a:r>
            <a:endParaRPr/>
          </a:p>
          <a:p>
            <a:pPr marL="342900" lvl="0" indent="-342900" algn="l" rtl="0">
              <a:lnSpc>
                <a:spcPct val="110000"/>
              </a:lnSpc>
              <a:spcBef>
                <a:spcPts val="0"/>
              </a:spcBef>
              <a:spcAft>
                <a:spcPts val="0"/>
              </a:spcAft>
              <a:buClr>
                <a:schemeClr val="lt1"/>
              </a:buClr>
              <a:buSzPts val="2400"/>
              <a:buFont typeface="Arial"/>
              <a:buChar char="•"/>
            </a:pPr>
            <a:r>
              <a:rPr lang="en-US"/>
              <a:t>Hybrid Thread Scheduling</a:t>
            </a:r>
            <a:endParaRPr/>
          </a:p>
          <a:p>
            <a:pPr marL="342900" lvl="0" indent="-342900" algn="l" rtl="0">
              <a:lnSpc>
                <a:spcPct val="110000"/>
              </a:lnSpc>
              <a:spcBef>
                <a:spcPts val="0"/>
              </a:spcBef>
              <a:spcAft>
                <a:spcPts val="0"/>
              </a:spcAft>
              <a:buClr>
                <a:schemeClr val="lt1"/>
              </a:buClr>
              <a:buSzPts val="2400"/>
              <a:buFont typeface="Arial"/>
              <a:buChar char="•"/>
            </a:pPr>
            <a:r>
              <a:rPr lang="en-US"/>
              <a:t>Other Changes</a:t>
            </a:r>
            <a:endParaRPr/>
          </a:p>
          <a:p>
            <a:pPr marL="800100" lvl="1" indent="-342900" algn="l" rtl="0">
              <a:lnSpc>
                <a:spcPct val="110000"/>
              </a:lnSpc>
              <a:spcBef>
                <a:spcPts val="0"/>
              </a:spcBef>
              <a:spcAft>
                <a:spcPts val="0"/>
              </a:spcAft>
              <a:buClr>
                <a:srgbClr val="888888"/>
              </a:buClr>
              <a:buSzPts val="2000"/>
              <a:buFont typeface="Arial"/>
              <a:buChar char="•"/>
            </a:pPr>
            <a:r>
              <a:rPr lang="en-US"/>
              <a:t>MSR/LBR Changes</a:t>
            </a:r>
            <a:endParaRPr/>
          </a:p>
          <a:p>
            <a:pPr marL="800100" lvl="1" indent="-342900" algn="l" rtl="0">
              <a:lnSpc>
                <a:spcPct val="110000"/>
              </a:lnSpc>
              <a:spcBef>
                <a:spcPts val="0"/>
              </a:spcBef>
              <a:spcAft>
                <a:spcPts val="0"/>
              </a:spcAft>
              <a:buClr>
                <a:srgbClr val="888888"/>
              </a:buClr>
              <a:buSzPts val="2000"/>
              <a:buFont typeface="Arial"/>
              <a:buChar char="•"/>
            </a:pPr>
            <a:r>
              <a:rPr lang="en-US"/>
              <a:t>CPUID</a:t>
            </a:r>
            <a:endParaRPr/>
          </a:p>
          <a:p>
            <a:pPr marL="342900" lvl="0" indent="-342900" algn="l" rtl="0">
              <a:lnSpc>
                <a:spcPct val="110000"/>
              </a:lnSpc>
              <a:spcBef>
                <a:spcPts val="0"/>
              </a:spcBef>
              <a:spcAft>
                <a:spcPts val="0"/>
              </a:spcAft>
              <a:buClr>
                <a:schemeClr val="lt1"/>
              </a:buClr>
              <a:buSzPts val="2400"/>
              <a:buFont typeface="Arial"/>
              <a:buChar char="•"/>
            </a:pPr>
            <a:r>
              <a:rPr lang="en-US"/>
              <a:t>Best Practices</a:t>
            </a:r>
            <a:endParaRPr/>
          </a:p>
          <a:p>
            <a:pPr marL="342900" lvl="0" indent="-342900" algn="l" rtl="0">
              <a:lnSpc>
                <a:spcPct val="110000"/>
              </a:lnSpc>
              <a:spcBef>
                <a:spcPts val="0"/>
              </a:spcBef>
              <a:spcAft>
                <a:spcPts val="0"/>
              </a:spcAft>
              <a:buClr>
                <a:schemeClr val="lt1"/>
              </a:buClr>
              <a:buSzPts val="2400"/>
              <a:buFont typeface="Arial"/>
              <a:buChar char="•"/>
            </a:pPr>
            <a:r>
              <a:rPr lang="en-US"/>
              <a:t>Resources</a:t>
            </a:r>
            <a:endParaRPr/>
          </a:p>
        </p:txBody>
      </p:sp>
      <p:sp>
        <p:nvSpPr>
          <p:cNvPr id="350" name="Google Shape;350;p3"/>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351" name="Google Shape;351;p3"/>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30"/>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Hybrid Detect</a:t>
            </a:r>
            <a:endParaRPr/>
          </a:p>
        </p:txBody>
      </p:sp>
      <p:sp>
        <p:nvSpPr>
          <p:cNvPr id="821" name="Google Shape;821;p30"/>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None/>
            </a:pPr>
            <a:r>
              <a:rPr lang="en-US" sz="1800" b="1" i="0" u="none" strike="noStrike" cap="none">
                <a:solidFill>
                  <a:srgbClr val="FFFFFF"/>
                </a:solidFill>
                <a:latin typeface="Play"/>
                <a:ea typeface="Play"/>
                <a:cs typeface="Play"/>
                <a:sym typeface="Play"/>
              </a:rPr>
              <a:t>Bit Masks</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b="1" i="0" u="none" strike="noStrike" cap="none">
                <a:solidFill>
                  <a:srgbClr val="FFFFFF"/>
                </a:solidFill>
                <a:latin typeface="Play"/>
                <a:ea typeface="Play"/>
                <a:cs typeface="Play"/>
                <a:sym typeface="Play"/>
              </a:rPr>
              <a:t>System</a:t>
            </a:r>
            <a:r>
              <a:rPr lang="en-US" sz="1800" b="1">
                <a:solidFill>
                  <a:srgbClr val="FFFFFF"/>
                </a:solidFill>
              </a:rPr>
              <a:t>/</a:t>
            </a:r>
            <a:r>
              <a:rPr lang="en-US" sz="1800"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2"/>
                  </a:ext>
                </a:extLst>
              </a:rPr>
              <a:t>Process</a:t>
            </a:r>
            <a:r>
              <a:rPr lang="en-US" sz="1800" b="1" i="0" u="none" strike="noStrike" cap="none">
                <a:solidFill>
                  <a:srgbClr val="FFFFFF"/>
                </a:solidFill>
                <a:latin typeface="Play"/>
                <a:ea typeface="Play"/>
                <a:cs typeface="Play"/>
                <a:sym typeface="Play"/>
              </a:rPr>
              <a:t> Masks</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b="1" i="0" u="none" strike="noStrike" cap="none">
                <a:solidFill>
                  <a:srgbClr val="FFFFFF"/>
                </a:solidFill>
                <a:latin typeface="Play"/>
                <a:ea typeface="Play"/>
                <a:cs typeface="Play"/>
                <a:sym typeface="Play"/>
              </a:rPr>
              <a:t>Custom Masks	</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b="1" i="0" u="none" strike="noStrike" cap="none">
                <a:solidFill>
                  <a:srgbClr val="FFFFFF"/>
                </a:solidFill>
                <a:latin typeface="Play"/>
                <a:ea typeface="Play"/>
                <a:cs typeface="Play"/>
                <a:sym typeface="Play"/>
              </a:rPr>
              <a:t>Logical Processor Masks</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b="1" i="0" u="none" strike="noStrike" cap="none">
                <a:solidFill>
                  <a:srgbClr val="FFFFFF"/>
                </a:solidFill>
                <a:latin typeface="Play"/>
                <a:ea typeface="Play"/>
                <a:cs typeface="Play"/>
                <a:sym typeface="Play"/>
              </a:rPr>
              <a:t>Logical Cache Masks</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b="1" i="0" u="none" strike="noStrike" cap="none">
                <a:solidFill>
                  <a:srgbClr val="FFFFFF"/>
                </a:solidFill>
                <a:latin typeface="Play"/>
                <a:ea typeface="Play"/>
                <a:cs typeface="Play"/>
                <a:sym typeface="Play"/>
              </a:rPr>
              <a:t>Useful For Debugging</a:t>
            </a:r>
            <a:endParaRPr/>
          </a:p>
          <a:p>
            <a:pPr marL="0" lvl="0" indent="0" algn="l" rtl="0">
              <a:lnSpc>
                <a:spcPct val="110000"/>
              </a:lnSpc>
              <a:spcBef>
                <a:spcPts val="0"/>
              </a:spcBef>
              <a:spcAft>
                <a:spcPts val="0"/>
              </a:spcAft>
              <a:buClr>
                <a:schemeClr val="lt1"/>
              </a:buClr>
              <a:buSzPts val="1200"/>
              <a:buNone/>
            </a:pPr>
            <a:endParaRPr/>
          </a:p>
        </p:txBody>
      </p:sp>
      <p:sp>
        <p:nvSpPr>
          <p:cNvPr id="822" name="Google Shape;822;p30"/>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823" name="Google Shape;823;p30"/>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30</a:t>
            </a:fld>
            <a:endParaRPr/>
          </a:p>
        </p:txBody>
      </p:sp>
      <p:pic>
        <p:nvPicPr>
          <p:cNvPr id="824" name="Google Shape;824;p30"/>
          <p:cNvPicPr preferRelativeResize="0">
            <a:picLocks noGrp="1"/>
          </p:cNvPicPr>
          <p:nvPr>
            <p:ph type="body" idx="2"/>
          </p:nvPr>
        </p:nvPicPr>
        <p:blipFill rotWithShape="1">
          <a:blip r:embed="rId3">
            <a:alphaModFix/>
          </a:blip>
          <a:srcRect/>
          <a:stretch/>
        </p:blipFill>
        <p:spPr>
          <a:xfrm>
            <a:off x="3525825" y="1250246"/>
            <a:ext cx="8170615" cy="4792747"/>
          </a:xfrm>
          <a:prstGeom prst="rect">
            <a:avLst/>
          </a:prstGeom>
          <a:noFill/>
          <a:ln>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31"/>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Hybrid Detect</a:t>
            </a:r>
            <a:endParaRPr/>
          </a:p>
        </p:txBody>
      </p:sp>
      <p:sp>
        <p:nvSpPr>
          <p:cNvPr id="830" name="Google Shape;830;p31"/>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None/>
            </a:pPr>
            <a:r>
              <a:rPr lang="en-US" sz="1800" b="1" i="0" u="none" strike="noStrike" cap="none">
                <a:solidFill>
                  <a:srgbClr val="FFFFFF"/>
                </a:solidFill>
                <a:latin typeface="Play"/>
                <a:ea typeface="Play"/>
                <a:cs typeface="Play"/>
                <a:sym typeface="Play"/>
              </a:rPr>
              <a:t>Architecture Details</a:t>
            </a:r>
            <a:endParaRPr/>
          </a:p>
          <a:p>
            <a:pPr marL="285750" lvl="0" indent="-285750" algn="l" rtl="0">
              <a:lnSpc>
                <a:spcPct val="100000"/>
              </a:lnSpc>
              <a:spcBef>
                <a:spcPts val="1200"/>
              </a:spcBef>
              <a:spcAft>
                <a:spcPts val="0"/>
              </a:spcAft>
              <a:buClr>
                <a:srgbClr val="FFFFFF"/>
              </a:buClr>
              <a:buSzPts val="1800"/>
              <a:buFont typeface="Arial"/>
              <a:buChar char="•"/>
            </a:pPr>
            <a:r>
              <a:rPr lang="en-US" sz="1800" b="1" i="0" u="none" strike="noStrike" cap="none">
                <a:solidFill>
                  <a:srgbClr val="FFFFFF"/>
                </a:solidFill>
                <a:latin typeface="Play"/>
                <a:ea typeface="Play"/>
                <a:cs typeface="Play"/>
                <a:sym typeface="Play"/>
              </a:rPr>
              <a:t>Logical Processors</a:t>
            </a:r>
            <a:endParaRPr/>
          </a:p>
          <a:p>
            <a:pPr marL="665546" lvl="1" indent="-285750"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Play"/>
                <a:ea typeface="Play"/>
                <a:cs typeface="Play"/>
                <a:sym typeface="Play"/>
              </a:rPr>
              <a:t>Base Frequency</a:t>
            </a:r>
            <a:endParaRPr/>
          </a:p>
          <a:p>
            <a:pPr marL="665546" lvl="1" indent="-285750"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Play"/>
                <a:ea typeface="Play"/>
                <a:cs typeface="Play"/>
                <a:sym typeface="Play"/>
              </a:rPr>
              <a:t>Current Frequency</a:t>
            </a:r>
            <a:endParaRPr/>
          </a:p>
          <a:p>
            <a:pPr marL="665546" lvl="1" indent="-285750"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Play"/>
                <a:ea typeface="Play"/>
                <a:cs typeface="Play"/>
                <a:sym typeface="Play"/>
              </a:rPr>
              <a:t>Max Frequency</a:t>
            </a:r>
            <a:endParaRPr sz="1800" b="0" i="0" u="none" strike="noStrike" cap="none">
              <a:solidFill>
                <a:srgbClr val="FFFFFF"/>
              </a:solidFill>
              <a:latin typeface="Play"/>
              <a:ea typeface="Play"/>
              <a:cs typeface="Play"/>
              <a:sym typeface="Play"/>
            </a:endParaRPr>
          </a:p>
          <a:p>
            <a:pPr marL="285750" marR="0" lvl="0" indent="-285750" algn="l" rtl="0">
              <a:lnSpc>
                <a:spcPct val="100000"/>
              </a:lnSpc>
              <a:spcBef>
                <a:spcPts val="1200"/>
              </a:spcBef>
              <a:spcAft>
                <a:spcPts val="0"/>
              </a:spcAft>
              <a:buClr>
                <a:srgbClr val="FFFFFF"/>
              </a:buClr>
              <a:buSzPts val="1800"/>
              <a:buFont typeface="Arial"/>
              <a:buChar char="•"/>
            </a:pPr>
            <a:r>
              <a:rPr lang="en-US" sz="1800" b="1" i="0" u="none" strike="noStrike" cap="none">
                <a:solidFill>
                  <a:srgbClr val="FFFFFF"/>
                </a:solidFill>
                <a:latin typeface="Play"/>
                <a:ea typeface="Play"/>
                <a:cs typeface="Play"/>
                <a:sym typeface="Play"/>
              </a:rPr>
              <a:t>Core Frequency</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b="1" i="0" u="none" strike="noStrike" cap="none">
                <a:solidFill>
                  <a:srgbClr val="FFFFFF"/>
                </a:solidFill>
                <a:latin typeface="Play"/>
                <a:ea typeface="Play"/>
                <a:cs typeface="Play"/>
                <a:sym typeface="Play"/>
              </a:rPr>
              <a:t>Cache Sizes</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b="1" i="0" u="none" strike="noStrike" cap="none">
                <a:solidFill>
                  <a:srgbClr val="FFFFFF"/>
                </a:solidFill>
                <a:latin typeface="Play"/>
                <a:ea typeface="Play"/>
                <a:cs typeface="Play"/>
                <a:sym typeface="Play"/>
              </a:rPr>
              <a:t>Supported ISAs</a:t>
            </a:r>
            <a:endParaRPr/>
          </a:p>
          <a:p>
            <a:pPr marL="285750" marR="0" lvl="0" indent="-285750" algn="l" rtl="0">
              <a:lnSpc>
                <a:spcPct val="100000"/>
              </a:lnSpc>
              <a:spcBef>
                <a:spcPts val="1200"/>
              </a:spcBef>
              <a:spcAft>
                <a:spcPts val="0"/>
              </a:spcAft>
              <a:buClr>
                <a:srgbClr val="FFFFFF"/>
              </a:buClr>
              <a:buSzPts val="1800"/>
              <a:buFont typeface="Arial"/>
              <a:buChar char="•"/>
            </a:pPr>
            <a:r>
              <a:rPr lang="en-US" sz="1800" b="1" i="0" u="none" strike="noStrike" cap="none">
                <a:solidFill>
                  <a:srgbClr val="FFFFFF"/>
                </a:solidFill>
                <a:latin typeface="Play"/>
                <a:ea typeface="Play"/>
                <a:cs typeface="Play"/>
                <a:sym typeface="Play"/>
              </a:rPr>
              <a:t>Associated Cores/Caches</a:t>
            </a:r>
            <a:endParaRPr sz="1800" b="1" i="0" u="none" strike="noStrike" cap="none">
              <a:solidFill>
                <a:srgbClr val="FFFFFF"/>
              </a:solidFill>
              <a:latin typeface="Play"/>
              <a:ea typeface="Play"/>
              <a:cs typeface="Play"/>
              <a:sym typeface="Play"/>
            </a:endParaRPr>
          </a:p>
          <a:p>
            <a:pPr marL="0" lvl="0" indent="0" algn="l" rtl="0">
              <a:lnSpc>
                <a:spcPct val="110000"/>
              </a:lnSpc>
              <a:spcBef>
                <a:spcPts val="0"/>
              </a:spcBef>
              <a:spcAft>
                <a:spcPts val="0"/>
              </a:spcAft>
              <a:buClr>
                <a:schemeClr val="lt1"/>
              </a:buClr>
              <a:buSzPts val="1200"/>
              <a:buNone/>
            </a:pPr>
            <a:endParaRPr/>
          </a:p>
        </p:txBody>
      </p:sp>
      <p:sp>
        <p:nvSpPr>
          <p:cNvPr id="831" name="Google Shape;831;p31"/>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832" name="Google Shape;832;p31"/>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31</a:t>
            </a:fld>
            <a:endParaRPr/>
          </a:p>
        </p:txBody>
      </p:sp>
      <p:pic>
        <p:nvPicPr>
          <p:cNvPr id="833" name="Google Shape;833;p31"/>
          <p:cNvPicPr preferRelativeResize="0">
            <a:picLocks noGrp="1"/>
          </p:cNvPicPr>
          <p:nvPr>
            <p:ph type="body" idx="2"/>
          </p:nvPr>
        </p:nvPicPr>
        <p:blipFill rotWithShape="1">
          <a:blip r:embed="rId3">
            <a:alphaModFix/>
          </a:blip>
          <a:srcRect/>
          <a:stretch/>
        </p:blipFill>
        <p:spPr>
          <a:xfrm>
            <a:off x="3525825" y="1250246"/>
            <a:ext cx="8170615" cy="4792747"/>
          </a:xfrm>
          <a:prstGeom prst="rect">
            <a:avLst/>
          </a:prstGeom>
          <a:noFill/>
          <a:ln>
            <a:noFill/>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2"/>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Wrapping Up</a:t>
            </a:r>
            <a:endParaRPr/>
          </a:p>
        </p:txBody>
      </p:sp>
      <p:sp>
        <p:nvSpPr>
          <p:cNvPr id="839" name="Google Shape;839;p32"/>
          <p:cNvSpPr txBox="1">
            <a:spLocks noGrp="1"/>
          </p:cNvSpPr>
          <p:nvPr>
            <p:ph type="body" idx="1"/>
          </p:nvPr>
        </p:nvSpPr>
        <p:spPr>
          <a:xfrm>
            <a:off x="431800" y="1655762"/>
            <a:ext cx="10895013" cy="4429125"/>
          </a:xfrm>
          <a:prstGeom prst="rect">
            <a:avLst/>
          </a:prstGeom>
          <a:noFill/>
          <a:ln>
            <a:noFill/>
          </a:ln>
        </p:spPr>
        <p:txBody>
          <a:bodyPr spcFirstLastPara="1" wrap="square" lIns="0" tIns="0" rIns="0" bIns="0" anchor="t" anchorCtr="0">
            <a:noAutofit/>
          </a:bodyPr>
          <a:lstStyle/>
          <a:p>
            <a:pPr marL="171450" lvl="2" indent="-171450" algn="l" rtl="0">
              <a:lnSpc>
                <a:spcPct val="83000"/>
              </a:lnSpc>
              <a:spcBef>
                <a:spcPts val="0"/>
              </a:spcBef>
              <a:spcAft>
                <a:spcPts val="0"/>
              </a:spcAft>
              <a:buClr>
                <a:schemeClr val="lt1"/>
              </a:buClr>
              <a:buSzPts val="2000"/>
              <a:buFont typeface="Arial"/>
              <a:buChar char="•"/>
            </a:pPr>
            <a:r>
              <a:rPr lang="en-US"/>
              <a:t>Plan ahead for future hybrid architectures.</a:t>
            </a:r>
            <a:endParaRPr/>
          </a:p>
          <a:p>
            <a:pPr marL="171450" lvl="2" indent="-171450" algn="l" rtl="0">
              <a:lnSpc>
                <a:spcPct val="83000"/>
              </a:lnSpc>
              <a:spcBef>
                <a:spcPts val="1600"/>
              </a:spcBef>
              <a:spcAft>
                <a:spcPts val="0"/>
              </a:spcAft>
              <a:buClr>
                <a:schemeClr val="lt1"/>
              </a:buClr>
              <a:buSzPts val="2000"/>
              <a:buFont typeface="Arial"/>
              <a:buChar char="•"/>
            </a:pPr>
            <a:r>
              <a:rPr lang="en-US"/>
              <a:t>Use a work-</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3"/>
                  </a:ext>
                </a:extLst>
              </a:rPr>
              <a:t>stealing</a:t>
            </a:r>
            <a:r>
              <a:rPr lang="en-US"/>
              <a:t> thread scheduler if possible.</a:t>
            </a:r>
            <a:endParaRPr/>
          </a:p>
          <a:p>
            <a:pPr marL="171450" lvl="2" indent="-171450" algn="l" rtl="0">
              <a:lnSpc>
                <a:spcPct val="83000"/>
              </a:lnSpc>
              <a:spcBef>
                <a:spcPts val="1600"/>
              </a:spcBef>
              <a:spcAft>
                <a:spcPts val="0"/>
              </a:spcAft>
              <a:buClr>
                <a:schemeClr val="lt1"/>
              </a:buClr>
              <a:buSzPts val="2000"/>
              <a:buFont typeface="Arial"/>
              <a:buChar char="•"/>
            </a:pPr>
            <a:r>
              <a:rPr lang="en-US"/>
              <a:t>Allocate just enough threads for your workload.</a:t>
            </a:r>
            <a:endParaRPr/>
          </a:p>
          <a:p>
            <a:pPr marL="171450" lvl="2" indent="-171450" algn="l" rtl="0">
              <a:lnSpc>
                <a:spcPct val="83000"/>
              </a:lnSpc>
              <a:spcBef>
                <a:spcPts val="1600"/>
              </a:spcBef>
              <a:spcAft>
                <a:spcPts val="0"/>
              </a:spcAft>
              <a:buClr>
                <a:schemeClr val="lt1"/>
              </a:buClr>
              <a:buSzPts val="2000"/>
              <a:buFont typeface="Arial"/>
              <a:buChar char="•"/>
            </a:pPr>
            <a:r>
              <a:rPr lang="en-US"/>
              <a:t>Understand the trade-offs between performance and efficiency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4"/>
                  </a:ext>
                </a:extLst>
              </a:rPr>
              <a:t>cores</a:t>
            </a:r>
            <a:r>
              <a:rPr lang="en-US"/>
              <a:t>, and take advantage of the performance deltas by putting the right work on each core.</a:t>
            </a:r>
            <a:endParaRPr/>
          </a:p>
          <a:p>
            <a:pPr marL="0" lvl="0" indent="0" algn="l" rtl="0">
              <a:lnSpc>
                <a:spcPct val="110000"/>
              </a:lnSpc>
              <a:spcBef>
                <a:spcPts val="1600"/>
              </a:spcBef>
              <a:spcAft>
                <a:spcPts val="0"/>
              </a:spcAft>
              <a:buClr>
                <a:schemeClr val="lt1"/>
              </a:buClr>
              <a:buSzPts val="1200"/>
              <a:buNone/>
            </a:pPr>
            <a:endParaRPr/>
          </a:p>
        </p:txBody>
      </p:sp>
      <p:sp>
        <p:nvSpPr>
          <p:cNvPr id="840" name="Google Shape;840;p32"/>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Performance Tuning Games For Hybrid Architectures</a:t>
            </a:r>
            <a:endParaRPr/>
          </a:p>
        </p:txBody>
      </p:sp>
      <p:sp>
        <p:nvSpPr>
          <p:cNvPr id="841" name="Google Shape;841;p32"/>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3"/>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Resources</a:t>
            </a:r>
            <a:endParaRPr/>
          </a:p>
        </p:txBody>
      </p:sp>
      <p:sp>
        <p:nvSpPr>
          <p:cNvPr id="847" name="Google Shape;847;p33"/>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Performance Tuning Games For Hybrid Architectures</a:t>
            </a:r>
            <a:endParaRPr/>
          </a:p>
        </p:txBody>
      </p:sp>
      <p:sp>
        <p:nvSpPr>
          <p:cNvPr id="848" name="Google Shape;848;p33"/>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33</a:t>
            </a:fld>
            <a:endParaRPr/>
          </a:p>
        </p:txBody>
      </p:sp>
      <p:sp>
        <p:nvSpPr>
          <p:cNvPr id="849" name="Google Shape;849;p33"/>
          <p:cNvSpPr txBox="1"/>
          <p:nvPr/>
        </p:nvSpPr>
        <p:spPr>
          <a:xfrm>
            <a:off x="477470" y="1397380"/>
            <a:ext cx="10972500" cy="1323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000"/>
              <a:buFont typeface="Noto Sans Symbols"/>
              <a:buChar char="▪"/>
            </a:pPr>
            <a:r>
              <a:rPr lang="en-US" sz="2000" b="0" i="0" u="sng" strike="noStrike" cap="none">
                <a:solidFill>
                  <a:srgbClr val="FFFFFF"/>
                </a:solidFill>
                <a:latin typeface="Play"/>
                <a:ea typeface="Play"/>
                <a:cs typeface="Play"/>
                <a:sym typeface="Play"/>
                <a:hlinkClick r:id="rId3">
                  <a:extLst>
                    <a:ext uri="{A12FA001-AC4F-418D-AE19-62706E023703}">
                      <ahyp:hlinkClr xmlns:ahyp="http://schemas.microsoft.com/office/drawing/2018/hyperlinkcolor" val="tx"/>
                    </a:ext>
                  </a:extLst>
                </a:hlinkClick>
              </a:rPr>
              <a:t>Developer Guide</a:t>
            </a:r>
            <a:endParaRPr sz="2000" b="0" i="0" u="none" strike="noStrike" cap="none">
              <a:solidFill>
                <a:srgbClr val="FFFFFF"/>
              </a:solidFill>
              <a:latin typeface="Play"/>
              <a:ea typeface="Play"/>
              <a:cs typeface="Play"/>
              <a:sym typeface="Play"/>
            </a:endParaRPr>
          </a:p>
          <a:p>
            <a:pPr marL="342900" marR="0" lvl="0" indent="-342900" algn="l" rtl="0">
              <a:lnSpc>
                <a:spcPct val="100000"/>
              </a:lnSpc>
              <a:spcBef>
                <a:spcPts val="0"/>
              </a:spcBef>
              <a:spcAft>
                <a:spcPts val="0"/>
              </a:spcAft>
              <a:buClr>
                <a:srgbClr val="FFFFFF"/>
              </a:buClr>
              <a:buSzPts val="2000"/>
              <a:buFont typeface="Noto Sans Symbols"/>
              <a:buChar char="▪"/>
            </a:pPr>
            <a:r>
              <a:rPr lang="en-US" sz="2000" b="0" i="0" u="sng" strike="noStrike" cap="none">
                <a:solidFill>
                  <a:srgbClr val="FFFFFF"/>
                </a:solidFill>
                <a:latin typeface="Arial"/>
                <a:ea typeface="Arial"/>
                <a:cs typeface="Arial"/>
                <a:sym typeface="Arial"/>
                <a:hlinkClick r:id="rId4">
                  <a:extLst>
                    <a:ext uri="{A12FA001-AC4F-418D-AE19-62706E023703}">
                      <ahyp:hlinkClr xmlns:ahyp="http://schemas.microsoft.com/office/drawing/2018/hyperlinkcolor" val="tx"/>
                    </a:ext>
                  </a:extLst>
                </a:hlinkClick>
              </a:rPr>
              <a:t>Intel® VTune™ Profiler</a:t>
            </a:r>
            <a:endParaRPr sz="2000" b="0" i="0" u="none" strike="noStrike" cap="none">
              <a:solidFill>
                <a:srgbClr val="FFFFFF"/>
              </a:solidFill>
              <a:latin typeface="Play"/>
              <a:ea typeface="Play"/>
              <a:cs typeface="Play"/>
              <a:sym typeface="Play"/>
            </a:endParaRPr>
          </a:p>
          <a:p>
            <a:pPr marL="342900" marR="0" lvl="0" indent="-342900" algn="l" rtl="0">
              <a:lnSpc>
                <a:spcPct val="100000"/>
              </a:lnSpc>
              <a:spcBef>
                <a:spcPts val="0"/>
              </a:spcBef>
              <a:spcAft>
                <a:spcPts val="0"/>
              </a:spcAft>
              <a:buClr>
                <a:srgbClr val="FFFFFF"/>
              </a:buClr>
              <a:buSzPts val="2000"/>
              <a:buFont typeface="Noto Sans Symbols"/>
              <a:buChar char="▪"/>
            </a:pPr>
            <a:r>
              <a:rPr lang="en-US" sz="2000" b="0" i="0" u="none" strike="noStrike" cap="none">
                <a:solidFill>
                  <a:srgbClr val="FFFFFF"/>
                </a:solidFill>
                <a:latin typeface="Play"/>
                <a:ea typeface="Play"/>
                <a:cs typeface="Play"/>
                <a:sym typeface="Play"/>
              </a:rPr>
              <a:t>Sample Code:</a:t>
            </a:r>
            <a:r>
              <a:rPr lang="en-US" sz="2000" b="1" i="0" u="none" strike="noStrike" cap="none">
                <a:solidFill>
                  <a:srgbClr val="FFFFFF"/>
                </a:solidFill>
                <a:latin typeface="Play"/>
                <a:ea typeface="Play"/>
                <a:cs typeface="Play"/>
                <a:sym typeface="Play"/>
              </a:rPr>
              <a:t> </a:t>
            </a:r>
            <a:r>
              <a:rPr lang="en-US" sz="2000" b="0" i="0" u="sng" strike="noStrike" cap="none">
                <a:solidFill>
                  <a:srgbClr val="FFFFFF"/>
                </a:solidFill>
                <a:latin typeface="Play"/>
                <a:ea typeface="Play"/>
                <a:cs typeface="Play"/>
                <a:sym typeface="Play"/>
                <a:hlinkClick r:id="rId5">
                  <a:extLst>
                    <a:ext uri="{A12FA001-AC4F-418D-AE19-62706E023703}">
                      <ahyp:hlinkClr xmlns:ahyp="http://schemas.microsoft.com/office/drawing/2018/hyperlinkcolor" val="tx"/>
                    </a:ext>
                  </a:extLst>
                </a:hlinkClick>
              </a:rPr>
              <a:t>https://github.com/GameTechDev/HybridDetect</a:t>
            </a:r>
            <a:endParaRPr sz="2000" b="0" i="0" u="none" strike="noStrike" cap="none">
              <a:solidFill>
                <a:srgbClr val="FFFFFF"/>
              </a:solidFill>
              <a:latin typeface="Play"/>
              <a:ea typeface="Play"/>
              <a:cs typeface="Play"/>
              <a:sym typeface="Play"/>
            </a:endParaRPr>
          </a:p>
          <a:p>
            <a:pPr marL="342900" marR="0" lvl="0" indent="-342900" algn="l" rtl="0">
              <a:lnSpc>
                <a:spcPct val="100000"/>
              </a:lnSpc>
              <a:spcBef>
                <a:spcPts val="0"/>
              </a:spcBef>
              <a:spcAft>
                <a:spcPts val="0"/>
              </a:spcAft>
              <a:buClr>
                <a:srgbClr val="FFFFFF"/>
              </a:buClr>
              <a:buSzPts val="2000"/>
              <a:buFont typeface="Noto Sans Symbols"/>
              <a:buChar char="▪"/>
            </a:pPr>
            <a:r>
              <a:rPr lang="en-US" sz="2000" b="0" i="0" u="sng" strike="noStrike" cap="none">
                <a:solidFill>
                  <a:srgbClr val="FFFFFF"/>
                </a:solidFill>
                <a:latin typeface="Play"/>
                <a:ea typeface="Play"/>
                <a:cs typeface="Play"/>
                <a:sym typeface="Play"/>
                <a:hlinkClick r:id="rId6">
                  <a:extLst>
                    <a:ext uri="{A12FA001-AC4F-418D-AE19-62706E023703}">
                      <ahyp:hlinkClr xmlns:ahyp="http://schemas.microsoft.com/office/drawing/2018/hyperlinkcolor" val="tx"/>
                    </a:ext>
                  </a:extLst>
                </a:hlinkClick>
              </a:rPr>
              <a:t>Intel® Architecture Instruction Set Extensions Programming Reference</a:t>
            </a:r>
            <a:endParaRPr sz="2000" b="0" i="0" u="none" strike="noStrike" cap="none">
              <a:solidFill>
                <a:srgbClr val="FFFFFF"/>
              </a:solidFill>
              <a:latin typeface="Play"/>
              <a:ea typeface="Play"/>
              <a:cs typeface="Play"/>
              <a:sym typeface="Play"/>
            </a:endParaRPr>
          </a:p>
        </p:txBody>
      </p:sp>
      <p:sp>
        <p:nvSpPr>
          <p:cNvPr id="850" name="Google Shape;850;p33"/>
          <p:cNvSpPr txBox="1"/>
          <p:nvPr/>
        </p:nvSpPr>
        <p:spPr>
          <a:xfrm>
            <a:off x="593942" y="3164988"/>
            <a:ext cx="10832268" cy="264610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FFFF"/>
              </a:buClr>
              <a:buSzPts val="1400"/>
              <a:buFont typeface="Noto Sans Symbols"/>
              <a:buChar char="▪"/>
            </a:pPr>
            <a:r>
              <a:rPr lang="en-US" sz="1400" b="0" i="0" u="sng" strike="noStrike" cap="none">
                <a:solidFill>
                  <a:srgbClr val="FFFFFF"/>
                </a:solidFill>
                <a:latin typeface="Play"/>
                <a:ea typeface="Play"/>
                <a:cs typeface="Play"/>
                <a:sym typeface="Play"/>
                <a:hlinkClick r:id="rId7">
                  <a:extLst>
                    <a:ext uri="{A12FA001-AC4F-418D-AE19-62706E023703}">
                      <ahyp:hlinkClr xmlns:ahyp="http://schemas.microsoft.com/office/drawing/2018/hyperlinkcolor" val="tx"/>
                    </a:ext>
                  </a:extLst>
                </a:hlinkClick>
              </a:rPr>
              <a:t>https://docs.microsoft.com/en-us/windows/win32/procthread/getsystemcpusetinformation</a:t>
            </a:r>
            <a:endParaRPr sz="1400" b="0" i="0" u="none" strike="noStrike" cap="none">
              <a:solidFill>
                <a:srgbClr val="FFFFFF"/>
              </a:solidFill>
              <a:latin typeface="Play"/>
              <a:ea typeface="Play"/>
              <a:cs typeface="Play"/>
              <a:sym typeface="Play"/>
            </a:endParaRPr>
          </a:p>
          <a:p>
            <a:pPr marL="285750" marR="0" lvl="0" indent="-285750" algn="l" rtl="0">
              <a:lnSpc>
                <a:spcPct val="150000"/>
              </a:lnSpc>
              <a:spcBef>
                <a:spcPts val="0"/>
              </a:spcBef>
              <a:spcAft>
                <a:spcPts val="0"/>
              </a:spcAft>
              <a:buClr>
                <a:srgbClr val="FFFFFF"/>
              </a:buClr>
              <a:buSzPts val="1400"/>
              <a:buFont typeface="Noto Sans Symbols"/>
              <a:buChar char="▪"/>
            </a:pPr>
            <a:r>
              <a:rPr lang="en-US" sz="1400" b="0" i="0" u="sng" strike="noStrike" cap="none">
                <a:solidFill>
                  <a:srgbClr val="FFFFFF"/>
                </a:solidFill>
                <a:latin typeface="Play"/>
                <a:ea typeface="Play"/>
                <a:cs typeface="Play"/>
                <a:sym typeface="Play"/>
                <a:hlinkClick r:id="rId8">
                  <a:extLst>
                    <a:ext uri="{A12FA001-AC4F-418D-AE19-62706E023703}">
                      <ahyp:hlinkClr xmlns:ahyp="http://schemas.microsoft.com/office/drawing/2018/hyperlinkcolor" val="tx"/>
                    </a:ext>
                  </a:extLst>
                </a:hlinkClick>
              </a:rPr>
              <a:t>https://docs.microsoft.com/en-us/windows/win32/api/sysinfoapi/nf-sysinfoapi-getlogicalprocessorinformation</a:t>
            </a:r>
            <a:r>
              <a:rPr lang="en-US" sz="1400" b="0" i="0" u="none" strike="noStrike" cap="none">
                <a:solidFill>
                  <a:srgbClr val="FFFFFF"/>
                </a:solidFill>
                <a:latin typeface="Play"/>
                <a:ea typeface="Play"/>
                <a:cs typeface="Play"/>
                <a:sym typeface="Play"/>
              </a:rPr>
              <a:t>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FFFFFF"/>
              </a:buClr>
              <a:buSzPts val="1400"/>
              <a:buFont typeface="Noto Sans Symbols"/>
              <a:buChar char="▪"/>
            </a:pPr>
            <a:r>
              <a:rPr lang="en-US" sz="1400" b="0" i="0" u="sng" strike="noStrike" cap="none">
                <a:solidFill>
                  <a:srgbClr val="FFFFFF"/>
                </a:solidFill>
                <a:latin typeface="Play"/>
                <a:ea typeface="Play"/>
                <a:cs typeface="Play"/>
                <a:sym typeface="Play"/>
                <a:hlinkClick r:id="rId9">
                  <a:extLst>
                    <a:ext uri="{A12FA001-AC4F-418D-AE19-62706E023703}">
                      <ahyp:hlinkClr xmlns:ahyp="http://schemas.microsoft.com/office/drawing/2018/hyperlinkcolor" val="tx"/>
                    </a:ext>
                  </a:extLst>
                </a:hlinkClick>
              </a:rPr>
              <a:t>https://docs.microsoft.com/en-us/windows/win32/api/sysinfoapi/nf-sysinfoapi-getlogicalprocessorinformationex</a:t>
            </a:r>
            <a:endParaRPr sz="1400" b="0" i="0" u="none" strike="noStrike" cap="none">
              <a:solidFill>
                <a:srgbClr val="FFFFFF"/>
              </a:solidFill>
              <a:latin typeface="Play"/>
              <a:ea typeface="Play"/>
              <a:cs typeface="Play"/>
              <a:sym typeface="Play"/>
            </a:endParaRPr>
          </a:p>
          <a:p>
            <a:pPr marL="285750" marR="0" lvl="0" indent="-285750" algn="l" rtl="0">
              <a:lnSpc>
                <a:spcPct val="150000"/>
              </a:lnSpc>
              <a:spcBef>
                <a:spcPts val="0"/>
              </a:spcBef>
              <a:spcAft>
                <a:spcPts val="0"/>
              </a:spcAft>
              <a:buClr>
                <a:srgbClr val="FFFFFF"/>
              </a:buClr>
              <a:buSzPts val="1400"/>
              <a:buFont typeface="Noto Sans Symbols"/>
              <a:buChar char="▪"/>
            </a:pPr>
            <a:r>
              <a:rPr lang="en-US" sz="1400" b="0" i="0" u="none" strike="noStrike" cap="none">
                <a:solidFill>
                  <a:srgbClr val="FFFFFF"/>
                </a:solidFill>
                <a:latin typeface="Play"/>
                <a:ea typeface="Play"/>
                <a:cs typeface="Play"/>
                <a:sym typeface="Play"/>
              </a:rPr>
              <a:t>https://docs.microsoft.com/en-us/windows/win32/api/processthreadsapi/nf-processthreadsapi-setthreadidealprocessor</a:t>
            </a:r>
            <a:endParaRPr sz="1400" b="0" i="0" u="none" strike="noStrike" cap="none">
              <a:solidFill>
                <a:srgbClr val="FFFFFF"/>
              </a:solidFill>
              <a:latin typeface="Play"/>
              <a:ea typeface="Play"/>
              <a:cs typeface="Play"/>
              <a:sym typeface="Play"/>
            </a:endParaRPr>
          </a:p>
          <a:p>
            <a:pPr marL="285750" marR="0" lvl="0" indent="-285750" algn="l" rtl="0">
              <a:lnSpc>
                <a:spcPct val="150000"/>
              </a:lnSpc>
              <a:spcBef>
                <a:spcPts val="0"/>
              </a:spcBef>
              <a:spcAft>
                <a:spcPts val="0"/>
              </a:spcAft>
              <a:buClr>
                <a:srgbClr val="FFFFFF"/>
              </a:buClr>
              <a:buSzPts val="1400"/>
              <a:buFont typeface="Noto Sans Symbols"/>
              <a:buChar char="▪"/>
            </a:pPr>
            <a:r>
              <a:rPr lang="en-US" sz="1400" b="0" i="0" u="sng" strike="noStrike" cap="none">
                <a:solidFill>
                  <a:srgbClr val="FFFFFF"/>
                </a:solidFill>
                <a:latin typeface="Play"/>
                <a:ea typeface="Play"/>
                <a:cs typeface="Play"/>
                <a:sym typeface="Play"/>
                <a:hlinkClick r:id="rId10">
                  <a:extLst>
                    <a:ext uri="{A12FA001-AC4F-418D-AE19-62706E023703}">
                      <ahyp:hlinkClr xmlns:ahyp="http://schemas.microsoft.com/office/drawing/2018/hyperlinkcolor" val="tx"/>
                    </a:ext>
                  </a:extLst>
                </a:hlinkClick>
              </a:rPr>
              <a:t>https://docs.microsoft.com/en-us/windows/win32/api/processthreadsapi/nf-processthreadsapi-setthreadpriority</a:t>
            </a:r>
            <a:endParaRPr sz="1400" b="0" i="0" u="none" strike="noStrike" cap="none">
              <a:solidFill>
                <a:srgbClr val="FFFFFF"/>
              </a:solidFill>
              <a:latin typeface="Play"/>
              <a:ea typeface="Play"/>
              <a:cs typeface="Play"/>
              <a:sym typeface="Play"/>
            </a:endParaRPr>
          </a:p>
          <a:p>
            <a:pPr marL="285750" marR="0" lvl="0" indent="-285750" algn="l" rtl="0">
              <a:lnSpc>
                <a:spcPct val="150000"/>
              </a:lnSpc>
              <a:spcBef>
                <a:spcPts val="0"/>
              </a:spcBef>
              <a:spcAft>
                <a:spcPts val="0"/>
              </a:spcAft>
              <a:buClr>
                <a:srgbClr val="FFFFFF"/>
              </a:buClr>
              <a:buSzPts val="1400"/>
              <a:buFont typeface="Noto Sans Symbols"/>
              <a:buChar char="▪"/>
            </a:pPr>
            <a:r>
              <a:rPr lang="en-US" sz="1400" b="0" i="0" u="sng" strike="noStrike" cap="none">
                <a:solidFill>
                  <a:srgbClr val="FFFFFF"/>
                </a:solidFill>
                <a:latin typeface="Play"/>
                <a:ea typeface="Play"/>
                <a:cs typeface="Play"/>
                <a:sym typeface="Play"/>
                <a:hlinkClick r:id="rId11">
                  <a:extLst>
                    <a:ext uri="{A12FA001-AC4F-418D-AE19-62706E023703}">
                      <ahyp:hlinkClr xmlns:ahyp="http://schemas.microsoft.com/office/drawing/2018/hyperlinkcolor" val="tx"/>
                    </a:ext>
                  </a:extLst>
                </a:hlinkClick>
              </a:rPr>
              <a:t>https://docs.microsoft.com/en-us/windows/win32/api/processthreadsapi/nf-processthreadsapi-setthreadinformation</a:t>
            </a:r>
            <a:endParaRPr sz="1400" b="0" i="0" u="none" strike="noStrike" cap="none">
              <a:solidFill>
                <a:srgbClr val="FFFFFF"/>
              </a:solidFill>
              <a:latin typeface="Play"/>
              <a:ea typeface="Play"/>
              <a:cs typeface="Play"/>
              <a:sym typeface="Play"/>
            </a:endParaRPr>
          </a:p>
          <a:p>
            <a:pPr marL="285750" marR="0" lvl="0" indent="-285750" algn="l" rtl="0">
              <a:lnSpc>
                <a:spcPct val="150000"/>
              </a:lnSpc>
              <a:spcBef>
                <a:spcPts val="0"/>
              </a:spcBef>
              <a:spcAft>
                <a:spcPts val="0"/>
              </a:spcAft>
              <a:buClr>
                <a:srgbClr val="FFFFFF"/>
              </a:buClr>
              <a:buSzPts val="1400"/>
              <a:buFont typeface="Noto Sans Symbols"/>
              <a:buChar char="▪"/>
            </a:pPr>
            <a:r>
              <a:rPr lang="en-US" sz="1400" b="0" i="0" u="sng" strike="noStrike" cap="none">
                <a:solidFill>
                  <a:srgbClr val="FFFFFF"/>
                </a:solidFill>
                <a:latin typeface="Play"/>
                <a:ea typeface="Play"/>
                <a:cs typeface="Play"/>
                <a:sym typeface="Play"/>
                <a:hlinkClick r:id="rId12">
                  <a:extLst>
                    <a:ext uri="{A12FA001-AC4F-418D-AE19-62706E023703}">
                      <ahyp:hlinkClr xmlns:ahyp="http://schemas.microsoft.com/office/drawing/2018/hyperlinkcolor" val="tx"/>
                    </a:ext>
                  </a:extLst>
                </a:hlinkClick>
              </a:rPr>
              <a:t>https://docs.microsoft.com/en-us/windows/win32/api/winbase/nf-winbase-setthreadaffinitymask</a:t>
            </a:r>
            <a:endParaRPr sz="1400" b="0" i="0" u="none" strike="noStrike" cap="none">
              <a:solidFill>
                <a:srgbClr val="FFFFFF"/>
              </a:solidFill>
              <a:latin typeface="Play"/>
              <a:ea typeface="Play"/>
              <a:cs typeface="Play"/>
              <a:sym typeface="Play"/>
            </a:endParaRPr>
          </a:p>
          <a:p>
            <a:pPr marL="285750" marR="0" lvl="0" indent="-285750" algn="l" rtl="0">
              <a:lnSpc>
                <a:spcPct val="150000"/>
              </a:lnSpc>
              <a:spcBef>
                <a:spcPts val="0"/>
              </a:spcBef>
              <a:spcAft>
                <a:spcPts val="0"/>
              </a:spcAft>
              <a:buClr>
                <a:srgbClr val="FFFFFF"/>
              </a:buClr>
              <a:buSzPts val="1400"/>
              <a:buFont typeface="Noto Sans Symbols"/>
              <a:buChar char="▪"/>
            </a:pPr>
            <a:r>
              <a:rPr lang="en-US" sz="1400" b="0" i="0" u="sng" strike="noStrike" cap="none">
                <a:solidFill>
                  <a:srgbClr val="FFFFFF"/>
                </a:solidFill>
                <a:latin typeface="Play"/>
                <a:ea typeface="Play"/>
                <a:cs typeface="Play"/>
                <a:sym typeface="Play"/>
                <a:hlinkClick r:id="rId13">
                  <a:extLst>
                    <a:ext uri="{A12FA001-AC4F-418D-AE19-62706E023703}">
                      <ahyp:hlinkClr xmlns:ahyp="http://schemas.microsoft.com/office/drawing/2018/hyperlinkcolor" val="tx"/>
                    </a:ext>
                  </a:extLst>
                </a:hlinkClick>
              </a:rPr>
              <a:t>https://docs.microsoft.com/en-us/windows/win32/api/processthreadsapi/nf-processthreadsapi-setthreadselectedcpusets</a:t>
            </a:r>
            <a:endParaRPr sz="1400" b="0" i="0" u="none" strike="noStrike" cap="none">
              <a:solidFill>
                <a:srgbClr val="FFFFFF"/>
              </a:solidFill>
              <a:latin typeface="Play"/>
              <a:ea typeface="Play"/>
              <a:cs typeface="Play"/>
              <a:sym typeface="Play"/>
            </a:endParaRPr>
          </a:p>
        </p:txBody>
      </p:sp>
      <p:sp>
        <p:nvSpPr>
          <p:cNvPr id="851" name="Google Shape;851;p33"/>
          <p:cNvSpPr txBox="1"/>
          <p:nvPr/>
        </p:nvSpPr>
        <p:spPr>
          <a:xfrm>
            <a:off x="490418" y="2836407"/>
            <a:ext cx="11010816" cy="29775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2000"/>
              <a:buFont typeface="Play"/>
              <a:buNone/>
            </a:pPr>
            <a:r>
              <a:rPr lang="en-US" sz="2000" b="1" i="0" u="none" strike="noStrike" cap="none">
                <a:solidFill>
                  <a:srgbClr val="FFFFFF"/>
                </a:solidFill>
                <a:latin typeface="Play"/>
                <a:ea typeface="Play"/>
                <a:cs typeface="Play"/>
                <a:sym typeface="Play"/>
              </a:rPr>
              <a:t>Microsoft Windows API References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34"/>
          <p:cNvSpPr txBox="1">
            <a:spLocks noGrp="1"/>
          </p:cNvSpPr>
          <p:nvPr>
            <p:ph type="title"/>
          </p:nvPr>
        </p:nvSpPr>
        <p:spPr>
          <a:xfrm>
            <a:off x="431800" y="2872800"/>
            <a:ext cx="54848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Thank you</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
          <p:cNvSpPr txBox="1">
            <a:spLocks noGrp="1"/>
          </p:cNvSpPr>
          <p:nvPr>
            <p:ph type="title"/>
          </p:nvPr>
        </p:nvSpPr>
        <p:spPr>
          <a:xfrm>
            <a:off x="432000" y="431800"/>
            <a:ext cx="5484600" cy="1778400"/>
          </a:xfrm>
          <a:prstGeom prst="rect">
            <a:avLst/>
          </a:prstGeom>
          <a:noFill/>
          <a:ln>
            <a:noFill/>
          </a:ln>
        </p:spPr>
        <p:txBody>
          <a:bodyPr spcFirstLastPara="1" wrap="square" lIns="0" tIns="0" rIns="0" bIns="0" anchor="b" anchorCtr="0">
            <a:noAutofit/>
          </a:bodyPr>
          <a:lstStyle/>
          <a:p>
            <a:pPr marL="0" lvl="0" indent="0" algn="l" rtl="0">
              <a:lnSpc>
                <a:spcPct val="83000"/>
              </a:lnSpc>
              <a:spcBef>
                <a:spcPts val="0"/>
              </a:spcBef>
              <a:spcAft>
                <a:spcPts val="0"/>
              </a:spcAft>
              <a:buClr>
                <a:schemeClr val="lt1"/>
              </a:buClr>
              <a:buSzPts val="4000"/>
              <a:buFont typeface="Play"/>
              <a:buNone/>
            </a:pPr>
            <a:r>
              <a:rPr lang="en-US"/>
              <a:t>Core Topology</a:t>
            </a:r>
            <a:br>
              <a:rPr lang="en-US"/>
            </a:br>
            <a:endParaRPr/>
          </a:p>
        </p:txBody>
      </p:sp>
      <p:sp>
        <p:nvSpPr>
          <p:cNvPr id="358" name="Google Shape;358;p4"/>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359" name="Google Shape;359;p4"/>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12</a:t>
            </a:r>
            <a:r>
              <a:rPr lang="en-US" baseline="30000"/>
              <a:t>th</a:t>
            </a:r>
            <a:r>
              <a:rPr lang="en-US"/>
              <a:t> Gen Intel</a:t>
            </a:r>
            <a:r>
              <a:rPr lang="en-US" baseline="30000"/>
              <a:t>®</a:t>
            </a:r>
            <a:r>
              <a:rPr lang="en-US"/>
              <a:t> Core</a:t>
            </a:r>
            <a:r>
              <a:rPr lang="en-US" baseline="30000"/>
              <a:t> ™</a:t>
            </a:r>
            <a:r>
              <a:rPr lang="en-US"/>
              <a:t> Processors (Alder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Lake</a:t>
            </a:r>
            <a:r>
              <a:rPr lang="en-US"/>
              <a:t>)</a:t>
            </a:r>
            <a:br>
              <a:rPr lang="en-US"/>
            </a:br>
            <a:r>
              <a:rPr lang="en-US"/>
              <a:t>with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Intel</a:t>
            </a:r>
            <a:r>
              <a:rPr lang="en-US" baseline="30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r>
              <a:rPr lang="en-US"/>
              <a:t> Hybrid Technology</a:t>
            </a:r>
            <a:br>
              <a:rPr lang="en-US"/>
            </a:br>
            <a:endParaRPr/>
          </a:p>
        </p:txBody>
      </p:sp>
      <p:sp>
        <p:nvSpPr>
          <p:cNvPr id="366" name="Google Shape;366;p5"/>
          <p:cNvSpPr txBox="1">
            <a:spLocks noGrp="1"/>
          </p:cNvSpPr>
          <p:nvPr>
            <p:ph type="body" idx="1"/>
          </p:nvPr>
        </p:nvSpPr>
        <p:spPr>
          <a:xfrm>
            <a:off x="431800" y="1655762"/>
            <a:ext cx="5483624" cy="1584175"/>
          </a:xfrm>
          <a:prstGeom prst="rect">
            <a:avLst/>
          </a:prstGeom>
          <a:noFill/>
          <a:ln>
            <a:noFill/>
          </a:ln>
        </p:spPr>
        <p:txBody>
          <a:bodyPr spcFirstLastPara="1" wrap="square" lIns="0" tIns="0" rIns="0" bIns="0" anchor="t" anchorCtr="0">
            <a:noAutofit/>
          </a:bodyPr>
          <a:lstStyle/>
          <a:p>
            <a:pPr marL="215460" lvl="0" indent="-221810" algn="l" rtl="0">
              <a:lnSpc>
                <a:spcPct val="110000"/>
              </a:lnSpc>
              <a:spcBef>
                <a:spcPts val="0"/>
              </a:spcBef>
              <a:spcAft>
                <a:spcPts val="0"/>
              </a:spcAft>
              <a:buClr>
                <a:srgbClr val="FFFFFF"/>
              </a:buClr>
              <a:buSzPts val="1300"/>
              <a:buFont typeface="Noto Sans Symbols"/>
              <a:buChar char="▪"/>
            </a:pPr>
            <a:r>
              <a:rPr lang="en-US" sz="1300" b="1">
                <a:solidFill>
                  <a:srgbClr val="FFFFFF"/>
                </a:solidFill>
                <a:latin typeface="Play"/>
                <a:ea typeface="Play"/>
                <a:cs typeface="Play"/>
                <a:sym typeface="Play"/>
              </a:rPr>
              <a:t>Launched in 2021 with multiple hybrid SKUs</a:t>
            </a:r>
            <a:endParaRPr sz="1300"/>
          </a:p>
          <a:p>
            <a:pPr marL="215460" lvl="0" indent="-221810" algn="l" rtl="0">
              <a:lnSpc>
                <a:spcPct val="110000"/>
              </a:lnSpc>
              <a:spcBef>
                <a:spcPts val="400"/>
              </a:spcBef>
              <a:spcAft>
                <a:spcPts val="0"/>
              </a:spcAft>
              <a:buClr>
                <a:srgbClr val="FFFFFF"/>
              </a:buClr>
              <a:buSzPts val="1300"/>
              <a:buFont typeface="Noto Sans Symbols"/>
              <a:buChar char="▪"/>
            </a:pPr>
            <a:r>
              <a:rPr lang="en-US" sz="1300" b="1">
                <a:solidFill>
                  <a:srgbClr val="FFFFFF"/>
                </a:solidFill>
                <a:latin typeface="Play"/>
                <a:ea typeface="Play"/>
                <a:cs typeface="Play"/>
                <a:sym typeface="Play"/>
              </a:rPr>
              <a:t>High</a:t>
            </a:r>
            <a:r>
              <a:rPr lang="en-US" sz="1300" b="1">
                <a:solidFill>
                  <a:srgbClr val="FFFFFF"/>
                </a:solidFill>
              </a:rPr>
              <a:t>-</a:t>
            </a:r>
            <a:r>
              <a:rPr lang="en-US" sz="1300" b="1">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level</a:t>
            </a:r>
            <a:r>
              <a:rPr lang="en-US" sz="1300" b="1">
                <a:solidFill>
                  <a:srgbClr val="FFFFFF"/>
                </a:solidFill>
                <a:latin typeface="Play"/>
                <a:ea typeface="Play"/>
                <a:cs typeface="Play"/>
                <a:sym typeface="Play"/>
              </a:rPr>
              <a:t> goals</a:t>
            </a:r>
            <a:endParaRPr sz="1300"/>
          </a:p>
          <a:p>
            <a:pPr marL="395460" lvl="3" indent="-221808" algn="l" rtl="0">
              <a:lnSpc>
                <a:spcPct val="110000"/>
              </a:lnSpc>
              <a:spcBef>
                <a:spcPts val="400"/>
              </a:spcBef>
              <a:spcAft>
                <a:spcPts val="0"/>
              </a:spcAft>
              <a:buClr>
                <a:srgbClr val="FFFFFF"/>
              </a:buClr>
              <a:buSzPts val="1300"/>
              <a:buFont typeface="Noto Sans Symbols"/>
              <a:buChar char="▪"/>
            </a:pPr>
            <a:r>
              <a:rPr lang="en-US" sz="1300" b="1">
                <a:solidFill>
                  <a:srgbClr val="FFFFFF"/>
                </a:solidFill>
                <a:latin typeface="Play"/>
                <a:ea typeface="Play"/>
                <a:cs typeface="Play"/>
                <a:sym typeface="Play"/>
              </a:rPr>
              <a:t>Balance </a:t>
            </a:r>
            <a:r>
              <a:rPr lang="en-US" sz="1300" b="1">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performance</a:t>
            </a:r>
            <a:r>
              <a:rPr lang="en-US" sz="1300" b="1">
                <a:solidFill>
                  <a:srgbClr val="FFFFFF"/>
                </a:solidFill>
                <a:latin typeface="Play"/>
                <a:ea typeface="Play"/>
                <a:cs typeface="Play"/>
                <a:sym typeface="Play"/>
              </a:rPr>
              <a:t> and </a:t>
            </a:r>
            <a:r>
              <a:rPr lang="en-US" sz="1300" b="1">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power</a:t>
            </a:r>
            <a:r>
              <a:rPr lang="en-US" sz="1300" b="1">
                <a:solidFill>
                  <a:srgbClr val="FFFFFF"/>
                </a:solidFill>
                <a:latin typeface="Play"/>
                <a:ea typeface="Play"/>
                <a:cs typeface="Play"/>
                <a:sym typeface="Play"/>
              </a:rPr>
              <a:t> </a:t>
            </a:r>
            <a:r>
              <a:rPr lang="en-US" sz="1300" b="1">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efficiency</a:t>
            </a:r>
            <a:r>
              <a:rPr lang="en-US" sz="1300" b="1">
                <a:solidFill>
                  <a:srgbClr val="FFFFFF"/>
                </a:solidFill>
                <a:latin typeface="Play"/>
                <a:ea typeface="Play"/>
                <a:cs typeface="Play"/>
                <a:sym typeface="Play"/>
              </a:rPr>
              <a:t>, in a small footprint</a:t>
            </a:r>
            <a:endParaRPr sz="1300"/>
          </a:p>
          <a:p>
            <a:pPr marL="395460" lvl="3" indent="-221808" algn="l" rtl="0">
              <a:lnSpc>
                <a:spcPct val="110000"/>
              </a:lnSpc>
              <a:spcBef>
                <a:spcPts val="400"/>
              </a:spcBef>
              <a:spcAft>
                <a:spcPts val="0"/>
              </a:spcAft>
              <a:buClr>
                <a:srgbClr val="FFFFFF"/>
              </a:buClr>
              <a:buSzPts val="1300"/>
              <a:buFont typeface="Noto Sans Symbols"/>
              <a:buChar char="▪"/>
            </a:pPr>
            <a:r>
              <a:rPr lang="en-US" sz="1300" b="1">
                <a:solidFill>
                  <a:srgbClr val="FFFFFF"/>
                </a:solidFill>
                <a:latin typeface="Play"/>
                <a:ea typeface="Play"/>
                <a:cs typeface="Play"/>
                <a:sym typeface="Play"/>
              </a:rPr>
              <a:t>Enable design flexibility for mobile form factors, such as foldable</a:t>
            </a:r>
            <a:endParaRPr sz="1300"/>
          </a:p>
          <a:p>
            <a:pPr marL="395460" lvl="3" indent="-221808" algn="l" rtl="0">
              <a:lnSpc>
                <a:spcPct val="110000"/>
              </a:lnSpc>
              <a:spcBef>
                <a:spcPts val="400"/>
              </a:spcBef>
              <a:spcAft>
                <a:spcPts val="0"/>
              </a:spcAft>
              <a:buClr>
                <a:srgbClr val="FFFFFF"/>
              </a:buClr>
              <a:buSzPts val="1300"/>
              <a:buFont typeface="Noto Sans Symbols"/>
              <a:buChar char="▪"/>
            </a:pPr>
            <a:r>
              <a:rPr lang="en-US" sz="1300" b="1">
                <a:solidFill>
                  <a:srgbClr val="FFFFFF"/>
                </a:solidFill>
                <a:latin typeface="Play"/>
                <a:ea typeface="Play"/>
                <a:cs typeface="Play"/>
                <a:sym typeface="Play"/>
              </a:rPr>
              <a:t>Offer multiple SKU configurations to support a range of markets, including desktop</a:t>
            </a:r>
            <a:endParaRPr sz="1300"/>
          </a:p>
          <a:p>
            <a:pPr marL="0" lvl="0" indent="0" algn="l" rtl="0">
              <a:lnSpc>
                <a:spcPct val="110000"/>
              </a:lnSpc>
              <a:spcBef>
                <a:spcPts val="200"/>
              </a:spcBef>
              <a:spcAft>
                <a:spcPts val="0"/>
              </a:spcAft>
              <a:buClr>
                <a:schemeClr val="lt1"/>
              </a:buClr>
              <a:buSzPts val="1200"/>
              <a:buNone/>
            </a:pPr>
            <a:endParaRPr/>
          </a:p>
        </p:txBody>
      </p:sp>
      <p:sp>
        <p:nvSpPr>
          <p:cNvPr id="367" name="Google Shape;367;p5"/>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368" name="Google Shape;368;p5"/>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5</a:t>
            </a:fld>
            <a:endParaRPr/>
          </a:p>
        </p:txBody>
      </p:sp>
      <p:sp>
        <p:nvSpPr>
          <p:cNvPr id="369" name="Google Shape;369;p5"/>
          <p:cNvSpPr/>
          <p:nvPr/>
        </p:nvSpPr>
        <p:spPr>
          <a:xfrm>
            <a:off x="673914" y="3369780"/>
            <a:ext cx="2763850" cy="1525610"/>
          </a:xfrm>
          <a:custGeom>
            <a:avLst/>
            <a:gdLst/>
            <a:ahLst/>
            <a:cxnLst/>
            <a:rect l="l" t="t" r="r" b="b"/>
            <a:pathLst>
              <a:path w="1688" h="876" extrusionOk="0">
                <a:moveTo>
                  <a:pt x="1624" y="0"/>
                </a:moveTo>
                <a:cubicBezTo>
                  <a:pt x="0" y="0"/>
                  <a:pt x="0" y="0"/>
                  <a:pt x="0" y="0"/>
                </a:cubicBezTo>
                <a:cubicBezTo>
                  <a:pt x="0" y="812"/>
                  <a:pt x="0" y="812"/>
                  <a:pt x="0" y="812"/>
                </a:cubicBezTo>
                <a:cubicBezTo>
                  <a:pt x="29" y="824"/>
                  <a:pt x="52" y="847"/>
                  <a:pt x="64" y="876"/>
                </a:cubicBezTo>
                <a:cubicBezTo>
                  <a:pt x="1688" y="876"/>
                  <a:pt x="1688" y="876"/>
                  <a:pt x="1688" y="876"/>
                </a:cubicBezTo>
                <a:cubicBezTo>
                  <a:pt x="1688" y="65"/>
                  <a:pt x="1688" y="65"/>
                  <a:pt x="1688" y="65"/>
                </a:cubicBezTo>
                <a:cubicBezTo>
                  <a:pt x="1659" y="53"/>
                  <a:pt x="1636" y="29"/>
                  <a:pt x="1624" y="0"/>
                </a:cubicBezTo>
                <a:close/>
              </a:path>
            </a:pathLst>
          </a:custGeom>
          <a:solidFill>
            <a:srgbClr val="00C7FD">
              <a:alpha val="80000"/>
            </a:srgbClr>
          </a:solidFill>
          <a:ln>
            <a:noFill/>
          </a:ln>
        </p:spPr>
        <p:txBody>
          <a:bodyPr spcFirstLastPara="1" wrap="square" lIns="91200" tIns="45600" rIns="91200" bIns="45600" anchor="t" anchorCtr="0">
            <a:noAutofit/>
          </a:bodyPr>
          <a:lstStyle/>
          <a:p>
            <a:pPr marL="0" marR="0" lvl="0" indent="0" algn="l" rtl="0">
              <a:lnSpc>
                <a:spcPct val="100000"/>
              </a:lnSpc>
              <a:spcBef>
                <a:spcPts val="0"/>
              </a:spcBef>
              <a:spcAft>
                <a:spcPts val="0"/>
              </a:spcAft>
              <a:buClr>
                <a:schemeClr val="dk1"/>
              </a:buClr>
              <a:buSzPts val="2389"/>
              <a:buFont typeface="Play"/>
              <a:buNone/>
            </a:pPr>
            <a:endParaRPr sz="2389" b="0" i="0" u="none" strike="noStrike" cap="none">
              <a:solidFill>
                <a:srgbClr val="525252"/>
              </a:solidFill>
              <a:latin typeface="Arial"/>
              <a:ea typeface="Arial"/>
              <a:cs typeface="Arial"/>
              <a:sym typeface="Arial"/>
            </a:endParaRPr>
          </a:p>
        </p:txBody>
      </p:sp>
      <p:sp>
        <p:nvSpPr>
          <p:cNvPr id="370" name="Google Shape;370;p5"/>
          <p:cNvSpPr txBox="1"/>
          <p:nvPr/>
        </p:nvSpPr>
        <p:spPr>
          <a:xfrm>
            <a:off x="785344" y="3392245"/>
            <a:ext cx="2543685" cy="308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0"/>
              <a:buFont typeface="Play"/>
              <a:buNone/>
            </a:pPr>
            <a:r>
              <a:rPr lang="en-US" sz="2000" b="0" i="0" u="none" strike="noStrike" cap="none">
                <a:solidFill>
                  <a:srgbClr val="FFFFFF"/>
                </a:solidFill>
                <a:latin typeface="Play"/>
                <a:ea typeface="Play"/>
                <a:cs typeface="Play"/>
                <a:sym typeface="Play"/>
              </a:rPr>
              <a:t>GOLDEN</a:t>
            </a:r>
            <a:r>
              <a:rPr lang="en-US" sz="2195" b="0" i="0" u="none" strike="noStrike" cap="none">
                <a:solidFill>
                  <a:srgbClr val="FFFFFF"/>
                </a:solidFill>
                <a:latin typeface="Play"/>
                <a:ea typeface="Play"/>
                <a:cs typeface="Play"/>
                <a:sym typeface="Play"/>
              </a:rPr>
              <a:t> </a:t>
            </a:r>
            <a:r>
              <a:rPr lang="en-US" sz="2000" b="0" i="0" u="none" strike="noStrike" cap="none">
                <a:solidFill>
                  <a:srgbClr val="FFFFFF"/>
                </a:solidFill>
                <a:latin typeface="Play"/>
                <a:ea typeface="Play"/>
                <a:cs typeface="Play"/>
                <a:sym typeface="Play"/>
              </a:rPr>
              <a:t>COVE</a:t>
            </a:r>
            <a:endParaRPr sz="1400" b="0" i="0" u="none" strike="noStrike" cap="none">
              <a:solidFill>
                <a:srgbClr val="000000"/>
              </a:solidFill>
              <a:latin typeface="Arial"/>
              <a:ea typeface="Arial"/>
              <a:cs typeface="Arial"/>
              <a:sym typeface="Arial"/>
            </a:endParaRPr>
          </a:p>
        </p:txBody>
      </p:sp>
      <p:sp>
        <p:nvSpPr>
          <p:cNvPr id="371" name="Google Shape;371;p5"/>
          <p:cNvSpPr txBox="1"/>
          <p:nvPr/>
        </p:nvSpPr>
        <p:spPr>
          <a:xfrm>
            <a:off x="785344" y="3830272"/>
            <a:ext cx="2726769" cy="728142"/>
          </a:xfrm>
          <a:prstGeom prst="rect">
            <a:avLst/>
          </a:prstGeom>
          <a:noFill/>
          <a:ln>
            <a:noFill/>
          </a:ln>
        </p:spPr>
        <p:txBody>
          <a:bodyPr spcFirstLastPara="1" wrap="square" lIns="0" tIns="0" rIns="0" bIns="0" anchor="t" anchorCtr="0">
            <a:noAutofit/>
          </a:bodyPr>
          <a:lstStyle/>
          <a:p>
            <a:pPr marL="179550" marR="0" lvl="0" indent="-179550" algn="l" rtl="0">
              <a:lnSpc>
                <a:spcPct val="100000"/>
              </a:lnSpc>
              <a:spcBef>
                <a:spcPts val="0"/>
              </a:spcBef>
              <a:spcAft>
                <a:spcPts val="0"/>
              </a:spcAft>
              <a:buClr>
                <a:srgbClr val="FFFFFF"/>
              </a:buClr>
              <a:buSzPts val="1397"/>
              <a:buFont typeface="Noto Sans Symbols"/>
              <a:buChar char="▪"/>
            </a:pPr>
            <a:r>
              <a:rPr lang="en-US" sz="1397" b="0" i="0" u="none" strike="noStrike" cap="none">
                <a:solidFill>
                  <a:srgbClr val="FFFFFF"/>
                </a:solidFill>
                <a:latin typeface="Play"/>
                <a:ea typeface="Play"/>
                <a:cs typeface="Play"/>
                <a:sym typeface="Play"/>
              </a:rPr>
              <a:t>Concentrate on single and</a:t>
            </a:r>
            <a:br>
              <a:rPr lang="en-US" sz="1397" b="0" i="0" u="none" strike="noStrike" cap="none">
                <a:solidFill>
                  <a:srgbClr val="FFFFFF"/>
                </a:solidFill>
                <a:latin typeface="Play"/>
                <a:ea typeface="Play"/>
                <a:cs typeface="Play"/>
                <a:sym typeface="Play"/>
              </a:rPr>
            </a:br>
            <a:r>
              <a:rPr lang="en-US" sz="1397" b="0" i="0" u="none" strike="noStrike" cap="none">
                <a:solidFill>
                  <a:srgbClr val="FFFFFF"/>
                </a:solidFill>
                <a:latin typeface="Play"/>
                <a:ea typeface="Play"/>
                <a:cs typeface="Play"/>
                <a:sym typeface="Play"/>
              </a:rPr>
              <a:t>limited threading scenarios</a:t>
            </a:r>
            <a:endParaRPr sz="1400" b="0" i="0" u="none" strike="noStrike" cap="none">
              <a:solidFill>
                <a:srgbClr val="000000"/>
              </a:solidFill>
              <a:latin typeface="Arial"/>
              <a:ea typeface="Arial"/>
              <a:cs typeface="Arial"/>
              <a:sym typeface="Arial"/>
            </a:endParaRPr>
          </a:p>
          <a:p>
            <a:pPr marL="179550" marR="0" lvl="0" indent="-179550" algn="l" rtl="0">
              <a:lnSpc>
                <a:spcPct val="100000"/>
              </a:lnSpc>
              <a:spcBef>
                <a:spcPts val="998"/>
              </a:spcBef>
              <a:spcAft>
                <a:spcPts val="0"/>
              </a:spcAft>
              <a:buClr>
                <a:srgbClr val="FFFFFF"/>
              </a:buClr>
              <a:buSzPts val="1397"/>
              <a:buFont typeface="Noto Sans Symbols"/>
              <a:buChar char="▪"/>
            </a:pPr>
            <a:r>
              <a:rPr lang="en-US" sz="1397" b="0" i="0" u="none" strike="noStrike" cap="none">
                <a:solidFill>
                  <a:srgbClr val="FFFFFF"/>
                </a:solidFill>
                <a:latin typeface="Play"/>
                <a:ea typeface="Play"/>
                <a:cs typeface="Play"/>
                <a:sym typeface="Play"/>
              </a:rPr>
              <a:t>Performance focused (P-Core)</a:t>
            </a:r>
            <a:endParaRPr sz="1400" b="0" i="0" u="none" strike="noStrike" cap="none">
              <a:solidFill>
                <a:srgbClr val="000000"/>
              </a:solidFill>
              <a:latin typeface="Arial"/>
              <a:ea typeface="Arial"/>
              <a:cs typeface="Arial"/>
              <a:sym typeface="Arial"/>
            </a:endParaRPr>
          </a:p>
        </p:txBody>
      </p:sp>
      <p:sp>
        <p:nvSpPr>
          <p:cNvPr id="372" name="Google Shape;372;p5"/>
          <p:cNvSpPr/>
          <p:nvPr/>
        </p:nvSpPr>
        <p:spPr>
          <a:xfrm>
            <a:off x="431928" y="3277287"/>
            <a:ext cx="3250500" cy="1691100"/>
          </a:xfrm>
          <a:prstGeom prst="rect">
            <a:avLst/>
          </a:prstGeom>
          <a:noFill/>
          <a:ln w="57150" cap="flat" cmpd="sng">
            <a:solidFill>
              <a:srgbClr val="00C7FD"/>
            </a:solidFill>
            <a:prstDash val="solid"/>
            <a:miter lim="400000"/>
            <a:headEnd type="none" w="sm" len="sm"/>
            <a:tailEnd type="none" w="sm" len="sm"/>
          </a:ln>
        </p:spPr>
        <p:txBody>
          <a:bodyPr spcFirstLastPara="1" wrap="square" lIns="50650" tIns="50650" rIns="50650" bIns="50650" anchor="ctr" anchorCtr="0">
            <a:noAutofit/>
          </a:bodyPr>
          <a:lstStyle/>
          <a:p>
            <a:pPr marL="0" marR="0" lvl="0" indent="0" algn="ctr" rtl="0">
              <a:lnSpc>
                <a:spcPct val="100000"/>
              </a:lnSpc>
              <a:spcBef>
                <a:spcPts val="0"/>
              </a:spcBef>
              <a:spcAft>
                <a:spcPts val="0"/>
              </a:spcAft>
              <a:buClr>
                <a:schemeClr val="dk1"/>
              </a:buClr>
              <a:buSzPts val="3192"/>
              <a:buFont typeface="Play"/>
              <a:buNone/>
            </a:pPr>
            <a:endParaRPr sz="3192" b="0" i="0" u="none" strike="noStrike" cap="none">
              <a:solidFill>
                <a:srgbClr val="FFFFFF"/>
              </a:solidFill>
              <a:latin typeface="Arial"/>
              <a:ea typeface="Arial"/>
              <a:cs typeface="Arial"/>
              <a:sym typeface="Arial"/>
            </a:endParaRPr>
          </a:p>
        </p:txBody>
      </p:sp>
      <p:sp>
        <p:nvSpPr>
          <p:cNvPr id="373" name="Google Shape;373;p5"/>
          <p:cNvSpPr/>
          <p:nvPr/>
        </p:nvSpPr>
        <p:spPr>
          <a:xfrm>
            <a:off x="4286793" y="3369780"/>
            <a:ext cx="2763850" cy="1525610"/>
          </a:xfrm>
          <a:custGeom>
            <a:avLst/>
            <a:gdLst/>
            <a:ahLst/>
            <a:cxnLst/>
            <a:rect l="l" t="t" r="r" b="b"/>
            <a:pathLst>
              <a:path w="1688" h="876" extrusionOk="0">
                <a:moveTo>
                  <a:pt x="1624" y="0"/>
                </a:moveTo>
                <a:cubicBezTo>
                  <a:pt x="0" y="0"/>
                  <a:pt x="0" y="0"/>
                  <a:pt x="0" y="0"/>
                </a:cubicBezTo>
                <a:cubicBezTo>
                  <a:pt x="0" y="812"/>
                  <a:pt x="0" y="812"/>
                  <a:pt x="0" y="812"/>
                </a:cubicBezTo>
                <a:cubicBezTo>
                  <a:pt x="29" y="824"/>
                  <a:pt x="52" y="847"/>
                  <a:pt x="64" y="876"/>
                </a:cubicBezTo>
                <a:cubicBezTo>
                  <a:pt x="1688" y="876"/>
                  <a:pt x="1688" y="876"/>
                  <a:pt x="1688" y="876"/>
                </a:cubicBezTo>
                <a:cubicBezTo>
                  <a:pt x="1688" y="65"/>
                  <a:pt x="1688" y="65"/>
                  <a:pt x="1688" y="65"/>
                </a:cubicBezTo>
                <a:cubicBezTo>
                  <a:pt x="1659" y="53"/>
                  <a:pt x="1636" y="29"/>
                  <a:pt x="1624" y="0"/>
                </a:cubicBezTo>
                <a:close/>
              </a:path>
            </a:pathLst>
          </a:custGeom>
          <a:solidFill>
            <a:srgbClr val="0068B5"/>
          </a:solidFill>
          <a:ln>
            <a:noFill/>
          </a:ln>
        </p:spPr>
        <p:txBody>
          <a:bodyPr spcFirstLastPara="1" wrap="square" lIns="91200" tIns="45600" rIns="91200" bIns="45600" anchor="t" anchorCtr="0">
            <a:noAutofit/>
          </a:bodyPr>
          <a:lstStyle/>
          <a:p>
            <a:pPr marL="0" marR="0" lvl="0" indent="0" algn="l" rtl="0">
              <a:lnSpc>
                <a:spcPct val="100000"/>
              </a:lnSpc>
              <a:spcBef>
                <a:spcPts val="0"/>
              </a:spcBef>
              <a:spcAft>
                <a:spcPts val="0"/>
              </a:spcAft>
              <a:buClr>
                <a:schemeClr val="dk1"/>
              </a:buClr>
              <a:buSzPts val="2389"/>
              <a:buFont typeface="Play"/>
              <a:buNone/>
            </a:pPr>
            <a:endParaRPr sz="2389" b="0" i="0" u="none" strike="noStrike" cap="none">
              <a:solidFill>
                <a:srgbClr val="525252"/>
              </a:solidFill>
              <a:latin typeface="Arial"/>
              <a:ea typeface="Arial"/>
              <a:cs typeface="Arial"/>
              <a:sym typeface="Arial"/>
            </a:endParaRPr>
          </a:p>
        </p:txBody>
      </p:sp>
      <p:sp>
        <p:nvSpPr>
          <p:cNvPr id="374" name="Google Shape;374;p5"/>
          <p:cNvSpPr txBox="1"/>
          <p:nvPr/>
        </p:nvSpPr>
        <p:spPr>
          <a:xfrm>
            <a:off x="4393891" y="3436092"/>
            <a:ext cx="1745037" cy="308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0"/>
              <a:buFont typeface="Play"/>
              <a:buNone/>
            </a:pPr>
            <a:r>
              <a:rPr lang="en-US" sz="2000" b="0" i="0" u="none" strike="noStrike" cap="none">
                <a:solidFill>
                  <a:srgbClr val="FFFFFF"/>
                </a:solidFill>
                <a:latin typeface="Play"/>
                <a:ea typeface="Play"/>
                <a:cs typeface="Play"/>
                <a:sym typeface="Play"/>
              </a:rPr>
              <a:t>GRACEMONT</a:t>
            </a:r>
            <a:endParaRPr sz="1400" b="0" i="0" u="none" strike="noStrike" cap="none">
              <a:solidFill>
                <a:srgbClr val="000000"/>
              </a:solidFill>
              <a:latin typeface="Arial"/>
              <a:ea typeface="Arial"/>
              <a:cs typeface="Arial"/>
              <a:sym typeface="Arial"/>
            </a:endParaRPr>
          </a:p>
        </p:txBody>
      </p:sp>
      <p:sp>
        <p:nvSpPr>
          <p:cNvPr id="375" name="Google Shape;375;p5"/>
          <p:cNvSpPr txBox="1"/>
          <p:nvPr/>
        </p:nvSpPr>
        <p:spPr>
          <a:xfrm>
            <a:off x="4380077" y="3850063"/>
            <a:ext cx="2553925" cy="972335"/>
          </a:xfrm>
          <a:prstGeom prst="rect">
            <a:avLst/>
          </a:prstGeom>
          <a:noFill/>
          <a:ln>
            <a:noFill/>
          </a:ln>
        </p:spPr>
        <p:txBody>
          <a:bodyPr spcFirstLastPara="1" wrap="square" lIns="0" tIns="0" rIns="0" bIns="0" anchor="t" anchorCtr="0">
            <a:noAutofit/>
          </a:bodyPr>
          <a:lstStyle/>
          <a:p>
            <a:pPr marL="179550" marR="0" lvl="0" indent="-179550" algn="l" rtl="0">
              <a:lnSpc>
                <a:spcPct val="100000"/>
              </a:lnSpc>
              <a:spcBef>
                <a:spcPts val="0"/>
              </a:spcBef>
              <a:spcAft>
                <a:spcPts val="0"/>
              </a:spcAft>
              <a:buClr>
                <a:srgbClr val="FFFFFF"/>
              </a:buClr>
              <a:buSzPts val="1397"/>
              <a:buFont typeface="Noto Sans Symbols"/>
              <a:buChar char="▪"/>
            </a:pPr>
            <a:r>
              <a:rPr lang="en-US" sz="1397" b="0" i="0" u="none" strike="noStrike" cap="none">
                <a:solidFill>
                  <a:srgbClr val="FFFFFF"/>
                </a:solidFill>
                <a:latin typeface="Play"/>
                <a:ea typeface="Play"/>
                <a:cs typeface="Play"/>
                <a:sym typeface="Play"/>
              </a:rPr>
              <a:t>Concentrate on throughput </a:t>
            </a:r>
            <a:br>
              <a:rPr lang="en-US" sz="1397" b="0" i="0" u="none" strike="noStrike" cap="none">
                <a:solidFill>
                  <a:srgbClr val="FFFFFF"/>
                </a:solidFill>
                <a:latin typeface="Play"/>
                <a:ea typeface="Play"/>
                <a:cs typeface="Play"/>
                <a:sym typeface="Play"/>
              </a:rPr>
            </a:br>
            <a:r>
              <a:rPr lang="en-US" sz="1397" b="0" i="0" u="none" strike="noStrike" cap="none">
                <a:solidFill>
                  <a:srgbClr val="FFFFFF"/>
                </a:solidFill>
                <a:latin typeface="Play"/>
                <a:ea typeface="Play"/>
                <a:cs typeface="Play"/>
                <a:sym typeface="Play"/>
              </a:rPr>
              <a:t>and power-limited scenarios</a:t>
            </a:r>
            <a:endParaRPr sz="1400" b="0" i="0" u="none" strike="noStrike" cap="none">
              <a:solidFill>
                <a:srgbClr val="000000"/>
              </a:solidFill>
              <a:latin typeface="Arial"/>
              <a:ea typeface="Arial"/>
              <a:cs typeface="Arial"/>
              <a:sym typeface="Arial"/>
            </a:endParaRPr>
          </a:p>
          <a:p>
            <a:pPr marL="179550" marR="0" lvl="0" indent="-179550" algn="l" rtl="0">
              <a:lnSpc>
                <a:spcPct val="100000"/>
              </a:lnSpc>
              <a:spcBef>
                <a:spcPts val="600"/>
              </a:spcBef>
              <a:spcAft>
                <a:spcPts val="0"/>
              </a:spcAft>
              <a:buClr>
                <a:srgbClr val="FFFFFF"/>
              </a:buClr>
              <a:buSzPts val="1397"/>
              <a:buFont typeface="Noto Sans Symbols"/>
              <a:buChar char="▪"/>
            </a:pPr>
            <a:r>
              <a:rPr lang="en-US" sz="1397" b="0" i="0" u="none" strike="noStrike" cap="none">
                <a:solidFill>
                  <a:srgbClr val="FFFFFF"/>
                </a:solidFill>
                <a:latin typeface="Play"/>
                <a:ea typeface="Play"/>
                <a:cs typeface="Play"/>
                <a:sym typeface="Play"/>
              </a:rPr>
              <a:t>Efficiency focused (E-</a:t>
            </a:r>
            <a:r>
              <a:rPr lang="en-US" sz="1397">
                <a:solidFill>
                  <a:srgbClr val="FFFFFF"/>
                </a:solidFill>
                <a:latin typeface="Play"/>
                <a:ea typeface="Play"/>
                <a:cs typeface="Play"/>
                <a:sym typeface="Play"/>
              </a:rPr>
              <a:t>c</a:t>
            </a:r>
            <a:r>
              <a:rPr lang="en-US" sz="1397" b="0" i="0" u="none" strike="noStrike" cap="none">
                <a:solidFill>
                  <a:srgbClr val="FFFFFF"/>
                </a:solidFill>
                <a:latin typeface="Play"/>
                <a:ea typeface="Play"/>
                <a:cs typeface="Play"/>
                <a:sym typeface="Play"/>
              </a:rPr>
              <a:t>ore)</a:t>
            </a:r>
            <a:endParaRPr sz="1400" b="0" i="0" u="none" strike="noStrike" cap="none">
              <a:solidFill>
                <a:srgbClr val="000000"/>
              </a:solidFill>
              <a:latin typeface="Arial"/>
              <a:ea typeface="Arial"/>
              <a:cs typeface="Arial"/>
              <a:sym typeface="Arial"/>
            </a:endParaRPr>
          </a:p>
          <a:p>
            <a:pPr marL="179550" marR="0" lvl="0" indent="-179550" algn="l" rtl="0">
              <a:lnSpc>
                <a:spcPct val="100000"/>
              </a:lnSpc>
              <a:spcBef>
                <a:spcPts val="600"/>
              </a:spcBef>
              <a:spcAft>
                <a:spcPts val="0"/>
              </a:spcAft>
              <a:buClr>
                <a:srgbClr val="FFFFFF"/>
              </a:buClr>
              <a:buSzPts val="1397"/>
              <a:buFont typeface="Noto Sans Symbols"/>
              <a:buChar char="▪"/>
            </a:pPr>
            <a:r>
              <a:rPr lang="en-US" sz="1397" b="0" i="0" u="none" strike="noStrike" cap="none">
                <a:solidFill>
                  <a:srgbClr val="FFFFFF"/>
                </a:solidFill>
                <a:latin typeface="Play"/>
                <a:ea typeface="Play"/>
                <a:cs typeface="Play"/>
                <a:sym typeface="Play"/>
              </a:rPr>
              <a:t>Area of 4 E-cores = 1 P-</a:t>
            </a:r>
            <a:r>
              <a:rPr lang="en-US" sz="1397">
                <a:solidFill>
                  <a:srgbClr val="FFFFFF"/>
                </a:solidFill>
                <a:latin typeface="Play"/>
                <a:ea typeface="Play"/>
                <a:cs typeface="Play"/>
                <a:sym typeface="Play"/>
              </a:rPr>
              <a:t>c</a:t>
            </a:r>
            <a:r>
              <a:rPr lang="en-US" sz="1397" b="0" i="0" u="none" strike="noStrike" cap="none">
                <a:solidFill>
                  <a:srgbClr val="FFFFFF"/>
                </a:solidFill>
                <a:latin typeface="Play"/>
                <a:ea typeface="Play"/>
                <a:cs typeface="Play"/>
                <a:sym typeface="Play"/>
              </a:rPr>
              <a:t>ore</a:t>
            </a:r>
            <a:endParaRPr sz="1400" b="0" i="0" u="none" strike="noStrike" cap="none">
              <a:solidFill>
                <a:srgbClr val="000000"/>
              </a:solidFill>
              <a:latin typeface="Arial"/>
              <a:ea typeface="Arial"/>
              <a:cs typeface="Arial"/>
              <a:sym typeface="Arial"/>
            </a:endParaRPr>
          </a:p>
        </p:txBody>
      </p:sp>
      <p:sp>
        <p:nvSpPr>
          <p:cNvPr id="376" name="Google Shape;376;p5"/>
          <p:cNvSpPr/>
          <p:nvPr/>
        </p:nvSpPr>
        <p:spPr>
          <a:xfrm>
            <a:off x="4094719" y="3287037"/>
            <a:ext cx="3250500" cy="1691100"/>
          </a:xfrm>
          <a:prstGeom prst="rect">
            <a:avLst/>
          </a:prstGeom>
          <a:noFill/>
          <a:ln w="57150" cap="flat" cmpd="sng">
            <a:solidFill>
              <a:srgbClr val="0068B5"/>
            </a:solidFill>
            <a:prstDash val="solid"/>
            <a:miter lim="400000"/>
            <a:headEnd type="none" w="sm" len="sm"/>
            <a:tailEnd type="none" w="sm" len="sm"/>
          </a:ln>
        </p:spPr>
        <p:txBody>
          <a:bodyPr spcFirstLastPara="1" wrap="square" lIns="50650" tIns="50650" rIns="50650" bIns="50650" anchor="ctr" anchorCtr="0">
            <a:noAutofit/>
          </a:bodyPr>
          <a:lstStyle/>
          <a:p>
            <a:pPr marL="0" marR="0" lvl="0" indent="0" algn="ctr" rtl="0">
              <a:lnSpc>
                <a:spcPct val="100000"/>
              </a:lnSpc>
              <a:spcBef>
                <a:spcPts val="0"/>
              </a:spcBef>
              <a:spcAft>
                <a:spcPts val="0"/>
              </a:spcAft>
              <a:buClr>
                <a:schemeClr val="dk1"/>
              </a:buClr>
              <a:buSzPts val="3192"/>
              <a:buFont typeface="Play"/>
              <a:buNone/>
            </a:pPr>
            <a:endParaRPr sz="3192" b="0" i="0" u="none" strike="noStrike" cap="none">
              <a:solidFill>
                <a:srgbClr val="FFFFFF"/>
              </a:solidFill>
              <a:latin typeface="Arial"/>
              <a:ea typeface="Arial"/>
              <a:cs typeface="Arial"/>
              <a:sym typeface="Arial"/>
            </a:endParaRPr>
          </a:p>
        </p:txBody>
      </p:sp>
      <p:grpSp>
        <p:nvGrpSpPr>
          <p:cNvPr id="377" name="Google Shape;377;p5"/>
          <p:cNvGrpSpPr/>
          <p:nvPr/>
        </p:nvGrpSpPr>
        <p:grpSpPr>
          <a:xfrm flipH="1">
            <a:off x="2754488" y="3453658"/>
            <a:ext cx="593062" cy="269236"/>
            <a:chOff x="1086936" y="-3101043"/>
            <a:chExt cx="1207534" cy="557784"/>
          </a:xfrm>
        </p:grpSpPr>
        <p:sp>
          <p:nvSpPr>
            <p:cNvPr id="378" name="Google Shape;378;p5"/>
            <p:cNvSpPr/>
            <p:nvPr/>
          </p:nvSpPr>
          <p:spPr>
            <a:xfrm>
              <a:off x="1745830" y="-3101043"/>
              <a:ext cx="548640" cy="548640"/>
            </a:xfrm>
            <a:custGeom>
              <a:avLst/>
              <a:gdLst/>
              <a:ahLst/>
              <a:cxnLst/>
              <a:rect l="l" t="t" r="r" b="b"/>
              <a:pathLst>
                <a:path w="11049259" h="5308490" extrusionOk="0">
                  <a:moveTo>
                    <a:pt x="4668" y="218756"/>
                  </a:moveTo>
                  <a:cubicBezTo>
                    <a:pt x="19744" y="233530"/>
                    <a:pt x="433036" y="-35"/>
                    <a:pt x="458507" y="1"/>
                  </a:cubicBezTo>
                  <a:lnTo>
                    <a:pt x="10507695" y="8231"/>
                  </a:lnTo>
                  <a:lnTo>
                    <a:pt x="11010539" y="229302"/>
                  </a:lnTo>
                  <a:cubicBezTo>
                    <a:pt x="11095430" y="1073282"/>
                    <a:pt x="11013789" y="2650708"/>
                    <a:pt x="11017040" y="5072114"/>
                  </a:cubicBezTo>
                  <a:cubicBezTo>
                    <a:pt x="10983678" y="5076269"/>
                    <a:pt x="10505180" y="5306204"/>
                    <a:pt x="10518613" y="5301537"/>
                  </a:cubicBezTo>
                  <a:cubicBezTo>
                    <a:pt x="10532046" y="5296870"/>
                    <a:pt x="3806847" y="5306172"/>
                    <a:pt x="450964" y="5308489"/>
                  </a:cubicBezTo>
                  <a:lnTo>
                    <a:pt x="42874" y="5131327"/>
                  </a:lnTo>
                  <a:cubicBezTo>
                    <a:pt x="-27457" y="4277156"/>
                    <a:pt x="11614" y="2692689"/>
                    <a:pt x="4668" y="218756"/>
                  </a:cubicBezTo>
                  <a:close/>
                </a:path>
              </a:pathLst>
            </a:custGeom>
            <a:solidFill>
              <a:srgbClr val="525252"/>
            </a:solidFill>
            <a:ln w="127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394"/>
                <a:buFont typeface="Play"/>
                <a:buNone/>
              </a:pPr>
              <a:endParaRPr sz="2394" b="0" i="0" u="none" strike="noStrike" cap="none">
                <a:solidFill>
                  <a:srgbClr val="FFFFFF"/>
                </a:solidFill>
                <a:latin typeface="Arial"/>
                <a:ea typeface="Arial"/>
                <a:cs typeface="Arial"/>
                <a:sym typeface="Arial"/>
              </a:endParaRPr>
            </a:p>
          </p:txBody>
        </p:sp>
        <p:grpSp>
          <p:nvGrpSpPr>
            <p:cNvPr id="379" name="Google Shape;379;p5"/>
            <p:cNvGrpSpPr/>
            <p:nvPr/>
          </p:nvGrpSpPr>
          <p:grpSpPr>
            <a:xfrm>
              <a:off x="1086936" y="-3101042"/>
              <a:ext cx="578113" cy="557783"/>
              <a:chOff x="1086936" y="-3101042"/>
              <a:chExt cx="578113" cy="557783"/>
            </a:xfrm>
          </p:grpSpPr>
          <p:sp>
            <p:nvSpPr>
              <p:cNvPr id="380" name="Google Shape;380;p5"/>
              <p:cNvSpPr/>
              <p:nvPr/>
            </p:nvSpPr>
            <p:spPr>
              <a:xfrm>
                <a:off x="1416383" y="-3101042"/>
                <a:ext cx="248666" cy="246888"/>
              </a:xfrm>
              <a:custGeom>
                <a:avLst/>
                <a:gdLst/>
                <a:ahLst/>
                <a:cxnLst/>
                <a:rect l="l" t="t" r="r" b="b"/>
                <a:pathLst>
                  <a:path w="11049259" h="5308490" extrusionOk="0">
                    <a:moveTo>
                      <a:pt x="4668" y="218756"/>
                    </a:moveTo>
                    <a:cubicBezTo>
                      <a:pt x="19744" y="233530"/>
                      <a:pt x="433036" y="-35"/>
                      <a:pt x="458507" y="1"/>
                    </a:cubicBezTo>
                    <a:lnTo>
                      <a:pt x="10507695" y="8231"/>
                    </a:lnTo>
                    <a:lnTo>
                      <a:pt x="11010539" y="229302"/>
                    </a:lnTo>
                    <a:cubicBezTo>
                      <a:pt x="11095430" y="1073282"/>
                      <a:pt x="11013789" y="2650708"/>
                      <a:pt x="11017040" y="5072114"/>
                    </a:cubicBezTo>
                    <a:cubicBezTo>
                      <a:pt x="10983678" y="5076269"/>
                      <a:pt x="10505180" y="5306204"/>
                      <a:pt x="10518613" y="5301537"/>
                    </a:cubicBezTo>
                    <a:cubicBezTo>
                      <a:pt x="10532046" y="5296870"/>
                      <a:pt x="3806847" y="5306172"/>
                      <a:pt x="450964" y="5308489"/>
                    </a:cubicBezTo>
                    <a:lnTo>
                      <a:pt x="42874" y="5131327"/>
                    </a:lnTo>
                    <a:cubicBezTo>
                      <a:pt x="-27457" y="4277156"/>
                      <a:pt x="11614" y="2692689"/>
                      <a:pt x="4668" y="218756"/>
                    </a:cubicBezTo>
                    <a:close/>
                  </a:path>
                </a:pathLst>
              </a:custGeom>
              <a:noFill/>
              <a:ln w="127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394"/>
                  <a:buFont typeface="Play"/>
                  <a:buNone/>
                </a:pPr>
                <a:endParaRPr sz="2394" b="0" i="0" u="none" strike="noStrike" cap="none">
                  <a:solidFill>
                    <a:srgbClr val="FFFFFF"/>
                  </a:solidFill>
                  <a:latin typeface="Arial"/>
                  <a:ea typeface="Arial"/>
                  <a:cs typeface="Arial"/>
                  <a:sym typeface="Arial"/>
                </a:endParaRPr>
              </a:p>
            </p:txBody>
          </p:sp>
          <p:sp>
            <p:nvSpPr>
              <p:cNvPr id="381" name="Google Shape;381;p5"/>
              <p:cNvSpPr/>
              <p:nvPr/>
            </p:nvSpPr>
            <p:spPr>
              <a:xfrm>
                <a:off x="1416383" y="-2790147"/>
                <a:ext cx="248666" cy="246888"/>
              </a:xfrm>
              <a:custGeom>
                <a:avLst/>
                <a:gdLst/>
                <a:ahLst/>
                <a:cxnLst/>
                <a:rect l="l" t="t" r="r" b="b"/>
                <a:pathLst>
                  <a:path w="11049259" h="5308490" extrusionOk="0">
                    <a:moveTo>
                      <a:pt x="4668" y="218756"/>
                    </a:moveTo>
                    <a:cubicBezTo>
                      <a:pt x="19744" y="233530"/>
                      <a:pt x="433036" y="-35"/>
                      <a:pt x="458507" y="1"/>
                    </a:cubicBezTo>
                    <a:lnTo>
                      <a:pt x="10507695" y="8231"/>
                    </a:lnTo>
                    <a:lnTo>
                      <a:pt x="11010539" y="229302"/>
                    </a:lnTo>
                    <a:cubicBezTo>
                      <a:pt x="11095430" y="1073282"/>
                      <a:pt x="11013789" y="2650708"/>
                      <a:pt x="11017040" y="5072114"/>
                    </a:cubicBezTo>
                    <a:cubicBezTo>
                      <a:pt x="10983678" y="5076269"/>
                      <a:pt x="10505180" y="5306204"/>
                      <a:pt x="10518613" y="5301537"/>
                    </a:cubicBezTo>
                    <a:cubicBezTo>
                      <a:pt x="10532046" y="5296870"/>
                      <a:pt x="3806847" y="5306172"/>
                      <a:pt x="450964" y="5308489"/>
                    </a:cubicBezTo>
                    <a:lnTo>
                      <a:pt x="42874" y="5131327"/>
                    </a:lnTo>
                    <a:cubicBezTo>
                      <a:pt x="-27457" y="4277156"/>
                      <a:pt x="11614" y="2692689"/>
                      <a:pt x="4668" y="218756"/>
                    </a:cubicBezTo>
                    <a:close/>
                  </a:path>
                </a:pathLst>
              </a:custGeom>
              <a:noFill/>
              <a:ln w="127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394"/>
                  <a:buFont typeface="Play"/>
                  <a:buNone/>
                </a:pPr>
                <a:endParaRPr sz="2394" b="0" i="0" u="none" strike="noStrike" cap="none">
                  <a:solidFill>
                    <a:srgbClr val="FFFFFF"/>
                  </a:solidFill>
                  <a:latin typeface="Arial"/>
                  <a:ea typeface="Arial"/>
                  <a:cs typeface="Arial"/>
                  <a:sym typeface="Arial"/>
                </a:endParaRPr>
              </a:p>
            </p:txBody>
          </p:sp>
          <p:sp>
            <p:nvSpPr>
              <p:cNvPr id="382" name="Google Shape;382;p5"/>
              <p:cNvSpPr/>
              <p:nvPr/>
            </p:nvSpPr>
            <p:spPr>
              <a:xfrm>
                <a:off x="1086936" y="-3101042"/>
                <a:ext cx="248666" cy="246888"/>
              </a:xfrm>
              <a:custGeom>
                <a:avLst/>
                <a:gdLst/>
                <a:ahLst/>
                <a:cxnLst/>
                <a:rect l="l" t="t" r="r" b="b"/>
                <a:pathLst>
                  <a:path w="11049259" h="5308490" extrusionOk="0">
                    <a:moveTo>
                      <a:pt x="4668" y="218756"/>
                    </a:moveTo>
                    <a:cubicBezTo>
                      <a:pt x="19744" y="233530"/>
                      <a:pt x="433036" y="-35"/>
                      <a:pt x="458507" y="1"/>
                    </a:cubicBezTo>
                    <a:lnTo>
                      <a:pt x="10507695" y="8231"/>
                    </a:lnTo>
                    <a:lnTo>
                      <a:pt x="11010539" y="229302"/>
                    </a:lnTo>
                    <a:cubicBezTo>
                      <a:pt x="11095430" y="1073282"/>
                      <a:pt x="11013789" y="2650708"/>
                      <a:pt x="11017040" y="5072114"/>
                    </a:cubicBezTo>
                    <a:cubicBezTo>
                      <a:pt x="10983678" y="5076269"/>
                      <a:pt x="10505180" y="5306204"/>
                      <a:pt x="10518613" y="5301537"/>
                    </a:cubicBezTo>
                    <a:cubicBezTo>
                      <a:pt x="10532046" y="5296870"/>
                      <a:pt x="3806847" y="5306172"/>
                      <a:pt x="450964" y="5308489"/>
                    </a:cubicBezTo>
                    <a:lnTo>
                      <a:pt x="42874" y="5131327"/>
                    </a:lnTo>
                    <a:cubicBezTo>
                      <a:pt x="-27457" y="4277156"/>
                      <a:pt x="11614" y="2692689"/>
                      <a:pt x="4668" y="218756"/>
                    </a:cubicBezTo>
                    <a:close/>
                  </a:path>
                </a:pathLst>
              </a:custGeom>
              <a:noFill/>
              <a:ln w="127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394"/>
                  <a:buFont typeface="Play"/>
                  <a:buNone/>
                </a:pPr>
                <a:endParaRPr sz="2394" b="0" i="0" u="none" strike="noStrike" cap="none">
                  <a:solidFill>
                    <a:srgbClr val="FFFFFF"/>
                  </a:solidFill>
                  <a:latin typeface="Arial"/>
                  <a:ea typeface="Arial"/>
                  <a:cs typeface="Arial"/>
                  <a:sym typeface="Arial"/>
                </a:endParaRPr>
              </a:p>
            </p:txBody>
          </p:sp>
          <p:sp>
            <p:nvSpPr>
              <p:cNvPr id="383" name="Google Shape;383;p5"/>
              <p:cNvSpPr/>
              <p:nvPr/>
            </p:nvSpPr>
            <p:spPr>
              <a:xfrm>
                <a:off x="1086936" y="-2790147"/>
                <a:ext cx="248666" cy="246888"/>
              </a:xfrm>
              <a:custGeom>
                <a:avLst/>
                <a:gdLst/>
                <a:ahLst/>
                <a:cxnLst/>
                <a:rect l="l" t="t" r="r" b="b"/>
                <a:pathLst>
                  <a:path w="11049259" h="5308490" extrusionOk="0">
                    <a:moveTo>
                      <a:pt x="4668" y="218756"/>
                    </a:moveTo>
                    <a:cubicBezTo>
                      <a:pt x="19744" y="233530"/>
                      <a:pt x="433036" y="-35"/>
                      <a:pt x="458507" y="1"/>
                    </a:cubicBezTo>
                    <a:lnTo>
                      <a:pt x="10507695" y="8231"/>
                    </a:lnTo>
                    <a:lnTo>
                      <a:pt x="11010539" y="229302"/>
                    </a:lnTo>
                    <a:cubicBezTo>
                      <a:pt x="11095430" y="1073282"/>
                      <a:pt x="11013789" y="2650708"/>
                      <a:pt x="11017040" y="5072114"/>
                    </a:cubicBezTo>
                    <a:cubicBezTo>
                      <a:pt x="10983678" y="5076269"/>
                      <a:pt x="10505180" y="5306204"/>
                      <a:pt x="10518613" y="5301537"/>
                    </a:cubicBezTo>
                    <a:cubicBezTo>
                      <a:pt x="10532046" y="5296870"/>
                      <a:pt x="3806847" y="5306172"/>
                      <a:pt x="450964" y="5308489"/>
                    </a:cubicBezTo>
                    <a:lnTo>
                      <a:pt x="42874" y="5131327"/>
                    </a:lnTo>
                    <a:cubicBezTo>
                      <a:pt x="-27457" y="4277156"/>
                      <a:pt x="11614" y="2692689"/>
                      <a:pt x="4668" y="218756"/>
                    </a:cubicBezTo>
                    <a:close/>
                  </a:path>
                </a:pathLst>
              </a:custGeom>
              <a:noFill/>
              <a:ln w="127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394"/>
                  <a:buFont typeface="Play"/>
                  <a:buNone/>
                </a:pPr>
                <a:endParaRPr sz="2394" b="0" i="0" u="none" strike="noStrike" cap="none">
                  <a:solidFill>
                    <a:srgbClr val="FFFFFF"/>
                  </a:solidFill>
                  <a:latin typeface="Arial"/>
                  <a:ea typeface="Arial"/>
                  <a:cs typeface="Arial"/>
                  <a:sym typeface="Arial"/>
                </a:endParaRPr>
              </a:p>
            </p:txBody>
          </p:sp>
        </p:grpSp>
      </p:grpSp>
      <p:grpSp>
        <p:nvGrpSpPr>
          <p:cNvPr id="384" name="Google Shape;384;p5"/>
          <p:cNvGrpSpPr/>
          <p:nvPr/>
        </p:nvGrpSpPr>
        <p:grpSpPr>
          <a:xfrm flipH="1">
            <a:off x="6260639" y="3485407"/>
            <a:ext cx="593062" cy="269236"/>
            <a:chOff x="1086936" y="-3101043"/>
            <a:chExt cx="1207534" cy="557784"/>
          </a:xfrm>
        </p:grpSpPr>
        <p:sp>
          <p:nvSpPr>
            <p:cNvPr id="385" name="Google Shape;385;p5"/>
            <p:cNvSpPr/>
            <p:nvPr/>
          </p:nvSpPr>
          <p:spPr>
            <a:xfrm>
              <a:off x="1745830" y="-3101043"/>
              <a:ext cx="548640" cy="548640"/>
            </a:xfrm>
            <a:custGeom>
              <a:avLst/>
              <a:gdLst/>
              <a:ahLst/>
              <a:cxnLst/>
              <a:rect l="l" t="t" r="r" b="b"/>
              <a:pathLst>
                <a:path w="11049259" h="5308490" extrusionOk="0">
                  <a:moveTo>
                    <a:pt x="4668" y="218756"/>
                  </a:moveTo>
                  <a:cubicBezTo>
                    <a:pt x="19744" y="233530"/>
                    <a:pt x="433036" y="-35"/>
                    <a:pt x="458507" y="1"/>
                  </a:cubicBezTo>
                  <a:lnTo>
                    <a:pt x="10507695" y="8231"/>
                  </a:lnTo>
                  <a:lnTo>
                    <a:pt x="11010539" y="229302"/>
                  </a:lnTo>
                  <a:cubicBezTo>
                    <a:pt x="11095430" y="1073282"/>
                    <a:pt x="11013789" y="2650708"/>
                    <a:pt x="11017040" y="5072114"/>
                  </a:cubicBezTo>
                  <a:cubicBezTo>
                    <a:pt x="10983678" y="5076269"/>
                    <a:pt x="10505180" y="5306204"/>
                    <a:pt x="10518613" y="5301537"/>
                  </a:cubicBezTo>
                  <a:cubicBezTo>
                    <a:pt x="10532046" y="5296870"/>
                    <a:pt x="3806847" y="5306172"/>
                    <a:pt x="450964" y="5308489"/>
                  </a:cubicBezTo>
                  <a:lnTo>
                    <a:pt x="42874" y="5131327"/>
                  </a:lnTo>
                  <a:cubicBezTo>
                    <a:pt x="-27457" y="4277156"/>
                    <a:pt x="11614" y="2692689"/>
                    <a:pt x="4668" y="218756"/>
                  </a:cubicBezTo>
                  <a:close/>
                </a:path>
              </a:pathLst>
            </a:custGeom>
            <a:solidFill>
              <a:srgbClr val="525252"/>
            </a:solidFill>
            <a:ln w="127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394"/>
                <a:buFont typeface="Play"/>
                <a:buNone/>
              </a:pPr>
              <a:endParaRPr sz="2394" b="0" i="0" u="none" strike="noStrike" cap="none">
                <a:solidFill>
                  <a:srgbClr val="FFFFFF"/>
                </a:solidFill>
                <a:latin typeface="Arial"/>
                <a:ea typeface="Arial"/>
                <a:cs typeface="Arial"/>
                <a:sym typeface="Arial"/>
              </a:endParaRPr>
            </a:p>
          </p:txBody>
        </p:sp>
        <p:grpSp>
          <p:nvGrpSpPr>
            <p:cNvPr id="386" name="Google Shape;386;p5"/>
            <p:cNvGrpSpPr/>
            <p:nvPr/>
          </p:nvGrpSpPr>
          <p:grpSpPr>
            <a:xfrm>
              <a:off x="1086936" y="-3101042"/>
              <a:ext cx="578113" cy="557783"/>
              <a:chOff x="1086936" y="-3101042"/>
              <a:chExt cx="578113" cy="557783"/>
            </a:xfrm>
          </p:grpSpPr>
          <p:sp>
            <p:nvSpPr>
              <p:cNvPr id="387" name="Google Shape;387;p5"/>
              <p:cNvSpPr/>
              <p:nvPr/>
            </p:nvSpPr>
            <p:spPr>
              <a:xfrm>
                <a:off x="1416383" y="-3101042"/>
                <a:ext cx="248666" cy="246888"/>
              </a:xfrm>
              <a:custGeom>
                <a:avLst/>
                <a:gdLst/>
                <a:ahLst/>
                <a:cxnLst/>
                <a:rect l="l" t="t" r="r" b="b"/>
                <a:pathLst>
                  <a:path w="11049259" h="5308490" extrusionOk="0">
                    <a:moveTo>
                      <a:pt x="4668" y="218756"/>
                    </a:moveTo>
                    <a:cubicBezTo>
                      <a:pt x="19744" y="233530"/>
                      <a:pt x="433036" y="-35"/>
                      <a:pt x="458507" y="1"/>
                    </a:cubicBezTo>
                    <a:lnTo>
                      <a:pt x="10507695" y="8231"/>
                    </a:lnTo>
                    <a:lnTo>
                      <a:pt x="11010539" y="229302"/>
                    </a:lnTo>
                    <a:cubicBezTo>
                      <a:pt x="11095430" y="1073282"/>
                      <a:pt x="11013789" y="2650708"/>
                      <a:pt x="11017040" y="5072114"/>
                    </a:cubicBezTo>
                    <a:cubicBezTo>
                      <a:pt x="10983678" y="5076269"/>
                      <a:pt x="10505180" y="5306204"/>
                      <a:pt x="10518613" y="5301537"/>
                    </a:cubicBezTo>
                    <a:cubicBezTo>
                      <a:pt x="10532046" y="5296870"/>
                      <a:pt x="3806847" y="5306172"/>
                      <a:pt x="450964" y="5308489"/>
                    </a:cubicBezTo>
                    <a:lnTo>
                      <a:pt x="42874" y="5131327"/>
                    </a:lnTo>
                    <a:cubicBezTo>
                      <a:pt x="-27457" y="4277156"/>
                      <a:pt x="11614" y="2692689"/>
                      <a:pt x="4668" y="218756"/>
                    </a:cubicBezTo>
                    <a:close/>
                  </a:path>
                </a:pathLst>
              </a:custGeom>
              <a:noFill/>
              <a:ln w="127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394"/>
                  <a:buFont typeface="Play"/>
                  <a:buNone/>
                </a:pPr>
                <a:endParaRPr sz="2394" b="0" i="0" u="none" strike="noStrike" cap="none">
                  <a:solidFill>
                    <a:srgbClr val="FFFFFF"/>
                  </a:solidFill>
                  <a:latin typeface="Arial"/>
                  <a:ea typeface="Arial"/>
                  <a:cs typeface="Arial"/>
                  <a:sym typeface="Arial"/>
                </a:endParaRPr>
              </a:p>
            </p:txBody>
          </p:sp>
          <p:sp>
            <p:nvSpPr>
              <p:cNvPr id="388" name="Google Shape;388;p5"/>
              <p:cNvSpPr/>
              <p:nvPr/>
            </p:nvSpPr>
            <p:spPr>
              <a:xfrm>
                <a:off x="1416383" y="-2790147"/>
                <a:ext cx="248666" cy="246888"/>
              </a:xfrm>
              <a:custGeom>
                <a:avLst/>
                <a:gdLst/>
                <a:ahLst/>
                <a:cxnLst/>
                <a:rect l="l" t="t" r="r" b="b"/>
                <a:pathLst>
                  <a:path w="11049259" h="5308490" extrusionOk="0">
                    <a:moveTo>
                      <a:pt x="4668" y="218756"/>
                    </a:moveTo>
                    <a:cubicBezTo>
                      <a:pt x="19744" y="233530"/>
                      <a:pt x="433036" y="-35"/>
                      <a:pt x="458507" y="1"/>
                    </a:cubicBezTo>
                    <a:lnTo>
                      <a:pt x="10507695" y="8231"/>
                    </a:lnTo>
                    <a:lnTo>
                      <a:pt x="11010539" y="229302"/>
                    </a:lnTo>
                    <a:cubicBezTo>
                      <a:pt x="11095430" y="1073282"/>
                      <a:pt x="11013789" y="2650708"/>
                      <a:pt x="11017040" y="5072114"/>
                    </a:cubicBezTo>
                    <a:cubicBezTo>
                      <a:pt x="10983678" y="5076269"/>
                      <a:pt x="10505180" y="5306204"/>
                      <a:pt x="10518613" y="5301537"/>
                    </a:cubicBezTo>
                    <a:cubicBezTo>
                      <a:pt x="10532046" y="5296870"/>
                      <a:pt x="3806847" y="5306172"/>
                      <a:pt x="450964" y="5308489"/>
                    </a:cubicBezTo>
                    <a:lnTo>
                      <a:pt x="42874" y="5131327"/>
                    </a:lnTo>
                    <a:cubicBezTo>
                      <a:pt x="-27457" y="4277156"/>
                      <a:pt x="11614" y="2692689"/>
                      <a:pt x="4668" y="218756"/>
                    </a:cubicBezTo>
                    <a:close/>
                  </a:path>
                </a:pathLst>
              </a:custGeom>
              <a:noFill/>
              <a:ln w="127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394"/>
                  <a:buFont typeface="Play"/>
                  <a:buNone/>
                </a:pPr>
                <a:endParaRPr sz="2394" b="0" i="0" u="none" strike="noStrike" cap="none">
                  <a:solidFill>
                    <a:srgbClr val="FFFFFF"/>
                  </a:solidFill>
                  <a:latin typeface="Arial"/>
                  <a:ea typeface="Arial"/>
                  <a:cs typeface="Arial"/>
                  <a:sym typeface="Arial"/>
                </a:endParaRPr>
              </a:p>
            </p:txBody>
          </p:sp>
          <p:sp>
            <p:nvSpPr>
              <p:cNvPr id="389" name="Google Shape;389;p5"/>
              <p:cNvSpPr/>
              <p:nvPr/>
            </p:nvSpPr>
            <p:spPr>
              <a:xfrm>
                <a:off x="1086936" y="-3101042"/>
                <a:ext cx="248666" cy="246888"/>
              </a:xfrm>
              <a:custGeom>
                <a:avLst/>
                <a:gdLst/>
                <a:ahLst/>
                <a:cxnLst/>
                <a:rect l="l" t="t" r="r" b="b"/>
                <a:pathLst>
                  <a:path w="11049259" h="5308490" extrusionOk="0">
                    <a:moveTo>
                      <a:pt x="4668" y="218756"/>
                    </a:moveTo>
                    <a:cubicBezTo>
                      <a:pt x="19744" y="233530"/>
                      <a:pt x="433036" y="-35"/>
                      <a:pt x="458507" y="1"/>
                    </a:cubicBezTo>
                    <a:lnTo>
                      <a:pt x="10507695" y="8231"/>
                    </a:lnTo>
                    <a:lnTo>
                      <a:pt x="11010539" y="229302"/>
                    </a:lnTo>
                    <a:cubicBezTo>
                      <a:pt x="11095430" y="1073282"/>
                      <a:pt x="11013789" y="2650708"/>
                      <a:pt x="11017040" y="5072114"/>
                    </a:cubicBezTo>
                    <a:cubicBezTo>
                      <a:pt x="10983678" y="5076269"/>
                      <a:pt x="10505180" y="5306204"/>
                      <a:pt x="10518613" y="5301537"/>
                    </a:cubicBezTo>
                    <a:cubicBezTo>
                      <a:pt x="10532046" y="5296870"/>
                      <a:pt x="3806847" y="5306172"/>
                      <a:pt x="450964" y="5308489"/>
                    </a:cubicBezTo>
                    <a:lnTo>
                      <a:pt x="42874" y="5131327"/>
                    </a:lnTo>
                    <a:cubicBezTo>
                      <a:pt x="-27457" y="4277156"/>
                      <a:pt x="11614" y="2692689"/>
                      <a:pt x="4668" y="218756"/>
                    </a:cubicBezTo>
                    <a:close/>
                  </a:path>
                </a:pathLst>
              </a:custGeom>
              <a:noFill/>
              <a:ln w="127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394"/>
                  <a:buFont typeface="Play"/>
                  <a:buNone/>
                </a:pPr>
                <a:endParaRPr sz="2394" b="0" i="0" u="none" strike="noStrike" cap="none">
                  <a:solidFill>
                    <a:srgbClr val="FFFFFF"/>
                  </a:solidFill>
                  <a:latin typeface="Arial"/>
                  <a:ea typeface="Arial"/>
                  <a:cs typeface="Arial"/>
                  <a:sym typeface="Arial"/>
                </a:endParaRPr>
              </a:p>
            </p:txBody>
          </p:sp>
          <p:sp>
            <p:nvSpPr>
              <p:cNvPr id="390" name="Google Shape;390;p5"/>
              <p:cNvSpPr/>
              <p:nvPr/>
            </p:nvSpPr>
            <p:spPr>
              <a:xfrm>
                <a:off x="1086936" y="-2790147"/>
                <a:ext cx="248666" cy="246888"/>
              </a:xfrm>
              <a:custGeom>
                <a:avLst/>
                <a:gdLst/>
                <a:ahLst/>
                <a:cxnLst/>
                <a:rect l="l" t="t" r="r" b="b"/>
                <a:pathLst>
                  <a:path w="11049259" h="5308490" extrusionOk="0">
                    <a:moveTo>
                      <a:pt x="4668" y="218756"/>
                    </a:moveTo>
                    <a:cubicBezTo>
                      <a:pt x="19744" y="233530"/>
                      <a:pt x="433036" y="-35"/>
                      <a:pt x="458507" y="1"/>
                    </a:cubicBezTo>
                    <a:lnTo>
                      <a:pt x="10507695" y="8231"/>
                    </a:lnTo>
                    <a:lnTo>
                      <a:pt x="11010539" y="229302"/>
                    </a:lnTo>
                    <a:cubicBezTo>
                      <a:pt x="11095430" y="1073282"/>
                      <a:pt x="11013789" y="2650708"/>
                      <a:pt x="11017040" y="5072114"/>
                    </a:cubicBezTo>
                    <a:cubicBezTo>
                      <a:pt x="10983678" y="5076269"/>
                      <a:pt x="10505180" y="5306204"/>
                      <a:pt x="10518613" y="5301537"/>
                    </a:cubicBezTo>
                    <a:cubicBezTo>
                      <a:pt x="10532046" y="5296870"/>
                      <a:pt x="3806847" y="5306172"/>
                      <a:pt x="450964" y="5308489"/>
                    </a:cubicBezTo>
                    <a:lnTo>
                      <a:pt x="42874" y="5131327"/>
                    </a:lnTo>
                    <a:cubicBezTo>
                      <a:pt x="-27457" y="4277156"/>
                      <a:pt x="11614" y="2692689"/>
                      <a:pt x="4668" y="218756"/>
                    </a:cubicBezTo>
                    <a:close/>
                  </a:path>
                </a:pathLst>
              </a:custGeom>
              <a:noFill/>
              <a:ln w="127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394"/>
                  <a:buFont typeface="Play"/>
                  <a:buNone/>
                </a:pPr>
                <a:endParaRPr sz="2394" b="0" i="0" u="none" strike="noStrike" cap="none">
                  <a:solidFill>
                    <a:srgbClr val="FFFFFF"/>
                  </a:solidFill>
                  <a:latin typeface="Arial"/>
                  <a:ea typeface="Arial"/>
                  <a:cs typeface="Arial"/>
                  <a:sym typeface="Arial"/>
                </a:endParaRPr>
              </a:p>
            </p:txBody>
          </p:sp>
        </p:grpSp>
      </p:grpSp>
      <p:grpSp>
        <p:nvGrpSpPr>
          <p:cNvPr id="391" name="Google Shape;391;p5"/>
          <p:cNvGrpSpPr/>
          <p:nvPr/>
        </p:nvGrpSpPr>
        <p:grpSpPr>
          <a:xfrm>
            <a:off x="8305129" y="1191996"/>
            <a:ext cx="2291207" cy="5006124"/>
            <a:chOff x="9276460" y="851388"/>
            <a:chExt cx="2291207" cy="5006124"/>
          </a:xfrm>
        </p:grpSpPr>
        <p:sp>
          <p:nvSpPr>
            <p:cNvPr id="392" name="Google Shape;392;p5"/>
            <p:cNvSpPr/>
            <p:nvPr/>
          </p:nvSpPr>
          <p:spPr>
            <a:xfrm>
              <a:off x="9276460" y="851388"/>
              <a:ext cx="2291207" cy="5006124"/>
            </a:xfrm>
            <a:prstGeom prst="rect">
              <a:avLst/>
            </a:prstGeom>
            <a:noFill/>
            <a:ln w="57150" cap="flat" cmpd="sng">
              <a:solidFill>
                <a:srgbClr val="00C7FD"/>
              </a:solidFill>
              <a:prstDash val="solid"/>
              <a:miter lim="400000"/>
              <a:headEnd type="none" w="sm" len="sm"/>
              <a:tailEnd type="none" w="sm" len="sm"/>
            </a:ln>
          </p:spPr>
          <p:txBody>
            <a:bodyPr spcFirstLastPara="1" wrap="square" lIns="50650" tIns="50650" rIns="50650" bIns="50650" anchor="ctr" anchorCtr="0">
              <a:noAutofit/>
            </a:bodyPr>
            <a:lstStyle/>
            <a:p>
              <a:pPr marL="0" marR="0" lvl="0" indent="0" algn="ctr" rtl="0">
                <a:lnSpc>
                  <a:spcPct val="100000"/>
                </a:lnSpc>
                <a:spcBef>
                  <a:spcPts val="0"/>
                </a:spcBef>
                <a:spcAft>
                  <a:spcPts val="0"/>
                </a:spcAft>
                <a:buClr>
                  <a:srgbClr val="000000"/>
                </a:buClr>
                <a:buSzPts val="3192"/>
                <a:buFont typeface="Arial"/>
                <a:buNone/>
              </a:pPr>
              <a:endParaRPr sz="3192" b="0" i="0" u="none" strike="noStrike" cap="none">
                <a:solidFill>
                  <a:srgbClr val="FFFFFF"/>
                </a:solidFill>
                <a:latin typeface="Play"/>
                <a:ea typeface="Play"/>
                <a:cs typeface="Play"/>
                <a:sym typeface="Play"/>
              </a:endParaRPr>
            </a:p>
          </p:txBody>
        </p:sp>
        <p:pic>
          <p:nvPicPr>
            <p:cNvPr id="393" name="Google Shape;393;p5"/>
            <p:cNvPicPr preferRelativeResize="0"/>
            <p:nvPr/>
          </p:nvPicPr>
          <p:blipFill rotWithShape="1">
            <a:blip r:embed="rId3">
              <a:alphaModFix/>
            </a:blip>
            <a:srcRect/>
            <a:stretch/>
          </p:blipFill>
          <p:spPr>
            <a:xfrm>
              <a:off x="9464149" y="943212"/>
              <a:ext cx="1925758" cy="1907704"/>
            </a:xfrm>
            <a:prstGeom prst="rect">
              <a:avLst/>
            </a:prstGeom>
            <a:noFill/>
            <a:ln>
              <a:noFill/>
            </a:ln>
          </p:spPr>
        </p:pic>
        <p:pic>
          <p:nvPicPr>
            <p:cNvPr id="394" name="Google Shape;394;p5"/>
            <p:cNvPicPr preferRelativeResize="0"/>
            <p:nvPr/>
          </p:nvPicPr>
          <p:blipFill rotWithShape="1">
            <a:blip r:embed="rId4">
              <a:alphaModFix/>
            </a:blip>
            <a:srcRect/>
            <a:stretch/>
          </p:blipFill>
          <p:spPr>
            <a:xfrm>
              <a:off x="9457985" y="2915038"/>
              <a:ext cx="1927592" cy="1218319"/>
            </a:xfrm>
            <a:prstGeom prst="rect">
              <a:avLst/>
            </a:prstGeom>
            <a:noFill/>
            <a:ln>
              <a:noFill/>
            </a:ln>
          </p:spPr>
        </p:pic>
        <p:pic>
          <p:nvPicPr>
            <p:cNvPr id="395" name="Google Shape;395;p5"/>
            <p:cNvPicPr preferRelativeResize="0"/>
            <p:nvPr/>
          </p:nvPicPr>
          <p:blipFill rotWithShape="1">
            <a:blip r:embed="rId5">
              <a:alphaModFix/>
            </a:blip>
            <a:srcRect/>
            <a:stretch/>
          </p:blipFill>
          <p:spPr>
            <a:xfrm>
              <a:off x="9478302" y="4187905"/>
              <a:ext cx="1886956" cy="1200171"/>
            </a:xfrm>
            <a:prstGeom prst="rect">
              <a:avLst/>
            </a:prstGeom>
            <a:noFill/>
            <a:ln>
              <a:noFill/>
            </a:ln>
          </p:spPr>
        </p:pic>
        <p:sp>
          <p:nvSpPr>
            <p:cNvPr id="396" name="Google Shape;396;p5"/>
            <p:cNvSpPr txBox="1"/>
            <p:nvPr/>
          </p:nvSpPr>
          <p:spPr>
            <a:xfrm>
              <a:off x="9322305" y="5383445"/>
              <a:ext cx="2244900" cy="46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97"/>
                <a:buFont typeface="Arial"/>
                <a:buNone/>
              </a:pPr>
              <a:r>
                <a:rPr lang="en-US" sz="1197" b="1" i="0" u="none" strike="noStrike" cap="none">
                  <a:solidFill>
                    <a:srgbClr val="FFFFFF"/>
                  </a:solidFill>
                  <a:latin typeface="Play"/>
                  <a:ea typeface="Play"/>
                  <a:cs typeface="Play"/>
                  <a:sym typeface="Play"/>
                </a:rPr>
                <a:t>Previous </a:t>
              </a:r>
              <a:r>
                <a:rPr lang="en-US" sz="1197"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generation</a:t>
              </a:r>
              <a:r>
                <a:rPr lang="en-US" sz="1197" b="1" i="0" u="none" strike="noStrike" cap="none">
                  <a:solidFill>
                    <a:srgbClr val="FFFFFF"/>
                  </a:solidFill>
                  <a:latin typeface="Play"/>
                  <a:ea typeface="Play"/>
                  <a:cs typeface="Play"/>
                  <a:sym typeface="Play"/>
                </a:rPr>
                <a:t> Intel Lakefield h</a:t>
              </a:r>
              <a:r>
                <a:rPr lang="en-US" sz="1197"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ybrid</a:t>
              </a:r>
              <a:r>
                <a:rPr lang="en-US" sz="1197" b="1" i="0" u="none" strike="noStrike" cap="none">
                  <a:solidFill>
                    <a:srgbClr val="FFFFFF"/>
                  </a:solidFill>
                  <a:latin typeface="Play"/>
                  <a:ea typeface="Play"/>
                  <a:cs typeface="Play"/>
                  <a:sym typeface="Play"/>
                </a:rPr>
                <a:t> processor</a:t>
              </a:r>
              <a:endParaRPr sz="1197" b="1" i="0" u="none" strike="noStrike" cap="none">
                <a:solidFill>
                  <a:schemeClr val="dk1"/>
                </a:solidFill>
                <a:latin typeface="Play"/>
                <a:ea typeface="Play"/>
                <a:cs typeface="Play"/>
                <a:sym typeface="Play"/>
              </a:endParaRPr>
            </a:p>
          </p:txBody>
        </p:sp>
      </p:grpSp>
      <p:sp>
        <p:nvSpPr>
          <p:cNvPr id="397" name="Google Shape;397;p5"/>
          <p:cNvSpPr txBox="1"/>
          <p:nvPr/>
        </p:nvSpPr>
        <p:spPr>
          <a:xfrm>
            <a:off x="437372" y="5205462"/>
            <a:ext cx="5483624" cy="1201547"/>
          </a:xfrm>
          <a:prstGeom prst="rect">
            <a:avLst/>
          </a:prstGeom>
          <a:noFill/>
          <a:ln>
            <a:noFill/>
          </a:ln>
        </p:spPr>
        <p:txBody>
          <a:bodyPr spcFirstLastPara="1" wrap="square" lIns="0" tIns="0" rIns="0" bIns="0" anchor="t" anchorCtr="0">
            <a:noAutofit/>
          </a:bodyPr>
          <a:lstStyle/>
          <a:p>
            <a:pPr marL="215460" marR="0" lvl="0" indent="-215460" algn="l" rtl="0">
              <a:lnSpc>
                <a:spcPct val="110000"/>
              </a:lnSpc>
              <a:spcBef>
                <a:spcPts val="0"/>
              </a:spcBef>
              <a:spcAft>
                <a:spcPts val="0"/>
              </a:spcAft>
              <a:buClr>
                <a:srgbClr val="FFFFFF"/>
              </a:buClr>
              <a:buSzPts val="1200"/>
              <a:buFont typeface="Noto Sans Symbols"/>
              <a:buChar char="▪"/>
            </a:pPr>
            <a:r>
              <a:rPr lang="en-US" sz="1300" b="1" i="0" u="none" strike="noStrike" cap="none">
                <a:solidFill>
                  <a:srgbClr val="FFFFFF"/>
                </a:solidFill>
                <a:latin typeface="Play"/>
                <a:ea typeface="Play"/>
                <a:cs typeface="Play"/>
                <a:sym typeface="Play"/>
              </a:rPr>
              <a:t>Intel</a:t>
            </a:r>
            <a:r>
              <a:rPr lang="en-US" sz="1500" b="1" i="0" u="none" strike="noStrike" cap="none" baseline="30000">
                <a:solidFill>
                  <a:schemeClr val="lt1"/>
                </a:solidFill>
                <a:latin typeface="Play"/>
                <a:ea typeface="Play"/>
                <a:cs typeface="Play"/>
                <a:sym typeface="Play"/>
              </a:rPr>
              <a:t>®</a:t>
            </a:r>
            <a:r>
              <a:rPr lang="en-US" sz="1300" b="1" i="0" u="none" strike="noStrike" cap="none">
                <a:solidFill>
                  <a:srgbClr val="FFFFFF"/>
                </a:solidFill>
                <a:latin typeface="Play"/>
                <a:ea typeface="Play"/>
                <a:cs typeface="Play"/>
                <a:sym typeface="Play"/>
              </a:rPr>
              <a:t> </a:t>
            </a:r>
            <a:r>
              <a:rPr lang="en-US" sz="1300" b="1"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Thread</a:t>
            </a:r>
            <a:r>
              <a:rPr lang="en-US" sz="1300" b="1" i="0" u="none" strike="noStrike" cap="none">
                <a:solidFill>
                  <a:srgbClr val="FFFFFF"/>
                </a:solidFill>
                <a:latin typeface="Play"/>
                <a:ea typeface="Play"/>
                <a:cs typeface="Play"/>
                <a:sym typeface="Play"/>
              </a:rPr>
              <a:t> Director</a:t>
            </a:r>
            <a:endParaRPr sz="1500" b="0" i="0" u="none" strike="noStrike" cap="none">
              <a:solidFill>
                <a:srgbClr val="000000"/>
              </a:solidFill>
              <a:latin typeface="Arial"/>
              <a:ea typeface="Arial"/>
              <a:cs typeface="Arial"/>
              <a:sym typeface="Arial"/>
            </a:endParaRPr>
          </a:p>
          <a:p>
            <a:pPr marL="395460" marR="0" lvl="3" indent="-221808" algn="l" rtl="0">
              <a:lnSpc>
                <a:spcPct val="110000"/>
              </a:lnSpc>
              <a:spcBef>
                <a:spcPts val="699"/>
              </a:spcBef>
              <a:spcAft>
                <a:spcPts val="0"/>
              </a:spcAft>
              <a:buClr>
                <a:srgbClr val="FFFFFF"/>
              </a:buClr>
              <a:buSzPts val="1300"/>
              <a:buFont typeface="Noto Sans Symbols"/>
              <a:buChar char="▪"/>
            </a:pPr>
            <a:r>
              <a:rPr lang="en-US" sz="1300" b="1" i="0" u="none" strike="noStrike" cap="none">
                <a:solidFill>
                  <a:srgbClr val="FFFFFF"/>
                </a:solidFill>
                <a:latin typeface="Play"/>
                <a:ea typeface="Play"/>
                <a:cs typeface="Play"/>
                <a:sym typeface="Play"/>
              </a:rPr>
              <a:t>Hardware Accelerated Performance/Efficiency Load Balancing</a:t>
            </a:r>
            <a:endParaRPr sz="1500" b="0" i="0" u="none" strike="noStrike" cap="none">
              <a:solidFill>
                <a:srgbClr val="000000"/>
              </a:solidFill>
              <a:latin typeface="Arial"/>
              <a:ea typeface="Arial"/>
              <a:cs typeface="Arial"/>
              <a:sym typeface="Arial"/>
            </a:endParaRPr>
          </a:p>
          <a:p>
            <a:pPr marL="395460" marR="0" lvl="3" indent="-221808" algn="l" rtl="0">
              <a:lnSpc>
                <a:spcPct val="110000"/>
              </a:lnSpc>
              <a:spcBef>
                <a:spcPts val="400"/>
              </a:spcBef>
              <a:spcAft>
                <a:spcPts val="0"/>
              </a:spcAft>
              <a:buClr>
                <a:srgbClr val="FFFFFF"/>
              </a:buClr>
              <a:buSzPts val="1300"/>
              <a:buFont typeface="Noto Sans Symbols"/>
              <a:buChar char="▪"/>
            </a:pPr>
            <a:r>
              <a:rPr lang="en-US" sz="1300" b="1" i="0" u="none" strike="noStrike" cap="none">
                <a:solidFill>
                  <a:srgbClr val="FFFFFF"/>
                </a:solidFill>
                <a:latin typeface="Play"/>
                <a:ea typeface="Play"/>
                <a:cs typeface="Play"/>
                <a:sym typeface="Play"/>
              </a:rPr>
              <a:t>Operating System Support with Microsoft Windows 11</a:t>
            </a:r>
            <a:endParaRPr sz="1500" b="0" i="0" u="none" strike="noStrike" cap="none">
              <a:solidFill>
                <a:srgbClr val="000000"/>
              </a:solidFill>
              <a:latin typeface="Arial"/>
              <a:ea typeface="Arial"/>
              <a:cs typeface="Arial"/>
              <a:sym typeface="Arial"/>
            </a:endParaRPr>
          </a:p>
          <a:p>
            <a:pPr marL="0" marR="0" lvl="0" indent="0" algn="l" rtl="0">
              <a:lnSpc>
                <a:spcPct val="110000"/>
              </a:lnSpc>
              <a:spcBef>
                <a:spcPts val="200"/>
              </a:spcBef>
              <a:spcAft>
                <a:spcPts val="0"/>
              </a:spcAft>
              <a:buClr>
                <a:schemeClr val="lt1"/>
              </a:buClr>
              <a:buSzPts val="1200"/>
              <a:buFont typeface="Arial"/>
              <a:buNone/>
            </a:pPr>
            <a:endParaRPr sz="1200" b="0" i="0" u="none" strike="noStrike" cap="none">
              <a:solidFill>
                <a:schemeClr val="lt1"/>
              </a:solidFill>
              <a:latin typeface="Play"/>
              <a:ea typeface="Play"/>
              <a:cs typeface="Play"/>
              <a:sym typeface="Play"/>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sz="4000"/>
              <a:t>Intel Alder </a:t>
            </a: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Lake</a:t>
            </a:r>
            <a:r>
              <a:rPr lang="en-US" sz="4000"/>
              <a:t> with </a:t>
            </a: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Intel</a:t>
            </a:r>
            <a:r>
              <a:rPr lang="en-US" baseline="30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a:t>
            </a:r>
            <a:r>
              <a:rPr lang="en-US" sz="4000"/>
              <a:t> Hybrid Technology</a:t>
            </a:r>
            <a:br>
              <a:rPr lang="en-US"/>
            </a:br>
            <a:endParaRPr/>
          </a:p>
        </p:txBody>
      </p:sp>
      <p:sp>
        <p:nvSpPr>
          <p:cNvPr id="404" name="Google Shape;404;p6"/>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Performance Tuning Games For Hybrid Architectures</a:t>
            </a:r>
            <a:endParaRPr/>
          </a:p>
        </p:txBody>
      </p:sp>
      <p:sp>
        <p:nvSpPr>
          <p:cNvPr id="405" name="Google Shape;405;p6"/>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6</a:t>
            </a:fld>
            <a:endParaRPr/>
          </a:p>
        </p:txBody>
      </p:sp>
      <p:pic>
        <p:nvPicPr>
          <p:cNvPr id="406" name="Google Shape;406;p6"/>
          <p:cNvPicPr preferRelativeResize="0"/>
          <p:nvPr/>
        </p:nvPicPr>
        <p:blipFill rotWithShape="1">
          <a:blip r:embed="rId3">
            <a:alphaModFix/>
          </a:blip>
          <a:srcRect/>
          <a:stretch/>
        </p:blipFill>
        <p:spPr>
          <a:xfrm>
            <a:off x="570541" y="1868282"/>
            <a:ext cx="10627236" cy="4087399"/>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
          <p:cNvSpPr txBox="1">
            <a:spLocks noGrp="1"/>
          </p:cNvSpPr>
          <p:nvPr>
            <p:ph type="title"/>
          </p:nvPr>
        </p:nvSpPr>
        <p:spPr>
          <a:xfrm>
            <a:off x="431800" y="431799"/>
            <a:ext cx="10248892"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Performance and Efficient Cores</a:t>
            </a:r>
            <a:br>
              <a:rPr lang="en-US"/>
            </a:br>
            <a:endParaRPr/>
          </a:p>
        </p:txBody>
      </p:sp>
      <p:sp>
        <p:nvSpPr>
          <p:cNvPr id="413" name="Google Shape;413;p7"/>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Performance Tuning Games For Hybrid Architectures</a:t>
            </a:r>
            <a:endParaRPr/>
          </a:p>
        </p:txBody>
      </p:sp>
      <p:sp>
        <p:nvSpPr>
          <p:cNvPr id="414" name="Google Shape;414;p7"/>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7</a:t>
            </a:fld>
            <a:endParaRPr/>
          </a:p>
        </p:txBody>
      </p:sp>
      <p:pic>
        <p:nvPicPr>
          <p:cNvPr id="415" name="Google Shape;415;p7"/>
          <p:cNvPicPr preferRelativeResize="0"/>
          <p:nvPr/>
        </p:nvPicPr>
        <p:blipFill rotWithShape="1">
          <a:blip r:embed="rId3">
            <a:alphaModFix/>
          </a:blip>
          <a:srcRect/>
          <a:stretch/>
        </p:blipFill>
        <p:spPr>
          <a:xfrm>
            <a:off x="6096000" y="2046486"/>
            <a:ext cx="5256981" cy="3554015"/>
          </a:xfrm>
          <a:prstGeom prst="rect">
            <a:avLst/>
          </a:prstGeom>
          <a:noFill/>
          <a:ln>
            <a:noFill/>
          </a:ln>
        </p:spPr>
      </p:pic>
      <p:sp>
        <p:nvSpPr>
          <p:cNvPr id="416" name="Google Shape;416;p7"/>
          <p:cNvSpPr/>
          <p:nvPr/>
        </p:nvSpPr>
        <p:spPr>
          <a:xfrm>
            <a:off x="392740" y="1638103"/>
            <a:ext cx="5264585" cy="4233362"/>
          </a:xfrm>
          <a:prstGeom prst="roundRect">
            <a:avLst>
              <a:gd name="adj" fmla="val 0"/>
            </a:avLst>
          </a:prstGeom>
          <a:noFill/>
          <a:ln w="5715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5"/>
              <a:buFont typeface="Arial"/>
              <a:buNone/>
            </a:pPr>
            <a:endParaRPr sz="1795" b="0" i="0" u="none" strike="noStrike" cap="none">
              <a:solidFill>
                <a:srgbClr val="FFFFFF"/>
              </a:solidFill>
              <a:latin typeface="Play"/>
              <a:ea typeface="Play"/>
              <a:cs typeface="Play"/>
              <a:sym typeface="Play"/>
            </a:endParaRPr>
          </a:p>
        </p:txBody>
      </p:sp>
      <p:pic>
        <p:nvPicPr>
          <p:cNvPr id="417" name="Google Shape;417;p7"/>
          <p:cNvPicPr preferRelativeResize="0"/>
          <p:nvPr/>
        </p:nvPicPr>
        <p:blipFill rotWithShape="1">
          <a:blip r:embed="rId4">
            <a:alphaModFix/>
          </a:blip>
          <a:srcRect/>
          <a:stretch/>
        </p:blipFill>
        <p:spPr>
          <a:xfrm>
            <a:off x="432784" y="1675977"/>
            <a:ext cx="3584759" cy="542591"/>
          </a:xfrm>
          <a:prstGeom prst="rect">
            <a:avLst/>
          </a:prstGeom>
          <a:noFill/>
          <a:ln>
            <a:noFill/>
          </a:ln>
        </p:spPr>
      </p:pic>
      <p:grpSp>
        <p:nvGrpSpPr>
          <p:cNvPr id="418" name="Google Shape;418;p7"/>
          <p:cNvGrpSpPr/>
          <p:nvPr/>
        </p:nvGrpSpPr>
        <p:grpSpPr>
          <a:xfrm>
            <a:off x="523286" y="2290459"/>
            <a:ext cx="5003503" cy="3501039"/>
            <a:chOff x="485698" y="2266734"/>
            <a:chExt cx="5003503" cy="3501039"/>
          </a:xfrm>
        </p:grpSpPr>
        <p:sp>
          <p:nvSpPr>
            <p:cNvPr id="419" name="Google Shape;419;p7"/>
            <p:cNvSpPr txBox="1"/>
            <p:nvPr/>
          </p:nvSpPr>
          <p:spPr>
            <a:xfrm>
              <a:off x="485699" y="2985602"/>
              <a:ext cx="3079500" cy="338100"/>
            </a:xfrm>
            <a:prstGeom prst="rect">
              <a:avLst/>
            </a:prstGeom>
            <a:noFill/>
            <a:ln>
              <a:noFill/>
            </a:ln>
          </p:spPr>
          <p:txBody>
            <a:bodyPr spcFirstLastPara="1" wrap="square" lIns="91425" tIns="45700" rIns="91425" bIns="45700" anchor="t" anchorCtr="0">
              <a:spAutoFit/>
            </a:bodyPr>
            <a:lstStyle/>
            <a:p>
              <a:pPr marL="215460" marR="0" lvl="0" indent="-215460" algn="l" rtl="0">
                <a:lnSpc>
                  <a:spcPct val="100000"/>
                </a:lnSpc>
                <a:spcBef>
                  <a:spcPts val="0"/>
                </a:spcBef>
                <a:spcAft>
                  <a:spcPts val="0"/>
                </a:spcAft>
                <a:buClr>
                  <a:srgbClr val="FFFFFF"/>
                </a:buClr>
                <a:buSzPts val="1596"/>
                <a:buFont typeface="Noto Sans Symbols"/>
                <a:buChar char="▪"/>
              </a:pPr>
              <a:r>
                <a:rPr lang="en-US" sz="1596" b="1" i="0" u="none" strike="noStrike" cap="none">
                  <a:solidFill>
                    <a:srgbClr val="FFFFFF"/>
                  </a:solidFill>
                  <a:latin typeface="Play"/>
                  <a:ea typeface="Play"/>
                  <a:cs typeface="Play"/>
                  <a:sym typeface="Play"/>
                </a:rPr>
                <a:t>Hyper-Threading</a:t>
              </a:r>
              <a:endParaRPr sz="1400" b="0" i="0" u="none" strike="noStrike" cap="none">
                <a:solidFill>
                  <a:srgbClr val="000000"/>
                </a:solidFill>
                <a:latin typeface="Arial"/>
                <a:ea typeface="Arial"/>
                <a:cs typeface="Arial"/>
                <a:sym typeface="Arial"/>
              </a:endParaRPr>
            </a:p>
          </p:txBody>
        </p:sp>
        <p:sp>
          <p:nvSpPr>
            <p:cNvPr id="420" name="Google Shape;420;p7"/>
            <p:cNvSpPr txBox="1"/>
            <p:nvPr/>
          </p:nvSpPr>
          <p:spPr>
            <a:xfrm>
              <a:off x="485698" y="4349270"/>
              <a:ext cx="3712500" cy="338100"/>
            </a:xfrm>
            <a:prstGeom prst="rect">
              <a:avLst/>
            </a:prstGeom>
            <a:noFill/>
            <a:ln>
              <a:noFill/>
            </a:ln>
          </p:spPr>
          <p:txBody>
            <a:bodyPr spcFirstLastPara="1" wrap="square" lIns="91425" tIns="45700" rIns="91425" bIns="45700" anchor="t" anchorCtr="0">
              <a:spAutoFit/>
            </a:bodyPr>
            <a:lstStyle/>
            <a:p>
              <a:pPr marL="215460" marR="0" lvl="0" indent="-215460" algn="l" rtl="0">
                <a:lnSpc>
                  <a:spcPct val="100000"/>
                </a:lnSpc>
                <a:spcBef>
                  <a:spcPts val="0"/>
                </a:spcBef>
                <a:spcAft>
                  <a:spcPts val="0"/>
                </a:spcAft>
                <a:buClr>
                  <a:srgbClr val="FFFFFF"/>
                </a:buClr>
                <a:buSzPts val="1596"/>
                <a:buFont typeface="Noto Sans Symbols"/>
                <a:buChar char="▪"/>
              </a:pPr>
              <a:r>
                <a:rPr lang="en-US" sz="1596" b="1" i="0" u="none" strike="noStrike" cap="none">
                  <a:solidFill>
                    <a:srgbClr val="FFFFFF"/>
                  </a:solidFill>
                  <a:latin typeface="Play"/>
                  <a:ea typeface="Play"/>
                  <a:cs typeface="Play"/>
                  <a:sym typeface="Play"/>
                </a:rPr>
                <a:t>Cache Topology</a:t>
              </a:r>
              <a:endParaRPr sz="1400" b="0" i="0" u="none" strike="noStrike" cap="none">
                <a:solidFill>
                  <a:srgbClr val="000000"/>
                </a:solidFill>
                <a:latin typeface="Arial"/>
                <a:ea typeface="Arial"/>
                <a:cs typeface="Arial"/>
                <a:sym typeface="Arial"/>
              </a:endParaRPr>
            </a:p>
          </p:txBody>
        </p:sp>
        <p:sp>
          <p:nvSpPr>
            <p:cNvPr id="421" name="Google Shape;421;p7"/>
            <p:cNvSpPr txBox="1"/>
            <p:nvPr/>
          </p:nvSpPr>
          <p:spPr>
            <a:xfrm>
              <a:off x="649601" y="4687221"/>
              <a:ext cx="4408918" cy="1080552"/>
            </a:xfrm>
            <a:prstGeom prst="rect">
              <a:avLst/>
            </a:prstGeom>
            <a:noFill/>
            <a:ln>
              <a:noFill/>
            </a:ln>
          </p:spPr>
          <p:txBody>
            <a:bodyPr spcFirstLastPara="1" wrap="square" lIns="91425" tIns="45700" rIns="91425" bIns="45700" anchor="t" anchorCtr="0">
              <a:spAutoFit/>
            </a:bodyPr>
            <a:lstStyle/>
            <a:p>
              <a:pPr marL="143640" marR="0" lvl="0" indent="-143640" algn="l" rtl="0">
                <a:lnSpc>
                  <a:spcPct val="100000"/>
                </a:lnSpc>
                <a:spcBef>
                  <a:spcPts val="0"/>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Dedicated 80KB L1 cache</a:t>
              </a:r>
              <a:endParaRPr sz="1400" b="0" i="0" u="none" strike="noStrike" cap="none">
                <a:solidFill>
                  <a:srgbClr val="000000"/>
                </a:solidFill>
                <a:latin typeface="Arial"/>
                <a:ea typeface="Arial"/>
                <a:cs typeface="Arial"/>
                <a:sym typeface="Arial"/>
              </a:endParaRPr>
            </a:p>
            <a:p>
              <a:pPr marL="143640" marR="0" lvl="0" indent="-143640" algn="l" rtl="0">
                <a:lnSpc>
                  <a:spcPct val="100000"/>
                </a:lnSpc>
                <a:spcBef>
                  <a:spcPts val="499"/>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Dedicated 1.25MB L2 cache</a:t>
              </a:r>
              <a:endParaRPr sz="1400" b="0" i="0" u="none" strike="noStrike" cap="none">
                <a:solidFill>
                  <a:srgbClr val="000000"/>
                </a:solidFill>
                <a:latin typeface="Arial"/>
                <a:ea typeface="Arial"/>
                <a:cs typeface="Arial"/>
                <a:sym typeface="Arial"/>
              </a:endParaRPr>
            </a:p>
            <a:p>
              <a:pPr marL="143640" marR="0" lvl="0" indent="-143640" algn="l" rtl="0">
                <a:lnSpc>
                  <a:spcPct val="100000"/>
                </a:lnSpc>
                <a:spcBef>
                  <a:spcPts val="499"/>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Shared (3MB/P-core) L3/LLC cache with Efficient Cores</a:t>
              </a:r>
              <a:endParaRPr sz="1400" b="0" i="0" u="none" strike="noStrike" cap="none">
                <a:solidFill>
                  <a:srgbClr val="000000"/>
                </a:solidFill>
                <a:latin typeface="Arial"/>
                <a:ea typeface="Arial"/>
                <a:cs typeface="Arial"/>
                <a:sym typeface="Arial"/>
              </a:endParaRPr>
            </a:p>
          </p:txBody>
        </p:sp>
        <p:grpSp>
          <p:nvGrpSpPr>
            <p:cNvPr id="422" name="Google Shape;422;p7"/>
            <p:cNvGrpSpPr/>
            <p:nvPr/>
          </p:nvGrpSpPr>
          <p:grpSpPr>
            <a:xfrm>
              <a:off x="485698" y="2266734"/>
              <a:ext cx="5003503" cy="813540"/>
              <a:chOff x="939562" y="2256671"/>
              <a:chExt cx="5003503" cy="813540"/>
            </a:xfrm>
          </p:grpSpPr>
          <p:sp>
            <p:nvSpPr>
              <p:cNvPr id="423" name="Google Shape;423;p7"/>
              <p:cNvSpPr txBox="1"/>
              <p:nvPr/>
            </p:nvSpPr>
            <p:spPr>
              <a:xfrm>
                <a:off x="1103465" y="2547911"/>
                <a:ext cx="4839600" cy="522300"/>
              </a:xfrm>
              <a:prstGeom prst="rect">
                <a:avLst/>
              </a:prstGeom>
              <a:noFill/>
              <a:ln>
                <a:noFill/>
              </a:ln>
            </p:spPr>
            <p:txBody>
              <a:bodyPr spcFirstLastPara="1" wrap="square" lIns="91425" tIns="45700" rIns="91425" bIns="45700" anchor="t" anchorCtr="0">
                <a:spAutoFit/>
              </a:bodyPr>
              <a:lstStyle/>
              <a:p>
                <a:pPr marL="143640" marR="0" lvl="0" indent="-143640" algn="l" rtl="0">
                  <a:lnSpc>
                    <a:spcPct val="100000"/>
                  </a:lnSpc>
                  <a:spcBef>
                    <a:spcPts val="0"/>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Designed for  higher frequencies, but less power-</a:t>
                </a:r>
                <a:r>
                  <a:rPr lang="en-US" sz="1397"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efficient</a:t>
                </a:r>
                <a:endParaRPr sz="1400" b="0" i="0" u="none" strike="noStrike" cap="none">
                  <a:solidFill>
                    <a:srgbClr val="000000"/>
                  </a:solidFill>
                  <a:latin typeface="Arial"/>
                  <a:ea typeface="Arial"/>
                  <a:cs typeface="Arial"/>
                  <a:sym typeface="Arial"/>
                </a:endParaRPr>
              </a:p>
            </p:txBody>
          </p:sp>
          <p:sp>
            <p:nvSpPr>
              <p:cNvPr id="424" name="Google Shape;424;p7"/>
              <p:cNvSpPr txBox="1"/>
              <p:nvPr/>
            </p:nvSpPr>
            <p:spPr>
              <a:xfrm>
                <a:off x="939562" y="2256671"/>
                <a:ext cx="3268200" cy="338100"/>
              </a:xfrm>
              <a:prstGeom prst="rect">
                <a:avLst/>
              </a:prstGeom>
              <a:noFill/>
              <a:ln>
                <a:noFill/>
              </a:ln>
            </p:spPr>
            <p:txBody>
              <a:bodyPr spcFirstLastPara="1" wrap="square" lIns="91425" tIns="45700" rIns="91425" bIns="45700" anchor="t" anchorCtr="0">
                <a:spAutoFit/>
              </a:bodyPr>
              <a:lstStyle/>
              <a:p>
                <a:pPr marL="215460" marR="0" lvl="0" indent="-215460" algn="l" rtl="0">
                  <a:lnSpc>
                    <a:spcPct val="100000"/>
                  </a:lnSpc>
                  <a:spcBef>
                    <a:spcPts val="0"/>
                  </a:spcBef>
                  <a:spcAft>
                    <a:spcPts val="0"/>
                  </a:spcAft>
                  <a:buClr>
                    <a:srgbClr val="FFFFFF"/>
                  </a:buClr>
                  <a:buSzPts val="1596"/>
                  <a:buFont typeface="Noto Sans Symbols"/>
                  <a:buChar char="▪"/>
                </a:pPr>
                <a:r>
                  <a:rPr lang="en-US" sz="1596" b="1" i="0" u="none" strike="noStrike" cap="none">
                    <a:solidFill>
                      <a:srgbClr val="FFFFFF"/>
                    </a:solidFill>
                    <a:latin typeface="Play"/>
                    <a:ea typeface="Play"/>
                    <a:cs typeface="Play"/>
                    <a:sym typeface="Play"/>
                  </a:rPr>
                  <a:t>Higher Frequencies</a:t>
                </a:r>
                <a:endParaRPr sz="1400" b="0" i="0" u="none" strike="noStrike" cap="none">
                  <a:solidFill>
                    <a:srgbClr val="000000"/>
                  </a:solidFill>
                  <a:latin typeface="Arial"/>
                  <a:ea typeface="Arial"/>
                  <a:cs typeface="Arial"/>
                  <a:sym typeface="Arial"/>
                </a:endParaRPr>
              </a:p>
            </p:txBody>
          </p:sp>
          <p:cxnSp>
            <p:nvCxnSpPr>
              <p:cNvPr id="425" name="Google Shape;425;p7"/>
              <p:cNvCxnSpPr>
                <a:endCxn id="426" idx="3"/>
              </p:cNvCxnSpPr>
              <p:nvPr/>
            </p:nvCxnSpPr>
            <p:spPr>
              <a:xfrm rot="10800000" flipH="1">
                <a:off x="967509" y="2908560"/>
                <a:ext cx="4710300" cy="8100"/>
              </a:xfrm>
              <a:prstGeom prst="straightConnector1">
                <a:avLst/>
              </a:prstGeom>
              <a:noFill/>
              <a:ln w="9525" cap="flat" cmpd="sng">
                <a:solidFill>
                  <a:srgbClr val="75C4FF"/>
                </a:solidFill>
                <a:prstDash val="dot"/>
                <a:miter lim="800000"/>
                <a:headEnd type="none" w="sm" len="sm"/>
                <a:tailEnd type="none" w="sm" len="sm"/>
              </a:ln>
            </p:spPr>
          </p:cxnSp>
          <p:sp>
            <p:nvSpPr>
              <p:cNvPr id="426" name="Google Shape;426;p7"/>
              <p:cNvSpPr/>
              <p:nvPr/>
            </p:nvSpPr>
            <p:spPr>
              <a:xfrm>
                <a:off x="5594686" y="2866998"/>
                <a:ext cx="83123" cy="83123"/>
              </a:xfrm>
              <a:prstGeom prst="rect">
                <a:avLst/>
              </a:prstGeom>
              <a:solidFill>
                <a:srgbClr val="00C7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5"/>
                  <a:buFont typeface="Arial"/>
                  <a:buNone/>
                </a:pPr>
                <a:endParaRPr sz="1795" b="0" i="0" u="none" strike="noStrike" cap="none">
                  <a:solidFill>
                    <a:srgbClr val="FFFFFF"/>
                  </a:solidFill>
                  <a:latin typeface="Play"/>
                  <a:ea typeface="Play"/>
                  <a:cs typeface="Play"/>
                  <a:sym typeface="Play"/>
                </a:endParaRPr>
              </a:p>
            </p:txBody>
          </p:sp>
        </p:grpSp>
        <p:grpSp>
          <p:nvGrpSpPr>
            <p:cNvPr id="427" name="Google Shape;427;p7"/>
            <p:cNvGrpSpPr/>
            <p:nvPr/>
          </p:nvGrpSpPr>
          <p:grpSpPr>
            <a:xfrm>
              <a:off x="553845" y="3292131"/>
              <a:ext cx="4765207" cy="1024026"/>
              <a:chOff x="1007709" y="3282068"/>
              <a:chExt cx="4765207" cy="1024026"/>
            </a:xfrm>
          </p:grpSpPr>
          <p:sp>
            <p:nvSpPr>
              <p:cNvPr id="428" name="Google Shape;428;p7"/>
              <p:cNvSpPr txBox="1"/>
              <p:nvPr/>
            </p:nvSpPr>
            <p:spPr>
              <a:xfrm>
                <a:off x="1103465" y="3282068"/>
                <a:ext cx="4669451" cy="1016432"/>
              </a:xfrm>
              <a:prstGeom prst="rect">
                <a:avLst/>
              </a:prstGeom>
              <a:noFill/>
              <a:ln>
                <a:noFill/>
              </a:ln>
            </p:spPr>
            <p:txBody>
              <a:bodyPr spcFirstLastPara="1" wrap="square" lIns="91425" tIns="45700" rIns="91425" bIns="45700" anchor="t" anchorCtr="0">
                <a:spAutoFit/>
              </a:bodyPr>
              <a:lstStyle/>
              <a:p>
                <a:pPr marL="143640" marR="0" lvl="0" indent="-143640" algn="l" rtl="0">
                  <a:lnSpc>
                    <a:spcPct val="100000"/>
                  </a:lnSpc>
                  <a:spcBef>
                    <a:spcPts val="0"/>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Performance Cores may have additional logical processors, </a:t>
                </a:r>
                <a:r>
                  <a:rPr lang="en-US" sz="1397"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known</a:t>
                </a:r>
                <a:r>
                  <a:rPr lang="en-US" sz="1397" b="0" i="0" u="none" strike="noStrike" cap="none">
                    <a:solidFill>
                      <a:srgbClr val="FFFFFF"/>
                    </a:solidFill>
                    <a:latin typeface="Play"/>
                    <a:ea typeface="Play"/>
                    <a:cs typeface="Play"/>
                    <a:sym typeface="Play"/>
                  </a:rPr>
                  <a:t> as SMT cores.</a:t>
                </a:r>
                <a:endParaRPr sz="1400" b="0" i="0" u="none" strike="noStrike" cap="none">
                  <a:solidFill>
                    <a:srgbClr val="000000"/>
                  </a:solidFill>
                  <a:latin typeface="Arial"/>
                  <a:ea typeface="Arial"/>
                  <a:cs typeface="Arial"/>
                  <a:sym typeface="Arial"/>
                </a:endParaRPr>
              </a:p>
              <a:p>
                <a:pPr marL="143640" marR="0" lvl="0" indent="-143640" algn="l" rtl="0">
                  <a:lnSpc>
                    <a:spcPct val="100000"/>
                  </a:lnSpc>
                  <a:spcBef>
                    <a:spcPts val="499"/>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P-cores will have a different </a:t>
                </a:r>
                <a:r>
                  <a:rPr lang="en-US" sz="1397" b="0" i="1" u="none" strike="noStrike" cap="none">
                    <a:solidFill>
                      <a:srgbClr val="FFFFFF"/>
                    </a:solidFill>
                    <a:latin typeface="Play"/>
                    <a:ea typeface="Play"/>
                    <a:cs typeface="Play"/>
                    <a:sym typeface="Play"/>
                  </a:rPr>
                  <a:t>Efficiency Class  </a:t>
                </a:r>
                <a:r>
                  <a:rPr lang="en-US" sz="1397" b="0" i="0" u="none" strike="noStrike" cap="none">
                    <a:solidFill>
                      <a:srgbClr val="FFFFFF"/>
                    </a:solidFill>
                    <a:latin typeface="Play"/>
                    <a:ea typeface="Play"/>
                    <a:cs typeface="Play"/>
                    <a:sym typeface="Play"/>
                  </a:rPr>
                  <a:t>than Efficient Cores</a:t>
                </a:r>
                <a:endParaRPr sz="1400" b="0" i="0" u="none" strike="noStrike" cap="none">
                  <a:solidFill>
                    <a:srgbClr val="000000"/>
                  </a:solidFill>
                  <a:latin typeface="Arial"/>
                  <a:ea typeface="Arial"/>
                  <a:cs typeface="Arial"/>
                  <a:sym typeface="Arial"/>
                </a:endParaRPr>
              </a:p>
            </p:txBody>
          </p:sp>
          <p:cxnSp>
            <p:nvCxnSpPr>
              <p:cNvPr id="429" name="Google Shape;429;p7"/>
              <p:cNvCxnSpPr>
                <a:endCxn id="430" idx="3"/>
              </p:cNvCxnSpPr>
              <p:nvPr/>
            </p:nvCxnSpPr>
            <p:spPr>
              <a:xfrm rot="10800000" flipH="1">
                <a:off x="1007709" y="4264533"/>
                <a:ext cx="4670100" cy="12900"/>
              </a:xfrm>
              <a:prstGeom prst="straightConnector1">
                <a:avLst/>
              </a:prstGeom>
              <a:noFill/>
              <a:ln w="9525" cap="flat" cmpd="sng">
                <a:solidFill>
                  <a:srgbClr val="75C4FF"/>
                </a:solidFill>
                <a:prstDash val="dot"/>
                <a:miter lim="800000"/>
                <a:headEnd type="none" w="sm" len="sm"/>
                <a:tailEnd type="none" w="sm" len="sm"/>
              </a:ln>
            </p:spPr>
          </p:cxnSp>
          <p:sp>
            <p:nvSpPr>
              <p:cNvPr id="430" name="Google Shape;430;p7"/>
              <p:cNvSpPr/>
              <p:nvPr/>
            </p:nvSpPr>
            <p:spPr>
              <a:xfrm>
                <a:off x="5594686" y="4222971"/>
                <a:ext cx="83123" cy="83123"/>
              </a:xfrm>
              <a:prstGeom prst="rect">
                <a:avLst/>
              </a:prstGeom>
              <a:solidFill>
                <a:srgbClr val="00C7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5"/>
                  <a:buFont typeface="Arial"/>
                  <a:buNone/>
                </a:pPr>
                <a:endParaRPr sz="1795" b="0" i="0" u="none" strike="noStrike" cap="none">
                  <a:solidFill>
                    <a:srgbClr val="FFFFFF"/>
                  </a:solidFill>
                  <a:latin typeface="Play"/>
                  <a:ea typeface="Play"/>
                  <a:cs typeface="Play"/>
                  <a:sym typeface="Play"/>
                </a:endParaRPr>
              </a:p>
            </p:txBody>
          </p:sp>
        </p:grpSp>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8"/>
          <p:cNvSpPr txBox="1">
            <a:spLocks noGrp="1"/>
          </p:cNvSpPr>
          <p:nvPr>
            <p:ph type="title"/>
          </p:nvPr>
        </p:nvSpPr>
        <p:spPr>
          <a:xfrm>
            <a:off x="431800" y="431799"/>
            <a:ext cx="10248892"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Performance and Efficient Cores</a:t>
            </a:r>
            <a:br>
              <a:rPr lang="en-US"/>
            </a:br>
            <a:endParaRPr/>
          </a:p>
        </p:txBody>
      </p:sp>
      <p:sp>
        <p:nvSpPr>
          <p:cNvPr id="437" name="Google Shape;437;p8"/>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Performance Tuning Games For Hybrid Architectures</a:t>
            </a:r>
            <a:endParaRPr/>
          </a:p>
        </p:txBody>
      </p:sp>
      <p:sp>
        <p:nvSpPr>
          <p:cNvPr id="438" name="Google Shape;438;p8"/>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8</a:t>
            </a:fld>
            <a:endParaRPr/>
          </a:p>
        </p:txBody>
      </p:sp>
      <p:pic>
        <p:nvPicPr>
          <p:cNvPr id="439" name="Google Shape;439;p8"/>
          <p:cNvPicPr preferRelativeResize="0"/>
          <p:nvPr/>
        </p:nvPicPr>
        <p:blipFill rotWithShape="1">
          <a:blip r:embed="rId3">
            <a:alphaModFix/>
          </a:blip>
          <a:srcRect/>
          <a:stretch/>
        </p:blipFill>
        <p:spPr>
          <a:xfrm>
            <a:off x="6096000" y="2046486"/>
            <a:ext cx="5256981" cy="3554015"/>
          </a:xfrm>
          <a:prstGeom prst="rect">
            <a:avLst/>
          </a:prstGeom>
          <a:noFill/>
          <a:ln>
            <a:noFill/>
          </a:ln>
        </p:spPr>
      </p:pic>
      <p:grpSp>
        <p:nvGrpSpPr>
          <p:cNvPr id="440" name="Google Shape;440;p8"/>
          <p:cNvGrpSpPr/>
          <p:nvPr/>
        </p:nvGrpSpPr>
        <p:grpSpPr>
          <a:xfrm>
            <a:off x="396167" y="1638100"/>
            <a:ext cx="5264585" cy="4233362"/>
            <a:chOff x="396167" y="1638100"/>
            <a:chExt cx="5264585" cy="4233362"/>
          </a:xfrm>
        </p:grpSpPr>
        <p:sp>
          <p:nvSpPr>
            <p:cNvPr id="441" name="Google Shape;441;p8"/>
            <p:cNvSpPr/>
            <p:nvPr/>
          </p:nvSpPr>
          <p:spPr>
            <a:xfrm>
              <a:off x="396167" y="1638100"/>
              <a:ext cx="5264585" cy="4233362"/>
            </a:xfrm>
            <a:prstGeom prst="roundRect">
              <a:avLst>
                <a:gd name="adj" fmla="val 0"/>
              </a:avLst>
            </a:prstGeom>
            <a:noFill/>
            <a:ln w="57150" cap="flat" cmpd="sng">
              <a:solidFill>
                <a:srgbClr val="8F5D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5"/>
                <a:buFont typeface="Arial"/>
                <a:buNone/>
              </a:pPr>
              <a:endParaRPr sz="1795" b="0" i="0" u="none" strike="noStrike" cap="none">
                <a:solidFill>
                  <a:srgbClr val="FFFFFF"/>
                </a:solidFill>
                <a:latin typeface="Play"/>
                <a:ea typeface="Play"/>
                <a:cs typeface="Play"/>
                <a:sym typeface="Play"/>
              </a:endParaRPr>
            </a:p>
          </p:txBody>
        </p:sp>
        <p:grpSp>
          <p:nvGrpSpPr>
            <p:cNvPr id="442" name="Google Shape;442;p8"/>
            <p:cNvGrpSpPr/>
            <p:nvPr/>
          </p:nvGrpSpPr>
          <p:grpSpPr>
            <a:xfrm>
              <a:off x="468311" y="1715533"/>
              <a:ext cx="5161301" cy="3832073"/>
              <a:chOff x="468311" y="1715533"/>
              <a:chExt cx="5161301" cy="3832073"/>
            </a:xfrm>
          </p:grpSpPr>
          <p:sp>
            <p:nvSpPr>
              <p:cNvPr id="443" name="Google Shape;443;p8"/>
              <p:cNvSpPr txBox="1"/>
              <p:nvPr/>
            </p:nvSpPr>
            <p:spPr>
              <a:xfrm>
                <a:off x="492492" y="1715533"/>
                <a:ext cx="352021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E6E6E6"/>
                    </a:solidFill>
                    <a:latin typeface="Play"/>
                    <a:ea typeface="Play"/>
                    <a:cs typeface="Play"/>
                    <a:sym typeface="Play"/>
                  </a:rPr>
                  <a:t>Efficient Cores</a:t>
                </a:r>
                <a:endParaRPr sz="1400" b="0" i="0" u="none" strike="noStrike" cap="none">
                  <a:solidFill>
                    <a:srgbClr val="000000"/>
                  </a:solidFill>
                  <a:latin typeface="Arial"/>
                  <a:ea typeface="Arial"/>
                  <a:cs typeface="Arial"/>
                  <a:sym typeface="Arial"/>
                </a:endParaRPr>
              </a:p>
            </p:txBody>
          </p:sp>
          <p:grpSp>
            <p:nvGrpSpPr>
              <p:cNvPr id="444" name="Google Shape;444;p8"/>
              <p:cNvGrpSpPr/>
              <p:nvPr/>
            </p:nvGrpSpPr>
            <p:grpSpPr>
              <a:xfrm>
                <a:off x="468311" y="4157298"/>
                <a:ext cx="5161301" cy="1390308"/>
                <a:chOff x="715870" y="4190668"/>
                <a:chExt cx="5161301" cy="1390308"/>
              </a:xfrm>
            </p:grpSpPr>
            <p:sp>
              <p:nvSpPr>
                <p:cNvPr id="445" name="Google Shape;445;p8"/>
                <p:cNvSpPr txBox="1"/>
                <p:nvPr/>
              </p:nvSpPr>
              <p:spPr>
                <a:xfrm>
                  <a:off x="715870" y="4190668"/>
                  <a:ext cx="4735031" cy="337716"/>
                </a:xfrm>
                <a:prstGeom prst="rect">
                  <a:avLst/>
                </a:prstGeom>
                <a:noFill/>
                <a:ln>
                  <a:noFill/>
                </a:ln>
              </p:spPr>
              <p:txBody>
                <a:bodyPr spcFirstLastPara="1" wrap="square" lIns="91425" tIns="45700" rIns="91425" bIns="45700" anchor="t" anchorCtr="0">
                  <a:spAutoFit/>
                </a:bodyPr>
                <a:lstStyle/>
                <a:p>
                  <a:pPr marL="215460" marR="0" lvl="0" indent="-215460" algn="l" rtl="0">
                    <a:lnSpc>
                      <a:spcPct val="100000"/>
                    </a:lnSpc>
                    <a:spcBef>
                      <a:spcPts val="0"/>
                    </a:spcBef>
                    <a:spcAft>
                      <a:spcPts val="0"/>
                    </a:spcAft>
                    <a:buClr>
                      <a:srgbClr val="FFFFFF"/>
                    </a:buClr>
                    <a:buSzPts val="1596"/>
                    <a:buFont typeface="Noto Sans Symbols"/>
                    <a:buChar char="▪"/>
                  </a:pPr>
                  <a:r>
                    <a:rPr lang="en-US" sz="1596" b="1" i="0" u="none" strike="noStrike" cap="none">
                      <a:solidFill>
                        <a:srgbClr val="FFFFFF"/>
                      </a:solidFill>
                      <a:latin typeface="Play"/>
                      <a:ea typeface="Play"/>
                      <a:cs typeface="Play"/>
                      <a:sym typeface="Play"/>
                    </a:rPr>
                    <a:t>Cache Topology</a:t>
                  </a:r>
                  <a:endParaRPr sz="1400" b="0" i="0" u="none" strike="noStrike" cap="none">
                    <a:solidFill>
                      <a:srgbClr val="000000"/>
                    </a:solidFill>
                    <a:latin typeface="Arial"/>
                    <a:ea typeface="Arial"/>
                    <a:cs typeface="Arial"/>
                    <a:sym typeface="Arial"/>
                  </a:endParaRPr>
                </a:p>
              </p:txBody>
            </p:sp>
            <p:sp>
              <p:nvSpPr>
                <p:cNvPr id="446" name="Google Shape;446;p8"/>
                <p:cNvSpPr txBox="1"/>
                <p:nvPr/>
              </p:nvSpPr>
              <p:spPr>
                <a:xfrm>
                  <a:off x="917778" y="4500424"/>
                  <a:ext cx="4959393" cy="1080552"/>
                </a:xfrm>
                <a:prstGeom prst="rect">
                  <a:avLst/>
                </a:prstGeom>
                <a:noFill/>
                <a:ln>
                  <a:noFill/>
                </a:ln>
              </p:spPr>
              <p:txBody>
                <a:bodyPr spcFirstLastPara="1" wrap="square" lIns="91425" tIns="45700" rIns="91425" bIns="45700" anchor="t" anchorCtr="0">
                  <a:spAutoFit/>
                </a:bodyPr>
                <a:lstStyle/>
                <a:p>
                  <a:pPr marL="143640" marR="0" lvl="0" indent="-143640" algn="l" rtl="0">
                    <a:lnSpc>
                      <a:spcPct val="100000"/>
                    </a:lnSpc>
                    <a:spcBef>
                      <a:spcPts val="0"/>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Dedicated 96KB L1 cache</a:t>
                  </a:r>
                  <a:endParaRPr sz="1400" b="0" i="0" u="none" strike="noStrike" cap="none">
                    <a:solidFill>
                      <a:srgbClr val="000000"/>
                    </a:solidFill>
                    <a:latin typeface="Arial"/>
                    <a:ea typeface="Arial"/>
                    <a:cs typeface="Arial"/>
                    <a:sym typeface="Arial"/>
                  </a:endParaRPr>
                </a:p>
                <a:p>
                  <a:pPr marL="143640" marR="0" lvl="0" indent="-143640" algn="l" rtl="0">
                    <a:lnSpc>
                      <a:spcPct val="100000"/>
                    </a:lnSpc>
                    <a:spcBef>
                      <a:spcPts val="499"/>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2.0MB L2 cache shared in banks of 4 Efficient Cores</a:t>
                  </a:r>
                  <a:endParaRPr sz="1400" b="0" i="0" u="none" strike="noStrike" cap="none">
                    <a:solidFill>
                      <a:srgbClr val="000000"/>
                    </a:solidFill>
                    <a:latin typeface="Arial"/>
                    <a:ea typeface="Arial"/>
                    <a:cs typeface="Arial"/>
                    <a:sym typeface="Arial"/>
                  </a:endParaRPr>
                </a:p>
                <a:p>
                  <a:pPr marL="143640" marR="0" lvl="0" indent="-143640" algn="l" rtl="0">
                    <a:lnSpc>
                      <a:spcPct val="100000"/>
                    </a:lnSpc>
                    <a:spcBef>
                      <a:spcPts val="499"/>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Shared (3MB/4 E-cores) L3/LLC cache with Performance Cores</a:t>
                  </a:r>
                  <a:endParaRPr sz="1400" b="0" i="0" u="none" strike="noStrike" cap="none">
                    <a:solidFill>
                      <a:srgbClr val="000000"/>
                    </a:solidFill>
                    <a:latin typeface="Arial"/>
                    <a:ea typeface="Arial"/>
                    <a:cs typeface="Arial"/>
                    <a:sym typeface="Arial"/>
                  </a:endParaRPr>
                </a:p>
              </p:txBody>
            </p:sp>
          </p:grpSp>
          <p:grpSp>
            <p:nvGrpSpPr>
              <p:cNvPr id="447" name="Google Shape;447;p8"/>
              <p:cNvGrpSpPr/>
              <p:nvPr/>
            </p:nvGrpSpPr>
            <p:grpSpPr>
              <a:xfrm>
                <a:off x="492492" y="2245019"/>
                <a:ext cx="4785473" cy="707713"/>
                <a:chOff x="740051" y="2278389"/>
                <a:chExt cx="4880592" cy="707713"/>
              </a:xfrm>
            </p:grpSpPr>
            <p:sp>
              <p:nvSpPr>
                <p:cNvPr id="448" name="Google Shape;448;p8"/>
                <p:cNvSpPr txBox="1"/>
                <p:nvPr/>
              </p:nvSpPr>
              <p:spPr>
                <a:xfrm>
                  <a:off x="740051" y="2278389"/>
                  <a:ext cx="4735031" cy="337716"/>
                </a:xfrm>
                <a:prstGeom prst="rect">
                  <a:avLst/>
                </a:prstGeom>
                <a:noFill/>
                <a:ln>
                  <a:noFill/>
                </a:ln>
              </p:spPr>
              <p:txBody>
                <a:bodyPr spcFirstLastPara="1" wrap="square" lIns="91425" tIns="45700" rIns="91425" bIns="45700" anchor="t" anchorCtr="0">
                  <a:spAutoFit/>
                </a:bodyPr>
                <a:lstStyle/>
                <a:p>
                  <a:pPr marL="215460" marR="0" lvl="0" indent="-215460" algn="l" rtl="0">
                    <a:lnSpc>
                      <a:spcPct val="100000"/>
                    </a:lnSpc>
                    <a:spcBef>
                      <a:spcPts val="0"/>
                    </a:spcBef>
                    <a:spcAft>
                      <a:spcPts val="0"/>
                    </a:spcAft>
                    <a:buClr>
                      <a:srgbClr val="FFFFFF"/>
                    </a:buClr>
                    <a:buSzPts val="1596"/>
                    <a:buFont typeface="Noto Sans Symbols"/>
                    <a:buChar char="▪"/>
                  </a:pPr>
                  <a:r>
                    <a:rPr lang="en-US" sz="1596" b="1" i="0" u="none" strike="noStrike" cap="none">
                      <a:solidFill>
                        <a:srgbClr val="FFFFFF"/>
                      </a:solidFill>
                      <a:latin typeface="Play"/>
                      <a:ea typeface="Play"/>
                      <a:cs typeface="Play"/>
                      <a:sym typeface="Play"/>
                    </a:rPr>
                    <a:t>Power Efficiency</a:t>
                  </a:r>
                  <a:endParaRPr sz="1400" b="0" i="0" u="none" strike="noStrike" cap="none">
                    <a:solidFill>
                      <a:srgbClr val="000000"/>
                    </a:solidFill>
                    <a:latin typeface="Arial"/>
                    <a:ea typeface="Arial"/>
                    <a:cs typeface="Arial"/>
                    <a:sym typeface="Arial"/>
                  </a:endParaRPr>
                </a:p>
              </p:txBody>
            </p:sp>
            <p:grpSp>
              <p:nvGrpSpPr>
                <p:cNvPr id="449" name="Google Shape;449;p8"/>
                <p:cNvGrpSpPr/>
                <p:nvPr/>
              </p:nvGrpSpPr>
              <p:grpSpPr>
                <a:xfrm>
                  <a:off x="816801" y="2585404"/>
                  <a:ext cx="4803842" cy="400698"/>
                  <a:chOff x="816801" y="2585404"/>
                  <a:chExt cx="4803842" cy="400698"/>
                </a:xfrm>
              </p:grpSpPr>
              <p:sp>
                <p:nvSpPr>
                  <p:cNvPr id="450" name="Google Shape;450;p8"/>
                  <p:cNvSpPr txBox="1"/>
                  <p:nvPr/>
                </p:nvSpPr>
                <p:spPr>
                  <a:xfrm>
                    <a:off x="941959" y="2585404"/>
                    <a:ext cx="4443362" cy="307016"/>
                  </a:xfrm>
                  <a:prstGeom prst="rect">
                    <a:avLst/>
                  </a:prstGeom>
                  <a:noFill/>
                  <a:ln>
                    <a:noFill/>
                  </a:ln>
                </p:spPr>
                <p:txBody>
                  <a:bodyPr spcFirstLastPara="1" wrap="square" lIns="91425" tIns="45700" rIns="91425" bIns="45700" anchor="t" anchorCtr="0">
                    <a:spAutoFit/>
                  </a:bodyPr>
                  <a:lstStyle/>
                  <a:p>
                    <a:pPr marL="143640" marR="0" lvl="0" indent="-143640" algn="l" rtl="0">
                      <a:lnSpc>
                        <a:spcPct val="100000"/>
                      </a:lnSpc>
                      <a:spcBef>
                        <a:spcPts val="0"/>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Designed to use less power at lower frequencies</a:t>
                    </a:r>
                    <a:endParaRPr sz="1400" b="0" i="0" u="none" strike="noStrike" cap="none">
                      <a:solidFill>
                        <a:srgbClr val="000000"/>
                      </a:solidFill>
                      <a:latin typeface="Arial"/>
                      <a:ea typeface="Arial"/>
                      <a:cs typeface="Arial"/>
                      <a:sym typeface="Arial"/>
                    </a:endParaRPr>
                  </a:p>
                </p:txBody>
              </p:sp>
              <p:grpSp>
                <p:nvGrpSpPr>
                  <p:cNvPr id="451" name="Google Shape;451;p8"/>
                  <p:cNvGrpSpPr/>
                  <p:nvPr/>
                </p:nvGrpSpPr>
                <p:grpSpPr>
                  <a:xfrm>
                    <a:off x="816801" y="2902979"/>
                    <a:ext cx="4803842" cy="83123"/>
                    <a:chOff x="6485024" y="2901674"/>
                    <a:chExt cx="4815756" cy="83329"/>
                  </a:xfrm>
                </p:grpSpPr>
                <p:cxnSp>
                  <p:nvCxnSpPr>
                    <p:cNvPr id="452" name="Google Shape;452;p8"/>
                    <p:cNvCxnSpPr/>
                    <p:nvPr/>
                  </p:nvCxnSpPr>
                  <p:spPr>
                    <a:xfrm>
                      <a:off x="6485024" y="2943339"/>
                      <a:ext cx="4774091" cy="0"/>
                    </a:xfrm>
                    <a:prstGeom prst="straightConnector1">
                      <a:avLst/>
                    </a:prstGeom>
                    <a:noFill/>
                    <a:ln w="9525" cap="flat" cmpd="sng">
                      <a:solidFill>
                        <a:srgbClr val="75C4FF"/>
                      </a:solidFill>
                      <a:prstDash val="dot"/>
                      <a:miter lim="800000"/>
                      <a:headEnd type="none" w="sm" len="sm"/>
                      <a:tailEnd type="none" w="sm" len="sm"/>
                    </a:ln>
                  </p:spPr>
                </p:cxnSp>
                <p:sp>
                  <p:nvSpPr>
                    <p:cNvPr id="453" name="Google Shape;453;p8"/>
                    <p:cNvSpPr/>
                    <p:nvPr/>
                  </p:nvSpPr>
                  <p:spPr>
                    <a:xfrm>
                      <a:off x="11217451" y="2901674"/>
                      <a:ext cx="83329" cy="83329"/>
                    </a:xfrm>
                    <a:prstGeom prst="rect">
                      <a:avLst/>
                    </a:prstGeom>
                    <a:solidFill>
                      <a:srgbClr val="00C7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5"/>
                        <a:buFont typeface="Arial"/>
                        <a:buNone/>
                      </a:pPr>
                      <a:endParaRPr sz="1795" b="0" i="0" u="none" strike="noStrike" cap="none">
                        <a:solidFill>
                          <a:srgbClr val="FFFFFF"/>
                        </a:solidFill>
                        <a:latin typeface="Play"/>
                        <a:ea typeface="Play"/>
                        <a:cs typeface="Play"/>
                        <a:sym typeface="Play"/>
                      </a:endParaRPr>
                    </a:p>
                  </p:txBody>
                </p:sp>
              </p:grpSp>
            </p:grpSp>
          </p:grpSp>
          <p:grpSp>
            <p:nvGrpSpPr>
              <p:cNvPr id="454" name="Google Shape;454;p8"/>
              <p:cNvGrpSpPr/>
              <p:nvPr/>
            </p:nvGrpSpPr>
            <p:grpSpPr>
              <a:xfrm>
                <a:off x="492492" y="2975078"/>
                <a:ext cx="5028735" cy="1102650"/>
                <a:chOff x="740051" y="3008448"/>
                <a:chExt cx="5128689" cy="1102650"/>
              </a:xfrm>
            </p:grpSpPr>
            <p:sp>
              <p:nvSpPr>
                <p:cNvPr id="455" name="Google Shape;455;p8"/>
                <p:cNvSpPr txBox="1"/>
                <p:nvPr/>
              </p:nvSpPr>
              <p:spPr>
                <a:xfrm>
                  <a:off x="740051" y="3008448"/>
                  <a:ext cx="4735031" cy="337716"/>
                </a:xfrm>
                <a:prstGeom prst="rect">
                  <a:avLst/>
                </a:prstGeom>
                <a:noFill/>
                <a:ln>
                  <a:noFill/>
                </a:ln>
              </p:spPr>
              <p:txBody>
                <a:bodyPr spcFirstLastPara="1" wrap="square" lIns="91425" tIns="45700" rIns="91425" bIns="45700" anchor="t" anchorCtr="0">
                  <a:spAutoFit/>
                </a:bodyPr>
                <a:lstStyle/>
                <a:p>
                  <a:pPr marL="215460" marR="0" lvl="0" indent="-215460" algn="l" rtl="0">
                    <a:lnSpc>
                      <a:spcPct val="100000"/>
                    </a:lnSpc>
                    <a:spcBef>
                      <a:spcPts val="0"/>
                    </a:spcBef>
                    <a:spcAft>
                      <a:spcPts val="0"/>
                    </a:spcAft>
                    <a:buClr>
                      <a:srgbClr val="FFFFFF"/>
                    </a:buClr>
                    <a:buSzPts val="1596"/>
                    <a:buFont typeface="Noto Sans Symbols"/>
                    <a:buChar char="▪"/>
                  </a:pPr>
                  <a:r>
                    <a:rPr lang="en-US" sz="1596" b="1" i="0" u="none" strike="noStrike" cap="none">
                      <a:solidFill>
                        <a:srgbClr val="FFFFFF"/>
                      </a:solidFill>
                      <a:latin typeface="Play"/>
                      <a:ea typeface="Play"/>
                      <a:cs typeface="Play"/>
                      <a:sym typeface="Play"/>
                    </a:rPr>
                    <a:t>Instruction Set Architecture</a:t>
                  </a:r>
                  <a:endParaRPr sz="1400" b="0" i="0" u="none" strike="noStrike" cap="none">
                    <a:solidFill>
                      <a:srgbClr val="000000"/>
                    </a:solidFill>
                    <a:latin typeface="Arial"/>
                    <a:ea typeface="Arial"/>
                    <a:cs typeface="Arial"/>
                    <a:sym typeface="Arial"/>
                  </a:endParaRPr>
                </a:p>
              </p:txBody>
            </p:sp>
            <p:grpSp>
              <p:nvGrpSpPr>
                <p:cNvPr id="456" name="Google Shape;456;p8"/>
                <p:cNvGrpSpPr/>
                <p:nvPr/>
              </p:nvGrpSpPr>
              <p:grpSpPr>
                <a:xfrm>
                  <a:off x="816801" y="3304145"/>
                  <a:ext cx="5051939" cy="806953"/>
                  <a:chOff x="816801" y="3304145"/>
                  <a:chExt cx="5051939" cy="806953"/>
                </a:xfrm>
              </p:grpSpPr>
              <p:grpSp>
                <p:nvGrpSpPr>
                  <p:cNvPr id="457" name="Google Shape;457;p8"/>
                  <p:cNvGrpSpPr/>
                  <p:nvPr/>
                </p:nvGrpSpPr>
                <p:grpSpPr>
                  <a:xfrm>
                    <a:off x="816801" y="4027975"/>
                    <a:ext cx="4803842" cy="83123"/>
                    <a:chOff x="6485024" y="3396860"/>
                    <a:chExt cx="4815756" cy="83329"/>
                  </a:xfrm>
                </p:grpSpPr>
                <p:cxnSp>
                  <p:nvCxnSpPr>
                    <p:cNvPr id="458" name="Google Shape;458;p8"/>
                    <p:cNvCxnSpPr/>
                    <p:nvPr/>
                  </p:nvCxnSpPr>
                  <p:spPr>
                    <a:xfrm>
                      <a:off x="6485024" y="3438525"/>
                      <a:ext cx="4774091" cy="0"/>
                    </a:xfrm>
                    <a:prstGeom prst="straightConnector1">
                      <a:avLst/>
                    </a:prstGeom>
                    <a:noFill/>
                    <a:ln w="9525" cap="flat" cmpd="sng">
                      <a:solidFill>
                        <a:srgbClr val="75C4FF"/>
                      </a:solidFill>
                      <a:prstDash val="dot"/>
                      <a:miter lim="800000"/>
                      <a:headEnd type="none" w="sm" len="sm"/>
                      <a:tailEnd type="none" w="sm" len="sm"/>
                    </a:ln>
                  </p:spPr>
                </p:cxnSp>
                <p:sp>
                  <p:nvSpPr>
                    <p:cNvPr id="459" name="Google Shape;459;p8"/>
                    <p:cNvSpPr/>
                    <p:nvPr/>
                  </p:nvSpPr>
                  <p:spPr>
                    <a:xfrm>
                      <a:off x="11217451" y="3396860"/>
                      <a:ext cx="83329" cy="83329"/>
                    </a:xfrm>
                    <a:prstGeom prst="rect">
                      <a:avLst/>
                    </a:prstGeom>
                    <a:solidFill>
                      <a:srgbClr val="00C7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5"/>
                        <a:buFont typeface="Arial"/>
                        <a:buNone/>
                      </a:pPr>
                      <a:endParaRPr sz="1795" b="0" i="0" u="none" strike="noStrike" cap="none">
                        <a:solidFill>
                          <a:srgbClr val="FFFFFF"/>
                        </a:solidFill>
                        <a:latin typeface="Play"/>
                        <a:ea typeface="Play"/>
                        <a:cs typeface="Play"/>
                        <a:sym typeface="Play"/>
                      </a:endParaRPr>
                    </a:p>
                  </p:txBody>
                </p:sp>
              </p:grpSp>
              <p:sp>
                <p:nvSpPr>
                  <p:cNvPr id="460" name="Google Shape;460;p8"/>
                  <p:cNvSpPr txBox="1"/>
                  <p:nvPr/>
                </p:nvSpPr>
                <p:spPr>
                  <a:xfrm>
                    <a:off x="909440" y="3304145"/>
                    <a:ext cx="4959300" cy="586500"/>
                  </a:xfrm>
                  <a:prstGeom prst="rect">
                    <a:avLst/>
                  </a:prstGeom>
                  <a:noFill/>
                  <a:ln>
                    <a:noFill/>
                  </a:ln>
                </p:spPr>
                <p:txBody>
                  <a:bodyPr spcFirstLastPara="1" wrap="square" lIns="91425" tIns="45700" rIns="91425" bIns="45700" anchor="t" anchorCtr="0">
                    <a:spAutoFit/>
                  </a:bodyPr>
                  <a:lstStyle/>
                  <a:p>
                    <a:pPr marL="143640" marR="0" lvl="0" indent="-143640" algn="l" rtl="0">
                      <a:lnSpc>
                        <a:spcPct val="100000"/>
                      </a:lnSpc>
                      <a:spcBef>
                        <a:spcPts val="0"/>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Symmetrical ISA with Performance Cores</a:t>
                    </a:r>
                    <a:endParaRPr sz="1400" b="0" i="0" u="none" strike="noStrike" cap="none">
                      <a:solidFill>
                        <a:srgbClr val="000000"/>
                      </a:solidFill>
                      <a:latin typeface="Arial"/>
                      <a:ea typeface="Arial"/>
                      <a:cs typeface="Arial"/>
                      <a:sym typeface="Arial"/>
                    </a:endParaRPr>
                  </a:p>
                  <a:p>
                    <a:pPr marL="143640" marR="0" lvl="0" indent="-143640" algn="l" rtl="0">
                      <a:lnSpc>
                        <a:spcPct val="100000"/>
                      </a:lnSpc>
                      <a:spcBef>
                        <a:spcPts val="499"/>
                      </a:spcBef>
                      <a:spcAft>
                        <a:spcPts val="0"/>
                      </a:spcAft>
                      <a:buClr>
                        <a:srgbClr val="FFFFFF"/>
                      </a:buClr>
                      <a:buSzPts val="1397"/>
                      <a:buFont typeface="Arial"/>
                      <a:buChar char="•"/>
                    </a:pPr>
                    <a:r>
                      <a:rPr lang="en-US" sz="1397" b="0" i="0" u="none" strike="noStrike" cap="none">
                        <a:solidFill>
                          <a:srgbClr val="FFFFFF"/>
                        </a:solidFill>
                        <a:latin typeface="Play"/>
                        <a:ea typeface="Play"/>
                        <a:cs typeface="Play"/>
                        <a:sym typeface="Play"/>
                      </a:rPr>
                      <a:t>AVX512 disabled on Performance </a:t>
                    </a:r>
                    <a:r>
                      <a:rPr lang="en-US" sz="1397" b="0" i="0" u="none" strike="noStrike" cap="none">
                        <a:solidFill>
                          <a:srgbClr val="FFFFFF"/>
                        </a:solidFill>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and</a:t>
                    </a:r>
                    <a:r>
                      <a:rPr lang="en-US" sz="1397" b="0" i="0" u="none" strike="noStrike" cap="none">
                        <a:solidFill>
                          <a:srgbClr val="FFFFFF"/>
                        </a:solidFill>
                        <a:latin typeface="Play"/>
                        <a:ea typeface="Play"/>
                        <a:cs typeface="Play"/>
                        <a:sym typeface="Play"/>
                      </a:rPr>
                      <a:t> Efficient Cores</a:t>
                    </a:r>
                    <a:endParaRPr sz="1400" b="0" i="0" u="none" strike="noStrike" cap="none">
                      <a:solidFill>
                        <a:srgbClr val="000000"/>
                      </a:solidFill>
                      <a:latin typeface="Arial"/>
                      <a:ea typeface="Arial"/>
                      <a:cs typeface="Arial"/>
                      <a:sym typeface="Arial"/>
                    </a:endParaRPr>
                  </a:p>
                </p:txBody>
              </p:sp>
            </p:grpSp>
          </p:grpSp>
        </p:grpSp>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9"/>
          <p:cNvSpPr txBox="1">
            <a:spLocks noGrp="1"/>
          </p:cNvSpPr>
          <p:nvPr>
            <p:ph type="title"/>
          </p:nvPr>
        </p:nvSpPr>
        <p:spPr>
          <a:xfrm>
            <a:off x="431800" y="431799"/>
            <a:ext cx="10895013" cy="1223963"/>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lt1"/>
              </a:buClr>
              <a:buSzPts val="4000"/>
              <a:buFont typeface="Play"/>
              <a:buNone/>
            </a:pPr>
            <a:r>
              <a:rPr lang="en-US"/>
              <a:t>Core ISAs</a:t>
            </a:r>
            <a:endParaRPr/>
          </a:p>
        </p:txBody>
      </p:sp>
      <p:sp>
        <p:nvSpPr>
          <p:cNvPr id="466" name="Google Shape;466;p9"/>
          <p:cNvSpPr txBox="1">
            <a:spLocks noGrp="1"/>
          </p:cNvSpPr>
          <p:nvPr>
            <p:ph type="body" idx="1"/>
          </p:nvPr>
        </p:nvSpPr>
        <p:spPr>
          <a:xfrm>
            <a:off x="431800" y="1655762"/>
            <a:ext cx="5483624" cy="442912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None/>
            </a:pPr>
            <a:r>
              <a:rPr lang="en-US" sz="2400">
                <a:latin typeface="Play"/>
                <a:ea typeface="Play"/>
                <a:cs typeface="Play"/>
                <a:sym typeface="Play"/>
              </a:rPr>
              <a:t>To simplify the programming model and provide </a:t>
            </a:r>
            <a:r>
              <a:rPr lang="en-US" sz="2400">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flexibility</a:t>
            </a:r>
            <a:r>
              <a:rPr lang="en-US" sz="2400">
                <a:latin typeface="Play"/>
                <a:ea typeface="Play"/>
                <a:cs typeface="Play"/>
                <a:sym typeface="Play"/>
              </a:rPr>
              <a:t>, Intel made the following design decisions:</a:t>
            </a:r>
            <a:endParaRPr/>
          </a:p>
          <a:p>
            <a:pPr marL="0" lvl="0" indent="0" algn="l" rtl="0">
              <a:lnSpc>
                <a:spcPct val="100000"/>
              </a:lnSpc>
              <a:spcBef>
                <a:spcPts val="0"/>
              </a:spcBef>
              <a:spcAft>
                <a:spcPts val="0"/>
              </a:spcAft>
              <a:buClr>
                <a:schemeClr val="lt1"/>
              </a:buClr>
              <a:buSzPts val="1600"/>
              <a:buNone/>
            </a:pPr>
            <a:endParaRPr sz="1600">
              <a:latin typeface="Play"/>
              <a:ea typeface="Play"/>
              <a:cs typeface="Play"/>
              <a:sym typeface="Play"/>
            </a:endParaRPr>
          </a:p>
          <a:p>
            <a:pPr marL="171450" lvl="2" indent="-171450" algn="l" rtl="0">
              <a:lnSpc>
                <a:spcPct val="100000"/>
              </a:lnSpc>
              <a:spcBef>
                <a:spcPts val="0"/>
              </a:spcBef>
              <a:spcAft>
                <a:spcPts val="0"/>
              </a:spcAft>
              <a:buClr>
                <a:schemeClr val="lt1"/>
              </a:buClr>
              <a:buSzPts val="2400"/>
              <a:buFont typeface="Arial"/>
              <a:buChar char="•"/>
            </a:pPr>
            <a:r>
              <a:rPr lang="en-US" sz="2400">
                <a:latin typeface="Play"/>
                <a:ea typeface="Play"/>
                <a:cs typeface="Play"/>
                <a:sym typeface="Play"/>
              </a:rPr>
              <a:t>All core types have the same base instruction set (</a:t>
            </a:r>
            <a:r>
              <a:rPr lang="en-US" sz="2400">
                <a:latin typeface="Play"/>
                <a:ea typeface="Play"/>
                <a:cs typeface="Play"/>
                <a:sym typeface="Pl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AVX2</a:t>
            </a:r>
            <a:r>
              <a:rPr lang="en-US" sz="2400">
                <a:latin typeface="Play"/>
                <a:ea typeface="Play"/>
                <a:cs typeface="Play"/>
                <a:sym typeface="Play"/>
              </a:rPr>
              <a:t>).</a:t>
            </a:r>
            <a:endParaRPr/>
          </a:p>
          <a:p>
            <a:pPr marL="171450" lvl="0" indent="-69850" algn="l" rtl="0">
              <a:lnSpc>
                <a:spcPct val="100000"/>
              </a:lnSpc>
              <a:spcBef>
                <a:spcPts val="1600"/>
              </a:spcBef>
              <a:spcAft>
                <a:spcPts val="0"/>
              </a:spcAft>
              <a:buClr>
                <a:schemeClr val="lt1"/>
              </a:buClr>
              <a:buSzPts val="1600"/>
              <a:buFont typeface="Arial"/>
              <a:buNone/>
            </a:pPr>
            <a:endParaRPr sz="1600">
              <a:latin typeface="Play"/>
              <a:ea typeface="Play"/>
              <a:cs typeface="Play"/>
              <a:sym typeface="Play"/>
            </a:endParaRPr>
          </a:p>
          <a:p>
            <a:pPr marL="171450" lvl="2" indent="-171450" algn="l" rtl="0">
              <a:lnSpc>
                <a:spcPct val="100000"/>
              </a:lnSpc>
              <a:spcBef>
                <a:spcPts val="0"/>
              </a:spcBef>
              <a:spcAft>
                <a:spcPts val="0"/>
              </a:spcAft>
              <a:buClr>
                <a:schemeClr val="lt1"/>
              </a:buClr>
              <a:buSzPts val="2400"/>
              <a:buFont typeface="Arial"/>
              <a:buChar char="•"/>
            </a:pPr>
            <a:r>
              <a:rPr lang="en-US" sz="2400">
                <a:latin typeface="Play"/>
                <a:ea typeface="Play"/>
                <a:cs typeface="Play"/>
                <a:sym typeface="Play"/>
              </a:rPr>
              <a:t>TSX is disabled on the package.</a:t>
            </a:r>
            <a:endParaRPr/>
          </a:p>
          <a:p>
            <a:pPr marL="171450" lvl="0" indent="-69850" algn="l" rtl="0">
              <a:lnSpc>
                <a:spcPct val="100000"/>
              </a:lnSpc>
              <a:spcBef>
                <a:spcPts val="1600"/>
              </a:spcBef>
              <a:spcAft>
                <a:spcPts val="0"/>
              </a:spcAft>
              <a:buClr>
                <a:schemeClr val="lt1"/>
              </a:buClr>
              <a:buSzPts val="1600"/>
              <a:buFont typeface="Arial"/>
              <a:buNone/>
            </a:pPr>
            <a:endParaRPr sz="1600">
              <a:latin typeface="Play"/>
              <a:ea typeface="Play"/>
              <a:cs typeface="Play"/>
              <a:sym typeface="Play"/>
            </a:endParaRPr>
          </a:p>
          <a:p>
            <a:pPr marL="171450" lvl="2" indent="-171450" algn="l" rtl="0">
              <a:lnSpc>
                <a:spcPct val="100000"/>
              </a:lnSpc>
              <a:spcBef>
                <a:spcPts val="0"/>
              </a:spcBef>
              <a:spcAft>
                <a:spcPts val="0"/>
              </a:spcAft>
              <a:buClr>
                <a:schemeClr val="lt1"/>
              </a:buClr>
              <a:buSzPts val="2400"/>
              <a:buFont typeface="Arial"/>
              <a:buChar char="•"/>
            </a:pPr>
            <a:r>
              <a:rPr lang="en-US" sz="2400">
                <a:latin typeface="Play"/>
                <a:ea typeface="Play"/>
                <a:cs typeface="Play"/>
                <a:sym typeface="Play"/>
              </a:rPr>
              <a:t>AVX512 is disabled on P-cores.</a:t>
            </a:r>
            <a:endParaRPr sz="1600">
              <a:solidFill>
                <a:schemeClr val="lt1"/>
              </a:solidFill>
              <a:latin typeface="Play"/>
              <a:ea typeface="Play"/>
              <a:cs typeface="Play"/>
              <a:sym typeface="Play"/>
            </a:endParaRPr>
          </a:p>
          <a:p>
            <a:pPr marL="627507" lvl="1" indent="-171450" algn="l" rtl="0">
              <a:lnSpc>
                <a:spcPct val="110000"/>
              </a:lnSpc>
              <a:spcBef>
                <a:spcPts val="1600"/>
              </a:spcBef>
              <a:spcAft>
                <a:spcPts val="0"/>
              </a:spcAft>
              <a:buClr>
                <a:schemeClr val="lt1"/>
              </a:buClr>
              <a:buSzPts val="1600"/>
              <a:buFont typeface="Arial"/>
              <a:buChar char="•"/>
            </a:pPr>
            <a:r>
              <a:rPr lang="en-US" sz="1600">
                <a:solidFill>
                  <a:schemeClr val="lt1"/>
                </a:solidFill>
                <a:latin typeface="Play"/>
                <a:ea typeface="Play"/>
                <a:cs typeface="Play"/>
                <a:sym typeface="Play"/>
              </a:rPr>
              <a:t>AVX512 not supported on E-cores (Gracemont)</a:t>
            </a:r>
            <a:endParaRPr/>
          </a:p>
        </p:txBody>
      </p:sp>
      <p:sp>
        <p:nvSpPr>
          <p:cNvPr id="467" name="Google Shape;467;p9"/>
          <p:cNvSpPr txBox="1">
            <a:spLocks noGrp="1"/>
          </p:cNvSpPr>
          <p:nvPr>
            <p:ph type="ftr" idx="11"/>
          </p:nvPr>
        </p:nvSpPr>
        <p:spPr>
          <a:xfrm>
            <a:off x="431801" y="6426200"/>
            <a:ext cx="3220258" cy="431799"/>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1400"/>
              <a:buNone/>
            </a:pPr>
            <a:r>
              <a:rPr lang="en-US"/>
              <a:t>Performance Tuning Games For Hybrid Architectures</a:t>
            </a:r>
            <a:endParaRPr/>
          </a:p>
        </p:txBody>
      </p:sp>
      <p:sp>
        <p:nvSpPr>
          <p:cNvPr id="468" name="Google Shape;468;p9"/>
          <p:cNvSpPr txBox="1">
            <a:spLocks noGrp="1"/>
          </p:cNvSpPr>
          <p:nvPr>
            <p:ph type="sldNum" idx="12"/>
          </p:nvPr>
        </p:nvSpPr>
        <p:spPr>
          <a:xfrm>
            <a:off x="11760200" y="6426200"/>
            <a:ext cx="431799" cy="431799"/>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9</a:t>
            </a:fld>
            <a:endParaRPr/>
          </a:p>
        </p:txBody>
      </p:sp>
      <p:graphicFrame>
        <p:nvGraphicFramePr>
          <p:cNvPr id="469" name="Google Shape;469;p9"/>
          <p:cNvGraphicFramePr/>
          <p:nvPr/>
        </p:nvGraphicFramePr>
        <p:xfrm>
          <a:off x="6080918" y="1596094"/>
          <a:ext cx="5537250" cy="4004525"/>
        </p:xfrm>
        <a:graphic>
          <a:graphicData uri="http://schemas.openxmlformats.org/drawingml/2006/table">
            <a:tbl>
              <a:tblPr>
                <a:noFill/>
                <a:tableStyleId>{AC802341-D869-491C-8696-86ED526F0734}</a:tableStyleId>
              </a:tblPr>
              <a:tblGrid>
                <a:gridCol w="2768625">
                  <a:extLst>
                    <a:ext uri="{9D8B030D-6E8A-4147-A177-3AD203B41FA5}">
                      <a16:colId xmlns:a16="http://schemas.microsoft.com/office/drawing/2014/main" val="20000"/>
                    </a:ext>
                  </a:extLst>
                </a:gridCol>
                <a:gridCol w="2768625">
                  <a:extLst>
                    <a:ext uri="{9D8B030D-6E8A-4147-A177-3AD203B41FA5}">
                      <a16:colId xmlns:a16="http://schemas.microsoft.com/office/drawing/2014/main" val="20001"/>
                    </a:ext>
                  </a:extLst>
                </a:gridCol>
              </a:tblGrid>
              <a:tr h="572075">
                <a:tc>
                  <a:txBody>
                    <a:bodyPr/>
                    <a:lstStyle/>
                    <a:p>
                      <a:pPr marL="0" marR="0" lvl="0" indent="0" algn="ctr" rtl="1">
                        <a:lnSpc>
                          <a:spcPct val="100000"/>
                        </a:lnSpc>
                        <a:spcBef>
                          <a:spcPts val="0"/>
                        </a:spcBef>
                        <a:spcAft>
                          <a:spcPts val="0"/>
                        </a:spcAft>
                        <a:buClr>
                          <a:srgbClr val="000000"/>
                        </a:buClr>
                        <a:buSzPts val="1800"/>
                        <a:buFont typeface="Arial"/>
                        <a:buNone/>
                      </a:pPr>
                      <a:r>
                        <a:rPr lang="en-US" sz="1800" u="none" strike="noStrike" cap="none"/>
                        <a:t>Golden Cove Core</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68B5"/>
                    </a:solidFill>
                  </a:tcPr>
                </a:tc>
                <a:tc>
                  <a:txBody>
                    <a:bodyPr/>
                    <a:lstStyle/>
                    <a:p>
                      <a:pPr marL="0" marR="0" lvl="0" indent="0" algn="ctr" rtl="1">
                        <a:lnSpc>
                          <a:spcPct val="100000"/>
                        </a:lnSpc>
                        <a:spcBef>
                          <a:spcPts val="0"/>
                        </a:spcBef>
                        <a:spcAft>
                          <a:spcPts val="0"/>
                        </a:spcAft>
                        <a:buClr>
                          <a:srgbClr val="000000"/>
                        </a:buClr>
                        <a:buSzPts val="1800"/>
                        <a:buFont typeface="Arial"/>
                        <a:buNone/>
                      </a:pPr>
                      <a:r>
                        <a:rPr lang="en-US" sz="1800" u="none" strike="noStrike" cap="none"/>
                        <a:t>Gracemont Core</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68B5"/>
                    </a:solidFill>
                  </a:tcPr>
                </a:tc>
                <a:extLst>
                  <a:ext uri="{0D108BD9-81ED-4DB2-BD59-A6C34878D82A}">
                    <a16:rowId xmlns:a16="http://schemas.microsoft.com/office/drawing/2014/main" val="10000"/>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AVX512</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Disabled in P-cores when E-cores enabled</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1"/>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TSX</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Disabled in P-cores and E-cores</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2"/>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AVX-VNNI</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3"/>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vAES</a:t>
                      </a:r>
                      <a:endParaRPr sz="1400" b="1" u="none" strike="noStrike" cap="none">
                        <a:solidFill>
                          <a:srgbClr val="05000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4"/>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vCMUL</a:t>
                      </a:r>
                      <a:endParaRPr sz="1400" b="1" u="none" strike="noStrike" cap="none">
                        <a:solidFill>
                          <a:srgbClr val="05000F"/>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2E5"/>
                    </a:solidFill>
                  </a:tcPr>
                </a:tc>
                <a:extLst>
                  <a:ext uri="{0D108BD9-81ED-4DB2-BD59-A6C34878D82A}">
                    <a16:rowId xmlns:a16="http://schemas.microsoft.com/office/drawing/2014/main" val="10005"/>
                  </a:ext>
                </a:extLst>
              </a:tr>
              <a:tr h="572075">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UMWAIT/TPAUSE</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tc>
                  <a:txBody>
                    <a:bodyPr/>
                    <a:lstStyle/>
                    <a:p>
                      <a:pPr marL="0" marR="0" lvl="0" indent="0" algn="ctr" rtl="1">
                        <a:lnSpc>
                          <a:spcPct val="100000"/>
                        </a:lnSpc>
                        <a:spcBef>
                          <a:spcPts val="0"/>
                        </a:spcBef>
                        <a:spcAft>
                          <a:spcPts val="0"/>
                        </a:spcAft>
                        <a:buClr>
                          <a:srgbClr val="000000"/>
                        </a:buClr>
                        <a:buSzPts val="1400"/>
                        <a:buFont typeface="Arial"/>
                        <a:buNone/>
                      </a:pPr>
                      <a:r>
                        <a:rPr lang="en-US" sz="1400" b="1" u="none" strike="noStrike" cap="none">
                          <a:solidFill>
                            <a:srgbClr val="05000F"/>
                          </a:solidFill>
                        </a:rPr>
                        <a:t>Enabled through symmetric </a:t>
                      </a:r>
                      <a:r>
                        <a:rPr lang="en-US" sz="1400" b="1" u="none" strike="noStrike" cap="none">
                          <a:solidFill>
                            <a:srgbClr val="05000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ISA</a:t>
                      </a: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AF2"/>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theme/theme1.xml><?xml version="1.0" encoding="utf-8"?>
<a:theme xmlns:a="http://schemas.openxmlformats.org/drawingml/2006/main" name="Intel Gaming PPT theme">
  <a:themeElements>
    <a:clrScheme name="Intel Gaming colour theme">
      <a:dk1>
        <a:srgbClr val="000000"/>
      </a:dk1>
      <a:lt1>
        <a:srgbClr val="FFFFFF"/>
      </a:lt1>
      <a:dk2>
        <a:srgbClr val="00021E"/>
      </a:dk2>
      <a:lt2>
        <a:srgbClr val="E9E9E9"/>
      </a:lt2>
      <a:accent1>
        <a:srgbClr val="0A001F"/>
      </a:accent1>
      <a:accent2>
        <a:srgbClr val="000864"/>
      </a:accent2>
      <a:accent3>
        <a:srgbClr val="000F8A"/>
      </a:accent3>
      <a:accent4>
        <a:srgbClr val="FFC91C"/>
      </a:accent4>
      <a:accent5>
        <a:srgbClr val="FF5661"/>
      </a:accent5>
      <a:accent6>
        <a:srgbClr val="00C7FD"/>
      </a:accent6>
      <a:hlink>
        <a:srgbClr val="00C7FD"/>
      </a:hlink>
      <a:folHlink>
        <a:srgbClr val="FF56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3237B8C9149C4EA0FE087ADB96D48B" ma:contentTypeVersion="13" ma:contentTypeDescription="Create a new document." ma:contentTypeScope="" ma:versionID="8549daabc1fa4cc276b1b840682ab9b6">
  <xsd:schema xmlns:xsd="http://www.w3.org/2001/XMLSchema" xmlns:xs="http://www.w3.org/2001/XMLSchema" xmlns:p="http://schemas.microsoft.com/office/2006/metadata/properties" xmlns:ns2="f63179b3-d1a9-444c-968e-9b8426311e9b" xmlns:ns3="1bd01eb6-700e-43e8-97ea-4199ee7769e2" targetNamespace="http://schemas.microsoft.com/office/2006/metadata/properties" ma:root="true" ma:fieldsID="a68a93f371f5c8b7b39787851e24fb38" ns2:_="" ns3:_="">
    <xsd:import namespace="f63179b3-d1a9-444c-968e-9b8426311e9b"/>
    <xsd:import namespace="1bd01eb6-700e-43e8-97ea-4199ee7769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179b3-d1a9-444c-968e-9b8426311e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format="Dropdown" ma:internalName="Status">
      <xsd:simpleType>
        <xsd:restriction base="dms:Text">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d01eb6-700e-43e8-97ea-4199ee7769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f63179b3-d1a9-444c-968e-9b8426311e9b" xsi:nil="true"/>
  </documentManagement>
</p:properties>
</file>

<file path=customXml/itemProps1.xml><?xml version="1.0" encoding="utf-8"?>
<ds:datastoreItem xmlns:ds="http://schemas.openxmlformats.org/officeDocument/2006/customXml" ds:itemID="{D3AA33B4-D593-48B9-89F5-7698AD2E46D9}">
  <ds:schemaRefs>
    <ds:schemaRef ds:uri="http://schemas.microsoft.com/sharepoint/v3/contenttype/forms"/>
  </ds:schemaRefs>
</ds:datastoreItem>
</file>

<file path=customXml/itemProps2.xml><?xml version="1.0" encoding="utf-8"?>
<ds:datastoreItem xmlns:ds="http://schemas.openxmlformats.org/officeDocument/2006/customXml" ds:itemID="{A27DDED4-0287-4649-99AE-AD7BF06396B5}"/>
</file>

<file path=customXml/itemProps3.xml><?xml version="1.0" encoding="utf-8"?>
<ds:datastoreItem xmlns:ds="http://schemas.openxmlformats.org/officeDocument/2006/customXml" ds:itemID="{2113D785-44B0-44A9-83CB-C28A15263DD5}">
  <ds:schemaRefs>
    <ds:schemaRef ds:uri="http://schemas.microsoft.com/office/2006/metadata/properties"/>
    <ds:schemaRef ds:uri="http://schemas.microsoft.com/office/infopath/2007/PartnerControls"/>
    <ds:schemaRef ds:uri="f63179b3-d1a9-444c-968e-9b8426311e9b"/>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34</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Intel Gaming PPT theme</vt:lpstr>
      <vt:lpstr>Performance Tuning Games for Hybrid Architectures</vt:lpstr>
      <vt:lpstr>PowerPoint Presentation</vt:lpstr>
      <vt:lpstr>Agenda </vt:lpstr>
      <vt:lpstr>Core Topology </vt:lpstr>
      <vt:lpstr>12th Gen Intel® Core ™ Processors (Alder Lake) with Intel® Hybrid Technology </vt:lpstr>
      <vt:lpstr>Intel Alder Lake with Intel® Hybrid Technology </vt:lpstr>
      <vt:lpstr>Performance and Efficient Cores </vt:lpstr>
      <vt:lpstr>Performance and Efficient Cores </vt:lpstr>
      <vt:lpstr>Core ISAs</vt:lpstr>
      <vt:lpstr>Core ISAs</vt:lpstr>
      <vt:lpstr>Core ISAs</vt:lpstr>
      <vt:lpstr>Core ISAs</vt:lpstr>
      <vt:lpstr>Changing Our Assumptions … </vt:lpstr>
      <vt:lpstr>Performance Characteristics</vt:lpstr>
      <vt:lpstr>Performance Characteristics</vt:lpstr>
      <vt:lpstr>Performance Characteristics</vt:lpstr>
      <vt:lpstr>Performance Characteristics</vt:lpstr>
      <vt:lpstr>Performance Characteristics</vt:lpstr>
      <vt:lpstr>Intel® Thread Director/HGS+ </vt:lpstr>
      <vt:lpstr>Intel® Thread Director/HGS+ </vt:lpstr>
      <vt:lpstr>Intel® Thread Director/HGS+ </vt:lpstr>
      <vt:lpstr>PowerPoint Presentation</vt:lpstr>
      <vt:lpstr>Hybrid Thread Scheduling</vt:lpstr>
      <vt:lpstr>Other Changes</vt:lpstr>
      <vt:lpstr>CPUID</vt:lpstr>
      <vt:lpstr>CPUID</vt:lpstr>
      <vt:lpstr>Best Practices</vt:lpstr>
      <vt:lpstr>Best Practices (Game Subsystem Scheduling)</vt:lpstr>
      <vt:lpstr>Hybrid Detect</vt:lpstr>
      <vt:lpstr>Hybrid Detect</vt:lpstr>
      <vt:lpstr>Hybrid Detect</vt:lpstr>
      <vt:lpstr>Wrapping Up</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Tuning Games for Hybrid Architectures</dc:title>
  <dc:creator>Wiggin, Cindi</dc:creator>
  <cp:revision>21</cp:revision>
  <dcterms:created xsi:type="dcterms:W3CDTF">2022-01-11T14:52:49Z</dcterms:created>
  <dcterms:modified xsi:type="dcterms:W3CDTF">2022-03-07T15:05:34Z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0x010100743237B8C9149C4EA0FE087ADB96D48B</vt:lpwstr>
  </property>
</Properties>
</file>