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Lst>
  <p:notesMasterIdLst>
    <p:notesMasterId r:id="rId78"/>
  </p:notesMasterIdLst>
  <p:handoutMasterIdLst>
    <p:handoutMasterId r:id="rId79"/>
  </p:handoutMasterIdLst>
  <p:sldIdLst>
    <p:sldId id="2147470341" r:id="rId5"/>
    <p:sldId id="375" r:id="rId6"/>
    <p:sldId id="2134096182" r:id="rId7"/>
    <p:sldId id="2147307798" r:id="rId8"/>
    <p:sldId id="2147475899" r:id="rId9"/>
    <p:sldId id="2147475901" r:id="rId10"/>
    <p:sldId id="2147475912" r:id="rId11"/>
    <p:sldId id="2147475830" r:id="rId12"/>
    <p:sldId id="2147475875" r:id="rId13"/>
    <p:sldId id="2147475853" r:id="rId14"/>
    <p:sldId id="2147475835" r:id="rId15"/>
    <p:sldId id="2147475913" r:id="rId16"/>
    <p:sldId id="2147475811" r:id="rId17"/>
    <p:sldId id="2147475741" r:id="rId18"/>
    <p:sldId id="2147470344" r:id="rId19"/>
    <p:sldId id="2147475762" r:id="rId20"/>
    <p:sldId id="2147475849" r:id="rId21"/>
    <p:sldId id="2147475904" r:id="rId22"/>
    <p:sldId id="2147475808" r:id="rId23"/>
    <p:sldId id="2147475744" r:id="rId24"/>
    <p:sldId id="2147470326" r:id="rId25"/>
    <p:sldId id="2147475903" r:id="rId26"/>
    <p:sldId id="2147471800" r:id="rId27"/>
    <p:sldId id="2147376377" r:id="rId28"/>
    <p:sldId id="2147475769" r:id="rId29"/>
    <p:sldId id="2147475902" r:id="rId30"/>
    <p:sldId id="2147475889" r:id="rId31"/>
    <p:sldId id="2147475909" r:id="rId32"/>
    <p:sldId id="2147475907" r:id="rId33"/>
    <p:sldId id="2147475653" r:id="rId34"/>
    <p:sldId id="2147475873" r:id="rId35"/>
    <p:sldId id="2147475755" r:id="rId36"/>
    <p:sldId id="2147475890" r:id="rId37"/>
    <p:sldId id="2147475614" r:id="rId38"/>
    <p:sldId id="2147475863" r:id="rId39"/>
    <p:sldId id="2147475888" r:id="rId40"/>
    <p:sldId id="2147475887" r:id="rId41"/>
    <p:sldId id="2147475622" r:id="rId42"/>
    <p:sldId id="2147475559" r:id="rId43"/>
    <p:sldId id="2147475672" r:id="rId44"/>
    <p:sldId id="2147475891" r:id="rId45"/>
    <p:sldId id="639" r:id="rId46"/>
    <p:sldId id="2147475911" r:id="rId47"/>
    <p:sldId id="2147475810" r:id="rId48"/>
    <p:sldId id="2147308225" r:id="rId49"/>
    <p:sldId id="2147308261" r:id="rId50"/>
    <p:sldId id="2147475879" r:id="rId51"/>
    <p:sldId id="2147475910" r:id="rId52"/>
    <p:sldId id="2147475859" r:id="rId53"/>
    <p:sldId id="2147475892" r:id="rId54"/>
    <p:sldId id="2147475877" r:id="rId55"/>
    <p:sldId id="2147475895" r:id="rId56"/>
    <p:sldId id="2147475876" r:id="rId57"/>
    <p:sldId id="2147475896" r:id="rId58"/>
    <p:sldId id="2147475860" r:id="rId59"/>
    <p:sldId id="2147475861" r:id="rId60"/>
    <p:sldId id="2147475729" r:id="rId61"/>
    <p:sldId id="292" r:id="rId62"/>
    <p:sldId id="2147475817" r:id="rId63"/>
    <p:sldId id="2147475824" r:id="rId64"/>
    <p:sldId id="2147475816" r:id="rId65"/>
    <p:sldId id="2147475781" r:id="rId66"/>
    <p:sldId id="2147475815" r:id="rId67"/>
    <p:sldId id="2147475813" r:id="rId68"/>
    <p:sldId id="2147475783" r:id="rId69"/>
    <p:sldId id="280" r:id="rId70"/>
    <p:sldId id="2147475880" r:id="rId71"/>
    <p:sldId id="2147475881" r:id="rId72"/>
    <p:sldId id="2147475886" r:id="rId73"/>
    <p:sldId id="2147475885" r:id="rId74"/>
    <p:sldId id="2147475884" r:id="rId75"/>
    <p:sldId id="2147475883" r:id="rId76"/>
    <p:sldId id="2147475882" r:id="rId77"/>
  </p:sldIdLst>
  <p:sldSz cx="12188825" cy="6858000"/>
  <p:notesSz cx="6858000" cy="9144000"/>
  <p:embeddedFontLst>
    <p:embeddedFont>
      <p:font typeface="Arial Narrow" panose="020B0606020202030204" pitchFamily="34"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IntelOne Display AR Regular" panose="020B0503020203020204" pitchFamily="34" charset="-78"/>
      <p:regular r:id="rId88"/>
      <p:bold r:id="rId89"/>
    </p:embeddedFont>
    <p:embeddedFont>
      <p:font typeface="IntelOne Display Bold" panose="020B0803020203020204" pitchFamily="34" charset="0"/>
      <p:bold r:id="rId90"/>
    </p:embeddedFont>
    <p:embeddedFont>
      <p:font typeface="IntelOne Display CY Light" panose="020B0403020203020204" pitchFamily="34" charset="0"/>
      <p:regular r:id="rId91"/>
      <p:bold r:id="rId92"/>
    </p:embeddedFont>
    <p:embeddedFont>
      <p:font typeface="IntelOne Display Light" panose="020B0403020203020204" pitchFamily="34" charset="0"/>
      <p:regular r:id="rId93"/>
    </p:embeddedFont>
    <p:embeddedFont>
      <p:font typeface="IntelOne Display Medium" panose="020B0703020203020204" pitchFamily="34" charset="0"/>
      <p:regular r:id="rId94"/>
    </p:embeddedFont>
    <p:embeddedFont>
      <p:font typeface="IntelOne Display Regular" panose="020B0503020203020204" pitchFamily="34" charset="0"/>
      <p:regular r:id="rId95"/>
    </p:embeddedFont>
    <p:embeddedFont>
      <p:font typeface="IntelOne Text" panose="020B0503020203020204" pitchFamily="34" charset="0"/>
      <p:regular r:id="rId96"/>
      <p:bold r:id="rId97"/>
      <p:italic r:id="rId98"/>
      <p:boldItalic r:id="rId99"/>
    </p:embeddedFont>
    <p:embeddedFont>
      <p:font typeface="IntelOne Text Light" panose="020B0403020203020204" pitchFamily="34" charset="0"/>
      <p:regular r:id="rId100"/>
      <p:italic r:id="rId101"/>
    </p:embeddedFont>
    <p:embeddedFont>
      <p:font typeface="Roboto" panose="02000000000000000000" pitchFamily="2" charset="0"/>
      <p:regular r:id="rId102"/>
      <p:bold r:id="rId103"/>
      <p:italic r:id="rId104"/>
      <p:boldItalic r:id="rId105"/>
    </p:embeddedFont>
  </p:embeddedFontLst>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ection" id="{0C7DB36A-0389-5941-AC03-EA93B4BFBA1F}">
          <p14:sldIdLst>
            <p14:sldId id="2147470341"/>
            <p14:sldId id="375"/>
            <p14:sldId id="2134096182"/>
            <p14:sldId id="2147307798"/>
            <p14:sldId id="2147475899"/>
            <p14:sldId id="2147475901"/>
            <p14:sldId id="2147475912"/>
            <p14:sldId id="2147475830"/>
          </p14:sldIdLst>
        </p14:section>
        <p14:section name="Cloud Efficiency" id="{3C812770-33AF-4284-BCEA-919967B69C0D}">
          <p14:sldIdLst>
            <p14:sldId id="2147475875"/>
            <p14:sldId id="2147475853"/>
            <p14:sldId id="2147475835"/>
            <p14:sldId id="2147475913"/>
            <p14:sldId id="2147475811"/>
            <p14:sldId id="2147475741"/>
            <p14:sldId id="2147470344"/>
            <p14:sldId id="2147475762"/>
            <p14:sldId id="2147475849"/>
            <p14:sldId id="2147475904"/>
            <p14:sldId id="2147475808"/>
            <p14:sldId id="2147475744"/>
            <p14:sldId id="2147470326"/>
            <p14:sldId id="2147475903"/>
            <p14:sldId id="2147471800"/>
            <p14:sldId id="2147376377"/>
            <p14:sldId id="2147475769"/>
            <p14:sldId id="2147475902"/>
          </p14:sldIdLst>
        </p14:section>
        <p14:section name="Sustainability" id="{28AA6B8A-4C2E-4903-8B47-A29014A02EE2}">
          <p14:sldIdLst>
            <p14:sldId id="2147475889"/>
            <p14:sldId id="2147475909"/>
            <p14:sldId id="2147475907"/>
            <p14:sldId id="2147475653"/>
            <p14:sldId id="2147475873"/>
            <p14:sldId id="2147475755"/>
          </p14:sldIdLst>
        </p14:section>
        <p14:section name="Artificial Intelligence" id="{F1334980-A070-4A5F-9BBD-E5B0415A9CBC}">
          <p14:sldIdLst>
            <p14:sldId id="2147475890"/>
            <p14:sldId id="2147475614"/>
            <p14:sldId id="2147475863"/>
            <p14:sldId id="2147475888"/>
            <p14:sldId id="2147475887"/>
            <p14:sldId id="2147475622"/>
            <p14:sldId id="2147475559"/>
            <p14:sldId id="2147475672"/>
          </p14:sldIdLst>
        </p14:section>
        <p14:section name="Security" id="{CD2B24AA-36F0-4976-9254-7AC929E4A79F}">
          <p14:sldIdLst>
            <p14:sldId id="2147475891"/>
            <p14:sldId id="639"/>
            <p14:sldId id="2147475911"/>
            <p14:sldId id="2147475810"/>
            <p14:sldId id="2147308225"/>
            <p14:sldId id="2147308261"/>
          </p14:sldIdLst>
        </p14:section>
        <p14:section name="Customer Stories" id="{8A9E1648-BFB9-4223-81DD-F82EA3E39782}">
          <p14:sldIdLst>
            <p14:sldId id="2147475879"/>
            <p14:sldId id="2147475910"/>
            <p14:sldId id="2147475859"/>
            <p14:sldId id="2147475892"/>
            <p14:sldId id="2147475877"/>
            <p14:sldId id="2147475895"/>
            <p14:sldId id="2147475876"/>
            <p14:sldId id="2147475896"/>
            <p14:sldId id="2147475860"/>
            <p14:sldId id="2147475861"/>
            <p14:sldId id="2147475729"/>
            <p14:sldId id="292"/>
            <p14:sldId id="2147475817"/>
            <p14:sldId id="2147475824"/>
            <p14:sldId id="2147475816"/>
            <p14:sldId id="2147475781"/>
            <p14:sldId id="2147475815"/>
            <p14:sldId id="2147475813"/>
            <p14:sldId id="2147475783"/>
            <p14:sldId id="280"/>
            <p14:sldId id="2147475880"/>
            <p14:sldId id="2147475881"/>
            <p14:sldId id="2147475886"/>
            <p14:sldId id="2147475885"/>
            <p14:sldId id="2147475884"/>
            <p14:sldId id="2147475883"/>
            <p14:sldId id="2147475882"/>
          </p14:sldIdLst>
        </p14:section>
        <p14:section name="Default Section" id="{3ECFE388-BBBB-E640-8A61-C914AF37354E}">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0426450-CADB-2336-00FE-EEB18F6C0032}" name="Fredheim, Kari" initials="FK" userId="S::kari.fredheim@intel.com::2ad37d12-7de9-4f72-939a-5342a33c5ef8" providerId="AD"/>
  <p188:author id="{E0B74A74-B9D1-B300-CE49-C810B0178F97}" name="Hendess, Martin" initials="HM" userId="S::martin.hendess@intel.com::43b7ef42-22ec-4bb9-bb0f-3db26a602f75" providerId="AD"/>
  <p188:author id="{8875A899-0B13-9625-27FE-9D206FF04352}" name="Adams, Susan" initials="AS" userId="S::susan.adams@intel.com::921d9f6c-c63d-4ce4-9951-730c876af4a0" providerId="AD"/>
  <p188:author id="{22A59BB5-69B8-1D75-2A51-986F1F4F5331}" name="Richardson, Brian" initials="RB" userId="S::brian.richardson@intel.com::df8090fb-9b3c-41b7-8852-b2a370ce45a6" providerId="AD"/>
  <p188:author id="{777D72D9-27AA-3862-44B3-776126FD2FF7}" name="Meyer-ravelli, Shawna R" initials="MrSR" userId="S::shawna.r.meyer-ravelli@intel.com::330c2d0c-5c52-40f6-b1e3-5918d6f55a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5"/>
    <a:srgbClr val="00C7FD"/>
    <a:srgbClr val="FFFFFF"/>
    <a:srgbClr val="525252"/>
    <a:srgbClr val="AEAEAE"/>
    <a:srgbClr val="808080"/>
    <a:srgbClr val="E9E9E9"/>
    <a:srgbClr val="004E88"/>
    <a:srgbClr val="00345B"/>
    <a:srgbClr val="FEC9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FED8CF-07F2-4BCB-8954-69A8DBAE77A9}" v="4" dt="2023-05-03T17:14:02.384"/>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79" autoAdjust="0"/>
    <p:restoredTop sz="81361" autoAdjust="0"/>
  </p:normalViewPr>
  <p:slideViewPr>
    <p:cSldViewPr snapToGrid="0" showGuides="1">
      <p:cViewPr varScale="1">
        <p:scale>
          <a:sx n="109" d="100"/>
          <a:sy n="109" d="100"/>
        </p:scale>
        <p:origin x="918" y="108"/>
      </p:cViewPr>
      <p:guideLst/>
    </p:cSldViewPr>
  </p:slideViewPr>
  <p:outlineViewPr>
    <p:cViewPr>
      <p:scale>
        <a:sx n="33" d="100"/>
        <a:sy n="33" d="100"/>
      </p:scale>
      <p:origin x="0" y="-1344"/>
    </p:cViewPr>
  </p:outlineViewPr>
  <p:notesTextViewPr>
    <p:cViewPr>
      <p:scale>
        <a:sx n="125" d="100"/>
        <a:sy n="125" d="100"/>
      </p:scale>
      <p:origin x="0" y="0"/>
    </p:cViewPr>
  </p:notesTextViewPr>
  <p:sorterViewPr>
    <p:cViewPr varScale="1">
      <p:scale>
        <a:sx n="70" d="100"/>
        <a:sy n="70" d="100"/>
      </p:scale>
      <p:origin x="0" y="-8910"/>
    </p:cViewPr>
  </p:sorterViewPr>
  <p:notesViewPr>
    <p:cSldViewPr snapToGrid="0" showGuides="1">
      <p:cViewPr varScale="1">
        <p:scale>
          <a:sx n="72" d="100"/>
          <a:sy n="72" d="100"/>
        </p:scale>
        <p:origin x="3010"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5.fntdata"/><Relationship Id="rId89" Type="http://schemas.openxmlformats.org/officeDocument/2006/relationships/font" Target="fonts/font10.fntdata"/><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102" Type="http://schemas.openxmlformats.org/officeDocument/2006/relationships/font" Target="fonts/font23.fntdata"/><Relationship Id="rId5" Type="http://schemas.openxmlformats.org/officeDocument/2006/relationships/slide" Target="slides/slide1.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4.fntdata"/><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8.fntdata"/><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1.fntdata"/><Relationship Id="rId105"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4.fntdata"/><Relationship Id="rId88" Type="http://schemas.openxmlformats.org/officeDocument/2006/relationships/font" Target="fonts/font9.fntdata"/><Relationship Id="rId11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52625904820577"/>
          <c:y val="3.3358281256456998E-2"/>
          <c:w val="0.86318439088248888"/>
          <c:h val="0.69206568386041911"/>
        </c:manualLayout>
      </c:layout>
      <c:barChart>
        <c:barDir val="col"/>
        <c:grouping val="clustered"/>
        <c:varyColors val="0"/>
        <c:ser>
          <c:idx val="0"/>
          <c:order val="0"/>
          <c:tx>
            <c:strRef>
              <c:f>Sheet1!$B$1</c:f>
              <c:strCache>
                <c:ptCount val="1"/>
                <c:pt idx="0">
                  <c:v>3rd Gen Intel Xeon 8360Y Processor</c:v>
                </c:pt>
              </c:strCache>
            </c:strRef>
          </c:tx>
          <c:spPr>
            <a:solidFill>
              <a:srgbClr val="00C7FD"/>
            </a:solidFill>
            <a:ln>
              <a:noFill/>
            </a:ln>
            <a:effectLst/>
          </c:spPr>
          <c:invertIfNegative val="0"/>
          <c:dPt>
            <c:idx val="0"/>
            <c:invertIfNegative val="0"/>
            <c:bubble3D val="0"/>
            <c:spPr>
              <a:solidFill>
                <a:srgbClr val="00C7FD"/>
              </a:solidFill>
              <a:ln>
                <a:noFill/>
              </a:ln>
              <a:effectLst/>
            </c:spPr>
            <c:extLst>
              <c:ext xmlns:c16="http://schemas.microsoft.com/office/drawing/2014/chart" uri="{C3380CC4-5D6E-409C-BE32-E72D297353CC}">
                <c16:uniqueId val="{00000001-77F7-44FB-B63A-C525C5B3A3FD}"/>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52525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Hotel Reservation</c:v>
                </c:pt>
                <c:pt idx="1">
                  <c:v>Social Network</c:v>
                </c:pt>
              </c:strCache>
            </c:strRef>
          </c:cat>
          <c:val>
            <c:numRef>
              <c:f>Sheet1!$B$2:$B$3</c:f>
              <c:numCache>
                <c:formatCode>General</c:formatCode>
                <c:ptCount val="2"/>
                <c:pt idx="0">
                  <c:v>1</c:v>
                </c:pt>
                <c:pt idx="1">
                  <c:v>1</c:v>
                </c:pt>
              </c:numCache>
            </c:numRef>
          </c:val>
          <c:extLst>
            <c:ext xmlns:c16="http://schemas.microsoft.com/office/drawing/2014/chart" uri="{C3380CC4-5D6E-409C-BE32-E72D297353CC}">
              <c16:uniqueId val="{00000002-77F7-44FB-B63A-C525C5B3A3FD}"/>
            </c:ext>
          </c:extLst>
        </c:ser>
        <c:ser>
          <c:idx val="1"/>
          <c:order val="1"/>
          <c:tx>
            <c:strRef>
              <c:f>Sheet1!$C$1</c:f>
              <c:strCache>
                <c:ptCount val="1"/>
                <c:pt idx="0">
                  <c:v>4th Gen Intel Xeon 8480 Processor</c:v>
                </c:pt>
              </c:strCache>
            </c:strRef>
          </c:tx>
          <c:spPr>
            <a:solidFill>
              <a:srgbClr val="0068B5"/>
            </a:solidFill>
            <a:ln>
              <a:noFill/>
            </a:ln>
            <a:effectLst/>
          </c:spPr>
          <c:invertIfNegative val="0"/>
          <c:dLbls>
            <c:dLbl>
              <c:idx val="1"/>
              <c:layout>
                <c:manualLayout>
                  <c:x val="-9.2328281254043888E-17"/>
                  <c:y val="0"/>
                </c:manualLayout>
              </c:layout>
              <c:tx>
                <c:rich>
                  <a:bodyPr/>
                  <a:lstStyle/>
                  <a:p>
                    <a:fld id="{69045418-8A18-DD4D-B52D-6417267DFCC0}" type="VALUE">
                      <a:rPr lang="en-US" b="0" i="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34A-4436-9199-F25743AB4B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52525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Hotel Reservation</c:v>
                </c:pt>
                <c:pt idx="1">
                  <c:v>Social Network</c:v>
                </c:pt>
              </c:strCache>
            </c:strRef>
          </c:cat>
          <c:val>
            <c:numRef>
              <c:f>Sheet1!$C$2:$C$3</c:f>
              <c:numCache>
                <c:formatCode>General</c:formatCode>
                <c:ptCount val="2"/>
                <c:pt idx="0">
                  <c:v>1.61</c:v>
                </c:pt>
                <c:pt idx="1">
                  <c:v>1.88</c:v>
                </c:pt>
              </c:numCache>
            </c:numRef>
          </c:val>
          <c:extLst>
            <c:ext xmlns:c16="http://schemas.microsoft.com/office/drawing/2014/chart" uri="{C3380CC4-5D6E-409C-BE32-E72D297353CC}">
              <c16:uniqueId val="{00000004-77F7-44FB-B63A-C525C5B3A3FD}"/>
            </c:ext>
          </c:extLst>
        </c:ser>
        <c:dLbls>
          <c:showLegendKey val="0"/>
          <c:showVal val="0"/>
          <c:showCatName val="0"/>
          <c:showSerName val="0"/>
          <c:showPercent val="0"/>
          <c:showBubbleSize val="0"/>
        </c:dLbls>
        <c:gapWidth val="78"/>
        <c:overlap val="-27"/>
        <c:axId val="217078735"/>
        <c:axId val="217084143"/>
      </c:barChart>
      <c:catAx>
        <c:axId val="217078735"/>
        <c:scaling>
          <c:orientation val="minMax"/>
        </c:scaling>
        <c:delete val="0"/>
        <c:axPos val="b"/>
        <c:numFmt formatCode="General" sourceLinked="1"/>
        <c:majorTickMark val="none"/>
        <c:minorTickMark val="none"/>
        <c:tickLblPos val="nextTo"/>
        <c:spPr>
          <a:noFill/>
          <a:ln w="9525" cap="flat" cmpd="sng" algn="ctr">
            <a:solidFill>
              <a:srgbClr val="525252"/>
            </a:solidFill>
            <a:round/>
          </a:ln>
          <a:effectLst/>
        </c:spPr>
        <c:txPr>
          <a:bodyPr rot="0" spcFirstLastPara="1" vertOverflow="ellipsis" wrap="square" anchor="ctr" anchorCtr="1"/>
          <a:lstStyle/>
          <a:p>
            <a:pPr>
              <a:defRPr sz="1600" b="0" i="0" u="none" strike="noStrike" kern="1200" baseline="0">
                <a:solidFill>
                  <a:srgbClr val="525252"/>
                </a:solidFill>
                <a:latin typeface="IntelOne Display Medium" panose="020B0703020203020204" pitchFamily="34" charset="0"/>
                <a:ea typeface="+mn-ea"/>
                <a:cs typeface="+mn-cs"/>
              </a:defRPr>
            </a:pPr>
            <a:endParaRPr lang="en-US"/>
          </a:p>
        </c:txPr>
        <c:crossAx val="217084143"/>
        <c:crosses val="autoZero"/>
        <c:auto val="1"/>
        <c:lblAlgn val="ctr"/>
        <c:lblOffset val="100"/>
        <c:noMultiLvlLbl val="0"/>
      </c:catAx>
      <c:valAx>
        <c:axId val="217084143"/>
        <c:scaling>
          <c:orientation val="minMax"/>
        </c:scaling>
        <c:delete val="1"/>
        <c:axPos val="l"/>
        <c:title>
          <c:tx>
            <c:rich>
              <a:bodyPr rot="-5400000" spcFirstLastPara="1" vertOverflow="ellipsis" vert="horz" wrap="square" anchor="ctr" anchorCtr="1"/>
              <a:lstStyle/>
              <a:p>
                <a:pPr>
                  <a:defRPr sz="1600" b="0" i="0" u="none" strike="noStrike" kern="1200" baseline="0">
                    <a:solidFill>
                      <a:srgbClr val="525252"/>
                    </a:solidFill>
                    <a:latin typeface="+mn-lt"/>
                    <a:ea typeface="+mn-ea"/>
                    <a:cs typeface="+mn-cs"/>
                  </a:defRPr>
                </a:pPr>
                <a:r>
                  <a:rPr lang="en-US" sz="1600" b="0" i="0" dirty="0">
                    <a:solidFill>
                      <a:srgbClr val="525252"/>
                    </a:solidFill>
                  </a:rPr>
                  <a:t>Relative Performance </a:t>
                </a:r>
                <a:br>
                  <a:rPr lang="en-US" sz="1600" b="0" i="0" dirty="0">
                    <a:solidFill>
                      <a:srgbClr val="525252"/>
                    </a:solidFill>
                  </a:rPr>
                </a:br>
                <a:r>
                  <a:rPr lang="en-US" sz="1600" b="0" i="0" dirty="0">
                    <a:solidFill>
                      <a:srgbClr val="525252"/>
                    </a:solidFill>
                  </a:rPr>
                  <a:t>(Higher is Better)</a:t>
                </a:r>
              </a:p>
            </c:rich>
          </c:tx>
          <c:layout>
            <c:manualLayout>
              <c:xMode val="edge"/>
              <c:yMode val="edge"/>
              <c:x val="1.2349874649214863E-2"/>
              <c:y val="0.1694642077022953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525252"/>
                  </a:solidFill>
                  <a:latin typeface="+mn-lt"/>
                  <a:ea typeface="+mn-ea"/>
                  <a:cs typeface="+mn-cs"/>
                </a:defRPr>
              </a:pPr>
              <a:endParaRPr lang="en-US"/>
            </a:p>
          </c:txPr>
        </c:title>
        <c:numFmt formatCode="#,##0.0" sourceLinked="0"/>
        <c:majorTickMark val="out"/>
        <c:minorTickMark val="none"/>
        <c:tickLblPos val="nextTo"/>
        <c:crossAx val="217078735"/>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rgbClr val="525252"/>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525252"/>
                </a:solidFill>
                <a:latin typeface="+mn-lt"/>
                <a:ea typeface="+mn-ea"/>
                <a:cs typeface="+mn-cs"/>
              </a:defRPr>
            </a:pPr>
            <a:endParaRPr lang="en-US"/>
          </a:p>
        </c:txPr>
      </c:legendEntry>
      <c:layout>
        <c:manualLayout>
          <c:xMode val="edge"/>
          <c:yMode val="edge"/>
          <c:x val="4.0606407524557635E-4"/>
          <c:y val="0.86684257484678007"/>
          <c:w val="0.98217818876784713"/>
          <c:h val="0.1331572787408906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3842554266843"/>
          <c:y val="3.3358281256456998E-2"/>
          <c:w val="0.85247232558071984"/>
          <c:h val="0.7132707228121555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lumMod val="40000"/>
                  <a:lumOff val="60000"/>
                </a:schemeClr>
              </a:solidFill>
              <a:ln>
                <a:noFill/>
              </a:ln>
              <a:effectLst/>
            </c:spPr>
            <c:extLst>
              <c:ext xmlns:c16="http://schemas.microsoft.com/office/drawing/2014/chart" uri="{C3380CC4-5D6E-409C-BE32-E72D297353CC}">
                <c16:uniqueId val="{00000004-5B5C-4338-A8FF-8397F86CE654}"/>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Google C2-Std (CLX)</c:v>
                </c:pt>
                <c:pt idx="1">
                  <c:v>MySQL / HammerDB</c:v>
                </c:pt>
                <c:pt idx="2">
                  <c:v>NGINX</c:v>
                </c:pt>
                <c:pt idx="3">
                  <c:v>Wordpress</c:v>
                </c:pt>
                <c:pt idx="4">
                  <c:v>Media Transcode: X265-1080p</c:v>
                </c:pt>
                <c:pt idx="5">
                  <c:v>LAMMPS-GeoMean (8WLs)</c:v>
                </c:pt>
              </c:strCache>
            </c:strRef>
          </c:cat>
          <c:val>
            <c:numRef>
              <c:f>Sheet1!$B$2:$B$7</c:f>
              <c:numCache>
                <c:formatCode>General</c:formatCode>
                <c:ptCount val="6"/>
                <c:pt idx="0">
                  <c:v>1</c:v>
                </c:pt>
                <c:pt idx="1">
                  <c:v>1.41</c:v>
                </c:pt>
                <c:pt idx="2">
                  <c:v>2.34</c:v>
                </c:pt>
                <c:pt idx="3">
                  <c:v>1.42</c:v>
                </c:pt>
                <c:pt idx="4">
                  <c:v>1.41</c:v>
                </c:pt>
                <c:pt idx="5">
                  <c:v>1.25</c:v>
                </c:pt>
              </c:numCache>
            </c:numRef>
          </c:val>
          <c:extLst>
            <c:ext xmlns:c16="http://schemas.microsoft.com/office/drawing/2014/chart" uri="{C3380CC4-5D6E-409C-BE32-E72D297353CC}">
              <c16:uniqueId val="{00000000-5B5C-4338-A8FF-8397F86CE654}"/>
            </c:ext>
          </c:extLst>
        </c:ser>
        <c:dLbls>
          <c:showLegendKey val="0"/>
          <c:showVal val="0"/>
          <c:showCatName val="0"/>
          <c:showSerName val="0"/>
          <c:showPercent val="0"/>
          <c:showBubbleSize val="0"/>
        </c:dLbls>
        <c:gapWidth val="78"/>
        <c:overlap val="-27"/>
        <c:axId val="217078735"/>
        <c:axId val="217084143"/>
      </c:barChart>
      <c:catAx>
        <c:axId val="217078735"/>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5400000" spcFirstLastPara="1" vertOverflow="ellipsis" wrap="square" anchor="ctr" anchorCtr="1"/>
          <a:lstStyle/>
          <a:p>
            <a:pPr>
              <a:defRPr sz="1050" b="0" i="0" u="none" strike="noStrike" kern="1200" baseline="0">
                <a:solidFill>
                  <a:schemeClr val="bg1"/>
                </a:solidFill>
                <a:latin typeface="+mn-lt"/>
                <a:ea typeface="+mn-ea"/>
                <a:cs typeface="+mn-cs"/>
              </a:defRPr>
            </a:pPr>
            <a:endParaRPr lang="en-US"/>
          </a:p>
        </c:txPr>
        <c:crossAx val="217084143"/>
        <c:crosses val="autoZero"/>
        <c:auto val="1"/>
        <c:lblAlgn val="ctr"/>
        <c:lblOffset val="100"/>
        <c:noMultiLvlLbl val="0"/>
      </c:catAx>
      <c:valAx>
        <c:axId val="217084143"/>
        <c:scaling>
          <c:orientation val="minMax"/>
          <c:max val="3"/>
        </c:scaling>
        <c:delete val="0"/>
        <c:axPos val="l"/>
        <c:majorGridlines>
          <c:spPr>
            <a:ln w="9525" cap="flat" cmpd="sng" algn="ctr">
              <a:solidFill>
                <a:schemeClr val="bg1">
                  <a:lumMod val="60000"/>
                  <a:lumOff val="40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r>
                  <a:rPr lang="en-US" sz="1050" b="0" i="0" dirty="0">
                    <a:solidFill>
                      <a:schemeClr val="bg1"/>
                    </a:solidFill>
                  </a:rPr>
                  <a:t>Relative Perf of Google</a:t>
                </a:r>
                <a:r>
                  <a:rPr lang="en-US" sz="1050" b="0" i="0" baseline="0" dirty="0">
                    <a:solidFill>
                      <a:schemeClr val="bg1"/>
                    </a:solidFill>
                  </a:rPr>
                  <a:t> C3 Preview vs. C2 Instances</a:t>
                </a:r>
                <a:endParaRPr lang="en-US" sz="1050" b="0" i="0" dirty="0">
                  <a:solidFill>
                    <a:schemeClr val="bg1"/>
                  </a:solidFill>
                </a:endParaRPr>
              </a:p>
            </c:rich>
          </c:tx>
          <c:layout>
            <c:manualLayout>
              <c:xMode val="edge"/>
              <c:yMode val="edge"/>
              <c:x val="1.6336191633903895E-2"/>
              <c:y val="0.1280619470984368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17078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525252"/>
                </a:solidFill>
                <a:latin typeface="+mn-lt"/>
                <a:ea typeface="+mn-ea"/>
                <a:cs typeface="+mn-cs"/>
              </a:defRPr>
            </a:pPr>
            <a:r>
              <a:rPr lang="en-US">
                <a:solidFill>
                  <a:srgbClr val="525252"/>
                </a:solidFill>
              </a:rPr>
              <a:t>Energy Efficiency (Java</a:t>
            </a:r>
            <a:r>
              <a:rPr lang="en-US" baseline="0">
                <a:solidFill>
                  <a:srgbClr val="525252"/>
                </a:solidFill>
              </a:rPr>
              <a:t> Perf/W)</a:t>
            </a:r>
            <a:endParaRPr lang="en-US">
              <a:solidFill>
                <a:srgbClr val="525252"/>
              </a:solidFill>
            </a:endParaRPr>
          </a:p>
        </c:rich>
      </c:tx>
      <c:layout>
        <c:manualLayout>
          <c:xMode val="edge"/>
          <c:yMode val="edge"/>
          <c:x val="0.31618172225437396"/>
          <c:y val="5.830792691675258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525252"/>
              </a:solidFill>
              <a:latin typeface="+mn-lt"/>
              <a:ea typeface="+mn-ea"/>
              <a:cs typeface="+mn-cs"/>
            </a:defRPr>
          </a:pPr>
          <a:endParaRPr lang="en-US"/>
        </a:p>
      </c:txPr>
    </c:title>
    <c:autoTitleDeleted val="0"/>
    <c:plotArea>
      <c:layout/>
      <c:scatterChart>
        <c:scatterStyle val="lineMarker"/>
        <c:varyColors val="0"/>
        <c:ser>
          <c:idx val="0"/>
          <c:order val="0"/>
          <c:tx>
            <c:strRef>
              <c:f>'SPECPower 2.2GHz Cap'!$F$3</c:f>
              <c:strCache>
                <c:ptCount val="1"/>
                <c:pt idx="0">
                  <c:v>Avg Active Power (W)</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'SPECPower 2.2GHz Cap'!$E$4:$E$26</c:f>
              <c:numCache>
                <c:formatCode>#,##0</c:formatCode>
                <c:ptCount val="23"/>
                <c:pt idx="0">
                  <c:v>11315325</c:v>
                </c:pt>
                <c:pt idx="1">
                  <c:v>10205123</c:v>
                </c:pt>
                <c:pt idx="2">
                  <c:v>9073121</c:v>
                </c:pt>
                <c:pt idx="3">
                  <c:v>7927428</c:v>
                </c:pt>
                <c:pt idx="4">
                  <c:v>6786815</c:v>
                </c:pt>
                <c:pt idx="5">
                  <c:v>5666074</c:v>
                </c:pt>
                <c:pt idx="6">
                  <c:v>4528985</c:v>
                </c:pt>
                <c:pt idx="7">
                  <c:v>3405119</c:v>
                </c:pt>
                <c:pt idx="8">
                  <c:v>2263527</c:v>
                </c:pt>
                <c:pt idx="9">
                  <c:v>1132908</c:v>
                </c:pt>
                <c:pt idx="10" formatCode="General">
                  <c:v>0</c:v>
                </c:pt>
                <c:pt idx="12">
                  <c:v>11419067</c:v>
                </c:pt>
                <c:pt idx="13">
                  <c:v>10304640</c:v>
                </c:pt>
                <c:pt idx="14">
                  <c:v>9151968</c:v>
                </c:pt>
                <c:pt idx="15">
                  <c:v>8013771</c:v>
                </c:pt>
                <c:pt idx="16">
                  <c:v>6862808</c:v>
                </c:pt>
                <c:pt idx="17">
                  <c:v>5724079</c:v>
                </c:pt>
                <c:pt idx="18">
                  <c:v>4577958</c:v>
                </c:pt>
                <c:pt idx="19">
                  <c:v>3435613</c:v>
                </c:pt>
                <c:pt idx="20">
                  <c:v>2287515</c:v>
                </c:pt>
                <c:pt idx="21">
                  <c:v>1143036</c:v>
                </c:pt>
                <c:pt idx="22" formatCode="General">
                  <c:v>0</c:v>
                </c:pt>
              </c:numCache>
            </c:numRef>
          </c:xVal>
          <c:yVal>
            <c:numRef>
              <c:f>'SPECPower 2.2GHz Cap'!$F$4:$F$26</c:f>
            </c:numRef>
          </c:yVal>
          <c:smooth val="0"/>
          <c:extLst>
            <c:ext xmlns:c16="http://schemas.microsoft.com/office/drawing/2014/chart" uri="{C3380CC4-5D6E-409C-BE32-E72D297353CC}">
              <c16:uniqueId val="{00000000-435A-4B10-802F-6118C4F64157}"/>
            </c:ext>
          </c:extLst>
        </c:ser>
        <c:ser>
          <c:idx val="1"/>
          <c:order val="1"/>
          <c:tx>
            <c:v>Out of Box</c:v>
          </c:tx>
          <c:spPr>
            <a:ln w="19050"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52525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'SPECPower 2.2GHz Cap'!$E$4:$E$14</c:f>
              <c:numCache>
                <c:formatCode>#,##0</c:formatCode>
                <c:ptCount val="11"/>
                <c:pt idx="0">
                  <c:v>11315325</c:v>
                </c:pt>
                <c:pt idx="1">
                  <c:v>10205123</c:v>
                </c:pt>
                <c:pt idx="2">
                  <c:v>9073121</c:v>
                </c:pt>
                <c:pt idx="3">
                  <c:v>7927428</c:v>
                </c:pt>
                <c:pt idx="4">
                  <c:v>6786815</c:v>
                </c:pt>
                <c:pt idx="5">
                  <c:v>5666074</c:v>
                </c:pt>
                <c:pt idx="6">
                  <c:v>4528985</c:v>
                </c:pt>
                <c:pt idx="7">
                  <c:v>3405119</c:v>
                </c:pt>
                <c:pt idx="8">
                  <c:v>2263527</c:v>
                </c:pt>
                <c:pt idx="9">
                  <c:v>1132908</c:v>
                </c:pt>
                <c:pt idx="10" formatCode="General">
                  <c:v>0</c:v>
                </c:pt>
              </c:numCache>
            </c:numRef>
          </c:xVal>
          <c:yVal>
            <c:numRef>
              <c:f>'SPECPower 2.2GHz Cap'!$G$4:$G$14</c:f>
              <c:numCache>
                <c:formatCode>#,##0</c:formatCode>
                <c:ptCount val="11"/>
                <c:pt idx="0">
                  <c:v>698</c:v>
                </c:pt>
                <c:pt idx="1">
                  <c:v>697</c:v>
                </c:pt>
                <c:pt idx="2">
                  <c:v>696</c:v>
                </c:pt>
                <c:pt idx="3">
                  <c:v>697</c:v>
                </c:pt>
                <c:pt idx="4">
                  <c:v>697</c:v>
                </c:pt>
                <c:pt idx="5">
                  <c:v>693</c:v>
                </c:pt>
                <c:pt idx="6" formatCode="General">
                  <c:v>653</c:v>
                </c:pt>
                <c:pt idx="7" formatCode="General">
                  <c:v>594</c:v>
                </c:pt>
                <c:pt idx="8" formatCode="General">
                  <c:v>545</c:v>
                </c:pt>
                <c:pt idx="9" formatCode="General">
                  <c:v>487</c:v>
                </c:pt>
                <c:pt idx="10" formatCode="General">
                  <c:v>421</c:v>
                </c:pt>
              </c:numCache>
            </c:numRef>
          </c:yVal>
          <c:smooth val="0"/>
          <c:extLst>
            <c:ext xmlns:c16="http://schemas.microsoft.com/office/drawing/2014/chart" uri="{C3380CC4-5D6E-409C-BE32-E72D297353CC}">
              <c16:uniqueId val="{00000001-435A-4B10-802F-6118C4F64157}"/>
            </c:ext>
          </c:extLst>
        </c:ser>
        <c:ser>
          <c:idx val="2"/>
          <c:order val="2"/>
          <c:tx>
            <c:v>Optimized Power Mode</c:v>
          </c:tx>
          <c:spPr>
            <a:ln w="19050" cap="rnd">
              <a:solidFill>
                <a:srgbClr val="00B050"/>
              </a:solidFill>
              <a:round/>
            </a:ln>
            <a:effectLst/>
          </c:spPr>
          <c:marker>
            <c:symbol val="circle"/>
            <c:size val="5"/>
            <c:spPr>
              <a:solidFill>
                <a:srgbClr val="00B050"/>
              </a:solidFill>
              <a:ln w="9525">
                <a:solidFill>
                  <a:srgbClr val="00B05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2-435A-4B10-802F-6118C4F64157}"/>
                </c:ext>
              </c:extLst>
            </c:dLbl>
            <c:dLbl>
              <c:idx val="1"/>
              <c:delete val="1"/>
              <c:extLst>
                <c:ext xmlns:c15="http://schemas.microsoft.com/office/drawing/2012/chart" uri="{CE6537A1-D6FC-4f65-9D91-7224C49458BB}"/>
                <c:ext xmlns:c16="http://schemas.microsoft.com/office/drawing/2014/chart" uri="{C3380CC4-5D6E-409C-BE32-E72D297353CC}">
                  <c16:uniqueId val="{00000003-435A-4B10-802F-6118C4F64157}"/>
                </c:ext>
              </c:extLst>
            </c:dLbl>
            <c:dLbl>
              <c:idx val="2"/>
              <c:delete val="1"/>
              <c:extLst>
                <c:ext xmlns:c15="http://schemas.microsoft.com/office/drawing/2012/chart" uri="{CE6537A1-D6FC-4f65-9D91-7224C49458BB}"/>
                <c:ext xmlns:c16="http://schemas.microsoft.com/office/drawing/2014/chart" uri="{C3380CC4-5D6E-409C-BE32-E72D297353CC}">
                  <c16:uniqueId val="{00000004-435A-4B10-802F-6118C4F64157}"/>
                </c:ext>
              </c:extLst>
            </c:dLbl>
            <c:dLbl>
              <c:idx val="3"/>
              <c:delete val="1"/>
              <c:extLst>
                <c:ext xmlns:c15="http://schemas.microsoft.com/office/drawing/2012/chart" uri="{CE6537A1-D6FC-4f65-9D91-7224C49458BB}"/>
                <c:ext xmlns:c16="http://schemas.microsoft.com/office/drawing/2014/chart" uri="{C3380CC4-5D6E-409C-BE32-E72D297353CC}">
                  <c16:uniqueId val="{00000005-435A-4B10-802F-6118C4F64157}"/>
                </c:ext>
              </c:extLst>
            </c:dLbl>
            <c:dLbl>
              <c:idx val="4"/>
              <c:layout>
                <c:manualLayout>
                  <c:x val="-2.4930928002600359E-2"/>
                  <c:y val="2.8529675219554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5A-4B10-802F-6118C4F64157}"/>
                </c:ext>
              </c:extLst>
            </c:dLbl>
            <c:dLbl>
              <c:idx val="5"/>
              <c:layout>
                <c:manualLayout>
                  <c:x val="-2.2539408951123992E-2"/>
                  <c:y val="4.3908796868699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5A-4B10-802F-6118C4F6415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52525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'SPECPower 2.2GHz Cap'!$E$16:$E$26</c:f>
              <c:numCache>
                <c:formatCode>#,##0</c:formatCode>
                <c:ptCount val="11"/>
                <c:pt idx="0">
                  <c:v>11419067</c:v>
                </c:pt>
                <c:pt idx="1">
                  <c:v>10304640</c:v>
                </c:pt>
                <c:pt idx="2">
                  <c:v>9151968</c:v>
                </c:pt>
                <c:pt idx="3">
                  <c:v>8013771</c:v>
                </c:pt>
                <c:pt idx="4">
                  <c:v>6862808</c:v>
                </c:pt>
                <c:pt idx="5">
                  <c:v>5724079</c:v>
                </c:pt>
                <c:pt idx="6">
                  <c:v>4577958</c:v>
                </c:pt>
                <c:pt idx="7">
                  <c:v>3435613</c:v>
                </c:pt>
                <c:pt idx="8">
                  <c:v>2287515</c:v>
                </c:pt>
                <c:pt idx="9">
                  <c:v>1143036</c:v>
                </c:pt>
                <c:pt idx="10" formatCode="General">
                  <c:v>0</c:v>
                </c:pt>
              </c:numCache>
            </c:numRef>
          </c:xVal>
          <c:yVal>
            <c:numRef>
              <c:f>'SPECPower 2.2GHz Cap'!$G$16:$G$26</c:f>
              <c:numCache>
                <c:formatCode>#,##0</c:formatCode>
                <c:ptCount val="11"/>
                <c:pt idx="0">
                  <c:v>698</c:v>
                </c:pt>
                <c:pt idx="1">
                  <c:v>697</c:v>
                </c:pt>
                <c:pt idx="2">
                  <c:v>698</c:v>
                </c:pt>
                <c:pt idx="3">
                  <c:v>698</c:v>
                </c:pt>
                <c:pt idx="4">
                  <c:v>678</c:v>
                </c:pt>
                <c:pt idx="5">
                  <c:v>640</c:v>
                </c:pt>
                <c:pt idx="6" formatCode="General">
                  <c:v>514</c:v>
                </c:pt>
                <c:pt idx="7" formatCode="General">
                  <c:v>466</c:v>
                </c:pt>
                <c:pt idx="8" formatCode="General">
                  <c:v>406</c:v>
                </c:pt>
                <c:pt idx="9" formatCode="General">
                  <c:v>344</c:v>
                </c:pt>
                <c:pt idx="10" formatCode="General">
                  <c:v>274</c:v>
                </c:pt>
              </c:numCache>
            </c:numRef>
          </c:yVal>
          <c:smooth val="0"/>
          <c:extLst>
            <c:ext xmlns:c16="http://schemas.microsoft.com/office/drawing/2014/chart" uri="{C3380CC4-5D6E-409C-BE32-E72D297353CC}">
              <c16:uniqueId val="{00000008-435A-4B10-802F-6118C4F64157}"/>
            </c:ext>
          </c:extLst>
        </c:ser>
        <c:dLbls>
          <c:dLblPos val="t"/>
          <c:showLegendKey val="0"/>
          <c:showVal val="1"/>
          <c:showCatName val="0"/>
          <c:showSerName val="0"/>
          <c:showPercent val="0"/>
          <c:showBubbleSize val="0"/>
        </c:dLbls>
        <c:axId val="767968032"/>
        <c:axId val="767966720"/>
      </c:scatterChart>
      <c:valAx>
        <c:axId val="767968032"/>
        <c:scaling>
          <c:orientation val="minMax"/>
        </c:scaling>
        <c:delete val="0"/>
        <c:axPos val="b"/>
        <c:majorGridlines>
          <c:spPr>
            <a:ln w="3175" cap="flat" cmpd="sng" algn="ctr">
              <a:solidFill>
                <a:srgbClr val="525252"/>
              </a:solidFill>
              <a:round/>
            </a:ln>
            <a:effectLst/>
          </c:spPr>
        </c:majorGridlines>
        <c:title>
          <c:tx>
            <c:rich>
              <a:bodyPr rot="0" spcFirstLastPara="1" vertOverflow="ellipsis" vert="horz" wrap="square" anchor="ctr" anchorCtr="1"/>
              <a:lstStyle/>
              <a:p>
                <a:pPr>
                  <a:defRPr sz="1000" b="0" i="0" u="none" strike="noStrike" kern="1200" baseline="0">
                    <a:solidFill>
                      <a:srgbClr val="525252"/>
                    </a:solidFill>
                    <a:latin typeface="+mn-lt"/>
                    <a:ea typeface="+mn-ea"/>
                    <a:cs typeface="+mn-cs"/>
                  </a:defRPr>
                </a:pPr>
                <a:r>
                  <a:rPr lang="en-US">
                    <a:solidFill>
                      <a:srgbClr val="525252"/>
                    </a:solidFill>
                  </a:rPr>
                  <a:t>Server-Side Java Performance</a:t>
                </a:r>
              </a:p>
            </c:rich>
          </c:tx>
          <c:overlay val="0"/>
          <c:spPr>
            <a:noFill/>
            <a:ln>
              <a:noFill/>
            </a:ln>
            <a:effectLst/>
          </c:spPr>
          <c:txPr>
            <a:bodyPr rot="0" spcFirstLastPara="1" vertOverflow="ellipsis" vert="horz" wrap="square" anchor="ctr" anchorCtr="1"/>
            <a:lstStyle/>
            <a:p>
              <a:pPr>
                <a:defRPr sz="1000" b="0" i="0" u="none" strike="noStrike" kern="1200" baseline="0">
                  <a:solidFill>
                    <a:srgbClr val="52525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525252"/>
                </a:solidFill>
                <a:latin typeface="+mn-lt"/>
                <a:ea typeface="+mn-ea"/>
                <a:cs typeface="+mn-cs"/>
              </a:defRPr>
            </a:pPr>
            <a:endParaRPr lang="en-US"/>
          </a:p>
        </c:txPr>
        <c:crossAx val="767966720"/>
        <c:crosses val="autoZero"/>
        <c:crossBetween val="midCat"/>
      </c:valAx>
      <c:valAx>
        <c:axId val="767966720"/>
        <c:scaling>
          <c:orientation val="minMax"/>
        </c:scaling>
        <c:delete val="0"/>
        <c:axPos val="l"/>
        <c:majorGridlines>
          <c:spPr>
            <a:ln w="3175" cap="flat" cmpd="sng" algn="ctr">
              <a:solidFill>
                <a:srgbClr val="525252"/>
              </a:solidFill>
              <a:round/>
            </a:ln>
            <a:effectLst/>
          </c:spPr>
        </c:majorGridlines>
        <c:title>
          <c:tx>
            <c:rich>
              <a:bodyPr rot="-5400000" spcFirstLastPara="1" vertOverflow="ellipsis" vert="horz" wrap="square" anchor="ctr" anchorCtr="1"/>
              <a:lstStyle/>
              <a:p>
                <a:pPr>
                  <a:defRPr sz="1000" b="0" i="0" u="none" strike="noStrike" kern="1200" baseline="0">
                    <a:solidFill>
                      <a:srgbClr val="525252"/>
                    </a:solidFill>
                    <a:latin typeface="+mn-lt"/>
                    <a:ea typeface="+mn-ea"/>
                    <a:cs typeface="+mn-cs"/>
                  </a:defRPr>
                </a:pPr>
                <a:r>
                  <a:rPr lang="en-US">
                    <a:solidFill>
                      <a:srgbClr val="525252"/>
                    </a:solidFill>
                  </a:rPr>
                  <a:t>Power</a:t>
                </a:r>
                <a:r>
                  <a:rPr lang="en-US" baseline="0">
                    <a:solidFill>
                      <a:srgbClr val="525252"/>
                    </a:solidFill>
                  </a:rPr>
                  <a:t> (W)</a:t>
                </a:r>
                <a:endParaRPr lang="en-US">
                  <a:solidFill>
                    <a:srgbClr val="525252"/>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52525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525252"/>
                </a:solidFill>
                <a:latin typeface="+mn-lt"/>
                <a:ea typeface="+mn-ea"/>
                <a:cs typeface="+mn-cs"/>
              </a:defRPr>
            </a:pPr>
            <a:endParaRPr lang="en-US"/>
          </a:p>
        </c:txPr>
        <c:crossAx val="767968032"/>
        <c:crosses val="autoZero"/>
        <c:crossBetween val="midCat"/>
      </c:valAx>
      <c:spPr>
        <a:solidFill>
          <a:srgbClr val="E9E9E9"/>
        </a:solidFill>
        <a:ln w="6350">
          <a:solidFill>
            <a:srgbClr val="525252"/>
          </a:solid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525252"/>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52525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solidFill>
        <a:srgbClr val="FFFFFF"/>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a:gsLst>
                <a:gs pos="0">
                  <a:schemeClr val="accent2"/>
                </a:gs>
                <a:gs pos="84000">
                  <a:schemeClr val="accent1"/>
                </a:gs>
              </a:gsLst>
              <a:lin ang="16200000" scaled="0"/>
            </a:gradFill>
            <a:ln>
              <a:noFill/>
            </a:ln>
            <a:effectLst/>
          </c:spPr>
          <c:invertIfNegative val="0"/>
          <c:dPt>
            <c:idx val="2"/>
            <c:invertIfNegative val="0"/>
            <c:bubble3D val="0"/>
            <c:spPr>
              <a:gradFill>
                <a:gsLst>
                  <a:gs pos="0">
                    <a:schemeClr val="accent2"/>
                  </a:gs>
                  <a:gs pos="84000">
                    <a:schemeClr val="accent1"/>
                  </a:gs>
                </a:gsLst>
                <a:lin ang="16200000" scaled="0"/>
              </a:gradFill>
              <a:ln>
                <a:noFill/>
              </a:ln>
              <a:effectLst/>
            </c:spPr>
            <c:extLst>
              <c:ext xmlns:c16="http://schemas.microsoft.com/office/drawing/2014/chart" uri="{C3380CC4-5D6E-409C-BE32-E72D297353CC}">
                <c16:uniqueId val="{00000001-354D-407B-9E2D-A4189B5FF4A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52525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'Accel Eff'!$A$31:$A$42</c:f>
              <c:strCache>
                <c:ptCount val="12"/>
                <c:pt idx="0">
                  <c:v>ClickHouse
(IAA vs LZ4)</c:v>
                </c:pt>
                <c:pt idx="1">
                  <c:v>ClickHouse
(IAA vs ZSTD)</c:v>
                </c:pt>
                <c:pt idx="2">
                  <c:v>RocksDB
(IAA vs ZSTD)</c:v>
                </c:pt>
                <c:pt idx="3">
                  <c:v>HPL Linpack
(AVX-512 vs AVX2)</c:v>
                </c:pt>
                <c:pt idx="4">
                  <c:v>SPDK 128K QD64
(large media files) vs OOB</c:v>
                </c:pt>
                <c:pt idx="5">
                  <c:v>SPDK 16K QD256
(database requests) vs OOB</c:v>
                </c:pt>
                <c:pt idx="6">
                  <c:v>Real Time Image Recognition
(AMX vs FP32) RN50</c:v>
                </c:pt>
                <c:pt idx="7">
                  <c:v>Batch Image Recog
(AMX vs FP32) RN50</c:v>
                </c:pt>
                <c:pt idx="8">
                  <c:v>Real Time Object Detection
(AMX  vs FP32)
 SSD-RN34</c:v>
                </c:pt>
                <c:pt idx="9">
                  <c:v>Batch Object Detection
(AMX  vs FP32)
 SSD-RN34</c:v>
                </c:pt>
                <c:pt idx="10">
                  <c:v>NGINX (65K cps Perf)
QAT vs OOB</c:v>
                </c:pt>
                <c:pt idx="11">
                  <c:v>QATzip
(QAT vs zlib/OOB)</c:v>
                </c:pt>
              </c:strCache>
            </c:strRef>
          </c:cat>
          <c:val>
            <c:numRef>
              <c:f>'Accel Eff'!$C$31:$C$42</c:f>
              <c:numCache>
                <c:formatCode>0.00</c:formatCode>
                <c:ptCount val="12"/>
                <c:pt idx="0">
                  <c:v>1.1247504833933679</c:v>
                </c:pt>
                <c:pt idx="1">
                  <c:v>1.2580245438441067</c:v>
                </c:pt>
                <c:pt idx="2">
                  <c:v>2.0057130773658329</c:v>
                </c:pt>
                <c:pt idx="3">
                  <c:v>1.6105485733594411</c:v>
                </c:pt>
                <c:pt idx="4">
                  <c:v>3.1790915834692512</c:v>
                </c:pt>
                <c:pt idx="5">
                  <c:v>1.9158287689226519</c:v>
                </c:pt>
                <c:pt idx="6">
                  <c:v>7.998799205034568</c:v>
                </c:pt>
                <c:pt idx="7">
                  <c:v>9.7598322066477596</c:v>
                </c:pt>
                <c:pt idx="8">
                  <c:v>14.213425402693012</c:v>
                </c:pt>
                <c:pt idx="9">
                  <c:v>13.534100593762274</c:v>
                </c:pt>
                <c:pt idx="10">
                  <c:v>1.2192704879664187</c:v>
                </c:pt>
                <c:pt idx="11">
                  <c:v>28.850325553670501</c:v>
                </c:pt>
              </c:numCache>
            </c:numRef>
          </c:val>
          <c:extLst>
            <c:ext xmlns:c16="http://schemas.microsoft.com/office/drawing/2014/chart" uri="{C3380CC4-5D6E-409C-BE32-E72D297353CC}">
              <c16:uniqueId val="{00000002-354D-407B-9E2D-A4189B5FF4A3}"/>
            </c:ext>
          </c:extLst>
        </c:ser>
        <c:dLbls>
          <c:showLegendKey val="0"/>
          <c:showVal val="0"/>
          <c:showCatName val="0"/>
          <c:showSerName val="0"/>
          <c:showPercent val="0"/>
          <c:showBubbleSize val="0"/>
        </c:dLbls>
        <c:gapWidth val="219"/>
        <c:overlap val="-27"/>
        <c:axId val="993777992"/>
        <c:axId val="993772416"/>
      </c:barChart>
      <c:catAx>
        <c:axId val="99377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525252"/>
                </a:solidFill>
                <a:latin typeface="+mn-lt"/>
                <a:ea typeface="+mn-ea"/>
                <a:cs typeface="+mn-cs"/>
              </a:defRPr>
            </a:pPr>
            <a:endParaRPr lang="en-US"/>
          </a:p>
        </c:txPr>
        <c:crossAx val="993772416"/>
        <c:crosses val="autoZero"/>
        <c:auto val="1"/>
        <c:lblAlgn val="ctr"/>
        <c:lblOffset val="100"/>
        <c:noMultiLvlLbl val="0"/>
      </c:catAx>
      <c:valAx>
        <c:axId val="993772416"/>
        <c:scaling>
          <c:orientation val="minMax"/>
          <c:max val="3.5"/>
        </c:scaling>
        <c:delete val="1"/>
        <c:axPos val="l"/>
        <c:majorGridlines>
          <c:spPr>
            <a:ln w="6350" cap="flat" cmpd="sng" algn="ctr">
              <a:solidFill>
                <a:schemeClr val="accent2"/>
              </a:solidFill>
              <a:round/>
            </a:ln>
            <a:effectLst/>
          </c:spPr>
        </c:majorGridlines>
        <c:numFmt formatCode="#,##0.0" sourceLinked="0"/>
        <c:majorTickMark val="none"/>
        <c:minorTickMark val="none"/>
        <c:tickLblPos val="nextTo"/>
        <c:crossAx val="99377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364859669357937E-2"/>
          <c:y val="4.3387327008468236E-2"/>
          <c:w val="0.88402921953094959"/>
          <c:h val="0.81162232585851923"/>
        </c:manualLayout>
      </c:layout>
      <c:barChart>
        <c:barDir val="col"/>
        <c:grouping val="clustered"/>
        <c:varyColors val="0"/>
        <c:ser>
          <c:idx val="1"/>
          <c:order val="1"/>
          <c:tx>
            <c:strRef>
              <c:f>Sheet1!$C$1</c:f>
              <c:strCache>
                <c:ptCount val="1"/>
                <c:pt idx="0">
                  <c:v>Speedup</c:v>
                </c:pt>
              </c:strCache>
            </c:strRef>
          </c:tx>
          <c:spPr>
            <a:gradFill>
              <a:gsLst>
                <a:gs pos="0">
                  <a:srgbClr val="548FAD"/>
                </a:gs>
                <a:gs pos="100000">
                  <a:srgbClr val="B9D6E5"/>
                </a:gs>
              </a:gsLst>
              <a:lin ang="16200000" scaled="1"/>
            </a:gradFill>
            <a:ln>
              <a:noFill/>
            </a:ln>
            <a:effectLst/>
          </c:spPr>
          <c:invertIfNegative val="0"/>
          <c:dPt>
            <c:idx val="0"/>
            <c:invertIfNegative val="0"/>
            <c:bubble3D val="0"/>
            <c:spPr>
              <a:solidFill>
                <a:srgbClr val="808080"/>
              </a:solidFill>
              <a:ln>
                <a:noFill/>
              </a:ln>
              <a:effectLst/>
            </c:spPr>
            <c:extLst>
              <c:ext xmlns:c16="http://schemas.microsoft.com/office/drawing/2014/chart" uri="{C3380CC4-5D6E-409C-BE32-E72D297353CC}">
                <c16:uniqueId val="{00000000-4E50-434E-B18C-05B140362B31}"/>
              </c:ext>
            </c:extLst>
          </c:dPt>
          <c:dPt>
            <c:idx val="1"/>
            <c:invertIfNegative val="0"/>
            <c:bubble3D val="0"/>
            <c:spPr>
              <a:solidFill>
                <a:srgbClr val="808080"/>
              </a:solidFill>
              <a:ln>
                <a:noFill/>
              </a:ln>
              <a:effectLst/>
            </c:spPr>
            <c:extLst>
              <c:ext xmlns:c16="http://schemas.microsoft.com/office/drawing/2014/chart" uri="{C3380CC4-5D6E-409C-BE32-E72D297353CC}">
                <c16:uniqueId val="{00000006-497B-8643-8A78-EB94FF456D22}"/>
              </c:ext>
            </c:extLst>
          </c:dPt>
          <c:dPt>
            <c:idx val="2"/>
            <c:invertIfNegative val="0"/>
            <c:bubble3D val="0"/>
            <c:spPr>
              <a:solidFill>
                <a:srgbClr val="808080"/>
              </a:solidFill>
              <a:ln>
                <a:noFill/>
              </a:ln>
              <a:effectLst/>
            </c:spPr>
            <c:extLst>
              <c:ext xmlns:c16="http://schemas.microsoft.com/office/drawing/2014/chart" uri="{C3380CC4-5D6E-409C-BE32-E72D297353CC}">
                <c16:uniqueId val="{00000007-497B-8643-8A78-EB94FF456D22}"/>
              </c:ext>
            </c:extLst>
          </c:dPt>
          <c:dPt>
            <c:idx val="3"/>
            <c:invertIfNegative val="0"/>
            <c:bubble3D val="0"/>
            <c:spPr>
              <a:solidFill>
                <a:srgbClr val="808080"/>
              </a:solidFill>
              <a:ln>
                <a:noFill/>
              </a:ln>
              <a:effectLst/>
            </c:spPr>
            <c:extLst>
              <c:ext xmlns:c16="http://schemas.microsoft.com/office/drawing/2014/chart" uri="{C3380CC4-5D6E-409C-BE32-E72D297353CC}">
                <c16:uniqueId val="{00000000-6DBA-4DEA-89ED-AE378E08F38D}"/>
              </c:ext>
            </c:extLst>
          </c:dPt>
          <c:dPt>
            <c:idx val="4"/>
            <c:invertIfNegative val="0"/>
            <c:bubble3D val="0"/>
            <c:spPr>
              <a:gradFill>
                <a:gsLst>
                  <a:gs pos="0">
                    <a:srgbClr val="00285A"/>
                  </a:gs>
                  <a:gs pos="99000">
                    <a:srgbClr val="0068B5"/>
                  </a:gs>
                </a:gsLst>
                <a:lin ang="16200000" scaled="1"/>
              </a:gradFill>
              <a:ln>
                <a:noFill/>
              </a:ln>
              <a:effectLst/>
            </c:spPr>
            <c:extLst>
              <c:ext xmlns:c16="http://schemas.microsoft.com/office/drawing/2014/chart" uri="{C3380CC4-5D6E-409C-BE32-E72D297353CC}">
                <c16:uniqueId val="{00000007-D342-4184-B214-F68887CFA57A}"/>
              </c:ext>
            </c:extLst>
          </c:dPt>
          <c:cat>
            <c:strRef>
              <c:f>Sheet1!$A$2:$A$6</c:f>
              <c:strCache>
                <c:ptCount val="5"/>
                <c:pt idx="0">
                  <c:v>BDW</c:v>
                </c:pt>
                <c:pt idx="1">
                  <c:v>SKX</c:v>
                </c:pt>
                <c:pt idx="2">
                  <c:v>CLX</c:v>
                </c:pt>
                <c:pt idx="3">
                  <c:v>ICX</c:v>
                </c:pt>
                <c:pt idx="4">
                  <c:v>SPR</c:v>
                </c:pt>
              </c:strCache>
            </c:strRef>
          </c:cat>
          <c:val>
            <c:numRef>
              <c:f>Sheet1!$C$2:$C$6</c:f>
              <c:numCache>
                <c:formatCode>General</c:formatCode>
                <c:ptCount val="5"/>
                <c:pt idx="0">
                  <c:v>1</c:v>
                </c:pt>
                <c:pt idx="1">
                  <c:v>2.8403012455344214</c:v>
                </c:pt>
                <c:pt idx="2" formatCode="0.00">
                  <c:v>6.1782369411991898</c:v>
                </c:pt>
                <c:pt idx="3" formatCode="0.00">
                  <c:v>9.4118711982234249</c:v>
                </c:pt>
                <c:pt idx="4" formatCode="0.00">
                  <c:v>29.907936661195329</c:v>
                </c:pt>
              </c:numCache>
            </c:numRef>
          </c:val>
          <c:extLst>
            <c:ext xmlns:c16="http://schemas.microsoft.com/office/drawing/2014/chart" uri="{C3380CC4-5D6E-409C-BE32-E72D297353CC}">
              <c16:uniqueId val="{00000006-0DED-4A46-9CEC-13F98EAC532D}"/>
            </c:ext>
          </c:extLst>
        </c:ser>
        <c:dLbls>
          <c:showLegendKey val="0"/>
          <c:showVal val="0"/>
          <c:showCatName val="0"/>
          <c:showSerName val="0"/>
          <c:showPercent val="0"/>
          <c:showBubbleSize val="0"/>
        </c:dLbls>
        <c:gapWidth val="150"/>
        <c:axId val="638411824"/>
        <c:axId val="638414320"/>
      </c:barChart>
      <c:lineChart>
        <c:grouping val="standard"/>
        <c:varyColors val="0"/>
        <c:dLbls>
          <c:showLegendKey val="0"/>
          <c:showVal val="0"/>
          <c:showCatName val="0"/>
          <c:showSerName val="0"/>
          <c:showPercent val="0"/>
          <c:showBubbleSize val="0"/>
        </c:dLbls>
        <c:marker val="1"/>
        <c:smooth val="0"/>
        <c:axId val="362310399"/>
        <c:axId val="362306655"/>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Core Increase</c:v>
                      </c:pt>
                    </c:strCache>
                  </c:strRef>
                </c:tx>
                <c:spPr>
                  <a:ln w="28575" cap="rnd">
                    <a:solidFill>
                      <a:schemeClr val="bg1">
                        <a:lumMod val="60000"/>
                        <a:lumOff val="40000"/>
                      </a:schemeClr>
                    </a:solidFill>
                    <a:round/>
                  </a:ln>
                  <a:effectLst/>
                </c:spPr>
                <c:marker>
                  <c:symbol val="square"/>
                  <c:size val="9"/>
                  <c:spPr>
                    <a:solidFill>
                      <a:schemeClr val="bg1">
                        <a:lumMod val="60000"/>
                        <a:lumOff val="40000"/>
                      </a:schemeClr>
                    </a:solidFill>
                    <a:ln w="9525">
                      <a:solidFill>
                        <a:schemeClr val="bg1">
                          <a:lumMod val="60000"/>
                          <a:lumOff val="40000"/>
                        </a:schemeClr>
                      </a:solidFill>
                    </a:ln>
                    <a:effectLst/>
                  </c:spPr>
                </c:marker>
                <c:cat>
                  <c:strRef>
                    <c:extLst>
                      <c:ext uri="{02D57815-91ED-43cb-92C2-25804820EDAC}">
                        <c15:formulaRef>
                          <c15:sqref>Sheet1!$A$2:$A$6</c15:sqref>
                        </c15:formulaRef>
                      </c:ext>
                    </c:extLst>
                    <c:strCache>
                      <c:ptCount val="5"/>
                      <c:pt idx="0">
                        <c:v>BDW</c:v>
                      </c:pt>
                      <c:pt idx="1">
                        <c:v>SKX</c:v>
                      </c:pt>
                      <c:pt idx="2">
                        <c:v>CLX</c:v>
                      </c:pt>
                      <c:pt idx="3">
                        <c:v>ICX</c:v>
                      </c:pt>
                      <c:pt idx="4">
                        <c:v>SPR</c:v>
                      </c:pt>
                    </c:strCache>
                  </c:strRef>
                </c:cat>
                <c:val>
                  <c:numRef>
                    <c:extLst>
                      <c:ext uri="{02D57815-91ED-43cb-92C2-25804820EDAC}">
                        <c15:formulaRef>
                          <c15:sqref>Sheet1!$B$2:$B$6</c15:sqref>
                        </c15:formulaRef>
                      </c:ext>
                    </c:extLst>
                    <c:numCache>
                      <c:formatCode>0.00</c:formatCode>
                      <c:ptCount val="5"/>
                      <c:pt idx="0">
                        <c:v>1</c:v>
                      </c:pt>
                      <c:pt idx="1">
                        <c:v>1.1666666666666667</c:v>
                      </c:pt>
                      <c:pt idx="2">
                        <c:v>1.1666666666666667</c:v>
                      </c:pt>
                      <c:pt idx="3">
                        <c:v>1.6666666666666667</c:v>
                      </c:pt>
                      <c:pt idx="4">
                        <c:v>2.3333333333333335</c:v>
                      </c:pt>
                    </c:numCache>
                  </c:numRef>
                </c:val>
                <c:smooth val="0"/>
                <c:extLst>
                  <c:ext xmlns:c16="http://schemas.microsoft.com/office/drawing/2014/chart" uri="{C3380CC4-5D6E-409C-BE32-E72D297353CC}">
                    <c16:uniqueId val="{00000000-0DED-4A46-9CEC-13F98EAC532D}"/>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Power</c:v>
                      </c:pt>
                    </c:strCache>
                  </c:strRef>
                </c:tx>
                <c:spPr>
                  <a:ln w="28575" cap="rnd">
                    <a:solidFill>
                      <a:schemeClr val="tx2"/>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Sheet1!$A$2:$A$6</c15:sqref>
                        </c15:formulaRef>
                      </c:ext>
                    </c:extLst>
                    <c:strCache>
                      <c:ptCount val="5"/>
                      <c:pt idx="0">
                        <c:v>BDW</c:v>
                      </c:pt>
                      <c:pt idx="1">
                        <c:v>SKX</c:v>
                      </c:pt>
                      <c:pt idx="2">
                        <c:v>CLX</c:v>
                      </c:pt>
                      <c:pt idx="3">
                        <c:v>ICX</c:v>
                      </c:pt>
                      <c:pt idx="4">
                        <c:v>SPR</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0.00</c:formatCode>
                      <c:ptCount val="5"/>
                      <c:pt idx="1">
                        <c:v>519.09</c:v>
                      </c:pt>
                      <c:pt idx="2">
                        <c:v>613.48</c:v>
                      </c:pt>
                      <c:pt idx="3">
                        <c:v>753.05</c:v>
                      </c:pt>
                      <c:pt idx="4">
                        <c:v>1055.3599999999999</c:v>
                      </c:pt>
                    </c:numCache>
                  </c:numRef>
                </c:val>
                <c:smooth val="0"/>
                <c:extLst xmlns:c15="http://schemas.microsoft.com/office/drawing/2012/chart">
                  <c:ext xmlns:c16="http://schemas.microsoft.com/office/drawing/2014/chart" uri="{C3380CC4-5D6E-409C-BE32-E72D297353CC}">
                    <c16:uniqueId val="{00000005-D342-4184-B214-F68887CFA57A}"/>
                  </c:ext>
                </c:extLst>
              </c15:ser>
            </c15:filteredLineSeries>
          </c:ext>
        </c:extLst>
      </c:lineChart>
      <c:catAx>
        <c:axId val="638411824"/>
        <c:scaling>
          <c:orientation val="minMax"/>
        </c:scaling>
        <c:delete val="1"/>
        <c:axPos val="b"/>
        <c:numFmt formatCode="General" sourceLinked="1"/>
        <c:majorTickMark val="out"/>
        <c:minorTickMark val="none"/>
        <c:tickLblPos val="nextTo"/>
        <c:crossAx val="638414320"/>
        <c:crosses val="autoZero"/>
        <c:auto val="1"/>
        <c:lblAlgn val="ctr"/>
        <c:lblOffset val="100"/>
        <c:noMultiLvlLbl val="0"/>
      </c:catAx>
      <c:valAx>
        <c:axId val="638414320"/>
        <c:scaling>
          <c:orientation val="minMax"/>
          <c:max val="35"/>
          <c:min val="0"/>
        </c:scaling>
        <c:delete val="0"/>
        <c:axPos val="l"/>
        <c:title>
          <c:tx>
            <c:rich>
              <a:bodyPr rot="-5400000" spcFirstLastPara="1" vertOverflow="ellipsis" vert="horz" wrap="square" anchor="ctr" anchorCtr="1"/>
              <a:lstStyle/>
              <a:p>
                <a:pPr>
                  <a:defRPr sz="1600" b="0" i="0" u="none" strike="noStrike" kern="1200" baseline="0">
                    <a:solidFill>
                      <a:srgbClr val="525252"/>
                    </a:solidFill>
                    <a:latin typeface="IntelOne Display Regular" panose="020B0503020203020204" pitchFamily="34" charset="77"/>
                    <a:ea typeface="+mn-ea"/>
                    <a:cs typeface="+mn-cs"/>
                  </a:defRPr>
                </a:pPr>
                <a:r>
                  <a:rPr lang="en-US" sz="1600" dirty="0">
                    <a:solidFill>
                      <a:srgbClr val="525252"/>
                    </a:solidFill>
                    <a:latin typeface="IntelOne Display Regular" panose="020B0503020203020204" pitchFamily="34" charset="77"/>
                  </a:rPr>
                  <a:t>Relative throughput</a:t>
                </a:r>
                <a:br>
                  <a:rPr lang="en-US" sz="1600" dirty="0">
                    <a:solidFill>
                      <a:srgbClr val="525252"/>
                    </a:solidFill>
                    <a:latin typeface="IntelOne Display Regular" panose="020B0503020203020204" pitchFamily="34" charset="77"/>
                  </a:rPr>
                </a:br>
                <a:r>
                  <a:rPr lang="en-US" sz="1100" dirty="0">
                    <a:solidFill>
                      <a:srgbClr val="525252"/>
                    </a:solidFill>
                    <a:latin typeface="IntelOne Display Regular" panose="020B0503020203020204" pitchFamily="34" charset="77"/>
                  </a:rPr>
                  <a:t>(Higher is better)</a:t>
                </a:r>
                <a:endParaRPr lang="en-US" sz="1600" dirty="0">
                  <a:solidFill>
                    <a:srgbClr val="525252"/>
                  </a:solidFill>
                  <a:latin typeface="IntelOne Display Regular" panose="020B0503020203020204" pitchFamily="34" charset="77"/>
                </a:endParaRPr>
              </a:p>
            </c:rich>
          </c:tx>
          <c:layout>
            <c:manualLayout>
              <c:xMode val="edge"/>
              <c:yMode val="edge"/>
              <c:x val="1.6706587508688767E-2"/>
              <c:y val="0.2469752577998879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525252"/>
                  </a:solidFill>
                  <a:latin typeface="IntelOne Display Regular" panose="020B0503020203020204" pitchFamily="34" charset="77"/>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525252"/>
                </a:solidFill>
                <a:latin typeface="IntelOne Text" panose="020B0503020203020204" pitchFamily="34" charset="77"/>
                <a:ea typeface="+mn-ea"/>
                <a:cs typeface="+mn-cs"/>
              </a:defRPr>
            </a:pPr>
            <a:endParaRPr lang="en-US"/>
          </a:p>
        </c:txPr>
        <c:crossAx val="638411824"/>
        <c:crosses val="autoZero"/>
        <c:crossBetween val="between"/>
        <c:majorUnit val="10"/>
      </c:valAx>
      <c:valAx>
        <c:axId val="362306655"/>
        <c:scaling>
          <c:orientation val="minMax"/>
          <c:max val="999"/>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525252"/>
                </a:solidFill>
                <a:latin typeface="IntelOne Text" panose="020B0503020203020204" pitchFamily="34" charset="77"/>
                <a:ea typeface="+mn-ea"/>
                <a:cs typeface="+mn-cs"/>
              </a:defRPr>
            </a:pPr>
            <a:endParaRPr lang="en-US"/>
          </a:p>
        </c:txPr>
        <c:crossAx val="362310399"/>
        <c:crosses val="max"/>
        <c:crossBetween val="between"/>
        <c:majorUnit val="200"/>
      </c:valAx>
      <c:catAx>
        <c:axId val="362310399"/>
        <c:scaling>
          <c:orientation val="minMax"/>
        </c:scaling>
        <c:delete val="1"/>
        <c:axPos val="b"/>
        <c:numFmt formatCode="General" sourceLinked="1"/>
        <c:majorTickMark val="out"/>
        <c:minorTickMark val="none"/>
        <c:tickLblPos val="nextTo"/>
        <c:crossAx val="362306655"/>
        <c:crosses val="autoZero"/>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0" i="0">
          <a:solidFill>
            <a:schemeClr val="tx1"/>
          </a:solidFill>
          <a:latin typeface="IntelOne Text" panose="020B0503020203020204" pitchFamily="34" charset="77"/>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303128813942158E-2"/>
          <c:y val="0.17421235253296322"/>
          <c:w val="0.91680117235750991"/>
          <c:h val="0.55329490128792891"/>
        </c:manualLayout>
      </c:layout>
      <c:barChart>
        <c:barDir val="col"/>
        <c:grouping val="clustered"/>
        <c:varyColors val="0"/>
        <c:ser>
          <c:idx val="0"/>
          <c:order val="0"/>
          <c:tx>
            <c:strRef>
              <c:f>Sheet1!$B$1</c:f>
              <c:strCache>
                <c:ptCount val="1"/>
                <c:pt idx="0">
                  <c:v>Xeon 8480+ [BF16]</c:v>
                </c:pt>
              </c:strCache>
            </c:strRef>
          </c:tx>
          <c:spPr>
            <a:gradFill>
              <a:gsLst>
                <a:gs pos="0">
                  <a:srgbClr val="00285A"/>
                </a:gs>
                <a:gs pos="100000">
                  <a:srgbClr val="0068B5"/>
                </a:gs>
              </a:gsLst>
              <a:lin ang="16200000" scaled="1"/>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52525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3"/>
                <c:pt idx="0">
                  <c:v>HuggingFace
DistilBert [IMDB]</c:v>
                </c:pt>
                <c:pt idx="1">
                  <c:v>HuggingFace
DistilBert [SST-2]</c:v>
                </c:pt>
                <c:pt idx="2">
                  <c:v>Vision Transfer Learning
[Colorectal]</c:v>
                </c:pt>
              </c:strCache>
              <c:extLst/>
            </c:strRef>
          </c:cat>
          <c:val>
            <c:numRef>
              <c:f>Sheet1!$B$2:$B$6</c:f>
              <c:numCache>
                <c:formatCode>General</c:formatCode>
                <c:ptCount val="3"/>
                <c:pt idx="0">
                  <c:v>3.61</c:v>
                </c:pt>
                <c:pt idx="1">
                  <c:v>0.7</c:v>
                </c:pt>
                <c:pt idx="2">
                  <c:v>3.22</c:v>
                </c:pt>
              </c:numCache>
              <c:extLst/>
            </c:numRef>
          </c:val>
          <c:extLst>
            <c:ext xmlns:c16="http://schemas.microsoft.com/office/drawing/2014/chart" uri="{C3380CC4-5D6E-409C-BE32-E72D297353CC}">
              <c16:uniqueId val="{00000000-B95B-4B0F-9723-7F0F9A8C9E28}"/>
            </c:ext>
          </c:extLst>
        </c:ser>
        <c:ser>
          <c:idx val="1"/>
          <c:order val="1"/>
          <c:tx>
            <c:strRef>
              <c:f>Sheet1!$C$1</c:f>
              <c:strCache>
                <c:ptCount val="1"/>
                <c:pt idx="0">
                  <c:v>Nvidia A100 [FP16]</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52525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3"/>
                <c:pt idx="0">
                  <c:v>HuggingFace
DistilBert [IMDB]</c:v>
                </c:pt>
                <c:pt idx="1">
                  <c:v>HuggingFace
DistilBert [SST-2]</c:v>
                </c:pt>
                <c:pt idx="2">
                  <c:v>Vision Transfer Learning
[Colorectal]</c:v>
                </c:pt>
              </c:strCache>
              <c:extLst/>
            </c:strRef>
          </c:cat>
          <c:val>
            <c:numRef>
              <c:f>Sheet1!$C$2:$C$6</c:f>
              <c:numCache>
                <c:formatCode>General</c:formatCode>
                <c:ptCount val="3"/>
                <c:pt idx="0">
                  <c:v>1.49</c:v>
                </c:pt>
                <c:pt idx="1">
                  <c:v>0.45</c:v>
                </c:pt>
                <c:pt idx="2">
                  <c:v>3.52</c:v>
                </c:pt>
              </c:numCache>
              <c:extLst/>
            </c:numRef>
          </c:val>
          <c:extLst>
            <c:ext xmlns:c16="http://schemas.microsoft.com/office/drawing/2014/chart" uri="{C3380CC4-5D6E-409C-BE32-E72D297353CC}">
              <c16:uniqueId val="{00000001-B95B-4B0F-9723-7F0F9A8C9E28}"/>
            </c:ext>
          </c:extLst>
        </c:ser>
        <c:dLbls>
          <c:showLegendKey val="0"/>
          <c:showVal val="0"/>
          <c:showCatName val="0"/>
          <c:showSerName val="0"/>
          <c:showPercent val="0"/>
          <c:showBubbleSize val="0"/>
        </c:dLbls>
        <c:gapWidth val="219"/>
        <c:overlap val="-27"/>
        <c:axId val="1914193631"/>
        <c:axId val="1914200287"/>
      </c:barChart>
      <c:catAx>
        <c:axId val="191419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25252"/>
                </a:solidFill>
                <a:latin typeface="IntelOne Display Medium" panose="020B0503020203020204" pitchFamily="34" charset="77"/>
                <a:ea typeface="+mn-ea"/>
                <a:cs typeface="+mn-cs"/>
              </a:defRPr>
            </a:pPr>
            <a:endParaRPr lang="en-US"/>
          </a:p>
        </c:txPr>
        <c:crossAx val="1914200287"/>
        <c:crosses val="autoZero"/>
        <c:auto val="1"/>
        <c:lblAlgn val="ctr"/>
        <c:lblOffset val="100"/>
        <c:noMultiLvlLbl val="0"/>
      </c:catAx>
      <c:valAx>
        <c:axId val="1914200287"/>
        <c:scaling>
          <c:orientation val="minMax"/>
          <c:max val="9"/>
          <c:min val="0"/>
        </c:scaling>
        <c:delete val="1"/>
        <c:axPos val="l"/>
        <c:majorGridlines>
          <c:spPr>
            <a:ln w="9525" cap="flat" cmpd="sng" algn="ctr">
              <a:solidFill>
                <a:srgbClr val="AEAEAE"/>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Time-to-train (minutes)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1914193631"/>
        <c:crosses val="autoZero"/>
        <c:crossBetween val="between"/>
        <c:majorUnit val="5"/>
      </c:valAx>
      <c:spPr>
        <a:noFill/>
        <a:ln>
          <a:noFill/>
        </a:ln>
        <a:effectLst/>
      </c:spPr>
    </c:plotArea>
    <c:legend>
      <c:legendPos val="b"/>
      <c:layout>
        <c:manualLayout>
          <c:xMode val="edge"/>
          <c:yMode val="edge"/>
          <c:x val="6.9626518065693893E-2"/>
          <c:y val="0.26083133432054512"/>
          <c:w val="0.47985443536501693"/>
          <c:h val="7.0188790592709577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52525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303128813942158E-2"/>
          <c:y val="0.17421235253296322"/>
          <c:w val="0.91680117235750991"/>
          <c:h val="0.55329490128792891"/>
        </c:manualLayout>
      </c:layout>
      <c:barChart>
        <c:barDir val="col"/>
        <c:grouping val="clustered"/>
        <c:varyColors val="0"/>
        <c:ser>
          <c:idx val="0"/>
          <c:order val="0"/>
          <c:tx>
            <c:strRef>
              <c:f>Sheet1!$B$1</c:f>
              <c:strCache>
                <c:ptCount val="1"/>
                <c:pt idx="0">
                  <c:v>Xeon 8480+ [BF16]</c:v>
                </c:pt>
              </c:strCache>
            </c:strRef>
          </c:tx>
          <c:spPr>
            <a:gradFill>
              <a:gsLst>
                <a:gs pos="0">
                  <a:srgbClr val="00285A"/>
                </a:gs>
                <a:gs pos="100000">
                  <a:srgbClr val="0068B5"/>
                </a:gs>
              </a:gsLst>
              <a:lin ang="16200000" scaled="1"/>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52525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1"/>
                <c:pt idx="0">
                  <c:v>HuggingFace
BERT-large [IMDB]</c:v>
                </c:pt>
              </c:strCache>
              <c:extLst/>
            </c:strRef>
          </c:cat>
          <c:val>
            <c:numRef>
              <c:f>Sheet1!$B$2:$B$6</c:f>
              <c:numCache>
                <c:formatCode>General</c:formatCode>
                <c:ptCount val="1"/>
                <c:pt idx="0">
                  <c:v>6.46</c:v>
                </c:pt>
              </c:numCache>
              <c:extLst/>
            </c:numRef>
          </c:val>
          <c:extLst>
            <c:ext xmlns:c16="http://schemas.microsoft.com/office/drawing/2014/chart" uri="{C3380CC4-5D6E-409C-BE32-E72D297353CC}">
              <c16:uniqueId val="{00000000-D981-4D93-B14A-A0C7987594E5}"/>
            </c:ext>
          </c:extLst>
        </c:ser>
        <c:ser>
          <c:idx val="1"/>
          <c:order val="1"/>
          <c:tx>
            <c:strRef>
              <c:f>Sheet1!$C$1</c:f>
              <c:strCache>
                <c:ptCount val="1"/>
                <c:pt idx="0">
                  <c:v>Nvidia A100 [FP16]</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52525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1"/>
                <c:pt idx="0">
                  <c:v>HuggingFace
BERT-large [IMDB]</c:v>
                </c:pt>
              </c:strCache>
              <c:extLst/>
            </c:strRef>
          </c:cat>
          <c:val>
            <c:numRef>
              <c:f>Sheet1!$C$2:$C$6</c:f>
              <c:numCache>
                <c:formatCode>General</c:formatCode>
                <c:ptCount val="1"/>
                <c:pt idx="0">
                  <c:v>7.64</c:v>
                </c:pt>
              </c:numCache>
              <c:extLst/>
            </c:numRef>
          </c:val>
          <c:extLst>
            <c:ext xmlns:c16="http://schemas.microsoft.com/office/drawing/2014/chart" uri="{C3380CC4-5D6E-409C-BE32-E72D297353CC}">
              <c16:uniqueId val="{00000001-D981-4D93-B14A-A0C7987594E5}"/>
            </c:ext>
          </c:extLst>
        </c:ser>
        <c:dLbls>
          <c:showLegendKey val="0"/>
          <c:showVal val="0"/>
          <c:showCatName val="0"/>
          <c:showSerName val="0"/>
          <c:showPercent val="0"/>
          <c:showBubbleSize val="0"/>
        </c:dLbls>
        <c:gapWidth val="219"/>
        <c:overlap val="-27"/>
        <c:axId val="1914193631"/>
        <c:axId val="1914200287"/>
      </c:barChart>
      <c:catAx>
        <c:axId val="191419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525252"/>
                </a:solidFill>
                <a:latin typeface="IntelOne Display Medium" panose="020B0503020203020204" pitchFamily="34" charset="77"/>
                <a:ea typeface="+mn-ea"/>
                <a:cs typeface="+mn-cs"/>
              </a:defRPr>
            </a:pPr>
            <a:endParaRPr lang="en-US"/>
          </a:p>
        </c:txPr>
        <c:crossAx val="1914200287"/>
        <c:crosses val="autoZero"/>
        <c:auto val="1"/>
        <c:lblAlgn val="ctr"/>
        <c:lblOffset val="100"/>
        <c:noMultiLvlLbl val="0"/>
      </c:catAx>
      <c:valAx>
        <c:axId val="1914200287"/>
        <c:scaling>
          <c:orientation val="minMax"/>
          <c:max val="9"/>
          <c:min val="0"/>
        </c:scaling>
        <c:delete val="1"/>
        <c:axPos val="l"/>
        <c:majorGridlines>
          <c:spPr>
            <a:ln w="9525" cap="flat" cmpd="sng" algn="ctr">
              <a:solidFill>
                <a:srgbClr val="AEAEAE"/>
              </a:solidFill>
              <a:round/>
            </a:ln>
            <a:effectLst/>
          </c:spPr>
        </c:majorGridlines>
        <c:numFmt formatCode="General" sourceLinked="1"/>
        <c:majorTickMark val="none"/>
        <c:minorTickMark val="none"/>
        <c:tickLblPos val="nextTo"/>
        <c:crossAx val="1914193631"/>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0.11193</cdr:x>
      <cdr:y>0.38196</cdr:y>
    </cdr:from>
    <cdr:to>
      <cdr:x>0.95782</cdr:x>
      <cdr:y>0.38196</cdr:y>
    </cdr:to>
    <cdr:cxnSp macro="">
      <cdr:nvCxnSpPr>
        <cdr:cNvPr id="3" name="Straight Connector 2">
          <a:extLst xmlns:a="http://schemas.openxmlformats.org/drawingml/2006/main">
            <a:ext uri="{FF2B5EF4-FFF2-40B4-BE49-F238E27FC236}">
              <a16:creationId xmlns:a16="http://schemas.microsoft.com/office/drawing/2014/main" id="{A8B68E22-3BC2-4113-B11C-51E0F30F6385}"/>
            </a:ext>
          </a:extLst>
        </cdr:cNvPr>
        <cdr:cNvCxnSpPr/>
      </cdr:nvCxnSpPr>
      <cdr:spPr>
        <a:xfrm xmlns:a="http://schemas.openxmlformats.org/drawingml/2006/main">
          <a:off x="581434" y="1830106"/>
          <a:ext cx="4393891" cy="0"/>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0.13283</cdr:x>
      <cdr:y>0.50842</cdr:y>
    </cdr:from>
    <cdr:to>
      <cdr:x>0.97872</cdr:x>
      <cdr:y>0.50842</cdr:y>
    </cdr:to>
    <cdr:cxnSp macro="">
      <cdr:nvCxnSpPr>
        <cdr:cNvPr id="3" name="Straight Connector 2">
          <a:extLst xmlns:a="http://schemas.openxmlformats.org/drawingml/2006/main">
            <a:ext uri="{FF2B5EF4-FFF2-40B4-BE49-F238E27FC236}">
              <a16:creationId xmlns:a16="http://schemas.microsoft.com/office/drawing/2014/main" id="{A8B68E22-3BC2-4113-B11C-51E0F30F6385}"/>
            </a:ext>
          </a:extLst>
        </cdr:cNvPr>
        <cdr:cNvCxnSpPr/>
      </cdr:nvCxnSpPr>
      <cdr:spPr>
        <a:xfrm xmlns:a="http://schemas.openxmlformats.org/drawingml/2006/main">
          <a:off x="909683" y="2435983"/>
          <a:ext cx="5793056" cy="0"/>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IntelOne Display Regular" panose="020B0503020203020204" pitchFamily="34" charset="77"/>
            </a:endParaRPr>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latin typeface="IntelOne Display Regular" panose="020B0503020203020204" pitchFamily="34" charset="77"/>
              </a:rPr>
              <a:t>5/3/2023</a:t>
            </a:fld>
            <a:endParaRPr lang="en-US" dirty="0">
              <a:latin typeface="IntelOne Display Regular" panose="020B0503020203020204" pitchFamily="34" charset="77"/>
            </a:endParaRPr>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IntelOne Display Regular" panose="020B0503020203020204" pitchFamily="34" charset="77"/>
            </a:endParaRPr>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latin typeface="IntelOne Display Regular" panose="020B0503020203020204" pitchFamily="34" charset="77"/>
              </a:rPr>
              <a:t>‹#›</a:t>
            </a:fld>
            <a:endParaRPr lang="en-US" dirty="0">
              <a:latin typeface="IntelOne Display Regular" panose="020B0503020203020204" pitchFamily="34" charset="77"/>
            </a:endParaRPr>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lOne Display Regular" panose="020B0503020203020204"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lOne Display Regular" panose="020B0503020203020204" pitchFamily="34" charset="77"/>
              </a:defRPr>
            </a:lvl1pPr>
          </a:lstStyle>
          <a:p>
            <a:fld id="{F03EC105-3E63-4709-9ECA-2EB22CB2AA34}" type="datetimeFigureOut">
              <a:rPr lang="en-US" smtClean="0"/>
              <a:pPr/>
              <a:t>5/3/2023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lOne Display Regular" panose="020B0503020203020204"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lOne Display Regular" panose="020B0503020203020204" pitchFamily="34" charset="77"/>
              </a:defRPr>
            </a:lvl1pPr>
          </a:lstStyle>
          <a:p>
            <a:fld id="{43D92567-D7D7-4223-A842-9A06E6D4E1F9}" type="slidenum">
              <a:rPr lang="en-US" smtClean="0"/>
              <a:pPr/>
              <a:t>‹#›</a:t>
            </a:fld>
            <a:endParaRPr lang="en-US" dirty="0"/>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240" rtl="0" eaLnBrk="1" latinLnBrk="0" hangingPunct="1">
      <a:defRPr sz="1200" b="0" i="0" kern="1200">
        <a:solidFill>
          <a:schemeClr val="tx1"/>
        </a:solidFill>
        <a:latin typeface="IntelOne Display Regular" panose="020B0503020203020204" pitchFamily="34" charset="77"/>
        <a:ea typeface="+mn-ea"/>
        <a:cs typeface="+mn-cs"/>
      </a:defRPr>
    </a:lvl1pPr>
    <a:lvl2pPr marL="457120" algn="l" defTabSz="914240" rtl="0" eaLnBrk="1" latinLnBrk="0" hangingPunct="1">
      <a:defRPr sz="1200" b="0" i="0" kern="1200">
        <a:solidFill>
          <a:schemeClr val="tx1"/>
        </a:solidFill>
        <a:latin typeface="IntelOne Display Regular" panose="020B0503020203020204" pitchFamily="34" charset="77"/>
        <a:ea typeface="+mn-ea"/>
        <a:cs typeface="+mn-cs"/>
      </a:defRPr>
    </a:lvl2pPr>
    <a:lvl3pPr marL="914240" algn="l" defTabSz="914240" rtl="0" eaLnBrk="1" latinLnBrk="0" hangingPunct="1">
      <a:defRPr sz="1200" b="0" i="0" kern="1200">
        <a:solidFill>
          <a:schemeClr val="tx1"/>
        </a:solidFill>
        <a:latin typeface="IntelOne Display Regular" panose="020B0503020203020204" pitchFamily="34" charset="77"/>
        <a:ea typeface="+mn-ea"/>
        <a:cs typeface="+mn-cs"/>
      </a:defRPr>
    </a:lvl3pPr>
    <a:lvl4pPr marL="1371360" algn="l" defTabSz="914240" rtl="0" eaLnBrk="1" latinLnBrk="0" hangingPunct="1">
      <a:defRPr sz="1200" b="0" i="0" kern="1200">
        <a:solidFill>
          <a:schemeClr val="tx1"/>
        </a:solidFill>
        <a:latin typeface="IntelOne Display Regular" panose="020B0503020203020204" pitchFamily="34" charset="77"/>
        <a:ea typeface="+mn-ea"/>
        <a:cs typeface="+mn-cs"/>
      </a:defRPr>
    </a:lvl4pPr>
    <a:lvl5pPr marL="1828480" algn="l" defTabSz="914240" rtl="0" eaLnBrk="1" latinLnBrk="0" hangingPunct="1">
      <a:defRPr sz="1200" b="0" i="0" kern="1200">
        <a:solidFill>
          <a:schemeClr val="tx1"/>
        </a:solidFill>
        <a:latin typeface="IntelOne Display Regular" panose="020B0503020203020204" pitchFamily="34" charset="77"/>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microservices.ece.cornell.e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oftware.broadinstitute.org/gatk/"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intel.com/content/www/us/en/newsroom/news/broad-institute-intel-google-advance-biomedical-research.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eforum.org/agenda/2022/11/global-co2-emissions-fossil-fuels-hit-record-202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pPr/>
              <a:t>1</a:t>
            </a:fld>
            <a:endParaRPr lang="en-US" dirty="0"/>
          </a:p>
        </p:txBody>
      </p:sp>
    </p:spTree>
    <p:extLst>
      <p:ext uri="{BB962C8B-B14F-4D97-AF65-F5344CB8AC3E}">
        <p14:creationId xmlns:p14="http://schemas.microsoft.com/office/powerpoint/2010/main" val="38684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338" lvl="0" indent="-287338">
              <a:spcAft>
                <a:spcPts val="1200"/>
              </a:spcAft>
              <a:buFont typeface="Arial" panose="020B0604020202020204" pitchFamily="34" charset="0"/>
              <a:buChar char="•"/>
            </a:pPr>
            <a:r>
              <a:rPr lang="en-US" sz="2400" b="1" dirty="0" err="1">
                <a:latin typeface="Arial Narrow" panose="020B0606020202030204" pitchFamily="34" charset="0"/>
              </a:rPr>
              <a:t>OneIntel</a:t>
            </a:r>
            <a:r>
              <a:rPr lang="en-US" sz="2400" b="1" dirty="0">
                <a:latin typeface="Arial Narrow" panose="020B0606020202030204" pitchFamily="34" charset="0"/>
              </a:rPr>
              <a:t> QAT…</a:t>
            </a:r>
          </a:p>
          <a:p>
            <a:pPr marL="287338" lvl="0" indent="-287338">
              <a:spcAft>
                <a:spcPts val="1200"/>
              </a:spcAft>
              <a:buFont typeface="Arial" panose="020B0604020202020204" pitchFamily="34" charset="0"/>
              <a:buChar char="•"/>
            </a:pPr>
            <a:r>
              <a:rPr lang="en-US" sz="1200" b="1" dirty="0">
                <a:latin typeface="Arial Narrow" panose="020B0606020202030204" pitchFamily="34" charset="0"/>
              </a:rPr>
              <a:t>Provides a compression technology that integrates hardware acceleration of compute-intensive workloads on Intel platforms.</a:t>
            </a:r>
          </a:p>
          <a:p>
            <a:pPr marL="287338" lvl="0" indent="-287338">
              <a:spcAft>
                <a:spcPts val="1200"/>
              </a:spcAft>
              <a:buFont typeface="Arial" panose="020B0604020202020204" pitchFamily="34" charset="0"/>
              <a:buChar char="•"/>
            </a:pPr>
            <a:r>
              <a:rPr lang="en-US" sz="1200" b="1" dirty="0">
                <a:latin typeface="Arial Narrow" panose="020B0606020202030204" pitchFamily="34" charset="0"/>
              </a:rPr>
              <a:t>High-level message is that SQL Server on Intel is optimized to deliver breakthrough performance and flexibility for all types of data and analytics in any kind of environment.  This slide is one of the proof points of that message. There are two main benefits around performance, faster backup and business transactions.</a:t>
            </a:r>
          </a:p>
          <a:p>
            <a:pPr marL="287338" lvl="0" indent="-287338">
              <a:spcAft>
                <a:spcPts val="1200"/>
              </a:spcAft>
              <a:buFont typeface="Arial" panose="020B0604020202020204" pitchFamily="34" charset="0"/>
              <a:buChar char="•"/>
            </a:pPr>
            <a:endParaRPr lang="en-US" sz="1200" b="1" dirty="0">
              <a:latin typeface="Arial Narrow" panose="020B0606020202030204" pitchFamily="34" charset="0"/>
            </a:endParaRPr>
          </a:p>
          <a:p>
            <a:pPr marL="287338" lvl="0" indent="-287338">
              <a:spcAft>
                <a:spcPts val="1200"/>
              </a:spcAft>
              <a:buFont typeface="Arial" panose="020B0604020202020204" pitchFamily="34" charset="0"/>
              <a:buChar char="•"/>
            </a:pPr>
            <a:r>
              <a:rPr lang="en-US" sz="2400" b="1" dirty="0">
                <a:latin typeface="Arial Narrow" panose="020B0606020202030204" pitchFamily="34" charset="0"/>
              </a:rPr>
              <a:t>SQL SVR –BACKUP </a:t>
            </a:r>
          </a:p>
          <a:p>
            <a:pPr marL="287338" lvl="0" indent="-287338">
              <a:spcAft>
                <a:spcPts val="1200"/>
              </a:spcAft>
              <a:buFont typeface="Arial" panose="020B0604020202020204" pitchFamily="34" charset="0"/>
              <a:buChar char="•"/>
            </a:pPr>
            <a:r>
              <a:rPr lang="en-US" sz="1200" b="1" dirty="0">
                <a:latin typeface="Arial Narrow" panose="020B0606020202030204" pitchFamily="34" charset="0"/>
              </a:rPr>
              <a:t>Microsoft and Intel collaborated to achieve the 2.3x faster back-up performance by using Intel® QuickAssist Technology or QAT. With QAT, downtime allocated for back-ups is cut in half so Database Administrators (DBAs) or </a:t>
            </a:r>
            <a:r>
              <a:rPr lang="en-US" sz="1200" b="1" dirty="0" err="1">
                <a:latin typeface="Arial Narrow" panose="020B0606020202030204" pitchFamily="34" charset="0"/>
              </a:rPr>
              <a:t>Devops</a:t>
            </a:r>
            <a:r>
              <a:rPr lang="en-US" sz="1200" b="1" dirty="0">
                <a:latin typeface="Arial Narrow" panose="020B0606020202030204" pitchFamily="34" charset="0"/>
              </a:rPr>
              <a:t> engineers can get to production quicker.</a:t>
            </a:r>
          </a:p>
          <a:p>
            <a:pPr marL="287338" lvl="0" indent="-287338">
              <a:spcAft>
                <a:spcPts val="1200"/>
              </a:spcAft>
              <a:buFont typeface="Arial" panose="020B0604020202020204" pitchFamily="34" charset="0"/>
              <a:buChar char="•"/>
            </a:pPr>
            <a:r>
              <a:rPr lang="en-US" sz="1200" b="1" dirty="0">
                <a:latin typeface="Arial Narrow" panose="020B0606020202030204" pitchFamily="34" charset="0"/>
              </a:rPr>
              <a:t>and 4</a:t>
            </a:r>
            <a:r>
              <a:rPr lang="en-US" sz="1200" b="1" baseline="30000" dirty="0">
                <a:latin typeface="Arial Narrow" panose="020B0606020202030204" pitchFamily="34" charset="0"/>
              </a:rPr>
              <a:t>th</a:t>
            </a:r>
            <a:r>
              <a:rPr lang="en-US" sz="1200" b="1" dirty="0">
                <a:latin typeface="Arial Narrow" panose="020B0606020202030204" pitchFamily="34" charset="0"/>
              </a:rPr>
              <a:t> gen results are even better…we’re just waiting for MSFT approval before we can share those.</a:t>
            </a:r>
            <a:endParaRPr lang="en-US" sz="3200" b="1" dirty="0">
              <a:latin typeface="Arial Narrow" panose="020B0606020202030204" pitchFamily="34" charset="0"/>
            </a:endParaRPr>
          </a:p>
          <a:p>
            <a:pPr marL="287338" lvl="0" indent="-287338">
              <a:spcAft>
                <a:spcPts val="1200"/>
              </a:spcAft>
              <a:buFont typeface="Arial" panose="020B0604020202020204" pitchFamily="34" charset="0"/>
              <a:buChar char="•"/>
            </a:pPr>
            <a:r>
              <a:rPr lang="en-US" sz="1200" b="1" dirty="0">
                <a:latin typeface="Arial Narrow" panose="020B0606020202030204" pitchFamily="34" charset="0"/>
              </a:rPr>
              <a:t>Intel QAT also delivers faster transactions and online transaction processing (OLTP) operations by offloading  data compression on SQL Server bare-metal platforms or VMs, while reducing the impact on the system’s transaction throughput. There is minimal impact to workloads while existing data is safeguarded and compressed.  Reducing the storage needed also means a faster and smoother backup.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QAT - </a:t>
            </a:r>
            <a:r>
              <a:rPr lang="en-US" sz="1200" dirty="0">
                <a:solidFill>
                  <a:srgbClr val="004A86"/>
                </a:solidFill>
                <a:latin typeface="IntelOne Display Regular"/>
                <a:cs typeface="Arial"/>
              </a:rPr>
              <a:t>Improves performance across applications, including symmetric encryption and authentication, asymmetric encryption, digital signatures, RSA, DH, and ECC, and lossless data compression. </a:t>
            </a:r>
          </a:p>
          <a:p>
            <a:pPr>
              <a:defRPr/>
            </a:pPr>
            <a:r>
              <a:rPr lang="en-US" sz="1200" dirty="0">
                <a:solidFill>
                  <a:srgbClr val="004A86"/>
                </a:solidFill>
                <a:latin typeface="IntelOne Display Regular"/>
                <a:cs typeface="Arial"/>
              </a:rPr>
              <a:t>Provides a compression technology that integrates hardware acceleration of compute-intensive workloads on Intel platforms.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4A86"/>
              </a:solidFill>
              <a:latin typeface="IntelOne Display Regular"/>
              <a:cs typeface="Arial"/>
            </a:endParaRPr>
          </a:p>
          <a:p>
            <a:r>
              <a:rPr lang="en-US" dirty="0"/>
              <a:t>High-level message is that SQL Server on Intel is optimized to deliver breakthrough performance and flexibility for all types of data and analytics in any kind of environment.  </a:t>
            </a:r>
            <a:r>
              <a:rPr lang="en-US" dirty="0">
                <a:cs typeface="Calibri"/>
              </a:rPr>
              <a:t>This slide is one of the proof points of that message. There are two main benefits around performance, faster backup and business transactions.</a:t>
            </a:r>
          </a:p>
          <a:p>
            <a:endParaRPr lang="en-US" dirty="0"/>
          </a:p>
          <a:p>
            <a:r>
              <a:rPr lang="en-US" dirty="0"/>
              <a:t>Microsoft and Intel collaborated to achieve the 2.3x faster back-up performance by using Intel® QuickAssist Technology or QAT. With QAT, downtime allocated for back-ups is cut in half so Database Administrators (DBAs) or </a:t>
            </a:r>
            <a:r>
              <a:rPr lang="en-US" dirty="0" err="1"/>
              <a:t>Devops</a:t>
            </a:r>
            <a:r>
              <a:rPr lang="en-US" dirty="0"/>
              <a:t> engineers can get to production quicker.</a:t>
            </a:r>
            <a:endParaRPr lang="en-US" dirty="0">
              <a:cs typeface="Calibri"/>
            </a:endParaRPr>
          </a:p>
          <a:p>
            <a:endParaRPr lang="en-US" dirty="0"/>
          </a:p>
          <a:p>
            <a:r>
              <a:rPr lang="en-US" dirty="0"/>
              <a:t>Intel QAT also delivers faster transactions and online transaction processing (OLTP) operations by offloading  data compression on SQL Server bare-metal platforms or VMs, while reducing the impact on the system’s transaction throughput. There is minimal impact to workloads while existing data is safeguarded and compressed.  Reducing the storage needed also means a faster and smoother backup.</a:t>
            </a:r>
            <a:endParaRPr lang="en-US" dirty="0">
              <a:cs typeface="Calibri"/>
            </a:endParaRPr>
          </a:p>
          <a:p>
            <a:endParaRPr lang="en-US" dirty="0">
              <a:cs typeface="Calibri"/>
            </a:endParaRPr>
          </a:p>
          <a:p>
            <a:r>
              <a:rPr lang="en-US" dirty="0"/>
              <a:t>Note that this is on Intel Xeon 3rd generation processor and SQL Server 2022 which is in public preview mode and not a fully shipping release.  Most customers will be on SQL Server 19 or 16 so position this as a future capability of SQL Server.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8DC57-BB1D-4859-934D-69EA0CA2AF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22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(build from previous)</a:t>
            </a:r>
          </a:p>
          <a:p>
            <a:pPr marL="0" marR="0" algn="just">
              <a:lnSpc>
                <a:spcPct val="107000"/>
              </a:lnSpc>
              <a:spcBef>
                <a:spcPts val="0"/>
              </a:spcBef>
              <a:spcAft>
                <a:spcPts val="800"/>
              </a:spcAft>
            </a:pPr>
            <a:endParaRPr lang="en-US" sz="18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Acceleration on 4</a:t>
            </a:r>
            <a:r>
              <a:rPr lang="en-US" sz="1800" baseline="30000" dirty="0">
                <a:effectLst/>
                <a:ea typeface="Calibri" panose="020F0502020204030204" pitchFamily="34" charset="0"/>
                <a:cs typeface="Times New Roman" panose="02020603050405020304" pitchFamily="18" charset="0"/>
              </a:rPr>
              <a:t>th</a:t>
            </a:r>
            <a:r>
              <a:rPr lang="en-US" sz="1800" dirty="0">
                <a:effectLst/>
                <a:ea typeface="Calibri" panose="020F0502020204030204" pitchFamily="34" charset="0"/>
                <a:cs typeface="Times New Roman" panose="02020603050405020304" pitchFamily="18" charset="0"/>
              </a:rPr>
              <a:t> Gen Xeon improves different components across the microservices design patterns.  As examples, we have used the following workloads to show the SPR performance benefits - </a:t>
            </a:r>
          </a:p>
          <a:p>
            <a:endParaRPr lang="en-US" dirty="0"/>
          </a:p>
          <a:p>
            <a:r>
              <a:rPr lang="en-US" dirty="0"/>
              <a:t>For Web server/proxy:</a:t>
            </a:r>
          </a:p>
          <a:p>
            <a:pPr marL="171450" indent="-171450">
              <a:buFont typeface="Arial" panose="020B0604020202020204" pitchFamily="34" charset="0"/>
              <a:buChar char="•"/>
            </a:pPr>
            <a:r>
              <a:rPr lang="en-US" dirty="0"/>
              <a:t>NGINX TLS 1.3 Webserver: AES128-GCM-SHA256 - Up to 1.52x higher TLS1.3 https throughput with 4th Gen Intel Xeon compared to 3rd Gen Intel Xeon on TLS 1.3 AES128-GCM-SHA256.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For Service Mesh:</a:t>
            </a:r>
          </a:p>
          <a:p>
            <a:pPr marL="171450" indent="-171450">
              <a:buFont typeface="Arial" panose="020B0604020202020204" pitchFamily="34" charset="0"/>
              <a:buChar char="•"/>
            </a:pPr>
            <a:r>
              <a:rPr lang="en-US" dirty="0"/>
              <a:t>Up to 2.5x higher throughput (RPS), 74% lower P99 latency and 12% lower </a:t>
            </a:r>
            <a:r>
              <a:rPr lang="en-US" dirty="0" err="1"/>
              <a:t>cpu</a:t>
            </a:r>
            <a:r>
              <a:rPr lang="en-US" dirty="0"/>
              <a:t> utilization on 4th Gen Intel Xeon Platinum 8480+ with 2 QAT devices compared to solution with no acceleration</a:t>
            </a:r>
          </a:p>
          <a:p>
            <a:pPr marL="171450" indent="-171450">
              <a:buFont typeface="Arial" panose="020B0604020202020204" pitchFamily="34" charset="0"/>
              <a:buChar char="•"/>
            </a:pPr>
            <a:r>
              <a:rPr lang="en-US" dirty="0"/>
              <a:t>Up to 96% lower latency at the same throughput (RPS) with 4th Gen Intel Xeon Scalable processor and Intel DLB vs. software for Istio ingress gateway</a:t>
            </a:r>
          </a:p>
          <a:p>
            <a:endParaRPr lang="en-US" dirty="0"/>
          </a:p>
          <a:p>
            <a:r>
              <a:rPr lang="en-US" dirty="0"/>
              <a:t>For Communication:</a:t>
            </a:r>
          </a:p>
          <a:p>
            <a:pPr marL="171450" indent="-171450">
              <a:buFont typeface="Arial" panose="020B0604020202020204" pitchFamily="34" charset="0"/>
              <a:buChar char="•"/>
            </a:pPr>
            <a:r>
              <a:rPr lang="en-US" dirty="0" err="1"/>
              <a:t>gRPC</a:t>
            </a:r>
            <a:r>
              <a:rPr lang="en-US" dirty="0"/>
              <a:t>:</a:t>
            </a:r>
          </a:p>
          <a:p>
            <a:endParaRPr lang="en-US" dirty="0"/>
          </a:p>
          <a:p>
            <a:r>
              <a:rPr lang="en-US" dirty="0"/>
              <a:t>For AI Inference as a service example:</a:t>
            </a:r>
          </a:p>
          <a:p>
            <a:pPr marL="171450" indent="-171450">
              <a:buFont typeface="Arial" panose="020B0604020202020204" pitchFamily="34" charset="0"/>
              <a:buChar char="•"/>
            </a:pPr>
            <a:r>
              <a:rPr lang="en-US" dirty="0"/>
              <a:t>Up to 3.5x higher batch Recommendation System inference performance (DLRM) on 4th Gen Intel Xeon Platinum 8480+ with AMX INT8 vs. prior generation with INT8</a:t>
            </a:r>
          </a:p>
          <a:p>
            <a:endParaRPr lang="en-US" dirty="0"/>
          </a:p>
          <a:p>
            <a:r>
              <a:rPr lang="en-US" dirty="0"/>
              <a:t>For Data Service:</a:t>
            </a:r>
          </a:p>
          <a:p>
            <a:pPr marL="171450" indent="-171450">
              <a:buFont typeface="Arial" panose="020B0604020202020204" pitchFamily="34" charset="0"/>
              <a:buChar char="•"/>
            </a:pPr>
            <a:r>
              <a:rPr lang="en-US" dirty="0" err="1"/>
              <a:t>RocksDB</a:t>
            </a:r>
            <a:r>
              <a:rPr lang="en-US" dirty="0"/>
              <a:t>-  Up to 3x higher </a:t>
            </a:r>
            <a:r>
              <a:rPr lang="en-US" dirty="0" err="1"/>
              <a:t>RocksDB</a:t>
            </a:r>
            <a:r>
              <a:rPr lang="en-US" dirty="0"/>
              <a:t> performance with 4th Gen Intel Xeon Platinum 8490H using integrated Intel IAA vs. prior generation.</a:t>
            </a:r>
          </a:p>
        </p:txBody>
      </p:sp>
      <p:sp>
        <p:nvSpPr>
          <p:cNvPr id="4" name="Slide Number Placeholder 3"/>
          <p:cNvSpPr>
            <a:spLocks noGrp="1"/>
          </p:cNvSpPr>
          <p:nvPr>
            <p:ph type="sldNum" sz="quarter" idx="5"/>
          </p:nvPr>
        </p:nvSpPr>
        <p:spPr/>
        <p:txBody>
          <a:bodyPr/>
          <a:lstStyle/>
          <a:p>
            <a:fld id="{8D86C323-6B07-4236-93CA-82883FBF1BC5}" type="slidenum">
              <a:rPr lang="en-US" smtClean="0"/>
              <a:t>13</a:t>
            </a:fld>
            <a:endParaRPr lang="en-US"/>
          </a:p>
        </p:txBody>
      </p:sp>
    </p:spTree>
    <p:extLst>
      <p:ext uri="{BB962C8B-B14F-4D97-AF65-F5344CB8AC3E}">
        <p14:creationId xmlns:p14="http://schemas.microsoft.com/office/powerpoint/2010/main" val="110880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ea typeface="Calibri" panose="020F0502020204030204" pitchFamily="34" charset="0"/>
                <a:cs typeface="Times New Roman" panose="02020603050405020304" pitchFamily="18" charset="0"/>
              </a:rPr>
              <a:t>Taken together and using </a:t>
            </a:r>
            <a:r>
              <a:rPr lang="en-US" sz="1800" dirty="0" err="1">
                <a:effectLst/>
                <a:ea typeface="Calibri" panose="020F0502020204030204" pitchFamily="34" charset="0"/>
                <a:cs typeface="Times New Roman" panose="02020603050405020304" pitchFamily="18" charset="0"/>
              </a:rPr>
              <a:t>DeathStarBench</a:t>
            </a:r>
            <a:r>
              <a:rPr lang="en-US" sz="1800" dirty="0">
                <a:effectLst/>
                <a:ea typeface="Calibri" panose="020F0502020204030204" pitchFamily="34" charset="0"/>
                <a:cs typeface="Times New Roman" panose="02020603050405020304" pitchFamily="18" charset="0"/>
              </a:rPr>
              <a:t>, </a:t>
            </a:r>
            <a:r>
              <a:rPr lang="en-US" sz="2800" u="none" strike="noStrike" dirty="0">
                <a:solidFill>
                  <a:srgbClr val="FFFFFF"/>
                </a:solidFill>
                <a:effectLst/>
                <a:hlinkClick r:id="rId3"/>
              </a:rPr>
              <a:t>An Open-Source End-to-End Microservices Benchmark Suite</a:t>
            </a:r>
            <a:endParaRPr lang="en-US" sz="2800" dirty="0">
              <a:solidFill>
                <a:srgbClr val="454445"/>
              </a:solidFill>
              <a:effectLst/>
            </a:endParaRPr>
          </a:p>
          <a:p>
            <a:pPr marL="0" marR="0" algn="just">
              <a:lnSpc>
                <a:spcPct val="107000"/>
              </a:lnSpc>
              <a:spcBef>
                <a:spcPts val="0"/>
              </a:spcBef>
              <a:spcAft>
                <a:spcPts val="800"/>
              </a:spcAft>
            </a:pPr>
            <a:r>
              <a:rPr lang="en-US" sz="1800" dirty="0">
                <a:effectLst/>
                <a:ea typeface="Calibri" panose="020F0502020204030204" pitchFamily="34" charset="0"/>
                <a:cs typeface="Times New Roman" panose="02020603050405020304" pitchFamily="18" charset="0"/>
              </a:rPr>
              <a:t> as end-to-end microservices perf improvements, we’re seeing up to 1.9X improvement from 3</a:t>
            </a:r>
            <a:r>
              <a:rPr lang="en-US" sz="1800" baseline="30000" dirty="0">
                <a:effectLst/>
                <a:ea typeface="Calibri" panose="020F0502020204030204" pitchFamily="34" charset="0"/>
                <a:cs typeface="Times New Roman" panose="02020603050405020304" pitchFamily="18" charset="0"/>
              </a:rPr>
              <a:t>rd</a:t>
            </a:r>
            <a:r>
              <a:rPr lang="en-US" sz="1800" dirty="0">
                <a:effectLst/>
                <a:ea typeface="Calibri" panose="020F0502020204030204" pitchFamily="34" charset="0"/>
                <a:cs typeface="Times New Roman" panose="02020603050405020304" pitchFamily="18" charset="0"/>
              </a:rPr>
              <a:t> gen Xeon to 4</a:t>
            </a:r>
            <a:r>
              <a:rPr lang="en-US" sz="1800" baseline="30000" dirty="0">
                <a:effectLst/>
                <a:ea typeface="Calibri" panose="020F0502020204030204" pitchFamily="34" charset="0"/>
                <a:cs typeface="Times New Roman" panose="02020603050405020304" pitchFamily="18" charset="0"/>
              </a:rPr>
              <a:t>th</a:t>
            </a:r>
            <a:r>
              <a:rPr lang="en-US" sz="1800" dirty="0">
                <a:effectLst/>
                <a:ea typeface="Calibri" panose="020F0502020204030204" pitchFamily="34" charset="0"/>
                <a:cs typeface="Times New Roman" panose="02020603050405020304" pitchFamily="18" charset="0"/>
              </a:rPr>
              <a:t> Gen.</a:t>
            </a:r>
          </a:p>
          <a:p>
            <a:endParaRPr lang="en-US" dirty="0"/>
          </a:p>
        </p:txBody>
      </p:sp>
      <p:sp>
        <p:nvSpPr>
          <p:cNvPr id="4" name="Slide Number Placeholder 3"/>
          <p:cNvSpPr>
            <a:spLocks noGrp="1"/>
          </p:cNvSpPr>
          <p:nvPr>
            <p:ph type="sldNum" sz="quarter" idx="5"/>
          </p:nvPr>
        </p:nvSpPr>
        <p:spPr/>
        <p:txBody>
          <a:bodyPr/>
          <a:lstStyle/>
          <a:p>
            <a:fld id="{8D86C323-6B07-4236-93CA-82883FBF1BC5}" type="slidenum">
              <a:rPr lang="en-US" smtClean="0"/>
              <a:t>14</a:t>
            </a:fld>
            <a:endParaRPr lang="en-US"/>
          </a:p>
        </p:txBody>
      </p:sp>
    </p:spTree>
    <p:extLst>
      <p:ext uri="{BB962C8B-B14F-4D97-AF65-F5344CB8AC3E}">
        <p14:creationId xmlns:p14="http://schemas.microsoft.com/office/powerpoint/2010/main" val="96673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the performance benefits in common cloud applications compared to Google’s previous generation of compute-optimized instances, which uses 2</a:t>
            </a:r>
            <a:r>
              <a:rPr lang="en-US" baseline="30000"/>
              <a:t>nd</a:t>
            </a:r>
            <a:r>
              <a:rPr lang="en-US"/>
              <a:t> Gen Intel Xeon Scalable processors. The C3 instances offer: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More than double the performance for NGINX</a:t>
            </a:r>
          </a:p>
          <a:p>
            <a:pPr marL="171450" indent="-171450">
              <a:buFontTx/>
              <a:buChar char="-"/>
            </a:pPr>
            <a:r>
              <a:rPr lang="en-US"/>
              <a:t>Around 40% performance improvement for MySQL, </a:t>
            </a:r>
            <a:r>
              <a:rPr lang="en-US" err="1"/>
              <a:t>Wordpress</a:t>
            </a:r>
            <a:r>
              <a:rPr lang="en-US"/>
              <a:t>, and media transcoding</a:t>
            </a:r>
          </a:p>
          <a:p>
            <a:pPr marL="0" indent="0">
              <a:buFontTx/>
              <a:buNone/>
            </a:pPr>
            <a:endParaRPr lang="en-US"/>
          </a:p>
          <a:p>
            <a:pPr marL="0" indent="0">
              <a:buFontTx/>
              <a:buNone/>
            </a:pPr>
            <a:r>
              <a:rPr lang="en-US"/>
              <a:t>… And Google’s customers are seeing great results when using the preview instances</a:t>
            </a:r>
          </a:p>
        </p:txBody>
      </p:sp>
      <p:sp>
        <p:nvSpPr>
          <p:cNvPr id="4" name="Slide Number Placeholder 3"/>
          <p:cNvSpPr>
            <a:spLocks noGrp="1"/>
          </p:cNvSpPr>
          <p:nvPr>
            <p:ph type="sldNum" sz="quarter" idx="5"/>
          </p:nvPr>
        </p:nvSpPr>
        <p:spPr/>
        <p:txBody>
          <a:bodyPr/>
          <a:lstStyle/>
          <a:p>
            <a:fld id="{8D86C323-6B07-4236-93CA-82883FBF1BC5}" type="slidenum">
              <a:rPr lang="en-US" smtClean="0"/>
              <a:t>15</a:t>
            </a:fld>
            <a:endParaRPr lang="en-US"/>
          </a:p>
        </p:txBody>
      </p:sp>
    </p:spTree>
    <p:extLst>
      <p:ext uri="{BB962C8B-B14F-4D97-AF65-F5344CB8AC3E}">
        <p14:creationId xmlns:p14="http://schemas.microsoft.com/office/powerpoint/2010/main" val="77903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work closely w/ customers to understand their real-world problems, even in the cloud</a:t>
            </a:r>
          </a:p>
          <a:p>
            <a:endParaRPr lang="en-US"/>
          </a:p>
          <a:p>
            <a:r>
              <a:rPr lang="en-US"/>
              <a:t>Intel has a unique set of counters exposing rich system performance data</a:t>
            </a:r>
          </a:p>
          <a:p>
            <a:r>
              <a:rPr lang="en-US"/>
              <a:t>We have worked with CSPs to expose these counters to their end customers,</a:t>
            </a:r>
          </a:p>
          <a:p>
            <a:r>
              <a:rPr lang="en-US"/>
              <a:t>And we have used this to help instance operators break through performance bottlenecks</a:t>
            </a:r>
          </a:p>
          <a:p>
            <a:endParaRPr lang="en-US"/>
          </a:p>
          <a:p>
            <a:r>
              <a:rPr lang="en-US"/>
              <a:t>This has had dramatic results, as Netflix and Redis both shared in recent engineering blogs</a:t>
            </a:r>
          </a:p>
        </p:txBody>
      </p:sp>
      <p:sp>
        <p:nvSpPr>
          <p:cNvPr id="4" name="Slide Number Placeholder 3"/>
          <p:cNvSpPr>
            <a:spLocks noGrp="1"/>
          </p:cNvSpPr>
          <p:nvPr>
            <p:ph type="sldNum" sz="quarter" idx="5"/>
          </p:nvPr>
        </p:nvSpPr>
        <p:spPr/>
        <p:txBody>
          <a:bodyPr/>
          <a:lstStyle/>
          <a:p>
            <a:fld id="{8D86C323-6B07-4236-93CA-82883FBF1BC5}" type="slidenum">
              <a:rPr lang="en-US" smtClean="0"/>
              <a:t>16</a:t>
            </a:fld>
            <a:endParaRPr lang="en-US"/>
          </a:p>
        </p:txBody>
      </p:sp>
    </p:spTree>
    <p:extLst>
      <p:ext uri="{BB962C8B-B14F-4D97-AF65-F5344CB8AC3E}">
        <p14:creationId xmlns:p14="http://schemas.microsoft.com/office/powerpoint/2010/main" val="2417407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work closely w/ customers to understand their real-world problems, even in the cloud</a:t>
            </a:r>
          </a:p>
          <a:p>
            <a:endParaRPr lang="en-US"/>
          </a:p>
          <a:p>
            <a:r>
              <a:rPr lang="en-US"/>
              <a:t>Intel has a unique set of counters exposing rich system performance data</a:t>
            </a:r>
          </a:p>
          <a:p>
            <a:r>
              <a:rPr lang="en-US"/>
              <a:t>We have worked with CSPs to expose these counters to their end customers,</a:t>
            </a:r>
          </a:p>
          <a:p>
            <a:r>
              <a:rPr lang="en-US"/>
              <a:t>And we have used this to help instance operators break through performance bottlenecks</a:t>
            </a:r>
          </a:p>
          <a:p>
            <a:endParaRPr lang="en-US"/>
          </a:p>
          <a:p>
            <a:r>
              <a:rPr lang="en-US"/>
              <a:t>This has had dramatic results, as Netflix and Redis both shared in recent engineering blogs</a:t>
            </a:r>
          </a:p>
        </p:txBody>
      </p:sp>
      <p:sp>
        <p:nvSpPr>
          <p:cNvPr id="4" name="Slide Number Placeholder 3"/>
          <p:cNvSpPr>
            <a:spLocks noGrp="1"/>
          </p:cNvSpPr>
          <p:nvPr>
            <p:ph type="sldNum" sz="quarter" idx="5"/>
          </p:nvPr>
        </p:nvSpPr>
        <p:spPr/>
        <p:txBody>
          <a:bodyPr/>
          <a:lstStyle/>
          <a:p>
            <a:fld id="{8D86C323-6B07-4236-93CA-82883FBF1BC5}" type="slidenum">
              <a:rPr lang="en-US" smtClean="0"/>
              <a:t>17</a:t>
            </a:fld>
            <a:endParaRPr lang="en-US"/>
          </a:p>
        </p:txBody>
      </p:sp>
    </p:spTree>
    <p:extLst>
      <p:ext uri="{BB962C8B-B14F-4D97-AF65-F5344CB8AC3E}">
        <p14:creationId xmlns:p14="http://schemas.microsoft.com/office/powerpoint/2010/main" val="244601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u="none" strike="noStrike" dirty="0">
                <a:solidFill>
                  <a:srgbClr val="525252"/>
                </a:solidFill>
                <a:effectLst/>
                <a:latin typeface="IntelOne Display Light" panose="020B0403020203020204" pitchFamily="34" charset="77"/>
              </a:rPr>
              <a:t> </a:t>
            </a:r>
            <a:r>
              <a:rPr lang="en-US" sz="2800" dirty="0">
                <a:solidFill>
                  <a:srgbClr val="000000"/>
                </a:solidFill>
                <a:effectLst/>
                <a:latin typeface="IntelOne Display Light" panose="020B0403020203020204" pitchFamily="34" charset="77"/>
              </a:rPr>
              <a:t>​</a:t>
            </a:r>
          </a:p>
          <a:p>
            <a:pPr algn="l" rtl="0" fontAlgn="base"/>
            <a:endParaRPr lang="en-US" sz="2800" dirty="0">
              <a:solidFill>
                <a:srgbClr val="000000"/>
              </a:solidFill>
              <a:effectLst/>
              <a:latin typeface="IntelOne Display Light" panose="020B0403020203020204" pitchFamily="34" charset="77"/>
            </a:endParaRPr>
          </a:p>
          <a:p>
            <a:r>
              <a:rPr lang="en-US" dirty="0"/>
              <a:t>Cloud customers are using 4</a:t>
            </a:r>
            <a:r>
              <a:rPr lang="en-US" baseline="30000" dirty="0"/>
              <a:t>th</a:t>
            </a:r>
            <a:r>
              <a:rPr lang="en-US" dirty="0"/>
              <a:t> Gen Xeon Scalable processors to improve performance on their higher-level services:</a:t>
            </a:r>
          </a:p>
          <a:p>
            <a:pPr marL="171450" indent="-171450">
              <a:buFontTx/>
              <a:buChar char="-"/>
            </a:pPr>
            <a:r>
              <a:rPr lang="en-US" dirty="0"/>
              <a:t>Tencent seeing 2-3x AI throughput improvement on their search application compared to previous generation</a:t>
            </a:r>
          </a:p>
          <a:p>
            <a:pPr marL="171450" indent="-171450">
              <a:buFontTx/>
              <a:buChar char="-"/>
            </a:pPr>
            <a:r>
              <a:rPr lang="en-US" dirty="0" err="1"/>
              <a:t>Meituan</a:t>
            </a:r>
            <a:r>
              <a:rPr lang="en-US" dirty="0"/>
              <a:t> seeing AMX and BFloat16 delivering tangible benefits, more than tripling AI throughput compared to tests of stock </a:t>
            </a:r>
            <a:r>
              <a:rPr lang="en-US" dirty="0" err="1"/>
              <a:t>PyTorch</a:t>
            </a:r>
            <a:r>
              <a:rPr lang="en-US" dirty="0"/>
              <a:t> without those feature enabled</a:t>
            </a:r>
          </a:p>
          <a:p>
            <a:pPr marL="0" indent="0">
              <a:buFontTx/>
              <a:buNone/>
            </a:pPr>
            <a:endParaRPr lang="en-US" dirty="0"/>
          </a:p>
          <a:p>
            <a:pPr marL="0" indent="0">
              <a:buFontTx/>
              <a:buNone/>
            </a:pPr>
            <a:r>
              <a:rPr lang="en-US" dirty="0"/>
              <a:t>VMware-based environments have also seen 1.8x more image inferences using 4</a:t>
            </a:r>
            <a:r>
              <a:rPr lang="en-US" baseline="30000" dirty="0"/>
              <a:t>th</a:t>
            </a:r>
            <a:r>
              <a:rPr lang="en-US" dirty="0"/>
              <a:t> Gen Intel Xeon Scalable processors with AMX enabled when compared to the previous generation</a:t>
            </a:r>
          </a:p>
        </p:txBody>
      </p:sp>
      <p:sp>
        <p:nvSpPr>
          <p:cNvPr id="4" name="Slide Number Placeholder 3"/>
          <p:cNvSpPr>
            <a:spLocks noGrp="1"/>
          </p:cNvSpPr>
          <p:nvPr>
            <p:ph type="sldNum" sz="quarter" idx="5"/>
          </p:nvPr>
        </p:nvSpPr>
        <p:spPr/>
        <p:txBody>
          <a:bodyPr/>
          <a:lstStyle/>
          <a:p>
            <a:fld id="{8D86C323-6B07-4236-93CA-82883FBF1BC5}" type="slidenum">
              <a:rPr lang="en-US" smtClean="0"/>
              <a:t>18</a:t>
            </a:fld>
            <a:endParaRPr lang="en-US"/>
          </a:p>
        </p:txBody>
      </p:sp>
    </p:spTree>
    <p:extLst>
      <p:ext uri="{BB962C8B-B14F-4D97-AF65-F5344CB8AC3E}">
        <p14:creationId xmlns:p14="http://schemas.microsoft.com/office/powerpoint/2010/main" val="3485263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latin typeface="IntelOne Display Medium"/>
              </a:rPr>
              <a:t>We can’t talk about software optimizations without talking about the software that runs business….CRM, ERM, SCM…These are what many consider to be “Mission Critical” workloads…and as such they are some of the most demanding workloads, requiring the best performance, maximum resiliency and up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IntelOne Display Medium"/>
              </a:rPr>
              <a:t>Amongst the Industry leaders in this space is SAP…and SAP HANA.  We’re proud to work very closely with SAP to ensure their products run best on Xeon and have for decades. In fact Intel Xeon CPUs are the only x86 processors certified for SAP Hana.  </a:t>
            </a:r>
          </a:p>
          <a:p>
            <a:endParaRPr lang="en-US" sz="1200" dirty="0">
              <a:solidFill>
                <a:srgbClr val="FF0000"/>
              </a:solidFill>
              <a:latin typeface="IntelOne Display Medium"/>
            </a:endParaRPr>
          </a:p>
          <a:p>
            <a:r>
              <a:rPr lang="en-US" sz="1200" dirty="0">
                <a:solidFill>
                  <a:srgbClr val="FF0000"/>
                </a:solidFill>
                <a:latin typeface="IntelOne Display Medium"/>
              </a:rPr>
              <a:t>4</a:t>
            </a:r>
            <a:r>
              <a:rPr lang="en-US" sz="1200" baseline="30000" dirty="0">
                <a:solidFill>
                  <a:srgbClr val="FF0000"/>
                </a:solidFill>
                <a:latin typeface="IntelOne Display Medium"/>
              </a:rPr>
              <a:t>th</a:t>
            </a:r>
            <a:r>
              <a:rPr lang="en-US" sz="1200" dirty="0">
                <a:solidFill>
                  <a:srgbClr val="FF0000"/>
                </a:solidFill>
                <a:latin typeface="IntelOne Display Medium"/>
              </a:rPr>
              <a:t> Gen Xeon was built for Mission Critical Workloads…it delivers Better Performance; Larger Databases and is Built to Scale up to 16S (something our competitors don’t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IntelOne Display Medium"/>
              </a:rPr>
              <a:t>4</a:t>
            </a:r>
            <a:r>
              <a:rPr lang="en-US" sz="1200" baseline="30000" dirty="0">
                <a:solidFill>
                  <a:srgbClr val="FF0000"/>
                </a:solidFill>
                <a:latin typeface="IntelOne Display Medium"/>
              </a:rPr>
              <a:t>th</a:t>
            </a:r>
            <a:r>
              <a:rPr lang="en-US" sz="1200" dirty="0">
                <a:solidFill>
                  <a:srgbClr val="FF0000"/>
                </a:solidFill>
                <a:latin typeface="IntelOne Display Medium"/>
              </a:rPr>
              <a:t> Gen Xeon is built to deliver:</a:t>
            </a:r>
          </a:p>
          <a:p>
            <a:r>
              <a:rPr lang="en-US" sz="1200" b="1" dirty="0">
                <a:solidFill>
                  <a:srgbClr val="FF0000"/>
                </a:solidFill>
                <a:latin typeface="IntelOne Display Medium"/>
              </a:rPr>
              <a:t>Better Performance </a:t>
            </a:r>
            <a:r>
              <a:rPr lang="en-US" sz="1200" dirty="0">
                <a:solidFill>
                  <a:srgbClr val="FF0000"/>
                </a:solidFill>
                <a:latin typeface="IntelOne Display Medium"/>
              </a:rPr>
              <a:t>– With increased cores and taking advantage of increased memory bandwidth, AVX-512, TSX and VBMI, we’re able to deliver up to 2.3X higher Query per Hours in SAP Business Warehouse Scenarios (OLAP) performance vs Gen-2 (2</a:t>
            </a:r>
            <a:r>
              <a:rPr lang="en-US" sz="1200" baseline="30000" dirty="0">
                <a:solidFill>
                  <a:srgbClr val="FF0000"/>
                </a:solidFill>
                <a:latin typeface="IntelOne Display Medium"/>
              </a:rPr>
              <a:t>nd</a:t>
            </a:r>
            <a:r>
              <a:rPr lang="en-US" sz="1200" dirty="0">
                <a:solidFill>
                  <a:srgbClr val="FF0000"/>
                </a:solidFill>
                <a:latin typeface="IntelOne Display Medium"/>
              </a:rPr>
              <a:t> Gen Xeon Scalable)</a:t>
            </a:r>
          </a:p>
          <a:p>
            <a:endParaRPr lang="en-US" sz="1200" b="1" dirty="0">
              <a:solidFill>
                <a:srgbClr val="FF0000"/>
              </a:solidFill>
              <a:latin typeface="IntelOne Display Medium"/>
            </a:endParaRPr>
          </a:p>
          <a:p>
            <a:pPr algn="l" rtl="0" fontAlgn="base">
              <a:buFont typeface="Arial" panose="020B0604020202020204" pitchFamily="34" charset="0"/>
              <a:buNone/>
            </a:pPr>
            <a:r>
              <a:rPr lang="en-US" sz="1200" b="1" kern="1200" dirty="0">
                <a:solidFill>
                  <a:srgbClr val="FF0000"/>
                </a:solidFill>
                <a:latin typeface="IntelOne Display Medium"/>
                <a:ea typeface="+mn-ea"/>
                <a:cs typeface="+mn-cs"/>
              </a:rPr>
              <a:t>Larger Databases </a:t>
            </a:r>
            <a:r>
              <a:rPr lang="en-US" sz="1200" kern="1200" dirty="0">
                <a:solidFill>
                  <a:srgbClr val="FF0000"/>
                </a:solidFill>
                <a:latin typeface="IntelOne Display Medium"/>
                <a:ea typeface="+mn-ea"/>
                <a:cs typeface="+mn-cs"/>
              </a:rPr>
              <a:t>– For 4th Gen Xeon, we doubled the size of system memory from 768GB/Socket on 2nd Gen Xeon to 1.5TB/ Socket for a total of 3TB/2 socket system.  This provides companies a great TCO opportunity, where they can choose to consolidate their workload into fewer systems (2:1 consolidation.) or Double their data size for the same cost.  For example if a user has 3TB of Hana data on a 2nd Gen Xeon based systems, that would have required a 4S system.  Because we’ve doubled the memory on 4th Gen, companies today can replace that 4S system with a single 2S system that supports 3TB.  Or they can stay with a 4S system and have headroom for growth.​</a:t>
            </a:r>
          </a:p>
          <a:p>
            <a:pPr algn="l" rtl="0" fontAlgn="base">
              <a:buFont typeface="Arial" panose="020B0604020202020204" pitchFamily="34" charset="0"/>
              <a:buChar char="•"/>
            </a:pPr>
            <a:endParaRPr lang="en-US" sz="1200" kern="1200" dirty="0">
              <a:solidFill>
                <a:srgbClr val="FF0000"/>
              </a:solidFill>
              <a:latin typeface="IntelOne Display Medium"/>
              <a:ea typeface="+mn-ea"/>
              <a:cs typeface="+mn-cs"/>
            </a:endParaRPr>
          </a:p>
          <a:p>
            <a:pPr algn="l" rtl="0" fontAlgn="base">
              <a:buFont typeface="Arial" panose="020B0604020202020204" pitchFamily="34" charset="0"/>
              <a:buNone/>
            </a:pPr>
            <a:r>
              <a:rPr lang="en-US" sz="1200" b="1" kern="1200" dirty="0">
                <a:solidFill>
                  <a:srgbClr val="FF0000"/>
                </a:solidFill>
                <a:latin typeface="IntelOne Display Medium"/>
                <a:ea typeface="+mn-ea"/>
                <a:cs typeface="+mn-cs"/>
              </a:rPr>
              <a:t>Built to Scale Up </a:t>
            </a:r>
            <a:r>
              <a:rPr lang="en-US" sz="1200" kern="1200" dirty="0">
                <a:solidFill>
                  <a:srgbClr val="FF0000"/>
                </a:solidFill>
                <a:latin typeface="IntelOne Display Medium"/>
                <a:ea typeface="+mn-ea"/>
                <a:cs typeface="+mn-cs"/>
              </a:rPr>
              <a:t>– One of the 4 pillars of our approach to SW is that we build HW for SW.  This is the case with 4th Gen Xeon and delivering a platform that SCALEs up to the demands of these mission critical workloads.  4th Gen Xeon architecture provides an optimized topology for system scaling from 2S to 4/8S and up to 16S and beyond.  One of the differentiators vs our competitors is that we provide 4 UPI Links /socket for  scale up performance with more interconnects and balanced systems performance.  Additionally, we’ve provided for larger PAVA – Bigger Physical address  space extension (from x to y) – enables support  for higher than 24TB database.  In a 16S Server we support up to 32TBmemory for OLTP in a single server.​</a:t>
            </a:r>
          </a:p>
          <a:p>
            <a:pPr algn="l" rtl="0" fontAlgn="base">
              <a:buFont typeface="Arial" panose="020B0604020202020204" pitchFamily="34" charset="0"/>
              <a:buChar char="•"/>
            </a:pPr>
            <a:endParaRPr lang="en-US" sz="1200" kern="1200" dirty="0">
              <a:solidFill>
                <a:srgbClr val="FF0000"/>
              </a:solidFill>
              <a:latin typeface="IntelOne Display Medium"/>
              <a:ea typeface="+mn-ea"/>
              <a:cs typeface="+mn-cs"/>
            </a:endParaRPr>
          </a:p>
          <a:p>
            <a:pPr algn="l" rtl="0" fontAlgn="base">
              <a:buFont typeface="Arial" panose="020B0604020202020204" pitchFamily="34" charset="0"/>
              <a:buChar char="•"/>
            </a:pPr>
            <a:r>
              <a:rPr lang="en-US" sz="1200" kern="1200" dirty="0">
                <a:solidFill>
                  <a:srgbClr val="FF0000"/>
                </a:solidFill>
                <a:latin typeface="IntelOne Display Medium"/>
                <a:ea typeface="+mn-ea"/>
                <a:cs typeface="+mn-cs"/>
              </a:rPr>
              <a:t>No doubt, businesses trust their mission critical workloads to SAP and to Intel.  More to come in this space as our OEM partners will be bringing 20+ systems to market in 2023.  We’ll have more to share with exciting details on energy efficiency gains and real world performance results, so stay tuned.</a:t>
            </a:r>
          </a:p>
          <a:p>
            <a:pPr marL="0" lvl="0" indent="0" fontAlgn="base">
              <a:buFont typeface="Arial" panose="020B0604020202020204" pitchFamily="34" charset="0"/>
              <a:buNone/>
            </a:pPr>
            <a:endParaRPr lang="en-US" sz="1200" kern="1200" dirty="0">
              <a:solidFill>
                <a:srgbClr val="FF0000"/>
              </a:solidFill>
              <a:latin typeface="IntelOne Display Medium"/>
              <a:ea typeface="+mn-ea"/>
              <a:cs typeface="+mn-cs"/>
            </a:endParaRPr>
          </a:p>
          <a:p>
            <a:pPr marL="0" lvl="0" indent="0" fontAlgn="base">
              <a:buFont typeface="Arial" panose="020B0604020202020204" pitchFamily="34" charset="0"/>
              <a:buNone/>
            </a:pPr>
            <a:endParaRPr lang="en-US" sz="1200" dirty="0">
              <a:effectLst/>
            </a:endParaRPr>
          </a:p>
          <a:p>
            <a:pPr marL="0" lvl="0" indent="0" fontAlgn="base">
              <a:buFont typeface="Arial" panose="020B0604020202020204" pitchFamily="34" charset="0"/>
              <a:buNone/>
            </a:pPr>
            <a:r>
              <a:rPr lang="en-US" sz="1200" dirty="0">
                <a:effectLst/>
              </a:rPr>
              <a:t>Other Details – </a:t>
            </a:r>
            <a:r>
              <a:rPr lang="en-US" sz="1200" dirty="0" err="1">
                <a:effectLst/>
              </a:rPr>
              <a:t>ZBB’d</a:t>
            </a:r>
            <a:r>
              <a:rPr lang="en-US" sz="1200" dirty="0">
                <a:effectLst/>
              </a:rPr>
              <a:t> for simplicity of the story</a:t>
            </a:r>
          </a:p>
          <a:p>
            <a:pPr marL="0" lvl="0" indent="0" fontAlgn="base">
              <a:buFont typeface="Arial" panose="020B0604020202020204" pitchFamily="34" charset="0"/>
              <a:buNone/>
            </a:pPr>
            <a:r>
              <a:rPr lang="en-US" sz="1200" dirty="0">
                <a:effectLst/>
              </a:rPr>
              <a:t>-------------------------------------------</a:t>
            </a:r>
          </a:p>
          <a:p>
            <a:pPr>
              <a:lnSpc>
                <a:spcPct val="100000"/>
              </a:lnSpc>
            </a:pPr>
            <a:r>
              <a:rPr lang="de-DE" sz="1300" dirty="0">
                <a:effectLst>
                  <a:outerShdw blurRad="38100" dist="38100" dir="2700000" algn="tl">
                    <a:srgbClr val="000000">
                      <a:alpha val="43137"/>
                    </a:srgbClr>
                  </a:outerShdw>
                </a:effectLst>
              </a:rPr>
              <a:t>Time </a:t>
            </a:r>
            <a:r>
              <a:rPr lang="de-DE" sz="1300" dirty="0" err="1">
                <a:effectLst>
                  <a:outerShdw blurRad="38100" dist="38100" dir="2700000" algn="tl">
                    <a:srgbClr val="000000">
                      <a:alpha val="43137"/>
                    </a:srgbClr>
                  </a:outerShdw>
                </a:effectLst>
              </a:rPr>
              <a:t>to</a:t>
            </a:r>
            <a:r>
              <a:rPr lang="de-DE" sz="1300" dirty="0">
                <a:effectLst>
                  <a:outerShdw blurRad="38100" dist="38100" dir="2700000" algn="tl">
                    <a:srgbClr val="000000">
                      <a:alpha val="43137"/>
                    </a:srgbClr>
                  </a:outerShdw>
                </a:effectLst>
              </a:rPr>
              <a:t> Value</a:t>
            </a:r>
          </a:p>
          <a:p>
            <a:pPr lvl="1">
              <a:lnSpc>
                <a:spcPct val="100000"/>
              </a:lnSpc>
            </a:pPr>
            <a:r>
              <a:rPr lang="de-DE" sz="1300" dirty="0">
                <a:effectLst>
                  <a:outerShdw blurRad="38100" dist="38100" dir="2700000" algn="tl">
                    <a:srgbClr val="000000">
                      <a:alpha val="43137"/>
                    </a:srgbClr>
                  </a:outerShdw>
                </a:effectLst>
              </a:rPr>
              <a:t>Boost </a:t>
            </a:r>
            <a:r>
              <a:rPr lang="de-DE" sz="1300" dirty="0" err="1">
                <a:effectLst>
                  <a:outerShdw blurRad="38100" dist="38100" dir="2700000" algn="tl">
                    <a:srgbClr val="000000">
                      <a:alpha val="43137"/>
                    </a:srgbClr>
                  </a:outerShdw>
                </a:effectLst>
              </a:rPr>
              <a:t>your</a:t>
            </a:r>
            <a:r>
              <a:rPr lang="de-DE" sz="1300" dirty="0">
                <a:effectLst>
                  <a:outerShdw blurRad="38100" dist="38100" dir="2700000" algn="tl">
                    <a:srgbClr val="000000">
                      <a:alpha val="43137"/>
                    </a:srgbClr>
                  </a:outerShdw>
                </a:effectLst>
              </a:rPr>
              <a:t> </a:t>
            </a:r>
            <a:r>
              <a:rPr lang="de-DE" sz="1300" dirty="0" err="1">
                <a:effectLst>
                  <a:outerShdw blurRad="38100" dist="38100" dir="2700000" algn="tl">
                    <a:srgbClr val="000000">
                      <a:alpha val="43137"/>
                    </a:srgbClr>
                  </a:outerShdw>
                </a:effectLst>
              </a:rPr>
              <a:t>agility</a:t>
            </a:r>
            <a:r>
              <a:rPr lang="de-DE" sz="1300" dirty="0">
                <a:effectLst>
                  <a:outerShdw blurRad="38100" dist="38100" dir="2700000" algn="tl">
                    <a:srgbClr val="000000">
                      <a:alpha val="43137"/>
                    </a:srgbClr>
                  </a:outerShdw>
                </a:effectLst>
              </a:rPr>
              <a:t>, time </a:t>
            </a:r>
            <a:r>
              <a:rPr lang="de-DE" sz="1300" dirty="0" err="1">
                <a:effectLst>
                  <a:outerShdw blurRad="38100" dist="38100" dir="2700000" algn="tl">
                    <a:srgbClr val="000000">
                      <a:alpha val="43137"/>
                    </a:srgbClr>
                  </a:outerShdw>
                </a:effectLst>
              </a:rPr>
              <a:t>to</a:t>
            </a:r>
            <a:r>
              <a:rPr lang="de-DE" sz="1300" dirty="0">
                <a:effectLst>
                  <a:outerShdw blurRad="38100" dist="38100" dir="2700000" algn="tl">
                    <a:srgbClr val="000000">
                      <a:alpha val="43137"/>
                    </a:srgbClr>
                  </a:outerShdw>
                </a:effectLst>
              </a:rPr>
              <a:t> </a:t>
            </a:r>
            <a:r>
              <a:rPr lang="de-DE" sz="1300" dirty="0" err="1">
                <a:effectLst>
                  <a:outerShdw blurRad="38100" dist="38100" dir="2700000" algn="tl">
                    <a:srgbClr val="000000">
                      <a:alpha val="43137"/>
                    </a:srgbClr>
                  </a:outerShdw>
                </a:effectLst>
              </a:rPr>
              <a:t>value</a:t>
            </a:r>
            <a:r>
              <a:rPr lang="de-DE" sz="1300" dirty="0">
                <a:effectLst>
                  <a:outerShdw blurRad="38100" dist="38100" dir="2700000" algn="tl">
                    <a:srgbClr val="000000">
                      <a:alpha val="43137"/>
                    </a:srgbClr>
                  </a:outerShdw>
                </a:effectLst>
              </a:rPr>
              <a:t>, </a:t>
            </a:r>
            <a:r>
              <a:rPr lang="de-DE" sz="1300" dirty="0" err="1">
                <a:effectLst>
                  <a:outerShdw blurRad="38100" dist="38100" dir="2700000" algn="tl">
                    <a:srgbClr val="000000">
                      <a:alpha val="43137"/>
                    </a:srgbClr>
                  </a:outerShdw>
                </a:effectLst>
              </a:rPr>
              <a:t>with</a:t>
            </a:r>
            <a:r>
              <a:rPr lang="de-DE" sz="1300" dirty="0">
                <a:effectLst>
                  <a:outerShdw blurRad="38100" dist="38100" dir="2700000" algn="tl">
                    <a:srgbClr val="000000">
                      <a:alpha val="43137"/>
                    </a:srgbClr>
                  </a:outerShdw>
                </a:effectLst>
              </a:rPr>
              <a:t> SAP HANA</a:t>
            </a:r>
          </a:p>
          <a:p>
            <a:pPr lvl="1">
              <a:lnSpc>
                <a:spcPct val="100000"/>
              </a:lnSpc>
            </a:pPr>
            <a:r>
              <a:rPr lang="de-DE" sz="1300" dirty="0">
                <a:effectLst>
                  <a:outerShdw blurRad="38100" dist="38100" dir="2700000" algn="tl">
                    <a:srgbClr val="000000">
                      <a:alpha val="43137"/>
                    </a:srgbClr>
                  </a:outerShdw>
                </a:effectLst>
              </a:rPr>
              <a:t>HANA on 4th Gen Xeon </a:t>
            </a:r>
            <a:r>
              <a:rPr lang="de-DE" sz="1300" dirty="0" err="1">
                <a:effectLst>
                  <a:outerShdw blurRad="38100" dist="38100" dir="2700000" algn="tl">
                    <a:srgbClr val="000000">
                      <a:alpha val="43137"/>
                    </a:srgbClr>
                  </a:outerShdw>
                </a:effectLst>
              </a:rPr>
              <a:t>delivers</a:t>
            </a:r>
            <a:r>
              <a:rPr lang="de-DE" sz="1300" dirty="0">
                <a:effectLst>
                  <a:outerShdw blurRad="38100" dist="38100" dir="2700000" algn="tl">
                    <a:srgbClr val="000000">
                      <a:alpha val="43137"/>
                    </a:srgbClr>
                  </a:outerShdw>
                </a:effectLst>
              </a:rPr>
              <a:t> </a:t>
            </a:r>
            <a:r>
              <a:rPr lang="de-DE" sz="1300" dirty="0" err="1">
                <a:effectLst>
                  <a:outerShdw blurRad="38100" dist="38100" dir="2700000" algn="tl">
                    <a:srgbClr val="000000">
                      <a:alpha val="43137"/>
                    </a:srgbClr>
                  </a:outerShdw>
                </a:effectLst>
              </a:rPr>
              <a:t>up</a:t>
            </a:r>
            <a:r>
              <a:rPr lang="de-DE" sz="1300" dirty="0">
                <a:effectLst>
                  <a:outerShdw blurRad="38100" dist="38100" dir="2700000" algn="tl">
                    <a:srgbClr val="000000">
                      <a:alpha val="43137"/>
                    </a:srgbClr>
                  </a:outerShdw>
                </a:effectLst>
              </a:rPr>
              <a:t> to2.6x </a:t>
            </a:r>
            <a:r>
              <a:rPr lang="de-DE" sz="1300" dirty="0" err="1">
                <a:effectLst>
                  <a:outerShdw blurRad="38100" dist="38100" dir="2700000" algn="tl">
                    <a:srgbClr val="000000">
                      <a:alpha val="43137"/>
                    </a:srgbClr>
                  </a:outerShdw>
                </a:effectLst>
              </a:rPr>
              <a:t>higher</a:t>
            </a:r>
            <a:r>
              <a:rPr lang="de-DE" sz="1300" dirty="0">
                <a:effectLst>
                  <a:outerShdw blurRad="38100" dist="38100" dir="2700000" algn="tl">
                    <a:srgbClr val="000000">
                      <a:alpha val="43137"/>
                    </a:srgbClr>
                  </a:outerShdw>
                </a:effectLst>
              </a:rPr>
              <a:t> Query Execute Rate in Datawarehouse Scenarios (OLAP) </a:t>
            </a:r>
            <a:r>
              <a:rPr lang="de-DE" sz="1300" dirty="0" err="1">
                <a:effectLst>
                  <a:outerShdw blurRad="38100" dist="38100" dir="2700000" algn="tl">
                    <a:srgbClr val="000000">
                      <a:alpha val="43137"/>
                    </a:srgbClr>
                  </a:outerShdw>
                </a:effectLst>
              </a:rPr>
              <a:t>compared</a:t>
            </a:r>
            <a:r>
              <a:rPr lang="de-DE" sz="1300" dirty="0">
                <a:effectLst>
                  <a:outerShdw blurRad="38100" dist="38100" dir="2700000" algn="tl">
                    <a:srgbClr val="000000">
                      <a:alpha val="43137"/>
                    </a:srgbClr>
                  </a:outerShdw>
                </a:effectLst>
              </a:rPr>
              <a:t> </a:t>
            </a:r>
            <a:r>
              <a:rPr lang="de-DE" sz="1300" dirty="0" err="1">
                <a:effectLst>
                  <a:outerShdw blurRad="38100" dist="38100" dir="2700000" algn="tl">
                    <a:srgbClr val="000000">
                      <a:alpha val="43137"/>
                    </a:srgbClr>
                  </a:outerShdw>
                </a:effectLst>
              </a:rPr>
              <a:t>to</a:t>
            </a:r>
            <a:r>
              <a:rPr lang="de-DE" sz="1300" dirty="0">
                <a:effectLst>
                  <a:outerShdw blurRad="38100" dist="38100" dir="2700000" algn="tl">
                    <a:srgbClr val="000000">
                      <a:alpha val="43137"/>
                    </a:srgbClr>
                  </a:outerShdw>
                </a:effectLst>
              </a:rPr>
              <a:t> Xeon E7</a:t>
            </a:r>
          </a:p>
          <a:p>
            <a:pPr lvl="1">
              <a:lnSpc>
                <a:spcPct val="100000"/>
              </a:lnSpc>
            </a:pPr>
            <a:r>
              <a:rPr lang="de-DE" sz="1300" dirty="0">
                <a:effectLst>
                  <a:outerShdw blurRad="38100" dist="38100" dir="2700000" algn="tl">
                    <a:srgbClr val="000000">
                      <a:alpha val="43137"/>
                    </a:srgbClr>
                  </a:outerShdw>
                </a:effectLst>
              </a:rPr>
              <a:t>High </a:t>
            </a:r>
            <a:r>
              <a:rPr lang="de-DE" sz="1300" dirty="0" err="1">
                <a:effectLst>
                  <a:outerShdw blurRad="38100" dist="38100" dir="2700000" algn="tl">
                    <a:srgbClr val="000000">
                      <a:alpha val="43137"/>
                    </a:srgbClr>
                  </a:outerShdw>
                </a:effectLst>
              </a:rPr>
              <a:t>dense</a:t>
            </a:r>
            <a:r>
              <a:rPr lang="de-DE" sz="1300" dirty="0">
                <a:effectLst>
                  <a:outerShdw blurRad="38100" dist="38100" dir="2700000" algn="tl">
                    <a:srgbClr val="000000">
                      <a:alpha val="43137"/>
                    </a:srgbClr>
                  </a:outerShdw>
                </a:effectLst>
              </a:rPr>
              <a:t>, high </a:t>
            </a:r>
            <a:r>
              <a:rPr lang="de-DE" sz="1300" dirty="0" err="1">
                <a:effectLst>
                  <a:outerShdw blurRad="38100" dist="38100" dir="2700000" algn="tl">
                    <a:srgbClr val="000000">
                      <a:alpha val="43137"/>
                    </a:srgbClr>
                  </a:outerShdw>
                </a:effectLst>
              </a:rPr>
              <a:t>performance</a:t>
            </a:r>
            <a:r>
              <a:rPr lang="de-DE" sz="1300" dirty="0">
                <a:effectLst>
                  <a:outerShdw blurRad="38100" dist="38100" dir="2700000" algn="tl">
                    <a:srgbClr val="000000">
                      <a:alpha val="43137"/>
                    </a:srgbClr>
                  </a:outerShdw>
                </a:effectLst>
              </a:rPr>
              <a:t> SAP HANA </a:t>
            </a:r>
            <a:r>
              <a:rPr lang="de-DE" sz="1300" dirty="0" err="1">
                <a:effectLst>
                  <a:outerShdw blurRad="38100" dist="38100" dir="2700000" algn="tl">
                    <a:srgbClr val="000000">
                      <a:alpha val="43137"/>
                    </a:srgbClr>
                  </a:outerShdw>
                </a:effectLst>
              </a:rPr>
              <a:t>with</a:t>
            </a:r>
            <a:r>
              <a:rPr lang="de-DE" sz="1300" dirty="0">
                <a:effectLst>
                  <a:outerShdw blurRad="38100" dist="38100" dir="2700000" algn="tl">
                    <a:srgbClr val="000000">
                      <a:alpha val="43137"/>
                    </a:srgbClr>
                  </a:outerShdw>
                </a:effectLst>
              </a:rPr>
              <a:t> </a:t>
            </a:r>
            <a:r>
              <a:rPr lang="de-DE" sz="1300" dirty="0" err="1">
                <a:effectLst>
                  <a:outerShdw blurRad="38100" dist="38100" dir="2700000" algn="tl">
                    <a:srgbClr val="000000">
                      <a:alpha val="43137"/>
                    </a:srgbClr>
                  </a:outerShdw>
                </a:effectLst>
              </a:rPr>
              <a:t>up</a:t>
            </a:r>
            <a:r>
              <a:rPr lang="de-DE" sz="1300" dirty="0">
                <a:effectLst>
                  <a:outerShdw blurRad="38100" dist="38100" dir="2700000" algn="tl">
                    <a:srgbClr val="000000">
                      <a:alpha val="43137"/>
                    </a:srgbClr>
                  </a:outerShdw>
                </a:effectLst>
              </a:rPr>
              <a:t> </a:t>
            </a:r>
            <a:r>
              <a:rPr lang="de-DE" sz="1300" dirty="0" err="1">
                <a:effectLst>
                  <a:outerShdw blurRad="38100" dist="38100" dir="2700000" algn="tl">
                    <a:srgbClr val="000000">
                      <a:alpha val="43137"/>
                    </a:srgbClr>
                  </a:outerShdw>
                </a:effectLst>
              </a:rPr>
              <a:t>to</a:t>
            </a:r>
            <a:r>
              <a:rPr lang="de-DE" sz="1300" dirty="0">
                <a:effectLst>
                  <a:outerShdw blurRad="38100" dist="38100" dir="2700000" algn="tl">
                    <a:srgbClr val="000000">
                      <a:alpha val="43137"/>
                    </a:srgbClr>
                  </a:outerShdw>
                </a:effectLst>
              </a:rPr>
              <a:t> 2TB Memory per Socket </a:t>
            </a:r>
          </a:p>
          <a:p>
            <a:pPr lvl="2">
              <a:lnSpc>
                <a:spcPct val="100000"/>
              </a:lnSpc>
            </a:pPr>
            <a:r>
              <a:rPr lang="de-DE" sz="1000" dirty="0" err="1">
                <a:effectLst>
                  <a:outerShdw blurRad="38100" dist="38100" dir="2700000" algn="tl">
                    <a:srgbClr val="000000">
                      <a:alpha val="43137"/>
                    </a:srgbClr>
                  </a:outerShdw>
                </a:effectLst>
              </a:rPr>
              <a:t>Utilize</a:t>
            </a:r>
            <a:r>
              <a:rPr lang="de-DE" sz="1000" dirty="0">
                <a:effectLst>
                  <a:outerShdw blurRad="38100" dist="38100" dir="2700000" algn="tl">
                    <a:srgbClr val="000000">
                      <a:alpha val="43137"/>
                    </a:srgbClr>
                  </a:outerShdw>
                </a:effectLst>
              </a:rPr>
              <a:t> </a:t>
            </a:r>
            <a:r>
              <a:rPr lang="de-DE" sz="1000" dirty="0" err="1">
                <a:effectLst>
                  <a:outerShdw blurRad="38100" dist="38100" dir="2700000" algn="tl">
                    <a:srgbClr val="000000">
                      <a:alpha val="43137"/>
                    </a:srgbClr>
                  </a:outerShdw>
                </a:effectLst>
              </a:rPr>
              <a:t>up</a:t>
            </a:r>
            <a:r>
              <a:rPr lang="de-DE" sz="1000" dirty="0">
                <a:effectLst>
                  <a:outerShdw blurRad="38100" dist="38100" dir="2700000" algn="tl">
                    <a:srgbClr val="000000">
                      <a:alpha val="43137"/>
                    </a:srgbClr>
                  </a:outerShdw>
                </a:effectLst>
              </a:rPr>
              <a:t> </a:t>
            </a:r>
            <a:r>
              <a:rPr lang="de-DE" sz="1000" dirty="0" err="1">
                <a:effectLst>
                  <a:outerShdw blurRad="38100" dist="38100" dir="2700000" algn="tl">
                    <a:srgbClr val="000000">
                      <a:alpha val="43137"/>
                    </a:srgbClr>
                  </a:outerShdw>
                </a:effectLst>
              </a:rPr>
              <a:t>to</a:t>
            </a:r>
            <a:r>
              <a:rPr lang="de-DE" sz="1000" dirty="0">
                <a:effectLst>
                  <a:outerShdw blurRad="38100" dist="38100" dir="2700000" algn="tl">
                    <a:srgbClr val="000000">
                      <a:alpha val="43137"/>
                    </a:srgbClr>
                  </a:outerShdw>
                </a:effectLst>
              </a:rPr>
              <a:t> 1.5TB / Socket SAP Core </a:t>
            </a:r>
            <a:r>
              <a:rPr lang="de-DE" sz="1000" dirty="0" err="1">
                <a:effectLst>
                  <a:outerShdw blurRad="38100" dist="38100" dir="2700000" algn="tl">
                    <a:srgbClr val="000000">
                      <a:alpha val="43137"/>
                    </a:srgbClr>
                  </a:outerShdw>
                </a:effectLst>
              </a:rPr>
              <a:t>to</a:t>
            </a:r>
            <a:r>
              <a:rPr lang="de-DE" sz="1000" dirty="0">
                <a:effectLst>
                  <a:outerShdw blurRad="38100" dist="38100" dir="2700000" algn="tl">
                    <a:srgbClr val="000000">
                      <a:alpha val="43137"/>
                    </a:srgbClr>
                  </a:outerShdw>
                </a:effectLst>
              </a:rPr>
              <a:t> Memory Ratio at </a:t>
            </a:r>
            <a:r>
              <a:rPr lang="de-DE" sz="1000" dirty="0" err="1">
                <a:effectLst>
                  <a:outerShdw blurRad="38100" dist="38100" dir="2700000" algn="tl">
                    <a:srgbClr val="000000">
                      <a:alpha val="43137"/>
                    </a:srgbClr>
                  </a:outerShdw>
                </a:effectLst>
              </a:rPr>
              <a:t>outstanding</a:t>
            </a:r>
            <a:r>
              <a:rPr lang="de-DE" sz="1000" dirty="0">
                <a:effectLst>
                  <a:outerShdw blurRad="38100" dist="38100" dir="2700000" algn="tl">
                    <a:srgbClr val="000000">
                      <a:alpha val="43137"/>
                    </a:srgbClr>
                  </a:outerShdw>
                </a:effectLst>
              </a:rPr>
              <a:t> OLAP Performance</a:t>
            </a:r>
          </a:p>
          <a:p>
            <a:pPr lvl="2">
              <a:lnSpc>
                <a:spcPct val="100000"/>
              </a:lnSpc>
            </a:pPr>
            <a:r>
              <a:rPr lang="de-DE" sz="1000" dirty="0" err="1">
                <a:effectLst>
                  <a:outerShdw blurRad="38100" dist="38100" dir="2700000" algn="tl">
                    <a:srgbClr val="000000">
                      <a:alpha val="43137"/>
                    </a:srgbClr>
                  </a:outerShdw>
                </a:effectLst>
              </a:rPr>
              <a:t>Utlize</a:t>
            </a:r>
            <a:r>
              <a:rPr lang="de-DE" sz="1000" dirty="0">
                <a:effectLst>
                  <a:outerShdw blurRad="38100" dist="38100" dir="2700000" algn="tl">
                    <a:srgbClr val="000000">
                      <a:alpha val="43137"/>
                    </a:srgbClr>
                  </a:outerShdw>
                </a:effectLst>
              </a:rPr>
              <a:t> </a:t>
            </a:r>
            <a:r>
              <a:rPr lang="de-DE" sz="1000" dirty="0" err="1">
                <a:effectLst>
                  <a:outerShdw blurRad="38100" dist="38100" dir="2700000" algn="tl">
                    <a:srgbClr val="000000">
                      <a:alpha val="43137"/>
                    </a:srgbClr>
                  </a:outerShdw>
                </a:effectLst>
              </a:rPr>
              <a:t>up</a:t>
            </a:r>
            <a:r>
              <a:rPr lang="de-DE" sz="1000" dirty="0">
                <a:effectLst>
                  <a:outerShdw blurRad="38100" dist="38100" dir="2700000" algn="tl">
                    <a:srgbClr val="000000">
                      <a:alpha val="43137"/>
                    </a:srgbClr>
                  </a:outerShdw>
                </a:effectLst>
              </a:rPr>
              <a:t> </a:t>
            </a:r>
            <a:r>
              <a:rPr lang="de-DE" sz="1000" dirty="0" err="1">
                <a:effectLst>
                  <a:outerShdw blurRad="38100" dist="38100" dir="2700000" algn="tl">
                    <a:srgbClr val="000000">
                      <a:alpha val="43137"/>
                    </a:srgbClr>
                  </a:outerShdw>
                </a:effectLst>
              </a:rPr>
              <a:t>to</a:t>
            </a:r>
            <a:r>
              <a:rPr lang="de-DE" sz="1000" dirty="0">
                <a:effectLst>
                  <a:outerShdw blurRad="38100" dist="38100" dir="2700000" algn="tl">
                    <a:srgbClr val="000000">
                      <a:alpha val="43137"/>
                    </a:srgbClr>
                  </a:outerShdw>
                </a:effectLst>
              </a:rPr>
              <a:t> 2TB / Socket – SAP Core </a:t>
            </a:r>
            <a:r>
              <a:rPr lang="de-DE" sz="1000" dirty="0" err="1">
                <a:effectLst>
                  <a:outerShdw blurRad="38100" dist="38100" dir="2700000" algn="tl">
                    <a:srgbClr val="000000">
                      <a:alpha val="43137"/>
                    </a:srgbClr>
                  </a:outerShdw>
                </a:effectLst>
              </a:rPr>
              <a:t>to</a:t>
            </a:r>
            <a:r>
              <a:rPr lang="de-DE" sz="1000" dirty="0">
                <a:effectLst>
                  <a:outerShdw blurRad="38100" dist="38100" dir="2700000" algn="tl">
                    <a:srgbClr val="000000">
                      <a:alpha val="43137"/>
                    </a:srgbClr>
                  </a:outerShdw>
                </a:effectLst>
              </a:rPr>
              <a:t> Memory Ratio at </a:t>
            </a:r>
            <a:r>
              <a:rPr lang="de-DE" sz="1000" dirty="0" err="1">
                <a:effectLst>
                  <a:outerShdw blurRad="38100" dist="38100" dir="2700000" algn="tl">
                    <a:srgbClr val="000000">
                      <a:alpha val="43137"/>
                    </a:srgbClr>
                  </a:outerShdw>
                </a:effectLst>
              </a:rPr>
              <a:t>outstanding</a:t>
            </a:r>
            <a:r>
              <a:rPr lang="de-DE" sz="1000" dirty="0">
                <a:effectLst>
                  <a:outerShdw blurRad="38100" dist="38100" dir="2700000" algn="tl">
                    <a:srgbClr val="000000">
                      <a:alpha val="43137"/>
                    </a:srgbClr>
                  </a:outerShdw>
                </a:effectLst>
              </a:rPr>
              <a:t> OLTP Performance</a:t>
            </a:r>
          </a:p>
          <a:p>
            <a:pPr lvl="2">
              <a:lnSpc>
                <a:spcPct val="100000"/>
              </a:lnSpc>
            </a:pPr>
            <a:endParaRPr lang="de-DE" sz="1000" dirty="0">
              <a:effectLst>
                <a:outerShdw blurRad="38100" dist="38100" dir="2700000" algn="tl">
                  <a:srgbClr val="000000">
                    <a:alpha val="43137"/>
                  </a:srgbClr>
                </a:outerShdw>
              </a:effectLs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dirty="0">
                <a:effectLst/>
              </a:rPr>
              <a:t>PA/VA – SPR has larger </a:t>
            </a:r>
            <a:r>
              <a:rPr lang="en-US" sz="1800" kern="1200" dirty="0">
                <a:solidFill>
                  <a:srgbClr val="FF0000"/>
                </a:solidFill>
                <a:latin typeface="IntelOne Display Medium"/>
                <a:ea typeface="+mn-ea"/>
                <a:cs typeface="+mn-cs"/>
              </a:rPr>
              <a:t>Physical address space extensions  - </a:t>
            </a:r>
            <a:r>
              <a:rPr lang="en-US" sz="1800" dirty="0">
                <a:effectLst/>
                <a:ea typeface="Calibri" panose="020F0502020204030204" pitchFamily="34" charset="0"/>
              </a:rPr>
              <a:t> CLX had 46 physical address bits 48 virtual address bits. SPR has 52 physical address bits and 57 virtual address bits. (source - </a:t>
            </a:r>
            <a:r>
              <a:rPr lang="en-US" sz="1800" dirty="0" err="1">
                <a:effectLst/>
                <a:ea typeface="Calibri" panose="020F0502020204030204" pitchFamily="34" charset="0"/>
              </a:rPr>
              <a:t>Priyalal</a:t>
            </a:r>
            <a:r>
              <a:rPr lang="en-US" sz="1800" dirty="0">
                <a:effectLst/>
                <a:ea typeface="Calibri" panose="020F0502020204030204" pitchFamily="34" charset="0"/>
              </a:rPr>
              <a:t>)</a:t>
            </a:r>
          </a:p>
          <a:p>
            <a:pPr marL="0" lvl="0" indent="0" fontAlgn="base">
              <a:buFont typeface="Arial" panose="020B0604020202020204" pitchFamily="34" charset="0"/>
              <a:buNone/>
            </a:pPr>
            <a:endParaRPr lang="en-US" sz="1200" dirty="0">
              <a:effectLst/>
            </a:endParaRPr>
          </a:p>
          <a:p>
            <a:pPr marL="0" lvl="0" indent="0" fontAlgn="base">
              <a:buFont typeface="Arial" panose="020B0604020202020204" pitchFamily="34" charset="0"/>
              <a:buNone/>
            </a:pPr>
            <a:r>
              <a:rPr lang="en-US" sz="1200" dirty="0">
                <a:effectLst/>
              </a:rPr>
              <a:t>Performance</a:t>
            </a:r>
          </a:p>
          <a:p>
            <a:pPr marL="342900" lvl="0" indent="-342900" fontAlgn="base">
              <a:buFont typeface="Arial" panose="020B0604020202020204" pitchFamily="34" charset="0"/>
              <a:buChar char="•"/>
            </a:pPr>
            <a:r>
              <a:rPr lang="en-US" sz="1200" dirty="0">
                <a:effectLst/>
              </a:rPr>
              <a:t>4'th Gen Xeon delivers up to 2x higher SAPS performance compared to  2'nd​</a:t>
            </a:r>
          </a:p>
          <a:p>
            <a:pPr marL="342900" lvl="0" indent="-342900" fontAlgn="base">
              <a:buFont typeface="Arial" panose="020B0604020202020204" pitchFamily="34" charset="0"/>
              <a:buChar char="•"/>
            </a:pPr>
            <a:r>
              <a:rPr lang="en-US" sz="1200" dirty="0">
                <a:effectLst/>
              </a:rPr>
              <a:t>Up to 2.3x higher Query per Hour rate in SAP Business Warehouse Scenarios​</a:t>
            </a:r>
          </a:p>
          <a:p>
            <a:pPr marL="342900" lvl="0" indent="-342900">
              <a:buFont typeface="Arial" panose="020B0604020202020204" pitchFamily="34" charset="0"/>
              <a:buChar char="•"/>
            </a:pPr>
            <a:r>
              <a:rPr lang="en-US" sz="1200" dirty="0">
                <a:effectLst/>
              </a:rPr>
              <a:t>Performance boosts from Intel AVX-512, PCIe 5.0</a:t>
            </a:r>
          </a:p>
          <a:p>
            <a:pPr marL="0" marR="0" lvl="0" indent="0" defTabSz="228600" eaLnBrk="1" fontAlgn="auto" latinLnBrk="0" hangingPunct="1">
              <a:lnSpc>
                <a:spcPct val="117999"/>
              </a:lnSpc>
              <a:spcBef>
                <a:spcPts val="0"/>
              </a:spcBef>
              <a:spcAft>
                <a:spcPts val="0"/>
              </a:spcAft>
              <a:buClrTx/>
              <a:buSzTx/>
              <a:buFontTx/>
              <a:buNone/>
              <a:tabLst/>
              <a:defRPr/>
            </a:pPr>
            <a:endParaRPr lang="en-US" dirty="0"/>
          </a:p>
          <a:p>
            <a:pPr marL="0" marR="0" lvl="0" indent="0" defTabSz="228600" eaLnBrk="1" fontAlgn="auto" latinLnBrk="0" hangingPunct="1">
              <a:lnSpc>
                <a:spcPct val="117999"/>
              </a:lnSpc>
              <a:spcBef>
                <a:spcPts val="0"/>
              </a:spcBef>
              <a:spcAft>
                <a:spcPts val="0"/>
              </a:spcAft>
              <a:buClrTx/>
              <a:buSzTx/>
              <a:buFontTx/>
              <a:buNone/>
              <a:tabLst/>
              <a:defRPr/>
            </a:pPr>
            <a:r>
              <a:rPr lang="en-US" dirty="0"/>
              <a:t>Uptime </a:t>
            </a:r>
          </a:p>
          <a:p>
            <a:pPr marL="171450" indent="-171450" fontAlgn="base">
              <a:buFont typeface="Arial"/>
              <a:buChar char="•"/>
            </a:pPr>
            <a:r>
              <a:rPr lang="en-US" sz="1200" dirty="0">
                <a:effectLst/>
              </a:rPr>
              <a:t>Up to 25% faster SAP HANA Data Load Times over 2'nd gen​</a:t>
            </a:r>
            <a:endParaRPr lang="en-US" dirty="0"/>
          </a:p>
          <a:p>
            <a:pPr marL="171450" lvl="0" indent="-171450">
              <a:buFont typeface="Arial"/>
              <a:buChar char="•"/>
            </a:pPr>
            <a:r>
              <a:rPr lang="en-US" sz="1200" dirty="0">
                <a:effectLst/>
              </a:rPr>
              <a:t>Improved Intel 4</a:t>
            </a:r>
            <a:r>
              <a:rPr lang="en-US" sz="800" baseline="30000" dirty="0">
                <a:effectLst/>
              </a:rPr>
              <a:t>th</a:t>
            </a:r>
            <a:r>
              <a:rPr lang="en-US" sz="1200" dirty="0">
                <a:effectLst/>
              </a:rPr>
              <a:t> Gen Xeon ​</a:t>
            </a:r>
            <a:endParaRPr lang="en-US" dirty="0"/>
          </a:p>
          <a:p>
            <a:pPr fontAlgn="base"/>
            <a:r>
              <a:rPr lang="en-US" sz="1200" dirty="0">
                <a:effectLst/>
              </a:rPr>
              <a:t>       RAS and Telemetry Capabilities</a:t>
            </a:r>
            <a:endParaRPr lang="en-US" dirty="0"/>
          </a:p>
          <a:p>
            <a:pPr marL="171450" lvl="0" indent="-171450">
              <a:buFont typeface="Arial"/>
              <a:buChar char="•"/>
            </a:pPr>
            <a:r>
              <a:rPr lang="en-US" sz="1200" u="none" strike="noStrike" noProof="0" dirty="0">
                <a:effectLst/>
                <a:latin typeface="IntelOne Display Light" panose="020B0403020203020204" pitchFamily="34" charset="77"/>
              </a:rPr>
              <a:t>Security (Intel SGX)</a:t>
            </a:r>
            <a:endParaRPr lang="en-US" dirty="0"/>
          </a:p>
          <a:p>
            <a:pPr marL="0" marR="0" lvl="0" indent="0" defTabSz="228600" eaLnBrk="1" fontAlgn="auto" latinLnBrk="0" hangingPunct="1">
              <a:lnSpc>
                <a:spcPct val="117999"/>
              </a:lnSpc>
              <a:spcBef>
                <a:spcPts val="0"/>
              </a:spcBef>
              <a:spcAft>
                <a:spcPts val="0"/>
              </a:spcAft>
              <a:buClrTx/>
              <a:buSzTx/>
              <a:buFontTx/>
              <a:buNone/>
              <a:tabLst/>
              <a:defRPr/>
            </a:pPr>
            <a:endParaRPr lang="en-US" dirty="0"/>
          </a:p>
          <a:p>
            <a:pPr marL="0" marR="0" lvl="0" indent="0" defTabSz="228600" eaLnBrk="1" fontAlgn="auto" latinLnBrk="0" hangingPunct="1">
              <a:lnSpc>
                <a:spcPct val="117999"/>
              </a:lnSpc>
              <a:spcBef>
                <a:spcPts val="0"/>
              </a:spcBef>
              <a:spcAft>
                <a:spcPts val="0"/>
              </a:spcAft>
              <a:buClrTx/>
              <a:buSzTx/>
              <a:buFontTx/>
              <a:buNone/>
              <a:tabLst/>
              <a:defRPr/>
            </a:pPr>
            <a:endParaRPr lang="en-US" dirty="0"/>
          </a:p>
          <a:p>
            <a:pPr marL="0" marR="0" lvl="0" indent="0" defTabSz="228600" eaLnBrk="1" fontAlgn="auto" latinLnBrk="0" hangingPunct="1">
              <a:lnSpc>
                <a:spcPct val="117999"/>
              </a:lnSpc>
              <a:spcBef>
                <a:spcPts val="0"/>
              </a:spcBef>
              <a:spcAft>
                <a:spcPts val="0"/>
              </a:spcAft>
              <a:buClrTx/>
              <a:buSzTx/>
              <a:buFontTx/>
              <a:buNone/>
              <a:tabLst/>
              <a:defRPr/>
            </a:pPr>
            <a:r>
              <a:rPr lang="en-US" dirty="0"/>
              <a:t>TCO</a:t>
            </a:r>
          </a:p>
          <a:p>
            <a:pPr marL="342900" lvl="0" indent="-342900" fontAlgn="base">
              <a:buFont typeface="Arial" panose="020B0604020202020204" pitchFamily="34" charset="0"/>
              <a:buChar char="•"/>
            </a:pPr>
            <a:r>
              <a:rPr lang="en-US" sz="1200" dirty="0">
                <a:effectLst/>
              </a:rPr>
              <a:t>4th Gen Intel® Xeon® Scalable Processors provide 2S to 8S+ capacity that enables SAP HANA to scale up to 32TB/System. </a:t>
            </a:r>
            <a:endParaRPr lang="en-US" sz="1200" dirty="0">
              <a:solidFill>
                <a:srgbClr val="525252"/>
              </a:solidFill>
              <a:effectLst/>
            </a:endParaRPr>
          </a:p>
          <a:p>
            <a:pPr marL="342900" lvl="0" indent="-342900">
              <a:buFont typeface="Arial" panose="020B0604020202020204" pitchFamily="34" charset="0"/>
              <a:buChar char="•"/>
            </a:pPr>
            <a:r>
              <a:rPr lang="en-US" sz="1200" dirty="0">
                <a:effectLst/>
              </a:rPr>
              <a:t>Intel SPR support of DDR5 ​</a:t>
            </a:r>
            <a:endParaRPr lang="en-US" sz="1200" dirty="0">
              <a:solidFill>
                <a:srgbClr val="525252"/>
              </a:solidFill>
              <a:effectLst/>
            </a:endParaRPr>
          </a:p>
          <a:p>
            <a:pPr marL="0" marR="0" lvl="0" indent="0" defTabSz="228600" eaLnBrk="1" fontAlgn="auto" latinLnBrk="0" hangingPunct="1">
              <a:lnSpc>
                <a:spcPct val="117999"/>
              </a:lnSpc>
              <a:spcBef>
                <a:spcPts val="0"/>
              </a:spcBef>
              <a:spcAft>
                <a:spcPts val="0"/>
              </a:spcAft>
              <a:buClrTx/>
              <a:buSzTx/>
              <a:buFontTx/>
              <a:buNone/>
              <a:tabLst/>
              <a:defRPr/>
            </a:pPr>
            <a:endParaRPr lang="en-US" dirty="0"/>
          </a:p>
          <a:p>
            <a:pPr marL="0" marR="0" lvl="0" indent="0" defTabSz="228600" eaLnBrk="1" fontAlgn="auto" latinLnBrk="0" hangingPunct="1">
              <a:lnSpc>
                <a:spcPct val="117999"/>
              </a:lnSpc>
              <a:spcBef>
                <a:spcPts val="0"/>
              </a:spcBef>
              <a:spcAft>
                <a:spcPts val="0"/>
              </a:spcAft>
              <a:buClrTx/>
              <a:buSzTx/>
              <a:buFontTx/>
              <a:buNone/>
              <a:tabLst/>
              <a:defRPr/>
            </a:pPr>
            <a:endParaRPr lang="en-US" dirty="0"/>
          </a:p>
          <a:p>
            <a:pPr marL="0" marR="0" lvl="0" indent="0" defTabSz="228600" eaLnBrk="1" fontAlgn="auto" latinLnBrk="0" hangingPunct="1">
              <a:lnSpc>
                <a:spcPct val="117999"/>
              </a:lnSpc>
              <a:spcBef>
                <a:spcPts val="0"/>
              </a:spcBef>
              <a:spcAft>
                <a:spcPts val="0"/>
              </a:spcAft>
              <a:buClrTx/>
              <a:buSzTx/>
              <a:buFontTx/>
              <a:buNone/>
              <a:tabLst/>
              <a:defRPr/>
            </a:pPr>
            <a:r>
              <a:rPr lang="en-US" dirty="0"/>
              <a:t>Sustainability: </a:t>
            </a:r>
          </a:p>
          <a:p>
            <a:r>
              <a:rPr lang="de-DE" sz="1800" dirty="0"/>
              <a:t>Intel Performance Test </a:t>
            </a:r>
            <a:r>
              <a:rPr lang="de-DE" sz="1800" dirty="0" err="1"/>
              <a:t>based</a:t>
            </a:r>
            <a:r>
              <a:rPr lang="de-DE" sz="1800" dirty="0"/>
              <a:t> on </a:t>
            </a:r>
            <a:r>
              <a:rPr lang="de-DE" sz="1800" dirty="0">
                <a:highlight>
                  <a:srgbClr val="FFFF00"/>
                </a:highlight>
              </a:rPr>
              <a:t>SAP BW4HANA </a:t>
            </a:r>
            <a:r>
              <a:rPr lang="de-DE" sz="1800" dirty="0" err="1"/>
              <a:t>scenario</a:t>
            </a:r>
            <a:endParaRPr lang="de-DE" sz="1800" dirty="0"/>
          </a:p>
          <a:p>
            <a:pPr lvl="1"/>
            <a:r>
              <a:rPr lang="de-DE" sz="1400" dirty="0"/>
              <a:t>At </a:t>
            </a:r>
            <a:r>
              <a:rPr lang="de-DE" sz="1400" dirty="0" err="1"/>
              <a:t>constant</a:t>
            </a:r>
            <a:r>
              <a:rPr lang="de-DE" sz="1400" dirty="0"/>
              <a:t> Query Rate, SPR </a:t>
            </a:r>
            <a:r>
              <a:rPr lang="de-DE" sz="1400" dirty="0" err="1"/>
              <a:t>allows</a:t>
            </a:r>
            <a:r>
              <a:rPr lang="de-DE" sz="1400" dirty="0"/>
              <a:t> </a:t>
            </a:r>
            <a:r>
              <a:rPr lang="de-DE" sz="1400" dirty="0" err="1"/>
              <a:t>up</a:t>
            </a:r>
            <a:r>
              <a:rPr lang="de-DE" sz="1400" dirty="0"/>
              <a:t> </a:t>
            </a:r>
            <a:r>
              <a:rPr lang="de-DE" sz="1400" dirty="0" err="1"/>
              <a:t>to</a:t>
            </a:r>
            <a:r>
              <a:rPr lang="de-DE" sz="1400" dirty="0"/>
              <a:t> 38% power </a:t>
            </a:r>
            <a:r>
              <a:rPr lang="de-DE" sz="1400" dirty="0" err="1"/>
              <a:t>savings</a:t>
            </a:r>
            <a:endParaRPr lang="de-DE" sz="1400" dirty="0"/>
          </a:p>
          <a:p>
            <a:pPr lvl="1"/>
            <a:r>
              <a:rPr lang="en-US" sz="1400" dirty="0"/>
              <a:t>Intel 4</a:t>
            </a:r>
            <a:r>
              <a:rPr lang="en-US" sz="1400" baseline="30000" dirty="0"/>
              <a:t>th</a:t>
            </a:r>
            <a:r>
              <a:rPr lang="en-US" sz="1400" dirty="0"/>
              <a:t> Gen Xeon delivers 38% improved </a:t>
            </a:r>
            <a:r>
              <a:rPr lang="en-US" sz="1400" dirty="0" err="1"/>
              <a:t>QpH</a:t>
            </a:r>
            <a:r>
              <a:rPr lang="en-US" sz="1400" dirty="0"/>
              <a:t> / Watt </a:t>
            </a:r>
          </a:p>
          <a:p>
            <a:endParaRPr lang="de-DE" sz="1800" dirty="0"/>
          </a:p>
          <a:p>
            <a:r>
              <a:rPr lang="en-US" sz="1800" dirty="0"/>
              <a:t>Intel Performance Test based on </a:t>
            </a:r>
            <a:r>
              <a:rPr lang="en-US" sz="1800" dirty="0">
                <a:highlight>
                  <a:srgbClr val="FFFF00"/>
                </a:highlight>
              </a:rPr>
              <a:t>SAP SD scenario</a:t>
            </a:r>
          </a:p>
          <a:p>
            <a:pPr lvl="1"/>
            <a:r>
              <a:rPr lang="en-US" sz="1400" dirty="0"/>
              <a:t>Intel 4</a:t>
            </a:r>
            <a:r>
              <a:rPr lang="en-US" sz="1400" baseline="30000" dirty="0"/>
              <a:t>th</a:t>
            </a:r>
            <a:r>
              <a:rPr lang="en-US" sz="1400" dirty="0"/>
              <a:t> Gen Xeon delivers 28% improved SD User / Watt </a:t>
            </a:r>
          </a:p>
          <a:p>
            <a:pPr lvl="1"/>
            <a:r>
              <a:rPr lang="en-US" sz="1400" dirty="0"/>
              <a:t>At constant SD User Rate, power savings of 28% can be achieved</a:t>
            </a:r>
          </a:p>
          <a:p>
            <a:pPr marL="0" marR="0" lvl="0" indent="0" defTabSz="228600" eaLnBrk="1" fontAlgn="auto" latinLnBrk="0" hangingPunct="1">
              <a:lnSpc>
                <a:spcPct val="117999"/>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86C323-6B07-4236-93CA-82883FBF1BC5}" type="slidenum">
              <a:rPr lang="en-US" smtClean="0"/>
              <a:t>19</a:t>
            </a:fld>
            <a:endParaRPr lang="en-US"/>
          </a:p>
        </p:txBody>
      </p:sp>
    </p:spTree>
    <p:extLst>
      <p:ext uri="{BB962C8B-B14F-4D97-AF65-F5344CB8AC3E}">
        <p14:creationId xmlns:p14="http://schemas.microsoft.com/office/powerpoint/2010/main" val="1132517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As we think about our mission to unlock the value of data, perhaps there is no other data set more valuable and more complex than the Human Genome.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This is an area where we’ve invested heavily to support scientific discoveries and make those discoveries more affordable and the benefits more accessible to all people.  We’re proud to have been working the Broad Institute for many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Starting in 2018 when we introduced our 1st Gen Xeon Scalable processors, our optimization work with the esteemed Broad Institute and GATK enabled us to support calculating 4 genomes per node per day….that was exciting and represented a significant break though at that time.  Over time we continued to work closely to optimize the GATK software to run better on Xeon and take advantage of all of our features, reducing latency and improving throughput and a year later we we’re able to increase the # of Genomes/node/day from 4 to 6.4 on our 2</a:t>
            </a:r>
            <a:r>
              <a:rPr lang="en-US" baseline="30000" dirty="0">
                <a:solidFill>
                  <a:schemeClr val="bg2"/>
                </a:solidFill>
              </a:rPr>
              <a:t>nd</a:t>
            </a:r>
            <a:r>
              <a:rPr lang="en-US" dirty="0">
                <a:solidFill>
                  <a:schemeClr val="bg2"/>
                </a:solidFill>
              </a:rPr>
              <a:t> Gen Xeon Scalable processors.  Fast forward to 2021 on our 3</a:t>
            </a:r>
            <a:r>
              <a:rPr lang="en-US" baseline="30000" dirty="0">
                <a:solidFill>
                  <a:schemeClr val="bg2"/>
                </a:solidFill>
              </a:rPr>
              <a:t>rd</a:t>
            </a:r>
            <a:r>
              <a:rPr lang="en-US" dirty="0">
                <a:solidFill>
                  <a:schemeClr val="bg2"/>
                </a:solidFill>
              </a:rPr>
              <a:t> Gen Xeon platforms and GATK 4.2.6 we achieved 8.1 Genomes/node/day.  With the introduction of 4</a:t>
            </a:r>
            <a:r>
              <a:rPr lang="en-US" baseline="30000" dirty="0">
                <a:solidFill>
                  <a:schemeClr val="bg2"/>
                </a:solidFill>
              </a:rPr>
              <a:t>th</a:t>
            </a:r>
            <a:r>
              <a:rPr lang="en-US" dirty="0">
                <a:solidFill>
                  <a:schemeClr val="bg2"/>
                </a:solidFill>
              </a:rPr>
              <a:t> Gen Xeon we continue our march and close partnership with Broad and we’re excited to demonstrate a further 35% improvement over 3</a:t>
            </a:r>
            <a:r>
              <a:rPr lang="en-US" baseline="30000" dirty="0">
                <a:solidFill>
                  <a:schemeClr val="bg2"/>
                </a:solidFill>
              </a:rPr>
              <a:t>rd</a:t>
            </a:r>
            <a:r>
              <a:rPr lang="en-US" dirty="0">
                <a:solidFill>
                  <a:schemeClr val="bg2"/>
                </a:solidFill>
              </a:rPr>
              <a:t> Gen.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With 4</a:t>
            </a:r>
            <a:r>
              <a:rPr lang="en-US" baseline="30000" dirty="0">
                <a:solidFill>
                  <a:schemeClr val="bg2"/>
                </a:solidFill>
              </a:rPr>
              <a:t>th</a:t>
            </a:r>
            <a:r>
              <a:rPr lang="en-US" dirty="0">
                <a:solidFill>
                  <a:schemeClr val="bg2"/>
                </a:solidFill>
              </a:rPr>
              <a:t> Gen Xeon CPU performance, we’re now able to deliver nearly 11 genomes/node/day (10.94 measured).  That represents a roughly 2.7x improvement in genomes/node/day vs just 4 years ago…and assuming a 3yr depreciation on a $12,500 server, we’re now approaching $1/WGS  (Actual is $1.04) which as you can imagine completely changes the economics of Human Genome research and brings us just that much closer to unlocking personal medical insights, truly precision medicine and treatments and making it accessible for more and more people, not to mention even great understanding of human biology and the benefits that will bring.  No doubt the value of data is only fully realized when we’re able to delivery timely and affordable analysis and insights to improve decision making.  We’re looking forward to continue our work to provide scientists, researchers and medical professionals the compute power they need to accelerate their work of discovery.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Back up Notes – For Reference only…includes calcs ,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72B4D"/>
                </a:solidFill>
                <a:effectLst/>
              </a:rPr>
              <a:t>The Genome Analysis Toolkit (GATK) is a set of programs developed by the broad institute with an</a:t>
            </a:r>
            <a:r>
              <a:rPr lang="en-US" dirty="0">
                <a:solidFill>
                  <a:srgbClr val="3B73AF"/>
                </a:solidFill>
                <a:effectLst/>
                <a:hlinkClick r:id="rId3"/>
              </a:rPr>
              <a:t> extensive website</a:t>
            </a:r>
            <a:r>
              <a:rPr lang="en-US" dirty="0">
                <a:solidFill>
                  <a:srgbClr val="172B4D"/>
                </a:solidFill>
                <a:effectLst/>
              </a:rPr>
              <a:t>. As mentioned in the final presentation, it has the ability to perform much of the analysis required for calling genomic variants as well as many many other things. Why you may ask yourself did this magical tool only appear on the final day of the class? GATK uses read mappers, read aligners, variant callers, and all the other things (or similar things) that you have been introduced to throughout the course so we have actually been going over what you needed to know in smaller more digestible chunks.</a:t>
            </a: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marR="0">
              <a:spcBef>
                <a:spcPts val="0"/>
              </a:spcBef>
              <a:spcAft>
                <a:spcPts val="0"/>
              </a:spcAft>
            </a:pPr>
            <a:r>
              <a:rPr lang="en-US" sz="1800" dirty="0">
                <a:effectLst/>
                <a:ea typeface="Calibri" panose="020F0502020204030204" pitchFamily="34" charset="0"/>
              </a:rPr>
              <a:t>PMR #00082257 was completed on 10/05/2021. The Broad Institute did not specific any restrictions or time limits for the use of their logo for use in amplification or promotion of the details/use case captured in the case study. The case study was also used in a PR push when the case study was published: </a:t>
            </a:r>
            <a:r>
              <a:rPr lang="en-US" sz="1800" u="sng" dirty="0">
                <a:solidFill>
                  <a:srgbClr val="0563C1"/>
                </a:solidFill>
                <a:effectLst/>
                <a:ea typeface="Calibri" panose="020F0502020204030204" pitchFamily="34" charset="0"/>
                <a:hlinkClick r:id="rId4"/>
              </a:rPr>
              <a:t>https://www.intel.com/content/www/us/en/newsroom/news/broad-institute-intel-google-advance-biomedical-research.html</a:t>
            </a:r>
            <a:r>
              <a:rPr lang="en-US" sz="1800" dirty="0">
                <a:effectLst/>
                <a:ea typeface="Calibri" panose="020F0502020204030204" pitchFamily="34" charset="0"/>
              </a:rPr>
              <a:t>. </a:t>
            </a:r>
          </a:p>
          <a:p>
            <a:pPr marL="0" marR="0">
              <a:spcBef>
                <a:spcPts val="0"/>
              </a:spcBef>
              <a:spcAft>
                <a:spcPts val="0"/>
              </a:spcAft>
            </a:pPr>
            <a:r>
              <a:rPr lang="en-US" sz="1800" dirty="0">
                <a:effectLst/>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https://</a:t>
            </a:r>
            <a:r>
              <a:rPr lang="en-US" dirty="0" err="1">
                <a:solidFill>
                  <a:schemeClr val="bg2"/>
                </a:solidFill>
              </a:rPr>
              <a:t>www.intel.com</a:t>
            </a:r>
            <a:r>
              <a:rPr lang="en-US" dirty="0">
                <a:solidFill>
                  <a:schemeClr val="bg2"/>
                </a:solidFill>
              </a:rPr>
              <a:t>/content/www/us/</a:t>
            </a:r>
            <a:r>
              <a:rPr lang="en-US" dirty="0" err="1">
                <a:solidFill>
                  <a:schemeClr val="bg2"/>
                </a:solidFill>
              </a:rPr>
              <a:t>en</a:t>
            </a:r>
            <a:r>
              <a:rPr lang="en-US" dirty="0">
                <a:solidFill>
                  <a:schemeClr val="bg2"/>
                </a:solidFill>
              </a:rPr>
              <a:t>/products/docs/select-solutions/select-solutions-for-genomics-analytics-brief-v3.html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https://</a:t>
            </a:r>
            <a:r>
              <a:rPr lang="en-US" dirty="0" err="1">
                <a:solidFill>
                  <a:schemeClr val="bg2"/>
                </a:solidFill>
              </a:rPr>
              <a:t>www.intel.de</a:t>
            </a:r>
            <a:r>
              <a:rPr lang="en-US" dirty="0">
                <a:solidFill>
                  <a:schemeClr val="bg2"/>
                </a:solidFill>
              </a:rPr>
              <a:t>/content/dam/www/public/us/</a:t>
            </a:r>
            <a:r>
              <a:rPr lang="en-US" dirty="0" err="1">
                <a:solidFill>
                  <a:schemeClr val="bg2"/>
                </a:solidFill>
              </a:rPr>
              <a:t>en</a:t>
            </a:r>
            <a:r>
              <a:rPr lang="en-US" dirty="0">
                <a:solidFill>
                  <a:schemeClr val="bg2"/>
                </a:solidFill>
              </a:rPr>
              <a:t>/documents/white-papers/accelerate-genomics-research-with-the-broad-intel-genomics-stack-paper.pdf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highlight>
                  <a:srgbClr val="00FF00"/>
                </a:highlight>
                <a:ea typeface="Times New Roman" panose="02020603050405020304" pitchFamily="18" charset="0"/>
              </a:rPr>
              <a:t># of human genomes/node/day</a:t>
            </a:r>
            <a:r>
              <a:rPr lang="en-US" sz="1200" dirty="0">
                <a:solidFill>
                  <a:schemeClr val="bg1"/>
                </a:solidFill>
                <a:effectLst/>
                <a:ea typeface="Times New Roman" panose="02020603050405020304" pitchFamily="18" charset="0"/>
              </a:rPr>
              <a:t> that we’re able to calculate.  We’re able to show a 5yr refresh story here too…where it looks like 28% improvement gen to gen, SPR vs SKL is more like 27X improvement.  BUT…we’re still 2-3 weeks away from PDT approval. </a:t>
            </a:r>
          </a:p>
          <a:p>
            <a:endParaRPr lang="en-US" dirty="0"/>
          </a:p>
          <a:p>
            <a:endParaRPr lang="en-US" dirty="0"/>
          </a:p>
          <a:p>
            <a:r>
              <a:rPr lang="en-US" dirty="0"/>
              <a:t>Lower Cost/Genome  Calculations – </a:t>
            </a:r>
          </a:p>
          <a:p>
            <a:pPr marL="0" marR="0">
              <a:spcBef>
                <a:spcPts val="0"/>
              </a:spcBef>
              <a:spcAft>
                <a:spcPts val="0"/>
              </a:spcAft>
            </a:pPr>
            <a:r>
              <a:rPr lang="en-US" sz="1800" dirty="0">
                <a:solidFill>
                  <a:srgbClr val="00B050"/>
                </a:solidFill>
                <a:effectLst/>
                <a:ea typeface="Calibri" panose="020F0502020204030204" pitchFamily="34" charset="0"/>
              </a:rPr>
              <a:t>In looking at our older numbers, we used 8.0 WGS/node/day and this gave us a cost per genome over a 3-year depreciation period of $1.43.  Raising the number to 10.94 WGS/node/day provides a cost per WGS of ~$1.04.  </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 </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As a percent difference, (($1.04-$1.43)/$1.04) you get -36.8% difference which is the same as ((8.0-10.94)/8.0). </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 </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The costs assume a single node costs ~$12.5K and that it is depreciated over 3 years. So you do the following:</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 </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8.0 WGS/node/day x 365 days x 3 years = 8,760 WGS over 3 years.  $12,500 divided by 8,760 = $1.43, so for the SPR case:</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10.94 WGS/node/day x 365 days x 3 years = 11,979 WGS over 3 years.  $12,500 divided by 11,979 = $1.04</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 </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I hope this helps. We’ve done this comparison with DRAGEN (Illumina) and with </a:t>
            </a:r>
            <a:r>
              <a:rPr lang="en-US" sz="1800" dirty="0" err="1">
                <a:solidFill>
                  <a:srgbClr val="00B050"/>
                </a:solidFill>
                <a:effectLst/>
                <a:ea typeface="Calibri" panose="020F0502020204030204" pitchFamily="34" charset="0"/>
              </a:rPr>
              <a:t>Parabricks</a:t>
            </a:r>
            <a:r>
              <a:rPr lang="en-US" sz="1800" dirty="0">
                <a:solidFill>
                  <a:srgbClr val="00B050"/>
                </a:solidFill>
                <a:effectLst/>
                <a:ea typeface="Calibri" panose="020F0502020204030204" pitchFamily="34" charset="0"/>
              </a:rPr>
              <a:t> (Nvidia) but their costs include 3-years of software license that when added into the calculation makes their unit cost per genome much higher</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 </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DRAGEN: $9.60/WGS</a:t>
            </a:r>
            <a:endParaRPr lang="en-US" sz="1800" dirty="0">
              <a:effectLst/>
              <a:ea typeface="Calibri" panose="020F0502020204030204" pitchFamily="34" charset="0"/>
            </a:endParaRPr>
          </a:p>
          <a:p>
            <a:pPr marL="0" marR="0">
              <a:spcBef>
                <a:spcPts val="0"/>
              </a:spcBef>
              <a:spcAft>
                <a:spcPts val="0"/>
              </a:spcAft>
            </a:pPr>
            <a:r>
              <a:rPr lang="en-US" sz="1800" dirty="0" err="1">
                <a:solidFill>
                  <a:srgbClr val="00B050"/>
                </a:solidFill>
                <a:effectLst/>
                <a:ea typeface="Calibri" panose="020F0502020204030204" pitchFamily="34" charset="0"/>
              </a:rPr>
              <a:t>Parabricks</a:t>
            </a:r>
            <a:r>
              <a:rPr lang="en-US" sz="1800" dirty="0">
                <a:solidFill>
                  <a:srgbClr val="00B050"/>
                </a:solidFill>
                <a:effectLst/>
                <a:ea typeface="Calibri" panose="020F0502020204030204" pitchFamily="34" charset="0"/>
              </a:rPr>
              <a:t>: $2.71/WGS</a:t>
            </a:r>
            <a:endParaRPr lang="en-US" sz="1800" dirty="0">
              <a:effectLst/>
              <a:ea typeface="Calibri" panose="020F0502020204030204" pitchFamily="34" charset="0"/>
            </a:endParaRPr>
          </a:p>
          <a:p>
            <a:pPr marL="0" marR="0">
              <a:spcBef>
                <a:spcPts val="0"/>
              </a:spcBef>
              <a:spcAft>
                <a:spcPts val="0"/>
              </a:spcAft>
            </a:pPr>
            <a:r>
              <a:rPr lang="en-US" sz="1800" dirty="0">
                <a:solidFill>
                  <a:srgbClr val="00B050"/>
                </a:solidFill>
                <a:effectLst/>
                <a:ea typeface="Calibri" panose="020F0502020204030204" pitchFamily="34" charset="0"/>
              </a:rPr>
              <a:t>Intel (SPR): $1.04/WGS</a:t>
            </a:r>
            <a:endParaRPr lang="en-US" sz="1800" dirty="0">
              <a:effectLs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D86C323-6B07-4236-93CA-82883FBF1BC5}" type="slidenum">
              <a:rPr lang="en-US" smtClean="0"/>
              <a:t>20</a:t>
            </a:fld>
            <a:endParaRPr lang="en-US"/>
          </a:p>
        </p:txBody>
      </p:sp>
    </p:spTree>
    <p:extLst>
      <p:ext uri="{BB962C8B-B14F-4D97-AF65-F5344CB8AC3E}">
        <p14:creationId xmlns:p14="http://schemas.microsoft.com/office/powerpoint/2010/main" val="903834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sz="1200" b="0" i="0" dirty="0">
                <a:effectLst/>
                <a:latin typeface="+mn-lt"/>
                <a:ea typeface="+mn-ea"/>
                <a:cs typeface="+mn-cs"/>
                <a:sym typeface="Helvetica Neue"/>
              </a:rPr>
              <a:t>We believe in transparency and data.  That’s why we provide benchmarks of performance across cloud workloads.  </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sz="1200" b="0" i="0" dirty="0">
              <a:effectLst/>
              <a:latin typeface="+mn-lt"/>
              <a:ea typeface="+mn-ea"/>
              <a:cs typeface="+mn-cs"/>
              <a:sym typeface="Helvetica Neue"/>
            </a:endParaRPr>
          </a:p>
          <a:p>
            <a:pPr defTabSz="228600">
              <a:lnSpc>
                <a:spcPct val="117999"/>
              </a:lnSpc>
              <a:defRPr/>
            </a:pPr>
            <a:r>
              <a:rPr lang="en-US" sz="1200" b="0" i="0" dirty="0">
                <a:effectLst/>
                <a:latin typeface="+mn-lt"/>
                <a:ea typeface="+mn-ea"/>
                <a:cs typeface="+mn-cs"/>
                <a:sym typeface="Helvetica Neue"/>
              </a:rPr>
              <a:t>Here are some examples of our latest benchmarks on </a:t>
            </a:r>
            <a:r>
              <a:rPr lang="en-US" dirty="0">
                <a:latin typeface="+mn-lt"/>
                <a:sym typeface="Helvetica Neue"/>
              </a:rPr>
              <a:t>4th gen </a:t>
            </a:r>
            <a:r>
              <a:rPr lang="en-US" sz="1200" b="0" i="0" dirty="0">
                <a:effectLst/>
                <a:latin typeface="+mn-lt"/>
                <a:ea typeface="+mn-ea"/>
                <a:cs typeface="+mn-cs"/>
                <a:sym typeface="Helvetica Neue"/>
              </a:rPr>
              <a:t>Intel Xeon Scalable processors.</a:t>
            </a:r>
            <a:r>
              <a:rPr lang="en-US" dirty="0">
                <a:latin typeface="+mn-lt"/>
                <a:sym typeface="Helvetica Neue"/>
              </a:rPr>
              <a:t>  </a:t>
            </a:r>
            <a:endParaRPr lang="en-US" sz="1200" b="0" i="0" dirty="0">
              <a:effectLst/>
              <a:latin typeface="+mn-lt"/>
              <a:cs typeface="Arial"/>
            </a:endParaRPr>
          </a:p>
          <a:p>
            <a:pPr marL="0" marR="0" lvl="0" indent="0" algn="l" defTabSz="228600" rtl="0" eaLnBrk="1" fontAlgn="auto" latinLnBrk="0" hangingPunct="1">
              <a:lnSpc>
                <a:spcPct val="117999"/>
              </a:lnSpc>
              <a:spcBef>
                <a:spcPts val="0"/>
              </a:spcBef>
              <a:spcAft>
                <a:spcPts val="0"/>
              </a:spcAft>
              <a:buClrTx/>
              <a:buSzTx/>
              <a:buFontTx/>
              <a:buNone/>
              <a:tabLst/>
              <a:defRPr/>
            </a:pPr>
            <a:endParaRPr lang="en-US" sz="1200" b="0" i="0" dirty="0">
              <a:effectLst/>
              <a:latin typeface="+mn-lt"/>
              <a:ea typeface="+mn-ea"/>
              <a:cs typeface="+mn-cs"/>
              <a:sym typeface="Helvetica Neue"/>
            </a:endParaRPr>
          </a:p>
          <a:p>
            <a:pPr marL="0" marR="0" lvl="0" indent="0" algn="l" defTabSz="228600" rtl="0" eaLnBrk="1" fontAlgn="auto" latinLnBrk="0" hangingPunct="1">
              <a:lnSpc>
                <a:spcPct val="117999"/>
              </a:lnSpc>
              <a:spcBef>
                <a:spcPts val="0"/>
              </a:spcBef>
              <a:spcAft>
                <a:spcPts val="0"/>
              </a:spcAft>
              <a:buClrTx/>
              <a:buSzTx/>
              <a:buFontTx/>
              <a:buNone/>
              <a:tabLst/>
              <a:defRPr/>
            </a:pPr>
            <a:r>
              <a:rPr lang="en-US" sz="1200" b="0" i="0" dirty="0">
                <a:effectLst/>
                <a:latin typeface="+mn-lt"/>
                <a:ea typeface="+mn-ea"/>
                <a:cs typeface="+mn-cs"/>
                <a:sym typeface="Helvetica Neue"/>
              </a:rPr>
              <a:t>These show the gen over gen improvements.  A move to the latest generation of Intel Xeon processors can improve your performance and perhaps even adjust the number of virtual machines you need for your workload.  </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sz="1200" b="0" i="0" dirty="0">
              <a:effectLst/>
              <a:latin typeface="+mn-lt"/>
              <a:ea typeface="+mn-ea"/>
              <a:cs typeface="+mn-cs"/>
              <a:sym typeface="Helvetica Neue"/>
            </a:endParaRPr>
          </a:p>
          <a:p>
            <a:pPr defTabSz="228600">
              <a:lnSpc>
                <a:spcPct val="117999"/>
              </a:lnSpc>
              <a:defRPr/>
            </a:pPr>
            <a:r>
              <a:rPr lang="en-US" sz="1200" b="0" i="0" dirty="0">
                <a:effectLst/>
                <a:latin typeface="+mn-lt"/>
                <a:ea typeface="+mn-ea"/>
                <a:cs typeface="+mn-cs"/>
                <a:sym typeface="Helvetica Neue"/>
              </a:rPr>
              <a:t>Workload Benchmarking:</a:t>
            </a:r>
            <a:r>
              <a:rPr lang="en-US" dirty="0">
                <a:latin typeface="+mn-lt"/>
                <a:sym typeface="Helvetica Neue"/>
              </a:rPr>
              <a:t> </a:t>
            </a:r>
            <a:r>
              <a:rPr lang="en-US" sz="1200" b="0" i="0" dirty="0">
                <a:effectLst/>
                <a:latin typeface="+mn-lt"/>
                <a:ea typeface="+mn-ea"/>
                <a:cs typeface="+mn-cs"/>
                <a:sym typeface="Helvetica Neue"/>
              </a:rPr>
              <a:t> </a:t>
            </a:r>
            <a:r>
              <a:rPr lang="en-US" sz="1400" kern="1200" dirty="0">
                <a:solidFill>
                  <a:srgbClr val="292929"/>
                </a:solidFill>
                <a:latin typeface="IntelOne Display Light"/>
              </a:rPr>
              <a:t>With decades of experience in workload benchmarking, Intel helps reduce the time to do baseline performance analysis on public cloud instances for comparisons across Xeon generations and competitive architectures.</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sz="1400" kern="1200" dirty="0">
              <a:solidFill>
                <a:srgbClr val="292929"/>
              </a:solidFill>
              <a:latin typeface="IntelOne Display Light" panose="020B0403020203020204" pitchFamily="34" charset="0"/>
            </a:endParaRPr>
          </a:p>
          <a:p>
            <a:pPr marL="0" marR="0" lvl="0" indent="0" algn="l" defTabSz="228600" rtl="0" eaLnBrk="1" fontAlgn="auto" latinLnBrk="0" hangingPunct="1">
              <a:lnSpc>
                <a:spcPct val="117999"/>
              </a:lnSpc>
              <a:spcBef>
                <a:spcPts val="0"/>
              </a:spcBef>
              <a:spcAft>
                <a:spcPts val="0"/>
              </a:spcAft>
              <a:buClrTx/>
              <a:buSzTx/>
              <a:buFontTx/>
              <a:buNone/>
              <a:tabLst/>
              <a:defRPr/>
            </a:pPr>
            <a:endParaRPr lang="en-US" sz="1400" kern="1200" dirty="0">
              <a:solidFill>
                <a:srgbClr val="292929"/>
              </a:solidFill>
              <a:latin typeface="IntelOne Display Light" panose="020B0403020203020204" pitchFamily="34" charset="0"/>
            </a:endParaRPr>
          </a:p>
          <a:p>
            <a:pPr defTabSz="228600">
              <a:lnSpc>
                <a:spcPct val="117999"/>
              </a:lnSpc>
              <a:defRPr/>
            </a:pPr>
            <a:endParaRPr lang="en-US" sz="1400" dirty="0">
              <a:cs typeface="Calibri"/>
            </a:endParaRPr>
          </a:p>
          <a:p>
            <a:endParaRPr lang="en-US" dirty="0"/>
          </a:p>
        </p:txBody>
      </p:sp>
      <p:sp>
        <p:nvSpPr>
          <p:cNvPr id="4" name="Slide Number Placeholder 3"/>
          <p:cNvSpPr>
            <a:spLocks noGrp="1"/>
          </p:cNvSpPr>
          <p:nvPr>
            <p:ph type="sldNum" sz="quarter" idx="5"/>
          </p:nvPr>
        </p:nvSpPr>
        <p:spPr/>
        <p:txBody>
          <a:bodyPr/>
          <a:lstStyle/>
          <a:p>
            <a:fld id="{8884F499-D193-4C39-AB7D-0689B4A38CD4}" type="slidenum">
              <a:rPr lang="en-US" smtClean="0"/>
              <a:t>21</a:t>
            </a:fld>
            <a:endParaRPr lang="en-US" dirty="0"/>
          </a:p>
        </p:txBody>
      </p:sp>
    </p:spTree>
    <p:extLst>
      <p:ext uri="{BB962C8B-B14F-4D97-AF65-F5344CB8AC3E}">
        <p14:creationId xmlns:p14="http://schemas.microsoft.com/office/powerpoint/2010/main" val="426538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pPr/>
              <a:t>2</a:t>
            </a:fld>
            <a:endParaRPr lang="en-US"/>
          </a:p>
        </p:txBody>
      </p:sp>
    </p:spTree>
    <p:extLst>
      <p:ext uri="{BB962C8B-B14F-4D97-AF65-F5344CB8AC3E}">
        <p14:creationId xmlns:p14="http://schemas.microsoft.com/office/powerpoint/2010/main" val="1251271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KEY MESSAGE</a:t>
            </a:r>
            <a:r>
              <a:rPr lang="en-GB" b="1" dirty="0"/>
              <a:t>: PURPOSE OF WHY WE INVEST IN SW…. TO DELIVER VALUE TO OUR DEVELOPERS/USERS (&amp; TO INTEL).</a:t>
            </a:r>
            <a:endParaRPr lang="en-GB" dirty="0"/>
          </a:p>
          <a:p>
            <a:r>
              <a:rPr lang="en-GB" dirty="0"/>
              <a:t>·       We mobilize these investments to deliver Business Value for our Developers &amp; Intel customers, as well as back to Intel – whether that’s in the form of exposing hero features or PnP, optimizing and differentiating to run best on Intel or generating pull-through at the top of stack for new business growth/opportunities.</a:t>
            </a:r>
            <a:endParaRPr lang="en-US" dirty="0"/>
          </a:p>
          <a:p>
            <a:r>
              <a:rPr lang="en-US" dirty="0"/>
              <a:t>·       The SW stack continues to grow in complexity &amp; diversity.</a:t>
            </a:r>
            <a:endParaRPr lang="en-US" dirty="0">
              <a:cs typeface="Calibri"/>
            </a:endParaRPr>
          </a:p>
          <a:p>
            <a:r>
              <a:rPr lang="en-US" dirty="0"/>
              <a:t>·       Developers are everywhere in the value chain &amp; at every level of the stack.</a:t>
            </a:r>
            <a:endParaRPr lang="en-US" dirty="0">
              <a:cs typeface="Calibri"/>
            </a:endParaRPr>
          </a:p>
          <a:p>
            <a:r>
              <a:rPr lang="en-US" dirty="0"/>
              <a:t>·       A successful SW strategy is dependent on a broad and deep portfolio of investments that puts the needs of the Developer FIRST.</a:t>
            </a:r>
            <a:endParaRPr lang="en-US" dirty="0">
              <a:cs typeface="Calibri"/>
            </a:endParaRPr>
          </a:p>
          <a:p>
            <a:r>
              <a:rPr lang="en-US" dirty="0"/>
              <a:t>·       Intel is uniquely positioned, like no other company in the industry, with the breadth &amp; depth of SW investments and competence to address this evolving landscape.</a:t>
            </a:r>
            <a:endParaRPr lang="en-US" dirty="0">
              <a:cs typeface="Calibri"/>
            </a:endParaRPr>
          </a:p>
          <a:p>
            <a:r>
              <a:rPr lang="en-US" dirty="0"/>
              <a:t>·       Across the full spectrum of ubiquitous compute, pervasive connectivity, and cloud to edge infrastructure &amp; AI, Intel is embedded at every layer.</a:t>
            </a:r>
            <a:endParaRPr lang="en-US" dirty="0">
              <a:cs typeface="Calibri"/>
            </a:endParaRPr>
          </a:p>
          <a:p>
            <a:r>
              <a:rPr lang="en-US" dirty="0"/>
              <a:t>·       From development to deployment, workloads &amp; applications run on Intel.</a:t>
            </a:r>
            <a:endParaRPr lang="en-US" dirty="0">
              <a:cs typeface="Calibri"/>
            </a:endParaRPr>
          </a:p>
          <a:p>
            <a:r>
              <a:rPr lang="en-US" dirty="0"/>
              <a:t>·       This is what I refer to as Intel driving a SW-First approach.</a:t>
            </a:r>
            <a:endParaRPr lang="en-US" dirty="0">
              <a:cs typeface="Calibri"/>
            </a:endParaRPr>
          </a:p>
          <a:p>
            <a:r>
              <a:rPr lang="en-US" dirty="0"/>
              <a:t>·       I’m sharing a visual representation of </a:t>
            </a:r>
            <a:r>
              <a:rPr lang="en-US" i="1" u="sng" dirty="0"/>
              <a:t>some</a:t>
            </a:r>
            <a:r>
              <a:rPr lang="en-US" dirty="0"/>
              <a:t> of our investments in:</a:t>
            </a:r>
            <a:endParaRPr lang="en-US" dirty="0">
              <a:cs typeface="Calibri"/>
            </a:endParaRPr>
          </a:p>
          <a:p>
            <a:r>
              <a:rPr lang="en-US" dirty="0"/>
              <a:t>o   1) Intel’s </a:t>
            </a:r>
            <a:r>
              <a:rPr lang="en-US" i="1" u="sng" dirty="0"/>
              <a:t>proprietary</a:t>
            </a:r>
            <a:r>
              <a:rPr lang="en-US" dirty="0"/>
              <a:t> software assets;</a:t>
            </a:r>
            <a:endParaRPr lang="en-US" dirty="0">
              <a:cs typeface="Calibri"/>
            </a:endParaRPr>
          </a:p>
          <a:p>
            <a:r>
              <a:rPr lang="en-US" dirty="0"/>
              <a:t>o   2) </a:t>
            </a:r>
            <a:r>
              <a:rPr lang="en-US" i="1" u="sng" dirty="0"/>
              <a:t>partner tools/assets enabled for Intel platforms</a:t>
            </a:r>
            <a:r>
              <a:rPr lang="en-US" dirty="0"/>
              <a:t>;</a:t>
            </a:r>
            <a:endParaRPr lang="en-US" dirty="0">
              <a:cs typeface="Calibri"/>
            </a:endParaRPr>
          </a:p>
          <a:p>
            <a:r>
              <a:rPr lang="en-US" dirty="0"/>
              <a:t>o   3) </a:t>
            </a:r>
            <a:r>
              <a:rPr lang="en-US" i="1" u="sng" dirty="0"/>
              <a:t>Intel &amp; partner deep co-engineering investments</a:t>
            </a:r>
            <a:r>
              <a:rPr lang="en-US" dirty="0"/>
              <a:t>; and</a:t>
            </a:r>
            <a:r>
              <a:rPr lang="en-GB" dirty="0"/>
              <a:t>4) </a:t>
            </a:r>
            <a:r>
              <a:rPr lang="en-GB" i="1" u="sng" dirty="0"/>
              <a:t>open-source software projects, communities</a:t>
            </a:r>
            <a:r>
              <a:rPr lang="en-GB" dirty="0"/>
              <a:t> that we either lead or contribute to.</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u="none" strike="noStrike" kern="1200" cap="none" spc="0" normalizeH="0" baseline="0" noProof="0" smtClean="0">
                <a:ln>
                  <a:noFill/>
                </a:ln>
                <a:solidFill>
                  <a:srgbClr val="525252"/>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u="none" strike="noStrike" kern="1200" cap="none" spc="0" normalizeH="0" baseline="0" noProof="0" dirty="0">
              <a:ln>
                <a:noFill/>
              </a:ln>
              <a:solidFill>
                <a:srgbClr val="525252"/>
              </a:solidFill>
              <a:effectLst/>
              <a:uLnTx/>
              <a:uFillTx/>
              <a:ea typeface="+mn-ea"/>
              <a:cs typeface="+mn-cs"/>
            </a:endParaRPr>
          </a:p>
        </p:txBody>
      </p:sp>
    </p:spTree>
    <p:extLst>
      <p:ext uri="{BB962C8B-B14F-4D97-AF65-F5344CB8AC3E}">
        <p14:creationId xmlns:p14="http://schemas.microsoft.com/office/powerpoint/2010/main" val="423797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IntelOne Display Regular"/>
              </a:rPr>
              <a:t>KEY POINT:  We are renown for our hardware but many people don’t know how deep our software roots run. We’re a microprocessor company with more than 15,000 software engineers, there are a trillion lines of code optimized for Intel, we have optimized more than 100 different operating systems </a:t>
            </a:r>
            <a:endParaRPr lang="en-US" dirty="0">
              <a:latin typeface="IntelOne Display Regular"/>
              <a:cs typeface="Calibri"/>
            </a:endParaRPr>
          </a:p>
          <a:p>
            <a:br>
              <a:rPr lang="en-US" dirty="0"/>
            </a:br>
            <a:endParaRPr lang="en-US" dirty="0"/>
          </a:p>
          <a:p>
            <a:r>
              <a:rPr lang="en-US" dirty="0"/>
              <a:t>For over two decades, Intel has driven innovation—from data center to cloud to edge—through open technologies and communities.. Intel is the #1 corporate contributor to the Linux kernel.  Many processor-level features require OS enabling.  Intel’s Linux engineers tune performance and activate new platform features for the kernel, test them with rigor, and then upstream them to the kernel maintainers.  And we don’t stop there, we led the CPU optimizations with Google on </a:t>
            </a:r>
            <a:r>
              <a:rPr lang="en-US" dirty="0" err="1"/>
              <a:t>Tensorflow</a:t>
            </a:r>
            <a:r>
              <a:rPr lang="en-US" dirty="0"/>
              <a:t>, and we’re one of the original tech leaders for Kubernetes. And now with Pat at the helm, we are increasing our investments in open source even more.</a:t>
            </a:r>
            <a:endParaRPr lang="en-US" dirty="0">
              <a:cs typeface="Calibri"/>
            </a:endParaRPr>
          </a:p>
          <a:p>
            <a:endParaRPr lang="en-US" dirty="0">
              <a:cs typeface="Calibri"/>
            </a:endParaRPr>
          </a:p>
          <a:p>
            <a:endParaRPr lang="en-US" dirty="0"/>
          </a:p>
          <a:p>
            <a:endParaRPr lang="en-US" dirty="0"/>
          </a:p>
          <a:p>
            <a:r>
              <a:rPr lang="en-US" dirty="0"/>
              <a:t>Winning Developers and Delivering better products with our </a:t>
            </a:r>
            <a:r>
              <a:rPr lang="en-US" dirty="0" err="1"/>
              <a:t>commitemnt</a:t>
            </a:r>
            <a:r>
              <a:rPr lang="en-US" dirty="0"/>
              <a:t> to open ecosystems.</a:t>
            </a:r>
          </a:p>
          <a:p>
            <a:r>
              <a:rPr lang="en-US" dirty="0"/>
              <a:t>Open. Choice. Trust.</a:t>
            </a:r>
            <a:endParaRPr lang="en-US" dirty="0">
              <a:cs typeface="Calibri"/>
            </a:endParaRPr>
          </a:p>
          <a:p>
            <a:endParaRPr lang="en-US" dirty="0"/>
          </a:p>
          <a:p>
            <a:r>
              <a:rPr lang="en-US" dirty="0"/>
              <a:t>Enable developers</a:t>
            </a:r>
            <a:endParaRPr lang="en-US" dirty="0">
              <a:cs typeface="Calibri"/>
            </a:endParaRPr>
          </a:p>
          <a:p>
            <a:r>
              <a:rPr lang="en-US" dirty="0"/>
              <a:t>Foster Choice</a:t>
            </a:r>
            <a:endParaRPr lang="en-US" dirty="0">
              <a:cs typeface="Calibri"/>
            </a:endParaRPr>
          </a:p>
          <a:p>
            <a:r>
              <a:rPr lang="en-US" dirty="0"/>
              <a:t>Build confidential compute</a:t>
            </a:r>
            <a:endParaRPr lang="en-US" dirty="0">
              <a:cs typeface="Calibri"/>
            </a:endParaRPr>
          </a:p>
          <a:p>
            <a:pPr>
              <a:lnSpc>
                <a:spcPct val="107000"/>
              </a:lnSpc>
              <a:spcAft>
                <a:spcPts val="800"/>
              </a:spcAft>
            </a:pPr>
            <a:endParaRPr lang="en-US" sz="1800" dirty="0">
              <a:ea typeface="Calibri" panose="020F0502020204030204" pitchFamily="34" charset="0"/>
              <a:cs typeface="Arial" panose="020B0604020202020204" pitchFamily="34" charset="0"/>
            </a:endParaRPr>
          </a:p>
          <a:p>
            <a:pPr>
              <a:lnSpc>
                <a:spcPct val="107000"/>
              </a:lnSpc>
              <a:spcAft>
                <a:spcPts val="800"/>
              </a:spcAft>
            </a:pPr>
            <a:r>
              <a:rPr lang="en-US" sz="1800" dirty="0">
                <a:effectLst/>
                <a:ea typeface="Calibri" panose="020F0502020204030204" pitchFamily="34" charset="0"/>
                <a:cs typeface="Arial" panose="020B0604020202020204" pitchFamily="34" charset="0"/>
              </a:rPr>
              <a:t>We participate at every level in the software ecosystem… at varying levels of engagement.</a:t>
            </a:r>
            <a:r>
              <a:rPr lang="en-US" sz="1800" dirty="0">
                <a:ea typeface="Calibri" panose="020F0502020204030204" pitchFamily="34" charset="0"/>
                <a:cs typeface="Arial" panose="020B0604020202020204" pitchFamily="34" charset="0"/>
              </a:rPr>
              <a:t> </a:t>
            </a:r>
            <a:endParaRPr lang="en-US" sz="1800" dirty="0">
              <a:effectLst/>
              <a:ea typeface="Calibri" panose="020F0502020204030204" pitchFamily="34" charset="0"/>
              <a:cs typeface="Calibri"/>
            </a:endParaRPr>
          </a:p>
          <a:p>
            <a:pPr marL="0" marR="0">
              <a:lnSpc>
                <a:spcPct val="107000"/>
              </a:lnSpc>
              <a:spcBef>
                <a:spcPts val="0"/>
              </a:spcBef>
              <a:spcAft>
                <a:spcPts val="800"/>
              </a:spcAft>
            </a:pPr>
            <a:r>
              <a:rPr lang="en-US" sz="1800" dirty="0">
                <a:effectLst/>
                <a:ea typeface="Calibri" panose="020F0502020204030204" pitchFamily="34" charset="0"/>
                <a:cs typeface="Arial" panose="020B0604020202020204" pitchFamily="34" charset="0"/>
              </a:rPr>
              <a:t> </a:t>
            </a:r>
          </a:p>
          <a:p>
            <a:r>
              <a:rPr lang="en-US" sz="1800" dirty="0">
                <a:latin typeface="IntelOne Display Regular"/>
                <a:cs typeface="Segoe UI"/>
              </a:rPr>
              <a:t>Also reference key differentiators Intel offers (Suleyman’s input) </a:t>
            </a:r>
          </a:p>
          <a:p>
            <a:r>
              <a:rPr lang="en-US" sz="1800" dirty="0"/>
              <a:t>By doing so, Intel makes the optimizations accessible to a broader developer community. We can combine the backporting and </a:t>
            </a:r>
            <a:r>
              <a:rPr lang="en-US" sz="1800" dirty="0" err="1"/>
              <a:t>multiversioning</a:t>
            </a:r>
            <a:r>
              <a:rPr lang="en-US" sz="1800" dirty="0"/>
              <a:t> and say that by owning these together Intel shoulders the burden of upgrading to/validating new versions </a:t>
            </a:r>
            <a:endParaRPr lang="en-US" sz="1800" dirty="0">
              <a:cs typeface="Segoe UI"/>
            </a:endParaRPr>
          </a:p>
          <a:p>
            <a:r>
              <a:rPr lang="en-US" sz="1800" dirty="0">
                <a:ea typeface="Calibri" panose="020F0502020204030204" pitchFamily="34" charset="0"/>
                <a:cs typeface="Calibri"/>
              </a:rPr>
              <a:t> </a:t>
            </a:r>
            <a:r>
              <a:rPr lang="en-US" sz="1800" dirty="0">
                <a:effectLst/>
                <a:ea typeface="Calibri" panose="020F0502020204030204" pitchFamily="34" charset="0"/>
                <a:cs typeface="Calibri"/>
              </a:rPr>
              <a:t>Back-porting to LTS versions</a:t>
            </a:r>
          </a:p>
          <a:p>
            <a:pPr marL="342900" indent="-342900">
              <a:buFont typeface="IntelOne Text" panose="020B0503020203020204" pitchFamily="34" charset="0"/>
              <a:buChar char="-"/>
            </a:pPr>
            <a:r>
              <a:rPr lang="en-US" sz="1800" dirty="0">
                <a:effectLst/>
                <a:ea typeface="Calibri" panose="020F0502020204030204" pitchFamily="34" charset="0"/>
                <a:cs typeface="Calibri"/>
              </a:rPr>
              <a:t>cloud doesn’t upgrade all at once – many generations of software at work at one time… </a:t>
            </a:r>
            <a:br>
              <a:rPr lang="en-US" sz="1800" dirty="0">
                <a:effectLst/>
                <a:ea typeface="Calibri" panose="020F0502020204030204" pitchFamily="34" charset="0"/>
                <a:cs typeface="+mn-lt"/>
              </a:rPr>
            </a:br>
            <a:r>
              <a:rPr lang="en-US" sz="1800" dirty="0">
                <a:effectLst/>
                <a:ea typeface="Calibri" panose="020F0502020204030204" pitchFamily="34" charset="0"/>
                <a:cs typeface="Calibri"/>
              </a:rPr>
              <a:t>Intel has worked on providing for apps to run on multiple generations and to take advantage of whatever microarchitecture</a:t>
            </a:r>
          </a:p>
          <a:p>
            <a:pPr marL="342900" indent="-342900">
              <a:buFont typeface="IntelOne Text" panose="020B0503020203020204" pitchFamily="34" charset="0"/>
              <a:buChar char="-"/>
            </a:pPr>
            <a:r>
              <a:rPr lang="en-US" sz="1800" dirty="0">
                <a:ea typeface="Calibri" panose="020F0502020204030204" pitchFamily="34" charset="0"/>
                <a:cs typeface="Calibri"/>
              </a:rPr>
              <a:t>Allows software to run on blend of cloud instances</a:t>
            </a:r>
          </a:p>
          <a:p>
            <a:r>
              <a:rPr lang="en-US" sz="1800" dirty="0">
                <a:effectLst/>
                <a:ea typeface="Calibri" panose="020F0502020204030204" pitchFamily="34" charset="0"/>
                <a:cs typeface="Calibri"/>
              </a:rPr>
              <a:t>FMV “Function </a:t>
            </a:r>
            <a:r>
              <a:rPr lang="en-US" sz="1800" dirty="0" err="1">
                <a:effectLst/>
                <a:ea typeface="Calibri" panose="020F0502020204030204" pitchFamily="34" charset="0"/>
                <a:cs typeface="Calibri"/>
              </a:rPr>
              <a:t>Multiversioning</a:t>
            </a:r>
            <a:r>
              <a:rPr lang="en-US" sz="1800" dirty="0">
                <a:effectLst/>
                <a:ea typeface="Calibri" panose="020F0502020204030204" pitchFamily="34" charset="0"/>
                <a:cs typeface="Calibri"/>
              </a:rPr>
              <a:t>.”</a:t>
            </a:r>
            <a:r>
              <a:rPr lang="en-US" sz="1800" dirty="0">
                <a:ea typeface="Calibri" panose="020F0502020204030204" pitchFamily="34" charset="0"/>
                <a:cs typeface="Calibri"/>
              </a:rPr>
              <a:t>  </a:t>
            </a:r>
          </a:p>
          <a:p>
            <a:pPr marL="342900" indent="-342900">
              <a:buFont typeface="IntelOne Text" panose="020B0503020203020204" pitchFamily="34" charset="0"/>
              <a:buChar char="-"/>
            </a:pPr>
            <a:r>
              <a:rPr lang="en-US" sz="1800" dirty="0">
                <a:latin typeface="IntelOne Display Regular"/>
                <a:ea typeface="Calibri" panose="020F0502020204030204" pitchFamily="34" charset="0"/>
                <a:cs typeface="Calibri"/>
              </a:rPr>
              <a:t>(are the following words describing  FMV or something different? )   </a:t>
            </a:r>
            <a:r>
              <a:rPr lang="en-US" sz="1800" dirty="0">
                <a:effectLst/>
                <a:latin typeface="IntelOne Display Regular"/>
                <a:ea typeface="Calibri" panose="020F0502020204030204" pitchFamily="34" charset="0"/>
                <a:cs typeface="Calibri"/>
              </a:rPr>
              <a:t>Better custodians of complex multigenerational environments – support multiple microarchitectures through tool chain:</a:t>
            </a:r>
            <a:r>
              <a:rPr lang="en-US" sz="1800" dirty="0">
                <a:latin typeface="IntelOne Display Regular"/>
                <a:ea typeface="Calibri" panose="020F0502020204030204" pitchFamily="34" charset="0"/>
                <a:cs typeface="Calibri"/>
              </a:rPr>
              <a:t> </a:t>
            </a:r>
            <a:r>
              <a:rPr lang="en-US" sz="1800" dirty="0">
                <a:effectLst/>
                <a:latin typeface="IntelOne Display Regular"/>
                <a:ea typeface="Calibri" panose="020F0502020204030204" pitchFamily="34" charset="0"/>
                <a:cs typeface="Calibri"/>
              </a:rPr>
              <a:t> compiler/ linker /</a:t>
            </a:r>
            <a:r>
              <a:rPr lang="en-US" sz="1800" dirty="0">
                <a:latin typeface="IntelOne Display Regular"/>
                <a:ea typeface="Calibri" panose="020F0502020204030204" pitchFamily="34" charset="0"/>
                <a:cs typeface="Calibri"/>
              </a:rPr>
              <a:t> </a:t>
            </a:r>
            <a:r>
              <a:rPr lang="en-US" sz="1800" dirty="0">
                <a:effectLst/>
                <a:latin typeface="IntelOne Display Regular"/>
                <a:ea typeface="Calibri" panose="020F0502020204030204" pitchFamily="34" charset="0"/>
                <a:cs typeface="Calibri"/>
              </a:rPr>
              <a:t> Intel has been very thoughtful in this area: good history</a:t>
            </a:r>
          </a:p>
          <a:p>
            <a:endParaRPr lang="en-US" dirty="0">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B383759-8ECC-46A5-BA51-44940B4947AE}" type="slidenum">
              <a:rPr lang="en-US" smtClean="0"/>
              <a:t>23</a:t>
            </a:fld>
            <a:endParaRPr lang="en-US"/>
          </a:p>
        </p:txBody>
      </p:sp>
    </p:spTree>
    <p:extLst>
      <p:ext uri="{BB962C8B-B14F-4D97-AF65-F5344CB8AC3E}">
        <p14:creationId xmlns:p14="http://schemas.microsoft.com/office/powerpoint/2010/main" val="1366293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282951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latin typeface="IntelOne Display Regular"/>
                <a:ea typeface="Calibri" panose="020F0502020204030204" pitchFamily="34" charset="0"/>
                <a:cs typeface="Times New Roman" panose="02020603050405020304" pitchFamily="18" charset="0"/>
              </a:rPr>
              <a:t>With</a:t>
            </a:r>
            <a:r>
              <a:rPr lang="en-US" sz="1800" dirty="0">
                <a:effectLst/>
                <a:latin typeface="IntelOne Display Regular"/>
                <a:ea typeface="Calibri" panose="020F0502020204030204" pitchFamily="34" charset="0"/>
                <a:cs typeface="Times New Roman" panose="02020603050405020304" pitchFamily="18" charset="0"/>
              </a:rPr>
              <a:t> Granulate, all organizations – whether using Intel or not – can </a:t>
            </a:r>
            <a:r>
              <a:rPr lang="en-US" sz="2800" dirty="0">
                <a:solidFill>
                  <a:srgbClr val="474747"/>
                </a:solidFill>
                <a:effectLst/>
                <a:latin typeface="IntelOne Display Regular"/>
              </a:rPr>
              <a:t>improve application performance across 80% of cloud workloads, including those using </a:t>
            </a:r>
            <a:r>
              <a:rPr lang="en-US" sz="2800" dirty="0">
                <a:effectLst/>
                <a:latin typeface="IntelOne Display Regular"/>
                <a:ea typeface="Calibri" panose="020F0502020204030204" pitchFamily="34" charset="0"/>
                <a:cs typeface="Times New Roman" panose="02020603050405020304" pitchFamily="18" charset="0"/>
              </a:rPr>
              <a:t>Java, Golang, Python for data analytics or EMR for big data.</a:t>
            </a:r>
            <a:endParaRPr lang="en-US" sz="2800" dirty="0">
              <a:solidFill>
                <a:srgbClr val="474747"/>
              </a:solidFill>
              <a:effectLst/>
              <a:latin typeface="IntelOne Display 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0A1C6-69F5-4388-9AF2-085B0CCFE31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97601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1E2D40-4B8C-49D3-BE61-E078688AC4AD}" type="slidenum">
              <a:rPr lang="en-US" smtClean="0"/>
              <a:t>26</a:t>
            </a:fld>
            <a:endParaRPr lang="en-US" dirty="0"/>
          </a:p>
        </p:txBody>
      </p:sp>
    </p:spTree>
    <p:extLst>
      <p:ext uri="{BB962C8B-B14F-4D97-AF65-F5344CB8AC3E}">
        <p14:creationId xmlns:p14="http://schemas.microsoft.com/office/powerpoint/2010/main" val="255616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solidFill>
                <a:srgbClr val="000000"/>
              </a:solidFill>
              <a:effectLst/>
            </a:endParaRPr>
          </a:p>
          <a:p>
            <a:r>
              <a:rPr lang="en-US" dirty="0">
                <a:solidFill>
                  <a:srgbClr val="000000"/>
                </a:solidFill>
                <a:effectLst/>
              </a:rPr>
              <a:t>Sustainability—we’ve often thought of Sustainability as a nice to have, but that  has changed.  It has become a must do for enterprise.</a:t>
            </a:r>
          </a:p>
          <a:p>
            <a:r>
              <a:rPr lang="en-US" dirty="0">
                <a:solidFill>
                  <a:srgbClr val="000000"/>
                </a:solidFill>
                <a:effectLst/>
              </a:rPr>
              <a:t>Three major factors driving this change:</a:t>
            </a:r>
          </a:p>
          <a:p>
            <a:endParaRPr lang="en-US" dirty="0">
              <a:solidFill>
                <a:srgbClr val="000000"/>
              </a:solidFill>
              <a:effectLst/>
            </a:endParaRPr>
          </a:p>
          <a:p>
            <a:r>
              <a:rPr lang="en-US" dirty="0">
                <a:solidFill>
                  <a:srgbClr val="000000"/>
                </a:solidFill>
                <a:effectLst/>
              </a:rPr>
              <a:t>Energy costs:  Wholesale electricity prices are skyrocketing in many countries. In the first half of 2022, gas prices in Europe rose fourfold and coal more than threefold from the same period in 2021, resulting in wholesale electricity prices more than tripling in many markets. Our price index for major global electricity wholesale markets reached levels that were twice the first-half average from 2016 to 2021.</a:t>
            </a:r>
          </a:p>
          <a:p>
            <a:endParaRPr lang="en-US" dirty="0">
              <a:solidFill>
                <a:srgbClr val="000000"/>
              </a:solidFill>
              <a:effectLst/>
            </a:endParaRPr>
          </a:p>
          <a:p>
            <a:r>
              <a:rPr lang="en-US" dirty="0">
                <a:solidFill>
                  <a:srgbClr val="000000"/>
                </a:solidFill>
                <a:effectLst/>
              </a:rPr>
              <a:t>Environmental concerns:  Carbon emissions, while leveling off in 2022, need to be reduced 45% before 2030 to meet the UN Climate Panel recommendations.  Not only carbon emissions, water is a precious resource.  Data centers are large users of water—in fact  1.1M gallons of water are used EVERY day by a 100MW data center.   On average 1.8L of water is used for every 1 KWH consumed.  </a:t>
            </a:r>
          </a:p>
          <a:p>
            <a:endParaRPr lang="en-US" dirty="0">
              <a:solidFill>
                <a:srgbClr val="000000"/>
              </a:solidFill>
              <a:effectLst/>
            </a:endParaRPr>
          </a:p>
          <a:p>
            <a:r>
              <a:rPr lang="en-US" dirty="0">
                <a:solidFill>
                  <a:srgbClr val="000000"/>
                </a:solidFill>
                <a:effectLst/>
              </a:rPr>
              <a:t>Regulatory: European has established new reporting standards –these go into effect in 2024.  In the US, the SEC has proposed new rules on climate related disclosures .  In China, the government has established PUE targets for data centers.</a:t>
            </a:r>
          </a:p>
          <a:p>
            <a:endParaRPr lang="en-US" dirty="0">
              <a:solidFill>
                <a:srgbClr val="000000"/>
              </a:solidFill>
              <a:effectLst/>
            </a:endParaRPr>
          </a:p>
          <a:p>
            <a:r>
              <a:rPr lang="en-US" dirty="0">
                <a:solidFill>
                  <a:srgbClr val="000000"/>
                </a:solidFill>
                <a:effectLst/>
              </a:rPr>
              <a:t>With these three factors, sustainability has become a must do for the enterprise</a:t>
            </a:r>
          </a:p>
          <a:p>
            <a:endParaRPr lang="en-US" dirty="0">
              <a:solidFill>
                <a:srgbClr val="000000"/>
              </a:solidFill>
              <a:effectLst/>
            </a:endParaRPr>
          </a:p>
          <a:p>
            <a:endParaRPr lang="en-US" dirty="0">
              <a:solidFill>
                <a:srgbClr val="000000"/>
              </a:solidFill>
              <a:effectLst/>
            </a:endParaRPr>
          </a:p>
          <a:p>
            <a:r>
              <a:rPr lang="en-US" b="0" i="0" dirty="0">
                <a:solidFill>
                  <a:srgbClr val="333333"/>
                </a:solidFill>
                <a:effectLst/>
                <a:latin typeface="Arial" panose="020B0604020202020204" pitchFamily="34" charset="0"/>
              </a:rPr>
              <a:t>https://asia.nikkei.com/Spotlight/Caixin/Five-things-to-know-about-China-s-mega-east-west-data-center-plan#:~:text=The%20government%20has%20also%20called,those%20in%20the%20western%20hubs.</a:t>
            </a:r>
          </a:p>
          <a:p>
            <a:r>
              <a:rPr lang="en-US" b="0" i="0" dirty="0">
                <a:solidFill>
                  <a:srgbClr val="333333"/>
                </a:solidFill>
                <a:effectLst/>
                <a:latin typeface="Arial" panose="020B0604020202020204" pitchFamily="34" charset="0"/>
              </a:rPr>
              <a:t>The government has also called for average power usage effectiveness (PUE) of data centers -- a measurement of how efficiently a center uses its power -- to below 1.25 for data centers in the eastern hubs, and to below 1.2 for those in the wester</a:t>
            </a:r>
          </a:p>
          <a:p>
            <a:endParaRPr lang="en-US" b="0" i="0" dirty="0">
              <a:solidFill>
                <a:srgbClr val="333333"/>
              </a:solidFill>
              <a:effectLst/>
              <a:latin typeface="Arial" panose="020B0604020202020204" pitchFamily="34" charset="0"/>
            </a:endParaRPr>
          </a:p>
          <a:p>
            <a:pPr algn="ctr"/>
            <a:r>
              <a:rPr lang="en-US" sz="2800" dirty="0">
                <a:solidFill>
                  <a:srgbClr val="333333"/>
                </a:solidFill>
                <a:latin typeface="IntelOne Display Medium" panose="020B0604020202020204" charset="0"/>
              </a:rPr>
              <a:t>45%</a:t>
            </a:r>
            <a:endParaRPr lang="en-US" sz="2800" dirty="0">
              <a:latin typeface="IntelOne Display Medium" panose="020B0604020202020204" charset="0"/>
            </a:endParaRPr>
          </a:p>
          <a:p>
            <a:pPr algn="ctr"/>
            <a:endParaRPr lang="en-US" sz="1200" dirty="0"/>
          </a:p>
          <a:p>
            <a:pPr algn="ctr"/>
            <a:r>
              <a:rPr lang="en-US" sz="1200" dirty="0"/>
              <a:t>UN: Antonio Guterres 2023 WEF</a:t>
            </a:r>
          </a:p>
          <a:p>
            <a:pPr algn="ctr"/>
            <a:r>
              <a:rPr lang="en-US" sz="1200" dirty="0">
                <a:hlinkClick r:id="rId3"/>
              </a:rPr>
              <a:t>https://www.weforum.org/agenda/2022/11/global-co2-emissions-fossil-fuels-hit-record-2022/</a:t>
            </a:r>
            <a:endParaRPr lang="en-US" sz="1200" dirty="0"/>
          </a:p>
          <a:p>
            <a:r>
              <a:rPr lang="en-US" b="0" i="0" dirty="0">
                <a:solidFill>
                  <a:srgbClr val="333333"/>
                </a:solidFill>
                <a:effectLst/>
                <a:latin typeface="Arial" panose="020B0604020202020204" pitchFamily="34" charset="0"/>
              </a:rPr>
              <a:t>n hubs.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1DE5F-AB3E-4620-AA05-451549E47C9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8248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FFFFFF"/>
                </a:solidFill>
                <a:effectLst/>
                <a:uLnTx/>
                <a:uFillTx/>
              </a:rPr>
              <a:t>Architecture and built-in accelerators increase perf/watt on workloads that matter. The combination of Intel architecture and </a:t>
            </a:r>
            <a:r>
              <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rPr>
              <a:t>built in accelerators drive better performance per watt for workloads that matter – workloads that represent real-world deployment and not synthetic benchmarks like SPEC_INT. Built in accelerators are blocks of logic in processors that speed up compute functions and ultimately deliver better performance / watt.  In addition, the underlying architecture enables strong performance/watt.  Both of these provide better performance on workloads that matter such as security, network workloads, high-performance computing workloads, and more. Built in accelerators are available in current 3rd Gen Intel Xeon processors and more will be integrated into upcoming 4th Gen processors, codenamed Sapphire Rapids.</a:t>
            </a:r>
            <a:endPar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a:p>
            <a:endPar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a:p>
            <a:r>
              <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rPr>
              <a:t>Integrated AI for 14x perf / watt boost. </a:t>
            </a:r>
            <a:r>
              <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rPr>
              <a:t>A great example of integrated acceleration is Intel Deep Learning Boost., Intel Deep Learning Boost can accelerate the workload by up to 14x. Less time to run the workload equals less electricity consumed. </a:t>
            </a:r>
            <a:r>
              <a:rPr lang="en-US" b="0" i="0" dirty="0">
                <a:solidFill>
                  <a:srgbClr val="000000"/>
                </a:solidFill>
                <a:effectLst/>
                <a:latin typeface="IntelOne Display AR Regular" panose="020B0503020203020204" pitchFamily="34" charset="-78"/>
                <a:cs typeface="IntelOne Display AR Regular" panose="020B0503020203020204" pitchFamily="34" charset="-78"/>
              </a:rPr>
              <a:t>​</a:t>
            </a:r>
          </a:p>
          <a:p>
            <a:endParaRPr lang="en-US" b="0" i="0" dirty="0">
              <a:solidFill>
                <a:srgbClr val="000000"/>
              </a:solidFill>
              <a:effectLst/>
              <a:latin typeface="IntelOne Display AR Regular" panose="020B0503020203020204" pitchFamily="34" charset="-78"/>
              <a:cs typeface="IntelOne Display AR Regular" panose="020B0503020203020204" pitchFamily="34" charset="-78"/>
            </a:endParaRPr>
          </a:p>
          <a:p>
            <a:endPar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a:p>
            <a:r>
              <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rPr>
              <a:t>Built in telemetry</a:t>
            </a:r>
            <a:r>
              <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rPr>
              <a:t>. </a:t>
            </a:r>
            <a:r>
              <a:rPr lang="en-US" b="0" i="0" u="none" strike="noStrike" dirty="0">
                <a:solidFill>
                  <a:srgbClr val="000000"/>
                </a:solidFill>
                <a:effectLst/>
                <a:latin typeface="Arial" panose="020B0604020202020204" pitchFamily="34" charset="0"/>
              </a:rPr>
              <a:t>By using AI to analyze electricity use through telemetry information produced by Xeon processors, you can intelligently control electricity use through Intel P-state and C-state controls which dynamically reduce frequency and power down cores during lower utilization periods. We had a large communications service provider in Japan named KDDI who use AI to reduce electricity usage by 20% across their 5G data center. Think about the impact worldwide if everyone employed AI to take advantage of the telemetry information produced by Xeon processors?</a:t>
            </a:r>
          </a:p>
          <a:p>
            <a:endParaRPr lang="en-US" b="0" i="0" u="none" strike="noStrike" dirty="0">
              <a:solidFill>
                <a:srgbClr val="000000"/>
              </a:solidFill>
              <a:effectLst/>
              <a:latin typeface="Arial" panose="020B0604020202020204" pitchFamily="34" charset="0"/>
            </a:endParaRPr>
          </a:p>
          <a:p>
            <a:pPr>
              <a:spcBef>
                <a:spcPts val="0"/>
              </a:spcBef>
            </a:pPr>
            <a:r>
              <a:rPr lang="en-US" sz="1800" dirty="0">
                <a:effectLst/>
                <a:latin typeface="IntelOne Display Light" panose="020B0403020203020204" pitchFamily="34" charset="77"/>
                <a:ea typeface="Calibri" panose="020F0502020204030204" pitchFamily="34" charset="0"/>
              </a:rPr>
              <a:t>(Additional detail) Reduce energy consumption and increase data center and network TCO by dynamically reducing frequencies or core usage through Intel Power Management tools (P-states and C-states) integrated into 3</a:t>
            </a:r>
            <a:r>
              <a:rPr lang="en-US" sz="1800" baseline="30000" dirty="0">
                <a:effectLst/>
                <a:latin typeface="IntelOne Display Light" panose="020B0403020203020204" pitchFamily="34" charset="77"/>
                <a:ea typeface="Calibri" panose="020F0502020204030204" pitchFamily="34" charset="0"/>
              </a:rPr>
              <a:t>rd</a:t>
            </a:r>
            <a:r>
              <a:rPr lang="en-US" sz="1800" dirty="0">
                <a:effectLst/>
                <a:latin typeface="IntelOne Display Light" panose="020B0403020203020204" pitchFamily="34" charset="77"/>
                <a:ea typeface="Calibri" panose="020F0502020204030204" pitchFamily="34" charset="0"/>
              </a:rPr>
              <a:t> Generation Intel Xeon Scalable Processors</a:t>
            </a:r>
          </a:p>
          <a:p>
            <a:pPr>
              <a:spcBef>
                <a:spcPts val="0"/>
              </a:spcBef>
            </a:pPr>
            <a:r>
              <a:rPr lang="en-US" sz="1800" dirty="0">
                <a:effectLst/>
                <a:latin typeface="IntelOne Display Light" panose="020B0403020203020204" pitchFamily="34" charset="77"/>
                <a:ea typeface="Calibri" panose="020F0502020204030204" pitchFamily="34" charset="0"/>
              </a:rPr>
              <a:t>	</a:t>
            </a:r>
            <a:r>
              <a:rPr lang="en-US" sz="1700" dirty="0">
                <a:effectLst/>
                <a:latin typeface="IntelOne Display Light" panose="020B0403020203020204" pitchFamily="34" charset="77"/>
                <a:ea typeface="Calibri" panose="020F0502020204030204" pitchFamily="34" charset="0"/>
              </a:rPr>
              <a:t>P-states can be used to dynamically reduce frequency per core, reducing the power consumption of the server</a:t>
            </a:r>
          </a:p>
          <a:p>
            <a:pPr marL="457994" lvl="2">
              <a:spcBef>
                <a:spcPts val="0"/>
              </a:spcBef>
            </a:pPr>
            <a:r>
              <a:rPr lang="en-US" sz="1700" dirty="0">
                <a:effectLst/>
                <a:latin typeface="IntelOne Display Light" panose="020B0403020203020204" pitchFamily="34" charset="77"/>
                <a:ea typeface="Calibri" panose="020F0502020204030204" pitchFamily="34" charset="0"/>
              </a:rPr>
              <a:t>	C-states can be used to move individual cores or the full CPU to an idle state, reducing the power consumption of the server</a:t>
            </a:r>
            <a:endParaRPr lang="en-US" b="0" i="0" u="none" strike="noStrike" dirty="0">
              <a:solidFill>
                <a:srgbClr val="000000"/>
              </a:solidFill>
              <a:effectLst/>
              <a:latin typeface="Arial" panose="020B0604020202020204" pitchFamily="34" charset="0"/>
            </a:endParaRPr>
          </a:p>
          <a:p>
            <a:endPar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rPr>
              <a:t>Made with 90% renewable electricity: </a:t>
            </a:r>
            <a:r>
              <a:rPr lang="en-US" dirty="0"/>
              <a:t>In 2022, factories and sites that produced 4</a:t>
            </a:r>
            <a:r>
              <a:rPr lang="en-US" baseline="30000" dirty="0"/>
              <a:t>th</a:t>
            </a:r>
            <a:r>
              <a:rPr lang="en-US" dirty="0"/>
              <a:t> Gen Intel Xeon processors were at least 90% renewable electricity. </a:t>
            </a:r>
            <a:endPar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a:p>
            <a:endPar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a:p>
            <a:r>
              <a:rPr lang="en-US" b="1" i="0" u="none" strike="noStrike" dirty="0">
                <a:solidFill>
                  <a:srgbClr val="000000"/>
                </a:solidFill>
                <a:effectLst/>
                <a:latin typeface="IntelOne Display AR Regular" panose="020B0503020203020204" pitchFamily="34" charset="-78"/>
                <a:cs typeface="IntelOne Display AR Regular" panose="020B0503020203020204" pitchFamily="34" charset="-78"/>
              </a:rPr>
              <a:t>Built with circular economy strategies for waste</a:t>
            </a:r>
            <a:r>
              <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rPr>
              <a:t>. </a:t>
            </a:r>
            <a:r>
              <a:rPr lang="en-US" dirty="0"/>
              <a:t>During 2021, we sent approximately 5% of our total waste to landfill and continue to work toward our goal of zero total waste to landfill by 2030. Through the end of 2021, circular economy practices were applied to 65% of our manufacturing waste streams via reuse, recovery, or recycling.</a:t>
            </a:r>
            <a:endPar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28596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rPr>
              <a:t>The combination of the improved performance and power efficiency combine to offer compelling opportunity to improve TCO by purchasing 4</a:t>
            </a:r>
            <a:r>
              <a:rPr lang="en-US" sz="1200" baseline="30000" dirty="0">
                <a:effectLst/>
                <a:latin typeface="Calibri" panose="020F0502020204030204" pitchFamily="34" charset="0"/>
                <a:ea typeface="Calibri" panose="020F0502020204030204" pitchFamily="34" charset="0"/>
              </a:rPr>
              <a:t>th</a:t>
            </a:r>
            <a:r>
              <a:rPr lang="en-US" sz="1200" dirty="0">
                <a:effectLst/>
                <a:latin typeface="Calibri" panose="020F0502020204030204" pitchFamily="34" charset="0"/>
                <a:ea typeface="Calibri" panose="020F0502020204030204" pitchFamily="34" charset="0"/>
              </a:rPr>
              <a:t> Gen Xeon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rPr>
              <a:t>Comparison here is situation where user is buying for specific overall performance capability on a workload needing to deploy a new fleet of servers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rPr>
              <a:t>Instead of deploying 50 3</a:t>
            </a:r>
            <a:r>
              <a:rPr lang="en-US" sz="1200" baseline="30000" dirty="0">
                <a:effectLst/>
                <a:latin typeface="Calibri" panose="020F0502020204030204" pitchFamily="34" charset="0"/>
                <a:ea typeface="Calibri" panose="020F0502020204030204" pitchFamily="34" charset="0"/>
              </a:rPr>
              <a:t>rd</a:t>
            </a:r>
            <a:r>
              <a:rPr lang="en-US" sz="1200" dirty="0">
                <a:effectLst/>
                <a:latin typeface="Calibri" panose="020F0502020204030204" pitchFamily="34" charset="0"/>
                <a:ea typeface="Calibri" panose="020F0502020204030204" pitchFamily="34" charset="0"/>
              </a:rPr>
              <a:t> Gen Intel Xeon servers to meet a target performance, you can deploy fewer 4</a:t>
            </a:r>
            <a:r>
              <a:rPr lang="en-US" sz="1200" baseline="30000" dirty="0">
                <a:effectLst/>
                <a:latin typeface="Calibri" panose="020F0502020204030204" pitchFamily="34" charset="0"/>
                <a:ea typeface="Calibri" panose="020F0502020204030204" pitchFamily="34" charset="0"/>
              </a:rPr>
              <a:t>th</a:t>
            </a:r>
            <a:r>
              <a:rPr lang="en-US" sz="1200" dirty="0">
                <a:effectLst/>
                <a:latin typeface="Calibri" panose="020F0502020204030204" pitchFamily="34" charset="0"/>
                <a:ea typeface="Calibri" panose="020F0502020204030204" pitchFamily="34" charset="0"/>
              </a:rPr>
              <a:t> Gen Intel Xeon based servers with built in accelerators and save money, save power and reduce carbon footprint.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Shown 3 buying situations . One for AI, one for Database and one for HPC </a:t>
            </a:r>
            <a:r>
              <a:rPr lang="en-US" dirty="0" err="1"/>
              <a:t>su</a:t>
            </a: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TCO savings is result of Capex, </a:t>
            </a:r>
            <a:r>
              <a:rPr lang="en-US" dirty="0" err="1"/>
              <a:t>Opex</a:t>
            </a:r>
            <a:r>
              <a:rPr lang="en-US" dirty="0"/>
              <a:t> and Power savings.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555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Improve power consumption without compromising performance. </a:t>
            </a:r>
          </a:p>
          <a:p>
            <a:endParaRPr lang="en-US" dirty="0"/>
          </a:p>
          <a:p>
            <a:r>
              <a:rPr lang="en-US" dirty="0"/>
              <a:t>For sustainability we want to get the green line lower.  On Sapphire Rapids, we will focus on 1 &amp; 2.  </a:t>
            </a:r>
          </a:p>
          <a:p>
            <a:endParaRPr lang="en-US" dirty="0"/>
          </a:p>
          <a:p>
            <a:pPr algn="l"/>
            <a:r>
              <a:rPr lang="en-US" sz="1800" dirty="0">
                <a:solidFill>
                  <a:srgbClr val="242424"/>
                </a:solidFill>
                <a:effectLst/>
                <a:latin typeface="Arial" panose="020B0604020202020204" pitchFamily="34" charset="0"/>
              </a:rPr>
              <a:t>1. Power reduction up to ~70W per socket for low (Idle) to intermediate (40%) </a:t>
            </a:r>
            <a:r>
              <a:rPr lang="en-US" sz="1800" dirty="0" err="1">
                <a:solidFill>
                  <a:srgbClr val="242424"/>
                </a:solidFill>
                <a:effectLst/>
                <a:latin typeface="Arial" panose="020B0604020202020204" pitchFamily="34" charset="0"/>
              </a:rPr>
              <a:t>SPECpower</a:t>
            </a:r>
            <a:r>
              <a:rPr lang="en-US" sz="1800" dirty="0">
                <a:solidFill>
                  <a:srgbClr val="242424"/>
                </a:solidFill>
                <a:effectLst/>
                <a:latin typeface="Arial" panose="020B0604020202020204" pitchFamily="34" charset="0"/>
              </a:rPr>
              <a:t> load levels while “Active Idle” state is detected and </a:t>
            </a:r>
            <a:r>
              <a:rPr lang="en-US" sz="1800" dirty="0" err="1">
                <a:solidFill>
                  <a:srgbClr val="242424"/>
                </a:solidFill>
                <a:effectLst/>
                <a:latin typeface="Arial" panose="020B0604020202020204" pitchFamily="34" charset="0"/>
              </a:rPr>
              <a:t>uncore</a:t>
            </a:r>
            <a:r>
              <a:rPr lang="en-US" sz="1800" dirty="0">
                <a:solidFill>
                  <a:srgbClr val="242424"/>
                </a:solidFill>
                <a:effectLst/>
                <a:latin typeface="Arial" panose="020B0604020202020204" pitchFamily="34" charset="0"/>
              </a:rPr>
              <a:t> is pulled down to 1.4GHz</a:t>
            </a:r>
            <a:endParaRPr lang="en-US" dirty="0">
              <a:solidFill>
                <a:srgbClr val="242424"/>
              </a:solidFill>
              <a:effectLst/>
              <a:latin typeface="Arial" panose="020B0604020202020204" pitchFamily="34" charset="0"/>
            </a:endParaRPr>
          </a:p>
          <a:p>
            <a:pPr algn="l"/>
            <a:r>
              <a:rPr lang="en-US" sz="1800" dirty="0">
                <a:solidFill>
                  <a:srgbClr val="242424"/>
                </a:solidFill>
                <a:effectLst/>
                <a:latin typeface="Arial" panose="020B0604020202020204" pitchFamily="34" charset="0"/>
              </a:rPr>
              <a:t>2. Power reduction of 25W or less when out of “Active Idle”, but </a:t>
            </a:r>
            <a:r>
              <a:rPr lang="en-US" sz="1800" dirty="0" err="1">
                <a:solidFill>
                  <a:srgbClr val="242424"/>
                </a:solidFill>
                <a:effectLst/>
                <a:latin typeface="Arial" panose="020B0604020202020204" pitchFamily="34" charset="0"/>
              </a:rPr>
              <a:t>uncore</a:t>
            </a:r>
            <a:r>
              <a:rPr lang="en-US" sz="1800" dirty="0">
                <a:solidFill>
                  <a:srgbClr val="242424"/>
                </a:solidFill>
                <a:effectLst/>
                <a:latin typeface="Arial" panose="020B0604020202020204" pitchFamily="34" charset="0"/>
              </a:rPr>
              <a:t> limited to 2.2GHz.</a:t>
            </a:r>
            <a:endParaRPr lang="en-US" dirty="0">
              <a:solidFill>
                <a:srgbClr val="242424"/>
              </a:solidFill>
              <a:effectLst/>
              <a:latin typeface="Arial" panose="020B0604020202020204" pitchFamily="34" charset="0"/>
            </a:endParaRPr>
          </a:p>
          <a:p>
            <a:pPr algn="l"/>
            <a:r>
              <a:rPr lang="en-US" sz="1800" dirty="0">
                <a:solidFill>
                  <a:srgbClr val="242424"/>
                </a:solidFill>
                <a:effectLst/>
                <a:latin typeface="Arial" panose="020B0604020202020204" pitchFamily="34" charset="0"/>
              </a:rPr>
              <a:t>3. No power savings near peak perf where “Active Idle” no longer detected and </a:t>
            </a:r>
            <a:r>
              <a:rPr lang="en-US" sz="1800" dirty="0" err="1">
                <a:solidFill>
                  <a:srgbClr val="242424"/>
                </a:solidFill>
                <a:effectLst/>
                <a:latin typeface="Arial" panose="020B0604020202020204" pitchFamily="34" charset="0"/>
              </a:rPr>
              <a:t>uncore</a:t>
            </a:r>
            <a:r>
              <a:rPr lang="en-US" sz="1800" dirty="0">
                <a:solidFill>
                  <a:srgbClr val="242424"/>
                </a:solidFill>
                <a:effectLst/>
                <a:latin typeface="Arial" panose="020B0604020202020204" pitchFamily="34" charset="0"/>
              </a:rPr>
              <a:t> is running under 2.2GHz</a:t>
            </a:r>
          </a:p>
          <a:p>
            <a:pPr algn="l"/>
            <a:endParaRPr lang="en-US" sz="1800" dirty="0">
              <a:solidFill>
                <a:srgbClr val="242424"/>
              </a:solidFill>
              <a:effectLst/>
              <a:latin typeface="Arial" panose="020B0604020202020204" pitchFamily="34" charset="0"/>
            </a:endParaRPr>
          </a:p>
          <a:p>
            <a:pPr algn="l"/>
            <a:endParaRPr lang="en-US" sz="1800" dirty="0">
              <a:solidFill>
                <a:srgbClr val="242424"/>
              </a:solidFill>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848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rPr>
              <a:t>This chart shows the perf/watt improvement of 4</a:t>
            </a:r>
            <a:r>
              <a:rPr lang="en-US" b="0" i="0" u="none" strike="noStrike" baseline="30000" dirty="0">
                <a:solidFill>
                  <a:srgbClr val="000000"/>
                </a:solidFill>
                <a:effectLst/>
                <a:latin typeface="IntelOne Display AR Regular" panose="020B0503020203020204" pitchFamily="34" charset="-78"/>
                <a:cs typeface="IntelOne Display AR Regular" panose="020B0503020203020204" pitchFamily="34" charset="-78"/>
              </a:rPr>
              <a:t>th</a:t>
            </a:r>
            <a:r>
              <a:rPr lang="en-US" b="0" i="0" u="none" strike="noStrike" dirty="0">
                <a:solidFill>
                  <a:srgbClr val="000000"/>
                </a:solidFill>
                <a:effectLst/>
                <a:latin typeface="IntelOne Display AR Regular" panose="020B0503020203020204" pitchFamily="34" charset="-78"/>
                <a:cs typeface="IntelOne Display AR Regular" panose="020B0503020203020204" pitchFamily="34" charset="-78"/>
              </a:rPr>
              <a:t> Gen Intel Xeon with accelerators on/off on a variety of workloads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367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2561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been working for two years to develop this universal Intel AI Platform to build and deploy AI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reason we had to approach this at the platform level is AI requires massive data processing.  Therefore, to be practical to bring AI to production the full stack must be optimized from chip to system to libraries to SW to the application. There are three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HW: Any code, every workload, built into one GP platform, E2E.  10x DL, 7.7x perf/w, …and now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SW: Build and deploy AI everywhere, every developer, open source, python, DL; portable </a:t>
            </a:r>
            <a:r>
              <a:rPr lang="en-US" dirty="0">
                <a:sym typeface="Wingdings" panose="05000000000000000000" pitchFamily="2" charset="2"/>
              </a:rPr>
              <a:t> </a:t>
            </a:r>
            <a:r>
              <a:rPr lang="en-US" dirty="0"/>
              <a:t>E2E 6.7x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Partners: Pre-built solutions.  In the real world, AI is NOT a benchmark. Customers have SLAs for throughput, latency and flexible in a single platform.  …how we are bringing HW and SW together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What does it mean to be a universal AI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AI code, any workload:  The flexibility of Xeon with the built-in DL performance of an AI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10x gen-to-gen model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MLPerf model training in &lt;30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7.7x performance/watt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Intel AI software suite of optimized open-source frameworks and tools enables out of the box AI performance and E2E productivity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6.7x E2E application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400+ models validated out-of-box</a:t>
            </a:r>
            <a:br>
              <a:rPr lang="en-US" dirty="0"/>
            </a:br>
            <a:r>
              <a:rPr lang="en-US" dirty="0" err="1"/>
              <a:t>oneDNN</a:t>
            </a:r>
            <a:r>
              <a:rPr lang="en-US" dirty="0"/>
              <a:t> integration into TensorFlow and PyTorch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Extensive Intel AI products and partnership accelerates end customer time to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62x higher gen-to-gen throughput with 10ms SLA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1.6x faster GNN training for SPR Katana Graph vs NVIDIA A100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2x faster time-to-insight when training multiple DL and ML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9503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20" lvl="0" indent="-287020">
              <a:spcAft>
                <a:spcPts val="1200"/>
              </a:spcAft>
              <a:buFont typeface="Arial" panose="020B0604020202020204" pitchFamily="34" charset="0"/>
              <a:buChar char="•"/>
            </a:pPr>
            <a:endParaRPr lang="en-US" sz="3200" b="1" dirty="0">
              <a:latin typeface="Arial Narrow"/>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CA6D4-C56B-409E-96CA-3800E7720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03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 is that this G2G comparison uses the same software stack at the same precision (INT8), so the improvements are highly rooted in hardware enhancements</a:t>
            </a:r>
          </a:p>
          <a:p>
            <a:endParaRPr lang="en-US"/>
          </a:p>
          <a:p>
            <a:r>
              <a:rPr lang="en-US"/>
              <a:t>Built-in accelerators are delivering significantly more perf than cores alone – cores increased 2x from SKX to SPR, but perf jumped &gt;10x. Power required for a given SLA has significantly dropped, and again, this is hardware only </a:t>
            </a:r>
          </a:p>
          <a:p>
            <a:endParaRPr lang="en-US"/>
          </a:p>
          <a:p>
            <a:r>
              <a:rPr lang="en-US"/>
              <a:t>The other point is not that customers should run 12k i/s on Xeon. It is that for the majority of customers, Xeon has performance and headroom to run DL along with rest of the workflow. </a:t>
            </a:r>
          </a:p>
          <a:p>
            <a:endParaRPr lang="en-US"/>
          </a:p>
          <a:p>
            <a:r>
              <a:rPr lang="en-US"/>
              <a:t>But since </a:t>
            </a:r>
            <a:r>
              <a:rPr lang="en-US" err="1"/>
              <a:t>ResNet</a:t>
            </a:r>
            <a:r>
              <a:rPr lang="en-US"/>
              <a:t> is the oldest AI benchmark, we went back 6 years to Broadwell era and ran the same code. As you can see images/second has improved 42-fold!! This is simply an unprecedented CAGR for any CPU, perhaps any processor, and way more than the performance-doubling every 18 months often associated best-case with non-AI workloads</a:t>
            </a:r>
          </a:p>
          <a:p>
            <a:endParaRPr lang="en-US"/>
          </a:p>
          <a:p>
            <a:r>
              <a:rPr lang="en-US"/>
              <a:t>As you will hear soon, this observation of ours is not just restricted to a benchmark like </a:t>
            </a:r>
            <a:r>
              <a:rPr lang="en-US" err="1"/>
              <a:t>ResNet</a:t>
            </a:r>
            <a:r>
              <a:rPr lang="en-US"/>
              <a:t>, but extends to E2E complex workflows.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56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customers are not training from scratch but fine tuning. In other words, more incremental and ongoing training to keep the model up-to-date during deployment. </a:t>
            </a:r>
          </a:p>
          <a:p>
            <a:endParaRPr lang="en-US"/>
          </a:p>
          <a:p>
            <a:r>
              <a:rPr lang="en-US"/>
              <a:t>This can now be done in a matter of minutes on a CPU – which further means more frequent model updates as there is no offload overhead to compensate for short training runs.</a:t>
            </a:r>
          </a:p>
          <a:p>
            <a:endParaRPr lang="en-US"/>
          </a:p>
          <a:p>
            <a:r>
              <a:rPr lang="en-US"/>
              <a:t>In fact, CPUs can train within seconds or a couple of minutes compared to an A100 GPU, which increases productivity without the need for a GPU offload</a:t>
            </a:r>
          </a:p>
          <a:p>
            <a:r>
              <a:rPr lang="en-US"/>
              <a:t>&lt;build&gt; On the right, Intel lab optimizations which are open-sourced, but haven’t been upstreamed yet show Xeon can also outperform a GPU for fine-tuning with large natural language models</a:t>
            </a:r>
          </a:p>
          <a:p>
            <a:endParaRPr lang="en-US"/>
          </a:p>
          <a:p>
            <a:r>
              <a:rPr lang="en-US"/>
              <a:t>To sum up what you heard from me so far:  SPR’s AI goodness in both perf and perf/W terms is unprecedented in both historic CAGR and contemporary competitive terms. </a:t>
            </a:r>
          </a:p>
          <a:p>
            <a:endParaRPr lang="en-US"/>
          </a:p>
          <a:p>
            <a:r>
              <a:rPr lang="en-US"/>
              <a:t>However, all said and done, AI is not a benchmark. Performance matters, but real-world developers and applications matter more. So, now let us move on to talk this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9640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mantra is help developers use any tools and focus on their model.  There is a misnomer around the concept of no-code.  There is no way to pre-program AI.   We want to help data scientists innovate; we want them to code.  Though, we want to make them more productive and automate non-essential tasks</a:t>
            </a:r>
          </a:p>
          <a:p>
            <a:endParaRPr lang="en-US"/>
          </a:p>
          <a:p>
            <a:r>
              <a:rPr lang="en-US"/>
              <a:t>AI SW suite must:</a:t>
            </a:r>
          </a:p>
          <a:p>
            <a:pPr marL="171450" indent="-171450">
              <a:buFont typeface="Arial" panose="020B0604020202020204" pitchFamily="34" charset="0"/>
              <a:buChar char="•"/>
            </a:pPr>
            <a:r>
              <a:rPr lang="en-US"/>
              <a:t>Meet the customers where they are in their AI journey E2E and bottom of the stack to the top of the stack</a:t>
            </a:r>
          </a:p>
          <a:p>
            <a:pPr marL="171450" indent="-171450">
              <a:buFont typeface="Arial" panose="020B0604020202020204" pitchFamily="34" charset="0"/>
              <a:buChar char="•"/>
            </a:pPr>
            <a:r>
              <a:rPr lang="en-US"/>
              <a:t>Allow the DS &amp; developer to use any open source industry library &amp; FW.  No walled off gardens</a:t>
            </a:r>
          </a:p>
          <a:p>
            <a:pPr marL="171450" indent="-171450">
              <a:buFont typeface="Arial" panose="020B0604020202020204" pitchFamily="34" charset="0"/>
              <a:buChar char="•"/>
            </a:pPr>
            <a:r>
              <a:rPr lang="en-US"/>
              <a:t>Provide AI tools and services to increase productivity and speed time to develop &amp; expand accessibility</a:t>
            </a:r>
          </a:p>
          <a:p>
            <a:endParaRPr lang="en-US"/>
          </a:p>
          <a:p>
            <a:r>
              <a:rPr lang="en-US"/>
              <a:t>SW suite: Full set of OS/VVM support</a:t>
            </a:r>
          </a:p>
          <a:p>
            <a:endParaRPr lang="en-US"/>
          </a:p>
          <a:p>
            <a:r>
              <a:rPr lang="en-US"/>
              <a:t>oneAPI Programming model. goal  OOB perf.  99% of developers do not need to know about what is under the hood</a:t>
            </a:r>
          </a:p>
          <a:p>
            <a:endParaRPr lang="en-US"/>
          </a:p>
          <a:p>
            <a:r>
              <a:rPr lang="en-US"/>
              <a:t>FW/Libs: the performance is native in the popular industry libs.  Validated w/400+ DL/ML models. Most developers</a:t>
            </a:r>
          </a:p>
          <a:p>
            <a:endParaRPr lang="en-US"/>
          </a:p>
          <a:p>
            <a:r>
              <a:rPr lang="en-US"/>
              <a:t>Finally, our data science team has worked with customers to develop tools and services– walk through some OV DL up 85% year on year, INC up to 200%</a:t>
            </a:r>
          </a:p>
          <a:p>
            <a:endParaRPr lang="en-US"/>
          </a:p>
          <a:p>
            <a:r>
              <a:rPr lang="en-US"/>
              <a:t>Transition: Suite delivers productivity &amp; performance on any stage or across E2E pipeline.  Let’s look at examples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1DE5F-AB3E-4620-AA05-451549E47C9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2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1" dirty="0">
                <a:solidFill>
                  <a:schemeClr val="bg1"/>
                </a:solidFill>
                <a:latin typeface="Arial"/>
                <a:cs typeface="Arial"/>
              </a:rPr>
              <a:t>General speaker notes:</a:t>
            </a:r>
            <a:endParaRPr lang="en-US" sz="1200" b="1">
              <a:solidFill>
                <a:schemeClr val="bg1"/>
              </a:solidFill>
              <a:latin typeface="Arial"/>
              <a:cs typeface="Arial"/>
            </a:endParaRPr>
          </a:p>
          <a:p>
            <a:pPr marL="0" indent="0">
              <a:buFont typeface="Wingdings" panose="05000000000000000000" pitchFamily="2" charset="2"/>
              <a:buNone/>
            </a:pPr>
            <a:endParaRPr lang="en-US" sz="1200" dirty="0">
              <a:solidFill>
                <a:schemeClr val="bg1"/>
              </a:solidFill>
              <a:latin typeface="Arial"/>
              <a:cs typeface="Arial"/>
            </a:endParaRPr>
          </a:p>
          <a:p>
            <a:pPr marL="0" indent="0">
              <a:buFont typeface="Wingdings" panose="05000000000000000000" pitchFamily="2" charset="2"/>
              <a:buNone/>
            </a:pPr>
            <a:r>
              <a:rPr lang="en-US" sz="1200" dirty="0">
                <a:solidFill>
                  <a:schemeClr val="bg1"/>
                </a:solidFill>
                <a:latin typeface="Arial"/>
                <a:cs typeface="Arial"/>
              </a:rPr>
              <a:t>Five of many companies that Intel has worked with before 4th gen has launched to develop Ai services and solutions.  </a:t>
            </a:r>
          </a:p>
          <a:p>
            <a:pPr marL="0" indent="0">
              <a:buFont typeface="Wingdings" panose="05000000000000000000" pitchFamily="2" charset="2"/>
              <a:buNone/>
            </a:pPr>
            <a:endParaRPr lang="en-US" sz="1200" dirty="0">
              <a:solidFill>
                <a:schemeClr val="bg1"/>
              </a:solidFill>
              <a:latin typeface="Arial"/>
              <a:cs typeface="Arial"/>
            </a:endParaRPr>
          </a:p>
          <a:p>
            <a:pPr marL="0" indent="0">
              <a:buFont typeface="Wingdings" panose="05000000000000000000" pitchFamily="2" charset="2"/>
              <a:buNone/>
            </a:pPr>
            <a:r>
              <a:rPr lang="en-US" sz="1200" dirty="0">
                <a:solidFill>
                  <a:schemeClr val="bg1"/>
                </a:solidFill>
                <a:latin typeface="Arial"/>
                <a:cs typeface="Arial"/>
              </a:rPr>
              <a:t>People often ask which use models run best on Xeon.  Answer is all models can run on Xeon.  The choice to do so depends on the use case.  You see here a diversity of models from conversational AI to massive Graph analytics to sentiment analysis.  </a:t>
            </a:r>
          </a:p>
          <a:p>
            <a:pPr marL="0" indent="0">
              <a:buFont typeface="Wingdings" panose="05000000000000000000" pitchFamily="2" charset="2"/>
              <a:buNone/>
            </a:pPr>
            <a:endParaRPr lang="en-US" sz="1200" dirty="0">
              <a:solidFill>
                <a:schemeClr val="bg1"/>
              </a:solidFill>
              <a:latin typeface="Arial"/>
              <a:cs typeface="Arial"/>
            </a:endParaRPr>
          </a:p>
          <a:p>
            <a:pPr marL="0" indent="0">
              <a:buFont typeface="Wingdings" panose="05000000000000000000" pitchFamily="2" charset="2"/>
              <a:buNone/>
            </a:pPr>
            <a:r>
              <a:rPr lang="en-US" sz="1200" dirty="0">
                <a:solidFill>
                  <a:schemeClr val="bg1"/>
                </a:solidFill>
                <a:latin typeface="Arial"/>
                <a:cs typeface="Arial"/>
              </a:rPr>
              <a:t>The use cases exemplified here are two kinds 1) achieve the customers SLA. </a:t>
            </a:r>
            <a:r>
              <a:rPr lang="en-US" sz="1200" dirty="0" err="1">
                <a:solidFill>
                  <a:schemeClr val="bg1"/>
                </a:solidFill>
                <a:latin typeface="Arial"/>
                <a:cs typeface="Arial"/>
              </a:rPr>
              <a:t>Numenta</a:t>
            </a:r>
            <a:r>
              <a:rPr lang="en-US" sz="1200" dirty="0">
                <a:solidFill>
                  <a:schemeClr val="bg1"/>
                </a:solidFill>
                <a:latin typeface="Arial"/>
                <a:cs typeface="Arial"/>
              </a:rPr>
              <a:t> and Katana Graph.  2) providing a single platform for Data, ML, DL in the DC and on the factory floor</a:t>
            </a:r>
          </a:p>
          <a:p>
            <a:pPr marL="0" indent="0">
              <a:buFont typeface="Wingdings" panose="05000000000000000000" pitchFamily="2" charset="2"/>
              <a:buNone/>
            </a:pPr>
            <a:endParaRPr lang="en-US" sz="1200" dirty="0">
              <a:solidFill>
                <a:schemeClr val="bg1"/>
              </a:solidFill>
              <a:latin typeface="Arial"/>
              <a:cs typeface="Arial"/>
            </a:endParaRPr>
          </a:p>
          <a:p>
            <a:pPr marL="0" indent="0">
              <a:buFont typeface="Wingdings" panose="05000000000000000000" pitchFamily="2" charset="2"/>
              <a:buNone/>
            </a:pPr>
            <a:r>
              <a:rPr lang="en-US" sz="1200" dirty="0" err="1">
                <a:solidFill>
                  <a:schemeClr val="bg1"/>
                </a:solidFill>
                <a:latin typeface="Arial"/>
                <a:cs typeface="Arial"/>
              </a:rPr>
              <a:t>Numenta</a:t>
            </a:r>
            <a:r>
              <a:rPr lang="en-US" sz="1200" dirty="0">
                <a:solidFill>
                  <a:schemeClr val="bg1"/>
                </a:solidFill>
                <a:latin typeface="Arial"/>
                <a:cs typeface="Arial"/>
              </a:rPr>
              <a:t>: 62x higher gen-to-gen throughput with </a:t>
            </a:r>
            <a:r>
              <a:rPr lang="en-US" sz="1200" dirty="0" err="1">
                <a:solidFill>
                  <a:schemeClr val="bg1"/>
                </a:solidFill>
                <a:latin typeface="Arial"/>
                <a:cs typeface="Arial"/>
              </a:rPr>
              <a:t>Numenta</a:t>
            </a:r>
            <a:r>
              <a:rPr lang="en-US" sz="1200" dirty="0">
                <a:solidFill>
                  <a:schemeClr val="bg1"/>
                </a:solidFill>
                <a:latin typeface="Arial"/>
                <a:cs typeface="Arial"/>
              </a:rPr>
              <a:t> value-add based on 3rd Gen Intel® Xeon® Scalable Processor (AVX512) without </a:t>
            </a:r>
            <a:r>
              <a:rPr lang="en-US" sz="1200" dirty="0" err="1">
                <a:solidFill>
                  <a:schemeClr val="bg1"/>
                </a:solidFill>
                <a:latin typeface="Arial"/>
                <a:cs typeface="Arial"/>
              </a:rPr>
              <a:t>Numenta</a:t>
            </a:r>
            <a:r>
              <a:rPr lang="en-US" sz="1200" dirty="0">
                <a:solidFill>
                  <a:schemeClr val="bg1"/>
                </a:solidFill>
                <a:latin typeface="Arial"/>
                <a:cs typeface="Arial"/>
              </a:rPr>
              <a:t> optimization compared to 4th Gen Intel® Xeon® Scalable Processor (AMX) with </a:t>
            </a:r>
            <a:r>
              <a:rPr lang="en-US" sz="1200" dirty="0" err="1">
                <a:solidFill>
                  <a:schemeClr val="bg1"/>
                </a:solidFill>
                <a:latin typeface="Arial"/>
                <a:cs typeface="Arial"/>
              </a:rPr>
              <a:t>Numenta</a:t>
            </a:r>
            <a:r>
              <a:rPr lang="en-US" sz="1200" dirty="0">
                <a:solidFill>
                  <a:schemeClr val="bg1"/>
                </a:solidFill>
                <a:latin typeface="Arial"/>
                <a:cs typeface="Arial"/>
              </a:rPr>
              <a:t> optimizations.</a:t>
            </a:r>
          </a:p>
          <a:p>
            <a:pPr marL="0" indent="0">
              <a:buFont typeface="Wingdings" panose="05000000000000000000" pitchFamily="2" charset="2"/>
              <a:buNone/>
            </a:pPr>
            <a:endParaRPr lang="en-US" sz="1200" dirty="0">
              <a:solidFill>
                <a:schemeClr val="bg1"/>
              </a:solidFill>
              <a:latin typeface="Arial"/>
              <a:cs typeface="Arial"/>
            </a:endParaRPr>
          </a:p>
          <a:p>
            <a:r>
              <a:rPr lang="en-US" sz="1200" dirty="0">
                <a:solidFill>
                  <a:schemeClr val="bg1"/>
                </a:solidFill>
                <a:latin typeface="Arial"/>
                <a:cs typeface="Arial"/>
              </a:rPr>
              <a:t>Aible:</a:t>
            </a:r>
            <a:r>
              <a:rPr lang="en-US" dirty="0">
                <a:solidFill>
                  <a:schemeClr val="bg1"/>
                </a:solidFill>
                <a:latin typeface="Arial"/>
                <a:cs typeface="Arial"/>
              </a:rPr>
              <a:t> </a:t>
            </a:r>
            <a:r>
              <a:rPr lang="en-US" sz="1200" dirty="0">
                <a:solidFill>
                  <a:schemeClr val="bg1"/>
                </a:solidFill>
                <a:latin typeface="Arial"/>
                <a:cs typeface="Arial"/>
              </a:rPr>
              <a:t> Aible is one of our partners that exclusively uses Xeon for TRAINING as part of their automated augmented analytics solution, and the reason they chose Xeon is they are using a mix of shallow and deep neural networks, along with machine learning algorithms, so Xeon makes perfect sense to meet the performance for all their compute needs – no GPU required.</a:t>
            </a:r>
          </a:p>
          <a:p>
            <a:pPr marL="0" indent="0">
              <a:buFont typeface="Wingdings" panose="05000000000000000000" pitchFamily="2" charset="2"/>
              <a:buNone/>
            </a:pPr>
            <a:endParaRPr lang="en-US" sz="1200" dirty="0">
              <a:solidFill>
                <a:schemeClr val="bg1"/>
              </a:solidFill>
              <a:latin typeface="Arial"/>
              <a:cs typeface="Arial"/>
            </a:endParaRPr>
          </a:p>
          <a:p>
            <a:pPr marL="0" indent="0">
              <a:buFont typeface="Wingdings" panose="05000000000000000000" pitchFamily="2" charset="2"/>
              <a:buNone/>
            </a:pPr>
            <a:r>
              <a:rPr lang="en-US" sz="1200" dirty="0">
                <a:solidFill>
                  <a:schemeClr val="bg1"/>
                </a:solidFill>
                <a:latin typeface="Arial"/>
                <a:cs typeface="Arial"/>
              </a:rPr>
              <a:t>Katana Graph:  Distributed E2E GNN training perf using Katana Graph on SPR as compared against stock </a:t>
            </a:r>
            <a:r>
              <a:rPr lang="en-US" sz="1200" dirty="0" err="1">
                <a:solidFill>
                  <a:schemeClr val="bg1"/>
                </a:solidFill>
                <a:latin typeface="Arial"/>
                <a:cs typeface="Arial"/>
              </a:rPr>
              <a:t>distDGL</a:t>
            </a:r>
            <a:r>
              <a:rPr lang="en-US" sz="1200" dirty="0">
                <a:solidFill>
                  <a:schemeClr val="bg1"/>
                </a:solidFill>
                <a:latin typeface="Arial"/>
                <a:cs typeface="Arial"/>
              </a:rPr>
              <a:t> on MNMG configurations.  Katana software (FP32) on distributed 8 [2s-SPR56c] is 1.6x faster than stock </a:t>
            </a:r>
            <a:r>
              <a:rPr lang="en-US" sz="1200" dirty="0" err="1">
                <a:solidFill>
                  <a:schemeClr val="bg1"/>
                </a:solidFill>
                <a:latin typeface="Arial"/>
                <a:cs typeface="Arial"/>
              </a:rPr>
              <a:t>distDGL</a:t>
            </a:r>
            <a:r>
              <a:rPr lang="en-US" sz="1200" dirty="0">
                <a:solidFill>
                  <a:schemeClr val="bg1"/>
                </a:solidFill>
                <a:latin typeface="Arial"/>
                <a:cs typeface="Arial"/>
              </a:rPr>
              <a:t> on distributed 8 [2s-ICX36c + 2 NVIDIA A100-PCIE-40GB] configuration.  16x faster distributed graph partitioning powered by KG’s enterprise SW (multi-node cluster of 8 nodes)</a:t>
            </a:r>
          </a:p>
          <a:p>
            <a:pPr marL="0" indent="0">
              <a:buFont typeface="Wingdings" panose="05000000000000000000" pitchFamily="2" charset="2"/>
              <a:buNone/>
            </a:pPr>
            <a:endParaRPr lang="en-US" sz="1200" dirty="0">
              <a:solidFill>
                <a:schemeClr val="bg1"/>
              </a:solidFill>
              <a:latin typeface="Arial"/>
              <a:cs typeface="Arial"/>
            </a:endParaRPr>
          </a:p>
          <a:p>
            <a:pPr marL="0" indent="0">
              <a:buFont typeface="Wingdings" panose="05000000000000000000" pitchFamily="2" charset="2"/>
              <a:buNone/>
            </a:pPr>
            <a:r>
              <a:rPr lang="en-US" sz="1200" dirty="0">
                <a:solidFill>
                  <a:schemeClr val="bg1"/>
                </a:solidFill>
                <a:latin typeface="Arial"/>
                <a:cs typeface="Arial"/>
              </a:rPr>
              <a:t>Fujitsu: Fujitsu chose Intel Xeon to be the technology partner for their digital transformation platform. They wanted this platform to have the flexibility to run a variety of ML and DL models with high performance but also cost effectively. With SPR and </a:t>
            </a:r>
            <a:r>
              <a:rPr lang="en-US" sz="1200" dirty="0" err="1">
                <a:solidFill>
                  <a:schemeClr val="bg1"/>
                </a:solidFill>
                <a:latin typeface="Arial"/>
                <a:cs typeface="Arial"/>
              </a:rPr>
              <a:t>OpenVino</a:t>
            </a:r>
            <a:r>
              <a:rPr lang="en-US" sz="1200" dirty="0">
                <a:solidFill>
                  <a:schemeClr val="bg1"/>
                </a:solidFill>
                <a:latin typeface="Arial"/>
                <a:cs typeface="Arial"/>
              </a:rPr>
              <a:t>, they have seen a 4X performance improvement G2G for a BERT Large model used in a recommendation engine</a:t>
            </a:r>
          </a:p>
          <a:p>
            <a:pPr marL="0" indent="0">
              <a:buFont typeface="Wingdings" panose="05000000000000000000" pitchFamily="2" charset="2"/>
              <a:buNone/>
            </a:pPr>
            <a:endParaRPr lang="en-US" sz="1200" dirty="0">
              <a:solidFill>
                <a:schemeClr val="bg1"/>
              </a:solidFill>
              <a:latin typeface="Arial"/>
              <a:cs typeface="Arial"/>
            </a:endParaRPr>
          </a:p>
          <a:p>
            <a:pPr marL="0" indent="0">
              <a:buFont typeface="Wingdings" panose="05000000000000000000" pitchFamily="2" charset="2"/>
              <a:buNone/>
            </a:pPr>
            <a:r>
              <a:rPr lang="en-US" sz="1200" dirty="0">
                <a:solidFill>
                  <a:schemeClr val="bg1"/>
                </a:solidFill>
                <a:latin typeface="Arial"/>
                <a:cs typeface="Arial"/>
              </a:rPr>
              <a:t>Deci:  Automatic model acceleration process on SPR – reduces data scientist effort and reduces Xeon inference cost. 3x perf improvement w/ </a:t>
            </a:r>
            <a:r>
              <a:rPr lang="en-US" sz="1200" dirty="0" err="1">
                <a:solidFill>
                  <a:schemeClr val="bg1"/>
                </a:solidFill>
                <a:latin typeface="Arial"/>
                <a:cs typeface="Arial"/>
              </a:rPr>
              <a:t>DeciNet</a:t>
            </a:r>
            <a:r>
              <a:rPr lang="en-US" sz="1200" dirty="0">
                <a:solidFill>
                  <a:schemeClr val="bg1"/>
                </a:solidFill>
                <a:latin typeface="Arial"/>
                <a:cs typeface="Arial"/>
              </a:rPr>
              <a:t> &amp; </a:t>
            </a:r>
            <a:r>
              <a:rPr lang="en-US" sz="1200" dirty="0" err="1">
                <a:solidFill>
                  <a:schemeClr val="bg1"/>
                </a:solidFill>
                <a:latin typeface="Arial"/>
                <a:cs typeface="Arial"/>
              </a:rPr>
              <a:t>DeciBert</a:t>
            </a:r>
            <a:r>
              <a:rPr lang="en-US" sz="1200" dirty="0">
                <a:solidFill>
                  <a:schemeClr val="bg1"/>
                </a:solidFill>
                <a:latin typeface="Arial"/>
                <a:cs typeface="Arial"/>
              </a:rPr>
              <a:t> over Resnet-50 &amp; BERT using Deci automatic Neural architecture search, no accuracy loss.</a:t>
            </a:r>
          </a:p>
          <a:p>
            <a:pPr marL="0" indent="0">
              <a:buFont typeface="Wingdings" panose="05000000000000000000" pitchFamily="2" charset="2"/>
              <a:buNone/>
            </a:pPr>
            <a:endParaRPr lang="en-US" sz="1200" b="1" dirty="0">
              <a:solidFill>
                <a:schemeClr val="bg1"/>
              </a:solidFill>
              <a:latin typeface="Arial"/>
              <a:cs typeface="Arial"/>
            </a:endParaRPr>
          </a:p>
          <a:p>
            <a:pPr marL="0" indent="0">
              <a:buFont typeface="Wingdings" panose="05000000000000000000" pitchFamily="2" charset="2"/>
              <a:buNone/>
            </a:pPr>
            <a:r>
              <a:rPr lang="en-US" sz="1200" b="1" dirty="0">
                <a:solidFill>
                  <a:schemeClr val="bg1"/>
                </a:solidFill>
              </a:rPr>
              <a:t>Additional notes on each partner:</a:t>
            </a:r>
            <a:endParaRPr lang="en-US" sz="1200" b="1">
              <a:solidFill>
                <a:schemeClr val="bg1"/>
              </a:solidFill>
            </a:endParaRPr>
          </a:p>
          <a:p>
            <a:pPr marL="0" indent="0">
              <a:buFont typeface="Wingdings" panose="05000000000000000000" pitchFamily="2" charset="2"/>
              <a:buNone/>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bg1"/>
                </a:solidFill>
                <a:latin typeface="Arial"/>
                <a:cs typeface="Arial"/>
              </a:rPr>
              <a:t>NUMENTA (</a:t>
            </a:r>
            <a:r>
              <a:rPr lang="en-US" sz="1000" dirty="0">
                <a:solidFill>
                  <a:schemeClr val="bg1"/>
                </a:solidFill>
                <a:latin typeface="Arial"/>
                <a:cs typeface="Arial"/>
              </a:rPr>
              <a:t>NUMENTA</a:t>
            </a:r>
            <a:endParaRPr lang="en-US" sz="1200" dirty="0">
              <a:solidFill>
                <a:schemeClr val="bg1"/>
              </a:solidFill>
              <a:latin typeface="Calibri"/>
              <a:cs typeface="Calibri"/>
            </a:endParaRPr>
          </a:p>
          <a:p>
            <a:pPr marL="166370" indent="-166370">
              <a:buFont typeface="Wingdings" panose="05000000000000000000" pitchFamily="2" charset="2"/>
              <a:buChar char="§"/>
            </a:pPr>
            <a:r>
              <a:rPr lang="en-US" sz="1200" dirty="0">
                <a:solidFill>
                  <a:schemeClr val="bg1"/>
                </a:solidFill>
                <a:latin typeface="Arial"/>
                <a:cs typeface="Arial"/>
              </a:rPr>
              <a:t>Sparsity workload with BERT 10x faster.</a:t>
            </a:r>
          </a:p>
          <a:p>
            <a:pPr marL="166370" indent="-166370">
              <a:buFont typeface="Wingdings" panose="05000000000000000000" pitchFamily="2" charset="2"/>
              <a:buChar char="§"/>
            </a:pPr>
            <a:r>
              <a:rPr lang="en-US" sz="1200" dirty="0">
                <a:solidFill>
                  <a:schemeClr val="bg1"/>
                </a:solidFill>
                <a:latin typeface="Arial"/>
                <a:cs typeface="Arial"/>
              </a:rPr>
              <a:t>Run BERT in 10 </a:t>
            </a:r>
            <a:r>
              <a:rPr lang="en-US" sz="1200" dirty="0" err="1">
                <a:solidFill>
                  <a:schemeClr val="bg1"/>
                </a:solidFill>
                <a:latin typeface="Arial"/>
                <a:cs typeface="Arial"/>
              </a:rPr>
              <a:t>ms</a:t>
            </a:r>
            <a:r>
              <a:rPr lang="en-US" sz="1200" dirty="0">
                <a:solidFill>
                  <a:schemeClr val="bg1"/>
                </a:solidFill>
                <a:latin typeface="Arial"/>
                <a:cs typeface="Arial"/>
              </a:rPr>
              <a:t> for conversational AI -- no CPU could hit the 10 </a:t>
            </a:r>
            <a:r>
              <a:rPr lang="en-US" sz="1200" dirty="0" err="1">
                <a:solidFill>
                  <a:schemeClr val="bg1"/>
                </a:solidFill>
                <a:latin typeface="Arial"/>
                <a:cs typeface="Arial"/>
              </a:rPr>
              <a:t>ms</a:t>
            </a:r>
            <a:r>
              <a:rPr lang="en-US" sz="1200" dirty="0">
                <a:solidFill>
                  <a:schemeClr val="bg1"/>
                </a:solidFill>
                <a:latin typeface="Arial"/>
                <a:cs typeface="Arial"/>
              </a:rPr>
              <a:t> latency until now.</a:t>
            </a:r>
          </a:p>
          <a:p>
            <a:pPr marL="166370" indent="-166370">
              <a:buFont typeface="Wingdings" panose="05000000000000000000" pitchFamily="2" charset="2"/>
              <a:buChar char="§"/>
            </a:pPr>
            <a:r>
              <a:rPr lang="en-US" sz="1200" dirty="0">
                <a:solidFill>
                  <a:schemeClr val="bg1"/>
                </a:solidFill>
                <a:latin typeface="Arial"/>
                <a:cs typeface="Arial"/>
              </a:rPr>
              <a:t>Hit critical 10ms customer latency requirement</a:t>
            </a:r>
          </a:p>
          <a:p>
            <a:pPr marL="166370" indent="-166370">
              <a:buFont typeface="Wingdings" panose="05000000000000000000" pitchFamily="2" charset="2"/>
              <a:buChar char="§"/>
            </a:pPr>
            <a:r>
              <a:rPr lang="en-US" sz="1200" dirty="0">
                <a:solidFill>
                  <a:schemeClr val="bg1"/>
                </a:solidFill>
                <a:latin typeface="Arial"/>
                <a:cs typeface="Arial"/>
              </a:rPr>
              <a:t>Achieved transition from ICX to SPR in a matter of days thanks to opensource performant libraries</a:t>
            </a:r>
          </a:p>
          <a:p>
            <a:pPr marL="166370" indent="-166370">
              <a:buFont typeface="Wingdings" panose="05000000000000000000" pitchFamily="2" charset="2"/>
              <a:buChar char="§"/>
            </a:pPr>
            <a:r>
              <a:rPr lang="en-US" sz="1200" dirty="0">
                <a:solidFill>
                  <a:schemeClr val="bg1"/>
                </a:solidFill>
                <a:latin typeface="Arial"/>
                <a:cs typeface="Arial"/>
              </a:rPr>
              <a:t>Ease of use and seamless </a:t>
            </a:r>
            <a:r>
              <a:rPr lang="en-US" sz="1200" dirty="0" err="1">
                <a:solidFill>
                  <a:schemeClr val="bg1"/>
                </a:solidFill>
                <a:latin typeface="Arial"/>
                <a:cs typeface="Arial"/>
              </a:rPr>
              <a:t>OpenVINO</a:t>
            </a:r>
            <a:r>
              <a:rPr lang="en-US" sz="1200" dirty="0">
                <a:solidFill>
                  <a:schemeClr val="bg1"/>
                </a:solidFill>
                <a:latin typeface="Arial"/>
                <a:cs typeface="Arial"/>
              </a:rPr>
              <a:t> integration</a:t>
            </a:r>
            <a:r>
              <a:rPr lang="en-US" dirty="0">
                <a:solidFill>
                  <a:schemeClr val="bg1"/>
                </a:solidFill>
                <a:latin typeface="Arial"/>
                <a:cs typeface="Arial"/>
              </a:rPr>
              <a:t> </a:t>
            </a:r>
          </a:p>
          <a:p>
            <a:pPr marL="166688" indent="-166688">
              <a:buFont typeface="Wingdings" panose="05000000000000000000" pitchFamily="2" charset="2"/>
              <a:buChar char="§"/>
            </a:pPr>
            <a:endParaRPr lang="en-US" dirty="0">
              <a:solidFill>
                <a:schemeClr val="bg1"/>
              </a:solidFill>
              <a:cs typeface="Arial" panose="020B0604020202020204" pitchFamily="34" charset="0"/>
            </a:endParaRPr>
          </a:p>
          <a:p>
            <a:pPr marL="0" indent="0">
              <a:buFont typeface="Wingdings" panose="05000000000000000000" pitchFamily="2" charset="2"/>
              <a:buNone/>
            </a:pPr>
            <a:r>
              <a:rPr lang="en-US" sz="1200" dirty="0">
                <a:solidFill>
                  <a:schemeClr val="bg1"/>
                </a:solidFill>
                <a:latin typeface="Arial"/>
                <a:cs typeface="Arial"/>
              </a:rPr>
              <a:t>AIBLE</a:t>
            </a:r>
          </a:p>
          <a:p>
            <a:pPr marL="166370" indent="-166370">
              <a:buFont typeface="Wingdings" panose="05000000000000000000" pitchFamily="2" charset="2"/>
              <a:buChar char="§"/>
            </a:pPr>
            <a:r>
              <a:rPr lang="en-US" sz="1200" dirty="0">
                <a:solidFill>
                  <a:schemeClr val="bg1"/>
                </a:solidFill>
                <a:latin typeface="Arial"/>
                <a:cs typeface="Arial"/>
              </a:rPr>
              <a:t>Aible is one of our partners that exclusively uses Xeon for TRAINING as part of their automated augmented analytics solution, and they guarantee customer impact in 30 days.</a:t>
            </a:r>
          </a:p>
          <a:p>
            <a:pPr marL="166370" indent="-166370">
              <a:buFont typeface="Wingdings" panose="05000000000000000000" pitchFamily="2" charset="2"/>
              <a:buChar char="§"/>
            </a:pPr>
            <a:r>
              <a:rPr lang="en-US" sz="1200" dirty="0">
                <a:solidFill>
                  <a:schemeClr val="bg1"/>
                </a:solidFill>
                <a:latin typeface="Arial"/>
                <a:cs typeface="Arial"/>
              </a:rPr>
              <a:t>In a typical customer scenario there are multiple iterations of training over their dataset</a:t>
            </a:r>
            <a:r>
              <a:rPr lang="en-US" dirty="0">
                <a:solidFill>
                  <a:schemeClr val="bg1"/>
                </a:solidFill>
                <a:latin typeface="Arial"/>
                <a:cs typeface="Arial"/>
              </a:rPr>
              <a:t> </a:t>
            </a:r>
            <a:r>
              <a:rPr lang="en-US" sz="1200" dirty="0">
                <a:solidFill>
                  <a:schemeClr val="bg1"/>
                </a:solidFill>
                <a:latin typeface="Arial"/>
                <a:cs typeface="Arial"/>
              </a:rPr>
              <a:t> - and they may choose to join a new table to the dataset as needed - to get from a state of overwhelming data to converge on the business insights they need.</a:t>
            </a:r>
            <a:r>
              <a:rPr lang="en-US" dirty="0">
                <a:solidFill>
                  <a:schemeClr val="bg1"/>
                </a:solidFill>
                <a:latin typeface="Arial"/>
                <a:cs typeface="Arial"/>
              </a:rPr>
              <a:t> </a:t>
            </a:r>
            <a:r>
              <a:rPr lang="en-US" sz="1200" dirty="0">
                <a:solidFill>
                  <a:schemeClr val="bg1"/>
                </a:solidFill>
                <a:latin typeface="Arial"/>
                <a:cs typeface="Arial"/>
              </a:rPr>
              <a:t> And since their process is automated, reducing the time it takes for individual training iteration directly correlates to a reduction in time-to-insight.</a:t>
            </a:r>
          </a:p>
          <a:p>
            <a:pPr marL="166370" indent="-166370">
              <a:buFont typeface="Wingdings" panose="05000000000000000000" pitchFamily="2" charset="2"/>
              <a:buChar char="§"/>
            </a:pPr>
            <a:r>
              <a:rPr lang="en-US" sz="1200" dirty="0">
                <a:solidFill>
                  <a:schemeClr val="bg1"/>
                </a:solidFill>
                <a:latin typeface="Arial"/>
                <a:cs typeface="Arial"/>
              </a:rPr>
              <a:t>The reason they chose Xeon is they are using a mix of shallow and deep neural networks, along with machine learning algorithms, so only Xeon makes sense to meet the performance for all their compute needs.</a:t>
            </a:r>
          </a:p>
          <a:p>
            <a:pPr marL="166370" indent="-166370">
              <a:buFont typeface="Wingdings" panose="05000000000000000000" pitchFamily="2" charset="2"/>
              <a:buChar char="§"/>
            </a:pPr>
            <a:r>
              <a:rPr lang="en-US" sz="1200" dirty="0">
                <a:solidFill>
                  <a:schemeClr val="bg1"/>
                </a:solidFill>
                <a:latin typeface="Arial"/>
                <a:cs typeface="Arial"/>
              </a:rPr>
              <a:t>4</a:t>
            </a:r>
            <a:r>
              <a:rPr lang="en-US" sz="1200" baseline="30000" dirty="0">
                <a:solidFill>
                  <a:schemeClr val="bg1"/>
                </a:solidFill>
                <a:latin typeface="Arial"/>
                <a:cs typeface="Arial"/>
              </a:rPr>
              <a:t>th</a:t>
            </a:r>
            <a:r>
              <a:rPr lang="en-US" sz="1200" dirty="0">
                <a:solidFill>
                  <a:schemeClr val="bg1"/>
                </a:solidFill>
                <a:latin typeface="Arial"/>
                <a:cs typeface="Arial"/>
              </a:rPr>
              <a:t> Gen Xeon with AMX and BF16 support can deliver on average 2.79x gen-to-gen speedup with higher gains on deeper models.</a:t>
            </a:r>
            <a:r>
              <a:rPr lang="en-US" dirty="0">
                <a:solidFill>
                  <a:schemeClr val="bg1"/>
                </a:solidFill>
                <a:latin typeface="Arial"/>
                <a:cs typeface="Arial"/>
              </a:rPr>
              <a:t> </a:t>
            </a:r>
            <a:r>
              <a:rPr lang="en-US" sz="1200" dirty="0">
                <a:solidFill>
                  <a:schemeClr val="bg1"/>
                </a:solidFill>
                <a:latin typeface="Arial"/>
                <a:cs typeface="Arial"/>
              </a:rPr>
              <a:t> Again, this is an average as some shallower models won’t see as much of a speedup.</a:t>
            </a:r>
            <a:r>
              <a:rPr lang="en-US" dirty="0">
                <a:solidFill>
                  <a:schemeClr val="bg1"/>
                </a:solidFill>
                <a:latin typeface="Arial"/>
                <a:cs typeface="Arial"/>
              </a:rPr>
              <a:t> </a:t>
            </a:r>
            <a:r>
              <a:rPr lang="en-US" sz="1200" dirty="0">
                <a:solidFill>
                  <a:schemeClr val="bg1"/>
                </a:solidFill>
                <a:latin typeface="Arial"/>
                <a:cs typeface="Arial"/>
              </a:rPr>
              <a:t> Additionally on the machine learning side, they’re seeing </a:t>
            </a:r>
            <a:r>
              <a:rPr lang="en-US" sz="1200" dirty="0" err="1">
                <a:solidFill>
                  <a:schemeClr val="bg1"/>
                </a:solidFill>
                <a:latin typeface="Arial"/>
                <a:cs typeface="Arial"/>
              </a:rPr>
              <a:t>LightGBM</a:t>
            </a:r>
            <a:r>
              <a:rPr lang="en-US" sz="1200" dirty="0">
                <a:solidFill>
                  <a:schemeClr val="bg1"/>
                </a:solidFill>
                <a:latin typeface="Arial"/>
                <a:cs typeface="Arial"/>
              </a:rPr>
              <a:t> model speedup of 1.56x with 4</a:t>
            </a:r>
            <a:r>
              <a:rPr lang="en-US" sz="1200" baseline="30000" dirty="0">
                <a:solidFill>
                  <a:schemeClr val="bg1"/>
                </a:solidFill>
                <a:latin typeface="Arial"/>
                <a:cs typeface="Arial"/>
              </a:rPr>
              <a:t>th</a:t>
            </a:r>
            <a:r>
              <a:rPr lang="en-US" sz="1200" dirty="0">
                <a:solidFill>
                  <a:schemeClr val="bg1"/>
                </a:solidFill>
                <a:latin typeface="Arial"/>
                <a:cs typeface="Arial"/>
              </a:rPr>
              <a:t> Gen Xeon and </a:t>
            </a:r>
            <a:r>
              <a:rPr lang="en-US" sz="1200" dirty="0" err="1">
                <a:solidFill>
                  <a:schemeClr val="bg1"/>
                </a:solidFill>
                <a:latin typeface="Arial"/>
                <a:cs typeface="Arial"/>
              </a:rPr>
              <a:t>XGBoost</a:t>
            </a:r>
            <a:r>
              <a:rPr lang="en-US" sz="1200" dirty="0">
                <a:solidFill>
                  <a:schemeClr val="bg1"/>
                </a:solidFill>
                <a:latin typeface="Arial"/>
                <a:cs typeface="Arial"/>
              </a:rPr>
              <a:t> optimizations.</a:t>
            </a:r>
          </a:p>
          <a:p>
            <a:pPr marL="166370" indent="-166370">
              <a:buFont typeface="Wingdings" panose="05000000000000000000" pitchFamily="2" charset="2"/>
              <a:buChar char="§"/>
            </a:pPr>
            <a:r>
              <a:rPr lang="en-US" sz="1200" dirty="0">
                <a:solidFill>
                  <a:schemeClr val="bg1"/>
                </a:solidFill>
                <a:latin typeface="Arial"/>
                <a:cs typeface="Arial"/>
              </a:rPr>
              <a:t>When you put it all together, Aible is able deliver up to 2x faster time-to-solution using a single flexible AI platform with 4</a:t>
            </a:r>
            <a:r>
              <a:rPr lang="en-US" sz="1200" baseline="30000" dirty="0">
                <a:solidFill>
                  <a:schemeClr val="bg1"/>
                </a:solidFill>
                <a:latin typeface="Arial"/>
                <a:cs typeface="Arial"/>
              </a:rPr>
              <a:t>th</a:t>
            </a:r>
            <a:r>
              <a:rPr lang="en-US" sz="1200" dirty="0">
                <a:solidFill>
                  <a:schemeClr val="bg1"/>
                </a:solidFill>
                <a:latin typeface="Arial"/>
                <a:cs typeface="Arial"/>
              </a:rPr>
              <a:t> Gen Xeon.</a:t>
            </a:r>
          </a:p>
          <a:p>
            <a:pPr marL="166688" indent="-166688">
              <a:buFont typeface="Wingdings" panose="05000000000000000000" pitchFamily="2" charset="2"/>
              <a:buChar char="§"/>
            </a:pPr>
            <a:endParaRPr lang="en-US" sz="1200" dirty="0">
              <a:solidFill>
                <a:schemeClr val="bg1"/>
              </a:solidFill>
            </a:endParaRPr>
          </a:p>
          <a:p>
            <a:pPr marL="0" indent="0">
              <a:buFont typeface="Wingdings" panose="05000000000000000000" pitchFamily="2" charset="2"/>
              <a:buNone/>
            </a:pPr>
            <a:r>
              <a:rPr lang="en-US" sz="1200" dirty="0">
                <a:solidFill>
                  <a:schemeClr val="bg1"/>
                </a:solidFill>
                <a:latin typeface="Arial"/>
                <a:cs typeface="Arial"/>
              </a:rPr>
              <a:t>KATANA GRAPH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IntelOne Display Light" panose="020B0403020203020204" pitchFamily="34" charset="77"/>
                <a:ea typeface="+mn-ea"/>
                <a:cs typeface="+mn-cs"/>
              </a:rPr>
              <a:t>Distributed E2E GNN training performance using Katana Graph on SPR as compared against stock </a:t>
            </a:r>
            <a:r>
              <a:rPr lang="en-US" sz="1200" kern="1200" dirty="0" err="1">
                <a:solidFill>
                  <a:schemeClr val="tx1"/>
                </a:solidFill>
                <a:latin typeface="IntelOne Display Light" panose="020B0403020203020204" pitchFamily="34" charset="77"/>
                <a:ea typeface="+mn-ea"/>
                <a:cs typeface="+mn-cs"/>
              </a:rPr>
              <a:t>distDGL</a:t>
            </a:r>
            <a:r>
              <a:rPr lang="en-US" sz="1200" kern="1200" dirty="0">
                <a:solidFill>
                  <a:schemeClr val="tx1"/>
                </a:solidFill>
                <a:latin typeface="IntelOne Display Light" panose="020B0403020203020204" pitchFamily="34" charset="77"/>
                <a:ea typeface="+mn-ea"/>
                <a:cs typeface="+mn-cs"/>
              </a:rPr>
              <a:t> on MNMG configurations</a:t>
            </a:r>
            <a:endParaRPr lang="en-US" sz="1200" kern="1200" dirty="0">
              <a:solidFill>
                <a:schemeClr val="tx1"/>
              </a:solidFill>
              <a:latin typeface="IntelOne Display Light" panose="020B0403020203020204" pitchFamily="34" charset="77"/>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latin typeface="IntelOne Display Light" panose="020B0403020203020204" pitchFamily="34" charset="77"/>
                <a:ea typeface="+mn-ea"/>
                <a:cs typeface="+mn-cs"/>
              </a:rPr>
              <a:t>Katana software (FP32) on distributed 8 [2s-SPR56c] is 1.6x faster than stock </a:t>
            </a:r>
            <a:r>
              <a:rPr lang="en-US" sz="1200" kern="1200" dirty="0" err="1">
                <a:solidFill>
                  <a:schemeClr val="tx1"/>
                </a:solidFill>
                <a:latin typeface="IntelOne Display Light" panose="020B0403020203020204" pitchFamily="34" charset="77"/>
                <a:ea typeface="+mn-ea"/>
                <a:cs typeface="+mn-cs"/>
              </a:rPr>
              <a:t>distDGL</a:t>
            </a:r>
            <a:r>
              <a:rPr lang="en-US" sz="1200" kern="1200" dirty="0">
                <a:solidFill>
                  <a:schemeClr val="tx1"/>
                </a:solidFill>
                <a:latin typeface="IntelOne Display Light" panose="020B0403020203020204" pitchFamily="34" charset="77"/>
                <a:ea typeface="+mn-ea"/>
                <a:cs typeface="+mn-cs"/>
              </a:rPr>
              <a:t> on distributed 8 [2s-ICX36c + 2 NVIDIA A100-PCIE-40GB] configuration</a:t>
            </a:r>
            <a:endParaRPr lang="en-US" sz="1200" kern="1200" dirty="0">
              <a:solidFill>
                <a:schemeClr val="tx1"/>
              </a:solidFill>
              <a:latin typeface="IntelOne Display Light" panose="020B0403020203020204" pitchFamily="34" charset="77"/>
            </a:endParaRPr>
          </a:p>
          <a:p>
            <a:pPr marL="171450" indent="-171450">
              <a:buFont typeface="Wingdings" panose="05000000000000000000" pitchFamily="2" charset="2"/>
              <a:buChar char="§"/>
              <a:defRPr/>
            </a:pPr>
            <a:r>
              <a:rPr lang="en-US" sz="1200" kern="1200" dirty="0">
                <a:solidFill>
                  <a:schemeClr val="tx1"/>
                </a:solidFill>
                <a:latin typeface="IntelOne Display Light" panose="020B0403020203020204" pitchFamily="34" charset="77"/>
                <a:ea typeface="+mn-ea"/>
                <a:cs typeface="+mn-cs"/>
              </a:rPr>
              <a:t>16x faster distributed graph partitioning powered by KG’s enterprise SW</a:t>
            </a:r>
            <a:r>
              <a:rPr lang="en-US" dirty="0">
                <a:latin typeface="IntelOne Display Light" panose="020B0403020203020204" pitchFamily="34" charset="77"/>
              </a:rPr>
              <a:t> (multi-node cluster of 8 nodes)</a:t>
            </a:r>
            <a:endParaRPr lang="en-US" sz="1200" kern="1200" dirty="0">
              <a:solidFill>
                <a:schemeClr val="tx1"/>
              </a:solidFill>
              <a:latin typeface="IntelOne Display Light" panose="020B0403020203020204" pitchFamily="34" charset="77"/>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kern="1200" dirty="0">
              <a:solidFill>
                <a:schemeClr val="tx1"/>
              </a:solidFill>
              <a:latin typeface="IntelOne Display Light" panose="020B040302020302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latin typeface="IntelOne Display Light" panose="020B0403020203020204" pitchFamily="34" charset="77"/>
                <a:ea typeface="+mn-ea"/>
                <a:cs typeface="+mn-cs"/>
              </a:rPr>
              <a:t>FUJITSU</a:t>
            </a:r>
            <a:endParaRPr lang="en-US" sz="1200" kern="1200" dirty="0">
              <a:solidFill>
                <a:schemeClr val="tx1"/>
              </a:solidFill>
              <a:latin typeface="IntelOne Display Light" panose="020B0403020203020204" pitchFamily="34" charset="77"/>
            </a:endParaRPr>
          </a:p>
          <a:p>
            <a:pPr marL="171450" indent="-171450">
              <a:buFont typeface="Wingdings" panose="05000000000000000000" pitchFamily="2" charset="2"/>
              <a:buChar char="§"/>
              <a:defRPr/>
            </a:pPr>
            <a:r>
              <a:rPr lang="en-US" dirty="0">
                <a:latin typeface="IntelOne Display Light" panose="020B0403020203020204" pitchFamily="34" charset="77"/>
              </a:rPr>
              <a:t>Chose Intel as its partner for their digital transformation innovation platform, which features an AI Test Drive for clients to build and experiment with AI technologies.</a:t>
            </a:r>
            <a:endParaRPr lang="en-US" sz="1200" kern="1200" dirty="0">
              <a:solidFill>
                <a:schemeClr val="tx1"/>
              </a:solidFill>
              <a:latin typeface="IntelOne Display Light" panose="020B0403020203020204" pitchFamily="34" charset="77"/>
            </a:endParaRPr>
          </a:p>
          <a:p>
            <a:pPr marL="171450" indent="-171450">
              <a:buFont typeface="Wingdings" panose="05000000000000000000" pitchFamily="2" charset="2"/>
              <a:buChar char="§"/>
              <a:defRPr/>
            </a:pPr>
            <a:r>
              <a:rPr lang="en-US" dirty="0">
                <a:latin typeface="IntelOne Display Light" panose="020B0403020203020204" pitchFamily="34" charset="77"/>
              </a:rPr>
              <a:t>Used Intel hardware (SPR), software (</a:t>
            </a:r>
            <a:r>
              <a:rPr lang="en-US" dirty="0" err="1">
                <a:latin typeface="IntelOne Display Light" panose="020B0403020203020204" pitchFamily="34" charset="77"/>
              </a:rPr>
              <a:t>OpenVino</a:t>
            </a:r>
            <a:r>
              <a:rPr lang="en-US" dirty="0">
                <a:latin typeface="IntelOne Display Light" panose="020B0403020203020204" pitchFamily="34" charset="77"/>
              </a:rPr>
              <a:t>) and partner (</a:t>
            </a:r>
            <a:r>
              <a:rPr lang="en-US" dirty="0" err="1">
                <a:latin typeface="IntelOne Display Light" panose="020B0403020203020204" pitchFamily="34" charset="77"/>
              </a:rPr>
              <a:t>Brainpool</a:t>
            </a:r>
            <a:r>
              <a:rPr lang="en-US" dirty="0">
                <a:latin typeface="IntelOne Display Light" panose="020B0403020203020204" pitchFamily="34" charset="77"/>
              </a:rPr>
              <a:t>, an AI data science consultancy) to build a NLP model for sentiment analysis</a:t>
            </a:r>
            <a:endParaRPr lang="en-US" sz="1200" kern="1200" dirty="0">
              <a:solidFill>
                <a:schemeClr val="tx1"/>
              </a:solidFill>
              <a:latin typeface="IntelOne Display Light" panose="020B0403020203020204" pitchFamily="34" charset="77"/>
            </a:endParaRPr>
          </a:p>
          <a:p>
            <a:pPr marL="171450" indent="-171450">
              <a:buFont typeface="Wingdings" panose="05000000000000000000" pitchFamily="2" charset="2"/>
              <a:buChar char="§"/>
              <a:defRPr/>
            </a:pPr>
            <a:r>
              <a:rPr lang="en-US" dirty="0">
                <a:latin typeface="IntelOne Display Light" panose="020B0403020203020204" pitchFamily="34" charset="77"/>
              </a:rPr>
              <a:t>Fujitsu wanted a all purpose but also cost effective platform that can handle the many AI use cases that their customers and partners will need, and chose Xeon over other specialized compute systems.</a:t>
            </a:r>
            <a:endParaRPr lang="en-US" sz="1200" kern="1200" dirty="0">
              <a:solidFill>
                <a:schemeClr val="tx1"/>
              </a:solidFill>
              <a:latin typeface="IntelOne Display Light" panose="020B0403020203020204" pitchFamily="34" charset="77"/>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kern="1200" dirty="0">
              <a:solidFill>
                <a:schemeClr val="tx1"/>
              </a:solidFill>
              <a:latin typeface="IntelOne Display Light" panose="020B040302020302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latin typeface="IntelOne Display Light" panose="020B0403020203020204" pitchFamily="34" charset="77"/>
                <a:ea typeface="+mn-ea"/>
                <a:cs typeface="+mn-cs"/>
              </a:rPr>
              <a:t>DECI.AI</a:t>
            </a:r>
            <a:endParaRPr lang="en-US" sz="1200" kern="1200" dirty="0">
              <a:solidFill>
                <a:schemeClr val="tx1"/>
              </a:solidFill>
              <a:latin typeface="IntelOne Display Light" panose="020B0403020203020204" pitchFamily="34" charset="77"/>
            </a:endParaRPr>
          </a:p>
          <a:p>
            <a:pPr marL="171450" indent="-171450">
              <a:buFont typeface="Arial" panose="020B0604020202020204" pitchFamily="34" charset="0"/>
              <a:buChar char="•"/>
              <a:defRPr/>
            </a:pPr>
            <a:r>
              <a:rPr lang="en-US" sz="1200" dirty="0">
                <a:latin typeface="Arial"/>
                <a:cs typeface="Arial"/>
              </a:rPr>
              <a:t>Automatic model acceleration process on SPR – reduce data scientist effort</a:t>
            </a:r>
            <a:r>
              <a:rPr lang="en-US" dirty="0">
                <a:latin typeface="Arial"/>
                <a:cs typeface="Arial"/>
              </a:rPr>
              <a:t> </a:t>
            </a:r>
            <a:endParaRPr lang="en-US" sz="1200" dirty="0">
              <a:cs typeface="Aria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a:cs typeface="Arial"/>
              </a:rPr>
              <a:t>Reduce Xeon inference cost</a:t>
            </a:r>
          </a:p>
          <a:p>
            <a:pPr marL="171450" indent="-171450">
              <a:buFont typeface="Arial" panose="020B0604020202020204" pitchFamily="34" charset="0"/>
              <a:buChar char="•"/>
              <a:defRPr/>
            </a:pPr>
            <a:r>
              <a:rPr lang="en-US" sz="1200" dirty="0">
                <a:latin typeface="Arial"/>
                <a:cs typeface="Arial"/>
              </a:rPr>
              <a:t>Shows best Intel Xeon SPR perf using </a:t>
            </a:r>
            <a:r>
              <a:rPr lang="en-US" sz="1200" dirty="0" err="1">
                <a:latin typeface="Arial"/>
                <a:cs typeface="Arial"/>
              </a:rPr>
              <a:t>DeciAI</a:t>
            </a:r>
            <a:r>
              <a:rPr lang="en-US" dirty="0">
                <a:latin typeface="Arial"/>
                <a:cs typeface="Arial"/>
              </a:rPr>
              <a:t> </a:t>
            </a:r>
            <a:r>
              <a:rPr lang="en-US" sz="1200" dirty="0">
                <a:latin typeface="Arial"/>
                <a:cs typeface="Arial"/>
              </a:rPr>
              <a:t> hardware-aware neural architecture search technology and Intel IPEX runtime</a:t>
            </a:r>
          </a:p>
          <a:p>
            <a:pPr marL="171450" indent="-171450">
              <a:buFont typeface="Arial" panose="020B0604020202020204" pitchFamily="34" charset="0"/>
              <a:buChar char="•"/>
              <a:defRPr/>
            </a:pPr>
            <a:r>
              <a:rPr lang="en-US" b="0" dirty="0">
                <a:latin typeface="Arial Narrow" panose="020B0606020202030204" pitchFamily="34" charset="0"/>
                <a:cs typeface="Arial"/>
              </a:rPr>
              <a:t>3x perf improvement w/ </a:t>
            </a:r>
            <a:r>
              <a:rPr lang="en-US" b="0" dirty="0" err="1">
                <a:latin typeface="Arial Narrow" panose="020B0606020202030204" pitchFamily="34" charset="0"/>
                <a:cs typeface="Arial"/>
              </a:rPr>
              <a:t>DeciNet</a:t>
            </a:r>
            <a:r>
              <a:rPr lang="en-US" b="0" dirty="0">
                <a:latin typeface="Arial Narrow" panose="020B0606020202030204" pitchFamily="34" charset="0"/>
                <a:cs typeface="Arial"/>
              </a:rPr>
              <a:t> &amp; </a:t>
            </a:r>
            <a:r>
              <a:rPr lang="en-US" b="0" dirty="0" err="1">
                <a:latin typeface="Arial Narrow" panose="020B0606020202030204" pitchFamily="34" charset="0"/>
                <a:cs typeface="Arial"/>
              </a:rPr>
              <a:t>DeciBert</a:t>
            </a:r>
            <a:r>
              <a:rPr lang="en-US" b="0" dirty="0">
                <a:latin typeface="Arial Narrow" panose="020B0606020202030204" pitchFamily="34" charset="0"/>
                <a:cs typeface="Arial"/>
              </a:rPr>
              <a:t> over Resnet-50 &amp; BERT using Deci automatic Neural architecture search, no accuracy loss.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555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A86"/>
                </a:solidFill>
                <a:effectLst/>
                <a:uLnTx/>
                <a:uFillTx/>
                <a:latin typeface="IntelOne Display Medium"/>
                <a:cs typeface="Arial"/>
                <a:sym typeface="Helvetica Neue"/>
              </a:rPr>
              <a:t>What Is It?</a:t>
            </a:r>
            <a:endParaRPr lang="en-US" dirty="0">
              <a:latin typeface="IntelOne Display Medium"/>
            </a:endParaRPr>
          </a:p>
          <a:p>
            <a:pPr marL="214308" marR="0" lvl="0" indent="-214308" algn="l" defTabSz="914288" rtl="0" eaLnBrk="1" fontAlgn="auto" latinLnBrk="0" hangingPunct="0">
              <a:lnSpc>
                <a:spcPct val="100000"/>
              </a:lnSpc>
              <a:spcBef>
                <a:spcPts val="0"/>
              </a:spcBef>
              <a:spcAft>
                <a:spcPts val="0"/>
              </a:spcAft>
              <a:buClrTx/>
              <a:buSzTx/>
              <a:buFont typeface="Wingdings" pitchFamily="2" charset="2"/>
              <a:buChar char="§"/>
              <a:tabLst/>
              <a:defRPr/>
            </a:pPr>
            <a:r>
              <a:rPr kumimoji="0" lang="en-US" sz="1800" u="none" strike="noStrike" kern="0" cap="none" spc="0" normalizeH="0" baseline="0" noProof="0" dirty="0">
                <a:ln>
                  <a:noFill/>
                </a:ln>
                <a:solidFill>
                  <a:srgbClr val="525252"/>
                </a:solidFill>
                <a:effectLst/>
                <a:uLnTx/>
                <a:uFillTx/>
                <a:latin typeface="IntelOne Display Regular"/>
                <a:ea typeface="Intel Clear" panose="020B0604020203020204" pitchFamily="34" charset="0"/>
                <a:cs typeface="Intel Clear" panose="020B0604020203020204" pitchFamily="34" charset="0"/>
                <a:sym typeface="Helvetica Neue"/>
              </a:rPr>
              <a:t>Integrated accelerator IP that accelerates analytics primitives (scan, filter, etc.), CRC calculations, compression, decompression, and more</a:t>
            </a:r>
          </a:p>
          <a:p>
            <a:pPr marL="214308" marR="0" lvl="0" indent="-214308" algn="l" defTabSz="914288" rtl="0" eaLnBrk="1" fontAlgn="auto" latinLnBrk="0" hangingPunct="0">
              <a:lnSpc>
                <a:spcPct val="100000"/>
              </a:lnSpc>
              <a:spcBef>
                <a:spcPts val="0"/>
              </a:spcBef>
              <a:spcAft>
                <a:spcPts val="0"/>
              </a:spcAft>
              <a:buClrTx/>
              <a:buSzTx/>
              <a:buFont typeface="Wingdings" pitchFamily="2" charset="2"/>
              <a:buChar char="§"/>
              <a:tabLst/>
              <a:defRPr/>
            </a:pPr>
            <a:r>
              <a:rPr kumimoji="0" lang="en-US" sz="1800" u="none" strike="noStrike" kern="0" cap="none" spc="0" normalizeH="0" baseline="0" noProof="0" dirty="0">
                <a:ln>
                  <a:noFill/>
                </a:ln>
                <a:solidFill>
                  <a:srgbClr val="525252"/>
                </a:solidFill>
                <a:effectLst/>
                <a:uLnTx/>
                <a:uFillTx/>
                <a:latin typeface="IntelOne Display Regular"/>
                <a:ea typeface="Intel Clear" panose="020B0604020203020204" pitchFamily="34" charset="0"/>
                <a:cs typeface="Intel Clear" panose="020B0604020203020204" pitchFamily="34" charset="0"/>
                <a:sym typeface="Helvetica Neue"/>
              </a:rPr>
              <a:t>Up to 4 IAA instances per socket</a:t>
            </a:r>
          </a:p>
          <a:p>
            <a:pPr marL="214308" marR="0" lvl="0" indent="-214308" algn="l" defTabSz="914288" rtl="0" eaLnBrk="1" fontAlgn="auto" latinLnBrk="0" hangingPunct="0">
              <a:lnSpc>
                <a:spcPct val="100000"/>
              </a:lnSpc>
              <a:spcBef>
                <a:spcPts val="0"/>
              </a:spcBef>
              <a:spcAft>
                <a:spcPts val="0"/>
              </a:spcAft>
              <a:buClrTx/>
              <a:buSzTx/>
              <a:buFont typeface="Wingdings" pitchFamily="2" charset="2"/>
              <a:buChar char="§"/>
              <a:tabLst/>
              <a:defRPr/>
            </a:pPr>
            <a:r>
              <a:rPr kumimoji="0" lang="en-US" sz="1800" u="none" strike="noStrike" kern="0" cap="none" spc="0" normalizeH="0" baseline="0" noProof="0" dirty="0">
                <a:ln>
                  <a:noFill/>
                </a:ln>
                <a:solidFill>
                  <a:srgbClr val="525252"/>
                </a:solidFill>
                <a:effectLst/>
                <a:uLnTx/>
                <a:uFillTx/>
                <a:latin typeface="IntelOne Display Regular"/>
                <a:ea typeface="Intel Clear" panose="020B0604020203020204" pitchFamily="34" charset="0"/>
                <a:cs typeface="Intel Clear" panose="020B0604020203020204" pitchFamily="34" charset="0"/>
                <a:sym typeface="Helvetica Neue"/>
              </a:rPr>
              <a:t>Advanced offload optimizations such as support for AIA instructions &amp; SVM</a:t>
            </a:r>
          </a:p>
          <a:p>
            <a:pPr marL="214308" marR="0" lvl="0" indent="-214308" algn="l" defTabSz="914288" rtl="0" eaLnBrk="1" fontAlgn="auto" latinLnBrk="0" hangingPunct="0">
              <a:lnSpc>
                <a:spcPct val="100000"/>
              </a:lnSpc>
              <a:spcBef>
                <a:spcPts val="0"/>
              </a:spcBef>
              <a:spcAft>
                <a:spcPts val="0"/>
              </a:spcAft>
              <a:buClrTx/>
              <a:buSzTx/>
              <a:buFont typeface="Wingdings" pitchFamily="2" charset="2"/>
              <a:buChar char="§"/>
              <a:tabLst/>
              <a:defRPr/>
            </a:pPr>
            <a:r>
              <a:rPr kumimoji="0" lang="en-US" sz="1800" u="none" strike="noStrike" kern="0" cap="none" spc="0" normalizeH="0" baseline="0" noProof="0" dirty="0">
                <a:ln>
                  <a:noFill/>
                </a:ln>
                <a:solidFill>
                  <a:srgbClr val="525252"/>
                </a:solidFill>
                <a:effectLst/>
                <a:uLnTx/>
                <a:uFillTx/>
                <a:latin typeface="IntelOne Display Regular"/>
                <a:ea typeface="Intel Clear" panose="020B0604020203020204" pitchFamily="34" charset="0"/>
                <a:cs typeface="Intel Clear" panose="020B0604020203020204" pitchFamily="34" charset="0"/>
                <a:sym typeface="Helvetica Neue"/>
              </a:rPr>
              <a:t>Scalable-IOV support for seamless sharing from application user-process, containers and/or virtual machines </a:t>
            </a:r>
          </a:p>
          <a:p>
            <a:pPr marL="214308" marR="0" lvl="0" indent="-214308" algn="l" defTabSz="914288" rtl="0" eaLnBrk="1" fontAlgn="auto" latinLnBrk="0" hangingPunct="0">
              <a:lnSpc>
                <a:spcPct val="100000"/>
              </a:lnSpc>
              <a:spcBef>
                <a:spcPts val="0"/>
              </a:spcBef>
              <a:spcAft>
                <a:spcPts val="0"/>
              </a:spcAft>
              <a:buClrTx/>
              <a:buSzTx/>
              <a:buFont typeface="Wingdings" pitchFamily="2" charset="2"/>
              <a:buChar char="§"/>
              <a:tabLst/>
              <a:defRPr/>
            </a:pPr>
            <a:endParaRPr kumimoji="0" lang="en-US" sz="1800" u="none" strike="noStrike" kern="0" cap="none" spc="0" normalizeH="0" baseline="0" noProof="0" dirty="0">
              <a:ln>
                <a:noFill/>
              </a:ln>
              <a:solidFill>
                <a:srgbClr val="525252"/>
              </a:solidFill>
              <a:effectLst/>
              <a:uLnTx/>
              <a:uFillTx/>
              <a:latin typeface="IntelOne Display Regular"/>
              <a:ea typeface="Intel Clear" panose="020B0604020203020204" pitchFamily="34" charset="0"/>
              <a:cs typeface="Intel Clear" panose="020B060402020302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C7FD"/>
                </a:solidFill>
                <a:effectLst/>
                <a:uLnTx/>
                <a:uFillTx/>
                <a:latin typeface="IntelOne Display Medium" panose="020B0703020203020204" pitchFamily="34" charset="0"/>
                <a:cs typeface="Arial"/>
                <a:sym typeface="Helvetica Neue"/>
              </a:rPr>
              <a:t>Value Prop</a:t>
            </a:r>
          </a:p>
          <a:p>
            <a:pPr marL="171446" marR="0" lvl="0" indent="-171446" algn="l" defTabSz="914288"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525252"/>
                </a:solidFill>
                <a:effectLst/>
                <a:uLnTx/>
                <a:uFillTx/>
                <a:latin typeface="IntelOne Display Regular" panose="020B0503020203020204" pitchFamily="34" charset="0"/>
                <a:cs typeface="Arial"/>
                <a:sym typeface="Helvetica Neue"/>
              </a:rPr>
              <a:t>Increases query throughput for in-memory database and analytics workloads</a:t>
            </a:r>
            <a:endParaRPr kumimoji="0" lang="en-US" sz="1400" u="none" strike="noStrike" kern="0" cap="none" spc="0" normalizeH="0" baseline="0" noProof="0" dirty="0">
              <a:ln>
                <a:noFill/>
              </a:ln>
              <a:solidFill>
                <a:srgbClr val="525252"/>
              </a:solidFill>
              <a:effectLst/>
              <a:uLnTx/>
              <a:uFillTx/>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a:p>
            <a:pPr marL="171446" marR="0" lvl="0" indent="-171446" algn="l" defTabSz="914288"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1400" u="none" strike="noStrike" kern="0" cap="none" spc="0" normalizeH="0" baseline="0" noProof="0" dirty="0">
                <a:ln>
                  <a:noFill/>
                </a:ln>
                <a:solidFill>
                  <a:srgbClr val="525252"/>
                </a:solidFill>
                <a:effectLst/>
                <a:uLnTx/>
                <a:uFillTx/>
                <a:latin typeface="IntelOne Display Regular" panose="020B0503020203020204" pitchFamily="34" charset="0"/>
                <a:ea typeface="Intel Clear" panose="020B0604020203020204" pitchFamily="34" charset="0"/>
                <a:cs typeface="Intel Clear" panose="020B0604020203020204" pitchFamily="34" charset="0"/>
                <a:sym typeface="Helvetica Neue"/>
              </a:rPr>
              <a:t>Decreases memory footprint for analytics workloads</a:t>
            </a:r>
          </a:p>
          <a:p>
            <a:pPr marL="171446" marR="0" lvl="0" indent="-171446" algn="l" defTabSz="914288" rtl="0" eaLnBrk="1" fontAlgn="auto" latinLnBrk="0" hangingPunct="0">
              <a:lnSpc>
                <a:spcPct val="100000"/>
              </a:lnSpc>
              <a:spcBef>
                <a:spcPts val="0"/>
              </a:spcBef>
              <a:spcAft>
                <a:spcPts val="0"/>
              </a:spcAft>
              <a:buClrTx/>
              <a:buSzTx/>
              <a:buFont typeface="Wingdings" panose="05000000000000000000" pitchFamily="2" charset="2"/>
              <a:buChar char="§"/>
              <a:tabLst/>
              <a:defRPr/>
            </a:pPr>
            <a:endParaRPr kumimoji="0" lang="en-US" sz="1400" u="none" strike="noStrike" kern="0" cap="none" spc="0" normalizeH="0" baseline="0" noProof="0" dirty="0">
              <a:ln>
                <a:noFill/>
              </a:ln>
              <a:solidFill>
                <a:srgbClr val="525252"/>
              </a:solidFill>
              <a:effectLst/>
              <a:uLnTx/>
              <a:uFillTx/>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8B5"/>
                </a:solidFill>
                <a:effectLst/>
                <a:uLnTx/>
                <a:uFillTx/>
                <a:latin typeface="IntelOne Display Medium" panose="020B0703020203020204" pitchFamily="34" charset="0"/>
                <a:cs typeface="Arial"/>
                <a:sym typeface="Helvetica Neue"/>
              </a:rPr>
              <a:t>Target Workloads/Usages </a:t>
            </a:r>
          </a:p>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Commercial in-</a:t>
            </a:r>
            <a:r>
              <a:rPr kumimoji="0" lang="it-IT" sz="1400" b="0" i="0" u="none" strike="noStrike" kern="1200" cap="none" spc="0" normalizeH="0" baseline="0" noProof="0" dirty="0" err="1">
                <a:ln>
                  <a:noFill/>
                </a:ln>
                <a:solidFill>
                  <a:srgbClr val="525252"/>
                </a:solidFill>
                <a:effectLst/>
                <a:uLnTx/>
                <a:uFillTx/>
                <a:latin typeface="IntelOne Display Regular"/>
                <a:cs typeface="Arial"/>
                <a:sym typeface="Helvetica Neue"/>
              </a:rPr>
              <a:t>memory</a:t>
            </a: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 databases</a:t>
            </a:r>
          </a:p>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Open-Source in-</a:t>
            </a:r>
            <a:r>
              <a:rPr kumimoji="0" lang="it-IT" sz="1400" b="0" i="0" u="none" strike="noStrike" kern="1200" cap="none" spc="0" normalizeH="0" baseline="0" noProof="0" dirty="0" err="1">
                <a:ln>
                  <a:noFill/>
                </a:ln>
                <a:solidFill>
                  <a:srgbClr val="525252"/>
                </a:solidFill>
                <a:effectLst/>
                <a:uLnTx/>
                <a:uFillTx/>
                <a:latin typeface="IntelOne Display Regular"/>
                <a:cs typeface="Arial"/>
                <a:sym typeface="Helvetica Neue"/>
              </a:rPr>
              <a:t>memory</a:t>
            </a: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 database/data stores:  </a:t>
            </a:r>
            <a:r>
              <a:rPr kumimoji="0" lang="it-IT" sz="1400" b="0" i="0" u="none" strike="noStrike" kern="1200" cap="none" spc="0" normalizeH="0" baseline="0" noProof="0" dirty="0" err="1">
                <a:ln>
                  <a:noFill/>
                </a:ln>
                <a:solidFill>
                  <a:srgbClr val="525252"/>
                </a:solidFill>
                <a:effectLst/>
                <a:uLnTx/>
                <a:uFillTx/>
                <a:latin typeface="IntelOne Display Regular"/>
                <a:cs typeface="Arial"/>
                <a:sym typeface="Helvetica Neue"/>
              </a:rPr>
              <a:t>RocksDB</a:t>
            </a: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 </a:t>
            </a:r>
            <a:r>
              <a:rPr kumimoji="0" lang="it-IT" sz="1400" b="0" i="0" u="none" strike="noStrike" kern="1200" cap="none" spc="0" normalizeH="0" baseline="0" noProof="0" dirty="0" err="1">
                <a:ln>
                  <a:noFill/>
                </a:ln>
                <a:solidFill>
                  <a:srgbClr val="525252"/>
                </a:solidFill>
                <a:effectLst/>
                <a:uLnTx/>
                <a:uFillTx/>
                <a:latin typeface="IntelOne Display Regular"/>
                <a:cs typeface="Arial"/>
                <a:sym typeface="Helvetica Neue"/>
              </a:rPr>
              <a:t>Redis</a:t>
            </a: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 Cassandra, MySQL, </a:t>
            </a:r>
            <a:r>
              <a:rPr kumimoji="0" lang="it-IT" sz="1400" b="0" i="0" u="none" strike="noStrike" kern="1200" cap="none" spc="0" normalizeH="0" baseline="0" noProof="0" dirty="0" err="1">
                <a:ln>
                  <a:noFill/>
                </a:ln>
                <a:solidFill>
                  <a:srgbClr val="525252"/>
                </a:solidFill>
                <a:effectLst/>
                <a:uLnTx/>
                <a:uFillTx/>
                <a:latin typeface="IntelOne Display Regular"/>
                <a:cs typeface="Arial"/>
                <a:sym typeface="Helvetica Neue"/>
              </a:rPr>
              <a:t>PostgreSQL</a:t>
            </a: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 </a:t>
            </a:r>
            <a:r>
              <a:rPr kumimoji="0" lang="it-IT" sz="1400" b="0" i="0" u="none" strike="noStrike" kern="1200" cap="none" spc="0" normalizeH="0" baseline="0" noProof="0" dirty="0" err="1">
                <a:ln>
                  <a:noFill/>
                </a:ln>
                <a:solidFill>
                  <a:srgbClr val="525252"/>
                </a:solidFill>
                <a:effectLst/>
                <a:uLnTx/>
                <a:uFillTx/>
                <a:latin typeface="IntelOne Display Regular"/>
                <a:cs typeface="Arial"/>
                <a:sym typeface="Helvetica Neue"/>
              </a:rPr>
              <a:t>MongoDB</a:t>
            </a: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 </a:t>
            </a:r>
            <a:r>
              <a:rPr kumimoji="0" lang="it-IT" sz="1400" b="0" i="0" u="none" strike="noStrike" kern="1200" cap="none" spc="0" normalizeH="0" baseline="0" noProof="0" dirty="0" err="1">
                <a:ln>
                  <a:noFill/>
                </a:ln>
                <a:solidFill>
                  <a:srgbClr val="525252"/>
                </a:solidFill>
                <a:effectLst/>
                <a:uLnTx/>
                <a:uFillTx/>
                <a:latin typeface="IntelOne Display Regular"/>
                <a:cs typeface="Arial"/>
                <a:sym typeface="Helvetica Neue"/>
              </a:rPr>
              <a:t>Memcached</a:t>
            </a:r>
            <a:r>
              <a:rPr kumimoji="0" lang="it-IT" sz="1400" b="0" i="0" u="none" strike="noStrike" kern="1200" cap="none" spc="0" normalizeH="0" baseline="0" noProof="0" dirty="0">
                <a:ln>
                  <a:noFill/>
                </a:ln>
                <a:solidFill>
                  <a:srgbClr val="525252"/>
                </a:solidFill>
                <a:effectLst/>
                <a:uLnTx/>
                <a:uFillTx/>
                <a:latin typeface="IntelOne Display Regular"/>
                <a:cs typeface="Arial"/>
                <a:sym typeface="Helvetica Neue"/>
              </a:rPr>
              <a:t> and more</a:t>
            </a:r>
          </a:p>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u="none" strike="noStrike" kern="0" cap="none" spc="0" normalizeH="0" baseline="0" noProof="0" dirty="0">
                <a:ln>
                  <a:noFill/>
                </a:ln>
                <a:solidFill>
                  <a:srgbClr val="525252"/>
                </a:solidFill>
                <a:effectLst/>
                <a:uLnTx/>
                <a:uFillTx/>
                <a:latin typeface="IntelOne Display Regular" panose="020B0503020203020204" pitchFamily="34" charset="0"/>
                <a:ea typeface="Intel Clear" panose="020B0604020203020204" pitchFamily="34" charset="0"/>
                <a:cs typeface="Intel Clear" panose="020B0604020203020204" pitchFamily="34" charset="0"/>
                <a:sym typeface="Helvetica Neue"/>
              </a:rPr>
              <a:t>Columnar Formats for Big Data Analytics: Apache Parquet, Apache ORC </a:t>
            </a:r>
          </a:p>
          <a:p>
            <a:pPr marL="173038" marR="0" lvl="0" indent="-17303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u="none" strike="noStrike" kern="0" cap="none" spc="0" normalizeH="0" baseline="0" noProof="0" dirty="0">
              <a:ln>
                <a:noFill/>
              </a:ln>
              <a:solidFill>
                <a:srgbClr val="525252"/>
              </a:solidFill>
              <a:effectLst/>
              <a:uLnTx/>
              <a:uFillTx/>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CA6D4-C56B-409E-96CA-3800E7720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473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Sometimes people wonder what Intel has to do with security.  After all, we’re the company that delivers the microprocessors that power their PCs and servers.</a:t>
            </a:r>
          </a:p>
          <a:p>
            <a:pPr marL="171450" indent="-171450">
              <a:buFont typeface="Arial" panose="020B0604020202020204" pitchFamily="34" charset="0"/>
              <a:buChar char="•"/>
            </a:pPr>
            <a:r>
              <a:rPr lang="en-US" dirty="0"/>
              <a:t>Security solutions is often viewed as software, with companies like CrowdStrike, McAfee, Juniper and Palo Alto coming to mind.</a:t>
            </a:r>
          </a:p>
          <a:p>
            <a:pPr marL="171450" indent="-171450">
              <a:buFont typeface="Arial" panose="020B0604020202020204" pitchFamily="34" charset="0"/>
              <a:buChar char="•"/>
            </a:pPr>
            <a:r>
              <a:rPr lang="en-US" dirty="0"/>
              <a:t>No matter how many layers of strong software security you have, there is always something underneath.  An OS or hypervisor vulnerability can compromise an application.  Corrupted firmware could compromise an OS or the security software.</a:t>
            </a:r>
          </a:p>
          <a:p>
            <a:pPr marL="171450" indent="-171450">
              <a:buFont typeface="Arial" panose="020B0604020202020204" pitchFamily="34" charset="0"/>
              <a:buChar char="•"/>
            </a:pPr>
            <a:r>
              <a:rPr lang="en-US" dirty="0"/>
              <a:t>The hardware is the foundation of stack that runs your data centers and is key to protecting everything up the stack.</a:t>
            </a:r>
          </a:p>
          <a:p>
            <a:pPr marL="171450" indent="-171450">
              <a:buFont typeface="Arial" panose="020B0604020202020204" pitchFamily="34" charset="0"/>
              <a:buChar char="•"/>
            </a:pPr>
            <a:r>
              <a:rPr lang="en-US" dirty="0"/>
              <a:t>Your hardware platform vendor is your FIRST security decision.</a:t>
            </a:r>
          </a:p>
        </p:txBody>
      </p:sp>
    </p:spTree>
    <p:extLst>
      <p:ext uri="{BB962C8B-B14F-4D97-AF65-F5344CB8AC3E}">
        <p14:creationId xmlns:p14="http://schemas.microsoft.com/office/powerpoint/2010/main" val="3661226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1" u="sng" dirty="0">
                <a:latin typeface="IntelOne Display Regular"/>
              </a:rPr>
              <a:t>SGX – Software Guard Extensions</a:t>
            </a:r>
            <a:endParaRPr lang="en-US" sz="1200" b="1" u="sng">
              <a:latin typeface="IntelOne Display Regular"/>
              <a:cs typeface="Calibri"/>
            </a:endParaRPr>
          </a:p>
          <a:p>
            <a:pPr marL="0" indent="0">
              <a:buFont typeface="Wingdings" panose="05000000000000000000" pitchFamily="2" charset="2"/>
              <a:buNone/>
            </a:pPr>
            <a:endParaRPr lang="en-US" sz="1200" dirty="0"/>
          </a:p>
          <a:p>
            <a:r>
              <a:rPr lang="en-US" dirty="0">
                <a:solidFill>
                  <a:schemeClr val="tx2"/>
                </a:solidFill>
                <a:latin typeface="IntelOne Display Medium"/>
              </a:rPr>
              <a:t>What is It?</a:t>
            </a:r>
          </a:p>
          <a:p>
            <a:pPr marL="171450" indent="-171450">
              <a:buFont typeface="Wingdings" panose="05000000000000000000" pitchFamily="2" charset="2"/>
              <a:buChar char="§"/>
            </a:pPr>
            <a:r>
              <a:rPr lang="en-US" sz="1200" spc="-30" dirty="0"/>
              <a:t>Provides enhanced security protections for application data independent of operating system </a:t>
            </a:r>
            <a:br>
              <a:rPr lang="en-US" sz="1200" spc="-30" dirty="0">
                <a:cs typeface="+mn-lt"/>
              </a:rPr>
            </a:br>
            <a:r>
              <a:rPr lang="en-US" sz="1200" spc="-30" dirty="0"/>
              <a:t>or hardware configuration, and added integrity provides greater resistance against physical attacks</a:t>
            </a:r>
            <a:endParaRPr lang="en-US" sz="1200" spc="-30" dirty="0">
              <a:cs typeface="Calibri"/>
            </a:endParaRPr>
          </a:p>
          <a:p>
            <a:pPr marL="171450" indent="-171450">
              <a:buFont typeface="Wingdings" panose="05000000000000000000" pitchFamily="2" charset="2"/>
              <a:buChar char="§"/>
              <a:defRPr/>
            </a:pPr>
            <a:r>
              <a:rPr lang="en-US" u="sng" kern="0" dirty="0">
                <a:ea typeface="Intel Clear" panose="020B0604020203020204" pitchFamily="34" charset="0"/>
                <a:cs typeface="Calibri"/>
              </a:rPr>
              <a:t>Designed to extend</a:t>
            </a:r>
            <a:r>
              <a:rPr lang="en-US" sz="1200" kern="0" dirty="0">
                <a:ea typeface="Intel Clear" panose="020B0604020203020204" pitchFamily="34" charset="0"/>
                <a:cs typeface="Calibri"/>
              </a:rPr>
              <a:t> SGX encryption (application isolation), including Integrity, for better security within non-trusted environments</a:t>
            </a:r>
            <a:endParaRPr lang="en-US" sz="1200" spc="-30" dirty="0">
              <a:cs typeface="Calibri"/>
            </a:endParaRPr>
          </a:p>
          <a:p>
            <a:pPr marL="171450" indent="-171450">
              <a:buFont typeface="Wingdings" panose="05000000000000000000" pitchFamily="2" charset="2"/>
              <a:buChar char="§"/>
            </a:pPr>
            <a:endParaRPr lang="en-US" sz="1200" spc="-30" dirty="0"/>
          </a:p>
          <a:p>
            <a:r>
              <a:rPr lang="en-US" dirty="0">
                <a:solidFill>
                  <a:schemeClr val="accent2"/>
                </a:solidFill>
                <a:latin typeface="IntelOne Display Medium"/>
              </a:rPr>
              <a:t>Value Prop</a:t>
            </a:r>
          </a:p>
          <a:p>
            <a:pPr marL="171450" indent="-171450">
              <a:buFont typeface="Wingdings" panose="05000000000000000000" pitchFamily="2" charset="2"/>
              <a:buChar char="§"/>
            </a:pPr>
            <a:r>
              <a:rPr lang="en-US" sz="1200" dirty="0"/>
              <a:t>Provides a trusted execution environment for increased protection for confidential data; helps protect against SW attacks and physical integrity attacks</a:t>
            </a:r>
            <a:endParaRPr lang="en-US" sz="1200" dirty="0">
              <a:cs typeface="Calibri"/>
            </a:endParaRPr>
          </a:p>
          <a:p>
            <a:pPr marL="171450" indent="-171450">
              <a:buFont typeface="Wingdings" panose="05000000000000000000" pitchFamily="2" charset="2"/>
              <a:buChar char="§"/>
            </a:pPr>
            <a:endParaRPr lang="en-US" sz="1200" dirty="0"/>
          </a:p>
          <a:p>
            <a:r>
              <a:rPr lang="en-US" dirty="0">
                <a:solidFill>
                  <a:schemeClr val="accent1"/>
                </a:solidFill>
                <a:latin typeface="IntelOne Display Medium"/>
              </a:rPr>
              <a:t>Target Workloads/Usages </a:t>
            </a:r>
            <a:endParaRPr lang="en-US" dirty="0">
              <a:solidFill>
                <a:schemeClr val="accent1"/>
              </a:solidFill>
              <a:latin typeface="IntelOne Display Medium" panose="020B0703020203020204" pitchFamily="34" charset="0"/>
            </a:endParaRPr>
          </a:p>
          <a:p>
            <a:pPr marL="171450" indent="-171450">
              <a:buFont typeface="Wingdings" panose="05000000000000000000" pitchFamily="2" charset="2"/>
              <a:buChar char="§"/>
            </a:pPr>
            <a:r>
              <a:rPr lang="en-US" sz="1200" dirty="0"/>
              <a:t>Multi party compute</a:t>
            </a:r>
            <a:endParaRPr lang="en-US" sz="1200" dirty="0">
              <a:cs typeface="Calibri"/>
            </a:endParaRPr>
          </a:p>
          <a:p>
            <a:pPr marL="171450" indent="-171450">
              <a:buFont typeface="Wingdings" panose="05000000000000000000" pitchFamily="2" charset="2"/>
              <a:buChar char="§"/>
            </a:pPr>
            <a:r>
              <a:rPr lang="en-US" sz="1200" dirty="0"/>
              <a:t>Blockchain</a:t>
            </a:r>
            <a:endParaRPr lang="en-US" sz="1200" dirty="0">
              <a:cs typeface="Calibri"/>
            </a:endParaRPr>
          </a:p>
          <a:p>
            <a:pPr marL="171450" indent="-171450">
              <a:buFont typeface="Wingdings" panose="05000000000000000000" pitchFamily="2" charset="2"/>
              <a:buChar char="§"/>
            </a:pPr>
            <a:r>
              <a:rPr lang="en-US" sz="1200" dirty="0"/>
              <a:t>Trusted multi-party compute</a:t>
            </a:r>
            <a:endParaRPr lang="en-US" sz="1200" dirty="0">
              <a:cs typeface="Calibri"/>
            </a:endParaRPr>
          </a:p>
          <a:p>
            <a:pPr marL="171450" indent="-171450">
              <a:buFont typeface="Wingdings" panose="05000000000000000000" pitchFamily="2" charset="2"/>
              <a:buChar char="§"/>
            </a:pPr>
            <a:r>
              <a:rPr lang="en-US" sz="1200" dirty="0"/>
              <a:t>Federated learning / Secure analytics</a:t>
            </a:r>
            <a:endParaRPr lang="en-US" sz="1200" dirty="0">
              <a:cs typeface="Calibri"/>
            </a:endParaRPr>
          </a:p>
          <a:p>
            <a:pPr marL="171450" indent="-171450">
              <a:buFont typeface="Wingdings" panose="05000000000000000000" pitchFamily="2" charset="2"/>
              <a:buChar char="§"/>
            </a:pPr>
            <a:r>
              <a:rPr lang="en-US" sz="1200" dirty="0"/>
              <a:t>Secure native application hosting</a:t>
            </a:r>
            <a:endParaRPr lang="en-US" sz="1200" dirty="0">
              <a:cs typeface="Calibri"/>
            </a:endParaRPr>
          </a:p>
          <a:p>
            <a:pPr marL="171450" indent="-171450">
              <a:buFont typeface="Wingdings" panose="05000000000000000000" pitchFamily="2" charset="2"/>
              <a:buChar char="§"/>
            </a:pPr>
            <a:r>
              <a:rPr lang="en-US" sz="1200" dirty="0"/>
              <a:t>Secure database</a:t>
            </a:r>
            <a:endParaRPr lang="en-US" sz="1200" dirty="0">
              <a:cs typeface="Calibri"/>
            </a:endParaRPr>
          </a:p>
          <a:p>
            <a:pPr marL="171450" indent="-171450">
              <a:buFont typeface="Wingdings" panose="05000000000000000000" pitchFamily="2" charset="2"/>
              <a:buChar char="§"/>
            </a:pPr>
            <a:r>
              <a:rPr lang="en-US" sz="1200" dirty="0"/>
              <a:t>Key management</a:t>
            </a:r>
            <a:endParaRPr lang="en-US" sz="1200" dirty="0">
              <a:cs typeface="Calibri"/>
            </a:endParaRPr>
          </a:p>
          <a:p>
            <a:pPr marL="171450" indent="-171450">
              <a:buFont typeface="Wingdings" panose="05000000000000000000" pitchFamily="2" charset="2"/>
              <a:buChar char="§"/>
            </a:pPr>
            <a:r>
              <a:rPr lang="en-US" sz="1200" dirty="0"/>
              <a:t>Secure networking</a:t>
            </a:r>
            <a:endParaRPr lang="en-US" sz="1200" dirty="0">
              <a:cs typeface="Calibri"/>
            </a:endParaRPr>
          </a:p>
          <a:p>
            <a:pPr marL="0" indent="0">
              <a:buFont typeface="Wingdings" panose="05000000000000000000" pitchFamily="2" charset="2"/>
              <a:buNone/>
            </a:pPr>
            <a:endParaRPr lang="en-US" sz="1200" dirty="0"/>
          </a:p>
          <a:p>
            <a:pPr marL="0" indent="0">
              <a:buFont typeface="Wingdings" panose="05000000000000000000" pitchFamily="2" charset="2"/>
              <a:buNone/>
            </a:pPr>
            <a:endParaRPr lang="en-US" sz="1200" dirty="0"/>
          </a:p>
          <a:p>
            <a:pPr>
              <a:buFont typeface="Wingdings" panose="05000000000000000000" pitchFamily="2" charset="2"/>
            </a:pPr>
            <a:r>
              <a:rPr lang="en-US" dirty="0">
                <a:solidFill>
                  <a:srgbClr val="242424"/>
                </a:solidFill>
                <a:effectLst/>
                <a:latin typeface="IntelOne Display Regular"/>
              </a:rPr>
              <a:t>Intel Trust Domain Extensions (Intel TDX)</a:t>
            </a:r>
            <a:br>
              <a:rPr lang="en-US" dirty="0">
                <a:cs typeface="+mn-lt"/>
              </a:rPr>
            </a:br>
            <a:r>
              <a:rPr lang="en-US" dirty="0">
                <a:solidFill>
                  <a:srgbClr val="242424"/>
                </a:solidFill>
                <a:effectLst/>
                <a:latin typeface="IntelOne Display Regular"/>
              </a:rPr>
              <a:t>Intel TDX is a new capability available through select cloud providers in 2023 that</a:t>
            </a:r>
            <a:br>
              <a:rPr lang="en-US" dirty="0">
                <a:effectLst/>
              </a:rPr>
            </a:br>
            <a:r>
              <a:rPr lang="en-US" dirty="0">
                <a:solidFill>
                  <a:srgbClr val="242424"/>
                </a:solidFill>
                <a:effectLst/>
                <a:latin typeface="IntelOne Display Regular"/>
              </a:rPr>
              <a:t>offers increased confidentiality at the virtual machine (VM) level, enhancing privacy</a:t>
            </a:r>
            <a:br>
              <a:rPr lang="en-US" dirty="0">
                <a:effectLst/>
              </a:rPr>
            </a:br>
            <a:r>
              <a:rPr lang="en-US" dirty="0">
                <a:solidFill>
                  <a:srgbClr val="242424"/>
                </a:solidFill>
                <a:effectLst/>
                <a:latin typeface="IntelOne Display Regular"/>
              </a:rPr>
              <a:t>and control over your data. Within an Intel TDX confidential VM, the guest OS and</a:t>
            </a:r>
            <a:br>
              <a:rPr lang="en-US" dirty="0">
                <a:effectLst/>
              </a:rPr>
            </a:br>
            <a:r>
              <a:rPr lang="en-US" dirty="0">
                <a:solidFill>
                  <a:srgbClr val="242424"/>
                </a:solidFill>
                <a:effectLst/>
                <a:latin typeface="IntelOne Display Regular"/>
              </a:rPr>
              <a:t>VM applications are </a:t>
            </a:r>
            <a:r>
              <a:rPr lang="en-US" u="sng" dirty="0">
                <a:solidFill>
                  <a:srgbClr val="242424"/>
                </a:solidFill>
                <a:latin typeface="IntelOne Display Regular"/>
              </a:rPr>
              <a:t>designed to be </a:t>
            </a:r>
            <a:r>
              <a:rPr lang="en-US" dirty="0">
                <a:solidFill>
                  <a:srgbClr val="242424"/>
                </a:solidFill>
                <a:latin typeface="IntelOne Display Regular"/>
              </a:rPr>
              <a:t>isolated</a:t>
            </a:r>
            <a:r>
              <a:rPr lang="en-US" dirty="0">
                <a:solidFill>
                  <a:srgbClr val="242424"/>
                </a:solidFill>
                <a:effectLst/>
                <a:latin typeface="IntelOne Display Regular"/>
              </a:rPr>
              <a:t> from access by the cloud host, hypervisor and other</a:t>
            </a:r>
            <a:br>
              <a:rPr lang="en-US" dirty="0">
                <a:effectLst/>
              </a:rPr>
            </a:br>
            <a:r>
              <a:rPr lang="en-US" dirty="0">
                <a:solidFill>
                  <a:srgbClr val="242424"/>
                </a:solidFill>
                <a:effectLst/>
                <a:latin typeface="IntelOne Display Regular"/>
              </a:rPr>
              <a:t>VMs on the platform.</a:t>
            </a:r>
            <a:endParaRPr lang="en-US" sz="1200" dirty="0">
              <a:solidFill>
                <a:srgbClr val="242424"/>
              </a:solidFill>
              <a:effectLst/>
              <a:latin typeface="IntelOne Display 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CA6D4-C56B-409E-96CA-3800E77204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71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kern="1200" dirty="0">
                <a:solidFill>
                  <a:schemeClr val="tx1"/>
                </a:solidFill>
                <a:effectLst/>
                <a:ea typeface="+mn-ea"/>
                <a:cs typeface="+mn-cs"/>
              </a:rPr>
              <a:t>Key Point:  Intel will offer customers the widest range of data protection options to fit the wide range of customer needs.</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With the addition of TDX to our data protection technology line-up, Intel will offer customers an unmatched range of options on which to deploy confidential computing solutions.  Each solution offers unique security properties and balances data protection with ease-of-deployment.</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Intel TME encrypts all the memory on the system with a master key.  It is very simple to deploy with just a BIOS switch and provides effective protection against physical attacks on memory, such as cold-boot attack and purpose-built memory probes.  TME requires the user to trust all the software in the stack.</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Intel TDX encrypts each VM with a tenant-specific key and can be configured with just a few clicks during VM stet-up.  With TDX, only the Guest OS and the applications inside the VM are inside the trust boundary.  For cloud providers seeking software config uniformity across their fleet, TDX will be the most straight-forward Confidential Computing technology to deploy.</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For cloud providers looking for high-security differentiation today and tomorrow, Intel SGX offers the tightest trust boundary and greatest data isolation of any solution in the market, with only the SGX enclave inside the trust boundary.  No other software can gain access to the data.  Deploying SGX does take more planning and enabling than TME or TDX, but is not the excruciatingly difficult task the competition claims.  Several SGX-compatible library OS’s are available today that enable deployment of unmodified apps in SGX enclaves, including Gramine (open source), “Scone” from </a:t>
            </a:r>
            <a:r>
              <a:rPr lang="en-US" sz="1100" b="0" kern="1200" dirty="0" err="1">
                <a:solidFill>
                  <a:schemeClr val="tx1"/>
                </a:solidFill>
                <a:effectLst/>
                <a:ea typeface="+mn-ea"/>
                <a:cs typeface="+mn-cs"/>
              </a:rPr>
              <a:t>Scontain</a:t>
            </a:r>
            <a:r>
              <a:rPr lang="en-US" sz="1100" b="0" kern="1200" dirty="0">
                <a:solidFill>
                  <a:schemeClr val="tx1"/>
                </a:solidFill>
                <a:effectLst/>
                <a:ea typeface="+mn-ea"/>
                <a:cs typeface="+mn-cs"/>
              </a:rPr>
              <a:t>, and “Runtime Encryption” from </a:t>
            </a:r>
            <a:r>
              <a:rPr lang="en-US" sz="1100" b="0" kern="1200" dirty="0" err="1">
                <a:solidFill>
                  <a:schemeClr val="tx1"/>
                </a:solidFill>
                <a:effectLst/>
                <a:ea typeface="+mn-ea"/>
                <a:cs typeface="+mn-cs"/>
              </a:rPr>
              <a:t>Fortanix</a:t>
            </a:r>
            <a:r>
              <a:rPr lang="en-US" sz="1100" b="0" kern="1200" dirty="0">
                <a:solidFill>
                  <a:schemeClr val="tx1"/>
                </a:solidFill>
                <a:effectLst/>
                <a:ea typeface="+mn-ea"/>
                <a:cs typeface="+mn-cs"/>
              </a:rPr>
              <a:t>.</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With these three options, you now have the ability to open up detailed conversations with customers about which best fits their needs.</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With Intel, you will have the most comprehensive line-up of confidential computing solutions to sell --  More than AMD and more than AWS’ Graviton &amp; Nitro products.</a:t>
            </a:r>
          </a:p>
          <a:p>
            <a:pPr lvl="0"/>
            <a:endParaRPr lang="en-US" sz="1100" b="0" kern="1200" dirty="0">
              <a:solidFill>
                <a:schemeClr val="tx1"/>
              </a:solidFill>
              <a:effectLst/>
              <a:ea typeface="+mn-ea"/>
              <a:cs typeface="+mn-cs"/>
            </a:endParaRPr>
          </a:p>
        </p:txBody>
      </p:sp>
    </p:spTree>
    <p:extLst>
      <p:ext uri="{BB962C8B-B14F-4D97-AF65-F5344CB8AC3E}">
        <p14:creationId xmlns:p14="http://schemas.microsoft.com/office/powerpoint/2010/main" val="370646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7675"/>
            <a:ext cx="5486400" cy="3086100"/>
          </a:xfrm>
        </p:spPr>
      </p:sp>
      <p:sp>
        <p:nvSpPr>
          <p:cNvPr id="3" name="Notes Placeholder 2"/>
          <p:cNvSpPr>
            <a:spLocks noGrp="1"/>
          </p:cNvSpPr>
          <p:nvPr>
            <p:ph type="body" idx="1"/>
          </p:nvPr>
        </p:nvSpPr>
        <p:spPr/>
        <p:txBody>
          <a:bodyPr/>
          <a:lstStyle/>
          <a:p>
            <a:pPr rtl="0" fontAlgn="base"/>
            <a:endParaRPr lang="en-US" sz="1100" dirty="0">
              <a:effectLst/>
              <a:cs typeface="Calibri"/>
            </a:endParaRPr>
          </a:p>
        </p:txBody>
      </p:sp>
    </p:spTree>
    <p:extLst>
      <p:ext uri="{BB962C8B-B14F-4D97-AF65-F5344CB8AC3E}">
        <p14:creationId xmlns:p14="http://schemas.microsoft.com/office/powerpoint/2010/main" val="4260518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chart shows a gen-to-gen performance comparison across a range of crypto workloads between 3rd Gen and 4th Gen Xeon Scalable (left chart), and the performance gain versus a 5-year-old installed base platform (Skylake). </a:t>
            </a:r>
          </a:p>
          <a:p>
            <a:pPr marL="171450" indent="-171450">
              <a:buFont typeface="Arial" panose="020B0604020202020204" pitchFamily="34" charset="0"/>
              <a:buChar char="•"/>
            </a:pPr>
            <a:r>
              <a:rPr lang="en-US" dirty="0"/>
              <a:t>Gen-to-gen performance improvement ranges from 1.3 to over 1.5X</a:t>
            </a:r>
          </a:p>
          <a:p>
            <a:pPr marL="171450" indent="-171450">
              <a:buFont typeface="Arial" panose="020B0604020202020204" pitchFamily="34" charset="0"/>
              <a:buChar char="•"/>
            </a:pPr>
            <a:r>
              <a:rPr lang="en-US" dirty="0"/>
              <a:t>Performance improvement over an installed base platform range from 2.5X to over 3.8X</a:t>
            </a:r>
          </a:p>
        </p:txBody>
      </p:sp>
    </p:spTree>
    <p:extLst>
      <p:ext uri="{BB962C8B-B14F-4D97-AF65-F5344CB8AC3E}">
        <p14:creationId xmlns:p14="http://schemas.microsoft.com/office/powerpoint/2010/main" val="3806970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5519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1853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6585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6034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5164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1639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9041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413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661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5"/>
          </p:nvPr>
        </p:nvSpPr>
        <p:spPr/>
        <p:txBody>
          <a:bodyPr/>
          <a:lstStyle/>
          <a:p>
            <a:fld id="{43D92567-D7D7-4223-A842-9A06E6D4E1F9}" type="slidenum">
              <a:rPr lang="en-US" smtClean="0"/>
              <a:t>6</a:t>
            </a:fld>
            <a:endParaRPr lang="en-US" dirty="0"/>
          </a:p>
        </p:txBody>
      </p:sp>
    </p:spTree>
    <p:extLst>
      <p:ext uri="{BB962C8B-B14F-4D97-AF65-F5344CB8AC3E}">
        <p14:creationId xmlns:p14="http://schemas.microsoft.com/office/powerpoint/2010/main" val="1993179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0786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panose="020F0502020204030204" pitchFamily="34" charset="0"/>
              </a:rPr>
              <a:t>4</a:t>
            </a:r>
            <a:r>
              <a:rPr lang="en-US" sz="1200" baseline="30000" dirty="0">
                <a:cs typeface="Calibri" panose="020F0502020204030204" pitchFamily="34" charset="0"/>
              </a:rPr>
              <a:t>th</a:t>
            </a:r>
            <a:r>
              <a:rPr lang="en-US" sz="1200" dirty="0">
                <a:cs typeface="Calibri" panose="020F0502020204030204" pitchFamily="34" charset="0"/>
              </a:rPr>
              <a:t> Gen Config 3: Tested by Intel on November 2022, 1-node, 2x Intel® Xeon® 8490H, E3 stepping, 60 cores, 80KB L1 cache and 2MB L2 cache per core, 112MB L3 cache per processor, HT On, Turbo On, SNC disabled, Total Memory 2048 GB (32 x 64GB 4800 MHz </a:t>
            </a:r>
            <a:r>
              <a:rPr lang="en-US" sz="1200" dirty="0">
                <a:solidFill>
                  <a:schemeClr val="bg2">
                    <a:lumMod val="60000"/>
                    <a:lumOff val="40000"/>
                  </a:schemeClr>
                </a:solidFill>
                <a:cs typeface="Calibri" panose="020F0502020204030204" pitchFamily="34" charset="0"/>
              </a:rPr>
              <a:t>[run @ 4400 MHz] </a:t>
            </a:r>
            <a:r>
              <a:rPr lang="en-US" sz="1200" dirty="0">
                <a:cs typeface="Calibri" panose="020F0502020204030204" pitchFamily="34" charset="0"/>
              </a:rPr>
              <a:t>), BKC WW41-&gt;BIOS: EGSDCRB1.SYS.8901.P01.2209200243, </a:t>
            </a:r>
            <a:r>
              <a:rPr lang="en-US" sz="1200" dirty="0" err="1">
                <a:cs typeface="Calibri" panose="020F0502020204030204" pitchFamily="34" charset="0"/>
              </a:rPr>
              <a:t>ucode</a:t>
            </a:r>
            <a:r>
              <a:rPr lang="en-US" sz="1200" dirty="0">
                <a:cs typeface="Calibri" panose="020F0502020204030204" pitchFamily="34" charset="0"/>
              </a:rPr>
              <a:t>: 0xAB0000C0, OS: SLES15 SP4, kernel: 5.14.21-150400.22-default, HANA: 2.00.052.00.1599235305, NetWeaver: 7.50, Benchmark kit: 3.17, </a:t>
            </a:r>
            <a:r>
              <a:rPr lang="en-US" sz="1200" dirty="0">
                <a:highlight>
                  <a:srgbClr val="FFFF00"/>
                </a:highlight>
                <a:cs typeface="Calibri" panose="020F0502020204030204" pitchFamily="34" charset="0"/>
              </a:rPr>
              <a:t>Score 7893 Queries/Hour</a:t>
            </a:r>
          </a:p>
          <a:p>
            <a:endParaRPr lang="en-US" dirty="0"/>
          </a:p>
        </p:txBody>
      </p:sp>
    </p:spTree>
    <p:extLst>
      <p:ext uri="{BB962C8B-B14F-4D97-AF65-F5344CB8AC3E}">
        <p14:creationId xmlns:p14="http://schemas.microsoft.com/office/powerpoint/2010/main" val="2060234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cs typeface="Calibri"/>
              </a:rPr>
              <a:t>3rd Generation Intel® Xeon® Scalable Processor Configuration: </a:t>
            </a:r>
            <a:r>
              <a:rPr lang="en-US" sz="1200" dirty="0">
                <a:solidFill>
                  <a:srgbClr val="000000"/>
                </a:solidFill>
                <a:highlight>
                  <a:srgbClr val="FFFF00"/>
                </a:highlight>
                <a:cs typeface="Calibri"/>
              </a:rPr>
              <a:t>Test by Intel as of August 8, 2021</a:t>
            </a:r>
            <a:r>
              <a:rPr lang="en-US" sz="1200" dirty="0">
                <a:solidFill>
                  <a:srgbClr val="000000"/>
                </a:solidFill>
                <a:cs typeface="Calibri"/>
              </a:rPr>
              <a:t>. One front-end node and four compute nodes, all using Intel® Server Board M50CYP2SB-003. 1x front-end configuration: 2x Intel® Xeon® Gold 6348 processor (28 cores, 2.60 GHz); Intel® Hyper-Threading Technology = ON, Intel® Turbo Boost Technology = ON, total memory 256 GB (16 slots/16 GB/3200 MHz); BIOS version: 22D08; BMC 2.66, SDR 0.31, CPLD 3p0; Microcode: 0x0b000280; CentOS Linux installation ISO (minimal or full) 8 build 2011; storage – boot drive 1x Intel® SSD P4610 1.6 TB (3D NAND PCIe 3.1 x4, 3D1, TLC); high-performance network: 1x Intel® Ethernet Converged Network Adapter X550-T2 (10 GbE), model X550T2. 4x compute nodes configuration: 2x Intel® Xeon® Gold 6348 processor (28 cores, 2.60 GHz); Intel Hyper-Threading Technology = ON, Intel Turbo Boost Technology = ON, total memory 512 GB (16 slots/32 GB/3200 MHz); BIOS version: 22D08; BMC 2.66, SDR 0.31, CPLD 3p0; Microcode: 0x0b000280; CentOS Linux installation ISO (minimal or full) 8 build 2011; storage – scratch drive: 1x Intel SSD P4610 1.6 TB (3D NAND PCIe 3.1 x4, 3D1, TLC); high-performance network: 1x Intel Ethernet Converged Network Adapter X550-T2 (10 GbE), model X550T2. </a:t>
            </a:r>
          </a:p>
          <a:p>
            <a:endParaRPr lang="en-US" dirty="0"/>
          </a:p>
        </p:txBody>
      </p:sp>
      <p:sp>
        <p:nvSpPr>
          <p:cNvPr id="4" name="Slide Number Placeholder 3"/>
          <p:cNvSpPr>
            <a:spLocks noGrp="1"/>
          </p:cNvSpPr>
          <p:nvPr>
            <p:ph type="sldNum" sz="quarter" idx="5"/>
          </p:nvPr>
        </p:nvSpPr>
        <p:spPr/>
        <p:txBody>
          <a:bodyPr/>
          <a:lstStyle/>
          <a:p>
            <a:fld id="{8D86C323-6B07-4236-93CA-82883FBF1BC5}" type="slidenum">
              <a:rPr lang="en-US" smtClean="0"/>
              <a:t>61</a:t>
            </a:fld>
            <a:endParaRPr lang="en-US"/>
          </a:p>
        </p:txBody>
      </p:sp>
    </p:spTree>
    <p:extLst>
      <p:ext uri="{BB962C8B-B14F-4D97-AF65-F5344CB8AC3E}">
        <p14:creationId xmlns:p14="http://schemas.microsoft.com/office/powerpoint/2010/main" val="2785158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750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284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p:txBody>
          <a:bodyPr/>
          <a:lstStyle/>
          <a:p>
            <a:pPr marL="0" marR="0" lvl="0" indent="0" algn="l" defTabSz="228600" rtl="0" eaLnBrk="1" fontAlgn="auto" latinLnBrk="0" hangingPunct="1">
              <a:lnSpc>
                <a:spcPct val="117999"/>
              </a:lnSpc>
              <a:spcBef>
                <a:spcPts val="0"/>
              </a:spcBef>
              <a:spcAft>
                <a:spcPts val="0"/>
              </a:spcAft>
              <a:buClrTx/>
              <a:buSzTx/>
              <a:buFontTx/>
              <a:buNone/>
              <a:tabLst/>
              <a:defRPr/>
            </a:pPr>
            <a:r>
              <a:rPr lang="en-US" sz="1100" kern="1200" dirty="0">
                <a:solidFill>
                  <a:schemeClr val="tx1"/>
                </a:solidFill>
                <a:effectLst/>
                <a:latin typeface="+mn-lt"/>
                <a:ea typeface="+mn-ea"/>
                <a:cs typeface="+mn-cs"/>
              </a:rPr>
              <a:t>Intel's end-to-end product portfolio.</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228600" rtl="0" eaLnBrk="1" fontAlgn="auto" latinLnBrk="0" hangingPunct="1">
              <a:lnSpc>
                <a:spcPct val="117999"/>
              </a:lnSpc>
              <a:spcBef>
                <a:spcPts val="0"/>
              </a:spcBef>
              <a:spcAft>
                <a:spcPts val="0"/>
              </a:spcAft>
              <a:buClrTx/>
              <a:buSzTx/>
              <a:buFontTx/>
              <a:buNone/>
              <a:tabLst/>
              <a:defRPr/>
            </a:pPr>
            <a:r>
              <a:rPr lang="en-US" sz="1100" kern="1200" dirty="0">
                <a:solidFill>
                  <a:schemeClr val="tx1"/>
                </a:solidFill>
                <a:effectLst/>
                <a:latin typeface="+mn-lt"/>
                <a:ea typeface="+mn-ea"/>
                <a:cs typeface="+mn-cs"/>
              </a:rPr>
              <a:t>Every generation of products improves in user experience, performance, power, cost, connectivity, security, and form factor.</a:t>
            </a:r>
          </a:p>
          <a:p>
            <a:pPr marL="0" marR="0" lvl="0" indent="0" algn="l" defTabSz="228600" rtl="0" eaLnBrk="1" fontAlgn="auto" latinLnBrk="0" hangingPunct="1">
              <a:lnSpc>
                <a:spcPct val="117999"/>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228600" rtl="0" eaLnBrk="1" fontAlgn="auto" latinLnBrk="0" hangingPunct="1">
              <a:lnSpc>
                <a:spcPct val="117999"/>
              </a:lnSpc>
              <a:spcBef>
                <a:spcPts val="0"/>
              </a:spcBef>
              <a:spcAft>
                <a:spcPts val="0"/>
              </a:spcAft>
              <a:buClrTx/>
              <a:buSzTx/>
              <a:buFontTx/>
              <a:buNone/>
              <a:tabLst/>
              <a:defRPr/>
            </a:pPr>
            <a:r>
              <a:rPr lang="en-US" sz="1100" kern="1200" dirty="0">
                <a:solidFill>
                  <a:schemeClr val="tx1"/>
                </a:solidFill>
                <a:effectLst/>
                <a:latin typeface="+mn-lt"/>
                <a:ea typeface="+mn-ea"/>
                <a:cs typeface="+mn-cs"/>
              </a:rPr>
              <a:t>Our silicon and software are essential for moving, storing, and processing data faster and more securely than ever before. Advancing these technologies allows us to help our customers solve their greatest challenges.</a:t>
            </a:r>
            <a:endParaRPr lang="en-US" dirty="0"/>
          </a:p>
        </p:txBody>
      </p:sp>
    </p:spTree>
    <p:extLst>
      <p:ext uri="{BB962C8B-B14F-4D97-AF65-F5344CB8AC3E}">
        <p14:creationId xmlns:p14="http://schemas.microsoft.com/office/powerpoint/2010/main" val="255761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pPr/>
              <a:t>8</a:t>
            </a:fld>
            <a:endParaRPr lang="en-US" dirty="0"/>
          </a:p>
        </p:txBody>
      </p:sp>
    </p:spTree>
    <p:extLst>
      <p:ext uri="{BB962C8B-B14F-4D97-AF65-F5344CB8AC3E}">
        <p14:creationId xmlns:p14="http://schemas.microsoft.com/office/powerpoint/2010/main" val="335296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338" lvl="0" indent="-287338">
              <a:spcAft>
                <a:spcPts val="1200"/>
              </a:spcAft>
              <a:buFont typeface="Arial" panose="020B0604020202020204" pitchFamily="34" charset="0"/>
              <a:buChar char="•"/>
            </a:pPr>
            <a:r>
              <a:rPr lang="en-US" sz="1200" dirty="0"/>
              <a:t>To help address the inefficiencies and intense resource requirements, which drive up the costs of moving data we’ve introduced a new accelerator called Intel Data Streaming Accelerator. (DSA)…</a:t>
            </a:r>
          </a:p>
          <a:p>
            <a:pPr marL="287338" lvl="0" indent="-287338">
              <a:spcAft>
                <a:spcPts val="1200"/>
              </a:spcAft>
              <a:buFont typeface="Arial" panose="020B0604020202020204" pitchFamily="34" charset="0"/>
              <a:buChar char="•"/>
            </a:pPr>
            <a:r>
              <a:rPr lang="en-US" sz="1200" dirty="0"/>
              <a:t>You’ll hear a lot about QAT today, in this case we’ll share with you how the compression/decompression acceleration help with Data Backup</a:t>
            </a:r>
          </a:p>
          <a:p>
            <a:pPr marL="287338" lvl="0" indent="-287338">
              <a:spcAft>
                <a:spcPts val="1200"/>
              </a:spcAft>
              <a:buFont typeface="Arial" panose="020B0604020202020204" pitchFamily="34" charset="0"/>
              <a:buChar char="•"/>
            </a:pPr>
            <a:r>
              <a:rPr lang="en-US" sz="1200" dirty="0"/>
              <a:t>Let’s click into both of these..</a:t>
            </a:r>
          </a:p>
          <a:p>
            <a:pPr marL="0" marR="0" lvl="0" indent="0" algn="l" defTabSz="914400">
              <a:lnSpc>
                <a:spcPct val="100000"/>
              </a:lnSpc>
              <a:spcBef>
                <a:spcPts val="0"/>
              </a:spcBef>
              <a:spcAft>
                <a:spcPts val="0"/>
              </a:spcAft>
              <a:buClrTx/>
              <a:buSzTx/>
              <a:buFontTx/>
              <a:buNone/>
              <a:tabLst/>
              <a:defRPr/>
            </a:pPr>
            <a:endParaRPr lang="en-US" u="none" strike="noStrike" dirty="0">
              <a:solidFill>
                <a:srgbClr val="525252"/>
              </a:solidFill>
              <a:effectLst/>
              <a:ea typeface="Intel Clear"/>
              <a:cs typeface="Intel Clear"/>
            </a:endParaRPr>
          </a:p>
          <a:p>
            <a:pPr marL="0" marR="0" lvl="0" indent="0" algn="l" defTabSz="914400">
              <a:lnSpc>
                <a:spcPct val="100000"/>
              </a:lnSpc>
              <a:spcBef>
                <a:spcPts val="0"/>
              </a:spcBef>
              <a:spcAft>
                <a:spcPts val="0"/>
              </a:spcAft>
              <a:buClrTx/>
              <a:buSzTx/>
              <a:buFontTx/>
              <a:buNone/>
              <a:tabLst/>
              <a:defRPr/>
            </a:pPr>
            <a:endParaRPr lang="en-US" u="none" strike="noStrike" dirty="0">
              <a:solidFill>
                <a:srgbClr val="525252"/>
              </a:solidFill>
              <a:effectLst/>
              <a:ea typeface="Intel Clear"/>
              <a:cs typeface="Intel Clear"/>
            </a:endParaRPr>
          </a:p>
          <a:p>
            <a:pPr marL="0" marR="0" lvl="0" indent="0" algn="l" defTabSz="914400">
              <a:lnSpc>
                <a:spcPct val="100000"/>
              </a:lnSpc>
              <a:spcBef>
                <a:spcPts val="0"/>
              </a:spcBef>
              <a:spcAft>
                <a:spcPts val="0"/>
              </a:spcAft>
              <a:buClrTx/>
              <a:buSzTx/>
              <a:buFontTx/>
              <a:buNone/>
              <a:tabLst/>
              <a:defRPr/>
            </a:pPr>
            <a:endParaRPr lang="en-US" u="none" strike="noStrike" dirty="0">
              <a:solidFill>
                <a:srgbClr val="525252"/>
              </a:solidFill>
              <a:effectLst/>
              <a:ea typeface="Intel Clear"/>
              <a:cs typeface="Intel Clear"/>
            </a:endParaRPr>
          </a:p>
          <a:p>
            <a:pPr marL="0" marR="0" lvl="0" indent="0" algn="l" defTabSz="914400">
              <a:lnSpc>
                <a:spcPct val="100000"/>
              </a:lnSpc>
              <a:spcBef>
                <a:spcPts val="0"/>
              </a:spcBef>
              <a:spcAft>
                <a:spcPts val="0"/>
              </a:spcAft>
              <a:buClrTx/>
              <a:buSzTx/>
              <a:buFontTx/>
              <a:buNone/>
              <a:tabLst/>
              <a:defRPr/>
            </a:pPr>
            <a:r>
              <a:rPr lang="en-US" u="none" strike="noStrike" dirty="0">
                <a:solidFill>
                  <a:srgbClr val="525252"/>
                </a:solidFill>
                <a:effectLst/>
                <a:ea typeface="Intel Clear"/>
                <a:cs typeface="Intel Clear"/>
              </a:rPr>
              <a:t>--------------</a:t>
            </a:r>
          </a:p>
          <a:p>
            <a:pPr marL="0" marR="0" lvl="0" indent="0" algn="l" defTabSz="914400">
              <a:lnSpc>
                <a:spcPct val="100000"/>
              </a:lnSpc>
              <a:spcBef>
                <a:spcPts val="0"/>
              </a:spcBef>
              <a:spcAft>
                <a:spcPts val="0"/>
              </a:spcAft>
              <a:buClrTx/>
              <a:buSzTx/>
              <a:buFontTx/>
              <a:buNone/>
              <a:tabLst/>
              <a:defRPr/>
            </a:pPr>
            <a:endParaRPr lang="en-US" u="none" strike="noStrike" dirty="0">
              <a:solidFill>
                <a:srgbClr val="525252"/>
              </a:solidFill>
              <a:effectLst/>
              <a:ea typeface="Intel Clear"/>
              <a:cs typeface="Intel Clear"/>
            </a:endParaRPr>
          </a:p>
          <a:p>
            <a:pPr marL="0" marR="0" lvl="0" indent="0" algn="l" defTabSz="914400">
              <a:lnSpc>
                <a:spcPct val="100000"/>
              </a:lnSpc>
              <a:spcBef>
                <a:spcPts val="0"/>
              </a:spcBef>
              <a:spcAft>
                <a:spcPts val="0"/>
              </a:spcAft>
              <a:buClrTx/>
              <a:buSzTx/>
              <a:buFontTx/>
              <a:buNone/>
              <a:tabLst/>
              <a:defRPr/>
            </a:pPr>
            <a:r>
              <a:rPr lang="en-US" u="none" strike="noStrike" dirty="0">
                <a:solidFill>
                  <a:srgbClr val="525252"/>
                </a:solidFill>
                <a:effectLst/>
                <a:ea typeface="Intel Clear"/>
                <a:cs typeface="Intel Clear"/>
              </a:rPr>
              <a:t>Intel® Data Streaming Accelerator (DSA) is targeted to support the performance of applications reliant on data movement.</a:t>
            </a:r>
            <a:endParaRPr lang="en-US" sz="1200" dirty="0">
              <a:solidFill>
                <a:srgbClr val="000000"/>
              </a:solidFill>
              <a:effectLst/>
              <a:ea typeface="Intel Clear"/>
              <a:cs typeface="Intel Clear"/>
            </a:endParaRPr>
          </a:p>
          <a:p>
            <a:endParaRPr lang="en-US" dirty="0"/>
          </a:p>
          <a:p>
            <a:r>
              <a:rPr lang="en-US" dirty="0">
                <a:solidFill>
                  <a:schemeClr val="tx2"/>
                </a:solidFill>
                <a:latin typeface="IntelOne Display Medium" panose="020B0703020203020204" pitchFamily="34" charset="0"/>
              </a:rPr>
              <a:t>What Is It?</a:t>
            </a:r>
          </a:p>
          <a:p>
            <a:pPr marL="171450" indent="-171450">
              <a:buFont typeface="Wingdings" panose="05000000000000000000" pitchFamily="2" charset="2"/>
              <a:buChar char="§"/>
            </a:pPr>
            <a:r>
              <a:rPr lang="en-US" sz="1200" spc="-30" dirty="0"/>
              <a:t>Integrated accelerator IP accelerates common data mover operations </a:t>
            </a:r>
          </a:p>
          <a:p>
            <a:pPr marL="171450" indent="-171450">
              <a:buFont typeface="Wingdings" panose="05000000000000000000" pitchFamily="2" charset="2"/>
              <a:buChar char="§"/>
            </a:pPr>
            <a:r>
              <a:rPr lang="en-US" sz="1200" spc="-30" dirty="0"/>
              <a:t>Up to 4 instances per socket for up to 120GB/s (240GB/s bi-directional) bandwidth</a:t>
            </a:r>
          </a:p>
          <a:p>
            <a:pPr marL="171450" indent="-171450">
              <a:buFont typeface="Wingdings" panose="05000000000000000000" pitchFamily="2" charset="2"/>
              <a:buChar char="§"/>
            </a:pPr>
            <a:r>
              <a:rPr lang="en-US" sz="1200" spc="-30" dirty="0"/>
              <a:t>Advanced offload optimizations such as support for AIA instructions and SVM</a:t>
            </a:r>
          </a:p>
          <a:p>
            <a:pPr marL="171450" indent="-171450">
              <a:buFont typeface="Wingdings" panose="05000000000000000000" pitchFamily="2" charset="2"/>
              <a:buChar char="§"/>
            </a:pPr>
            <a:r>
              <a:rPr lang="en-US" sz="1200" spc="-30" dirty="0"/>
              <a:t>Scalable-IOV support for seamless sharing from application user-process, containers and/or virtual machines</a:t>
            </a:r>
          </a:p>
          <a:p>
            <a:pPr marL="171450" indent="-171450">
              <a:buFont typeface="Wingdings" panose="05000000000000000000" pitchFamily="2" charset="2"/>
              <a:buChar char="§"/>
            </a:pPr>
            <a:endParaRPr lang="en-US" sz="1200" spc="-30" dirty="0"/>
          </a:p>
          <a:p>
            <a:r>
              <a:rPr lang="en-US" dirty="0">
                <a:solidFill>
                  <a:schemeClr val="accent2"/>
                </a:solidFill>
                <a:latin typeface="IntelOne Display Medium" panose="020B0703020203020204" pitchFamily="34" charset="0"/>
              </a:rPr>
              <a:t>Value Prop</a:t>
            </a:r>
          </a:p>
          <a:p>
            <a:pPr marL="171450" indent="-171450">
              <a:buFont typeface="Wingdings" panose="05000000000000000000" pitchFamily="2" charset="2"/>
              <a:buChar char="§"/>
            </a:pPr>
            <a:r>
              <a:rPr lang="en-US" sz="1200" dirty="0"/>
              <a:t>Improves performance of applications reliant on data movement </a:t>
            </a:r>
          </a:p>
          <a:p>
            <a:pPr marL="171450" indent="-171450">
              <a:buFont typeface="Wingdings" panose="05000000000000000000" pitchFamily="2" charset="2"/>
              <a:buChar char="§"/>
            </a:pPr>
            <a:r>
              <a:rPr lang="en-US" sz="1200" dirty="0"/>
              <a:t>Cores offload data movement operations to DSA, freeing CPU cycles for higher priority work</a:t>
            </a:r>
          </a:p>
          <a:p>
            <a:pPr marL="171450" indent="-171450">
              <a:buFont typeface="Wingdings" panose="05000000000000000000" pitchFamily="2" charset="2"/>
              <a:buChar char="§"/>
            </a:pPr>
            <a:endParaRPr lang="en-US" sz="1200" dirty="0"/>
          </a:p>
          <a:p>
            <a:r>
              <a:rPr lang="en-US" dirty="0">
                <a:solidFill>
                  <a:schemeClr val="accent1"/>
                </a:solidFill>
                <a:latin typeface="IntelOne Display Medium" panose="020B0703020203020204" pitchFamily="34" charset="0"/>
              </a:rPr>
              <a:t>Target Workloads/Usages </a:t>
            </a:r>
          </a:p>
          <a:p>
            <a:pPr marL="171450" indent="-171450">
              <a:buFont typeface="Wingdings" panose="05000000000000000000" pitchFamily="2" charset="2"/>
              <a:buChar char="§"/>
            </a:pPr>
            <a:r>
              <a:rPr lang="en-US" sz="1200" dirty="0"/>
              <a:t>Network: </a:t>
            </a:r>
            <a:r>
              <a:rPr lang="en-US" sz="1200" dirty="0" err="1"/>
              <a:t>vSwitch</a:t>
            </a:r>
            <a:r>
              <a:rPr lang="en-US" sz="1200" dirty="0"/>
              <a:t> network virtualization </a:t>
            </a:r>
          </a:p>
          <a:p>
            <a:pPr marL="171450" indent="-171450">
              <a:buFont typeface="Wingdings" panose="05000000000000000000" pitchFamily="2" charset="2"/>
              <a:buChar char="§"/>
            </a:pPr>
            <a:r>
              <a:rPr lang="en-US" sz="1200" dirty="0"/>
              <a:t>Storage: Fast replication across non-transparent bridge (NTB)</a:t>
            </a:r>
          </a:p>
          <a:p>
            <a:pPr marL="171450" indent="-171450">
              <a:buFont typeface="Wingdings" panose="05000000000000000000" pitchFamily="2" charset="2"/>
              <a:buChar char="§"/>
            </a:pPr>
            <a:r>
              <a:rPr lang="en-US" sz="1200" dirty="0"/>
              <a:t>Application usage examples: Messaging, ERP, In-Memory Databases, Analytics</a:t>
            </a:r>
          </a:p>
          <a:p>
            <a:pPr marL="171450" indent="-171450">
              <a:buFont typeface="Wingdings" panose="05000000000000000000" pitchFamily="2" charset="2"/>
              <a:buChar cha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CA6D4-C56B-409E-96CA-3800E772042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2613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7338" lvl="0" indent="-287338">
              <a:spcAft>
                <a:spcPts val="1200"/>
              </a:spcAft>
              <a:buFont typeface="Arial" panose="020B0604020202020204" pitchFamily="34" charset="0"/>
              <a:buChar char="•"/>
            </a:pPr>
            <a:r>
              <a:rPr lang="en-US" sz="1600" dirty="0"/>
              <a:t>Intel DSA…</a:t>
            </a:r>
          </a:p>
          <a:p>
            <a:pPr marL="287338" marR="0" lvl="0" indent="-2873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solidFill>
                  <a:srgbClr val="004A86"/>
                </a:solidFill>
                <a:latin typeface="IntelOne Display Regular"/>
                <a:cs typeface="Arial"/>
                <a:sym typeface="Helvetica Neue"/>
              </a:rPr>
              <a:t>Accelerates data movement and transformation operations for common storage functions,  such as data integrity checks and deduplication by offloading almost all data movement processing from the CPU cores</a:t>
            </a:r>
            <a:endParaRPr lang="en-US" sz="1600" dirty="0"/>
          </a:p>
          <a:p>
            <a:pPr marL="287338" lvl="0" indent="-287338">
              <a:spcAft>
                <a:spcPts val="1200"/>
              </a:spcAft>
              <a:buFont typeface="Arial" panose="020B0604020202020204" pitchFamily="34" charset="0"/>
              <a:buChar char="•"/>
            </a:pPr>
            <a:r>
              <a:rPr lang="en-US" sz="1200" dirty="0"/>
              <a:t>This in turn improves performance and power efficiency for numerous data movement use cases like storage replication, VM boot time, live migration and checkpoint analysis, </a:t>
            </a:r>
            <a:r>
              <a:rPr lang="en-US" sz="1200" dirty="0" err="1"/>
              <a:t>vSwitch</a:t>
            </a:r>
            <a:r>
              <a:rPr lang="en-US" sz="1200" dirty="0"/>
              <a:t> acceleration, Data Copy in packet processing pipelines, and many other data use cases that are happening all day and night in every data center</a:t>
            </a:r>
          </a:p>
          <a:p>
            <a:pPr marL="287338" indent="-287338">
              <a:spcAft>
                <a:spcPts val="1200"/>
              </a:spcAft>
              <a:buFont typeface="Arial" panose="020B0604020202020204" pitchFamily="34" charset="0"/>
              <a:buChar char="•"/>
            </a:pPr>
            <a:r>
              <a:rPr lang="en-US" sz="1800" dirty="0"/>
              <a:t>As an example</a:t>
            </a:r>
          </a:p>
          <a:p>
            <a:pPr marL="287338" lvl="0" indent="-287338">
              <a:spcAft>
                <a:spcPts val="1200"/>
              </a:spcAft>
              <a:buFont typeface="Arial" panose="020B0604020202020204" pitchFamily="34" charset="0"/>
              <a:buChar char="•"/>
            </a:pPr>
            <a:r>
              <a:rPr lang="en-US" sz="1400" dirty="0"/>
              <a:t>We see 60% higher IOPS as we’re able to boost I/O speed with NVME over TCP using intel DSA for CRC calculations</a:t>
            </a:r>
          </a:p>
          <a:p>
            <a:pPr marL="287338" lvl="0" indent="-287338">
              <a:spcAft>
                <a:spcPts val="1200"/>
              </a:spcAft>
              <a:buFont typeface="Arial" panose="020B0604020202020204" pitchFamily="34" charset="0"/>
              <a:buChar char="•"/>
            </a:pPr>
            <a:r>
              <a:rPr lang="en-US" sz="1400" dirty="0"/>
              <a:t>At the same time we’re seeing a 37% reduction in latency for large packet sequential reads vs prior gen Xeon.</a:t>
            </a:r>
          </a:p>
          <a:p>
            <a:pPr marL="287338" lvl="0" indent="-287338">
              <a:spcAft>
                <a:spcPts val="1200"/>
              </a:spcAft>
              <a:buFont typeface="Arial" panose="020B0604020202020204" pitchFamily="34" charset="0"/>
              <a:buChar char="•"/>
            </a:pPr>
            <a:r>
              <a:rPr lang="en-US" sz="1400" dirty="0"/>
              <a:t>Higher throughput with lower latency, using less cores </a:t>
            </a:r>
          </a:p>
          <a:p>
            <a:pPr marL="287338" lvl="0" indent="-287338">
              <a:spcAft>
                <a:spcPts val="1200"/>
              </a:spcAft>
              <a:buFont typeface="Arial" panose="020B0604020202020204" pitchFamily="34" charset="0"/>
              <a:buChar char="•"/>
            </a:pPr>
            <a:endParaRPr lang="en-US" sz="1400" dirty="0"/>
          </a:p>
          <a:p>
            <a:pPr marL="287338" lvl="0" indent="-287338">
              <a:spcAft>
                <a:spcPts val="1200"/>
              </a:spcAft>
              <a:buFont typeface="Arial" panose="020B0604020202020204" pitchFamily="34" charset="0"/>
              <a:buChar char="•"/>
            </a:pPr>
            <a:r>
              <a:rPr lang="en-US" sz="1400" dirty="0"/>
              <a:t>DSA is integrated into industry leading frameworks SPDK and DPDK making deployment for storage and networking use cases simple, and we have created a new library called Data Mover Library for Applications, aimed to simplify adoption</a:t>
            </a:r>
          </a:p>
          <a:p>
            <a:pPr>
              <a:lnSpc>
                <a:spcPct val="90000"/>
              </a:lnSpc>
              <a:spcBef>
                <a:spcPts val="600"/>
              </a:spcBef>
              <a:defRPr/>
            </a:pPr>
            <a:endParaRPr lang="en-US" dirty="0">
              <a:solidFill>
                <a:srgbClr val="004A86"/>
              </a:solidFill>
              <a:latin typeface="IntelOne Display Regular"/>
              <a:cs typeface="Arial"/>
              <a:sym typeface="Helvetica Neue"/>
            </a:endParaRPr>
          </a:p>
          <a:p>
            <a:pPr>
              <a:lnSpc>
                <a:spcPct val="90000"/>
              </a:lnSpc>
              <a:spcBef>
                <a:spcPts val="600"/>
              </a:spcBef>
              <a:defRPr/>
            </a:pPr>
            <a:endParaRPr lang="en-US" dirty="0">
              <a:solidFill>
                <a:srgbClr val="004A86"/>
              </a:solidFill>
              <a:latin typeface="IntelOne Display Regular"/>
              <a:cs typeface="Arial"/>
              <a:sym typeface="Helvetica Neue"/>
            </a:endParaRPr>
          </a:p>
          <a:p>
            <a:pPr>
              <a:lnSpc>
                <a:spcPct val="90000"/>
              </a:lnSpc>
              <a:spcBef>
                <a:spcPts val="600"/>
              </a:spcBef>
              <a:defRPr/>
            </a:pPr>
            <a:endParaRPr lang="en-US" dirty="0">
              <a:solidFill>
                <a:srgbClr val="004A86"/>
              </a:solidFill>
              <a:latin typeface="IntelOne Display Regular"/>
              <a:cs typeface="Arial"/>
              <a:sym typeface="Helvetica Neue"/>
            </a:endParaRPr>
          </a:p>
          <a:p>
            <a:pPr>
              <a:lnSpc>
                <a:spcPct val="90000"/>
              </a:lnSpc>
              <a:spcBef>
                <a:spcPts val="600"/>
              </a:spcBef>
              <a:defRPr/>
            </a:pPr>
            <a:endParaRPr lang="en-US" dirty="0">
              <a:solidFill>
                <a:srgbClr val="004A86"/>
              </a:solidFill>
              <a:latin typeface="IntelOne Display Regular"/>
              <a:cs typeface="Arial"/>
              <a:sym typeface="Helvetica Neue"/>
            </a:endParaRPr>
          </a:p>
          <a:p>
            <a:pPr>
              <a:lnSpc>
                <a:spcPct val="90000"/>
              </a:lnSpc>
              <a:spcBef>
                <a:spcPts val="600"/>
              </a:spcBef>
              <a:defRPr/>
            </a:pPr>
            <a:r>
              <a:rPr lang="en-US" dirty="0">
                <a:solidFill>
                  <a:srgbClr val="004A86"/>
                </a:solidFill>
                <a:latin typeface="IntelOne Display Regular"/>
                <a:cs typeface="Arial"/>
                <a:sym typeface="Helvetica Neue"/>
              </a:rPr>
              <a:t>-------------------</a:t>
            </a:r>
          </a:p>
          <a:p>
            <a:pPr>
              <a:lnSpc>
                <a:spcPct val="90000"/>
              </a:lnSpc>
              <a:spcBef>
                <a:spcPts val="600"/>
              </a:spcBef>
              <a:defRPr/>
            </a:pPr>
            <a:endParaRPr lang="en-US" dirty="0">
              <a:solidFill>
                <a:srgbClr val="004A86"/>
              </a:solidFill>
              <a:latin typeface="IntelOne Display Regular"/>
              <a:cs typeface="Arial"/>
              <a:sym typeface="Helvetica Neue"/>
            </a:endParaRPr>
          </a:p>
          <a:p>
            <a:pPr>
              <a:lnSpc>
                <a:spcPct val="90000"/>
              </a:lnSpc>
              <a:spcBef>
                <a:spcPts val="600"/>
              </a:spcBef>
              <a:defRPr/>
            </a:pPr>
            <a:r>
              <a:rPr lang="en-US" dirty="0">
                <a:solidFill>
                  <a:srgbClr val="004A86"/>
                </a:solidFill>
                <a:latin typeface="IntelOne Display Regular"/>
                <a:cs typeface="Arial"/>
                <a:sym typeface="Helvetica Neue"/>
              </a:rPr>
              <a:t>Accelerates data movement and transformation operations for common storage functions,  such as data integrity checks and deduplication by offloading almost all data movement processing from the CPU cores</a:t>
            </a:r>
          </a:p>
          <a:p>
            <a:pPr>
              <a:lnSpc>
                <a:spcPct val="90000"/>
              </a:lnSpc>
              <a:spcBef>
                <a:spcPts val="600"/>
              </a:spcBef>
              <a:defRPr/>
            </a:pPr>
            <a:endParaRPr lang="en-US" dirty="0">
              <a:solidFill>
                <a:srgbClr val="004A86"/>
              </a:solidFill>
              <a:latin typeface="IntelOne Display Regular"/>
              <a:cs typeface="Arial"/>
              <a:sym typeface="Helvetica Neue"/>
            </a:endParaRPr>
          </a:p>
          <a:p>
            <a:pPr>
              <a:lnSpc>
                <a:spcPct val="90000"/>
              </a:lnSpc>
              <a:spcBef>
                <a:spcPts val="600"/>
              </a:spcBef>
              <a:defRPr/>
            </a:pPr>
            <a:r>
              <a:rPr lang="en-US" dirty="0">
                <a:solidFill>
                  <a:srgbClr val="FF0000"/>
                </a:solidFill>
                <a:latin typeface="IntelOne Display Regular"/>
                <a:cs typeface="Arial"/>
                <a:sym typeface="Helvetica Neue"/>
              </a:rPr>
              <a:t>Improves power efficiency for high volume use cases such as Storage, VM and container migration, </a:t>
            </a:r>
            <a:r>
              <a:rPr lang="en-US" dirty="0" err="1">
                <a:solidFill>
                  <a:srgbClr val="FF0000"/>
                </a:solidFill>
                <a:latin typeface="IntelOne Display Regular"/>
                <a:cs typeface="Arial"/>
                <a:sym typeface="Helvetica Neue"/>
              </a:rPr>
              <a:t>vSwitch</a:t>
            </a:r>
            <a:r>
              <a:rPr lang="en-US" dirty="0">
                <a:solidFill>
                  <a:srgbClr val="FF0000"/>
                </a:solidFill>
                <a:latin typeface="IntelOne Display Regular"/>
                <a:cs typeface="Arial"/>
                <a:sym typeface="Helvetica Neue"/>
              </a:rPr>
              <a:t>, Deduplication, Data Copy in packet processing pipelines, etc.</a:t>
            </a:r>
            <a:endParaRPr lang="en-US" dirty="0">
              <a:solidFill>
                <a:srgbClr val="FF0000"/>
              </a:solidFill>
              <a:latin typeface="IntelOne Display Regular"/>
              <a:cs typeface="Arial"/>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sz="1150" spc="10" dirty="0">
              <a:solidFill>
                <a:srgbClr val="000000"/>
              </a:solidFill>
              <a:effectLst/>
              <a:ea typeface="Yu Gothic" panose="020B0400000000000000" pitchFamily="34" charset="-128"/>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sz="1150" spc="10" dirty="0">
              <a:solidFill>
                <a:srgbClr val="000000"/>
              </a:solidFill>
              <a:effectLst/>
              <a:ea typeface="Yu Gothic" panose="020B0400000000000000" pitchFamily="34" charset="-128"/>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1150" spc="10" dirty="0">
                <a:solidFill>
                  <a:srgbClr val="000000"/>
                </a:solidFill>
                <a:effectLst/>
                <a:ea typeface="Yu Gothic" panose="020B0400000000000000" pitchFamily="34" charset="-128"/>
              </a:rPr>
              <a:t>Intel DSA - </a:t>
            </a:r>
            <a:r>
              <a:rPr kumimoji="0" lang="en-US" sz="1200" u="none" strike="noStrike" kern="1200" cap="none" spc="0" normalizeH="0" baseline="0" noProof="0" dirty="0">
                <a:ln>
                  <a:noFill/>
                </a:ln>
                <a:solidFill>
                  <a:srgbClr val="004A86"/>
                </a:solidFill>
                <a:effectLst/>
                <a:uLnTx/>
                <a:uFillTx/>
                <a:latin typeface="IntelOne Display Regular" panose="020B0503020203020204" pitchFamily="34" charset="0"/>
                <a:cs typeface="Arial"/>
                <a:sym typeface="Helvetica Neue"/>
              </a:rPr>
              <a:t>Accelerates data movement and data transformation operations, by offloading almost all data movement processing from the CPU cores</a:t>
            </a:r>
          </a:p>
          <a:p>
            <a:pPr marL="742950" marR="0" lvl="1"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200" u="none" strike="noStrike" kern="1200" cap="none" spc="0" normalizeH="0" baseline="0" noProof="0" dirty="0">
                <a:ln>
                  <a:noFill/>
                </a:ln>
                <a:solidFill>
                  <a:srgbClr val="004A86"/>
                </a:solidFill>
                <a:effectLst/>
                <a:uLnTx/>
                <a:uFillTx/>
                <a:latin typeface="IntelOne Display Regular"/>
                <a:cs typeface="Arial"/>
                <a:sym typeface="Helvetica Neue"/>
              </a:rPr>
              <a:t>Improves power efficiency for high volume use cases such as Storage, VM </a:t>
            </a:r>
            <a:r>
              <a:rPr kumimoji="0" lang="en-US" sz="1200" u="none" strike="noStrike" kern="1200" cap="none" spc="0" normalizeH="0" baseline="0" noProof="0" dirty="0">
                <a:ln>
                  <a:noFill/>
                </a:ln>
                <a:solidFill>
                  <a:srgbClr val="004A86"/>
                </a:solidFill>
                <a:effectLst/>
                <a:uLnTx/>
                <a:uFillTx/>
                <a:latin typeface="IntelOne Display Regular" panose="020B0503020203020204" pitchFamily="34" charset="0"/>
                <a:cs typeface="Arial"/>
                <a:sym typeface="Helvetica Neue"/>
              </a:rPr>
              <a:t>and container migration, </a:t>
            </a:r>
            <a:r>
              <a:rPr kumimoji="0" lang="en-US" sz="1200" u="none" strike="noStrike" kern="1200" cap="none" spc="0" normalizeH="0" baseline="0" noProof="0" dirty="0" err="1">
                <a:ln>
                  <a:noFill/>
                </a:ln>
                <a:solidFill>
                  <a:srgbClr val="004A86"/>
                </a:solidFill>
                <a:effectLst/>
                <a:uLnTx/>
                <a:uFillTx/>
                <a:latin typeface="IntelOne Display Regular" panose="020B0503020203020204" pitchFamily="34" charset="0"/>
                <a:cs typeface="Arial"/>
                <a:sym typeface="Helvetica Neue"/>
              </a:rPr>
              <a:t>vSwitch</a:t>
            </a:r>
            <a:r>
              <a:rPr kumimoji="0" lang="en-US" sz="1200" u="none" strike="noStrike" kern="1200" cap="none" spc="0" normalizeH="0" baseline="0" noProof="0" dirty="0">
                <a:ln>
                  <a:noFill/>
                </a:ln>
                <a:solidFill>
                  <a:srgbClr val="004A86"/>
                </a:solidFill>
                <a:effectLst/>
                <a:uLnTx/>
                <a:uFillTx/>
                <a:latin typeface="IntelOne Display Regular" panose="020B0503020203020204" pitchFamily="34" charset="0"/>
                <a:cs typeface="Arial"/>
                <a:sym typeface="Helvetica Neue"/>
              </a:rPr>
              <a:t>, </a:t>
            </a:r>
            <a:r>
              <a:rPr kumimoji="0" lang="en-US" sz="1200" u="none" strike="noStrike" kern="1200" cap="none" spc="0" normalizeH="0" baseline="0" noProof="0" dirty="0">
                <a:ln>
                  <a:noFill/>
                </a:ln>
                <a:solidFill>
                  <a:srgbClr val="004A86"/>
                </a:solidFill>
                <a:effectLst/>
                <a:uLnTx/>
                <a:uFillTx/>
                <a:latin typeface="IntelOne Display Regular"/>
                <a:cs typeface="Arial"/>
                <a:sym typeface="Helvetica Neue"/>
              </a:rPr>
              <a:t> Deduplication, Data Copy in packet processing pipelines, etc.</a:t>
            </a:r>
            <a:endParaRPr kumimoji="0" lang="en-US" sz="1200" u="none" strike="noStrike" kern="1200" cap="none" spc="0" normalizeH="0" baseline="0" noProof="0" dirty="0">
              <a:ln>
                <a:noFill/>
              </a:ln>
              <a:solidFill>
                <a:srgbClr val="004A86"/>
              </a:solidFill>
              <a:effectLst/>
              <a:uLnTx/>
              <a:uFillTx/>
              <a:latin typeface="IntelOne Display Regular"/>
              <a:cs typeface="Arial"/>
            </a:endParaRPr>
          </a:p>
          <a:p>
            <a:pPr marL="0" marR="0" lvl="0" indent="0" algn="just" fontAlgn="base">
              <a:spcBef>
                <a:spcPts val="0"/>
              </a:spcBef>
              <a:spcAft>
                <a:spcPts val="0"/>
              </a:spcAft>
              <a:buFont typeface="Symbol" panose="05050102010706020507" pitchFamily="18" charset="2"/>
              <a:buNone/>
            </a:pPr>
            <a:endParaRPr lang="en-US" sz="1150" spc="10" dirty="0">
              <a:solidFill>
                <a:srgbClr val="000000"/>
              </a:solidFill>
              <a:effectLst/>
              <a:ea typeface="Yu Gothic" panose="020B0400000000000000" pitchFamily="34" charset="-128"/>
            </a:endParaRPr>
          </a:p>
          <a:p>
            <a:pPr marL="0" marR="0" lvl="0" indent="0" algn="just" fontAlgn="base">
              <a:spcBef>
                <a:spcPts val="0"/>
              </a:spcBef>
              <a:spcAft>
                <a:spcPts val="0"/>
              </a:spcAft>
              <a:buFont typeface="Symbol" panose="05050102010706020507" pitchFamily="18" charset="2"/>
              <a:buNone/>
            </a:pPr>
            <a:endParaRPr lang="en-US" sz="1150" spc="10" dirty="0">
              <a:solidFill>
                <a:srgbClr val="000000"/>
              </a:solidFill>
              <a:effectLst/>
              <a:ea typeface="Yu Gothic" panose="020B0400000000000000" pitchFamily="34" charset="-128"/>
            </a:endParaRPr>
          </a:p>
          <a:p>
            <a:pPr marL="0" marR="0" lvl="0" indent="0" algn="just" fontAlgn="base">
              <a:spcBef>
                <a:spcPts val="0"/>
              </a:spcBef>
              <a:spcAft>
                <a:spcPts val="0"/>
              </a:spcAft>
              <a:buFont typeface="Symbol" panose="05050102010706020507" pitchFamily="18" charset="2"/>
              <a:buNone/>
            </a:pPr>
            <a:r>
              <a:rPr lang="en-US" sz="1150" spc="10" dirty="0">
                <a:solidFill>
                  <a:srgbClr val="000000"/>
                </a:solidFill>
                <a:effectLst/>
                <a:ea typeface="Yu Gothic" panose="020B0400000000000000" pitchFamily="34" charset="-128"/>
              </a:rPr>
              <a:t>How End Customers (e.g. Smart Cities) Can Benefits from Acceleration with Intel® DSA</a:t>
            </a:r>
          </a:p>
          <a:p>
            <a:pPr marL="342900" marR="0" lvl="0" indent="-342900" algn="just" fontAlgn="base">
              <a:spcBef>
                <a:spcPts val="0"/>
              </a:spcBef>
              <a:spcAft>
                <a:spcPts val="0"/>
              </a:spcAft>
              <a:buFont typeface="Symbol" panose="05050102010706020507" pitchFamily="18" charset="2"/>
              <a:buChar char=""/>
            </a:pPr>
            <a:r>
              <a:rPr lang="en-US" sz="1150" spc="10" dirty="0">
                <a:solidFill>
                  <a:srgbClr val="000000"/>
                </a:solidFill>
                <a:effectLst/>
                <a:ea typeface="Yu Gothic" panose="020B0400000000000000" pitchFamily="34" charset="-128"/>
              </a:rPr>
              <a:t>Data needs to be analyzed and acted upon faster.</a:t>
            </a:r>
            <a:r>
              <a:rPr lang="en-US" sz="1150" dirty="0">
                <a:solidFill>
                  <a:srgbClr val="000000"/>
                </a:solidFill>
                <a:effectLst/>
                <a:ea typeface="Yu Gothic" panose="020B0400000000000000" pitchFamily="34" charset="-128"/>
              </a:rPr>
              <a:t>​</a:t>
            </a:r>
            <a:endParaRPr lang="en-US" sz="1100" dirty="0">
              <a:effectLst/>
              <a:ea typeface="Yu Gothic" panose="020B0400000000000000" pitchFamily="34" charset="-128"/>
            </a:endParaRPr>
          </a:p>
          <a:p>
            <a:pPr marL="342900" marR="0" lvl="0" indent="-342900" algn="just" fontAlgn="base">
              <a:spcBef>
                <a:spcPts val="0"/>
              </a:spcBef>
              <a:spcAft>
                <a:spcPts val="0"/>
              </a:spcAft>
              <a:buFont typeface="Symbol" panose="05050102010706020507" pitchFamily="18" charset="2"/>
              <a:buChar char=""/>
            </a:pPr>
            <a:r>
              <a:rPr lang="en-US" sz="1150" spc="10" dirty="0">
                <a:solidFill>
                  <a:srgbClr val="000000"/>
                </a:solidFill>
                <a:effectLst/>
                <a:ea typeface="Yu Gothic" panose="020B0400000000000000" pitchFamily="34" charset="-128"/>
              </a:rPr>
              <a:t>For entities like city governments and urban service providers, faster data means making smarter decisions. </a:t>
            </a:r>
            <a:endParaRPr lang="en-US" sz="1100" dirty="0">
              <a:effectLst/>
              <a:ea typeface="Yu Gothic" panose="020B0400000000000000" pitchFamily="34" charset="-128"/>
            </a:endParaRPr>
          </a:p>
          <a:p>
            <a:pPr marL="742950" marR="0" lvl="1" indent="-285750" algn="just" fontAlgn="base">
              <a:spcBef>
                <a:spcPts val="0"/>
              </a:spcBef>
              <a:spcAft>
                <a:spcPts val="0"/>
              </a:spcAft>
              <a:buFont typeface="Courier New" panose="02070309020205020404" pitchFamily="49" charset="0"/>
              <a:buChar char="o"/>
            </a:pPr>
            <a:r>
              <a:rPr lang="en-US" sz="1150" spc="10" dirty="0">
                <a:solidFill>
                  <a:srgbClr val="000000"/>
                </a:solidFill>
                <a:effectLst/>
                <a:ea typeface="Yu Gothic" panose="020B0400000000000000" pitchFamily="34" charset="-128"/>
              </a:rPr>
              <a:t>City government can take advantage of large data sets that often require data transparency, which results in wider community engagement. </a:t>
            </a:r>
            <a:r>
              <a:rPr lang="en-US" sz="1150" dirty="0">
                <a:solidFill>
                  <a:srgbClr val="000000"/>
                </a:solidFill>
                <a:effectLst/>
                <a:ea typeface="Yu Gothic" panose="020B0400000000000000" pitchFamily="34" charset="-128"/>
              </a:rPr>
              <a:t>​</a:t>
            </a:r>
            <a:endParaRPr lang="en-US" sz="1100" dirty="0">
              <a:effectLst/>
              <a:ea typeface="Yu Gothic" panose="020B0400000000000000" pitchFamily="34" charset="-128"/>
            </a:endParaRPr>
          </a:p>
          <a:p>
            <a:pPr marL="742950" marR="0" lvl="1" indent="-285750" algn="just" fontAlgn="base">
              <a:spcBef>
                <a:spcPts val="0"/>
              </a:spcBef>
              <a:spcAft>
                <a:spcPts val="0"/>
              </a:spcAft>
              <a:buFont typeface="Courier New" panose="02070309020205020404" pitchFamily="49" charset="0"/>
              <a:buChar char="o"/>
            </a:pPr>
            <a:r>
              <a:rPr lang="en-US" sz="1150" spc="10" dirty="0">
                <a:solidFill>
                  <a:srgbClr val="000000"/>
                </a:solidFill>
                <a:effectLst/>
                <a:ea typeface="Yu Gothic" panose="020B0400000000000000" pitchFamily="34" charset="-128"/>
              </a:rPr>
              <a:t>Utility companies (e.g. electricity and lighting providers) can analyze user needs and reduce wastage.</a:t>
            </a:r>
            <a:r>
              <a:rPr lang="en-US" sz="1150" dirty="0">
                <a:solidFill>
                  <a:srgbClr val="000000"/>
                </a:solidFill>
                <a:effectLst/>
                <a:ea typeface="Yu Gothic" panose="020B0400000000000000" pitchFamily="34" charset="-128"/>
              </a:rPr>
              <a:t>​</a:t>
            </a:r>
            <a:endParaRPr lang="en-US" sz="1100" dirty="0">
              <a:effectLst/>
              <a:ea typeface="Yu Gothic" panose="020B0400000000000000" pitchFamily="34" charset="-128"/>
            </a:endParaRPr>
          </a:p>
          <a:p>
            <a:pPr marL="742950" marR="0" lvl="1" indent="-285750" algn="just" fontAlgn="base">
              <a:spcBef>
                <a:spcPts val="0"/>
              </a:spcBef>
              <a:spcAft>
                <a:spcPts val="0"/>
              </a:spcAft>
              <a:buFont typeface="Courier New" panose="02070309020205020404" pitchFamily="49" charset="0"/>
              <a:buChar char="o"/>
            </a:pPr>
            <a:r>
              <a:rPr lang="en-US" sz="1150" spc="10" dirty="0">
                <a:solidFill>
                  <a:srgbClr val="000000"/>
                </a:solidFill>
                <a:effectLst/>
                <a:ea typeface="Yu Gothic" panose="020B0400000000000000" pitchFamily="34" charset="-128"/>
              </a:rPr>
              <a:t>Transport and mobility sector can use traffic data to provide faster, greener navigation management for urban residents. </a:t>
            </a:r>
            <a:r>
              <a:rPr lang="en-US" sz="1150" dirty="0">
                <a:solidFill>
                  <a:srgbClr val="000000"/>
                </a:solidFill>
                <a:effectLst/>
                <a:ea typeface="Yu Gothic" panose="020B0400000000000000" pitchFamily="34" charset="-128"/>
              </a:rPr>
              <a:t>​</a:t>
            </a:r>
            <a:endParaRPr lang="en-US" sz="1100" dirty="0">
              <a:effectLst/>
              <a:ea typeface="Yu Gothic" panose="020B0400000000000000" pitchFamily="34" charset="-128"/>
            </a:endParaRPr>
          </a:p>
          <a:p>
            <a:pPr marL="342900" marR="0" lvl="0" indent="-342900" algn="just" fontAlgn="base">
              <a:spcBef>
                <a:spcPts val="0"/>
              </a:spcBef>
              <a:spcAft>
                <a:spcPts val="0"/>
              </a:spcAft>
              <a:buFont typeface="Symbol" panose="05050102010706020507" pitchFamily="18" charset="2"/>
              <a:buChar char=""/>
            </a:pPr>
            <a:r>
              <a:rPr lang="en-US" sz="1150" spc="10" dirty="0">
                <a:solidFill>
                  <a:srgbClr val="000000"/>
                </a:solidFill>
                <a:effectLst/>
                <a:ea typeface="Yu Gothic" panose="020B0400000000000000" pitchFamily="34" charset="-128"/>
              </a:rPr>
              <a:t>For faster data analysis and analytics, moving data in and out of data storage is critical. </a:t>
            </a:r>
            <a:r>
              <a:rPr lang="en-US" sz="1150" dirty="0">
                <a:solidFill>
                  <a:srgbClr val="000000"/>
                </a:solidFill>
                <a:effectLst/>
                <a:ea typeface="Yu Gothic" panose="020B0400000000000000" pitchFamily="34" charset="-128"/>
              </a:rPr>
              <a:t>​</a:t>
            </a:r>
            <a:r>
              <a:rPr lang="en-US" sz="1150" spc="10" dirty="0">
                <a:solidFill>
                  <a:srgbClr val="000000"/>
                </a:solidFill>
                <a:effectLst/>
                <a:ea typeface="Yu Gothic" panose="020B0400000000000000" pitchFamily="34" charset="-128"/>
              </a:rPr>
              <a:t>That’s where Intel® DSA comes in.</a:t>
            </a:r>
            <a:endParaRPr lang="en-US" sz="1100" dirty="0">
              <a:effectLst/>
              <a:ea typeface="Yu Gothic" panose="020B0400000000000000" pitchFamily="34" charset="-128"/>
            </a:endParaRPr>
          </a:p>
          <a:p>
            <a:endParaRPr lang="en-US" dirty="0"/>
          </a:p>
        </p:txBody>
      </p:sp>
    </p:spTree>
    <p:extLst>
      <p:ext uri="{BB962C8B-B14F-4D97-AF65-F5344CB8AC3E}">
        <p14:creationId xmlns:p14="http://schemas.microsoft.com/office/powerpoint/2010/main" val="4269548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3.jpg"/><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4.jpg"/><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5.jpg"/><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6.jpg"/><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D309B-162B-1246-867D-2CE25EDE719B}"/>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7" name="Rectangle 6">
            <a:extLst>
              <a:ext uri="{FF2B5EF4-FFF2-40B4-BE49-F238E27FC236}">
                <a16:creationId xmlns:a16="http://schemas.microsoft.com/office/drawing/2014/main" id="{EF200040-B841-47B7-8555-E0299CDC24FA}"/>
              </a:ext>
            </a:extLst>
          </p:cNvPr>
          <p:cNvSpPr/>
          <p:nvPr userDrawn="1"/>
        </p:nvSpPr>
        <p:spPr>
          <a:xfrm>
            <a:off x="1468024" y="1"/>
            <a:ext cx="3429875" cy="53908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023" y="5995721"/>
            <a:ext cx="1059479"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623395" y="2296160"/>
            <a:ext cx="9786457" cy="1915392"/>
          </a:xfrm>
        </p:spPr>
        <p:txBody>
          <a:bodyPr anchor="b">
            <a:noAutofit/>
          </a:bodyPr>
          <a:lstStyle>
            <a:lvl1pPr algn="l">
              <a:defRPr sz="5999" b="0" i="0">
                <a:solidFill>
                  <a:srgbClr val="FFFFFF"/>
                </a:solidFill>
                <a:latin typeface="IntelOne Display Light" panose="020B0403020203020204"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623395" y="4236720"/>
            <a:ext cx="9786457" cy="1021080"/>
          </a:xfrm>
        </p:spPr>
        <p:txBody>
          <a:bodyPr/>
          <a:lstStyle>
            <a:lvl1pPr marL="0" indent="0" algn="l">
              <a:buNone/>
              <a:defRPr sz="2399" b="0" i="0">
                <a:solidFill>
                  <a:srgbClr val="FFFFFF"/>
                </a:solidFill>
                <a:latin typeface="IntelOne Display Light" panose="020B0403020203020204" pitchFamily="34" charset="77"/>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624294" y="1643035"/>
            <a:ext cx="9807808" cy="627700"/>
          </a:xfrm>
        </p:spPr>
        <p:txBody>
          <a:bodyPr anchor="b" anchorCtr="0">
            <a:normAutofit/>
          </a:bodyPr>
          <a:lstStyle>
            <a:lvl1pPr marL="0" indent="0">
              <a:buFontTx/>
              <a:buNone/>
              <a:defRPr sz="1600" b="0" i="0">
                <a:solidFill>
                  <a:srgbClr val="00C7FD"/>
                </a:solidFill>
                <a:latin typeface="+mn-lt"/>
              </a:defRPr>
            </a:lvl1pPr>
          </a:lstStyle>
          <a:p>
            <a:pPr lvl="0"/>
            <a:r>
              <a:rPr lang="en-US" dirty="0"/>
              <a:t>Click to edit Master text styles</a:t>
            </a:r>
          </a:p>
        </p:txBody>
      </p:sp>
      <p:sp>
        <p:nvSpPr>
          <p:cNvPr id="15" name="Rectangle 14">
            <a:extLst>
              <a:ext uri="{FF2B5EF4-FFF2-40B4-BE49-F238E27FC236}">
                <a16:creationId xmlns:a16="http://schemas.microsoft.com/office/drawing/2014/main" id="{EC1BCBB2-B699-44A9-B291-3CCD0D0E00F2}"/>
              </a:ext>
            </a:extLst>
          </p:cNvPr>
          <p:cNvSpPr/>
          <p:nvPr userDrawn="1"/>
        </p:nvSpPr>
        <p:spPr>
          <a:xfrm>
            <a:off x="860234" y="4951825"/>
            <a:ext cx="158069" cy="158111"/>
          </a:xfrm>
          <a:prstGeom prst="rect">
            <a:avLst/>
          </a:prstGeom>
          <a:solidFill>
            <a:srgbClr val="8BAE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Rectangle 15">
            <a:extLst>
              <a:ext uri="{FF2B5EF4-FFF2-40B4-BE49-F238E27FC236}">
                <a16:creationId xmlns:a16="http://schemas.microsoft.com/office/drawing/2014/main" id="{73D17A91-F49E-45DE-835E-543E5DCD8458}"/>
              </a:ext>
            </a:extLst>
          </p:cNvPr>
          <p:cNvSpPr/>
          <p:nvPr userDrawn="1"/>
        </p:nvSpPr>
        <p:spPr>
          <a:xfrm>
            <a:off x="573654" y="5104242"/>
            <a:ext cx="286580" cy="286655"/>
          </a:xfrm>
          <a:prstGeom prst="rect">
            <a:avLst/>
          </a:prstGeom>
          <a:solidFill>
            <a:srgbClr val="FEC91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77E01F40-8D2A-43E6-B578-00B92049883B}"/>
              </a:ext>
            </a:extLst>
          </p:cNvPr>
          <p:cNvSpPr/>
          <p:nvPr userDrawn="1"/>
        </p:nvSpPr>
        <p:spPr>
          <a:xfrm>
            <a:off x="860883" y="5390897"/>
            <a:ext cx="610056" cy="610215"/>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79179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FC350D-401B-1D93-7B16-D06E01D718EE}"/>
              </a:ext>
            </a:extLst>
          </p:cNvPr>
          <p:cNvSpPr/>
          <p:nvPr userDrawn="1"/>
        </p:nvSpPr>
        <p:spPr>
          <a:xfrm>
            <a:off x="0" y="0"/>
            <a:ext cx="12188826" cy="64008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1222" y="221694"/>
            <a:ext cx="11008033" cy="1199823"/>
          </a:xfrm>
        </p:spPr>
        <p:txBody>
          <a:bodyPr/>
          <a:lstStyle>
            <a:lvl1pPr algn="l">
              <a:defRPr b="0" i="0">
                <a:solidFill>
                  <a:srgbClr val="525252"/>
                </a:solidFill>
                <a:latin typeface="+mn-lt"/>
              </a:defRPr>
            </a:lvl1pPr>
          </a:lstStyle>
          <a:p>
            <a:r>
              <a:rPr lang="en-US" dirty="0"/>
              <a:t>Click to edit Master title style</a:t>
            </a:r>
          </a:p>
        </p:txBody>
      </p:sp>
      <p:sp>
        <p:nvSpPr>
          <p:cNvPr id="11" name="Content Placeholder 2">
            <a:extLst>
              <a:ext uri="{FF2B5EF4-FFF2-40B4-BE49-F238E27FC236}">
                <a16:creationId xmlns:a16="http://schemas.microsoft.com/office/drawing/2014/main" id="{E4D35F54-5308-C044-4007-5F4CD4AF7CF9}"/>
              </a:ext>
            </a:extLst>
          </p:cNvPr>
          <p:cNvSpPr>
            <a:spLocks noGrp="1"/>
          </p:cNvSpPr>
          <p:nvPr>
            <p:ph sz="quarter" idx="28"/>
          </p:nvPr>
        </p:nvSpPr>
        <p:spPr>
          <a:xfrm>
            <a:off x="571222" y="1673455"/>
            <a:ext cx="11008033" cy="4574947"/>
          </a:xfrm>
        </p:spPr>
        <p:txBody>
          <a:bodyPr/>
          <a:lstStyle>
            <a:lvl1pPr>
              <a:defRPr b="0" i="0">
                <a:solidFill>
                  <a:srgbClr val="525252"/>
                </a:solidFill>
                <a:latin typeface="IntelOne Display Light" panose="020B0403020203020204" pitchFamily="34" charset="77"/>
              </a:defRPr>
            </a:lvl1pPr>
            <a:lvl2pPr>
              <a:defRPr b="0" i="0">
                <a:solidFill>
                  <a:srgbClr val="525252"/>
                </a:solidFill>
                <a:latin typeface="IntelOne Display Light" panose="020B0403020203020204" pitchFamily="34" charset="77"/>
              </a:defRPr>
            </a:lvl2pPr>
            <a:lvl3pPr>
              <a:defRPr b="0" i="0">
                <a:solidFill>
                  <a:srgbClr val="525252"/>
                </a:solidFill>
                <a:latin typeface="IntelOne Display Light" panose="020B0403020203020204" pitchFamily="34" charset="77"/>
              </a:defRPr>
            </a:lvl3pPr>
            <a:lvl4pPr>
              <a:defRPr b="0" i="0">
                <a:solidFill>
                  <a:srgbClr val="525252"/>
                </a:solidFill>
                <a:latin typeface="IntelOne Display Light" panose="020B0403020203020204" pitchFamily="34" charset="77"/>
              </a:defRPr>
            </a:lvl4pPr>
            <a:lvl5pPr>
              <a:defRPr b="0" i="0">
                <a:solidFill>
                  <a:srgbClr val="525252"/>
                </a:solidFill>
                <a:latin typeface="IntelOne Display Light" panose="020B0403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1AF47EAD-1B3E-2802-4F23-521C6480320A}"/>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9F0D51D8-9F5E-C208-C4B0-C4DF02999C57}"/>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8" name="TextBox 17">
            <a:extLst>
              <a:ext uri="{FF2B5EF4-FFF2-40B4-BE49-F238E27FC236}">
                <a16:creationId xmlns:a16="http://schemas.microsoft.com/office/drawing/2014/main" id="{FA741B30-D9A4-C7BB-1280-07B41347BA64}"/>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9" name="Graphic 18">
            <a:extLst>
              <a:ext uri="{FF2B5EF4-FFF2-40B4-BE49-F238E27FC236}">
                <a16:creationId xmlns:a16="http://schemas.microsoft.com/office/drawing/2014/main" id="{9025B1AA-DDA5-0BEA-493D-A2DB68E385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1255166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 Backgroun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2E007-6524-C050-5696-95CCFC589DE1}"/>
              </a:ext>
            </a:extLst>
          </p:cNvPr>
          <p:cNvPicPr>
            <a:picLocks noChangeAspect="1"/>
          </p:cNvPicPr>
          <p:nvPr userDrawn="1"/>
        </p:nvPicPr>
        <p:blipFill>
          <a:blip r:embed="rId2"/>
          <a:srcRect/>
          <a:stretch/>
        </p:blipFill>
        <p:spPr>
          <a:xfrm>
            <a:off x="-2" y="1"/>
            <a:ext cx="12188825" cy="6400800"/>
          </a:xfrm>
          <a:prstGeom prst="rect">
            <a:avLst/>
          </a:prstGeom>
        </p:spPr>
      </p:pic>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9120" y="221694"/>
            <a:ext cx="11233883" cy="1199823"/>
          </a:xfrm>
        </p:spPr>
        <p:txBody>
          <a:bodyPr/>
          <a:lstStyle>
            <a:lvl1pPr algn="l">
              <a:defRPr b="0" i="0">
                <a:solidFill>
                  <a:srgbClr val="525252"/>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B543BAEB-8538-2376-236C-84164C8B3410}"/>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3290E4C2-8A15-3C96-3F73-D21AC7A8D519}"/>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0D3A336F-BB57-C058-AF29-DC69D311A4EA}"/>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2" name="Graphic 11">
            <a:extLst>
              <a:ext uri="{FF2B5EF4-FFF2-40B4-BE49-F238E27FC236}">
                <a16:creationId xmlns:a16="http://schemas.microsoft.com/office/drawing/2014/main" id="{33E9DBF4-9BB8-9176-12D2-2C2DB3E11D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478567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 Backgroun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D1FD5-23C9-94B2-326E-7DA6572E0DAA}"/>
              </a:ext>
            </a:extLst>
          </p:cNvPr>
          <p:cNvPicPr>
            <a:picLocks noChangeAspect="1"/>
          </p:cNvPicPr>
          <p:nvPr userDrawn="1"/>
        </p:nvPicPr>
        <p:blipFill>
          <a:blip r:embed="rId2"/>
          <a:srcRect t="3306" b="3306"/>
          <a:stretch/>
        </p:blipFill>
        <p:spPr>
          <a:xfrm>
            <a:off x="-1" y="1"/>
            <a:ext cx="12188823" cy="6402872"/>
          </a:xfrm>
          <a:prstGeom prst="rect">
            <a:avLst/>
          </a:prstGeom>
        </p:spPr>
      </p:pic>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9120" y="221694"/>
            <a:ext cx="11233883" cy="1199823"/>
          </a:xfrm>
        </p:spPr>
        <p:txBody>
          <a:bodyPr/>
          <a:lstStyle>
            <a:lvl1pPr algn="l">
              <a:defRPr b="0" i="0">
                <a:solidFill>
                  <a:srgbClr val="525252"/>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B543BAEB-8538-2376-236C-84164C8B3410}"/>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3290E4C2-8A15-3C96-3F73-D21AC7A8D519}"/>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0D3A336F-BB57-C058-AF29-DC69D311A4EA}"/>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2" name="Graphic 11">
            <a:extLst>
              <a:ext uri="{FF2B5EF4-FFF2-40B4-BE49-F238E27FC236}">
                <a16:creationId xmlns:a16="http://schemas.microsoft.com/office/drawing/2014/main" id="{33E9DBF4-9BB8-9176-12D2-2C2DB3E11D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1625783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Background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D1FD5-23C9-94B2-326E-7DA6572E0DAA}"/>
              </a:ext>
            </a:extLst>
          </p:cNvPr>
          <p:cNvPicPr>
            <a:picLocks noChangeAspect="1"/>
          </p:cNvPicPr>
          <p:nvPr userDrawn="1"/>
        </p:nvPicPr>
        <p:blipFill>
          <a:blip r:embed="rId2"/>
          <a:srcRect t="3306" b="3306"/>
          <a:stretch/>
        </p:blipFill>
        <p:spPr>
          <a:xfrm>
            <a:off x="-1" y="1"/>
            <a:ext cx="12188823" cy="6402872"/>
          </a:xfrm>
          <a:prstGeom prst="rect">
            <a:avLst/>
          </a:prstGeom>
        </p:spPr>
      </p:pic>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9120" y="221694"/>
            <a:ext cx="11233883" cy="1199823"/>
          </a:xfrm>
        </p:spPr>
        <p:txBody>
          <a:bodyPr/>
          <a:lstStyle>
            <a:lvl1pPr algn="l">
              <a:defRPr b="0" i="0">
                <a:solidFill>
                  <a:srgbClr val="525252"/>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B543BAEB-8538-2376-236C-84164C8B3410}"/>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3290E4C2-8A15-3C96-3F73-D21AC7A8D519}"/>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0D3A336F-BB57-C058-AF29-DC69D311A4EA}"/>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2" name="Graphic 11">
            <a:extLst>
              <a:ext uri="{FF2B5EF4-FFF2-40B4-BE49-F238E27FC236}">
                <a16:creationId xmlns:a16="http://schemas.microsoft.com/office/drawing/2014/main" id="{33E9DBF4-9BB8-9176-12D2-2C2DB3E11D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34567" y="6554735"/>
            <a:ext cx="475960" cy="177524"/>
          </a:xfrm>
          <a:prstGeom prst="rect">
            <a:avLst/>
          </a:prstGeom>
        </p:spPr>
      </p:pic>
      <p:pic>
        <p:nvPicPr>
          <p:cNvPr id="3" name="Picture 2">
            <a:extLst>
              <a:ext uri="{FF2B5EF4-FFF2-40B4-BE49-F238E27FC236}">
                <a16:creationId xmlns:a16="http://schemas.microsoft.com/office/drawing/2014/main" id="{6F838225-C233-6897-0552-6571101109B8}"/>
              </a:ext>
            </a:extLst>
          </p:cNvPr>
          <p:cNvPicPr>
            <a:picLocks noChangeAspect="1"/>
          </p:cNvPicPr>
          <p:nvPr userDrawn="1"/>
        </p:nvPicPr>
        <p:blipFill>
          <a:blip r:embed="rId5"/>
          <a:srcRect t="3306" b="3306"/>
          <a:stretch/>
        </p:blipFill>
        <p:spPr>
          <a:xfrm>
            <a:off x="0" y="0"/>
            <a:ext cx="12188823" cy="6402872"/>
          </a:xfrm>
          <a:prstGeom prst="rect">
            <a:avLst/>
          </a:prstGeom>
        </p:spPr>
      </p:pic>
    </p:spTree>
    <p:extLst>
      <p:ext uri="{BB962C8B-B14F-4D97-AF65-F5344CB8AC3E}">
        <p14:creationId xmlns:p14="http://schemas.microsoft.com/office/powerpoint/2010/main" val="1054592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ckground - Secur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D1FD5-23C9-94B2-326E-7DA6572E0DAA}"/>
              </a:ext>
            </a:extLst>
          </p:cNvPr>
          <p:cNvPicPr>
            <a:picLocks noChangeAspect="1"/>
          </p:cNvPicPr>
          <p:nvPr userDrawn="1"/>
        </p:nvPicPr>
        <p:blipFill>
          <a:blip r:embed="rId2"/>
          <a:srcRect t="3306" b="3306"/>
          <a:stretch/>
        </p:blipFill>
        <p:spPr>
          <a:xfrm>
            <a:off x="-1" y="1"/>
            <a:ext cx="12188823" cy="6402872"/>
          </a:xfrm>
          <a:prstGeom prst="rect">
            <a:avLst/>
          </a:prstGeom>
        </p:spPr>
      </p:pic>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9120" y="221694"/>
            <a:ext cx="11233883" cy="1199823"/>
          </a:xfrm>
        </p:spPr>
        <p:txBody>
          <a:bodyPr/>
          <a:lstStyle>
            <a:lvl1pPr algn="l">
              <a:defRPr b="0" i="0">
                <a:solidFill>
                  <a:srgbClr val="525252"/>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B543BAEB-8538-2376-236C-84164C8B3410}"/>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3290E4C2-8A15-3C96-3F73-D21AC7A8D519}"/>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0D3A336F-BB57-C058-AF29-DC69D311A4EA}"/>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2" name="Graphic 11">
            <a:extLst>
              <a:ext uri="{FF2B5EF4-FFF2-40B4-BE49-F238E27FC236}">
                <a16:creationId xmlns:a16="http://schemas.microsoft.com/office/drawing/2014/main" id="{33E9DBF4-9BB8-9176-12D2-2C2DB3E11D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34567" y="6554735"/>
            <a:ext cx="475960" cy="177524"/>
          </a:xfrm>
          <a:prstGeom prst="rect">
            <a:avLst/>
          </a:prstGeom>
        </p:spPr>
      </p:pic>
      <p:pic>
        <p:nvPicPr>
          <p:cNvPr id="3" name="Picture 2">
            <a:extLst>
              <a:ext uri="{FF2B5EF4-FFF2-40B4-BE49-F238E27FC236}">
                <a16:creationId xmlns:a16="http://schemas.microsoft.com/office/drawing/2014/main" id="{6F838225-C233-6897-0552-6571101109B8}"/>
              </a:ext>
            </a:extLst>
          </p:cNvPr>
          <p:cNvPicPr>
            <a:picLocks noChangeAspect="1"/>
          </p:cNvPicPr>
          <p:nvPr userDrawn="1"/>
        </p:nvPicPr>
        <p:blipFill>
          <a:blip r:embed="rId5"/>
          <a:srcRect t="3306" b="3306"/>
          <a:stretch/>
        </p:blipFill>
        <p:spPr>
          <a:xfrm>
            <a:off x="0" y="0"/>
            <a:ext cx="12188823" cy="6402872"/>
          </a:xfrm>
          <a:prstGeom prst="rect">
            <a:avLst/>
          </a:prstGeom>
        </p:spPr>
      </p:pic>
      <p:sp>
        <p:nvSpPr>
          <p:cNvPr id="4" name="Rectangle 3">
            <a:extLst>
              <a:ext uri="{FF2B5EF4-FFF2-40B4-BE49-F238E27FC236}">
                <a16:creationId xmlns:a16="http://schemas.microsoft.com/office/drawing/2014/main" id="{27B8FF65-71FD-111C-8052-6E5A2F50C186}"/>
              </a:ext>
            </a:extLst>
          </p:cNvPr>
          <p:cNvSpPr/>
          <p:nvPr userDrawn="1"/>
        </p:nvSpPr>
        <p:spPr>
          <a:xfrm rot="5400000">
            <a:off x="3302094" y="-3303686"/>
            <a:ext cx="5583044" cy="12190415"/>
          </a:xfrm>
          <a:prstGeom prst="rect">
            <a:avLst/>
          </a:prstGeom>
          <a:gradFill>
            <a:gsLst>
              <a:gs pos="0">
                <a:srgbClr val="FFFFFF"/>
              </a:gs>
              <a:gs pos="84000">
                <a:srgbClr val="FFFFFF">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Tree>
    <p:extLst>
      <p:ext uri="{BB962C8B-B14F-4D97-AF65-F5344CB8AC3E}">
        <p14:creationId xmlns:p14="http://schemas.microsoft.com/office/powerpoint/2010/main" val="2679663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ackground - Data Move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D1FD5-23C9-94B2-326E-7DA6572E0DAA}"/>
              </a:ext>
            </a:extLst>
          </p:cNvPr>
          <p:cNvPicPr>
            <a:picLocks noChangeAspect="1"/>
          </p:cNvPicPr>
          <p:nvPr userDrawn="1"/>
        </p:nvPicPr>
        <p:blipFill>
          <a:blip r:embed="rId2"/>
          <a:srcRect t="3306" b="3306"/>
          <a:stretch/>
        </p:blipFill>
        <p:spPr>
          <a:xfrm>
            <a:off x="-1" y="1"/>
            <a:ext cx="12188823" cy="6402872"/>
          </a:xfrm>
          <a:prstGeom prst="rect">
            <a:avLst/>
          </a:prstGeom>
        </p:spPr>
      </p:pic>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9120" y="221694"/>
            <a:ext cx="11233883" cy="1199823"/>
          </a:xfrm>
        </p:spPr>
        <p:txBody>
          <a:bodyPr/>
          <a:lstStyle>
            <a:lvl1pPr algn="l">
              <a:defRPr b="0" i="0">
                <a:solidFill>
                  <a:srgbClr val="525252"/>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B543BAEB-8538-2376-236C-84164C8B3410}"/>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3290E4C2-8A15-3C96-3F73-D21AC7A8D519}"/>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0D3A336F-BB57-C058-AF29-DC69D311A4EA}"/>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2" name="Graphic 11">
            <a:extLst>
              <a:ext uri="{FF2B5EF4-FFF2-40B4-BE49-F238E27FC236}">
                <a16:creationId xmlns:a16="http://schemas.microsoft.com/office/drawing/2014/main" id="{33E9DBF4-9BB8-9176-12D2-2C2DB3E11D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34567" y="6554735"/>
            <a:ext cx="475960" cy="177524"/>
          </a:xfrm>
          <a:prstGeom prst="rect">
            <a:avLst/>
          </a:prstGeom>
        </p:spPr>
      </p:pic>
      <p:pic>
        <p:nvPicPr>
          <p:cNvPr id="3" name="Picture 2">
            <a:extLst>
              <a:ext uri="{FF2B5EF4-FFF2-40B4-BE49-F238E27FC236}">
                <a16:creationId xmlns:a16="http://schemas.microsoft.com/office/drawing/2014/main" id="{6F838225-C233-6897-0552-6571101109B8}"/>
              </a:ext>
            </a:extLst>
          </p:cNvPr>
          <p:cNvPicPr>
            <a:picLocks noChangeAspect="1"/>
          </p:cNvPicPr>
          <p:nvPr userDrawn="1"/>
        </p:nvPicPr>
        <p:blipFill>
          <a:blip r:embed="rId5"/>
          <a:srcRect t="3306" b="3306"/>
          <a:stretch/>
        </p:blipFill>
        <p:spPr>
          <a:xfrm>
            <a:off x="0" y="0"/>
            <a:ext cx="12188823" cy="6402872"/>
          </a:xfrm>
          <a:prstGeom prst="rect">
            <a:avLst/>
          </a:prstGeom>
        </p:spPr>
      </p:pic>
      <p:sp>
        <p:nvSpPr>
          <p:cNvPr id="4" name="Rectangle 3">
            <a:extLst>
              <a:ext uri="{FF2B5EF4-FFF2-40B4-BE49-F238E27FC236}">
                <a16:creationId xmlns:a16="http://schemas.microsoft.com/office/drawing/2014/main" id="{510FE9D2-A100-AF38-8842-8710BA4B18CA}"/>
              </a:ext>
            </a:extLst>
          </p:cNvPr>
          <p:cNvSpPr/>
          <p:nvPr userDrawn="1"/>
        </p:nvSpPr>
        <p:spPr>
          <a:xfrm rot="5400000">
            <a:off x="3302094" y="-3303686"/>
            <a:ext cx="5583044" cy="12190415"/>
          </a:xfrm>
          <a:prstGeom prst="rect">
            <a:avLst/>
          </a:prstGeom>
          <a:gradFill>
            <a:gsLst>
              <a:gs pos="0">
                <a:srgbClr val="FFFFFF"/>
              </a:gs>
              <a:gs pos="84000">
                <a:srgbClr val="FFFFFF">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Tree>
    <p:extLst>
      <p:ext uri="{BB962C8B-B14F-4D97-AF65-F5344CB8AC3E}">
        <p14:creationId xmlns:p14="http://schemas.microsoft.com/office/powerpoint/2010/main" val="196883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ckground - AI/Data Analytic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D1FD5-23C9-94B2-326E-7DA6572E0DAA}"/>
              </a:ext>
            </a:extLst>
          </p:cNvPr>
          <p:cNvPicPr>
            <a:picLocks noChangeAspect="1"/>
          </p:cNvPicPr>
          <p:nvPr userDrawn="1"/>
        </p:nvPicPr>
        <p:blipFill>
          <a:blip r:embed="rId2"/>
          <a:srcRect t="3306" b="3306"/>
          <a:stretch/>
        </p:blipFill>
        <p:spPr>
          <a:xfrm>
            <a:off x="-1" y="1"/>
            <a:ext cx="12188823" cy="6402872"/>
          </a:xfrm>
          <a:prstGeom prst="rect">
            <a:avLst/>
          </a:prstGeom>
        </p:spPr>
      </p:pic>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9120" y="221694"/>
            <a:ext cx="11233883" cy="1199823"/>
          </a:xfrm>
        </p:spPr>
        <p:txBody>
          <a:bodyPr/>
          <a:lstStyle>
            <a:lvl1pPr algn="l">
              <a:defRPr b="0" i="0">
                <a:solidFill>
                  <a:srgbClr val="525252"/>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B543BAEB-8538-2376-236C-84164C8B3410}"/>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3290E4C2-8A15-3C96-3F73-D21AC7A8D519}"/>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0D3A336F-BB57-C058-AF29-DC69D311A4EA}"/>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2" name="Graphic 11">
            <a:extLst>
              <a:ext uri="{FF2B5EF4-FFF2-40B4-BE49-F238E27FC236}">
                <a16:creationId xmlns:a16="http://schemas.microsoft.com/office/drawing/2014/main" id="{33E9DBF4-9BB8-9176-12D2-2C2DB3E11D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34567" y="6554735"/>
            <a:ext cx="475960" cy="177524"/>
          </a:xfrm>
          <a:prstGeom prst="rect">
            <a:avLst/>
          </a:prstGeom>
        </p:spPr>
      </p:pic>
      <p:pic>
        <p:nvPicPr>
          <p:cNvPr id="3" name="Picture 2">
            <a:extLst>
              <a:ext uri="{FF2B5EF4-FFF2-40B4-BE49-F238E27FC236}">
                <a16:creationId xmlns:a16="http://schemas.microsoft.com/office/drawing/2014/main" id="{6F838225-C233-6897-0552-6571101109B8}"/>
              </a:ext>
            </a:extLst>
          </p:cNvPr>
          <p:cNvPicPr>
            <a:picLocks noChangeAspect="1"/>
          </p:cNvPicPr>
          <p:nvPr userDrawn="1"/>
        </p:nvPicPr>
        <p:blipFill>
          <a:blip r:embed="rId5"/>
          <a:srcRect t="3306" b="3306"/>
          <a:stretch/>
        </p:blipFill>
        <p:spPr>
          <a:xfrm>
            <a:off x="0" y="0"/>
            <a:ext cx="12188823" cy="6402872"/>
          </a:xfrm>
          <a:prstGeom prst="rect">
            <a:avLst/>
          </a:prstGeom>
        </p:spPr>
      </p:pic>
      <p:sp>
        <p:nvSpPr>
          <p:cNvPr id="4" name="Rectangle 3">
            <a:extLst>
              <a:ext uri="{FF2B5EF4-FFF2-40B4-BE49-F238E27FC236}">
                <a16:creationId xmlns:a16="http://schemas.microsoft.com/office/drawing/2014/main" id="{202BA2E0-1726-3D94-1256-941F9D5DD572}"/>
              </a:ext>
            </a:extLst>
          </p:cNvPr>
          <p:cNvSpPr/>
          <p:nvPr userDrawn="1"/>
        </p:nvSpPr>
        <p:spPr>
          <a:xfrm rot="5400000">
            <a:off x="3302094" y="-3303686"/>
            <a:ext cx="5583044" cy="12190415"/>
          </a:xfrm>
          <a:prstGeom prst="rect">
            <a:avLst/>
          </a:prstGeom>
          <a:gradFill>
            <a:gsLst>
              <a:gs pos="0">
                <a:srgbClr val="FFFFFF"/>
              </a:gs>
              <a:gs pos="84000">
                <a:srgbClr val="FFFFFF">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Tree>
    <p:extLst>
      <p:ext uri="{BB962C8B-B14F-4D97-AF65-F5344CB8AC3E}">
        <p14:creationId xmlns:p14="http://schemas.microsoft.com/office/powerpoint/2010/main" val="3868308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Whit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FDAE82-E730-D3F2-195B-7A4463F3B1B8}"/>
              </a:ext>
            </a:extLst>
          </p:cNvPr>
          <p:cNvSpPr/>
          <p:nvPr userDrawn="1"/>
        </p:nvSpPr>
        <p:spPr>
          <a:xfrm>
            <a:off x="0" y="0"/>
            <a:ext cx="12188826" cy="64008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0" name="Rectangle 9">
            <a:extLst>
              <a:ext uri="{FF2B5EF4-FFF2-40B4-BE49-F238E27FC236}">
                <a16:creationId xmlns:a16="http://schemas.microsoft.com/office/drawing/2014/main" id="{668D276C-5D45-0DE5-13DB-52E698265948}"/>
              </a:ext>
            </a:extLst>
          </p:cNvPr>
          <p:cNvSpPr/>
          <p:nvPr userDrawn="1"/>
        </p:nvSpPr>
        <p:spPr>
          <a:xfrm>
            <a:off x="436879" y="6400800"/>
            <a:ext cx="11751945" cy="457200"/>
          </a:xfrm>
          <a:prstGeom prst="rect">
            <a:avLst/>
          </a:prstGeom>
          <a:solidFill>
            <a:srgbClr val="D9D9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52C3D82E-59E9-AA4F-9B7F-41ADEBC4EF08}"/>
              </a:ext>
            </a:extLst>
          </p:cNvPr>
          <p:cNvSpPr>
            <a:spLocks noGrp="1"/>
          </p:cNvSpPr>
          <p:nvPr>
            <p:ph type="title"/>
          </p:nvPr>
        </p:nvSpPr>
        <p:spPr>
          <a:xfrm>
            <a:off x="380901" y="221694"/>
            <a:ext cx="11432102" cy="1199823"/>
          </a:xfrm>
        </p:spPr>
        <p:txBody>
          <a:bodyPr vert="horz" lIns="91440" tIns="45720" rIns="91440" bIns="45720" rtlCol="0" anchor="ctr">
            <a:normAutofit/>
          </a:bodyPr>
          <a:lstStyle>
            <a:lvl1pPr algn="l">
              <a:defRPr lang="en-US" b="0" i="0">
                <a:solidFill>
                  <a:srgbClr val="525252"/>
                </a:solidFill>
                <a:latin typeface="+mn-lt"/>
              </a:defRPr>
            </a:lvl1pPr>
          </a:lstStyle>
          <a:p>
            <a:pPr lvl="0" algn="ctr"/>
            <a:r>
              <a:rPr lang="en-US" dirty="0"/>
              <a:t>Click to edit Master title style</a:t>
            </a:r>
          </a:p>
        </p:txBody>
      </p:sp>
      <p:sp>
        <p:nvSpPr>
          <p:cNvPr id="4" name="Rectangle 3">
            <a:extLst>
              <a:ext uri="{FF2B5EF4-FFF2-40B4-BE49-F238E27FC236}">
                <a16:creationId xmlns:a16="http://schemas.microsoft.com/office/drawing/2014/main" id="{E4F20311-78CB-1247-7AD5-619202695019}"/>
              </a:ext>
            </a:extLst>
          </p:cNvPr>
          <p:cNvSpPr/>
          <p:nvPr userDrawn="1"/>
        </p:nvSpPr>
        <p:spPr>
          <a:xfrm>
            <a:off x="0" y="6400800"/>
            <a:ext cx="11731744" cy="457200"/>
          </a:xfrm>
          <a:prstGeom prst="rect">
            <a:avLst/>
          </a:prstGeom>
          <a:solidFill>
            <a:srgbClr val="F2F2F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CDCAB588-CD8D-72D6-57E3-AFEEE1694F15}"/>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7" name="Graphic 6">
            <a:extLst>
              <a:ext uri="{FF2B5EF4-FFF2-40B4-BE49-F238E27FC236}">
                <a16:creationId xmlns:a16="http://schemas.microsoft.com/office/drawing/2014/main" id="{65CBBE22-7386-8DB2-8AE8-512CB6BC41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37847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 Whit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C4CB19-23C6-CB8D-246D-2147064119B5}"/>
              </a:ext>
            </a:extLst>
          </p:cNvPr>
          <p:cNvSpPr/>
          <p:nvPr userDrawn="1"/>
        </p:nvSpPr>
        <p:spPr>
          <a:xfrm>
            <a:off x="11731744" y="6400800"/>
            <a:ext cx="457080" cy="457200"/>
          </a:xfrm>
          <a:prstGeom prst="rect">
            <a:avLst/>
          </a:prstGeom>
          <a:solidFill>
            <a:srgbClr val="D9D9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F0FC350D-401B-1D93-7B16-D06E01D718EE}"/>
              </a:ext>
            </a:extLst>
          </p:cNvPr>
          <p:cNvSpPr/>
          <p:nvPr userDrawn="1"/>
        </p:nvSpPr>
        <p:spPr>
          <a:xfrm>
            <a:off x="0" y="0"/>
            <a:ext cx="12188826" cy="64008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1222" y="221694"/>
            <a:ext cx="11008033" cy="1199823"/>
          </a:xfrm>
        </p:spPr>
        <p:txBody>
          <a:bodyPr/>
          <a:lstStyle>
            <a:lvl1pPr algn="l">
              <a:defRPr b="0" i="0">
                <a:solidFill>
                  <a:srgbClr val="525252"/>
                </a:solidFill>
                <a:latin typeface="+mn-lt"/>
              </a:defRPr>
            </a:lvl1pPr>
          </a:lstStyle>
          <a:p>
            <a:r>
              <a:rPr lang="en-US" dirty="0"/>
              <a:t>Click to edit Master title style</a:t>
            </a:r>
          </a:p>
        </p:txBody>
      </p:sp>
      <p:sp>
        <p:nvSpPr>
          <p:cNvPr id="11" name="Content Placeholder 2">
            <a:extLst>
              <a:ext uri="{FF2B5EF4-FFF2-40B4-BE49-F238E27FC236}">
                <a16:creationId xmlns:a16="http://schemas.microsoft.com/office/drawing/2014/main" id="{E4D35F54-5308-C044-4007-5F4CD4AF7CF9}"/>
              </a:ext>
            </a:extLst>
          </p:cNvPr>
          <p:cNvSpPr>
            <a:spLocks noGrp="1"/>
          </p:cNvSpPr>
          <p:nvPr>
            <p:ph sz="quarter" idx="28"/>
          </p:nvPr>
        </p:nvSpPr>
        <p:spPr>
          <a:xfrm>
            <a:off x="571222" y="1673455"/>
            <a:ext cx="11008033" cy="4574947"/>
          </a:xfrm>
        </p:spPr>
        <p:txBody>
          <a:bodyPr/>
          <a:lstStyle>
            <a:lvl1pPr>
              <a:defRPr b="0" i="0">
                <a:solidFill>
                  <a:srgbClr val="525252"/>
                </a:solidFill>
                <a:latin typeface="IntelOne Display Light" panose="020B0403020203020204" pitchFamily="34" charset="77"/>
              </a:defRPr>
            </a:lvl1pPr>
            <a:lvl2pPr>
              <a:defRPr b="0" i="0">
                <a:solidFill>
                  <a:srgbClr val="525252"/>
                </a:solidFill>
                <a:latin typeface="IntelOne Display Light" panose="020B0403020203020204" pitchFamily="34" charset="77"/>
              </a:defRPr>
            </a:lvl2pPr>
            <a:lvl3pPr>
              <a:defRPr b="0" i="0">
                <a:solidFill>
                  <a:srgbClr val="525252"/>
                </a:solidFill>
                <a:latin typeface="IntelOne Display Light" panose="020B0403020203020204" pitchFamily="34" charset="77"/>
              </a:defRPr>
            </a:lvl3pPr>
            <a:lvl4pPr>
              <a:defRPr b="0" i="0">
                <a:solidFill>
                  <a:srgbClr val="525252"/>
                </a:solidFill>
                <a:latin typeface="IntelOne Display Light" panose="020B0403020203020204" pitchFamily="34" charset="77"/>
              </a:defRPr>
            </a:lvl4pPr>
            <a:lvl5pPr>
              <a:defRPr b="0" i="0">
                <a:solidFill>
                  <a:srgbClr val="525252"/>
                </a:solidFill>
                <a:latin typeface="IntelOne Display Light" panose="020B0403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7FBAFDCF-DC21-FF16-74EA-87BAC50A180C}"/>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8" name="Graphic 7">
            <a:extLst>
              <a:ext uri="{FF2B5EF4-FFF2-40B4-BE49-F238E27FC236}">
                <a16:creationId xmlns:a16="http://schemas.microsoft.com/office/drawing/2014/main" id="{0689D5CC-886C-9F6C-666E-4C2FE44A3B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191557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Mess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8992EA-6AAF-514C-8328-3DBE1F649C33}"/>
              </a:ext>
            </a:extLst>
          </p:cNvPr>
          <p:cNvSpPr/>
          <p:nvPr userDrawn="1"/>
        </p:nvSpPr>
        <p:spPr>
          <a:xfrm>
            <a:off x="0" y="0"/>
            <a:ext cx="12188825" cy="685800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11" name="Title 1">
            <a:extLst>
              <a:ext uri="{FF2B5EF4-FFF2-40B4-BE49-F238E27FC236}">
                <a16:creationId xmlns:a16="http://schemas.microsoft.com/office/drawing/2014/main" id="{1E2FF4E9-439E-446A-0FB5-DF118C1B3380}"/>
              </a:ext>
            </a:extLst>
          </p:cNvPr>
          <p:cNvSpPr>
            <a:spLocks noGrp="1"/>
          </p:cNvSpPr>
          <p:nvPr>
            <p:ph type="title"/>
          </p:nvPr>
        </p:nvSpPr>
        <p:spPr>
          <a:xfrm>
            <a:off x="571222" y="2536264"/>
            <a:ext cx="11008033" cy="3269923"/>
          </a:xfrm>
        </p:spPr>
        <p:txBody>
          <a:bodyPr anchor="t">
            <a:normAutofit/>
          </a:bodyPr>
          <a:lstStyle>
            <a:lvl1pPr algn="ctr">
              <a:defRPr sz="4399" b="0" i="0">
                <a:solidFill>
                  <a:srgbClr val="525252"/>
                </a:solidFill>
                <a:latin typeface="IntelOne Display Bold" panose="020B0503020203020204" pitchFamily="34" charset="77"/>
              </a:defRPr>
            </a:lvl1pPr>
          </a:lstStyle>
          <a:p>
            <a:r>
              <a:rPr lang="en-US" dirty="0"/>
              <a:t>Click to edit Master title style</a:t>
            </a:r>
          </a:p>
        </p:txBody>
      </p:sp>
      <p:sp>
        <p:nvSpPr>
          <p:cNvPr id="12" name="Rectangle 11">
            <a:extLst>
              <a:ext uri="{FF2B5EF4-FFF2-40B4-BE49-F238E27FC236}">
                <a16:creationId xmlns:a16="http://schemas.microsoft.com/office/drawing/2014/main" id="{E810D84D-2E0F-C973-ABD2-CC7F8A553701}"/>
              </a:ext>
            </a:extLst>
          </p:cNvPr>
          <p:cNvSpPr/>
          <p:nvPr userDrawn="1"/>
        </p:nvSpPr>
        <p:spPr>
          <a:xfrm>
            <a:off x="2291754" y="2256536"/>
            <a:ext cx="7427565" cy="95251"/>
          </a:xfrm>
          <a:prstGeom prst="rect">
            <a:avLst/>
          </a:prstGeom>
          <a:solidFill>
            <a:srgbClr val="00C7F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13" name="Rectangle 12">
            <a:extLst>
              <a:ext uri="{FF2B5EF4-FFF2-40B4-BE49-F238E27FC236}">
                <a16:creationId xmlns:a16="http://schemas.microsoft.com/office/drawing/2014/main" id="{9732BFC7-8546-3E1F-CEE8-4D30EAE6ACB5}"/>
              </a:ext>
            </a:extLst>
          </p:cNvPr>
          <p:cNvSpPr/>
          <p:nvPr userDrawn="1"/>
        </p:nvSpPr>
        <p:spPr>
          <a:xfrm>
            <a:off x="2031471" y="1996186"/>
            <a:ext cx="260283" cy="260351"/>
          </a:xfrm>
          <a:prstGeom prst="rect">
            <a:avLst/>
          </a:prstGeom>
          <a:solidFill>
            <a:srgbClr val="004A8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14" name="Rectangle 13">
            <a:extLst>
              <a:ext uri="{FF2B5EF4-FFF2-40B4-BE49-F238E27FC236}">
                <a16:creationId xmlns:a16="http://schemas.microsoft.com/office/drawing/2014/main" id="{69814EF3-98AD-B344-F138-82DBC40BF60B}"/>
              </a:ext>
            </a:extLst>
          </p:cNvPr>
          <p:cNvSpPr/>
          <p:nvPr userDrawn="1"/>
        </p:nvSpPr>
        <p:spPr>
          <a:xfrm>
            <a:off x="1968613" y="1933312"/>
            <a:ext cx="62858" cy="62875"/>
          </a:xfrm>
          <a:prstGeom prst="rect">
            <a:avLst/>
          </a:prstGeom>
          <a:solidFill>
            <a:srgbClr val="E9611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pic>
        <p:nvPicPr>
          <p:cNvPr id="16" name="Graphic 15">
            <a:extLst>
              <a:ext uri="{FF2B5EF4-FFF2-40B4-BE49-F238E27FC236}">
                <a16:creationId xmlns:a16="http://schemas.microsoft.com/office/drawing/2014/main" id="{AFAF992A-3909-FB12-0EFC-CD900642C5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
        <p:nvSpPr>
          <p:cNvPr id="18" name="TextBox 17">
            <a:extLst>
              <a:ext uri="{FF2B5EF4-FFF2-40B4-BE49-F238E27FC236}">
                <a16:creationId xmlns:a16="http://schemas.microsoft.com/office/drawing/2014/main" id="{47455739-41C0-02AC-3307-3F9A56851B20}"/>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1683333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C34C76-B016-43F1-0F92-70E6D12E1083}"/>
              </a:ext>
            </a:extLst>
          </p:cNvPr>
          <p:cNvPicPr>
            <a:picLocks noChangeAspect="1"/>
          </p:cNvPicPr>
          <p:nvPr userDrawn="1"/>
        </p:nvPicPr>
        <p:blipFill>
          <a:blip r:embed="rId2"/>
          <a:srcRect/>
          <a:stretch/>
        </p:blipFill>
        <p:spPr>
          <a:xfrm>
            <a:off x="0" y="0"/>
            <a:ext cx="12188825" cy="6858000"/>
          </a:xfrm>
          <a:prstGeom prst="rect">
            <a:avLst/>
          </a:prstGeom>
        </p:spPr>
      </p:pic>
      <p:sp>
        <p:nvSpPr>
          <p:cNvPr id="7" name="Rectangle 6">
            <a:extLst>
              <a:ext uri="{FF2B5EF4-FFF2-40B4-BE49-F238E27FC236}">
                <a16:creationId xmlns:a16="http://schemas.microsoft.com/office/drawing/2014/main" id="{EF200040-B841-47B7-8555-E0299CDC24FA}"/>
              </a:ext>
            </a:extLst>
          </p:cNvPr>
          <p:cNvSpPr/>
          <p:nvPr userDrawn="1"/>
        </p:nvSpPr>
        <p:spPr>
          <a:xfrm>
            <a:off x="1468024" y="1"/>
            <a:ext cx="3429875" cy="53908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623395" y="2296160"/>
            <a:ext cx="9786457" cy="1915392"/>
          </a:xfrm>
        </p:spPr>
        <p:txBody>
          <a:bodyPr anchor="b">
            <a:noAutofit/>
          </a:bodyPr>
          <a:lstStyle>
            <a:lvl1pPr algn="l">
              <a:defRPr sz="5999" b="0" i="0">
                <a:solidFill>
                  <a:srgbClr val="FFFFFF"/>
                </a:solidFill>
                <a:latin typeface="IntelOne Display Light" panose="020B0403020203020204"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623395" y="4236720"/>
            <a:ext cx="9786457" cy="1021080"/>
          </a:xfrm>
        </p:spPr>
        <p:txBody>
          <a:bodyPr/>
          <a:lstStyle>
            <a:lvl1pPr marL="0" indent="0" algn="l">
              <a:buNone/>
              <a:defRPr sz="2399" b="0" i="0">
                <a:solidFill>
                  <a:srgbClr val="FFFFFF"/>
                </a:solidFill>
                <a:latin typeface="IntelOne Display Light" panose="020B0403020203020204" pitchFamily="34" charset="77"/>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624294" y="1643292"/>
            <a:ext cx="9807808" cy="627700"/>
          </a:xfrm>
        </p:spPr>
        <p:txBody>
          <a:bodyPr anchor="b" anchorCtr="0">
            <a:normAutofit/>
          </a:bodyPr>
          <a:lstStyle>
            <a:lvl1pPr marL="0" indent="0">
              <a:buFontTx/>
              <a:buNone/>
              <a:defRPr sz="1600" b="0" i="0">
                <a:solidFill>
                  <a:srgbClr val="00C7FD"/>
                </a:solidFill>
                <a:latin typeface="+mn-lt"/>
              </a:defRPr>
            </a:lvl1pPr>
          </a:lstStyle>
          <a:p>
            <a:pPr lvl="0"/>
            <a:r>
              <a:rPr lang="en-US" dirty="0"/>
              <a:t>Click to edit Master text styles</a:t>
            </a:r>
          </a:p>
        </p:txBody>
      </p:sp>
      <p:sp>
        <p:nvSpPr>
          <p:cNvPr id="5" name="Rectangle 4">
            <a:extLst>
              <a:ext uri="{FF2B5EF4-FFF2-40B4-BE49-F238E27FC236}">
                <a16:creationId xmlns:a16="http://schemas.microsoft.com/office/drawing/2014/main" id="{8CDC5816-6F39-3DAA-EDC4-6A777B42DB01}"/>
              </a:ext>
            </a:extLst>
          </p:cNvPr>
          <p:cNvSpPr/>
          <p:nvPr userDrawn="1"/>
        </p:nvSpPr>
        <p:spPr>
          <a:xfrm>
            <a:off x="860234" y="4951825"/>
            <a:ext cx="158069" cy="158111"/>
          </a:xfrm>
          <a:prstGeom prst="rect">
            <a:avLst/>
          </a:prstGeom>
          <a:solidFill>
            <a:srgbClr val="8BAE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7FF45327-4615-5069-6A53-5591DA845F71}"/>
              </a:ext>
            </a:extLst>
          </p:cNvPr>
          <p:cNvSpPr/>
          <p:nvPr userDrawn="1"/>
        </p:nvSpPr>
        <p:spPr>
          <a:xfrm>
            <a:off x="573654" y="5104242"/>
            <a:ext cx="286580" cy="286655"/>
          </a:xfrm>
          <a:prstGeom prst="rect">
            <a:avLst/>
          </a:prstGeom>
          <a:solidFill>
            <a:srgbClr val="FEC91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FAAA92B4-A76B-D53E-8816-204602A73F95}"/>
              </a:ext>
            </a:extLst>
          </p:cNvPr>
          <p:cNvSpPr/>
          <p:nvPr userDrawn="1"/>
        </p:nvSpPr>
        <p:spPr>
          <a:xfrm>
            <a:off x="860883" y="5390897"/>
            <a:ext cx="610056" cy="610215"/>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24" name="Group 23">
            <a:extLst>
              <a:ext uri="{FF2B5EF4-FFF2-40B4-BE49-F238E27FC236}">
                <a16:creationId xmlns:a16="http://schemas.microsoft.com/office/drawing/2014/main" id="{23CEE976-CBBC-CC5C-184B-3A5F574465C1}"/>
              </a:ext>
            </a:extLst>
          </p:cNvPr>
          <p:cNvGrpSpPr/>
          <p:nvPr userDrawn="1"/>
        </p:nvGrpSpPr>
        <p:grpSpPr>
          <a:xfrm>
            <a:off x="1468023" y="5995721"/>
            <a:ext cx="1059479" cy="396801"/>
            <a:chOff x="1314450" y="6391094"/>
            <a:chExt cx="1123377" cy="420623"/>
          </a:xfrm>
        </p:grpSpPr>
        <p:sp>
          <p:nvSpPr>
            <p:cNvPr id="25" name="Freeform: Shape 8">
              <a:extLst>
                <a:ext uri="{FF2B5EF4-FFF2-40B4-BE49-F238E27FC236}">
                  <a16:creationId xmlns:a16="http://schemas.microsoft.com/office/drawing/2014/main" id="{777A9301-A589-D4CB-622B-88C27E5DC25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6" name="Freeform: Shape 9">
              <a:extLst>
                <a:ext uri="{FF2B5EF4-FFF2-40B4-BE49-F238E27FC236}">
                  <a16:creationId xmlns:a16="http://schemas.microsoft.com/office/drawing/2014/main" id="{9CE2F4BF-016F-860B-DDED-DD5E4FBABABD}"/>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7" name="Freeform: Shape 10">
              <a:extLst>
                <a:ext uri="{FF2B5EF4-FFF2-40B4-BE49-F238E27FC236}">
                  <a16:creationId xmlns:a16="http://schemas.microsoft.com/office/drawing/2014/main" id="{60F33C3D-CACF-6AE8-F319-4D46B0D7522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8" name="Freeform: Shape 11">
              <a:extLst>
                <a:ext uri="{FF2B5EF4-FFF2-40B4-BE49-F238E27FC236}">
                  <a16:creationId xmlns:a16="http://schemas.microsoft.com/office/drawing/2014/main" id="{4C1BBE77-8598-4198-6E44-DA8D392901D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grpSp>
    </p:spTree>
    <p:extLst>
      <p:ext uri="{BB962C8B-B14F-4D97-AF65-F5344CB8AC3E}">
        <p14:creationId xmlns:p14="http://schemas.microsoft.com/office/powerpoint/2010/main" val="16307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 Brand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8992EA-6AAF-514C-8328-3DBE1F649C33}"/>
              </a:ext>
            </a:extLst>
          </p:cNvPr>
          <p:cNvSpPr/>
          <p:nvPr userDrawn="1"/>
        </p:nvSpPr>
        <p:spPr>
          <a:xfrm>
            <a:off x="0" y="0"/>
            <a:ext cx="12188825" cy="685800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2" name="Rectangle 1">
            <a:extLst>
              <a:ext uri="{FF2B5EF4-FFF2-40B4-BE49-F238E27FC236}">
                <a16:creationId xmlns:a16="http://schemas.microsoft.com/office/drawing/2014/main" id="{62C8C60F-B0F6-0615-3348-952CC7C390C8}"/>
              </a:ext>
            </a:extLst>
          </p:cNvPr>
          <p:cNvSpPr/>
          <p:nvPr userDrawn="1"/>
        </p:nvSpPr>
        <p:spPr>
          <a:xfrm>
            <a:off x="436879" y="6400800"/>
            <a:ext cx="11751945" cy="457200"/>
          </a:xfrm>
          <a:prstGeom prst="rect">
            <a:avLst/>
          </a:prstGeom>
          <a:solidFill>
            <a:srgbClr val="D9D9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4" name="Rectangle 3">
            <a:extLst>
              <a:ext uri="{FF2B5EF4-FFF2-40B4-BE49-F238E27FC236}">
                <a16:creationId xmlns:a16="http://schemas.microsoft.com/office/drawing/2014/main" id="{D848C598-97B5-EE50-233A-4D5E28266489}"/>
              </a:ext>
            </a:extLst>
          </p:cNvPr>
          <p:cNvSpPr/>
          <p:nvPr userDrawn="1"/>
        </p:nvSpPr>
        <p:spPr>
          <a:xfrm>
            <a:off x="0" y="6400800"/>
            <a:ext cx="11731744" cy="457200"/>
          </a:xfrm>
          <a:prstGeom prst="rect">
            <a:avLst/>
          </a:prstGeom>
          <a:solidFill>
            <a:srgbClr val="F2F2F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9B06EE5E-E536-F53D-92E0-CB04FBD16B4F}"/>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8" name="Graphic 7">
            <a:extLst>
              <a:ext uri="{FF2B5EF4-FFF2-40B4-BE49-F238E27FC236}">
                <a16:creationId xmlns:a16="http://schemas.microsoft.com/office/drawing/2014/main" id="{13C61F31-6829-1F1C-6F79-02D53F038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128632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 No Bra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8992EA-6AAF-514C-8328-3DBE1F649C33}"/>
              </a:ext>
            </a:extLst>
          </p:cNvPr>
          <p:cNvSpPr/>
          <p:nvPr userDrawn="1"/>
        </p:nvSpPr>
        <p:spPr>
          <a:xfrm>
            <a:off x="0" y="0"/>
            <a:ext cx="12188825" cy="685800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Tree>
    <p:extLst>
      <p:ext uri="{BB962C8B-B14F-4D97-AF65-F5344CB8AC3E}">
        <p14:creationId xmlns:p14="http://schemas.microsoft.com/office/powerpoint/2010/main" val="2717342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l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427126-43E6-F1C5-FAF5-6C9FE38C2099}"/>
              </a:ext>
            </a:extLst>
          </p:cNvPr>
          <p:cNvSpPr/>
          <p:nvPr userDrawn="1"/>
        </p:nvSpPr>
        <p:spPr>
          <a:xfrm>
            <a:off x="0" y="0"/>
            <a:ext cx="12188825" cy="6858000"/>
          </a:xfrm>
          <a:prstGeom prst="rect">
            <a:avLst/>
          </a:prstGeom>
          <a:solidFill>
            <a:srgbClr val="0068B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p>
        </p:txBody>
      </p:sp>
      <p:pic>
        <p:nvPicPr>
          <p:cNvPr id="4" name="Picture 3" descr="Logo&#10;&#10;Description automatically generated">
            <a:extLst>
              <a:ext uri="{FF2B5EF4-FFF2-40B4-BE49-F238E27FC236}">
                <a16:creationId xmlns:a16="http://schemas.microsoft.com/office/drawing/2014/main" id="{4021611C-81C5-4D56-9272-6AB486911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3336" y="2626738"/>
            <a:ext cx="4051353" cy="1643927"/>
          </a:xfrm>
          <a:prstGeom prst="rect">
            <a:avLst/>
          </a:prstGeom>
        </p:spPr>
      </p:pic>
      <p:grpSp>
        <p:nvGrpSpPr>
          <p:cNvPr id="2" name="Group 1">
            <a:extLst>
              <a:ext uri="{FF2B5EF4-FFF2-40B4-BE49-F238E27FC236}">
                <a16:creationId xmlns:a16="http://schemas.microsoft.com/office/drawing/2014/main" id="{02CB8FC4-A8A8-3BD5-7700-96088C9F008F}"/>
              </a:ext>
            </a:extLst>
          </p:cNvPr>
          <p:cNvGrpSpPr/>
          <p:nvPr userDrawn="1"/>
        </p:nvGrpSpPr>
        <p:grpSpPr>
          <a:xfrm>
            <a:off x="0" y="0"/>
            <a:ext cx="12188825" cy="6858000"/>
            <a:chOff x="0" y="1272906"/>
            <a:chExt cx="12192000" cy="5120141"/>
          </a:xfrm>
        </p:grpSpPr>
        <p:sp>
          <p:nvSpPr>
            <p:cNvPr id="3" name="Rectangle 2">
              <a:extLst>
                <a:ext uri="{FF2B5EF4-FFF2-40B4-BE49-F238E27FC236}">
                  <a16:creationId xmlns:a16="http://schemas.microsoft.com/office/drawing/2014/main" id="{25752CBF-BD82-541F-1555-DE580E81BCF9}"/>
                </a:ext>
              </a:extLst>
            </p:cNvPr>
            <p:cNvSpPr/>
            <p:nvPr/>
          </p:nvSpPr>
          <p:spPr>
            <a:xfrm flipH="1">
              <a:off x="6095999" y="1272906"/>
              <a:ext cx="6096001"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5" name="Rectangle 4">
              <a:extLst>
                <a:ext uri="{FF2B5EF4-FFF2-40B4-BE49-F238E27FC236}">
                  <a16:creationId xmlns:a16="http://schemas.microsoft.com/office/drawing/2014/main" id="{526DA599-EEE1-AADC-36BD-FD6D48162B27}"/>
                </a:ext>
              </a:extLst>
            </p:cNvPr>
            <p:cNvSpPr/>
            <p:nvPr/>
          </p:nvSpPr>
          <p:spPr>
            <a:xfrm>
              <a:off x="0" y="1272906"/>
              <a:ext cx="6095999"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grpSp>
    </p:spTree>
    <p:extLst>
      <p:ext uri="{BB962C8B-B14F-4D97-AF65-F5344CB8AC3E}">
        <p14:creationId xmlns:p14="http://schemas.microsoft.com/office/powerpoint/2010/main" val="38130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E0AA354-E33F-330E-0805-7FDDCDE9370F}"/>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7" name="Rectangle 6">
            <a:extLst>
              <a:ext uri="{FF2B5EF4-FFF2-40B4-BE49-F238E27FC236}">
                <a16:creationId xmlns:a16="http://schemas.microsoft.com/office/drawing/2014/main" id="{EF200040-B841-47B7-8555-E0299CDC24FA}"/>
              </a:ext>
            </a:extLst>
          </p:cNvPr>
          <p:cNvSpPr/>
          <p:nvPr userDrawn="1"/>
        </p:nvSpPr>
        <p:spPr>
          <a:xfrm>
            <a:off x="1468024" y="1"/>
            <a:ext cx="3429875" cy="53908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623395" y="2296160"/>
            <a:ext cx="9786457" cy="1915392"/>
          </a:xfrm>
        </p:spPr>
        <p:txBody>
          <a:bodyPr anchor="b">
            <a:noAutofit/>
          </a:bodyPr>
          <a:lstStyle>
            <a:lvl1pPr algn="l">
              <a:defRPr sz="5999" b="0" i="0">
                <a:solidFill>
                  <a:srgbClr val="FFFFFF"/>
                </a:solidFill>
                <a:latin typeface="IntelOne Display Light" panose="020B0403020203020204"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623395" y="4236720"/>
            <a:ext cx="9786457" cy="1021080"/>
          </a:xfrm>
        </p:spPr>
        <p:txBody>
          <a:bodyPr/>
          <a:lstStyle>
            <a:lvl1pPr marL="0" indent="0" algn="l">
              <a:buNone/>
              <a:defRPr sz="2399" b="0" i="0">
                <a:solidFill>
                  <a:srgbClr val="FFFFFF"/>
                </a:solidFill>
                <a:latin typeface="IntelOne Display Light" panose="020B0403020203020204" pitchFamily="34" charset="77"/>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624294" y="1643292"/>
            <a:ext cx="9807808" cy="627700"/>
          </a:xfrm>
        </p:spPr>
        <p:txBody>
          <a:bodyPr anchor="b" anchorCtr="0">
            <a:normAutofit/>
          </a:bodyPr>
          <a:lstStyle>
            <a:lvl1pPr marL="0" indent="0">
              <a:buFontTx/>
              <a:buNone/>
              <a:defRPr sz="1600" b="0" i="0">
                <a:solidFill>
                  <a:srgbClr val="00C7FD"/>
                </a:solidFill>
                <a:latin typeface="+mn-lt"/>
              </a:defRPr>
            </a:lvl1pPr>
          </a:lstStyle>
          <a:p>
            <a:pPr lvl="0"/>
            <a:r>
              <a:rPr lang="en-US" dirty="0"/>
              <a:t>Click to edit Master text styles</a:t>
            </a:r>
          </a:p>
        </p:txBody>
      </p:sp>
      <p:sp>
        <p:nvSpPr>
          <p:cNvPr id="4" name="Rectangle 3">
            <a:extLst>
              <a:ext uri="{FF2B5EF4-FFF2-40B4-BE49-F238E27FC236}">
                <a16:creationId xmlns:a16="http://schemas.microsoft.com/office/drawing/2014/main" id="{36FE7C10-2A28-930D-9B78-5BEC9BC83C2B}"/>
              </a:ext>
            </a:extLst>
          </p:cNvPr>
          <p:cNvSpPr/>
          <p:nvPr userDrawn="1"/>
        </p:nvSpPr>
        <p:spPr>
          <a:xfrm>
            <a:off x="860234" y="4951825"/>
            <a:ext cx="158069" cy="158111"/>
          </a:xfrm>
          <a:prstGeom prst="rect">
            <a:avLst/>
          </a:prstGeom>
          <a:solidFill>
            <a:srgbClr val="8BAE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Rectangle 4">
            <a:extLst>
              <a:ext uri="{FF2B5EF4-FFF2-40B4-BE49-F238E27FC236}">
                <a16:creationId xmlns:a16="http://schemas.microsoft.com/office/drawing/2014/main" id="{F6C2E119-B393-D445-EE01-3C9B61882087}"/>
              </a:ext>
            </a:extLst>
          </p:cNvPr>
          <p:cNvSpPr/>
          <p:nvPr userDrawn="1"/>
        </p:nvSpPr>
        <p:spPr>
          <a:xfrm>
            <a:off x="573654" y="5104242"/>
            <a:ext cx="286580" cy="286655"/>
          </a:xfrm>
          <a:prstGeom prst="rect">
            <a:avLst/>
          </a:prstGeom>
          <a:solidFill>
            <a:srgbClr val="FEC91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8F98FF2D-87C0-9897-5766-DAC0DB207548}"/>
              </a:ext>
            </a:extLst>
          </p:cNvPr>
          <p:cNvSpPr/>
          <p:nvPr userDrawn="1"/>
        </p:nvSpPr>
        <p:spPr>
          <a:xfrm>
            <a:off x="860883" y="5390897"/>
            <a:ext cx="610056" cy="610215"/>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23" name="Group 22">
            <a:extLst>
              <a:ext uri="{FF2B5EF4-FFF2-40B4-BE49-F238E27FC236}">
                <a16:creationId xmlns:a16="http://schemas.microsoft.com/office/drawing/2014/main" id="{31C9E1DD-F9AD-3F5B-F9EA-1F00529A456A}"/>
              </a:ext>
            </a:extLst>
          </p:cNvPr>
          <p:cNvGrpSpPr/>
          <p:nvPr userDrawn="1"/>
        </p:nvGrpSpPr>
        <p:grpSpPr>
          <a:xfrm>
            <a:off x="1468023" y="5995721"/>
            <a:ext cx="1059479" cy="396801"/>
            <a:chOff x="1314450" y="6391094"/>
            <a:chExt cx="1123377" cy="420623"/>
          </a:xfrm>
        </p:grpSpPr>
        <p:sp>
          <p:nvSpPr>
            <p:cNvPr id="24" name="Freeform: Shape 8">
              <a:extLst>
                <a:ext uri="{FF2B5EF4-FFF2-40B4-BE49-F238E27FC236}">
                  <a16:creationId xmlns:a16="http://schemas.microsoft.com/office/drawing/2014/main" id="{DFA2CBAB-72B8-306F-11F8-8E072C77054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5" name="Freeform: Shape 9">
              <a:extLst>
                <a:ext uri="{FF2B5EF4-FFF2-40B4-BE49-F238E27FC236}">
                  <a16:creationId xmlns:a16="http://schemas.microsoft.com/office/drawing/2014/main" id="{A415A914-E184-7A33-C363-FF518BCAD38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6" name="Freeform: Shape 10">
              <a:extLst>
                <a:ext uri="{FF2B5EF4-FFF2-40B4-BE49-F238E27FC236}">
                  <a16:creationId xmlns:a16="http://schemas.microsoft.com/office/drawing/2014/main" id="{8F872BC0-ACF4-7BD4-EF2B-85262BB4201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7" name="Freeform: Shape 11">
              <a:extLst>
                <a:ext uri="{FF2B5EF4-FFF2-40B4-BE49-F238E27FC236}">
                  <a16:creationId xmlns:a16="http://schemas.microsoft.com/office/drawing/2014/main" id="{15FDB53B-EF42-5296-A799-F527CA8DF40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grpSp>
    </p:spTree>
    <p:extLst>
      <p:ext uri="{BB962C8B-B14F-4D97-AF65-F5344CB8AC3E}">
        <p14:creationId xmlns:p14="http://schemas.microsoft.com/office/powerpoint/2010/main" val="370363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DC4570-07F3-D2CE-BC75-92D53CD3C524}"/>
              </a:ext>
            </a:extLst>
          </p:cNvPr>
          <p:cNvPicPr>
            <a:picLocks noChangeAspect="1"/>
          </p:cNvPicPr>
          <p:nvPr userDrawn="1"/>
        </p:nvPicPr>
        <p:blipFill rotWithShape="1">
          <a:blip r:embed="rId2"/>
          <a:srcRect/>
          <a:stretch/>
        </p:blipFill>
        <p:spPr>
          <a:xfrm>
            <a:off x="-1" y="892"/>
            <a:ext cx="12190415" cy="6857107"/>
          </a:xfrm>
          <a:prstGeom prst="rect">
            <a:avLst/>
          </a:prstGeom>
        </p:spPr>
      </p:pic>
      <p:sp>
        <p:nvSpPr>
          <p:cNvPr id="9" name="Rectangle 8">
            <a:extLst>
              <a:ext uri="{FF2B5EF4-FFF2-40B4-BE49-F238E27FC236}">
                <a16:creationId xmlns:a16="http://schemas.microsoft.com/office/drawing/2014/main" id="{F8998DA6-E88D-BCB1-A217-E7BF97BFE711}"/>
              </a:ext>
            </a:extLst>
          </p:cNvPr>
          <p:cNvSpPr/>
          <p:nvPr userDrawn="1"/>
        </p:nvSpPr>
        <p:spPr>
          <a:xfrm rot="16200000">
            <a:off x="4341813" y="-989013"/>
            <a:ext cx="3505200" cy="12188826"/>
          </a:xfrm>
          <a:prstGeom prst="rect">
            <a:avLst/>
          </a:prstGeom>
          <a:gradFill>
            <a:gsLst>
              <a:gs pos="9000">
                <a:srgbClr val="000000">
                  <a:alpha val="57677"/>
                </a:srgbClr>
              </a:gs>
              <a:gs pos="100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7" name="Rectangle 6">
            <a:extLst>
              <a:ext uri="{FF2B5EF4-FFF2-40B4-BE49-F238E27FC236}">
                <a16:creationId xmlns:a16="http://schemas.microsoft.com/office/drawing/2014/main" id="{EF200040-B841-47B7-8555-E0299CDC24FA}"/>
              </a:ext>
            </a:extLst>
          </p:cNvPr>
          <p:cNvSpPr/>
          <p:nvPr userDrawn="1"/>
        </p:nvSpPr>
        <p:spPr>
          <a:xfrm>
            <a:off x="1468024" y="1"/>
            <a:ext cx="3429875" cy="53908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623395" y="2296160"/>
            <a:ext cx="9786457" cy="1915392"/>
          </a:xfrm>
        </p:spPr>
        <p:txBody>
          <a:bodyPr anchor="b">
            <a:noAutofit/>
          </a:bodyPr>
          <a:lstStyle>
            <a:lvl1pPr algn="l">
              <a:defRPr sz="5999" b="0" i="0">
                <a:solidFill>
                  <a:srgbClr val="FFFFFF"/>
                </a:solidFill>
                <a:latin typeface="IntelOne Display Light" panose="020B0403020203020204"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623395" y="4236720"/>
            <a:ext cx="9786457" cy="1021080"/>
          </a:xfrm>
        </p:spPr>
        <p:txBody>
          <a:bodyPr/>
          <a:lstStyle>
            <a:lvl1pPr marL="0" indent="0" algn="l">
              <a:buNone/>
              <a:defRPr sz="2399" b="0" i="0">
                <a:solidFill>
                  <a:srgbClr val="FFFFFF"/>
                </a:solidFill>
                <a:latin typeface="IntelOne Display Light" panose="020B0403020203020204" pitchFamily="34" charset="77"/>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624294" y="1643292"/>
            <a:ext cx="9807808" cy="627700"/>
          </a:xfrm>
        </p:spPr>
        <p:txBody>
          <a:bodyPr anchor="b" anchorCtr="0">
            <a:normAutofit/>
          </a:bodyPr>
          <a:lstStyle>
            <a:lvl1pPr marL="0" indent="0">
              <a:buFontTx/>
              <a:buNone/>
              <a:defRPr sz="1600" b="0" i="0">
                <a:solidFill>
                  <a:srgbClr val="00C7FD"/>
                </a:solidFill>
                <a:latin typeface="+mn-lt"/>
              </a:defRPr>
            </a:lvl1pPr>
          </a:lstStyle>
          <a:p>
            <a:pPr lvl="0"/>
            <a:r>
              <a:rPr lang="en-US" dirty="0"/>
              <a:t>Click to edit Master text styles</a:t>
            </a:r>
          </a:p>
        </p:txBody>
      </p:sp>
      <p:sp>
        <p:nvSpPr>
          <p:cNvPr id="4" name="Rectangle 3">
            <a:extLst>
              <a:ext uri="{FF2B5EF4-FFF2-40B4-BE49-F238E27FC236}">
                <a16:creationId xmlns:a16="http://schemas.microsoft.com/office/drawing/2014/main" id="{36FE7C10-2A28-930D-9B78-5BEC9BC83C2B}"/>
              </a:ext>
            </a:extLst>
          </p:cNvPr>
          <p:cNvSpPr/>
          <p:nvPr userDrawn="1"/>
        </p:nvSpPr>
        <p:spPr>
          <a:xfrm>
            <a:off x="860234" y="4951825"/>
            <a:ext cx="158069" cy="158111"/>
          </a:xfrm>
          <a:prstGeom prst="rect">
            <a:avLst/>
          </a:prstGeom>
          <a:solidFill>
            <a:srgbClr val="8BAE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Rectangle 4">
            <a:extLst>
              <a:ext uri="{FF2B5EF4-FFF2-40B4-BE49-F238E27FC236}">
                <a16:creationId xmlns:a16="http://schemas.microsoft.com/office/drawing/2014/main" id="{F6C2E119-B393-D445-EE01-3C9B61882087}"/>
              </a:ext>
            </a:extLst>
          </p:cNvPr>
          <p:cNvSpPr/>
          <p:nvPr userDrawn="1"/>
        </p:nvSpPr>
        <p:spPr>
          <a:xfrm>
            <a:off x="573654" y="5104242"/>
            <a:ext cx="286580" cy="286655"/>
          </a:xfrm>
          <a:prstGeom prst="rect">
            <a:avLst/>
          </a:prstGeom>
          <a:solidFill>
            <a:srgbClr val="FEC91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8F98FF2D-87C0-9897-5766-DAC0DB207548}"/>
              </a:ext>
            </a:extLst>
          </p:cNvPr>
          <p:cNvSpPr/>
          <p:nvPr userDrawn="1"/>
        </p:nvSpPr>
        <p:spPr>
          <a:xfrm>
            <a:off x="860883" y="5390897"/>
            <a:ext cx="610056" cy="610215"/>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23" name="Group 22">
            <a:extLst>
              <a:ext uri="{FF2B5EF4-FFF2-40B4-BE49-F238E27FC236}">
                <a16:creationId xmlns:a16="http://schemas.microsoft.com/office/drawing/2014/main" id="{31C9E1DD-F9AD-3F5B-F9EA-1F00529A456A}"/>
              </a:ext>
            </a:extLst>
          </p:cNvPr>
          <p:cNvGrpSpPr/>
          <p:nvPr userDrawn="1"/>
        </p:nvGrpSpPr>
        <p:grpSpPr>
          <a:xfrm>
            <a:off x="1468023" y="5995721"/>
            <a:ext cx="1059479" cy="396801"/>
            <a:chOff x="1314450" y="6391094"/>
            <a:chExt cx="1123377" cy="420623"/>
          </a:xfrm>
        </p:grpSpPr>
        <p:sp>
          <p:nvSpPr>
            <p:cNvPr id="24" name="Freeform: Shape 8">
              <a:extLst>
                <a:ext uri="{FF2B5EF4-FFF2-40B4-BE49-F238E27FC236}">
                  <a16:creationId xmlns:a16="http://schemas.microsoft.com/office/drawing/2014/main" id="{DFA2CBAB-72B8-306F-11F8-8E072C77054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5" name="Freeform: Shape 9">
              <a:extLst>
                <a:ext uri="{FF2B5EF4-FFF2-40B4-BE49-F238E27FC236}">
                  <a16:creationId xmlns:a16="http://schemas.microsoft.com/office/drawing/2014/main" id="{A415A914-E184-7A33-C363-FF518BCAD38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6" name="Freeform: Shape 10">
              <a:extLst>
                <a:ext uri="{FF2B5EF4-FFF2-40B4-BE49-F238E27FC236}">
                  <a16:creationId xmlns:a16="http://schemas.microsoft.com/office/drawing/2014/main" id="{8F872BC0-ACF4-7BD4-EF2B-85262BB4201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sp>
          <p:nvSpPr>
            <p:cNvPr id="27" name="Freeform: Shape 11">
              <a:extLst>
                <a:ext uri="{FF2B5EF4-FFF2-40B4-BE49-F238E27FC236}">
                  <a16:creationId xmlns:a16="http://schemas.microsoft.com/office/drawing/2014/main" id="{15FDB53B-EF42-5296-A799-F527CA8DF40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350" b="0" i="0" dirty="0">
                <a:ea typeface="IntelOne Display Regular" panose="020B0604020203020204" pitchFamily="34" charset="0"/>
                <a:cs typeface="Arial" panose="02020603050405020304" pitchFamily="18" charset="0"/>
              </a:endParaRPr>
            </a:p>
          </p:txBody>
        </p:sp>
      </p:grpSp>
    </p:spTree>
    <p:extLst>
      <p:ext uri="{BB962C8B-B14F-4D97-AF65-F5344CB8AC3E}">
        <p14:creationId xmlns:p14="http://schemas.microsoft.com/office/powerpoint/2010/main" val="226793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024" y="1"/>
            <a:ext cx="3429875" cy="5390871"/>
          </a:xfrm>
          <a:prstGeom prst="rect">
            <a:avLst/>
          </a:prstGeom>
          <a:solidFill>
            <a:srgbClr val="F2F2F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137" y="1635111"/>
            <a:ext cx="9786457" cy="1874852"/>
          </a:xfrm>
        </p:spPr>
        <p:txBody>
          <a:bodyPr anchor="b"/>
          <a:lstStyle>
            <a:lvl1pPr algn="l">
              <a:defRPr sz="5999" b="0" i="0">
                <a:solidFill>
                  <a:srgbClr val="525252"/>
                </a:solidFill>
                <a:latin typeface="IntelOne Display Light" panose="020B0403020203020204"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137" y="3602037"/>
            <a:ext cx="9786457" cy="1655763"/>
          </a:xfrm>
        </p:spPr>
        <p:txBody>
          <a:bodyPr/>
          <a:lstStyle>
            <a:lvl1pPr marL="0" indent="0" algn="l">
              <a:buNone/>
              <a:defRPr sz="2399" b="0" i="0">
                <a:solidFill>
                  <a:srgbClr val="525252"/>
                </a:solidFill>
                <a:latin typeface="IntelOne Display Light" panose="020B0403020203020204" pitchFamily="34" charset="77"/>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035" y="944163"/>
            <a:ext cx="9807808" cy="627700"/>
          </a:xfrm>
        </p:spPr>
        <p:txBody>
          <a:bodyPr anchor="b" anchorCtr="0">
            <a:normAutofit/>
          </a:bodyPr>
          <a:lstStyle>
            <a:lvl1pPr marL="0" indent="0">
              <a:buFontTx/>
              <a:buNone/>
              <a:defRPr sz="1600" b="0" i="0">
                <a:solidFill>
                  <a:srgbClr val="0068B5"/>
                </a:solidFill>
                <a:latin typeface="+mn-lt"/>
              </a:defRPr>
            </a:lvl1pPr>
          </a:lstStyle>
          <a:p>
            <a:pPr lvl="0"/>
            <a:r>
              <a:rPr lang="en-US" dirty="0"/>
              <a:t>Click to edit Master text styles</a:t>
            </a: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132" y="5992753"/>
            <a:ext cx="1031490" cy="384723"/>
          </a:xfrm>
          <a:prstGeom prst="rect">
            <a:avLst/>
          </a:prstGeom>
        </p:spPr>
      </p:pic>
      <p:sp>
        <p:nvSpPr>
          <p:cNvPr id="10" name="Rectangle 9">
            <a:extLst>
              <a:ext uri="{FF2B5EF4-FFF2-40B4-BE49-F238E27FC236}">
                <a16:creationId xmlns:a16="http://schemas.microsoft.com/office/drawing/2014/main" id="{93FFC02B-4CED-A642-9D14-79D69FE30586}"/>
              </a:ext>
            </a:extLst>
          </p:cNvPr>
          <p:cNvSpPr/>
          <p:nvPr userDrawn="1"/>
        </p:nvSpPr>
        <p:spPr>
          <a:xfrm>
            <a:off x="860234" y="4951825"/>
            <a:ext cx="158069"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R="0" lvl="0" indent="0" algn="ctr" defTabSz="825294" fontAlgn="auto"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0068B5"/>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Rectangle 10">
            <a:extLst>
              <a:ext uri="{FF2B5EF4-FFF2-40B4-BE49-F238E27FC236}">
                <a16:creationId xmlns:a16="http://schemas.microsoft.com/office/drawing/2014/main" id="{4F9C487E-36B7-364E-871E-82A7C5D67E87}"/>
              </a:ext>
            </a:extLst>
          </p:cNvPr>
          <p:cNvSpPr/>
          <p:nvPr userDrawn="1"/>
        </p:nvSpPr>
        <p:spPr>
          <a:xfrm>
            <a:off x="573654" y="5104242"/>
            <a:ext cx="286580" cy="28665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R="0" lvl="0" indent="0" algn="ctr" defTabSz="825294" fontAlgn="auto"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00C7FD"/>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BECD106E-15AD-6B44-B4EA-228180AE5592}"/>
              </a:ext>
            </a:extLst>
          </p:cNvPr>
          <p:cNvSpPr/>
          <p:nvPr userDrawn="1"/>
        </p:nvSpPr>
        <p:spPr>
          <a:xfrm>
            <a:off x="860883" y="5390897"/>
            <a:ext cx="610056" cy="61021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R="0" lvl="0" indent="0" algn="ctr" defTabSz="825294" fontAlgn="auto"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0068B5"/>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301746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F64DF-3D19-9C7A-F2B2-5C9D5AB82AD4}"/>
              </a:ext>
            </a:extLst>
          </p:cNvPr>
          <p:cNvSpPr/>
          <p:nvPr userDrawn="1"/>
        </p:nvSpPr>
        <p:spPr>
          <a:xfrm>
            <a:off x="0" y="0"/>
            <a:ext cx="12188826" cy="64008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11" name="Group 10">
            <a:extLst>
              <a:ext uri="{FF2B5EF4-FFF2-40B4-BE49-F238E27FC236}">
                <a16:creationId xmlns:a16="http://schemas.microsoft.com/office/drawing/2014/main" id="{DD1086C7-234E-DC66-E874-1629B416FD8C}"/>
              </a:ext>
            </a:extLst>
          </p:cNvPr>
          <p:cNvGrpSpPr/>
          <p:nvPr userDrawn="1"/>
        </p:nvGrpSpPr>
        <p:grpSpPr>
          <a:xfrm>
            <a:off x="0" y="0"/>
            <a:ext cx="12188825" cy="6405314"/>
            <a:chOff x="0" y="1272906"/>
            <a:chExt cx="12192000" cy="5120141"/>
          </a:xfrm>
        </p:grpSpPr>
        <p:sp>
          <p:nvSpPr>
            <p:cNvPr id="15" name="Rectangle 14">
              <a:extLst>
                <a:ext uri="{FF2B5EF4-FFF2-40B4-BE49-F238E27FC236}">
                  <a16:creationId xmlns:a16="http://schemas.microsoft.com/office/drawing/2014/main" id="{88E50A2B-FCAE-378F-197E-CD6B87E318FD}"/>
                </a:ext>
              </a:extLst>
            </p:cNvPr>
            <p:cNvSpPr/>
            <p:nvPr/>
          </p:nvSpPr>
          <p:spPr>
            <a:xfrm flipH="1">
              <a:off x="6095999" y="1272906"/>
              <a:ext cx="6096001"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16" name="Rectangle 15">
              <a:extLst>
                <a:ext uri="{FF2B5EF4-FFF2-40B4-BE49-F238E27FC236}">
                  <a16:creationId xmlns:a16="http://schemas.microsoft.com/office/drawing/2014/main" id="{194A98A8-7745-D71E-A71F-48975E365385}"/>
                </a:ext>
              </a:extLst>
            </p:cNvPr>
            <p:cNvSpPr/>
            <p:nvPr/>
          </p:nvSpPr>
          <p:spPr>
            <a:xfrm>
              <a:off x="0" y="1272906"/>
              <a:ext cx="6095999"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grpSp>
      <p:sp>
        <p:nvSpPr>
          <p:cNvPr id="8" name="Rectangle 7">
            <a:extLst>
              <a:ext uri="{FF2B5EF4-FFF2-40B4-BE49-F238E27FC236}">
                <a16:creationId xmlns:a16="http://schemas.microsoft.com/office/drawing/2014/main" id="{67E02A61-FA8F-DC53-0987-5E3F0F50D09F}"/>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1222" y="221694"/>
            <a:ext cx="11008033" cy="1199823"/>
          </a:xfrm>
        </p:spPr>
        <p:txBody>
          <a:bodyPr/>
          <a:lstStyle>
            <a:lvl1pPr algn="l">
              <a:defRPr b="0" i="0">
                <a:solidFill>
                  <a:srgbClr val="FFFFFF"/>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24BD3948-E5C3-4D36-A53B-67247A86A2D4}"/>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TextBox 11">
            <a:extLst>
              <a:ext uri="{FF2B5EF4-FFF2-40B4-BE49-F238E27FC236}">
                <a16:creationId xmlns:a16="http://schemas.microsoft.com/office/drawing/2014/main" id="{2F242151-D485-4064-4509-B14C92B198EC}"/>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3" name="Graphic 12">
            <a:extLst>
              <a:ext uri="{FF2B5EF4-FFF2-40B4-BE49-F238E27FC236}">
                <a16:creationId xmlns:a16="http://schemas.microsoft.com/office/drawing/2014/main" id="{39DD3E2B-C0A0-CF8C-EF36-C6DD758AAF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635288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2D5090-5674-AF85-9D5B-7B06CCB44A3C}"/>
              </a:ext>
            </a:extLst>
          </p:cNvPr>
          <p:cNvSpPr/>
          <p:nvPr userDrawn="1"/>
        </p:nvSpPr>
        <p:spPr>
          <a:xfrm>
            <a:off x="0" y="0"/>
            <a:ext cx="12188826" cy="64008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21" name="Group 20">
            <a:extLst>
              <a:ext uri="{FF2B5EF4-FFF2-40B4-BE49-F238E27FC236}">
                <a16:creationId xmlns:a16="http://schemas.microsoft.com/office/drawing/2014/main" id="{00D30FC0-CEB5-C775-0053-8E2A46EC916F}"/>
              </a:ext>
            </a:extLst>
          </p:cNvPr>
          <p:cNvGrpSpPr/>
          <p:nvPr userDrawn="1"/>
        </p:nvGrpSpPr>
        <p:grpSpPr>
          <a:xfrm>
            <a:off x="0" y="0"/>
            <a:ext cx="12188825" cy="6405314"/>
            <a:chOff x="0" y="1272906"/>
            <a:chExt cx="12192000" cy="5120141"/>
          </a:xfrm>
        </p:grpSpPr>
        <p:sp>
          <p:nvSpPr>
            <p:cNvPr id="22" name="Rectangle 21">
              <a:extLst>
                <a:ext uri="{FF2B5EF4-FFF2-40B4-BE49-F238E27FC236}">
                  <a16:creationId xmlns:a16="http://schemas.microsoft.com/office/drawing/2014/main" id="{C1D25EA0-82F6-5F75-08E8-94CCDBB2BD35}"/>
                </a:ext>
              </a:extLst>
            </p:cNvPr>
            <p:cNvSpPr/>
            <p:nvPr/>
          </p:nvSpPr>
          <p:spPr>
            <a:xfrm flipH="1">
              <a:off x="6095999" y="1272906"/>
              <a:ext cx="6096001"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23" name="Rectangle 22">
              <a:extLst>
                <a:ext uri="{FF2B5EF4-FFF2-40B4-BE49-F238E27FC236}">
                  <a16:creationId xmlns:a16="http://schemas.microsoft.com/office/drawing/2014/main" id="{62EA6C91-DA95-5A31-A83E-BB0441C65FFB}"/>
                </a:ext>
              </a:extLst>
            </p:cNvPr>
            <p:cNvSpPr/>
            <p:nvPr/>
          </p:nvSpPr>
          <p:spPr>
            <a:xfrm>
              <a:off x="0" y="1272906"/>
              <a:ext cx="6095999"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grpSp>
      <p:sp>
        <p:nvSpPr>
          <p:cNvPr id="3" name="Rectangle 2">
            <a:extLst>
              <a:ext uri="{FF2B5EF4-FFF2-40B4-BE49-F238E27FC236}">
                <a16:creationId xmlns:a16="http://schemas.microsoft.com/office/drawing/2014/main" id="{18281B17-64B0-50B2-EFCD-37430562AA13}"/>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A7BBFEB2-E6BB-DDBD-C666-8BB1A0E8A607}"/>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8" name="TextBox 17">
            <a:extLst>
              <a:ext uri="{FF2B5EF4-FFF2-40B4-BE49-F238E27FC236}">
                <a16:creationId xmlns:a16="http://schemas.microsoft.com/office/drawing/2014/main" id="{FC15D69B-7319-55B9-29AF-C589501DE5AB}"/>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9" name="Graphic 18">
            <a:extLst>
              <a:ext uri="{FF2B5EF4-FFF2-40B4-BE49-F238E27FC236}">
                <a16:creationId xmlns:a16="http://schemas.microsoft.com/office/drawing/2014/main" id="{704B0F56-D752-9AC3-A4F0-C2D3109FC7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1222" y="221694"/>
            <a:ext cx="11008033" cy="1199823"/>
          </a:xfrm>
        </p:spPr>
        <p:txBody>
          <a:bodyPr/>
          <a:lstStyle>
            <a:lvl1pPr algn="l">
              <a:defRPr b="0" i="0">
                <a:solidFill>
                  <a:srgbClr val="FFFFFF"/>
                </a:solidFill>
                <a:latin typeface="+mn-lt"/>
              </a:defRPr>
            </a:lvl1pPr>
          </a:lstStyle>
          <a:p>
            <a:r>
              <a:rPr lang="en-US" dirty="0"/>
              <a:t>Click to edit Master title style</a:t>
            </a:r>
          </a:p>
        </p:txBody>
      </p:sp>
      <p:sp>
        <p:nvSpPr>
          <p:cNvPr id="11" name="Content Placeholder 2">
            <a:extLst>
              <a:ext uri="{FF2B5EF4-FFF2-40B4-BE49-F238E27FC236}">
                <a16:creationId xmlns:a16="http://schemas.microsoft.com/office/drawing/2014/main" id="{E4D35F54-5308-C044-4007-5F4CD4AF7CF9}"/>
              </a:ext>
            </a:extLst>
          </p:cNvPr>
          <p:cNvSpPr>
            <a:spLocks noGrp="1"/>
          </p:cNvSpPr>
          <p:nvPr>
            <p:ph sz="quarter" idx="28"/>
          </p:nvPr>
        </p:nvSpPr>
        <p:spPr>
          <a:xfrm>
            <a:off x="571222" y="1673455"/>
            <a:ext cx="11008033" cy="4574947"/>
          </a:xfrm>
        </p:spPr>
        <p:txBody>
          <a:bodyPr/>
          <a:lstStyle>
            <a:lvl1pPr>
              <a:defRPr b="0" i="0">
                <a:solidFill>
                  <a:srgbClr val="FFFFFF"/>
                </a:solidFill>
                <a:latin typeface="IntelOne Display Light" panose="020B0403020203020204" pitchFamily="34" charset="77"/>
              </a:defRPr>
            </a:lvl1pPr>
            <a:lvl2pPr>
              <a:defRPr b="0" i="0">
                <a:solidFill>
                  <a:srgbClr val="FFFFFF"/>
                </a:solidFill>
                <a:latin typeface="IntelOne Display Light" panose="020B0403020203020204" pitchFamily="34" charset="77"/>
              </a:defRPr>
            </a:lvl2pPr>
            <a:lvl3pPr>
              <a:defRPr b="0" i="0">
                <a:solidFill>
                  <a:srgbClr val="FFFFFF"/>
                </a:solidFill>
                <a:latin typeface="IntelOne Display Light" panose="020B0403020203020204" pitchFamily="34" charset="77"/>
              </a:defRPr>
            </a:lvl3pPr>
            <a:lvl4pPr>
              <a:defRPr b="0" i="0">
                <a:solidFill>
                  <a:srgbClr val="FFFFFF"/>
                </a:solidFill>
                <a:latin typeface="IntelOne Display Light" panose="020B0403020203020204" pitchFamily="34" charset="77"/>
              </a:defRPr>
            </a:lvl4pPr>
            <a:lvl5pPr>
              <a:defRPr b="0" i="0">
                <a:solidFill>
                  <a:srgbClr val="FFFFFF"/>
                </a:solidFill>
                <a:latin typeface="IntelOne Display Light" panose="020B0403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205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Message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261CAB-D282-9D31-4708-39721C5EFD52}"/>
              </a:ext>
            </a:extLst>
          </p:cNvPr>
          <p:cNvSpPr/>
          <p:nvPr userDrawn="1"/>
        </p:nvSpPr>
        <p:spPr>
          <a:xfrm>
            <a:off x="0" y="-1"/>
            <a:ext cx="12188826" cy="6858001"/>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6" name="Group 5">
            <a:extLst>
              <a:ext uri="{FF2B5EF4-FFF2-40B4-BE49-F238E27FC236}">
                <a16:creationId xmlns:a16="http://schemas.microsoft.com/office/drawing/2014/main" id="{C49B0C47-5825-A761-C7B3-0AE8FFE3DA08}"/>
              </a:ext>
            </a:extLst>
          </p:cNvPr>
          <p:cNvGrpSpPr/>
          <p:nvPr userDrawn="1"/>
        </p:nvGrpSpPr>
        <p:grpSpPr>
          <a:xfrm>
            <a:off x="0" y="-1"/>
            <a:ext cx="12188825" cy="6858001"/>
            <a:chOff x="0" y="1272906"/>
            <a:chExt cx="12192000" cy="5120141"/>
          </a:xfrm>
        </p:grpSpPr>
        <p:sp>
          <p:nvSpPr>
            <p:cNvPr id="8" name="Rectangle 7">
              <a:extLst>
                <a:ext uri="{FF2B5EF4-FFF2-40B4-BE49-F238E27FC236}">
                  <a16:creationId xmlns:a16="http://schemas.microsoft.com/office/drawing/2014/main" id="{25DE2DC7-0B6F-582D-9878-32114AAE1261}"/>
                </a:ext>
              </a:extLst>
            </p:cNvPr>
            <p:cNvSpPr/>
            <p:nvPr/>
          </p:nvSpPr>
          <p:spPr>
            <a:xfrm flipH="1">
              <a:off x="6095999" y="1272906"/>
              <a:ext cx="6096001"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17" name="Rectangle 16">
              <a:extLst>
                <a:ext uri="{FF2B5EF4-FFF2-40B4-BE49-F238E27FC236}">
                  <a16:creationId xmlns:a16="http://schemas.microsoft.com/office/drawing/2014/main" id="{D56582FF-D1DA-39A4-9BB4-4449889DA36F}"/>
                </a:ext>
              </a:extLst>
            </p:cNvPr>
            <p:cNvSpPr/>
            <p:nvPr/>
          </p:nvSpPr>
          <p:spPr>
            <a:xfrm>
              <a:off x="0" y="1272906"/>
              <a:ext cx="6095999" cy="5120141"/>
            </a:xfrm>
            <a:prstGeom prst="rect">
              <a:avLst/>
            </a:prstGeom>
            <a:gradFill>
              <a:gsLst>
                <a:gs pos="0">
                  <a:srgbClr val="000000">
                    <a:alpha val="17175"/>
                  </a:srgbClr>
                </a:gs>
                <a:gs pos="84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grpSp>
      <p:sp>
        <p:nvSpPr>
          <p:cNvPr id="19" name="TextBox 18">
            <a:extLst>
              <a:ext uri="{FF2B5EF4-FFF2-40B4-BE49-F238E27FC236}">
                <a16:creationId xmlns:a16="http://schemas.microsoft.com/office/drawing/2014/main" id="{D6EFB4A2-C7E9-F203-E964-F4D452116494}"/>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20" name="Graphic 19">
            <a:extLst>
              <a:ext uri="{FF2B5EF4-FFF2-40B4-BE49-F238E27FC236}">
                <a16:creationId xmlns:a16="http://schemas.microsoft.com/office/drawing/2014/main" id="{295E3561-2081-0A27-DD52-28970D5EDB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
        <p:nvSpPr>
          <p:cNvPr id="11" name="Title 1">
            <a:extLst>
              <a:ext uri="{FF2B5EF4-FFF2-40B4-BE49-F238E27FC236}">
                <a16:creationId xmlns:a16="http://schemas.microsoft.com/office/drawing/2014/main" id="{1E2FF4E9-439E-446A-0FB5-DF118C1B3380}"/>
              </a:ext>
            </a:extLst>
          </p:cNvPr>
          <p:cNvSpPr>
            <a:spLocks noGrp="1"/>
          </p:cNvSpPr>
          <p:nvPr>
            <p:ph type="title"/>
          </p:nvPr>
        </p:nvSpPr>
        <p:spPr>
          <a:xfrm>
            <a:off x="571222" y="2728288"/>
            <a:ext cx="11008033" cy="3269923"/>
          </a:xfrm>
        </p:spPr>
        <p:txBody>
          <a:bodyPr anchor="t">
            <a:normAutofit/>
          </a:bodyPr>
          <a:lstStyle>
            <a:lvl1pPr algn="ctr">
              <a:defRPr sz="4399" b="0" i="0">
                <a:solidFill>
                  <a:srgbClr val="FFFFFF"/>
                </a:solidFill>
                <a:latin typeface="IntelOne Display Bold" panose="020B0503020203020204" pitchFamily="34" charset="77"/>
              </a:defRPr>
            </a:lvl1pPr>
          </a:lstStyle>
          <a:p>
            <a:r>
              <a:rPr lang="en-US" dirty="0"/>
              <a:t>Click to edit Master title style</a:t>
            </a:r>
          </a:p>
        </p:txBody>
      </p:sp>
      <p:sp>
        <p:nvSpPr>
          <p:cNvPr id="12" name="Rectangle 11">
            <a:extLst>
              <a:ext uri="{FF2B5EF4-FFF2-40B4-BE49-F238E27FC236}">
                <a16:creationId xmlns:a16="http://schemas.microsoft.com/office/drawing/2014/main" id="{E810D84D-2E0F-C973-ABD2-CC7F8A553701}"/>
              </a:ext>
            </a:extLst>
          </p:cNvPr>
          <p:cNvSpPr/>
          <p:nvPr userDrawn="1"/>
        </p:nvSpPr>
        <p:spPr>
          <a:xfrm>
            <a:off x="2291754" y="2448560"/>
            <a:ext cx="7427565" cy="95251"/>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13" name="Rectangle 12">
            <a:extLst>
              <a:ext uri="{FF2B5EF4-FFF2-40B4-BE49-F238E27FC236}">
                <a16:creationId xmlns:a16="http://schemas.microsoft.com/office/drawing/2014/main" id="{9732BFC7-8546-3E1F-CEE8-4D30EAE6ACB5}"/>
              </a:ext>
            </a:extLst>
          </p:cNvPr>
          <p:cNvSpPr/>
          <p:nvPr userDrawn="1"/>
        </p:nvSpPr>
        <p:spPr>
          <a:xfrm>
            <a:off x="2031471" y="2188210"/>
            <a:ext cx="260283" cy="260351"/>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
        <p:nvSpPr>
          <p:cNvPr id="14" name="Rectangle 13">
            <a:extLst>
              <a:ext uri="{FF2B5EF4-FFF2-40B4-BE49-F238E27FC236}">
                <a16:creationId xmlns:a16="http://schemas.microsoft.com/office/drawing/2014/main" id="{69814EF3-98AD-B344-F138-82DBC40BF60B}"/>
              </a:ext>
            </a:extLst>
          </p:cNvPr>
          <p:cNvSpPr/>
          <p:nvPr userDrawn="1"/>
        </p:nvSpPr>
        <p:spPr>
          <a:xfrm>
            <a:off x="1968613" y="2125336"/>
            <a:ext cx="62858" cy="6287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Tree>
    <p:extLst>
      <p:ext uri="{BB962C8B-B14F-4D97-AF65-F5344CB8AC3E}">
        <p14:creationId xmlns:p14="http://schemas.microsoft.com/office/powerpoint/2010/main" val="2985808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F7056F-5475-BC82-78B2-A04F9ED00430}"/>
              </a:ext>
            </a:extLst>
          </p:cNvPr>
          <p:cNvSpPr/>
          <p:nvPr userDrawn="1"/>
        </p:nvSpPr>
        <p:spPr>
          <a:xfrm>
            <a:off x="0" y="0"/>
            <a:ext cx="12188826" cy="64008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8734" y="221694"/>
            <a:ext cx="11234269" cy="1199823"/>
          </a:xfrm>
        </p:spPr>
        <p:txBody>
          <a:bodyPr/>
          <a:lstStyle>
            <a:lvl1pPr algn="l">
              <a:defRPr b="0" i="0">
                <a:solidFill>
                  <a:srgbClr val="525252"/>
                </a:solidFill>
                <a:latin typeface="+mn-lt"/>
              </a:defRPr>
            </a:lvl1pPr>
          </a:lstStyle>
          <a:p>
            <a:r>
              <a:rPr lang="en-US" dirty="0"/>
              <a:t>Click to edit Master title style</a:t>
            </a:r>
          </a:p>
        </p:txBody>
      </p:sp>
      <p:sp>
        <p:nvSpPr>
          <p:cNvPr id="8" name="Rectangle 7">
            <a:extLst>
              <a:ext uri="{FF2B5EF4-FFF2-40B4-BE49-F238E27FC236}">
                <a16:creationId xmlns:a16="http://schemas.microsoft.com/office/drawing/2014/main" id="{D699F5FA-B23C-9184-BB42-ADB529B7B746}"/>
              </a:ext>
            </a:extLst>
          </p:cNvPr>
          <p:cNvSpPr/>
          <p:nvPr userDrawn="1"/>
        </p:nvSpPr>
        <p:spPr>
          <a:xfrm>
            <a:off x="11731744" y="6400800"/>
            <a:ext cx="457079"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Rectangle 10">
            <a:extLst>
              <a:ext uri="{FF2B5EF4-FFF2-40B4-BE49-F238E27FC236}">
                <a16:creationId xmlns:a16="http://schemas.microsoft.com/office/drawing/2014/main" id="{11E0B33E-186E-60C6-9412-8E79315A5731}"/>
              </a:ext>
            </a:extLst>
          </p:cNvPr>
          <p:cNvSpPr/>
          <p:nvPr userDrawn="1"/>
        </p:nvSpPr>
        <p:spPr>
          <a:xfrm>
            <a:off x="0" y="6400800"/>
            <a:ext cx="11731744"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TextBox 11">
            <a:extLst>
              <a:ext uri="{FF2B5EF4-FFF2-40B4-BE49-F238E27FC236}">
                <a16:creationId xmlns:a16="http://schemas.microsoft.com/office/drawing/2014/main" id="{32404F15-8E38-3D49-C13B-9AB6E1DEE021}"/>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3" name="Graphic 12">
            <a:extLst>
              <a:ext uri="{FF2B5EF4-FFF2-40B4-BE49-F238E27FC236}">
                <a16:creationId xmlns:a16="http://schemas.microsoft.com/office/drawing/2014/main" id="{69D0570D-168C-6EED-5A78-FE20F3E42E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622286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0901" y="221694"/>
            <a:ext cx="10969943" cy="11998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0901" y="1491673"/>
            <a:ext cx="10969943" cy="468529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5BF41EA-3085-473A-967C-3157944804D0}"/>
              </a:ext>
            </a:extLst>
          </p:cNvPr>
          <p:cNvSpPr/>
          <p:nvPr userDrawn="1"/>
        </p:nvSpPr>
        <p:spPr>
          <a:xfrm>
            <a:off x="0" y="6400800"/>
            <a:ext cx="11731744" cy="457200"/>
          </a:xfrm>
          <a:prstGeom prst="rect">
            <a:avLst/>
          </a:prstGeom>
          <a:solidFill>
            <a:srgbClr val="F2F2F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02FB4E28-8FF4-469D-9172-AA2B2441695C}"/>
              </a:ext>
            </a:extLst>
          </p:cNvPr>
          <p:cNvSpPr txBox="1"/>
          <p:nvPr userDrawn="1"/>
        </p:nvSpPr>
        <p:spPr>
          <a:xfrm>
            <a:off x="11910116" y="6575531"/>
            <a:ext cx="11381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dirty="0">
              <a:ln>
                <a:noFill/>
              </a:ln>
              <a:solidFill>
                <a:srgbClr val="525252"/>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sp>
        <p:nvSpPr>
          <p:cNvPr id="12" name="Rectangle 11">
            <a:extLst>
              <a:ext uri="{FF2B5EF4-FFF2-40B4-BE49-F238E27FC236}">
                <a16:creationId xmlns:a16="http://schemas.microsoft.com/office/drawing/2014/main" id="{462C4174-C58D-4EF7-A490-8F73147A264E}"/>
              </a:ext>
            </a:extLst>
          </p:cNvPr>
          <p:cNvSpPr/>
          <p:nvPr userDrawn="1"/>
        </p:nvSpPr>
        <p:spPr>
          <a:xfrm>
            <a:off x="11731744" y="0"/>
            <a:ext cx="457081" cy="6400800"/>
          </a:xfrm>
          <a:prstGeom prst="rect">
            <a:avLst/>
          </a:prstGeom>
          <a:solidFill>
            <a:srgbClr val="F2F2F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dirty="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5" name="Graphic 4">
            <a:extLst>
              <a:ext uri="{FF2B5EF4-FFF2-40B4-BE49-F238E27FC236}">
                <a16:creationId xmlns:a16="http://schemas.microsoft.com/office/drawing/2014/main" id="{5C2D9169-C494-0CF5-2D7C-A609CD57681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1134567" y="6554735"/>
            <a:ext cx="475960" cy="177524"/>
          </a:xfrm>
          <a:prstGeom prst="rect">
            <a:avLst/>
          </a:prstGeom>
        </p:spPr>
      </p:pic>
    </p:spTree>
    <p:extLst>
      <p:ext uri="{BB962C8B-B14F-4D97-AF65-F5344CB8AC3E}">
        <p14:creationId xmlns:p14="http://schemas.microsoft.com/office/powerpoint/2010/main" val="1541768209"/>
      </p:ext>
    </p:extLst>
  </p:cSld>
  <p:clrMap bg1="lt1" tx1="dk1" bg2="lt2" tx2="dk2" accent1="accent1" accent2="accent2" accent3="accent3" accent4="accent4" accent5="accent5" accent6="accent6" hlink="hlink" folHlink="folHlink"/>
  <p:sldLayoutIdLst>
    <p:sldLayoutId id="2147483760" r:id="rId1"/>
    <p:sldLayoutId id="2147483772" r:id="rId2"/>
    <p:sldLayoutId id="2147483773" r:id="rId3"/>
    <p:sldLayoutId id="2147484262" r:id="rId4"/>
    <p:sldLayoutId id="2147483756" r:id="rId5"/>
    <p:sldLayoutId id="2147483783" r:id="rId6"/>
    <p:sldLayoutId id="2147483777" r:id="rId7"/>
    <p:sldLayoutId id="2147483779" r:id="rId8"/>
    <p:sldLayoutId id="2147483753" r:id="rId9"/>
    <p:sldLayoutId id="2147483784" r:id="rId10"/>
    <p:sldLayoutId id="2147483782" r:id="rId11"/>
    <p:sldLayoutId id="2147483915" r:id="rId12"/>
    <p:sldLayoutId id="2147483916" r:id="rId13"/>
    <p:sldLayoutId id="2147483917" r:id="rId14"/>
    <p:sldLayoutId id="2147483795" r:id="rId15"/>
    <p:sldLayoutId id="2147483797" r:id="rId16"/>
    <p:sldLayoutId id="2147483755" r:id="rId17"/>
    <p:sldLayoutId id="2147483785" r:id="rId18"/>
    <p:sldLayoutId id="2147483781" r:id="rId19"/>
    <p:sldLayoutId id="2147483786" r:id="rId20"/>
    <p:sldLayoutId id="2147483913" r:id="rId21"/>
    <p:sldLayoutId id="214748371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71" rtl="0" eaLnBrk="1" latinLnBrk="0" hangingPunct="1">
        <a:lnSpc>
          <a:spcPct val="90000"/>
        </a:lnSpc>
        <a:spcBef>
          <a:spcPct val="0"/>
        </a:spcBef>
        <a:buNone/>
        <a:defRPr sz="3599" b="0" i="0" kern="1200">
          <a:solidFill>
            <a:srgbClr val="525252"/>
          </a:solidFill>
          <a:latin typeface="IntelOne Display Light" panose="020B0403020203020204" pitchFamily="34" charset="77"/>
          <a:ea typeface="+mj-ea"/>
          <a:cs typeface="+mj-cs"/>
        </a:defRPr>
      </a:lvl1pPr>
    </p:titleStyle>
    <p:bodyStyle>
      <a:lvl1pPr marL="228543" indent="-228543" algn="l" defTabSz="914171" rtl="0" eaLnBrk="1" latinLnBrk="0" hangingPunct="1">
        <a:lnSpc>
          <a:spcPct val="90000"/>
        </a:lnSpc>
        <a:spcBef>
          <a:spcPts val="1000"/>
        </a:spcBef>
        <a:buFont typeface="IntelOne Display Regular" panose="020B0503020203020204" pitchFamily="34" charset="0"/>
        <a:buChar char="•"/>
        <a:defRPr sz="2799" b="0" i="0" kern="1200">
          <a:solidFill>
            <a:srgbClr val="525252"/>
          </a:solidFill>
          <a:latin typeface="IntelOne Display Light" panose="020B0403020203020204" pitchFamily="34" charset="77"/>
          <a:ea typeface="+mn-ea"/>
          <a:cs typeface="+mn-cs"/>
        </a:defRPr>
      </a:lvl1pPr>
      <a:lvl2pPr marL="685629" indent="-228543" algn="l" defTabSz="914171" rtl="0" eaLnBrk="1" latinLnBrk="0" hangingPunct="1">
        <a:lnSpc>
          <a:spcPct val="90000"/>
        </a:lnSpc>
        <a:spcBef>
          <a:spcPts val="500"/>
        </a:spcBef>
        <a:buFont typeface="IntelOne Display Regular" panose="020B0503020203020204" pitchFamily="34" charset="0"/>
        <a:buChar char="•"/>
        <a:defRPr sz="2399" b="0" i="0" kern="1200">
          <a:solidFill>
            <a:srgbClr val="525252"/>
          </a:solidFill>
          <a:latin typeface="IntelOne Display Light" panose="020B0403020203020204" pitchFamily="34" charset="77"/>
          <a:ea typeface="+mn-ea"/>
          <a:cs typeface="+mn-cs"/>
        </a:defRPr>
      </a:lvl2pPr>
      <a:lvl3pPr marL="1142714" indent="-228543" algn="l" defTabSz="914171" rtl="0" eaLnBrk="1" latinLnBrk="0" hangingPunct="1">
        <a:lnSpc>
          <a:spcPct val="90000"/>
        </a:lnSpc>
        <a:spcBef>
          <a:spcPts val="500"/>
        </a:spcBef>
        <a:buFont typeface="IntelOne Display Regular" panose="020B0503020203020204" pitchFamily="34" charset="0"/>
        <a:buChar char="•"/>
        <a:defRPr sz="2000" b="0" i="0" kern="1200">
          <a:solidFill>
            <a:srgbClr val="525252"/>
          </a:solidFill>
          <a:latin typeface="IntelOne Display Light" panose="020B0403020203020204" pitchFamily="34" charset="77"/>
          <a:ea typeface="+mn-ea"/>
          <a:cs typeface="+mn-cs"/>
        </a:defRPr>
      </a:lvl3pPr>
      <a:lvl4pPr marL="1599800" indent="-228543" algn="l" defTabSz="914171" rtl="0" eaLnBrk="1" latinLnBrk="0" hangingPunct="1">
        <a:lnSpc>
          <a:spcPct val="90000"/>
        </a:lnSpc>
        <a:spcBef>
          <a:spcPts val="500"/>
        </a:spcBef>
        <a:buFont typeface="IntelOne Display Regular" panose="020B0503020203020204" pitchFamily="34" charset="0"/>
        <a:buChar char="•"/>
        <a:defRPr sz="1800" b="0" i="0" kern="1200">
          <a:solidFill>
            <a:srgbClr val="525252"/>
          </a:solidFill>
          <a:latin typeface="IntelOne Display Light" panose="020B0403020203020204" pitchFamily="34" charset="77"/>
          <a:ea typeface="+mn-ea"/>
          <a:cs typeface="+mn-cs"/>
        </a:defRPr>
      </a:lvl4pPr>
      <a:lvl5pPr marL="2056886" indent="-228543" algn="l" defTabSz="914171" rtl="0" eaLnBrk="1" latinLnBrk="0" hangingPunct="1">
        <a:lnSpc>
          <a:spcPct val="90000"/>
        </a:lnSpc>
        <a:spcBef>
          <a:spcPts val="500"/>
        </a:spcBef>
        <a:buFont typeface="IntelOne Display Regular" panose="020B0503020203020204" pitchFamily="34" charset="0"/>
        <a:buChar char="•"/>
        <a:defRPr sz="1600" b="0" i="0" kern="1200">
          <a:solidFill>
            <a:srgbClr val="525252"/>
          </a:solidFill>
          <a:latin typeface="IntelOne Display Light" panose="020B0403020203020204" pitchFamily="34" charset="77"/>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tel.com/content/www/us/en/architecture-and-technology/intel-quick-assist-technology-overview.html"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68.pn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www.intel.com/content/www/us/en/customer-spotlight/stories/meituan-vision-ai-customer-story.html" TargetMode="External"/><Relationship Id="rId5" Type="http://schemas.openxmlformats.org/officeDocument/2006/relationships/image" Target="../media/image73.pn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hyperlink" Target="https://edc.intel.com/content/www/us/en/products/performance/benchmarks/intel-xeon-scalable-processors/" TargetMode="External"/><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hyperlink" Target="http://www.intel.com/3gen-xeon-confi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3" Type="http://schemas.openxmlformats.org/officeDocument/2006/relationships/image" Target="../media/image102.jpeg"/><Relationship Id="rId18" Type="http://schemas.openxmlformats.org/officeDocument/2006/relationships/image" Target="../media/image107.png"/><Relationship Id="rId26" Type="http://schemas.openxmlformats.org/officeDocument/2006/relationships/image" Target="../media/image115.png"/><Relationship Id="rId39" Type="http://schemas.openxmlformats.org/officeDocument/2006/relationships/image" Target="../media/image128.png"/><Relationship Id="rId21" Type="http://schemas.openxmlformats.org/officeDocument/2006/relationships/image" Target="../media/image110.png"/><Relationship Id="rId34" Type="http://schemas.openxmlformats.org/officeDocument/2006/relationships/image" Target="../media/image123.png"/><Relationship Id="rId42" Type="http://schemas.openxmlformats.org/officeDocument/2006/relationships/image" Target="../media/image131.png"/><Relationship Id="rId7" Type="http://schemas.openxmlformats.org/officeDocument/2006/relationships/image" Target="../media/image96.jpeg"/><Relationship Id="rId2" Type="http://schemas.openxmlformats.org/officeDocument/2006/relationships/notesSlide" Target="../notesSlides/notesSlide21.xml"/><Relationship Id="rId16" Type="http://schemas.openxmlformats.org/officeDocument/2006/relationships/image" Target="../media/image105.gif"/><Relationship Id="rId20" Type="http://schemas.openxmlformats.org/officeDocument/2006/relationships/image" Target="../media/image109.png"/><Relationship Id="rId29" Type="http://schemas.openxmlformats.org/officeDocument/2006/relationships/image" Target="../media/image118.png"/><Relationship Id="rId41" Type="http://schemas.openxmlformats.org/officeDocument/2006/relationships/image" Target="../media/image130.png"/><Relationship Id="rId1" Type="http://schemas.openxmlformats.org/officeDocument/2006/relationships/slideLayout" Target="../slideLayouts/slideLayout9.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image" Target="../media/image121.png"/><Relationship Id="rId37" Type="http://schemas.openxmlformats.org/officeDocument/2006/relationships/image" Target="../media/image126.png"/><Relationship Id="rId40" Type="http://schemas.openxmlformats.org/officeDocument/2006/relationships/image" Target="../media/image129.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5.png"/><Relationship Id="rId10" Type="http://schemas.openxmlformats.org/officeDocument/2006/relationships/image" Target="../media/image99.jpeg"/><Relationship Id="rId19" Type="http://schemas.openxmlformats.org/officeDocument/2006/relationships/image" Target="../media/image108.png"/><Relationship Id="rId31" Type="http://schemas.openxmlformats.org/officeDocument/2006/relationships/image" Target="../media/image120.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124.png"/><Relationship Id="rId43" Type="http://schemas.openxmlformats.org/officeDocument/2006/relationships/image" Target="../media/image132.png"/><Relationship Id="rId8" Type="http://schemas.openxmlformats.org/officeDocument/2006/relationships/image" Target="../media/image97.png"/><Relationship Id="rId3" Type="http://schemas.openxmlformats.org/officeDocument/2006/relationships/image" Target="../media/image92.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image" Target="../media/image122.png"/><Relationship Id="rId38" Type="http://schemas.openxmlformats.org/officeDocument/2006/relationships/image" Target="../media/image127.png"/></Relationships>
</file>

<file path=ppt/slides/_rels/slide24.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33.jpe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25.xml.rels><?xml version="1.0" encoding="UTF-8" standalone="yes"?>
<Relationships xmlns="http://schemas.openxmlformats.org/package/2006/relationships"><Relationship Id="rId8" Type="http://schemas.openxmlformats.org/officeDocument/2006/relationships/hyperlink" Target="https://marketingstudio.intel.com/campaign/CA175EN" TargetMode="External"/><Relationship Id="rId3" Type="http://schemas.openxmlformats.org/officeDocument/2006/relationships/image" Target="../media/image144.png"/><Relationship Id="rId7" Type="http://schemas.openxmlformats.org/officeDocument/2006/relationships/hyperlink" Target="https://www.intel.com/content/www/us/en/cloud-computing/real-time-continuous-optimization-brief.html&#8203;"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56.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51.png"/><Relationship Id="rId11" Type="http://schemas.openxmlformats.org/officeDocument/2006/relationships/image" Target="../media/image154.png"/><Relationship Id="rId5" Type="http://schemas.openxmlformats.org/officeDocument/2006/relationships/image" Target="../media/image150.png"/><Relationship Id="rId15" Type="http://schemas.openxmlformats.org/officeDocument/2006/relationships/image" Target="../media/image157.png"/><Relationship Id="rId10" Type="http://schemas.openxmlformats.org/officeDocument/2006/relationships/image" Target="../media/image153.png"/><Relationship Id="rId4" Type="http://schemas.openxmlformats.org/officeDocument/2006/relationships/image" Target="../media/image149.png"/><Relationship Id="rId9" Type="http://schemas.openxmlformats.org/officeDocument/2006/relationships/image" Target="../media/image125.png"/><Relationship Id="rId14" Type="http://schemas.openxmlformats.org/officeDocument/2006/relationships/hyperlink" Target="https://edc.intel.com/content/www/us/en/products/performance/benchmarks/4th-generation-intel-xeon-scalable-processor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hyperlink" Target="https://intel.com/content/www/us/en/cloud-computing/resources/zero-trust-strategy-video.html" TargetMode="External"/><Relationship Id="rId13" Type="http://schemas.openxmlformats.org/officeDocument/2006/relationships/hyperlink" Target="https://intel.seismic.com/Link/Content/DCDG93pRD677TGqFfMCRJJWPXpVj" TargetMode="External"/><Relationship Id="rId3" Type="http://schemas.openxmlformats.org/officeDocument/2006/relationships/hyperlink" Target="https://www.intel.com/content/www/us/en/cloud-computing/overview.html" TargetMode="External"/><Relationship Id="rId7" Type="http://schemas.openxmlformats.org/officeDocument/2006/relationships/hyperlink" Target="https://intel.com/content/www/us/en/artificial-intelligence/resources/advance-insights-with-ai-video.html" TargetMode="External"/><Relationship Id="rId12" Type="http://schemas.openxmlformats.org/officeDocument/2006/relationships/hyperlink" Target="https://intel.com/content/www/us/en/cloud-computing/resources/five-challenges-hinder-microservices-paper.html" TargetMode="External"/><Relationship Id="rId2" Type="http://schemas.openxmlformats.org/officeDocument/2006/relationships/notesSlide" Target="../notesSlides/notesSlide3.xml"/><Relationship Id="rId16" Type="http://schemas.openxmlformats.org/officeDocument/2006/relationships/hyperlink" Target="https://www.intel.com/content/www/us/en/secure/content-details/756739/content-details.html" TargetMode="External"/><Relationship Id="rId1" Type="http://schemas.openxmlformats.org/officeDocument/2006/relationships/slideLayout" Target="../slideLayouts/slideLayout12.xml"/><Relationship Id="rId6" Type="http://schemas.openxmlformats.org/officeDocument/2006/relationships/hyperlink" Target="https://intel.com/content/www/us/en/cloud-computing/resources/activate-agile-cloud-strategies-video.html" TargetMode="External"/><Relationship Id="rId11" Type="http://schemas.openxmlformats.org/officeDocument/2006/relationships/hyperlink" Target="https://intel.com/content/www/us/en/cloud-computing/resources/zero-trust-security-strategy-brief.html" TargetMode="External"/><Relationship Id="rId5" Type="http://schemas.openxmlformats.org/officeDocument/2006/relationships/hyperlink" Target="https://learn.intel.com/Training/CourseDetails?Type=6&amp;ID=4344&amp;Lang=1" TargetMode="External"/><Relationship Id="rId15" Type="http://schemas.openxmlformats.org/officeDocument/2006/relationships/hyperlink" Target="https://www.intel.com/content/www/us/en/secure/content-details/765714/content-details.html" TargetMode="External"/><Relationship Id="rId10" Type="http://schemas.openxmlformats.org/officeDocument/2006/relationships/hyperlink" Target="https://intel.com/content/www/us/en/artificial-intelligence/resources/advance-insights-with-ai-brief.html" TargetMode="External"/><Relationship Id="rId4" Type="http://schemas.openxmlformats.org/officeDocument/2006/relationships/hyperlink" Target="https://www.intel.com/content/www/us/en/developer/topic-technology/cloud/cloud-performance.html?s=Newest" TargetMode="External"/><Relationship Id="rId9" Type="http://schemas.openxmlformats.org/officeDocument/2006/relationships/hyperlink" Target="https://intel.com/content/www/us/en/cloud-computing/resources/clear-skies-for-cloud-growth-brief.html" TargetMode="External"/><Relationship Id="rId14" Type="http://schemas.openxmlformats.org/officeDocument/2006/relationships/hyperlink" Target="https://www.intel.com/content/www/us/en/secure/content-details/763042/data-protection-compliance-sovereignty-with-intel-confidential-computing.htm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59.jpe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58.png"/><Relationship Id="rId4" Type="http://schemas.openxmlformats.org/officeDocument/2006/relationships/image" Target="../media/image16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157.png"/><Relationship Id="rId4" Type="http://schemas.openxmlformats.org/officeDocument/2006/relationships/chart" Target="../charts/chart7.xml"/></Relationships>
</file>

<file path=ppt/slides/_rels/slide3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66.png"/><Relationship Id="rId11" Type="http://schemas.openxmlformats.org/officeDocument/2006/relationships/image" Target="../media/image170.png"/><Relationship Id="rId5" Type="http://schemas.openxmlformats.org/officeDocument/2006/relationships/image" Target="../media/image165.png"/><Relationship Id="rId10" Type="http://schemas.openxmlformats.org/officeDocument/2006/relationships/image" Target="../media/image169.png"/><Relationship Id="rId4" Type="http://schemas.openxmlformats.org/officeDocument/2006/relationships/image" Target="../media/image164.png"/><Relationship Id="rId9" Type="http://schemas.openxmlformats.org/officeDocument/2006/relationships/image" Target="../media/image168.png"/></Relationships>
</file>

<file path=ppt/slides/_rels/slide39.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9.xml"/><Relationship Id="rId4" Type="http://schemas.openxmlformats.org/officeDocument/2006/relationships/image" Target="../media/image17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www.Intel.com/PerformanceIndex"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8" Type="http://schemas.openxmlformats.org/officeDocument/2006/relationships/hyperlink" Target="https://www.intel.com/content/www/us/en/products/docs/accelerator-engines/advanced-matrix-extensions/overview.html" TargetMode="External"/><Relationship Id="rId3" Type="http://schemas.openxmlformats.org/officeDocument/2006/relationships/image" Target="../media/image182.jpg"/><Relationship Id="rId7" Type="http://schemas.openxmlformats.org/officeDocument/2006/relationships/hyperlink" Target="https://www.intel.com/content/www/us/en/products/processors/xeon/scalable.html"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83.png"/><Relationship Id="rId5" Type="http://schemas.openxmlformats.org/officeDocument/2006/relationships/image" Target="../media/image75.png"/><Relationship Id="rId10" Type="http://schemas.openxmlformats.org/officeDocument/2006/relationships/hyperlink" Target="https://www.intel.com/content/www/us/en/high-performance-computing/supercomputing/3d-modeling-and-simulation-on-aurora-exascale-video.html" TargetMode="External"/><Relationship Id="rId4" Type="http://schemas.openxmlformats.org/officeDocument/2006/relationships/hyperlink" Target="https://www.intel.com/content/www/us/en/customer-spotlight/stories/meituan-vision-ai-customer-story.html" TargetMode="External"/><Relationship Id="rId9" Type="http://schemas.openxmlformats.org/officeDocument/2006/relationships/hyperlink" Target="https://www.intel.com/content/www/us/en/developer/tools/oneapi/ipp.html"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2.jpg"/><Relationship Id="rId7" Type="http://schemas.openxmlformats.org/officeDocument/2006/relationships/hyperlink" Target="https://software.intel.com/content/www/us/en/develop/topics/ai/analytics-zoo.html"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hyperlink" Target="https://www.intel.com/content/www/us/en/artificial-intelligence/deep-learning-boost.html" TargetMode="External"/><Relationship Id="rId5" Type="http://schemas.openxmlformats.org/officeDocument/2006/relationships/hyperlink" Target="https://www.intel.com/content/www/us/en/products/processors/xeon/scalable.html" TargetMode="External"/><Relationship Id="rId10" Type="http://schemas.openxmlformats.org/officeDocument/2006/relationships/image" Target="../media/image186.png"/><Relationship Id="rId4" Type="http://schemas.openxmlformats.org/officeDocument/2006/relationships/hyperlink" Target="https://www.intel.com/content/www/us/en/customer-spotlight/stories/alibaba-cloud-%20analytics-zoo-customer-story.html" TargetMode="External"/><Relationship Id="rId9" Type="http://schemas.openxmlformats.org/officeDocument/2006/relationships/image" Target="../media/image185.png"/></Relationships>
</file>

<file path=ppt/slides/_rels/slide5.xml.rels><?xml version="1.0" encoding="UTF-8" standalone="yes"?>
<Relationships xmlns="http://schemas.openxmlformats.org/package/2006/relationships"><Relationship Id="rId3" Type="http://schemas.openxmlformats.org/officeDocument/2006/relationships/hyperlink" Target="https://www.getastra.com/blog/security-audit/data-breach-statistics/#:~:text=Top%20Data%20Breach%20Statistics%20for%202023,-Here%20are%20the&amp;text=79%25%20of%20critical%20infrastructure%20organizations,24%20million%20dollars%20in%202021" TargetMode="External"/><Relationship Id="rId2" Type="http://schemas.openxmlformats.org/officeDocument/2006/relationships/hyperlink" Target="https://web-assets.bcg.com/1e/4f/925e66794465ad89953ff604b656/mit-bcg-expanding-ai-impact-with-organizational-learning-oct-2020-n.pdf" TargetMode="External"/><Relationship Id="rId1" Type="http://schemas.openxmlformats.org/officeDocument/2006/relationships/slideLayout" Target="../slideLayouts/slideLayout9.xml"/><Relationship Id="rId4" Type="http://schemas.openxmlformats.org/officeDocument/2006/relationships/hyperlink" Target="https://www.deccanherald.com/brandspot/pr-spot/2023-the-year-of-ai-a-closer-look-at-the-statistics-and-trends-in-artificial-intelligence-1193471.html"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82.jpg"/><Relationship Id="rId7" Type="http://schemas.openxmlformats.org/officeDocument/2006/relationships/hyperlink" Target="https://www.intel.com/content/www/us/en/developer/tools/oneapi/toolkits.html"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hyperlink" Target="https://www.intel.com/content/www/us/en/products/details/processors/xeon/scalable.html" TargetMode="External"/><Relationship Id="rId5" Type="http://schemas.openxmlformats.org/officeDocument/2006/relationships/image" Target="../media/image187.png"/><Relationship Id="rId10" Type="http://schemas.openxmlformats.org/officeDocument/2006/relationships/image" Target="../media/image185.png"/><Relationship Id="rId4" Type="http://schemas.openxmlformats.org/officeDocument/2006/relationships/hyperlink" Target="https://www.intel.com/content/www/us/en/customer-spotlight/stories/salesforce-customer-story.html" TargetMode="External"/><Relationship Id="rId9" Type="http://schemas.openxmlformats.org/officeDocument/2006/relationships/image" Target="../media/image188.png"/></Relationships>
</file>

<file path=ppt/slides/_rels/slide51.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2.jpg"/><Relationship Id="rId7" Type="http://schemas.openxmlformats.org/officeDocument/2006/relationships/hyperlink" Target="https://www.intel.com/content/www/us/en/architecture-and-technology/crypto-acceleration-in-xeon-scalable-processors-wp.html" TargetMode="Externa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hyperlink" Target="https://www.intel.com/content/www/us/en/products/details/processors/xeon/scalable.html" TargetMode="External"/><Relationship Id="rId5" Type="http://schemas.openxmlformats.org/officeDocument/2006/relationships/image" Target="../media/image189.png"/><Relationship Id="rId4" Type="http://schemas.openxmlformats.org/officeDocument/2006/relationships/hyperlink" Target="https://www.intel.com/content/www/us/en/customer-spotlight/stories/wasabi-customer-story.html" TargetMode="External"/><Relationship Id="rId9" Type="http://schemas.openxmlformats.org/officeDocument/2006/relationships/image" Target="../media/image185.png"/></Relationships>
</file>

<file path=ppt/slides/_rels/slide52.xml.rels><?xml version="1.0" encoding="UTF-8" standalone="yes"?>
<Relationships xmlns="http://schemas.openxmlformats.org/package/2006/relationships"><Relationship Id="rId8" Type="http://schemas.openxmlformats.org/officeDocument/2006/relationships/hyperlink" Target="https://www.intel.com/content/www/us/en/high-performance-computing/supercomputing/3d-modeling-and-simulation-on-aurora-exascale-video.html" TargetMode="External"/><Relationship Id="rId3" Type="http://schemas.openxmlformats.org/officeDocument/2006/relationships/image" Target="../media/image182.jpg"/><Relationship Id="rId7" Type="http://schemas.openxmlformats.org/officeDocument/2006/relationships/hyperlink" Target="https://software.intel.com/content/www/us/en/develop/articles/deep-learning-with-analytic-zoo-optimizes-mastercard-recommender-ai-service.html"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hyperlink" Target="https://www.intel.com/content/www/us/en/products/processors/xeon/scalable.html" TargetMode="External"/><Relationship Id="rId5" Type="http://schemas.openxmlformats.org/officeDocument/2006/relationships/image" Target="../media/image191.png"/><Relationship Id="rId10" Type="http://schemas.openxmlformats.org/officeDocument/2006/relationships/image" Target="../media/image185.png"/><Relationship Id="rId4" Type="http://schemas.openxmlformats.org/officeDocument/2006/relationships/hyperlink" Target="https://www.intel.com/content/www/us/en/financial-services-it/union-pay-case-study.html" TargetMode="External"/><Relationship Id="rId9" Type="http://schemas.openxmlformats.org/officeDocument/2006/relationships/image" Target="../media/image192.png"/></Relationships>
</file>

<file path=ppt/slides/_rels/slide53.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2.jpg"/><Relationship Id="rId7" Type="http://schemas.openxmlformats.org/officeDocument/2006/relationships/image" Target="../media/image193.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hyperlink" Target="https://www.intel.com/content/www/us/en/high-performance-computing/supercomputing/3d-modeling-and-simulation-on-aurora-exascale-video.html" TargetMode="External"/><Relationship Id="rId5" Type="http://schemas.openxmlformats.org/officeDocument/2006/relationships/hyperlink" Target="https://www.intel.com/content/www/us/en/products/processors/xeon/scalable.html" TargetMode="External"/><Relationship Id="rId4" Type="http://schemas.openxmlformats.org/officeDocument/2006/relationships/hyperlink" Target="https://www.intel.com/content/www/us/en/financial-services-it/union-pay-case-study.html"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intel.com/content/www/us/en/high-performance-computing/supercomputing/3d-modeling-and-simulation-on-aurora-exascale-video.html" TargetMode="External"/><Relationship Id="rId3" Type="http://schemas.openxmlformats.org/officeDocument/2006/relationships/image" Target="../media/image194.png"/><Relationship Id="rId7" Type="http://schemas.openxmlformats.org/officeDocument/2006/relationships/hyperlink" Target="https://www.intel.com/content/www/us/en/artificial-intelligence/posts/alibaba-privacy-preserving-machine-learning.html"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hyperlink" Target="https://www.intel.com/content/www/us/en/products/processors/xeon/scalable.html" TargetMode="External"/><Relationship Id="rId5" Type="http://schemas.openxmlformats.org/officeDocument/2006/relationships/hyperlink" Target="https://www.intel.com/content/www/us/en/financial-services-it/union-pay-case-study.html" TargetMode="External"/><Relationship Id="rId10" Type="http://schemas.openxmlformats.org/officeDocument/2006/relationships/image" Target="../media/image185.png"/><Relationship Id="rId4" Type="http://schemas.openxmlformats.org/officeDocument/2006/relationships/image" Target="../media/image182.jpg"/><Relationship Id="rId9" Type="http://schemas.openxmlformats.org/officeDocument/2006/relationships/image" Target="../media/image195.jpeg"/></Relationships>
</file>

<file path=ppt/slides/_rels/slide55.xml.rels><?xml version="1.0" encoding="UTF-8" standalone="yes"?>
<Relationships xmlns="http://schemas.openxmlformats.org/package/2006/relationships"><Relationship Id="rId3" Type="http://schemas.openxmlformats.org/officeDocument/2006/relationships/image" Target="../media/image182.jpg"/><Relationship Id="rId7" Type="http://schemas.openxmlformats.org/officeDocument/2006/relationships/image" Target="../media/image196.jpe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hyperlink" Target="https://www.intel.com/content/www/us/en/customer-spotlight/stories/irsap-customer-story.html" TargetMode="External"/><Relationship Id="rId4" Type="http://schemas.openxmlformats.org/officeDocument/2006/relationships/hyperlink" Target="https://www.intel.com/content/www/us/en/products/processors/xeon/scalable.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55.png"/><Relationship Id="rId5" Type="http://schemas.openxmlformats.org/officeDocument/2006/relationships/image" Target="../media/image182.jpg"/><Relationship Id="rId4" Type="http://schemas.openxmlformats.org/officeDocument/2006/relationships/hyperlink" Target="https://www.intel.com/content/dam/www/public/us/en/documents/case-studies/tencent-cloud-case-study.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edc.intel.com/content/www/us/en/products/performance/benchmarks/overview/" TargetMode="External"/><Relationship Id="rId2" Type="http://schemas.openxmlformats.org/officeDocument/2006/relationships/hyperlink" Target="https://www.intel.com/LegalNoticesAndDisclaimers" TargetMode="Externa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hyperlink" Target="https://github.com/delimitrou/DeathStarBench#publications" TargetMode="Externa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21" Type="http://schemas.openxmlformats.org/officeDocument/2006/relationships/image" Target="../media/image38.png"/><Relationship Id="rId34" Type="http://schemas.openxmlformats.org/officeDocument/2006/relationships/image" Target="../media/image51.png"/><Relationship Id="rId7" Type="http://schemas.microsoft.com/office/2007/relationships/hdphoto" Target="../media/hdphoto1.wdp"/><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5"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2.jpe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emf"/><Relationship Id="rId35" Type="http://schemas.openxmlformats.org/officeDocument/2006/relationships/image" Target="../media/image52.png"/><Relationship Id="rId8" Type="http://schemas.openxmlformats.org/officeDocument/2006/relationships/image" Target="../media/image25.gif"/><Relationship Id="rId3"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ark.intel.com/content/www/us/en/ark.html#@PanelLabel595"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11032-7F06-73AE-6EF0-7A97BA6484FD}"/>
              </a:ext>
            </a:extLst>
          </p:cNvPr>
          <p:cNvSpPr>
            <a:spLocks noGrp="1"/>
          </p:cNvSpPr>
          <p:nvPr>
            <p:ph type="title"/>
          </p:nvPr>
        </p:nvSpPr>
        <p:spPr/>
        <p:txBody>
          <a:bodyPr/>
          <a:lstStyle/>
          <a:p>
            <a:r>
              <a:rPr lang="en-US" dirty="0"/>
              <a:t>How to copy into another Intel presentation</a:t>
            </a:r>
          </a:p>
        </p:txBody>
      </p:sp>
      <p:sp>
        <p:nvSpPr>
          <p:cNvPr id="16" name="TextBox 15">
            <a:extLst>
              <a:ext uri="{FF2B5EF4-FFF2-40B4-BE49-F238E27FC236}">
                <a16:creationId xmlns:a16="http://schemas.microsoft.com/office/drawing/2014/main" id="{A516C927-62F1-27E9-87FE-2ED7EE34CAB2}"/>
              </a:ext>
            </a:extLst>
          </p:cNvPr>
          <p:cNvSpPr txBox="1"/>
          <p:nvPr/>
        </p:nvSpPr>
        <p:spPr>
          <a:xfrm>
            <a:off x="1801209" y="1445572"/>
            <a:ext cx="288862" cy="523220"/>
          </a:xfrm>
          <a:prstGeom prst="rect">
            <a:avLst/>
          </a:prstGeom>
          <a:noFill/>
        </p:spPr>
        <p:txBody>
          <a:bodyPr wrap="none" rtlCol="0">
            <a:spAutoFit/>
          </a:bodyPr>
          <a:lstStyle/>
          <a:p>
            <a:pPr algn="ctr"/>
            <a:r>
              <a:rPr lang="en-US" sz="2800" dirty="0"/>
              <a:t>1</a:t>
            </a:r>
          </a:p>
        </p:txBody>
      </p:sp>
      <p:sp>
        <p:nvSpPr>
          <p:cNvPr id="26" name="TextBox 25">
            <a:extLst>
              <a:ext uri="{FF2B5EF4-FFF2-40B4-BE49-F238E27FC236}">
                <a16:creationId xmlns:a16="http://schemas.microsoft.com/office/drawing/2014/main" id="{C96869E3-F92E-D7D0-2877-DA034CA8B444}"/>
              </a:ext>
            </a:extLst>
          </p:cNvPr>
          <p:cNvSpPr txBox="1"/>
          <p:nvPr/>
        </p:nvSpPr>
        <p:spPr>
          <a:xfrm>
            <a:off x="782320" y="2204720"/>
            <a:ext cx="2326640" cy="646331"/>
          </a:xfrm>
          <a:prstGeom prst="rect">
            <a:avLst/>
          </a:prstGeom>
          <a:noFill/>
        </p:spPr>
        <p:txBody>
          <a:bodyPr wrap="square" rtlCol="0">
            <a:spAutoFit/>
          </a:bodyPr>
          <a:lstStyle/>
          <a:p>
            <a:r>
              <a:rPr lang="en-US" dirty="0"/>
              <a:t>Select slides that you want to copy from.</a:t>
            </a:r>
          </a:p>
        </p:txBody>
      </p:sp>
      <p:pic>
        <p:nvPicPr>
          <p:cNvPr id="8" name="Picture 7">
            <a:extLst>
              <a:ext uri="{FF2B5EF4-FFF2-40B4-BE49-F238E27FC236}">
                <a16:creationId xmlns:a16="http://schemas.microsoft.com/office/drawing/2014/main" id="{888D2A63-F082-7531-A72E-EC95498ACBBD}"/>
              </a:ext>
            </a:extLst>
          </p:cNvPr>
          <p:cNvPicPr>
            <a:picLocks noChangeAspect="1"/>
          </p:cNvPicPr>
          <p:nvPr/>
        </p:nvPicPr>
        <p:blipFill rotWithShape="1">
          <a:blip r:embed="rId3"/>
          <a:srcRect l="4600" b="25158"/>
          <a:stretch/>
        </p:blipFill>
        <p:spPr>
          <a:xfrm>
            <a:off x="4119181" y="3676194"/>
            <a:ext cx="2338199" cy="2448518"/>
          </a:xfrm>
          <a:prstGeom prst="rect">
            <a:avLst/>
          </a:prstGeom>
        </p:spPr>
      </p:pic>
      <p:cxnSp>
        <p:nvCxnSpPr>
          <p:cNvPr id="12" name="Straight Connector 11">
            <a:extLst>
              <a:ext uri="{FF2B5EF4-FFF2-40B4-BE49-F238E27FC236}">
                <a16:creationId xmlns:a16="http://schemas.microsoft.com/office/drawing/2014/main" id="{F34045B4-D1B2-B624-8C64-36BCFB6A3F00}"/>
              </a:ext>
            </a:extLst>
          </p:cNvPr>
          <p:cNvCxnSpPr>
            <a:cxnSpLocks/>
          </p:cNvCxnSpPr>
          <p:nvPr/>
        </p:nvCxnSpPr>
        <p:spPr>
          <a:xfrm>
            <a:off x="3820160" y="2062480"/>
            <a:ext cx="2936240"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FD34348-55CE-C555-8B2F-8DF1C31D9789}"/>
              </a:ext>
            </a:extLst>
          </p:cNvPr>
          <p:cNvSpPr txBox="1"/>
          <p:nvPr/>
        </p:nvSpPr>
        <p:spPr>
          <a:xfrm>
            <a:off x="5094156" y="1445572"/>
            <a:ext cx="388248" cy="523220"/>
          </a:xfrm>
          <a:prstGeom prst="rect">
            <a:avLst/>
          </a:prstGeom>
          <a:noFill/>
        </p:spPr>
        <p:txBody>
          <a:bodyPr wrap="none" rtlCol="0">
            <a:spAutoFit/>
          </a:bodyPr>
          <a:lstStyle/>
          <a:p>
            <a:pPr algn="ctr"/>
            <a:r>
              <a:rPr lang="en-US" sz="2800" dirty="0"/>
              <a:t>2</a:t>
            </a:r>
          </a:p>
        </p:txBody>
      </p:sp>
      <p:sp>
        <p:nvSpPr>
          <p:cNvPr id="27" name="TextBox 26">
            <a:extLst>
              <a:ext uri="{FF2B5EF4-FFF2-40B4-BE49-F238E27FC236}">
                <a16:creationId xmlns:a16="http://schemas.microsoft.com/office/drawing/2014/main" id="{61255F6E-55F6-8F34-3335-C301B258E74A}"/>
              </a:ext>
            </a:extLst>
          </p:cNvPr>
          <p:cNvSpPr txBox="1"/>
          <p:nvPr/>
        </p:nvSpPr>
        <p:spPr>
          <a:xfrm>
            <a:off x="3820160" y="2204720"/>
            <a:ext cx="2936240" cy="646331"/>
          </a:xfrm>
          <a:prstGeom prst="rect">
            <a:avLst/>
          </a:prstGeom>
          <a:noFill/>
        </p:spPr>
        <p:txBody>
          <a:bodyPr wrap="square" rtlCol="0">
            <a:spAutoFit/>
          </a:bodyPr>
          <a:lstStyle/>
          <a:p>
            <a:r>
              <a:rPr lang="en-US" dirty="0"/>
              <a:t>Paste into a new template or an existing presentation.</a:t>
            </a:r>
          </a:p>
        </p:txBody>
      </p:sp>
      <p:pic>
        <p:nvPicPr>
          <p:cNvPr id="6" name="Picture 5">
            <a:extLst>
              <a:ext uri="{FF2B5EF4-FFF2-40B4-BE49-F238E27FC236}">
                <a16:creationId xmlns:a16="http://schemas.microsoft.com/office/drawing/2014/main" id="{14C4FF72-DDA9-06AC-44B8-05E79F4F9298}"/>
              </a:ext>
            </a:extLst>
          </p:cNvPr>
          <p:cNvPicPr>
            <a:picLocks noChangeAspect="1"/>
          </p:cNvPicPr>
          <p:nvPr/>
        </p:nvPicPr>
        <p:blipFill rotWithShape="1">
          <a:blip r:embed="rId4"/>
          <a:srcRect l="1046"/>
          <a:stretch/>
        </p:blipFill>
        <p:spPr>
          <a:xfrm>
            <a:off x="7122160" y="3680863"/>
            <a:ext cx="4551680" cy="2448518"/>
          </a:xfrm>
          <a:prstGeom prst="rect">
            <a:avLst/>
          </a:prstGeom>
        </p:spPr>
      </p:pic>
      <p:cxnSp>
        <p:nvCxnSpPr>
          <p:cNvPr id="14" name="Straight Connector 13">
            <a:extLst>
              <a:ext uri="{FF2B5EF4-FFF2-40B4-BE49-F238E27FC236}">
                <a16:creationId xmlns:a16="http://schemas.microsoft.com/office/drawing/2014/main" id="{A20886FF-E5FF-9834-8639-33D871B8FCE3}"/>
              </a:ext>
            </a:extLst>
          </p:cNvPr>
          <p:cNvCxnSpPr>
            <a:cxnSpLocks/>
          </p:cNvCxnSpPr>
          <p:nvPr/>
        </p:nvCxnSpPr>
        <p:spPr>
          <a:xfrm>
            <a:off x="7122160" y="2062480"/>
            <a:ext cx="4551680"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C4855CB-F912-E899-15DA-F945E420A8E3}"/>
              </a:ext>
            </a:extLst>
          </p:cNvPr>
          <p:cNvSpPr txBox="1"/>
          <p:nvPr/>
        </p:nvSpPr>
        <p:spPr>
          <a:xfrm>
            <a:off x="9043416" y="1463546"/>
            <a:ext cx="393056" cy="523220"/>
          </a:xfrm>
          <a:prstGeom prst="rect">
            <a:avLst/>
          </a:prstGeom>
          <a:noFill/>
        </p:spPr>
        <p:txBody>
          <a:bodyPr wrap="none" rtlCol="0">
            <a:spAutoFit/>
          </a:bodyPr>
          <a:lstStyle/>
          <a:p>
            <a:pPr algn="ctr"/>
            <a:r>
              <a:rPr lang="en-US" sz="2800" dirty="0"/>
              <a:t>3</a:t>
            </a:r>
          </a:p>
        </p:txBody>
      </p:sp>
      <p:cxnSp>
        <p:nvCxnSpPr>
          <p:cNvPr id="23" name="Straight Arrow Connector 22">
            <a:extLst>
              <a:ext uri="{FF2B5EF4-FFF2-40B4-BE49-F238E27FC236}">
                <a16:creationId xmlns:a16="http://schemas.microsoft.com/office/drawing/2014/main" id="{006DA3C4-3752-538E-72CC-E2624A3A94A6}"/>
              </a:ext>
            </a:extLst>
          </p:cNvPr>
          <p:cNvCxnSpPr>
            <a:cxnSpLocks/>
          </p:cNvCxnSpPr>
          <p:nvPr/>
        </p:nvCxnSpPr>
        <p:spPr>
          <a:xfrm flipH="1">
            <a:off x="11450320" y="5120640"/>
            <a:ext cx="494763" cy="0"/>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83B5C69-FD36-E10C-8239-6B5937B549DE}"/>
              </a:ext>
            </a:extLst>
          </p:cNvPr>
          <p:cNvSpPr txBox="1"/>
          <p:nvPr/>
        </p:nvSpPr>
        <p:spPr>
          <a:xfrm>
            <a:off x="7122160" y="2204720"/>
            <a:ext cx="4551680" cy="1200329"/>
          </a:xfrm>
          <a:prstGeom prst="rect">
            <a:avLst/>
          </a:prstGeom>
          <a:noFill/>
        </p:spPr>
        <p:txBody>
          <a:bodyPr wrap="square" rtlCol="0">
            <a:spAutoFit/>
          </a:bodyPr>
          <a:lstStyle/>
          <a:p>
            <a:r>
              <a:rPr lang="en-US" dirty="0"/>
              <a:t>Most important step is to ensure you “keep source formatting” when pasting.  You can find this icon in the lower right corner of slides you pasted.  Click the icon for options.</a:t>
            </a:r>
          </a:p>
        </p:txBody>
      </p:sp>
      <p:pic>
        <p:nvPicPr>
          <p:cNvPr id="36" name="Picture 35">
            <a:extLst>
              <a:ext uri="{FF2B5EF4-FFF2-40B4-BE49-F238E27FC236}">
                <a16:creationId xmlns:a16="http://schemas.microsoft.com/office/drawing/2014/main" id="{BC692C29-D991-FC75-34B4-39CF0C002B92}"/>
              </a:ext>
            </a:extLst>
          </p:cNvPr>
          <p:cNvPicPr>
            <a:picLocks noChangeAspect="1"/>
          </p:cNvPicPr>
          <p:nvPr/>
        </p:nvPicPr>
        <p:blipFill rotWithShape="1">
          <a:blip r:embed="rId5"/>
          <a:srcRect b="41173"/>
          <a:stretch/>
        </p:blipFill>
        <p:spPr>
          <a:xfrm>
            <a:off x="542367" y="3674187"/>
            <a:ext cx="2806546" cy="2455193"/>
          </a:xfrm>
          <a:prstGeom prst="rect">
            <a:avLst/>
          </a:prstGeom>
        </p:spPr>
      </p:pic>
      <p:cxnSp>
        <p:nvCxnSpPr>
          <p:cNvPr id="38" name="Straight Arrow Connector 37">
            <a:extLst>
              <a:ext uri="{FF2B5EF4-FFF2-40B4-BE49-F238E27FC236}">
                <a16:creationId xmlns:a16="http://schemas.microsoft.com/office/drawing/2014/main" id="{57CF98A6-B097-F959-CFC8-92013BD844B6}"/>
              </a:ext>
            </a:extLst>
          </p:cNvPr>
          <p:cNvCxnSpPr>
            <a:cxnSpLocks/>
          </p:cNvCxnSpPr>
          <p:nvPr/>
        </p:nvCxnSpPr>
        <p:spPr>
          <a:xfrm>
            <a:off x="8579133" y="5120640"/>
            <a:ext cx="494763" cy="0"/>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AC4C475-ABA7-6A46-6B55-89F1A8F9BFDE}"/>
              </a:ext>
            </a:extLst>
          </p:cNvPr>
          <p:cNvCxnSpPr>
            <a:cxnSpLocks/>
          </p:cNvCxnSpPr>
          <p:nvPr/>
        </p:nvCxnSpPr>
        <p:spPr>
          <a:xfrm>
            <a:off x="477520" y="2062480"/>
            <a:ext cx="2936240"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3CD94FF-1166-F74F-5F71-C8C21F75E0CE}"/>
              </a:ext>
            </a:extLst>
          </p:cNvPr>
          <p:cNvSpPr/>
          <p:nvPr/>
        </p:nvSpPr>
        <p:spPr>
          <a:xfrm>
            <a:off x="-1" y="-15373"/>
            <a:ext cx="12188825" cy="3795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66" dirty="0">
                <a:latin typeface="IntelOne Display Regular" panose="020B0503020203020204" pitchFamily="34" charset="77"/>
              </a:rPr>
              <a:t>Internal Use ONLY – remove before presenting</a:t>
            </a:r>
          </a:p>
        </p:txBody>
      </p:sp>
    </p:spTree>
    <p:extLst>
      <p:ext uri="{BB962C8B-B14F-4D97-AF65-F5344CB8AC3E}">
        <p14:creationId xmlns:p14="http://schemas.microsoft.com/office/powerpoint/2010/main" val="262960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4911E-4044-4A6B-BB02-DDE98B2B7952}"/>
              </a:ext>
            </a:extLst>
          </p:cNvPr>
          <p:cNvSpPr>
            <a:spLocks noGrp="1"/>
          </p:cNvSpPr>
          <p:nvPr>
            <p:ph type="title"/>
          </p:nvPr>
        </p:nvSpPr>
        <p:spPr/>
        <p:txBody>
          <a:bodyPr>
            <a:normAutofit/>
          </a:bodyPr>
          <a:lstStyle/>
          <a:p>
            <a:r>
              <a:rPr lang="en-US" dirty="0"/>
              <a:t>4th Gen Intel® Xeon® Processors </a:t>
            </a:r>
            <a:r>
              <a:rPr lang="en-US" dirty="0">
                <a:latin typeface="IntelOne Display Medium" panose="020B0503020203020204" pitchFamily="34" charset="77"/>
              </a:rPr>
              <a:t>Move Data Faster</a:t>
            </a:r>
            <a:br>
              <a:rPr lang="en-US" dirty="0"/>
            </a:br>
            <a:r>
              <a:rPr lang="en-US" sz="2200" dirty="0">
                <a:latin typeface="IntelOne Display Light" panose="020B0403020203020204" pitchFamily="34" charset="77"/>
              </a:rPr>
              <a:t>With Efficient Data Movement and Data Transfer Operations Accelerator</a:t>
            </a:r>
          </a:p>
        </p:txBody>
      </p:sp>
      <p:sp>
        <p:nvSpPr>
          <p:cNvPr id="11" name="Rectangle 10">
            <a:extLst>
              <a:ext uri="{FF2B5EF4-FFF2-40B4-BE49-F238E27FC236}">
                <a16:creationId xmlns:a16="http://schemas.microsoft.com/office/drawing/2014/main" id="{FBB60F62-E4B0-5767-2FA7-1D8EFBADE25A}"/>
              </a:ext>
            </a:extLst>
          </p:cNvPr>
          <p:cNvSpPr/>
          <p:nvPr/>
        </p:nvSpPr>
        <p:spPr>
          <a:xfrm rot="10800000" flipH="1">
            <a:off x="2814438" y="2977432"/>
            <a:ext cx="6232148" cy="1525176"/>
          </a:xfrm>
          <a:prstGeom prst="rect">
            <a:avLst/>
          </a:prstGeom>
          <a:gradFill flip="none" rotWithShape="1">
            <a:gsLst>
              <a:gs pos="21000">
                <a:srgbClr val="B4F0FF"/>
              </a:gs>
              <a:gs pos="100000">
                <a:srgbClr val="B4F0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2" name="Rectangle 11">
            <a:extLst>
              <a:ext uri="{FF2B5EF4-FFF2-40B4-BE49-F238E27FC236}">
                <a16:creationId xmlns:a16="http://schemas.microsoft.com/office/drawing/2014/main" id="{0F241702-1D2D-8B07-EDFE-DE90C4DE94D7}"/>
              </a:ext>
            </a:extLst>
          </p:cNvPr>
          <p:cNvSpPr/>
          <p:nvPr/>
        </p:nvSpPr>
        <p:spPr>
          <a:xfrm>
            <a:off x="2745992" y="2977431"/>
            <a:ext cx="117486" cy="1525178"/>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7" name="Rectangle 16">
            <a:extLst>
              <a:ext uri="{FF2B5EF4-FFF2-40B4-BE49-F238E27FC236}">
                <a16:creationId xmlns:a16="http://schemas.microsoft.com/office/drawing/2014/main" id="{60FB7B4F-C3DC-4D55-B509-F00DAB6FF0C7}"/>
              </a:ext>
            </a:extLst>
          </p:cNvPr>
          <p:cNvSpPr/>
          <p:nvPr/>
        </p:nvSpPr>
        <p:spPr>
          <a:xfrm rot="10800000" flipH="1">
            <a:off x="2824794" y="1357433"/>
            <a:ext cx="6221793" cy="1463019"/>
          </a:xfrm>
          <a:prstGeom prst="rect">
            <a:avLst/>
          </a:prstGeom>
          <a:gradFill flip="none" rotWithShape="1">
            <a:gsLst>
              <a:gs pos="21000">
                <a:srgbClr val="B4F0FF"/>
              </a:gs>
              <a:gs pos="100000">
                <a:srgbClr val="B4F0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3" name="TextBox 32">
            <a:extLst>
              <a:ext uri="{FF2B5EF4-FFF2-40B4-BE49-F238E27FC236}">
                <a16:creationId xmlns:a16="http://schemas.microsoft.com/office/drawing/2014/main" id="{EA1D9190-BCB9-4BAE-A4F7-3184C272C3C5}"/>
              </a:ext>
            </a:extLst>
          </p:cNvPr>
          <p:cNvSpPr txBox="1"/>
          <p:nvPr/>
        </p:nvSpPr>
        <p:spPr>
          <a:xfrm>
            <a:off x="3015483" y="1579812"/>
            <a:ext cx="6018398" cy="1015663"/>
          </a:xfrm>
          <a:prstGeom prst="rect">
            <a:avLst/>
          </a:prstGeom>
          <a:noFill/>
        </p:spPr>
        <p:txBody>
          <a:bodyPr wrap="square">
            <a:spAutoFit/>
          </a:bodyPr>
          <a:lstStyle/>
          <a:p>
            <a:pPr defTabSz="914126">
              <a:defRPr/>
            </a:pPr>
            <a:r>
              <a:rPr lang="en-US" sz="2000" dirty="0">
                <a:solidFill>
                  <a:schemeClr val="bg1">
                    <a:lumMod val="50000"/>
                  </a:schemeClr>
                </a:solidFill>
                <a:latin typeface="IntelOne Display Medium" panose="020B0503020203020204" pitchFamily="34" charset="77"/>
                <a:cs typeface="Arial"/>
              </a:rPr>
              <a:t>Intel® Data Streaming Accelerator </a:t>
            </a:r>
            <a:r>
              <a:rPr lang="en-US" sz="2000" dirty="0">
                <a:solidFill>
                  <a:schemeClr val="bg1">
                    <a:lumMod val="50000"/>
                  </a:schemeClr>
                </a:solidFill>
                <a:latin typeface="IntelOne Display Regular" panose="020B0503020203020204" pitchFamily="34" charset="77"/>
                <a:cs typeface="Arial"/>
              </a:rPr>
              <a:t> (Intel® DSA)</a:t>
            </a:r>
            <a:br>
              <a:rPr lang="en-US" sz="2000" dirty="0">
                <a:solidFill>
                  <a:srgbClr val="000000"/>
                </a:solidFill>
                <a:latin typeface="IntelOne Display Regular" panose="020B0503020203020204" pitchFamily="34" charset="77"/>
                <a:cs typeface="Arial"/>
              </a:rPr>
            </a:br>
            <a:r>
              <a:rPr lang="en-US" sz="2000" dirty="0">
                <a:solidFill>
                  <a:srgbClr val="0068B5"/>
                </a:solidFill>
                <a:latin typeface="IntelOne Display Light" panose="020B0403020203020204" pitchFamily="34" charset="77"/>
                <a:ea typeface="Intel Clear" panose="020B0604020203020204" pitchFamily="34" charset="0"/>
                <a:cs typeface="Intel Clear" panose="020B0604020203020204" pitchFamily="34" charset="0"/>
              </a:rPr>
              <a:t>Optimizing streaming data movement </a:t>
            </a:r>
            <a:br>
              <a:rPr lang="en-US" sz="2000" dirty="0">
                <a:solidFill>
                  <a:srgbClr val="0068B5"/>
                </a:solidFill>
                <a:latin typeface="IntelOne Display Light" panose="020B0403020203020204" pitchFamily="34" charset="77"/>
                <a:ea typeface="Intel Clear" panose="020B0604020203020204" pitchFamily="34" charset="0"/>
                <a:cs typeface="Intel Clear" panose="020B0604020203020204" pitchFamily="34" charset="0"/>
              </a:rPr>
            </a:br>
            <a:r>
              <a:rPr lang="en-US" sz="2000" dirty="0">
                <a:solidFill>
                  <a:srgbClr val="0068B5"/>
                </a:solidFill>
                <a:latin typeface="IntelOne Display Light" panose="020B0403020203020204" pitchFamily="34" charset="77"/>
                <a:ea typeface="Intel Clear" panose="020B0604020203020204" pitchFamily="34" charset="0"/>
                <a:cs typeface="Intel Clear" panose="020B0604020203020204" pitchFamily="34" charset="0"/>
              </a:rPr>
              <a:t>and transformation operations</a:t>
            </a:r>
          </a:p>
        </p:txBody>
      </p:sp>
      <p:sp>
        <p:nvSpPr>
          <p:cNvPr id="15" name="Title 1">
            <a:extLst>
              <a:ext uri="{FF2B5EF4-FFF2-40B4-BE49-F238E27FC236}">
                <a16:creationId xmlns:a16="http://schemas.microsoft.com/office/drawing/2014/main" id="{4A4CFD02-777F-4A4F-9A4E-F508CEE12886}"/>
              </a:ext>
            </a:extLst>
          </p:cNvPr>
          <p:cNvSpPr txBox="1">
            <a:spLocks/>
          </p:cNvSpPr>
          <p:nvPr/>
        </p:nvSpPr>
        <p:spPr>
          <a:xfrm>
            <a:off x="3139753" y="2980152"/>
            <a:ext cx="4880477" cy="13726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ctr" anchorCtr="0">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defTabSz="914126">
              <a:defRPr/>
            </a:pPr>
            <a:r>
              <a:rPr lang="en-US" sz="2000" dirty="0">
                <a:solidFill>
                  <a:schemeClr val="bg1">
                    <a:lumMod val="50000"/>
                  </a:schemeClr>
                </a:solidFill>
                <a:latin typeface="IntelOne Display Medium" panose="020B0503020203020204" pitchFamily="34" charset="77"/>
                <a:ea typeface="+mn-ea"/>
                <a:cs typeface="Arial"/>
              </a:rPr>
              <a:t>Intel</a:t>
            </a:r>
            <a:r>
              <a:rPr lang="en-US" sz="2000" baseline="30000" dirty="0">
                <a:solidFill>
                  <a:schemeClr val="bg1">
                    <a:lumMod val="50000"/>
                  </a:schemeClr>
                </a:solidFill>
                <a:latin typeface="IntelOne Display Medium" panose="020B0503020203020204" pitchFamily="34" charset="77"/>
                <a:ea typeface="+mn-ea"/>
                <a:cs typeface="Arial"/>
              </a:rPr>
              <a:t>®</a:t>
            </a:r>
            <a:r>
              <a:rPr lang="en-US" sz="2000" dirty="0">
                <a:solidFill>
                  <a:schemeClr val="bg1">
                    <a:lumMod val="50000"/>
                  </a:schemeClr>
                </a:solidFill>
                <a:latin typeface="IntelOne Display Medium" panose="020B0503020203020204" pitchFamily="34" charset="77"/>
                <a:ea typeface="+mn-ea"/>
                <a:cs typeface="Arial"/>
              </a:rPr>
              <a:t> QuickAssist Technology </a:t>
            </a:r>
            <a:r>
              <a:rPr lang="en-US" sz="2000" dirty="0">
                <a:solidFill>
                  <a:schemeClr val="bg1">
                    <a:lumMod val="50000"/>
                  </a:schemeClr>
                </a:solidFill>
                <a:latin typeface="IntelOne Display Regular" panose="020B0503020203020204" pitchFamily="34" charset="77"/>
                <a:ea typeface="+mn-ea"/>
                <a:cs typeface="Arial"/>
              </a:rPr>
              <a:t>(Intel</a:t>
            </a:r>
            <a:r>
              <a:rPr lang="en-US" sz="2000" baseline="30000" dirty="0">
                <a:solidFill>
                  <a:schemeClr val="bg1">
                    <a:lumMod val="50000"/>
                  </a:schemeClr>
                </a:solidFill>
                <a:latin typeface="IntelOne Display Regular" panose="020B0503020203020204" pitchFamily="34" charset="77"/>
                <a:ea typeface="+mn-ea"/>
                <a:cs typeface="Arial"/>
              </a:rPr>
              <a:t>®</a:t>
            </a:r>
            <a:r>
              <a:rPr lang="en-US" sz="2000" dirty="0">
                <a:solidFill>
                  <a:schemeClr val="bg1">
                    <a:lumMod val="50000"/>
                  </a:schemeClr>
                </a:solidFill>
                <a:latin typeface="IntelOne Display Regular" panose="020B0503020203020204" pitchFamily="34" charset="77"/>
                <a:ea typeface="+mn-ea"/>
                <a:cs typeface="Arial"/>
              </a:rPr>
              <a:t> QAT)</a:t>
            </a:r>
            <a:br>
              <a:rPr lang="en-US" sz="2000" dirty="0">
                <a:solidFill>
                  <a:srgbClr val="000000"/>
                </a:solidFill>
                <a:latin typeface="IntelOne Display Regular" panose="020B0503020203020204" pitchFamily="34" charset="77"/>
                <a:ea typeface="+mn-ea"/>
                <a:cs typeface="Arial"/>
              </a:rPr>
            </a:br>
            <a:r>
              <a:rPr lang="en-US" sz="2000" dirty="0">
                <a:solidFill>
                  <a:srgbClr val="0068B5"/>
                </a:solidFill>
                <a:latin typeface="IntelOne Display Light" panose="020B0403020203020204" pitchFamily="34" charset="77"/>
                <a:ea typeface="Intel Clear"/>
                <a:cs typeface="Intel Clear"/>
              </a:rPr>
              <a:t>Accelerating Cryptography </a:t>
            </a:r>
            <a:br>
              <a:rPr lang="en-US" sz="2000" dirty="0">
                <a:solidFill>
                  <a:srgbClr val="0068B5"/>
                </a:solidFill>
                <a:latin typeface="IntelOne Display Light" panose="020B0403020203020204" pitchFamily="34" charset="77"/>
                <a:ea typeface="Intel Clear"/>
                <a:cs typeface="Intel Clear"/>
              </a:rPr>
            </a:br>
            <a:r>
              <a:rPr lang="en-US" sz="2000" dirty="0">
                <a:solidFill>
                  <a:srgbClr val="0068B5"/>
                </a:solidFill>
                <a:latin typeface="IntelOne Display Light" panose="020B0403020203020204" pitchFamily="34" charset="77"/>
                <a:ea typeface="Intel Clear"/>
                <a:cs typeface="Intel Clear"/>
              </a:rPr>
              <a:t>and Data De/compression</a:t>
            </a:r>
            <a:endParaRPr lang="en-US" sz="2000" dirty="0">
              <a:solidFill>
                <a:srgbClr val="0068B5"/>
              </a:solidFill>
              <a:latin typeface="IntelOne Display Light" panose="020B0403020203020204" pitchFamily="34" charset="77"/>
              <a:ea typeface="Intel Clear" panose="020B0604020203020204" pitchFamily="34" charset="0"/>
              <a:cs typeface="Intel Clear" panose="020B0604020203020204" pitchFamily="34" charset="0"/>
            </a:endParaRPr>
          </a:p>
        </p:txBody>
      </p:sp>
      <p:sp>
        <p:nvSpPr>
          <p:cNvPr id="7" name="Rectangle 6">
            <a:extLst>
              <a:ext uri="{FF2B5EF4-FFF2-40B4-BE49-F238E27FC236}">
                <a16:creationId xmlns:a16="http://schemas.microsoft.com/office/drawing/2014/main" id="{61A283B8-9F92-65C3-5530-158F40F1CBFB}"/>
              </a:ext>
            </a:extLst>
          </p:cNvPr>
          <p:cNvSpPr/>
          <p:nvPr/>
        </p:nvSpPr>
        <p:spPr>
          <a:xfrm>
            <a:off x="2745992" y="1357431"/>
            <a:ext cx="117486" cy="1463021"/>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 name="Rectangle 1">
            <a:extLst>
              <a:ext uri="{FF2B5EF4-FFF2-40B4-BE49-F238E27FC236}">
                <a16:creationId xmlns:a16="http://schemas.microsoft.com/office/drawing/2014/main" id="{27EFBBF3-031B-5103-4F04-9C7D85A2A20C}"/>
              </a:ext>
            </a:extLst>
          </p:cNvPr>
          <p:cNvSpPr/>
          <p:nvPr/>
        </p:nvSpPr>
        <p:spPr>
          <a:xfrm rot="10800000" flipH="1">
            <a:off x="2815477" y="4755354"/>
            <a:ext cx="6211438" cy="1452659"/>
          </a:xfrm>
          <a:prstGeom prst="rect">
            <a:avLst/>
          </a:prstGeom>
          <a:gradFill flip="none" rotWithShape="1">
            <a:gsLst>
              <a:gs pos="21000">
                <a:srgbClr val="B4F0FF"/>
              </a:gs>
              <a:gs pos="100000">
                <a:srgbClr val="B4F0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4" name="TextBox 3">
            <a:extLst>
              <a:ext uri="{FF2B5EF4-FFF2-40B4-BE49-F238E27FC236}">
                <a16:creationId xmlns:a16="http://schemas.microsoft.com/office/drawing/2014/main" id="{0E8F0330-586B-9E51-B442-4AA623EF0491}"/>
              </a:ext>
            </a:extLst>
          </p:cNvPr>
          <p:cNvSpPr txBox="1"/>
          <p:nvPr/>
        </p:nvSpPr>
        <p:spPr>
          <a:xfrm>
            <a:off x="3016634" y="4863778"/>
            <a:ext cx="6018398" cy="1015663"/>
          </a:xfrm>
          <a:prstGeom prst="rect">
            <a:avLst/>
          </a:prstGeom>
          <a:noFill/>
        </p:spPr>
        <p:txBody>
          <a:bodyPr wrap="square" lIns="91440" tIns="45720" rIns="91440" bIns="45720" anchor="t">
            <a:spAutoFit/>
          </a:bodyPr>
          <a:lstStyle/>
          <a:p>
            <a:pPr defTabSz="914126">
              <a:defRPr/>
            </a:pPr>
            <a:r>
              <a:rPr lang="en-US" sz="2000" b="1" dirty="0">
                <a:solidFill>
                  <a:schemeClr val="bg1"/>
                </a:solidFill>
                <a:latin typeface="IntelOne Display AR Regular"/>
                <a:cs typeface="Arial"/>
              </a:rPr>
              <a:t>Intel® Dynamic Load Balancer  (Intel® DLB)</a:t>
            </a:r>
            <a:br>
              <a:rPr lang="en-US" sz="2000" b="1" dirty="0">
                <a:solidFill>
                  <a:srgbClr val="0070C0"/>
                </a:solidFill>
                <a:latin typeface="IntelOne Display AR Regular"/>
                <a:cs typeface="Arial"/>
              </a:rPr>
            </a:br>
            <a:r>
              <a:rPr lang="en-US" sz="2000" dirty="0">
                <a:solidFill>
                  <a:srgbClr val="0070C0"/>
                </a:solidFill>
                <a:latin typeface="IntelOne Display AR Regular"/>
                <a:ea typeface="+mn-lt"/>
                <a:cs typeface="+mn-lt"/>
              </a:rPr>
              <a:t>Increases performance related to network data handling</a:t>
            </a:r>
            <a:endParaRPr lang="en-US" sz="2000">
              <a:solidFill>
                <a:srgbClr val="0070C0"/>
              </a:solidFill>
              <a:latin typeface="IntelOne Display AR Regular"/>
              <a:ea typeface="Intel Clear" panose="020B0604020203020204" pitchFamily="34" charset="0"/>
              <a:cs typeface="Intel Clear" panose="020B0604020203020204" pitchFamily="34" charset="0"/>
            </a:endParaRPr>
          </a:p>
        </p:txBody>
      </p:sp>
      <p:sp>
        <p:nvSpPr>
          <p:cNvPr id="5" name="Rectangle 4">
            <a:extLst>
              <a:ext uri="{FF2B5EF4-FFF2-40B4-BE49-F238E27FC236}">
                <a16:creationId xmlns:a16="http://schemas.microsoft.com/office/drawing/2014/main" id="{DE0C8E33-8DD4-0874-437D-3454E22E5EE6}"/>
              </a:ext>
            </a:extLst>
          </p:cNvPr>
          <p:cNvSpPr/>
          <p:nvPr/>
        </p:nvSpPr>
        <p:spPr>
          <a:xfrm>
            <a:off x="2747004" y="4744994"/>
            <a:ext cx="117486" cy="1452661"/>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Tree>
    <p:extLst>
      <p:ext uri="{BB962C8B-B14F-4D97-AF65-F5344CB8AC3E}">
        <p14:creationId xmlns:p14="http://schemas.microsoft.com/office/powerpoint/2010/main" val="166625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B0FE4DD-E74A-418C-865A-381070432BB3}"/>
              </a:ext>
            </a:extLst>
          </p:cNvPr>
          <p:cNvSpPr/>
          <p:nvPr/>
        </p:nvSpPr>
        <p:spPr>
          <a:xfrm>
            <a:off x="4209723" y="2136809"/>
            <a:ext cx="3574646" cy="2816431"/>
          </a:xfrm>
          <a:prstGeom prst="rect">
            <a:avLst/>
          </a:prstGeom>
          <a:solidFill>
            <a:srgbClr val="F2F2F2">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IntelOne Display Medium" panose="020B0703020203020204" pitchFamily="34" charset="0"/>
            </a:endParaRPr>
          </a:p>
        </p:txBody>
      </p:sp>
      <p:sp>
        <p:nvSpPr>
          <p:cNvPr id="157" name="Rectangle 156">
            <a:extLst>
              <a:ext uri="{FF2B5EF4-FFF2-40B4-BE49-F238E27FC236}">
                <a16:creationId xmlns:a16="http://schemas.microsoft.com/office/drawing/2014/main" id="{A0037C0C-CE78-A69D-38B4-1593D3A34036}"/>
              </a:ext>
            </a:extLst>
          </p:cNvPr>
          <p:cNvSpPr/>
          <p:nvPr/>
        </p:nvSpPr>
        <p:spPr>
          <a:xfrm>
            <a:off x="444540" y="2136813"/>
            <a:ext cx="3592823" cy="2820818"/>
          </a:xfrm>
          <a:prstGeom prst="rect">
            <a:avLst/>
          </a:prstGeom>
          <a:solidFill>
            <a:srgbClr val="F2F2F2">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IntelOne Display Medium" panose="020B0703020203020204" pitchFamily="34" charset="0"/>
            </a:endParaRPr>
          </a:p>
        </p:txBody>
      </p:sp>
      <p:sp>
        <p:nvSpPr>
          <p:cNvPr id="9" name="Title 8">
            <a:extLst>
              <a:ext uri="{FF2B5EF4-FFF2-40B4-BE49-F238E27FC236}">
                <a16:creationId xmlns:a16="http://schemas.microsoft.com/office/drawing/2014/main" id="{CC9D715E-0A33-4885-BF00-39E6B5D29F42}"/>
              </a:ext>
            </a:extLst>
          </p:cNvPr>
          <p:cNvSpPr>
            <a:spLocks noGrp="1"/>
          </p:cNvSpPr>
          <p:nvPr>
            <p:ph type="title"/>
          </p:nvPr>
        </p:nvSpPr>
        <p:spPr/>
        <p:txBody>
          <a:bodyPr/>
          <a:lstStyle/>
          <a:p>
            <a:r>
              <a:rPr lang="en-US" dirty="0"/>
              <a:t>Intel® Data Streaming Accelerator (Intel® DSA) </a:t>
            </a:r>
            <a:br>
              <a:rPr lang="en-US" dirty="0"/>
            </a:br>
            <a:r>
              <a:rPr lang="en-US" sz="2200" dirty="0">
                <a:latin typeface="+mj-lt"/>
              </a:rPr>
              <a:t>Faster Data Movement In and Out of Storage</a:t>
            </a:r>
          </a:p>
        </p:txBody>
      </p:sp>
      <p:sp>
        <p:nvSpPr>
          <p:cNvPr id="5" name="Rectangle 4">
            <a:extLst>
              <a:ext uri="{FF2B5EF4-FFF2-40B4-BE49-F238E27FC236}">
                <a16:creationId xmlns:a16="http://schemas.microsoft.com/office/drawing/2014/main" id="{21641D99-4CB9-4706-AA68-728D29944FFD}"/>
              </a:ext>
            </a:extLst>
          </p:cNvPr>
          <p:cNvSpPr/>
          <p:nvPr/>
        </p:nvSpPr>
        <p:spPr>
          <a:xfrm>
            <a:off x="2467223" y="1421517"/>
            <a:ext cx="6380892" cy="3392570"/>
          </a:xfrm>
          <a:prstGeom prst="rect">
            <a:avLst/>
          </a:prstGeom>
          <a:no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1799" kern="0" dirty="0">
              <a:solidFill>
                <a:srgbClr val="FFFFFF"/>
              </a:solidFill>
              <a:latin typeface="IntelOne Display Regular" panose="020B0503020203020204" pitchFamily="34" charset="77"/>
              <a:cs typeface="Arial"/>
              <a:sym typeface="Helvetica Neue"/>
            </a:endParaRPr>
          </a:p>
        </p:txBody>
      </p:sp>
      <p:sp>
        <p:nvSpPr>
          <p:cNvPr id="138" name="Left Brace 137">
            <a:extLst>
              <a:ext uri="{FF2B5EF4-FFF2-40B4-BE49-F238E27FC236}">
                <a16:creationId xmlns:a16="http://schemas.microsoft.com/office/drawing/2014/main" id="{AC65DDE3-071A-18A2-10C7-8A46E5DE7557}"/>
              </a:ext>
            </a:extLst>
          </p:cNvPr>
          <p:cNvSpPr/>
          <p:nvPr/>
        </p:nvSpPr>
        <p:spPr>
          <a:xfrm>
            <a:off x="1035156" y="2954392"/>
            <a:ext cx="208319" cy="1136409"/>
          </a:xfrm>
          <a:prstGeom prst="leftBrace">
            <a:avLst/>
          </a:prstGeom>
          <a:noFill/>
          <a:ln w="15875" cap="flat" cmpd="sng" algn="ctr">
            <a:solidFill>
              <a:srgbClr val="525252"/>
            </a:solidFill>
            <a:prstDash val="solid"/>
          </a:ln>
          <a:effectLst/>
        </p:spPr>
        <p:txBody>
          <a:bodyPr rtlCol="0" anchor="ctr"/>
          <a:lstStyle/>
          <a:p>
            <a:pPr algn="ctr" defTabSz="457052">
              <a:defRPr/>
            </a:pPr>
            <a:endParaRPr lang="en-US" sz="700" dirty="0">
              <a:solidFill>
                <a:prstClr val="black"/>
              </a:solidFill>
              <a:latin typeface="IntelOne Display Medium" panose="020B0703020203020204" pitchFamily="34" charset="0"/>
            </a:endParaRPr>
          </a:p>
        </p:txBody>
      </p:sp>
      <p:sp>
        <p:nvSpPr>
          <p:cNvPr id="139" name="Rounded Rectangle 12">
            <a:extLst>
              <a:ext uri="{FF2B5EF4-FFF2-40B4-BE49-F238E27FC236}">
                <a16:creationId xmlns:a16="http://schemas.microsoft.com/office/drawing/2014/main" id="{DD5C565B-634C-3CD6-DD71-5F914E42597D}"/>
              </a:ext>
            </a:extLst>
          </p:cNvPr>
          <p:cNvSpPr/>
          <p:nvPr/>
        </p:nvSpPr>
        <p:spPr>
          <a:xfrm>
            <a:off x="1250634" y="2758500"/>
            <a:ext cx="1051911" cy="1523417"/>
          </a:xfrm>
          <a:prstGeom prst="roundRect">
            <a:avLst>
              <a:gd name="adj" fmla="val 0"/>
            </a:avLst>
          </a:prstGeom>
          <a:solidFill>
            <a:srgbClr val="E8F0D9"/>
          </a:solidFill>
          <a:ln w="9525" cap="flat" cmpd="sng" algn="ctr">
            <a:solidFill>
              <a:srgbClr val="525252"/>
            </a:solid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a:t>
            </a:r>
          </a:p>
          <a:p>
            <a:pPr defTabSz="457052">
              <a:defRPr/>
            </a:pPr>
            <a:r>
              <a:rPr lang="en-US" sz="700" u="sng" dirty="0">
                <a:solidFill>
                  <a:prstClr val="black"/>
                </a:solidFill>
                <a:latin typeface="Roboto" pitchFamily="2" charset="0"/>
                <a:ea typeface="Roboto" pitchFamily="2" charset="0"/>
              </a:rPr>
              <a:t>Cycle 0</a:t>
            </a:r>
            <a:r>
              <a:rPr lang="en-US" sz="700" dirty="0">
                <a:solidFill>
                  <a:prstClr val="black"/>
                </a:solidFill>
                <a:latin typeface="Roboto" pitchFamily="2" charset="0"/>
                <a:ea typeface="Roboto" pitchFamily="2" charset="0"/>
              </a:rPr>
              <a:t>: move x00 to y00</a:t>
            </a:r>
          </a:p>
          <a:p>
            <a:pPr defTabSz="457052">
              <a:defRPr/>
            </a:pPr>
            <a:r>
              <a:rPr lang="en-US" sz="700" u="sng" dirty="0">
                <a:solidFill>
                  <a:prstClr val="black"/>
                </a:solidFill>
                <a:latin typeface="Roboto" pitchFamily="2" charset="0"/>
                <a:ea typeface="Roboto" pitchFamily="2" charset="0"/>
              </a:rPr>
              <a:t>Cycle 1</a:t>
            </a:r>
            <a:r>
              <a:rPr lang="en-US" sz="700" dirty="0">
                <a:solidFill>
                  <a:prstClr val="black"/>
                </a:solidFill>
                <a:latin typeface="Roboto" pitchFamily="2" charset="0"/>
                <a:ea typeface="Roboto" pitchFamily="2" charset="0"/>
              </a:rPr>
              <a:t>: move x01 to y01</a:t>
            </a:r>
          </a:p>
          <a:p>
            <a:pPr defTabSz="457052">
              <a:defRPr/>
            </a:pPr>
            <a:r>
              <a:rPr lang="en-US" sz="700" dirty="0">
                <a:solidFill>
                  <a:prstClr val="black"/>
                </a:solidFill>
                <a:latin typeface="Roboto" pitchFamily="2" charset="0"/>
                <a:ea typeface="Roboto" pitchFamily="2" charset="0"/>
              </a:rPr>
              <a:t>.</a:t>
            </a:r>
          </a:p>
          <a:p>
            <a:pPr defTabSz="457052">
              <a:defRPr/>
            </a:pPr>
            <a:r>
              <a:rPr lang="en-US" sz="700" dirty="0">
                <a:solidFill>
                  <a:prstClr val="black"/>
                </a:solidFill>
                <a:latin typeface="Roboto" pitchFamily="2" charset="0"/>
                <a:ea typeface="Roboto" pitchFamily="2" charset="0"/>
              </a:rPr>
              <a:t>.</a:t>
            </a:r>
          </a:p>
          <a:p>
            <a:pPr defTabSz="457052">
              <a:defRPr/>
            </a:pPr>
            <a:r>
              <a:rPr lang="en-US" sz="700" dirty="0">
                <a:solidFill>
                  <a:prstClr val="black"/>
                </a:solidFill>
                <a:latin typeface="Roboto" pitchFamily="2" charset="0"/>
                <a:ea typeface="Roboto" pitchFamily="2" charset="0"/>
              </a:rPr>
              <a:t>.</a:t>
            </a:r>
            <a:endParaRPr lang="en-US" sz="700" u="sng" dirty="0">
              <a:solidFill>
                <a:prstClr val="black"/>
              </a:solidFill>
              <a:latin typeface="Roboto" pitchFamily="2" charset="0"/>
              <a:ea typeface="Roboto" pitchFamily="2" charset="0"/>
            </a:endParaRPr>
          </a:p>
          <a:p>
            <a:pPr defTabSz="457052">
              <a:defRPr/>
            </a:pPr>
            <a:r>
              <a:rPr lang="en-US" sz="700" u="sng" dirty="0">
                <a:solidFill>
                  <a:prstClr val="black"/>
                </a:solidFill>
                <a:latin typeface="Roboto" pitchFamily="2" charset="0"/>
                <a:ea typeface="Roboto" pitchFamily="2" charset="0"/>
              </a:rPr>
              <a:t>Cycle 63</a:t>
            </a:r>
            <a:r>
              <a:rPr lang="en-US" sz="700" dirty="0">
                <a:solidFill>
                  <a:prstClr val="black"/>
                </a:solidFill>
                <a:latin typeface="Roboto" pitchFamily="2" charset="0"/>
                <a:ea typeface="Roboto" pitchFamily="2" charset="0"/>
              </a:rPr>
              <a:t>: move x63 to y63</a:t>
            </a:r>
          </a:p>
        </p:txBody>
      </p:sp>
      <p:sp>
        <p:nvSpPr>
          <p:cNvPr id="140" name="TextBox 139">
            <a:extLst>
              <a:ext uri="{FF2B5EF4-FFF2-40B4-BE49-F238E27FC236}">
                <a16:creationId xmlns:a16="http://schemas.microsoft.com/office/drawing/2014/main" id="{C3BF37FB-FF8F-E8CD-8C68-325FE5EEC7E1}"/>
              </a:ext>
            </a:extLst>
          </p:cNvPr>
          <p:cNvSpPr txBox="1"/>
          <p:nvPr/>
        </p:nvSpPr>
        <p:spPr>
          <a:xfrm>
            <a:off x="2793685" y="2262825"/>
            <a:ext cx="1089576" cy="208983"/>
          </a:xfrm>
          <a:prstGeom prst="rect">
            <a:avLst/>
          </a:prstGeom>
          <a:noFill/>
        </p:spPr>
        <p:txBody>
          <a:bodyPr vert="horz" wrap="square" lIns="0" tIns="0" rIns="0" bIns="0" rtlCol="0">
            <a:noAutofit/>
          </a:bodyPr>
          <a:lstStyle/>
          <a:p>
            <a:pPr algn="ctr" defTabSz="457052">
              <a:defRPr/>
            </a:pPr>
            <a:r>
              <a:rPr lang="en-US" sz="900" dirty="0">
                <a:solidFill>
                  <a:srgbClr val="525252"/>
                </a:solidFill>
                <a:latin typeface="IntelOne Display Medium" panose="020B0703020203020204" pitchFamily="34" charset="0"/>
              </a:rPr>
              <a:t>Memory/Cache</a:t>
            </a:r>
          </a:p>
        </p:txBody>
      </p:sp>
      <p:grpSp>
        <p:nvGrpSpPr>
          <p:cNvPr id="141" name="Group 140">
            <a:extLst>
              <a:ext uri="{FF2B5EF4-FFF2-40B4-BE49-F238E27FC236}">
                <a16:creationId xmlns:a16="http://schemas.microsoft.com/office/drawing/2014/main" id="{26C274E6-14C6-032B-E3B7-D2B3BCA0C3E0}"/>
              </a:ext>
            </a:extLst>
          </p:cNvPr>
          <p:cNvGrpSpPr/>
          <p:nvPr/>
        </p:nvGrpSpPr>
        <p:grpSpPr>
          <a:xfrm>
            <a:off x="3014301" y="2490042"/>
            <a:ext cx="1004885" cy="2107749"/>
            <a:chOff x="2551561" y="4195471"/>
            <a:chExt cx="702495" cy="1309167"/>
          </a:xfrm>
        </p:grpSpPr>
        <p:grpSp>
          <p:nvGrpSpPr>
            <p:cNvPr id="177" name="Group 176">
              <a:extLst>
                <a:ext uri="{FF2B5EF4-FFF2-40B4-BE49-F238E27FC236}">
                  <a16:creationId xmlns:a16="http://schemas.microsoft.com/office/drawing/2014/main" id="{556CDC55-29E5-DBAC-7761-C2288F005486}"/>
                </a:ext>
              </a:extLst>
            </p:cNvPr>
            <p:cNvGrpSpPr/>
            <p:nvPr/>
          </p:nvGrpSpPr>
          <p:grpSpPr>
            <a:xfrm>
              <a:off x="2551561" y="4195471"/>
              <a:ext cx="402532" cy="1309167"/>
              <a:chOff x="2724818" y="4195471"/>
              <a:chExt cx="402532" cy="1309167"/>
            </a:xfrm>
          </p:grpSpPr>
          <p:sp>
            <p:nvSpPr>
              <p:cNvPr id="181" name="Rectangle 180">
                <a:extLst>
                  <a:ext uri="{FF2B5EF4-FFF2-40B4-BE49-F238E27FC236}">
                    <a16:creationId xmlns:a16="http://schemas.microsoft.com/office/drawing/2014/main" id="{C8B7487D-4B01-A91B-DBDD-63F770EED51B}"/>
                  </a:ext>
                </a:extLst>
              </p:cNvPr>
              <p:cNvSpPr/>
              <p:nvPr/>
            </p:nvSpPr>
            <p:spPr>
              <a:xfrm>
                <a:off x="2724818" y="4195471"/>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dog</a:t>
                </a:r>
              </a:p>
            </p:txBody>
          </p:sp>
          <p:sp>
            <p:nvSpPr>
              <p:cNvPr id="182" name="Rectangle 181">
                <a:extLst>
                  <a:ext uri="{FF2B5EF4-FFF2-40B4-BE49-F238E27FC236}">
                    <a16:creationId xmlns:a16="http://schemas.microsoft.com/office/drawing/2014/main" id="{EF4443F5-B5B1-C454-D8A9-CF541FBC6400}"/>
                  </a:ext>
                </a:extLst>
              </p:cNvPr>
              <p:cNvSpPr/>
              <p:nvPr/>
            </p:nvSpPr>
            <p:spPr>
              <a:xfrm>
                <a:off x="2724818" y="4325779"/>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cat</a:t>
                </a:r>
              </a:p>
            </p:txBody>
          </p:sp>
          <p:sp>
            <p:nvSpPr>
              <p:cNvPr id="183" name="Rectangle 182">
                <a:extLst>
                  <a:ext uri="{FF2B5EF4-FFF2-40B4-BE49-F238E27FC236}">
                    <a16:creationId xmlns:a16="http://schemas.microsoft.com/office/drawing/2014/main" id="{C6D939B8-EA28-06FC-F57A-9558900FCECC}"/>
                  </a:ext>
                </a:extLst>
              </p:cNvPr>
              <p:cNvSpPr/>
              <p:nvPr/>
            </p:nvSpPr>
            <p:spPr>
              <a:xfrm>
                <a:off x="2724818" y="4449997"/>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1234</a:t>
                </a:r>
              </a:p>
            </p:txBody>
          </p:sp>
          <p:sp>
            <p:nvSpPr>
              <p:cNvPr id="184" name="Rectangle 183">
                <a:extLst>
                  <a:ext uri="{FF2B5EF4-FFF2-40B4-BE49-F238E27FC236}">
                    <a16:creationId xmlns:a16="http://schemas.microsoft.com/office/drawing/2014/main" id="{4C580E26-78A9-A64A-2389-7EDC941FBBB0}"/>
                  </a:ext>
                </a:extLst>
              </p:cNvPr>
              <p:cNvSpPr/>
              <p:nvPr/>
            </p:nvSpPr>
            <p:spPr>
              <a:xfrm>
                <a:off x="2724818" y="4580306"/>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mice</a:t>
                </a:r>
              </a:p>
            </p:txBody>
          </p:sp>
          <p:sp>
            <p:nvSpPr>
              <p:cNvPr id="185" name="Rectangle 184">
                <a:extLst>
                  <a:ext uri="{FF2B5EF4-FFF2-40B4-BE49-F238E27FC236}">
                    <a16:creationId xmlns:a16="http://schemas.microsoft.com/office/drawing/2014/main" id="{5732B372-D8C2-DDE3-7698-C96748B6F3E3}"/>
                  </a:ext>
                </a:extLst>
              </p:cNvPr>
              <p:cNvSpPr/>
              <p:nvPr/>
            </p:nvSpPr>
            <p:spPr>
              <a:xfrm>
                <a:off x="2724818" y="4710296"/>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6789</a:t>
                </a:r>
              </a:p>
            </p:txBody>
          </p:sp>
          <p:sp>
            <p:nvSpPr>
              <p:cNvPr id="186" name="Rectangle 185">
                <a:extLst>
                  <a:ext uri="{FF2B5EF4-FFF2-40B4-BE49-F238E27FC236}">
                    <a16:creationId xmlns:a16="http://schemas.microsoft.com/office/drawing/2014/main" id="{2A4C4B03-F0C9-6641-D7A3-7E12FD7A5906}"/>
                  </a:ext>
                </a:extLst>
              </p:cNvPr>
              <p:cNvSpPr/>
              <p:nvPr/>
            </p:nvSpPr>
            <p:spPr>
              <a:xfrm>
                <a:off x="2724818" y="4832774"/>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0000</a:t>
                </a:r>
              </a:p>
            </p:txBody>
          </p:sp>
          <p:sp>
            <p:nvSpPr>
              <p:cNvPr id="187" name="Rectangle 186">
                <a:extLst>
                  <a:ext uri="{FF2B5EF4-FFF2-40B4-BE49-F238E27FC236}">
                    <a16:creationId xmlns:a16="http://schemas.microsoft.com/office/drawing/2014/main" id="{D4E0D7D1-2873-4EED-171F-4DB705E27801}"/>
                  </a:ext>
                </a:extLst>
              </p:cNvPr>
              <p:cNvSpPr/>
              <p:nvPr/>
            </p:nvSpPr>
            <p:spPr>
              <a:xfrm>
                <a:off x="2724818" y="4964824"/>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dog</a:t>
                </a:r>
              </a:p>
            </p:txBody>
          </p:sp>
          <p:sp>
            <p:nvSpPr>
              <p:cNvPr id="188" name="Rectangle 187">
                <a:extLst>
                  <a:ext uri="{FF2B5EF4-FFF2-40B4-BE49-F238E27FC236}">
                    <a16:creationId xmlns:a16="http://schemas.microsoft.com/office/drawing/2014/main" id="{06A2A37C-80A3-4A9A-3C84-C0FA80576AE1}"/>
                  </a:ext>
                </a:extLst>
              </p:cNvPr>
              <p:cNvSpPr/>
              <p:nvPr/>
            </p:nvSpPr>
            <p:spPr>
              <a:xfrm>
                <a:off x="2724818" y="5095132"/>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0000</a:t>
                </a:r>
              </a:p>
            </p:txBody>
          </p:sp>
          <p:sp>
            <p:nvSpPr>
              <p:cNvPr id="189" name="Rectangle 188">
                <a:extLst>
                  <a:ext uri="{FF2B5EF4-FFF2-40B4-BE49-F238E27FC236}">
                    <a16:creationId xmlns:a16="http://schemas.microsoft.com/office/drawing/2014/main" id="{1788A438-49B0-B40C-A571-677EF880ADAC}"/>
                  </a:ext>
                </a:extLst>
              </p:cNvPr>
              <p:cNvSpPr/>
              <p:nvPr/>
            </p:nvSpPr>
            <p:spPr>
              <a:xfrm>
                <a:off x="2724818" y="5239697"/>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cat</a:t>
                </a:r>
              </a:p>
            </p:txBody>
          </p:sp>
          <p:sp>
            <p:nvSpPr>
              <p:cNvPr id="190" name="Rectangle 189">
                <a:extLst>
                  <a:ext uri="{FF2B5EF4-FFF2-40B4-BE49-F238E27FC236}">
                    <a16:creationId xmlns:a16="http://schemas.microsoft.com/office/drawing/2014/main" id="{44C23841-99FB-1F65-B400-28A5343E856A}"/>
                  </a:ext>
                </a:extLst>
              </p:cNvPr>
              <p:cNvSpPr/>
              <p:nvPr/>
            </p:nvSpPr>
            <p:spPr>
              <a:xfrm>
                <a:off x="2724818" y="5362174"/>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0000</a:t>
                </a:r>
              </a:p>
            </p:txBody>
          </p:sp>
        </p:grpSp>
        <p:sp>
          <p:nvSpPr>
            <p:cNvPr id="178" name="TextBox 177">
              <a:extLst>
                <a:ext uri="{FF2B5EF4-FFF2-40B4-BE49-F238E27FC236}">
                  <a16:creationId xmlns:a16="http://schemas.microsoft.com/office/drawing/2014/main" id="{6A00727F-D715-F0CA-3FF1-76530EE7F1E0}"/>
                </a:ext>
              </a:extLst>
            </p:cNvPr>
            <p:cNvSpPr txBox="1"/>
            <p:nvPr/>
          </p:nvSpPr>
          <p:spPr>
            <a:xfrm>
              <a:off x="2985691" y="4201911"/>
              <a:ext cx="235061" cy="100496"/>
            </a:xfrm>
            <a:prstGeom prst="rect">
              <a:avLst/>
            </a:prstGeom>
            <a:noFill/>
            <a:ln>
              <a:noFill/>
            </a:ln>
          </p:spPr>
          <p:txBody>
            <a:bodyPr vert="horz" wrap="square" lIns="0" tIns="0" rIns="0" bIns="0" rtlCol="0">
              <a:noAutofit/>
            </a:bodyPr>
            <a:lstStyle/>
            <a:p>
              <a:pPr defTabSz="457052">
                <a:defRPr/>
              </a:pPr>
              <a:r>
                <a:rPr lang="en-US" sz="700" dirty="0">
                  <a:solidFill>
                    <a:srgbClr val="525252"/>
                  </a:solidFill>
                  <a:latin typeface="Roboto" pitchFamily="2" charset="0"/>
                  <a:ea typeface="Roboto" pitchFamily="2" charset="0"/>
                </a:rPr>
                <a:t>x00</a:t>
              </a:r>
            </a:p>
          </p:txBody>
        </p:sp>
        <p:sp>
          <p:nvSpPr>
            <p:cNvPr id="179" name="TextBox 178">
              <a:extLst>
                <a:ext uri="{FF2B5EF4-FFF2-40B4-BE49-F238E27FC236}">
                  <a16:creationId xmlns:a16="http://schemas.microsoft.com/office/drawing/2014/main" id="{22FCABEA-1B10-B4E3-3158-4C04938751EB}"/>
                </a:ext>
              </a:extLst>
            </p:cNvPr>
            <p:cNvSpPr txBox="1"/>
            <p:nvPr/>
          </p:nvSpPr>
          <p:spPr>
            <a:xfrm>
              <a:off x="2985691" y="4337935"/>
              <a:ext cx="268365" cy="85787"/>
            </a:xfrm>
            <a:prstGeom prst="rect">
              <a:avLst/>
            </a:prstGeom>
            <a:noFill/>
            <a:ln>
              <a:noFill/>
            </a:ln>
          </p:spPr>
          <p:txBody>
            <a:bodyPr vert="horz" wrap="square" lIns="0" tIns="0" rIns="0" bIns="0" rtlCol="0">
              <a:noAutofit/>
            </a:bodyPr>
            <a:lstStyle/>
            <a:p>
              <a:pPr defTabSz="457052">
                <a:defRPr/>
              </a:pPr>
              <a:r>
                <a:rPr lang="en-US" sz="700" dirty="0">
                  <a:solidFill>
                    <a:srgbClr val="525252"/>
                  </a:solidFill>
                  <a:latin typeface="Roboto" pitchFamily="2" charset="0"/>
                  <a:ea typeface="Roboto" pitchFamily="2" charset="0"/>
                </a:rPr>
                <a:t>x01</a:t>
              </a:r>
            </a:p>
          </p:txBody>
        </p:sp>
        <p:sp>
          <p:nvSpPr>
            <p:cNvPr id="180" name="TextBox 179">
              <a:extLst>
                <a:ext uri="{FF2B5EF4-FFF2-40B4-BE49-F238E27FC236}">
                  <a16:creationId xmlns:a16="http://schemas.microsoft.com/office/drawing/2014/main" id="{D118371A-04B4-48C3-7445-2997A07BA920}"/>
                </a:ext>
              </a:extLst>
            </p:cNvPr>
            <p:cNvSpPr txBox="1"/>
            <p:nvPr/>
          </p:nvSpPr>
          <p:spPr>
            <a:xfrm>
              <a:off x="2985691" y="5386062"/>
              <a:ext cx="204922" cy="116825"/>
            </a:xfrm>
            <a:prstGeom prst="rect">
              <a:avLst/>
            </a:prstGeom>
            <a:noFill/>
            <a:ln>
              <a:noFill/>
            </a:ln>
          </p:spPr>
          <p:txBody>
            <a:bodyPr vert="horz" wrap="square" lIns="0" tIns="0" rIns="0" bIns="0" rtlCol="0">
              <a:noAutofit/>
            </a:bodyPr>
            <a:lstStyle/>
            <a:p>
              <a:pPr defTabSz="457052">
                <a:defRPr/>
              </a:pPr>
              <a:r>
                <a:rPr lang="en-US" sz="700" dirty="0">
                  <a:solidFill>
                    <a:srgbClr val="525252"/>
                  </a:solidFill>
                  <a:latin typeface="Roboto" pitchFamily="2" charset="0"/>
                  <a:ea typeface="Roboto" pitchFamily="2" charset="0"/>
                </a:rPr>
                <a:t>x63</a:t>
              </a:r>
            </a:p>
          </p:txBody>
        </p:sp>
      </p:grpSp>
      <p:cxnSp>
        <p:nvCxnSpPr>
          <p:cNvPr id="142" name="Elbow Connector 38">
            <a:extLst>
              <a:ext uri="{FF2B5EF4-FFF2-40B4-BE49-F238E27FC236}">
                <a16:creationId xmlns:a16="http://schemas.microsoft.com/office/drawing/2014/main" id="{80C8ADFF-B965-E600-D61F-15ED947B758B}"/>
              </a:ext>
            </a:extLst>
          </p:cNvPr>
          <p:cNvCxnSpPr>
            <a:cxnSpLocks/>
            <a:endCxn id="181" idx="1"/>
          </p:cNvCxnSpPr>
          <p:nvPr/>
        </p:nvCxnSpPr>
        <p:spPr>
          <a:xfrm flipV="1">
            <a:off x="2138171" y="2604723"/>
            <a:ext cx="876128" cy="420104"/>
          </a:xfrm>
          <a:prstGeom prst="bentConnector3">
            <a:avLst>
              <a:gd name="adj1" fmla="val 50000"/>
            </a:avLst>
          </a:prstGeom>
          <a:noFill/>
          <a:ln w="6350" cap="flat" cmpd="sng" algn="ctr">
            <a:solidFill>
              <a:srgbClr val="525252"/>
            </a:solidFill>
            <a:prstDash val="solid"/>
            <a:tailEnd type="triangle"/>
          </a:ln>
          <a:effectLst/>
        </p:spPr>
      </p:cxnSp>
      <p:cxnSp>
        <p:nvCxnSpPr>
          <p:cNvPr id="143" name="Elbow Connector 39">
            <a:extLst>
              <a:ext uri="{FF2B5EF4-FFF2-40B4-BE49-F238E27FC236}">
                <a16:creationId xmlns:a16="http://schemas.microsoft.com/office/drawing/2014/main" id="{0D486866-DA52-A9E6-29FE-05F19306E0A6}"/>
              </a:ext>
            </a:extLst>
          </p:cNvPr>
          <p:cNvCxnSpPr>
            <a:cxnSpLocks/>
            <a:endCxn id="182" idx="1"/>
          </p:cNvCxnSpPr>
          <p:nvPr/>
        </p:nvCxnSpPr>
        <p:spPr>
          <a:xfrm flipV="1">
            <a:off x="2138171" y="2814519"/>
            <a:ext cx="876128" cy="489896"/>
          </a:xfrm>
          <a:prstGeom prst="bentConnector3">
            <a:avLst>
              <a:gd name="adj1" fmla="val 59331"/>
            </a:avLst>
          </a:prstGeom>
          <a:noFill/>
          <a:ln w="6350" cap="flat" cmpd="sng" algn="ctr">
            <a:solidFill>
              <a:srgbClr val="525252"/>
            </a:solidFill>
            <a:prstDash val="solid"/>
            <a:tailEnd type="triangle"/>
          </a:ln>
          <a:effectLst/>
        </p:spPr>
      </p:cxnSp>
      <p:cxnSp>
        <p:nvCxnSpPr>
          <p:cNvPr id="144" name="Elbow Connector 47">
            <a:extLst>
              <a:ext uri="{FF2B5EF4-FFF2-40B4-BE49-F238E27FC236}">
                <a16:creationId xmlns:a16="http://schemas.microsoft.com/office/drawing/2014/main" id="{F8843A4B-B7DD-07A0-101C-20C5BAD11CB7}"/>
              </a:ext>
            </a:extLst>
          </p:cNvPr>
          <p:cNvCxnSpPr>
            <a:cxnSpLocks/>
            <a:endCxn id="190" idx="1"/>
          </p:cNvCxnSpPr>
          <p:nvPr/>
        </p:nvCxnSpPr>
        <p:spPr>
          <a:xfrm>
            <a:off x="2196064" y="4039410"/>
            <a:ext cx="818236" cy="443696"/>
          </a:xfrm>
          <a:prstGeom prst="bentConnector3">
            <a:avLst>
              <a:gd name="adj1" fmla="val 50000"/>
            </a:avLst>
          </a:prstGeom>
          <a:noFill/>
          <a:ln w="6350" cap="flat" cmpd="sng" algn="ctr">
            <a:solidFill>
              <a:srgbClr val="525252"/>
            </a:solidFill>
            <a:prstDash val="solid"/>
            <a:tailEnd type="triangle"/>
          </a:ln>
          <a:effectLst/>
        </p:spPr>
      </p:cxnSp>
      <p:sp>
        <p:nvSpPr>
          <p:cNvPr id="145" name="Rounded Rectangle 88">
            <a:extLst>
              <a:ext uri="{FF2B5EF4-FFF2-40B4-BE49-F238E27FC236}">
                <a16:creationId xmlns:a16="http://schemas.microsoft.com/office/drawing/2014/main" id="{B3BCAC41-9F21-5924-735B-80419B592956}"/>
              </a:ext>
            </a:extLst>
          </p:cNvPr>
          <p:cNvSpPr/>
          <p:nvPr/>
        </p:nvSpPr>
        <p:spPr>
          <a:xfrm>
            <a:off x="558490" y="3225181"/>
            <a:ext cx="476666" cy="475488"/>
          </a:xfrm>
          <a:prstGeom prst="roundRect">
            <a:avLst>
              <a:gd name="adj" fmla="val 0"/>
            </a:avLst>
          </a:prstGeom>
          <a:solidFill>
            <a:srgbClr val="00C7FD"/>
          </a:solidFill>
          <a:ln w="9525" cap="flat" cmpd="sng" algn="ctr">
            <a:noFill/>
            <a:prstDash val="solid"/>
          </a:ln>
          <a:effectLst/>
        </p:spPr>
        <p:txBody>
          <a:bodyPr lIns="0" tIns="0" rIns="0" bIns="0" rtlCol="0" anchor="ctr"/>
          <a:lstStyle/>
          <a:p>
            <a:pPr algn="ctr" defTabSz="457052">
              <a:defRPr/>
            </a:pPr>
            <a:r>
              <a:rPr lang="en-US" sz="900" dirty="0">
                <a:latin typeface="IntelOne Display Medium" panose="020B0703020203020204" pitchFamily="34" charset="0"/>
              </a:rPr>
              <a:t>Core</a:t>
            </a:r>
          </a:p>
        </p:txBody>
      </p:sp>
      <p:sp>
        <p:nvSpPr>
          <p:cNvPr id="146" name="Left Brace 145">
            <a:extLst>
              <a:ext uri="{FF2B5EF4-FFF2-40B4-BE49-F238E27FC236}">
                <a16:creationId xmlns:a16="http://schemas.microsoft.com/office/drawing/2014/main" id="{DDD05BB8-430A-A979-57AB-D2CDF133B03F}"/>
              </a:ext>
            </a:extLst>
          </p:cNvPr>
          <p:cNvSpPr/>
          <p:nvPr/>
        </p:nvSpPr>
        <p:spPr>
          <a:xfrm>
            <a:off x="4794040" y="2736653"/>
            <a:ext cx="184917" cy="1136410"/>
          </a:xfrm>
          <a:prstGeom prst="leftBrace">
            <a:avLst/>
          </a:prstGeom>
          <a:noFill/>
          <a:ln w="15875" cap="flat" cmpd="sng" algn="ctr">
            <a:solidFill>
              <a:srgbClr val="525252"/>
            </a:solidFill>
            <a:prstDash val="solid"/>
          </a:ln>
          <a:effectLst/>
        </p:spPr>
        <p:txBody>
          <a:bodyPr rtlCol="0" anchor="ctr"/>
          <a:lstStyle/>
          <a:p>
            <a:pPr algn="ctr" defTabSz="457052">
              <a:defRPr/>
            </a:pPr>
            <a:endParaRPr lang="en-US" sz="700" dirty="0">
              <a:solidFill>
                <a:prstClr val="black"/>
              </a:solidFill>
              <a:latin typeface="IntelOne Display Medium" panose="020B0703020203020204" pitchFamily="34" charset="0"/>
            </a:endParaRPr>
          </a:p>
        </p:txBody>
      </p:sp>
      <p:sp>
        <p:nvSpPr>
          <p:cNvPr id="147" name="Rounded Rectangle 17">
            <a:extLst>
              <a:ext uri="{FF2B5EF4-FFF2-40B4-BE49-F238E27FC236}">
                <a16:creationId xmlns:a16="http://schemas.microsoft.com/office/drawing/2014/main" id="{E2BBDA60-A52D-8223-51A9-6CA3420A0362}"/>
              </a:ext>
            </a:extLst>
          </p:cNvPr>
          <p:cNvSpPr/>
          <p:nvPr/>
        </p:nvSpPr>
        <p:spPr>
          <a:xfrm>
            <a:off x="4982070" y="2550855"/>
            <a:ext cx="791907" cy="1423189"/>
          </a:xfrm>
          <a:prstGeom prst="roundRect">
            <a:avLst>
              <a:gd name="adj" fmla="val 0"/>
            </a:avLst>
          </a:prstGeom>
          <a:solidFill>
            <a:srgbClr val="E8F0D9"/>
          </a:solidFill>
          <a:ln w="9525" cap="flat" cmpd="sng" algn="ctr">
            <a:solidFill>
              <a:srgbClr val="525252"/>
            </a:solid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a:t>
            </a:r>
          </a:p>
          <a:p>
            <a:pPr defTabSz="457052">
              <a:defRPr/>
            </a:pPr>
            <a:r>
              <a:rPr lang="en-US" sz="700" u="sng" dirty="0">
                <a:solidFill>
                  <a:prstClr val="black"/>
                </a:solidFill>
                <a:latin typeface="Roboto" pitchFamily="2" charset="0"/>
                <a:ea typeface="Roboto" pitchFamily="2" charset="0"/>
              </a:rPr>
              <a:t>Cycle 0</a:t>
            </a:r>
            <a:r>
              <a:rPr lang="en-US" sz="700" dirty="0">
                <a:solidFill>
                  <a:prstClr val="black"/>
                </a:solidFill>
                <a:latin typeface="Roboto" pitchFamily="2" charset="0"/>
                <a:ea typeface="Roboto" pitchFamily="2" charset="0"/>
              </a:rPr>
              <a:t>: Ask DSA to move x00-x63 to y00-y63 </a:t>
            </a:r>
          </a:p>
          <a:p>
            <a:pPr defTabSz="457052">
              <a:defRPr/>
            </a:pPr>
            <a:r>
              <a:rPr lang="en-US" sz="700" dirty="0">
                <a:solidFill>
                  <a:prstClr val="black"/>
                </a:solidFill>
                <a:latin typeface="Roboto" pitchFamily="2" charset="0"/>
                <a:ea typeface="Roboto" pitchFamily="2" charset="0"/>
              </a:rPr>
              <a:t>…</a:t>
            </a:r>
          </a:p>
        </p:txBody>
      </p:sp>
      <p:sp>
        <p:nvSpPr>
          <p:cNvPr id="148" name="TextBox 147">
            <a:extLst>
              <a:ext uri="{FF2B5EF4-FFF2-40B4-BE49-F238E27FC236}">
                <a16:creationId xmlns:a16="http://schemas.microsoft.com/office/drawing/2014/main" id="{C648E4BD-AC8B-F41C-62A6-014EA48E85EF}"/>
              </a:ext>
            </a:extLst>
          </p:cNvPr>
          <p:cNvSpPr txBox="1"/>
          <p:nvPr/>
        </p:nvSpPr>
        <p:spPr>
          <a:xfrm>
            <a:off x="6631016" y="2256759"/>
            <a:ext cx="999514" cy="168633"/>
          </a:xfrm>
          <a:prstGeom prst="rect">
            <a:avLst/>
          </a:prstGeom>
          <a:noFill/>
        </p:spPr>
        <p:txBody>
          <a:bodyPr vert="horz" wrap="square" lIns="0" tIns="0" rIns="0" bIns="0" rtlCol="0">
            <a:noAutofit/>
          </a:bodyPr>
          <a:lstStyle/>
          <a:p>
            <a:pPr algn="ctr" defTabSz="457052">
              <a:defRPr/>
            </a:pPr>
            <a:r>
              <a:rPr lang="en-US" sz="900" dirty="0">
                <a:solidFill>
                  <a:srgbClr val="525252"/>
                </a:solidFill>
                <a:latin typeface="IntelOne Display Medium" panose="020B0703020203020204" pitchFamily="34" charset="0"/>
              </a:rPr>
              <a:t>Memory/Cache</a:t>
            </a:r>
          </a:p>
        </p:txBody>
      </p:sp>
      <p:sp>
        <p:nvSpPr>
          <p:cNvPr id="149" name="Rounded Rectangle 64">
            <a:extLst>
              <a:ext uri="{FF2B5EF4-FFF2-40B4-BE49-F238E27FC236}">
                <a16:creationId xmlns:a16="http://schemas.microsoft.com/office/drawing/2014/main" id="{7DEF7151-530F-5752-0D8E-B0AE61D651C0}"/>
              </a:ext>
            </a:extLst>
          </p:cNvPr>
          <p:cNvSpPr/>
          <p:nvPr/>
        </p:nvSpPr>
        <p:spPr>
          <a:xfrm>
            <a:off x="5970005" y="2582205"/>
            <a:ext cx="457200" cy="459445"/>
          </a:xfrm>
          <a:prstGeom prst="roundRect">
            <a:avLst>
              <a:gd name="adj" fmla="val 0"/>
            </a:avLst>
          </a:prstGeom>
          <a:solidFill>
            <a:srgbClr val="00C7FD"/>
          </a:solidFill>
          <a:ln w="9525" cap="flat" cmpd="sng" algn="ctr">
            <a:noFill/>
            <a:prstDash val="solid"/>
          </a:ln>
          <a:effectLst/>
        </p:spPr>
        <p:txBody>
          <a:bodyPr lIns="0" tIns="0" rIns="0" bIns="0" rtlCol="0" anchor="ctr"/>
          <a:lstStyle/>
          <a:p>
            <a:pPr algn="ctr" defTabSz="457052">
              <a:defRPr/>
            </a:pPr>
            <a:r>
              <a:rPr lang="en-US" sz="900" dirty="0">
                <a:solidFill>
                  <a:srgbClr val="FFFFFF"/>
                </a:solidFill>
                <a:latin typeface="IntelOne Display Medium" panose="020B0703020203020204" pitchFamily="34" charset="0"/>
              </a:rPr>
              <a:t>DSA Device</a:t>
            </a:r>
          </a:p>
        </p:txBody>
      </p:sp>
      <p:cxnSp>
        <p:nvCxnSpPr>
          <p:cNvPr id="150" name="Straight Arrow Connector 149">
            <a:extLst>
              <a:ext uri="{FF2B5EF4-FFF2-40B4-BE49-F238E27FC236}">
                <a16:creationId xmlns:a16="http://schemas.microsoft.com/office/drawing/2014/main" id="{2C29AE57-187C-1D2C-A6B2-C94CF30F285F}"/>
              </a:ext>
            </a:extLst>
          </p:cNvPr>
          <p:cNvCxnSpPr>
            <a:cxnSpLocks/>
          </p:cNvCxnSpPr>
          <p:nvPr/>
        </p:nvCxnSpPr>
        <p:spPr>
          <a:xfrm>
            <a:off x="5773977" y="2811928"/>
            <a:ext cx="199105" cy="0"/>
          </a:xfrm>
          <a:prstGeom prst="straightConnector1">
            <a:avLst/>
          </a:prstGeom>
          <a:noFill/>
          <a:ln w="6350" cap="flat" cmpd="sng" algn="ctr">
            <a:solidFill>
              <a:srgbClr val="525252"/>
            </a:solidFill>
            <a:prstDash val="solid"/>
            <a:tailEnd type="triangle"/>
          </a:ln>
          <a:effectLst/>
        </p:spPr>
      </p:cxnSp>
      <p:cxnSp>
        <p:nvCxnSpPr>
          <p:cNvPr id="151" name="Elbow Connector 69">
            <a:extLst>
              <a:ext uri="{FF2B5EF4-FFF2-40B4-BE49-F238E27FC236}">
                <a16:creationId xmlns:a16="http://schemas.microsoft.com/office/drawing/2014/main" id="{C363E7B0-97F8-8EA5-E7A3-A03D95B7CE5A}"/>
              </a:ext>
            </a:extLst>
          </p:cNvPr>
          <p:cNvCxnSpPr>
            <a:cxnSpLocks/>
            <a:stCxn id="149" idx="3"/>
          </p:cNvCxnSpPr>
          <p:nvPr/>
        </p:nvCxnSpPr>
        <p:spPr>
          <a:xfrm flipV="1">
            <a:off x="6427205" y="2604727"/>
            <a:ext cx="422996" cy="207201"/>
          </a:xfrm>
          <a:prstGeom prst="bentConnector3">
            <a:avLst>
              <a:gd name="adj1" fmla="val 50000"/>
            </a:avLst>
          </a:prstGeom>
          <a:noFill/>
          <a:ln w="6350" cap="flat" cmpd="sng" algn="ctr">
            <a:solidFill>
              <a:srgbClr val="525252"/>
            </a:solidFill>
            <a:prstDash val="solid"/>
            <a:tailEnd type="triangle"/>
          </a:ln>
          <a:effectLst/>
        </p:spPr>
      </p:cxnSp>
      <p:cxnSp>
        <p:nvCxnSpPr>
          <p:cNvPr id="152" name="Elbow Connector 70">
            <a:extLst>
              <a:ext uri="{FF2B5EF4-FFF2-40B4-BE49-F238E27FC236}">
                <a16:creationId xmlns:a16="http://schemas.microsoft.com/office/drawing/2014/main" id="{D8E94459-7EA0-33E9-B634-35FF9B78D887}"/>
              </a:ext>
            </a:extLst>
          </p:cNvPr>
          <p:cNvCxnSpPr>
            <a:cxnSpLocks/>
          </p:cNvCxnSpPr>
          <p:nvPr/>
        </p:nvCxnSpPr>
        <p:spPr>
          <a:xfrm>
            <a:off x="6611678" y="2811929"/>
            <a:ext cx="238522" cy="2594"/>
          </a:xfrm>
          <a:prstGeom prst="bentConnector3">
            <a:avLst/>
          </a:prstGeom>
          <a:noFill/>
          <a:ln w="6350" cap="flat" cmpd="sng" algn="ctr">
            <a:solidFill>
              <a:srgbClr val="525252"/>
            </a:solidFill>
            <a:prstDash val="solid"/>
            <a:tailEnd type="triangle"/>
          </a:ln>
          <a:effectLst/>
        </p:spPr>
      </p:cxnSp>
      <p:cxnSp>
        <p:nvCxnSpPr>
          <p:cNvPr id="153" name="Elbow Connector 79">
            <a:extLst>
              <a:ext uri="{FF2B5EF4-FFF2-40B4-BE49-F238E27FC236}">
                <a16:creationId xmlns:a16="http://schemas.microsoft.com/office/drawing/2014/main" id="{37D486D4-50D4-EC7D-62F7-0446487F9CDA}"/>
              </a:ext>
            </a:extLst>
          </p:cNvPr>
          <p:cNvCxnSpPr>
            <a:cxnSpLocks/>
            <a:stCxn id="149" idx="3"/>
          </p:cNvCxnSpPr>
          <p:nvPr/>
        </p:nvCxnSpPr>
        <p:spPr>
          <a:xfrm>
            <a:off x="6427205" y="2811928"/>
            <a:ext cx="422996" cy="202583"/>
          </a:xfrm>
          <a:prstGeom prst="bentConnector3">
            <a:avLst>
              <a:gd name="adj1" fmla="val 50000"/>
            </a:avLst>
          </a:prstGeom>
          <a:noFill/>
          <a:ln w="6350" cap="flat" cmpd="sng" algn="ctr">
            <a:solidFill>
              <a:srgbClr val="525252"/>
            </a:solidFill>
            <a:prstDash val="solid"/>
            <a:tailEnd type="triangle"/>
          </a:ln>
          <a:effectLst/>
        </p:spPr>
      </p:cxnSp>
      <p:sp>
        <p:nvSpPr>
          <p:cNvPr id="154" name="TextBox 153">
            <a:extLst>
              <a:ext uri="{FF2B5EF4-FFF2-40B4-BE49-F238E27FC236}">
                <a16:creationId xmlns:a16="http://schemas.microsoft.com/office/drawing/2014/main" id="{A4BBAD41-15A3-C925-A5CA-A4590855BF8F}"/>
              </a:ext>
            </a:extLst>
          </p:cNvPr>
          <p:cNvSpPr txBox="1"/>
          <p:nvPr/>
        </p:nvSpPr>
        <p:spPr>
          <a:xfrm>
            <a:off x="294623" y="1698796"/>
            <a:ext cx="3884773" cy="369332"/>
          </a:xfrm>
          <a:prstGeom prst="rect">
            <a:avLst/>
          </a:prstGeom>
          <a:noFill/>
        </p:spPr>
        <p:txBody>
          <a:bodyPr wrap="square" rtlCol="0" anchor="b">
            <a:spAutoFit/>
          </a:bodyPr>
          <a:lstStyle/>
          <a:p>
            <a:pPr algn="ctr"/>
            <a:r>
              <a:rPr lang="en-US"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Memory Copy </a:t>
            </a:r>
            <a:r>
              <a:rPr lang="en-US" i="1" dirty="0">
                <a:solidFill>
                  <a:srgbClr val="525252"/>
                </a:solidFill>
                <a:latin typeface="IntelOne Display Medium" panose="020B0503020203020204" pitchFamily="34" charset="77"/>
              </a:rPr>
              <a:t>without</a:t>
            </a:r>
            <a:r>
              <a:rPr lang="en-US" dirty="0">
                <a:solidFill>
                  <a:srgbClr val="525252"/>
                </a:solidFill>
                <a:latin typeface="IntelOne Display Regular" panose="020B0503020203020204" pitchFamily="34" charset="77"/>
              </a:rPr>
              <a:t>  Intel® DSA </a:t>
            </a:r>
            <a:endParaRPr lang="en-US"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endParaRPr>
          </a:p>
        </p:txBody>
      </p:sp>
      <p:sp>
        <p:nvSpPr>
          <p:cNvPr id="155" name="TextBox 154">
            <a:extLst>
              <a:ext uri="{FF2B5EF4-FFF2-40B4-BE49-F238E27FC236}">
                <a16:creationId xmlns:a16="http://schemas.microsoft.com/office/drawing/2014/main" id="{6697F248-5253-5D78-CC63-439A18086246}"/>
              </a:ext>
            </a:extLst>
          </p:cNvPr>
          <p:cNvSpPr txBox="1"/>
          <p:nvPr/>
        </p:nvSpPr>
        <p:spPr>
          <a:xfrm>
            <a:off x="4254310" y="1698796"/>
            <a:ext cx="3522077" cy="369332"/>
          </a:xfrm>
          <a:prstGeom prst="rect">
            <a:avLst/>
          </a:prstGeom>
          <a:noFill/>
        </p:spPr>
        <p:txBody>
          <a:bodyPr wrap="square" rtlCol="0" anchor="b">
            <a:spAutoFit/>
          </a:bodyPr>
          <a:lstStyle/>
          <a:p>
            <a:pPr algn="ctr"/>
            <a:r>
              <a:rPr lang="en-US" dirty="0">
                <a:solidFill>
                  <a:srgbClr val="0068B5"/>
                </a:solidFill>
                <a:latin typeface="IntelOne Display Regular" panose="020B0503020203020204" pitchFamily="34" charset="77"/>
                <a:ea typeface="Intel Clear Light" panose="020B0404020203020204" pitchFamily="34" charset="0"/>
                <a:cs typeface="Intel Clear Light" panose="020B0404020203020204" pitchFamily="34" charset="0"/>
              </a:rPr>
              <a:t>Memory Copy </a:t>
            </a:r>
            <a:r>
              <a:rPr lang="en-US" i="1" dirty="0">
                <a:solidFill>
                  <a:srgbClr val="0068B5"/>
                </a:solidFill>
                <a:latin typeface="IntelOne Display Medium" panose="020B0503020203020204" pitchFamily="34" charset="77"/>
              </a:rPr>
              <a:t>with</a:t>
            </a:r>
            <a:r>
              <a:rPr lang="en-US" dirty="0">
                <a:solidFill>
                  <a:srgbClr val="0068B5"/>
                </a:solidFill>
                <a:latin typeface="IntelOne Display Regular" panose="020B0503020203020204" pitchFamily="34" charset="77"/>
              </a:rPr>
              <a:t>  Intel® DSA </a:t>
            </a:r>
          </a:p>
        </p:txBody>
      </p:sp>
      <p:grpSp>
        <p:nvGrpSpPr>
          <p:cNvPr id="2" name="Group 1">
            <a:extLst>
              <a:ext uri="{FF2B5EF4-FFF2-40B4-BE49-F238E27FC236}">
                <a16:creationId xmlns:a16="http://schemas.microsoft.com/office/drawing/2014/main" id="{70FB0D51-3EAF-AC6D-5C94-6F414F08B0FE}"/>
              </a:ext>
            </a:extLst>
          </p:cNvPr>
          <p:cNvGrpSpPr/>
          <p:nvPr/>
        </p:nvGrpSpPr>
        <p:grpSpPr>
          <a:xfrm>
            <a:off x="261660" y="5217885"/>
            <a:ext cx="11625541" cy="611569"/>
            <a:chOff x="352736" y="5398464"/>
            <a:chExt cx="7530863" cy="505429"/>
          </a:xfrm>
        </p:grpSpPr>
        <p:sp>
          <p:nvSpPr>
            <p:cNvPr id="7" name="Rectangle 6">
              <a:extLst>
                <a:ext uri="{FF2B5EF4-FFF2-40B4-BE49-F238E27FC236}">
                  <a16:creationId xmlns:a16="http://schemas.microsoft.com/office/drawing/2014/main" id="{9BD7FAFA-0D28-9166-FBDE-3AA724970FA1}"/>
                </a:ext>
              </a:extLst>
            </p:cNvPr>
            <p:cNvSpPr/>
            <p:nvPr/>
          </p:nvSpPr>
          <p:spPr>
            <a:xfrm>
              <a:off x="471203" y="5459971"/>
              <a:ext cx="7304680" cy="364339"/>
            </a:xfrm>
            <a:prstGeom prst="rect">
              <a:avLst/>
            </a:prstGeom>
            <a:gradFill>
              <a:gsLst>
                <a:gs pos="0">
                  <a:srgbClr val="0068B5"/>
                </a:gs>
                <a:gs pos="30000">
                  <a:srgbClr val="00C7FD"/>
                </a:gs>
                <a:gs pos="70000">
                  <a:srgbClr val="00C7FD"/>
                </a:gs>
                <a:gs pos="100000">
                  <a:srgbClr val="0068B5"/>
                </a:gs>
              </a:gsLst>
              <a:lin ang="0" scaled="0"/>
            </a:gradFill>
            <a:ln w="381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9" name="Rectangle 158">
              <a:extLst>
                <a:ext uri="{FF2B5EF4-FFF2-40B4-BE49-F238E27FC236}">
                  <a16:creationId xmlns:a16="http://schemas.microsoft.com/office/drawing/2014/main" id="{BFD78A0B-5EC3-690B-181B-4486DF09DBBD}"/>
                </a:ext>
              </a:extLst>
            </p:cNvPr>
            <p:cNvSpPr/>
            <p:nvPr/>
          </p:nvSpPr>
          <p:spPr>
            <a:xfrm>
              <a:off x="352736" y="5398464"/>
              <a:ext cx="7530863" cy="505429"/>
            </a:xfrm>
            <a:prstGeom prst="rect">
              <a:avLst/>
            </a:prstGeom>
            <a:noFill/>
            <a:ln w="12700" cap="flat" cmpd="sng" algn="ctr">
              <a:noFill/>
              <a:prstDash val="solid"/>
              <a:miter lim="800000"/>
            </a:ln>
            <a:effectLst/>
          </p:spPr>
          <p:txBody>
            <a:bodyPr rtlCol="0" anchor="ctr"/>
            <a:lstStyle/>
            <a:p>
              <a:pPr algn="ctr">
                <a:lnSpc>
                  <a:spcPct val="80000"/>
                </a:lnSpc>
              </a:pPr>
              <a:r>
                <a:rPr lang="en-US" dirty="0">
                  <a:solidFill>
                    <a:srgbClr val="FFFFFF"/>
                  </a:solidFill>
                  <a:latin typeface="+mj-lt"/>
                </a:rPr>
                <a:t>  Customer Usages: </a:t>
              </a:r>
              <a:r>
                <a:rPr lang="en-US" dirty="0">
                  <a:solidFill>
                    <a:srgbClr val="FFFFFF"/>
                  </a:solidFill>
                  <a:latin typeface="IntelOne Display Medium" panose="020B0503020203020204" pitchFamily="34" charset="77"/>
                </a:rPr>
                <a:t>High Perf Enterprise/Distributed Storage, Data Analytics</a:t>
              </a:r>
            </a:p>
          </p:txBody>
        </p:sp>
      </p:grpSp>
      <p:sp>
        <p:nvSpPr>
          <p:cNvPr id="160" name="Rounded Rectangle 88">
            <a:extLst>
              <a:ext uri="{FF2B5EF4-FFF2-40B4-BE49-F238E27FC236}">
                <a16:creationId xmlns:a16="http://schemas.microsoft.com/office/drawing/2014/main" id="{007F0319-4998-012E-8A28-21050EF4ABC1}"/>
              </a:ext>
            </a:extLst>
          </p:cNvPr>
          <p:cNvSpPr/>
          <p:nvPr/>
        </p:nvSpPr>
        <p:spPr>
          <a:xfrm>
            <a:off x="4303186" y="3112163"/>
            <a:ext cx="476666" cy="475488"/>
          </a:xfrm>
          <a:prstGeom prst="roundRect">
            <a:avLst>
              <a:gd name="adj" fmla="val 0"/>
            </a:avLst>
          </a:prstGeom>
          <a:solidFill>
            <a:srgbClr val="00C7FD"/>
          </a:solidFill>
          <a:ln w="9525" cap="flat" cmpd="sng" algn="ctr">
            <a:noFill/>
            <a:prstDash val="solid"/>
          </a:ln>
          <a:effectLst/>
        </p:spPr>
        <p:txBody>
          <a:bodyPr lIns="0" tIns="0" rIns="0" bIns="0" rtlCol="0" anchor="ctr"/>
          <a:lstStyle/>
          <a:p>
            <a:pPr algn="ctr" defTabSz="457052">
              <a:defRPr/>
            </a:pPr>
            <a:r>
              <a:rPr lang="en-US" sz="900" dirty="0">
                <a:latin typeface="IntelOne Display Medium" panose="020B0703020203020204" pitchFamily="34" charset="0"/>
              </a:rPr>
              <a:t>Core</a:t>
            </a:r>
          </a:p>
        </p:txBody>
      </p:sp>
      <p:grpSp>
        <p:nvGrpSpPr>
          <p:cNvPr id="161" name="Group 160">
            <a:extLst>
              <a:ext uri="{FF2B5EF4-FFF2-40B4-BE49-F238E27FC236}">
                <a16:creationId xmlns:a16="http://schemas.microsoft.com/office/drawing/2014/main" id="{6DCCF7CF-CE05-D03D-B75D-84C2BCC21069}"/>
              </a:ext>
            </a:extLst>
          </p:cNvPr>
          <p:cNvGrpSpPr/>
          <p:nvPr/>
        </p:nvGrpSpPr>
        <p:grpSpPr>
          <a:xfrm>
            <a:off x="6878714" y="2490042"/>
            <a:ext cx="1004885" cy="2107749"/>
            <a:chOff x="2551561" y="4195471"/>
            <a:chExt cx="702495" cy="1309167"/>
          </a:xfrm>
        </p:grpSpPr>
        <p:grpSp>
          <p:nvGrpSpPr>
            <p:cNvPr id="163" name="Group 162">
              <a:extLst>
                <a:ext uri="{FF2B5EF4-FFF2-40B4-BE49-F238E27FC236}">
                  <a16:creationId xmlns:a16="http://schemas.microsoft.com/office/drawing/2014/main" id="{1C38E7CA-6803-EC20-499F-B359A88B0511}"/>
                </a:ext>
              </a:extLst>
            </p:cNvPr>
            <p:cNvGrpSpPr/>
            <p:nvPr/>
          </p:nvGrpSpPr>
          <p:grpSpPr>
            <a:xfrm>
              <a:off x="2551561" y="4195471"/>
              <a:ext cx="402532" cy="1309167"/>
              <a:chOff x="2724818" y="4195471"/>
              <a:chExt cx="402532" cy="1309167"/>
            </a:xfrm>
          </p:grpSpPr>
          <p:sp>
            <p:nvSpPr>
              <p:cNvPr id="167" name="Rectangle 166">
                <a:extLst>
                  <a:ext uri="{FF2B5EF4-FFF2-40B4-BE49-F238E27FC236}">
                    <a16:creationId xmlns:a16="http://schemas.microsoft.com/office/drawing/2014/main" id="{B6F54C80-C0AC-2FEB-45E2-9F57799F2676}"/>
                  </a:ext>
                </a:extLst>
              </p:cNvPr>
              <p:cNvSpPr/>
              <p:nvPr/>
            </p:nvSpPr>
            <p:spPr>
              <a:xfrm>
                <a:off x="2724818" y="4195471"/>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dog</a:t>
                </a:r>
              </a:p>
            </p:txBody>
          </p:sp>
          <p:sp>
            <p:nvSpPr>
              <p:cNvPr id="168" name="Rectangle 167">
                <a:extLst>
                  <a:ext uri="{FF2B5EF4-FFF2-40B4-BE49-F238E27FC236}">
                    <a16:creationId xmlns:a16="http://schemas.microsoft.com/office/drawing/2014/main" id="{FC54293C-2880-FC6A-8397-F0B3F29BEC4C}"/>
                  </a:ext>
                </a:extLst>
              </p:cNvPr>
              <p:cNvSpPr/>
              <p:nvPr/>
            </p:nvSpPr>
            <p:spPr>
              <a:xfrm>
                <a:off x="2724818" y="4325779"/>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cat</a:t>
                </a:r>
              </a:p>
            </p:txBody>
          </p:sp>
          <p:sp>
            <p:nvSpPr>
              <p:cNvPr id="169" name="Rectangle 168">
                <a:extLst>
                  <a:ext uri="{FF2B5EF4-FFF2-40B4-BE49-F238E27FC236}">
                    <a16:creationId xmlns:a16="http://schemas.microsoft.com/office/drawing/2014/main" id="{A0BE077B-8FDD-A217-8DF9-A387F05E47B5}"/>
                  </a:ext>
                </a:extLst>
              </p:cNvPr>
              <p:cNvSpPr/>
              <p:nvPr/>
            </p:nvSpPr>
            <p:spPr>
              <a:xfrm>
                <a:off x="2724818" y="4449997"/>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1234</a:t>
                </a:r>
              </a:p>
            </p:txBody>
          </p:sp>
          <p:sp>
            <p:nvSpPr>
              <p:cNvPr id="170" name="Rectangle 169">
                <a:extLst>
                  <a:ext uri="{FF2B5EF4-FFF2-40B4-BE49-F238E27FC236}">
                    <a16:creationId xmlns:a16="http://schemas.microsoft.com/office/drawing/2014/main" id="{DFE6E873-F7E3-D735-39CA-DC9FAEE1EC98}"/>
                  </a:ext>
                </a:extLst>
              </p:cNvPr>
              <p:cNvSpPr/>
              <p:nvPr/>
            </p:nvSpPr>
            <p:spPr>
              <a:xfrm>
                <a:off x="2724818" y="4580306"/>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mice</a:t>
                </a:r>
              </a:p>
            </p:txBody>
          </p:sp>
          <p:sp>
            <p:nvSpPr>
              <p:cNvPr id="171" name="Rectangle 170">
                <a:extLst>
                  <a:ext uri="{FF2B5EF4-FFF2-40B4-BE49-F238E27FC236}">
                    <a16:creationId xmlns:a16="http://schemas.microsoft.com/office/drawing/2014/main" id="{1DF81394-EB3B-333D-6BF7-7E6375157E34}"/>
                  </a:ext>
                </a:extLst>
              </p:cNvPr>
              <p:cNvSpPr/>
              <p:nvPr/>
            </p:nvSpPr>
            <p:spPr>
              <a:xfrm>
                <a:off x="2724818" y="4710296"/>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6789</a:t>
                </a:r>
              </a:p>
            </p:txBody>
          </p:sp>
          <p:sp>
            <p:nvSpPr>
              <p:cNvPr id="172" name="Rectangle 171">
                <a:extLst>
                  <a:ext uri="{FF2B5EF4-FFF2-40B4-BE49-F238E27FC236}">
                    <a16:creationId xmlns:a16="http://schemas.microsoft.com/office/drawing/2014/main" id="{082149CA-3A99-9AD8-A77C-D1083123877B}"/>
                  </a:ext>
                </a:extLst>
              </p:cNvPr>
              <p:cNvSpPr/>
              <p:nvPr/>
            </p:nvSpPr>
            <p:spPr>
              <a:xfrm>
                <a:off x="2724818" y="4832774"/>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0000</a:t>
                </a:r>
              </a:p>
            </p:txBody>
          </p:sp>
          <p:sp>
            <p:nvSpPr>
              <p:cNvPr id="173" name="Rectangle 172">
                <a:extLst>
                  <a:ext uri="{FF2B5EF4-FFF2-40B4-BE49-F238E27FC236}">
                    <a16:creationId xmlns:a16="http://schemas.microsoft.com/office/drawing/2014/main" id="{6E3090B4-74E0-374B-8724-0521972537A0}"/>
                  </a:ext>
                </a:extLst>
              </p:cNvPr>
              <p:cNvSpPr/>
              <p:nvPr/>
            </p:nvSpPr>
            <p:spPr>
              <a:xfrm>
                <a:off x="2724818" y="4964824"/>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dog</a:t>
                </a:r>
              </a:p>
            </p:txBody>
          </p:sp>
          <p:sp>
            <p:nvSpPr>
              <p:cNvPr id="174" name="Rectangle 173">
                <a:extLst>
                  <a:ext uri="{FF2B5EF4-FFF2-40B4-BE49-F238E27FC236}">
                    <a16:creationId xmlns:a16="http://schemas.microsoft.com/office/drawing/2014/main" id="{CF751DE4-27E6-417F-30BE-64324EB3A349}"/>
                  </a:ext>
                </a:extLst>
              </p:cNvPr>
              <p:cNvSpPr/>
              <p:nvPr/>
            </p:nvSpPr>
            <p:spPr>
              <a:xfrm>
                <a:off x="2724818" y="5095132"/>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0000</a:t>
                </a:r>
              </a:p>
            </p:txBody>
          </p:sp>
          <p:sp>
            <p:nvSpPr>
              <p:cNvPr id="175" name="Rectangle 174">
                <a:extLst>
                  <a:ext uri="{FF2B5EF4-FFF2-40B4-BE49-F238E27FC236}">
                    <a16:creationId xmlns:a16="http://schemas.microsoft.com/office/drawing/2014/main" id="{E995D9CC-2E02-DC19-0D45-70ED7DA6FE5F}"/>
                  </a:ext>
                </a:extLst>
              </p:cNvPr>
              <p:cNvSpPr/>
              <p:nvPr/>
            </p:nvSpPr>
            <p:spPr>
              <a:xfrm>
                <a:off x="2724818" y="5239697"/>
                <a:ext cx="402532" cy="142464"/>
              </a:xfrm>
              <a:prstGeom prst="rect">
                <a:avLst/>
              </a:prstGeom>
              <a:solidFill>
                <a:srgbClr val="9ACC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cat</a:t>
                </a:r>
              </a:p>
            </p:txBody>
          </p:sp>
          <p:sp>
            <p:nvSpPr>
              <p:cNvPr id="176" name="Rectangle 175">
                <a:extLst>
                  <a:ext uri="{FF2B5EF4-FFF2-40B4-BE49-F238E27FC236}">
                    <a16:creationId xmlns:a16="http://schemas.microsoft.com/office/drawing/2014/main" id="{6433B89A-A451-5A6A-8EFB-F3575A686D93}"/>
                  </a:ext>
                </a:extLst>
              </p:cNvPr>
              <p:cNvSpPr/>
              <p:nvPr/>
            </p:nvSpPr>
            <p:spPr>
              <a:xfrm>
                <a:off x="2724818" y="5362174"/>
                <a:ext cx="402532" cy="142464"/>
              </a:xfrm>
              <a:prstGeom prst="rect">
                <a:avLst/>
              </a:prstGeom>
              <a:solidFill>
                <a:srgbClr val="99FF99"/>
              </a:solidFill>
              <a:ln w="9525" cap="flat" cmpd="sng" algn="ctr">
                <a:noFill/>
                <a:prstDash val="solid"/>
              </a:ln>
              <a:effectLst/>
            </p:spPr>
            <p:txBody>
              <a:bodyPr rtlCol="0" anchor="ctr"/>
              <a:lstStyle/>
              <a:p>
                <a:pPr defTabSz="457052">
                  <a:defRPr/>
                </a:pPr>
                <a:r>
                  <a:rPr lang="en-US" sz="700" dirty="0">
                    <a:solidFill>
                      <a:prstClr val="black"/>
                    </a:solidFill>
                    <a:latin typeface="Roboto" pitchFamily="2" charset="0"/>
                    <a:ea typeface="Roboto" pitchFamily="2" charset="0"/>
                  </a:rPr>
                  <a:t>0000</a:t>
                </a:r>
              </a:p>
            </p:txBody>
          </p:sp>
        </p:grpSp>
        <p:sp>
          <p:nvSpPr>
            <p:cNvPr id="164" name="TextBox 163">
              <a:extLst>
                <a:ext uri="{FF2B5EF4-FFF2-40B4-BE49-F238E27FC236}">
                  <a16:creationId xmlns:a16="http://schemas.microsoft.com/office/drawing/2014/main" id="{641A898B-0580-D06B-8504-9C5FFFD5141F}"/>
                </a:ext>
              </a:extLst>
            </p:cNvPr>
            <p:cNvSpPr txBox="1"/>
            <p:nvPr/>
          </p:nvSpPr>
          <p:spPr>
            <a:xfrm>
              <a:off x="2985691" y="4201911"/>
              <a:ext cx="235061" cy="100496"/>
            </a:xfrm>
            <a:prstGeom prst="rect">
              <a:avLst/>
            </a:prstGeom>
            <a:noFill/>
            <a:ln>
              <a:noFill/>
            </a:ln>
          </p:spPr>
          <p:txBody>
            <a:bodyPr vert="horz" wrap="square" lIns="0" tIns="0" rIns="0" bIns="0" rtlCol="0">
              <a:noAutofit/>
            </a:bodyPr>
            <a:lstStyle/>
            <a:p>
              <a:pPr defTabSz="457052">
                <a:defRPr/>
              </a:pPr>
              <a:r>
                <a:rPr lang="en-US" sz="700" dirty="0">
                  <a:solidFill>
                    <a:srgbClr val="525252"/>
                  </a:solidFill>
                  <a:latin typeface="Roboto" pitchFamily="2" charset="0"/>
                  <a:ea typeface="Roboto" pitchFamily="2" charset="0"/>
                </a:rPr>
                <a:t>x00</a:t>
              </a:r>
            </a:p>
          </p:txBody>
        </p:sp>
        <p:sp>
          <p:nvSpPr>
            <p:cNvPr id="165" name="TextBox 164">
              <a:extLst>
                <a:ext uri="{FF2B5EF4-FFF2-40B4-BE49-F238E27FC236}">
                  <a16:creationId xmlns:a16="http://schemas.microsoft.com/office/drawing/2014/main" id="{5C92D868-CFB5-2EDF-F8C3-ACE963E6336C}"/>
                </a:ext>
              </a:extLst>
            </p:cNvPr>
            <p:cNvSpPr txBox="1"/>
            <p:nvPr/>
          </p:nvSpPr>
          <p:spPr>
            <a:xfrm>
              <a:off x="2985691" y="4337935"/>
              <a:ext cx="268365" cy="85787"/>
            </a:xfrm>
            <a:prstGeom prst="rect">
              <a:avLst/>
            </a:prstGeom>
            <a:noFill/>
            <a:ln>
              <a:noFill/>
            </a:ln>
          </p:spPr>
          <p:txBody>
            <a:bodyPr vert="horz" wrap="square" lIns="0" tIns="0" rIns="0" bIns="0" rtlCol="0">
              <a:noAutofit/>
            </a:bodyPr>
            <a:lstStyle/>
            <a:p>
              <a:pPr defTabSz="457052">
                <a:defRPr/>
              </a:pPr>
              <a:r>
                <a:rPr lang="en-US" sz="700" dirty="0">
                  <a:solidFill>
                    <a:srgbClr val="525252"/>
                  </a:solidFill>
                  <a:latin typeface="Roboto" pitchFamily="2" charset="0"/>
                  <a:ea typeface="Roboto" pitchFamily="2" charset="0"/>
                </a:rPr>
                <a:t>x01</a:t>
              </a:r>
            </a:p>
          </p:txBody>
        </p:sp>
        <p:sp>
          <p:nvSpPr>
            <p:cNvPr id="166" name="TextBox 165">
              <a:extLst>
                <a:ext uri="{FF2B5EF4-FFF2-40B4-BE49-F238E27FC236}">
                  <a16:creationId xmlns:a16="http://schemas.microsoft.com/office/drawing/2014/main" id="{72EDD2D3-400F-C143-9B09-94D936B46F5A}"/>
                </a:ext>
              </a:extLst>
            </p:cNvPr>
            <p:cNvSpPr txBox="1"/>
            <p:nvPr/>
          </p:nvSpPr>
          <p:spPr>
            <a:xfrm>
              <a:off x="2985691" y="5386062"/>
              <a:ext cx="204922" cy="116825"/>
            </a:xfrm>
            <a:prstGeom prst="rect">
              <a:avLst/>
            </a:prstGeom>
            <a:noFill/>
            <a:ln>
              <a:noFill/>
            </a:ln>
          </p:spPr>
          <p:txBody>
            <a:bodyPr vert="horz" wrap="square" lIns="0" tIns="0" rIns="0" bIns="0" rtlCol="0">
              <a:noAutofit/>
            </a:bodyPr>
            <a:lstStyle/>
            <a:p>
              <a:pPr defTabSz="457052">
                <a:defRPr/>
              </a:pPr>
              <a:r>
                <a:rPr lang="en-US" sz="700" dirty="0">
                  <a:solidFill>
                    <a:srgbClr val="525252"/>
                  </a:solidFill>
                  <a:latin typeface="Roboto" pitchFamily="2" charset="0"/>
                  <a:ea typeface="Roboto" pitchFamily="2" charset="0"/>
                </a:rPr>
                <a:t>x63</a:t>
              </a:r>
            </a:p>
          </p:txBody>
        </p:sp>
      </p:grpSp>
      <p:cxnSp>
        <p:nvCxnSpPr>
          <p:cNvPr id="162" name="Elbow Connector 79">
            <a:extLst>
              <a:ext uri="{FF2B5EF4-FFF2-40B4-BE49-F238E27FC236}">
                <a16:creationId xmlns:a16="http://schemas.microsoft.com/office/drawing/2014/main" id="{D666C234-5FFD-A383-E270-103BCF153544}"/>
              </a:ext>
            </a:extLst>
          </p:cNvPr>
          <p:cNvCxnSpPr>
            <a:cxnSpLocks/>
            <a:stCxn id="149" idx="2"/>
            <a:endCxn id="176" idx="1"/>
          </p:cNvCxnSpPr>
          <p:nvPr/>
        </p:nvCxnSpPr>
        <p:spPr>
          <a:xfrm rot="16200000" flipH="1">
            <a:off x="5817930" y="3422324"/>
            <a:ext cx="1441458" cy="680109"/>
          </a:xfrm>
          <a:prstGeom prst="bentConnector2">
            <a:avLst/>
          </a:prstGeom>
          <a:noFill/>
          <a:ln w="6350" cap="flat" cmpd="sng" algn="ctr">
            <a:solidFill>
              <a:srgbClr val="525252"/>
            </a:solidFill>
            <a:prstDash val="solid"/>
            <a:tailEnd type="triangle"/>
          </a:ln>
          <a:effectLst/>
        </p:spPr>
      </p:cxnSp>
      <p:cxnSp>
        <p:nvCxnSpPr>
          <p:cNvPr id="11" name="Straight Connector 10">
            <a:extLst>
              <a:ext uri="{FF2B5EF4-FFF2-40B4-BE49-F238E27FC236}">
                <a16:creationId xmlns:a16="http://schemas.microsoft.com/office/drawing/2014/main" id="{B7DEE1E7-5FB0-131C-5C80-4E6C198F3292}"/>
              </a:ext>
            </a:extLst>
          </p:cNvPr>
          <p:cNvCxnSpPr>
            <a:cxnSpLocks/>
          </p:cNvCxnSpPr>
          <p:nvPr/>
        </p:nvCxnSpPr>
        <p:spPr>
          <a:xfrm>
            <a:off x="444540" y="2136810"/>
            <a:ext cx="3592823" cy="0"/>
          </a:xfrm>
          <a:prstGeom prst="line">
            <a:avLst/>
          </a:prstGeom>
          <a:ln w="50800">
            <a:solidFill>
              <a:srgbClr val="52525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461B47-C71C-57AC-C5BA-868A83A30ACE}"/>
              </a:ext>
            </a:extLst>
          </p:cNvPr>
          <p:cNvCxnSpPr/>
          <p:nvPr/>
        </p:nvCxnSpPr>
        <p:spPr>
          <a:xfrm>
            <a:off x="4209723" y="2136810"/>
            <a:ext cx="3574646"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C87EAB7-7A92-EE1E-48DF-9059D11473F0}"/>
              </a:ext>
            </a:extLst>
          </p:cNvPr>
          <p:cNvGrpSpPr/>
          <p:nvPr/>
        </p:nvGrpSpPr>
        <p:grpSpPr>
          <a:xfrm>
            <a:off x="8205659" y="1543780"/>
            <a:ext cx="3721298" cy="3225706"/>
            <a:chOff x="8205659" y="1543780"/>
            <a:chExt cx="3721298" cy="3225706"/>
          </a:xfrm>
        </p:grpSpPr>
        <p:sp>
          <p:nvSpPr>
            <p:cNvPr id="4" name="TextBox 3">
              <a:extLst>
                <a:ext uri="{FF2B5EF4-FFF2-40B4-BE49-F238E27FC236}">
                  <a16:creationId xmlns:a16="http://schemas.microsoft.com/office/drawing/2014/main" id="{A50B69A2-91AE-40A5-8D9A-AD102E771C75}"/>
                </a:ext>
              </a:extLst>
            </p:cNvPr>
            <p:cNvSpPr txBox="1"/>
            <p:nvPr/>
          </p:nvSpPr>
          <p:spPr>
            <a:xfrm>
              <a:off x="9475460" y="3938489"/>
              <a:ext cx="2451497" cy="830997"/>
            </a:xfrm>
            <a:prstGeom prst="rect">
              <a:avLst/>
            </a:prstGeom>
            <a:noFill/>
          </p:spPr>
          <p:txBody>
            <a:bodyPr wrap="square" rtlCol="0">
              <a:spAutoFit/>
            </a:bodyPr>
            <a:lstStyle/>
            <a:p>
              <a:r>
                <a:rPr lang="en-US" sz="1200"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 for large packet sequential read using integrated Intel® Data Streaming Accelerator (Intel® DSA) vs. the prior generation</a:t>
              </a:r>
              <a:endParaRPr lang="en-US" sz="1200" baseline="30000"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endParaRPr>
            </a:p>
          </p:txBody>
        </p:sp>
        <p:sp>
          <p:nvSpPr>
            <p:cNvPr id="22" name="Title 21">
              <a:extLst>
                <a:ext uri="{FF2B5EF4-FFF2-40B4-BE49-F238E27FC236}">
                  <a16:creationId xmlns:a16="http://schemas.microsoft.com/office/drawing/2014/main" id="{77F64CB4-ECC3-4795-974D-8F534B00467A}"/>
                </a:ext>
              </a:extLst>
            </p:cNvPr>
            <p:cNvSpPr txBox="1">
              <a:spLocks/>
            </p:cNvSpPr>
            <p:nvPr/>
          </p:nvSpPr>
          <p:spPr>
            <a:xfrm>
              <a:off x="9475460" y="1862761"/>
              <a:ext cx="2312974" cy="748409"/>
            </a:xfrm>
            <a:prstGeom prst="rect">
              <a:avLst/>
            </a:prstGeom>
          </p:spPr>
          <p:txBody>
            <a:bodyPr vert="horz" lIns="91416" tIns="45708" rIns="91416" bIns="45708" rtlCol="0" anchor="b">
              <a:noAutofit/>
            </a:bodyPr>
            <a:lstStyle>
              <a:lvl1pPr marL="0" marR="0" indent="0" algn="l" defTabSz="1956498" rtl="0" eaLnBrk="1" fontAlgn="auto" latinLnBrk="0" hangingPunct="0">
                <a:lnSpc>
                  <a:spcPct val="85000"/>
                </a:lnSpc>
                <a:spcBef>
                  <a:spcPts val="2250"/>
                </a:spcBef>
                <a:spcAft>
                  <a:spcPts val="0"/>
                </a:spcAft>
                <a:buClrTx/>
                <a:buSzTx/>
                <a:buFontTx/>
                <a:buNone/>
                <a:tabLst/>
                <a:defRPr kumimoji="0" lang="en-US" sz="4400" b="0" i="0" u="none" strike="noStrike" kern="1200" cap="none" spc="0" normalizeH="0" baseline="0">
                  <a:ln w="3175">
                    <a:noFill/>
                  </a:ln>
                  <a:gradFill flip="none" rotWithShape="1">
                    <a:gsLst>
                      <a:gs pos="16000">
                        <a:schemeClr val="bg2"/>
                      </a:gs>
                      <a:gs pos="87000">
                        <a:schemeClr val="accent1"/>
                      </a:gs>
                    </a:gsLst>
                    <a:lin ang="2700000" scaled="1"/>
                    <a:tileRect/>
                  </a:gradFill>
                  <a:effectLst/>
                  <a:uFillTx/>
                  <a:latin typeface="IntelOne Display Medium" panose="020B0503020203020204" pitchFamily="34" charset="77"/>
                  <a:ea typeface="+mn-ea"/>
                  <a:cs typeface="Arial"/>
                  <a:sym typeface="Helvetica Neue"/>
                </a:defRPr>
              </a:lvl1pPr>
            </a:lstStyle>
            <a:p>
              <a:pPr>
                <a:lnSpc>
                  <a:spcPct val="100000"/>
                </a:lnSpc>
              </a:pPr>
              <a:r>
                <a:rPr lang="en-US" sz="1200" dirty="0">
                  <a:solidFill>
                    <a:srgbClr val="525252"/>
                  </a:solidFill>
                  <a:latin typeface="IntelOne Display Regular" panose="020B0503020203020204" pitchFamily="34" charset="77"/>
                </a:rPr>
                <a:t>Boost I/O speed with </a:t>
              </a:r>
              <a:r>
                <a:rPr lang="en-US" sz="1200" dirty="0" err="1">
                  <a:solidFill>
                    <a:srgbClr val="525252"/>
                  </a:solidFill>
                  <a:latin typeface="IntelOne Display Regular" panose="020B0503020203020204" pitchFamily="34" charset="77"/>
                </a:rPr>
                <a:t>NVMe</a:t>
              </a:r>
              <a:r>
                <a:rPr lang="en-US" sz="1200" dirty="0">
                  <a:solidFill>
                    <a:srgbClr val="525252"/>
                  </a:solidFill>
                  <a:latin typeface="IntelOne Display Regular" panose="020B0503020203020204" pitchFamily="34" charset="77"/>
                </a:rPr>
                <a:t>-over-TCP using Intel® DSA </a:t>
              </a:r>
            </a:p>
          </p:txBody>
        </p:sp>
        <p:sp>
          <p:nvSpPr>
            <p:cNvPr id="3" name="TextBox 2">
              <a:extLst>
                <a:ext uri="{FF2B5EF4-FFF2-40B4-BE49-F238E27FC236}">
                  <a16:creationId xmlns:a16="http://schemas.microsoft.com/office/drawing/2014/main" id="{1C094D7E-0BEF-19BC-A610-1BE6FBF7DD3E}"/>
                </a:ext>
              </a:extLst>
            </p:cNvPr>
            <p:cNvSpPr txBox="1"/>
            <p:nvPr/>
          </p:nvSpPr>
          <p:spPr>
            <a:xfrm>
              <a:off x="9475460" y="2565448"/>
              <a:ext cx="2131566" cy="461545"/>
            </a:xfrm>
            <a:prstGeom prst="rect">
              <a:avLst/>
            </a:prstGeom>
            <a:noFill/>
          </p:spPr>
          <p:txBody>
            <a:bodyPr wrap="square">
              <a:spAutoFit/>
            </a:bodyPr>
            <a:lstStyle/>
            <a:p>
              <a:r>
                <a:rPr lang="en-US" sz="2399" dirty="0">
                  <a:solidFill>
                    <a:schemeClr val="accent1"/>
                  </a:solidFill>
                  <a:latin typeface="IntelOne Display Medium" panose="020B0703020203020204" pitchFamily="34" charset="0"/>
                </a:rPr>
                <a:t>Higher IOPS</a:t>
              </a:r>
              <a:endParaRPr lang="en-US" sz="2399" dirty="0"/>
            </a:p>
          </p:txBody>
        </p:sp>
        <p:sp>
          <p:nvSpPr>
            <p:cNvPr id="8" name="TextBox 7">
              <a:extLst>
                <a:ext uri="{FF2B5EF4-FFF2-40B4-BE49-F238E27FC236}">
                  <a16:creationId xmlns:a16="http://schemas.microsoft.com/office/drawing/2014/main" id="{495790D1-15DB-869A-C989-FBA7E9BD2758}"/>
                </a:ext>
              </a:extLst>
            </p:cNvPr>
            <p:cNvSpPr txBox="1"/>
            <p:nvPr/>
          </p:nvSpPr>
          <p:spPr>
            <a:xfrm>
              <a:off x="9475460" y="3258578"/>
              <a:ext cx="2022099" cy="733343"/>
            </a:xfrm>
            <a:prstGeom prst="rect">
              <a:avLst/>
            </a:prstGeom>
            <a:noFill/>
          </p:spPr>
          <p:txBody>
            <a:bodyPr wrap="square">
              <a:spAutoFit/>
            </a:bodyPr>
            <a:lstStyle/>
            <a:p>
              <a:pPr defTabSz="914126">
                <a:lnSpc>
                  <a:spcPts val="2499"/>
                </a:lnSpc>
                <a:defRPr/>
              </a:pPr>
              <a:r>
                <a:rPr lang="en-US" sz="2399" dirty="0">
                  <a:solidFill>
                    <a:schemeClr val="accent6">
                      <a:lumMod val="75000"/>
                    </a:schemeClr>
                  </a:solidFill>
                  <a:latin typeface="IntelOne Display Medium" panose="020B0703020203020204" pitchFamily="34" charset="0"/>
                </a:rPr>
                <a:t>Latency </a:t>
              </a:r>
            </a:p>
            <a:p>
              <a:pPr defTabSz="914126">
                <a:lnSpc>
                  <a:spcPts val="2499"/>
                </a:lnSpc>
                <a:defRPr/>
              </a:pPr>
              <a:r>
                <a:rPr lang="en-US" sz="2399" dirty="0">
                  <a:solidFill>
                    <a:schemeClr val="accent6">
                      <a:lumMod val="75000"/>
                    </a:schemeClr>
                  </a:solidFill>
                  <a:latin typeface="IntelOne Display Medium" panose="020B0703020203020204" pitchFamily="34" charset="0"/>
                </a:rPr>
                <a:t>Reduction</a:t>
              </a:r>
              <a:r>
                <a:rPr lang="en-US" sz="2399" baseline="30000" dirty="0">
                  <a:solidFill>
                    <a:schemeClr val="accent6">
                      <a:lumMod val="75000"/>
                    </a:schemeClr>
                  </a:solidFill>
                  <a:latin typeface="IntelOne Display Medium" panose="020B0703020203020204" pitchFamily="34" charset="0"/>
                </a:rPr>
                <a:t>*</a:t>
              </a:r>
            </a:p>
          </p:txBody>
        </p:sp>
        <p:grpSp>
          <p:nvGrpSpPr>
            <p:cNvPr id="14" name="Group 13">
              <a:extLst>
                <a:ext uri="{FF2B5EF4-FFF2-40B4-BE49-F238E27FC236}">
                  <a16:creationId xmlns:a16="http://schemas.microsoft.com/office/drawing/2014/main" id="{00CE195F-3184-E010-5E74-C3C01FB0CCAA}"/>
                </a:ext>
              </a:extLst>
            </p:cNvPr>
            <p:cNvGrpSpPr/>
            <p:nvPr/>
          </p:nvGrpSpPr>
          <p:grpSpPr>
            <a:xfrm>
              <a:off x="8205659" y="1543780"/>
              <a:ext cx="1275783" cy="3225705"/>
              <a:chOff x="8205659" y="1543780"/>
              <a:chExt cx="1275783" cy="3225705"/>
            </a:xfrm>
          </p:grpSpPr>
          <p:grpSp>
            <p:nvGrpSpPr>
              <p:cNvPr id="6" name="Group 5">
                <a:extLst>
                  <a:ext uri="{FF2B5EF4-FFF2-40B4-BE49-F238E27FC236}">
                    <a16:creationId xmlns:a16="http://schemas.microsoft.com/office/drawing/2014/main" id="{24B0B80A-8AFD-0412-E846-020ECEE2FE79}"/>
                  </a:ext>
                </a:extLst>
              </p:cNvPr>
              <p:cNvGrpSpPr/>
              <p:nvPr/>
            </p:nvGrpSpPr>
            <p:grpSpPr>
              <a:xfrm>
                <a:off x="8225103" y="1543780"/>
                <a:ext cx="1058280" cy="3225705"/>
                <a:chOff x="8329730" y="1657876"/>
                <a:chExt cx="1058280" cy="3551454"/>
              </a:xfrm>
            </p:grpSpPr>
            <p:sp>
              <p:nvSpPr>
                <p:cNvPr id="134" name="Arrow: Up 133">
                  <a:extLst>
                    <a:ext uri="{FF2B5EF4-FFF2-40B4-BE49-F238E27FC236}">
                      <a16:creationId xmlns:a16="http://schemas.microsoft.com/office/drawing/2014/main" id="{7BA105BF-FA69-4069-AEAE-5C3115300AAF}"/>
                    </a:ext>
                  </a:extLst>
                </p:cNvPr>
                <p:cNvSpPr/>
                <p:nvPr/>
              </p:nvSpPr>
              <p:spPr>
                <a:xfrm rot="10800000">
                  <a:off x="8329730" y="3508828"/>
                  <a:ext cx="1051414" cy="1700502"/>
                </a:xfrm>
                <a:prstGeom prst="upArrow">
                  <a:avLst/>
                </a:prstGeom>
                <a:gradFill flip="none" rotWithShape="1">
                  <a:gsLst>
                    <a:gs pos="100000">
                      <a:srgbClr val="8BAE46"/>
                    </a:gs>
                    <a:gs pos="0">
                      <a:srgbClr val="8BAE46">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31" name="Arrow: Up 130">
                  <a:extLst>
                    <a:ext uri="{FF2B5EF4-FFF2-40B4-BE49-F238E27FC236}">
                      <a16:creationId xmlns:a16="http://schemas.microsoft.com/office/drawing/2014/main" id="{335C5E69-A78B-46D8-BC5E-81E5062442D7}"/>
                    </a:ext>
                  </a:extLst>
                </p:cNvPr>
                <p:cNvSpPr/>
                <p:nvPr/>
              </p:nvSpPr>
              <p:spPr>
                <a:xfrm>
                  <a:off x="8336596" y="1657876"/>
                  <a:ext cx="1051414" cy="1976500"/>
                </a:xfrm>
                <a:prstGeom prst="upArrow">
                  <a:avLst/>
                </a:prstGeom>
                <a:gradFill flip="none" rotWithShape="1">
                  <a:gsLst>
                    <a:gs pos="100000">
                      <a:srgbClr val="00C7FD"/>
                    </a:gs>
                    <a:gs pos="0">
                      <a:srgbClr val="00C7FD">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sp>
            <p:nvSpPr>
              <p:cNvPr id="132" name="TextBox 131">
                <a:extLst>
                  <a:ext uri="{FF2B5EF4-FFF2-40B4-BE49-F238E27FC236}">
                    <a16:creationId xmlns:a16="http://schemas.microsoft.com/office/drawing/2014/main" id="{FEC02ED8-3389-489A-85E9-FCE4B422BC68}"/>
                  </a:ext>
                </a:extLst>
              </p:cNvPr>
              <p:cNvSpPr txBox="1"/>
              <p:nvPr/>
            </p:nvSpPr>
            <p:spPr>
              <a:xfrm>
                <a:off x="8225391" y="2373327"/>
                <a:ext cx="1256051" cy="707702"/>
              </a:xfrm>
              <a:prstGeom prst="rect">
                <a:avLst/>
              </a:prstGeom>
              <a:noFill/>
            </p:spPr>
            <p:txBody>
              <a:bodyPr wrap="square" rtlCol="0">
                <a:spAutoFit/>
              </a:bodyPr>
              <a:lstStyle/>
              <a:p>
                <a:pPr defTabSz="914126">
                  <a:defRPr/>
                </a:pPr>
                <a:r>
                  <a:rPr lang="en-US" sz="3999" dirty="0">
                    <a:solidFill>
                      <a:schemeClr val="accent1"/>
                    </a:solidFill>
                    <a:latin typeface="IntelOne Display Medium" panose="020B0703020203020204" pitchFamily="34" charset="0"/>
                  </a:rPr>
                  <a:t>60%</a:t>
                </a:r>
              </a:p>
            </p:txBody>
          </p:sp>
          <p:sp>
            <p:nvSpPr>
              <p:cNvPr id="135" name="TextBox 134">
                <a:extLst>
                  <a:ext uri="{FF2B5EF4-FFF2-40B4-BE49-F238E27FC236}">
                    <a16:creationId xmlns:a16="http://schemas.microsoft.com/office/drawing/2014/main" id="{688081CB-6DD3-4F8B-A8E1-F07521BCAB81}"/>
                  </a:ext>
                </a:extLst>
              </p:cNvPr>
              <p:cNvSpPr txBox="1"/>
              <p:nvPr/>
            </p:nvSpPr>
            <p:spPr>
              <a:xfrm>
                <a:off x="8225392" y="3325317"/>
                <a:ext cx="1217170" cy="707702"/>
              </a:xfrm>
              <a:prstGeom prst="rect">
                <a:avLst/>
              </a:prstGeom>
              <a:noFill/>
            </p:spPr>
            <p:txBody>
              <a:bodyPr wrap="square" rtlCol="0">
                <a:spAutoFit/>
              </a:bodyPr>
              <a:lstStyle/>
              <a:p>
                <a:pPr defTabSz="914126">
                  <a:defRPr/>
                </a:pPr>
                <a:r>
                  <a:rPr lang="en-US" sz="3999" dirty="0">
                    <a:solidFill>
                      <a:schemeClr val="accent6">
                        <a:lumMod val="75000"/>
                      </a:schemeClr>
                    </a:solidFill>
                    <a:latin typeface="IntelOne Display Medium" panose="020B0703020203020204" pitchFamily="34" charset="0"/>
                  </a:rPr>
                  <a:t>37%</a:t>
                </a:r>
                <a:endParaRPr lang="en-US" sz="1200" baseline="30000" dirty="0">
                  <a:solidFill>
                    <a:schemeClr val="accent6">
                      <a:lumMod val="75000"/>
                    </a:schemeClr>
                  </a:solidFill>
                  <a:latin typeface="IntelOne Display Medium" panose="020B0703020203020204" pitchFamily="34" charset="0"/>
                </a:endParaRPr>
              </a:p>
            </p:txBody>
          </p:sp>
          <p:sp>
            <p:nvSpPr>
              <p:cNvPr id="137" name="TextBox 136">
                <a:extLst>
                  <a:ext uri="{FF2B5EF4-FFF2-40B4-BE49-F238E27FC236}">
                    <a16:creationId xmlns:a16="http://schemas.microsoft.com/office/drawing/2014/main" id="{5C74D3D6-76CB-46C0-99D9-E6FFA99079D1}"/>
                  </a:ext>
                </a:extLst>
              </p:cNvPr>
              <p:cNvSpPr txBox="1"/>
              <p:nvPr/>
            </p:nvSpPr>
            <p:spPr>
              <a:xfrm>
                <a:off x="8205659" y="3176359"/>
                <a:ext cx="1184632" cy="338466"/>
              </a:xfrm>
              <a:prstGeom prst="rect">
                <a:avLst/>
              </a:prstGeom>
              <a:noFill/>
            </p:spPr>
            <p:txBody>
              <a:bodyPr wrap="none" rtlCol="0">
                <a:spAutoFit/>
              </a:bodyPr>
              <a:lstStyle/>
              <a:p>
                <a:pPr algn="ctr"/>
                <a:r>
                  <a:rPr lang="en-US" sz="1600" dirty="0">
                    <a:solidFill>
                      <a:schemeClr val="accent6">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and Up To</a:t>
                </a:r>
              </a:p>
            </p:txBody>
          </p:sp>
          <p:sp>
            <p:nvSpPr>
              <p:cNvPr id="13" name="TextBox 12">
                <a:extLst>
                  <a:ext uri="{FF2B5EF4-FFF2-40B4-BE49-F238E27FC236}">
                    <a16:creationId xmlns:a16="http://schemas.microsoft.com/office/drawing/2014/main" id="{83E63E78-98F3-168C-5754-7E570EF4E585}"/>
                  </a:ext>
                </a:extLst>
              </p:cNvPr>
              <p:cNvSpPr txBox="1"/>
              <p:nvPr/>
            </p:nvSpPr>
            <p:spPr>
              <a:xfrm>
                <a:off x="8290823" y="2229397"/>
                <a:ext cx="755138" cy="338466"/>
              </a:xfrm>
              <a:prstGeom prst="rect">
                <a:avLst/>
              </a:prstGeom>
              <a:noFill/>
            </p:spPr>
            <p:txBody>
              <a:bodyPr wrap="none" rtlCol="0">
                <a:spAutoFit/>
              </a:bodyPr>
              <a:lstStyle/>
              <a:p>
                <a:pPr algn="ctr"/>
                <a:r>
                  <a:rPr lang="en-US" sz="1600" dirty="0">
                    <a:solidFill>
                      <a:srgbClr val="0068B5"/>
                    </a:solidFill>
                    <a:latin typeface="IntelOne Display Medium" panose="020B0703020203020204" pitchFamily="34" charset="0"/>
                    <a:ea typeface="Intel Clear Light" panose="020B0404020203020204" pitchFamily="34" charset="0"/>
                    <a:cs typeface="Intel Clear Light" panose="020B0404020203020204" pitchFamily="34" charset="0"/>
                  </a:rPr>
                  <a:t>Up To</a:t>
                </a:r>
              </a:p>
            </p:txBody>
          </p:sp>
        </p:grpSp>
      </p:grpSp>
      <p:sp>
        <p:nvSpPr>
          <p:cNvPr id="16" name="TextBox 15">
            <a:extLst>
              <a:ext uri="{FF2B5EF4-FFF2-40B4-BE49-F238E27FC236}">
                <a16:creationId xmlns:a16="http://schemas.microsoft.com/office/drawing/2014/main" id="{8B71FED4-F2B0-6E99-F37A-5EC90BF67696}"/>
              </a:ext>
            </a:extLst>
          </p:cNvPr>
          <p:cNvSpPr txBox="1"/>
          <p:nvPr/>
        </p:nvSpPr>
        <p:spPr>
          <a:xfrm>
            <a:off x="339669" y="6157928"/>
            <a:ext cx="3944619"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backup for workloads and configurations. Results may vary</a:t>
            </a:r>
          </a:p>
        </p:txBody>
      </p:sp>
    </p:spTree>
    <p:extLst>
      <p:ext uri="{BB962C8B-B14F-4D97-AF65-F5344CB8AC3E}">
        <p14:creationId xmlns:p14="http://schemas.microsoft.com/office/powerpoint/2010/main" val="7414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Arrow: Up 130">
            <a:extLst>
              <a:ext uri="{FF2B5EF4-FFF2-40B4-BE49-F238E27FC236}">
                <a16:creationId xmlns:a16="http://schemas.microsoft.com/office/drawing/2014/main" id="{086347C4-3DCF-28B6-2C0C-9176ABDA7270}"/>
              </a:ext>
            </a:extLst>
          </p:cNvPr>
          <p:cNvSpPr/>
          <p:nvPr/>
        </p:nvSpPr>
        <p:spPr>
          <a:xfrm>
            <a:off x="8231969" y="1543779"/>
            <a:ext cx="1051414" cy="2159451"/>
          </a:xfrm>
          <a:prstGeom prst="upArrow">
            <a:avLst/>
          </a:prstGeom>
          <a:gradFill flip="none" rotWithShape="1">
            <a:gsLst>
              <a:gs pos="100000">
                <a:srgbClr val="00C7FD"/>
              </a:gs>
              <a:gs pos="0">
                <a:srgbClr val="00C7FD">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55" name="TextBox 2">
            <a:extLst>
              <a:ext uri="{FF2B5EF4-FFF2-40B4-BE49-F238E27FC236}">
                <a16:creationId xmlns:a16="http://schemas.microsoft.com/office/drawing/2014/main" id="{78270774-C826-02B4-8AD4-90DBEAA4F1F4}"/>
              </a:ext>
            </a:extLst>
          </p:cNvPr>
          <p:cNvSpPr txBox="1"/>
          <p:nvPr/>
        </p:nvSpPr>
        <p:spPr>
          <a:xfrm>
            <a:off x="410774" y="6168472"/>
            <a:ext cx="8836898" cy="461545"/>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Source: </a:t>
            </a:r>
            <a:r>
              <a:rPr lang="en-US" dirty="0">
                <a:hlinkClick r:id="rId3"/>
              </a:rPr>
              <a:t>https://www.intel.com/content/www/us/en/architecture-and-technology/intel-quick-assist-technology-overview.html</a:t>
            </a:r>
            <a:endParaRPr lang="en-US" dirty="0"/>
          </a:p>
          <a:p>
            <a:endParaRPr lang="en-US" dirty="0"/>
          </a:p>
          <a:p>
            <a:endParaRPr lang="en-US" dirty="0"/>
          </a:p>
        </p:txBody>
      </p:sp>
      <p:sp>
        <p:nvSpPr>
          <p:cNvPr id="56" name="TextBox 1">
            <a:extLst>
              <a:ext uri="{FF2B5EF4-FFF2-40B4-BE49-F238E27FC236}">
                <a16:creationId xmlns:a16="http://schemas.microsoft.com/office/drawing/2014/main" id="{B389DDA1-88A9-5430-3D4F-7696792AF791}"/>
              </a:ext>
            </a:extLst>
          </p:cNvPr>
          <p:cNvSpPr txBox="1"/>
          <p:nvPr/>
        </p:nvSpPr>
        <p:spPr>
          <a:xfrm>
            <a:off x="906375" y="6346297"/>
            <a:ext cx="10911284" cy="192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68562" tIns="34281" rIns="68562" bIns="34281" numCol="1" spcCol="38100" rtlCol="0" anchor="b"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828205" hangingPunct="0">
              <a:defRPr/>
            </a:pPr>
            <a:r>
              <a:rPr lang="en-US" sz="800" dirty="0">
                <a:solidFill>
                  <a:schemeClr val="bg1"/>
                </a:solidFill>
                <a:latin typeface="IntelOne Display Regular" panose="020B0503020203020204" pitchFamily="34" charset="77"/>
                <a:ea typeface="+mn-lt"/>
                <a:cs typeface="+mn-lt"/>
              </a:rPr>
              <a:t>See backup for workloads and configurations. Results may vary.</a:t>
            </a:r>
          </a:p>
        </p:txBody>
      </p:sp>
      <p:sp>
        <p:nvSpPr>
          <p:cNvPr id="16" name="Title 8">
            <a:extLst>
              <a:ext uri="{FF2B5EF4-FFF2-40B4-BE49-F238E27FC236}">
                <a16:creationId xmlns:a16="http://schemas.microsoft.com/office/drawing/2014/main" id="{91DFCC24-3259-4355-B0D3-8EAAE32150FD}"/>
              </a:ext>
            </a:extLst>
          </p:cNvPr>
          <p:cNvSpPr>
            <a:spLocks noGrp="1"/>
          </p:cNvSpPr>
          <p:nvPr>
            <p:ph type="title"/>
          </p:nvPr>
        </p:nvSpPr>
        <p:spPr/>
        <p:txBody>
          <a:bodyPr/>
          <a:lstStyle/>
          <a:p>
            <a:r>
              <a:rPr lang="en-US" dirty="0"/>
              <a:t>Intel® QuickAssist Technology (Intel® QAT)</a:t>
            </a:r>
            <a:br>
              <a:rPr lang="en-US" dirty="0"/>
            </a:br>
            <a:r>
              <a:rPr lang="en-US" sz="2200" dirty="0">
                <a:latin typeface="+mj-lt"/>
              </a:rPr>
              <a:t>Hardware Acceleration of Data Compression</a:t>
            </a:r>
          </a:p>
        </p:txBody>
      </p:sp>
      <p:grpSp>
        <p:nvGrpSpPr>
          <p:cNvPr id="118" name="Group 117">
            <a:extLst>
              <a:ext uri="{FF2B5EF4-FFF2-40B4-BE49-F238E27FC236}">
                <a16:creationId xmlns:a16="http://schemas.microsoft.com/office/drawing/2014/main" id="{9C8159AC-3484-07DB-348C-F91EA4428D09}"/>
              </a:ext>
            </a:extLst>
          </p:cNvPr>
          <p:cNvGrpSpPr/>
          <p:nvPr/>
        </p:nvGrpSpPr>
        <p:grpSpPr>
          <a:xfrm>
            <a:off x="8264815" y="2229397"/>
            <a:ext cx="1256051" cy="859701"/>
            <a:chOff x="8659101" y="2518036"/>
            <a:chExt cx="1256051" cy="859701"/>
          </a:xfrm>
        </p:grpSpPr>
        <p:sp>
          <p:nvSpPr>
            <p:cNvPr id="5" name="TextBox 4">
              <a:extLst>
                <a:ext uri="{FF2B5EF4-FFF2-40B4-BE49-F238E27FC236}">
                  <a16:creationId xmlns:a16="http://schemas.microsoft.com/office/drawing/2014/main" id="{B9FC1B45-82FE-4B91-06EF-75A7144A4919}"/>
                </a:ext>
              </a:extLst>
            </p:cNvPr>
            <p:cNvSpPr txBox="1"/>
            <p:nvPr/>
          </p:nvSpPr>
          <p:spPr>
            <a:xfrm>
              <a:off x="8659101" y="2670035"/>
              <a:ext cx="1256051" cy="707702"/>
            </a:xfrm>
            <a:prstGeom prst="rect">
              <a:avLst/>
            </a:prstGeom>
            <a:noFill/>
          </p:spPr>
          <p:txBody>
            <a:bodyPr wrap="square" rtlCol="0">
              <a:spAutoFit/>
            </a:bodyPr>
            <a:lstStyle/>
            <a:p>
              <a:pPr defTabSz="914126">
                <a:defRPr/>
              </a:pPr>
              <a:r>
                <a:rPr lang="en-US" sz="3999" dirty="0">
                  <a:solidFill>
                    <a:srgbClr val="0068B5"/>
                  </a:solidFill>
                  <a:latin typeface="IntelOne Display Medium" panose="020B0703020203020204" pitchFamily="34" charset="0"/>
                </a:rPr>
                <a:t>2.3x</a:t>
              </a:r>
            </a:p>
          </p:txBody>
        </p:sp>
        <p:sp>
          <p:nvSpPr>
            <p:cNvPr id="7" name="TextBox 6">
              <a:extLst>
                <a:ext uri="{FF2B5EF4-FFF2-40B4-BE49-F238E27FC236}">
                  <a16:creationId xmlns:a16="http://schemas.microsoft.com/office/drawing/2014/main" id="{B1C7EF83-8CB8-67A9-DAE4-9C8396B7B22E}"/>
                </a:ext>
              </a:extLst>
            </p:cNvPr>
            <p:cNvSpPr txBox="1"/>
            <p:nvPr/>
          </p:nvSpPr>
          <p:spPr>
            <a:xfrm>
              <a:off x="8685109" y="2518036"/>
              <a:ext cx="755138" cy="338466"/>
            </a:xfrm>
            <a:prstGeom prst="rect">
              <a:avLst/>
            </a:prstGeom>
            <a:noFill/>
          </p:spPr>
          <p:txBody>
            <a:bodyPr wrap="none" rtlCol="0">
              <a:spAutoFit/>
            </a:bodyPr>
            <a:lstStyle/>
            <a:p>
              <a:pPr algn="ctr"/>
              <a:r>
                <a:rPr lang="en-US" sz="1600" dirty="0">
                  <a:solidFill>
                    <a:srgbClr val="0068B5"/>
                  </a:solidFill>
                  <a:latin typeface="IntelOne Display Medium" panose="020B0703020203020204" pitchFamily="34" charset="0"/>
                  <a:ea typeface="Intel Clear Light" panose="020B0404020203020204" pitchFamily="34" charset="0"/>
                  <a:cs typeface="Intel Clear Light" panose="020B0404020203020204" pitchFamily="34" charset="0"/>
                </a:rPr>
                <a:t>Up To</a:t>
              </a:r>
            </a:p>
          </p:txBody>
        </p:sp>
      </p:grpSp>
      <p:sp>
        <p:nvSpPr>
          <p:cNvPr id="8" name="TextBox 7">
            <a:extLst>
              <a:ext uri="{FF2B5EF4-FFF2-40B4-BE49-F238E27FC236}">
                <a16:creationId xmlns:a16="http://schemas.microsoft.com/office/drawing/2014/main" id="{0374219F-C13D-7CE2-E96C-C95E4803593A}"/>
              </a:ext>
            </a:extLst>
          </p:cNvPr>
          <p:cNvSpPr txBox="1"/>
          <p:nvPr/>
        </p:nvSpPr>
        <p:spPr>
          <a:xfrm>
            <a:off x="9441549" y="2576157"/>
            <a:ext cx="2131566" cy="461545"/>
          </a:xfrm>
          <a:prstGeom prst="rect">
            <a:avLst/>
          </a:prstGeom>
          <a:noFill/>
        </p:spPr>
        <p:txBody>
          <a:bodyPr wrap="square">
            <a:spAutoFit/>
          </a:bodyPr>
          <a:lstStyle/>
          <a:p>
            <a:r>
              <a:rPr lang="en-US" sz="2399" dirty="0">
                <a:solidFill>
                  <a:srgbClr val="0068B5"/>
                </a:solidFill>
                <a:latin typeface="IntelOne Display Medium" panose="020B0703020203020204" pitchFamily="34" charset="0"/>
              </a:rPr>
              <a:t>Speedup</a:t>
            </a:r>
            <a:endParaRPr lang="en-US" sz="2399" dirty="0">
              <a:solidFill>
                <a:srgbClr val="0068B5"/>
              </a:solidFill>
            </a:endParaRPr>
          </a:p>
        </p:txBody>
      </p:sp>
      <p:sp>
        <p:nvSpPr>
          <p:cNvPr id="9" name="TextBox 8">
            <a:extLst>
              <a:ext uri="{FF2B5EF4-FFF2-40B4-BE49-F238E27FC236}">
                <a16:creationId xmlns:a16="http://schemas.microsoft.com/office/drawing/2014/main" id="{98B855ED-2E96-71F7-ED20-851ACB34592A}"/>
              </a:ext>
            </a:extLst>
          </p:cNvPr>
          <p:cNvSpPr txBox="1"/>
          <p:nvPr/>
        </p:nvSpPr>
        <p:spPr>
          <a:xfrm>
            <a:off x="9484146" y="2978108"/>
            <a:ext cx="2083607" cy="1661560"/>
          </a:xfrm>
          <a:prstGeom prst="rect">
            <a:avLst/>
          </a:prstGeom>
          <a:noFill/>
        </p:spPr>
        <p:txBody>
          <a:bodyPr wrap="square">
            <a:spAutoFit/>
          </a:bodyPr>
          <a:lstStyle/>
          <a:p>
            <a:r>
              <a:rPr lang="en-US" sz="1799" dirty="0">
                <a:solidFill>
                  <a:srgbClr val="525252"/>
                </a:solidFill>
                <a:latin typeface="IntelOne Display Medium" panose="020B0703020203020204" pitchFamily="34" charset="0"/>
              </a:rPr>
              <a:t>In Database Backup Time</a:t>
            </a:r>
            <a:r>
              <a:rPr lang="en-US" sz="1799" baseline="30000" dirty="0">
                <a:solidFill>
                  <a:srgbClr val="525252"/>
                </a:solidFill>
                <a:latin typeface="IntelOne Display Medium" panose="020B0703020203020204" pitchFamily="34" charset="0"/>
              </a:rPr>
              <a:t>1</a:t>
            </a:r>
            <a:endParaRPr lang="en-US" sz="1600" dirty="0">
              <a:solidFill>
                <a:srgbClr val="525252"/>
              </a:solidFill>
              <a:latin typeface="IntelOne Display Medium" panose="020B0703020203020204" pitchFamily="34" charset="0"/>
            </a:endParaRPr>
          </a:p>
          <a:p>
            <a:r>
              <a:rPr lang="en-US" sz="1600" dirty="0">
                <a:solidFill>
                  <a:srgbClr val="525252"/>
                </a:solidFill>
              </a:rPr>
              <a:t>Integrated into </a:t>
            </a:r>
            <a:br>
              <a:rPr lang="en-US" sz="1600" dirty="0">
                <a:solidFill>
                  <a:srgbClr val="525252"/>
                </a:solidFill>
              </a:rPr>
            </a:br>
            <a:r>
              <a:rPr lang="en-US" sz="1600" dirty="0">
                <a:solidFill>
                  <a:srgbClr val="525252"/>
                </a:solidFill>
              </a:rPr>
              <a:t>SQL Server </a:t>
            </a:r>
            <a:br>
              <a:rPr lang="en-US" sz="1600" dirty="0">
                <a:solidFill>
                  <a:srgbClr val="525252"/>
                </a:solidFill>
              </a:rPr>
            </a:br>
            <a:r>
              <a:rPr lang="en-US" sz="1600" dirty="0">
                <a:solidFill>
                  <a:srgbClr val="525252"/>
                </a:solidFill>
              </a:rPr>
              <a:t>2022 Backup </a:t>
            </a:r>
          </a:p>
          <a:p>
            <a:endParaRPr lang="en-US" sz="1799" dirty="0">
              <a:solidFill>
                <a:srgbClr val="525252"/>
              </a:solidFill>
            </a:endParaRPr>
          </a:p>
        </p:txBody>
      </p:sp>
      <p:grpSp>
        <p:nvGrpSpPr>
          <p:cNvPr id="91" name="Group 90">
            <a:extLst>
              <a:ext uri="{FF2B5EF4-FFF2-40B4-BE49-F238E27FC236}">
                <a16:creationId xmlns:a16="http://schemas.microsoft.com/office/drawing/2014/main" id="{E20C934F-1C9C-9154-1A4C-A2AD840B7CC2}"/>
              </a:ext>
            </a:extLst>
          </p:cNvPr>
          <p:cNvGrpSpPr/>
          <p:nvPr/>
        </p:nvGrpSpPr>
        <p:grpSpPr>
          <a:xfrm>
            <a:off x="261660" y="5217885"/>
            <a:ext cx="11625541" cy="611569"/>
            <a:chOff x="261660" y="5217885"/>
            <a:chExt cx="11625541" cy="611569"/>
          </a:xfrm>
        </p:grpSpPr>
        <p:sp>
          <p:nvSpPr>
            <p:cNvPr id="10" name="Rectangle 9">
              <a:extLst>
                <a:ext uri="{FF2B5EF4-FFF2-40B4-BE49-F238E27FC236}">
                  <a16:creationId xmlns:a16="http://schemas.microsoft.com/office/drawing/2014/main" id="{DBB1950F-1E72-0A0B-7B92-AA00E9226278}"/>
                </a:ext>
              </a:extLst>
            </p:cNvPr>
            <p:cNvSpPr/>
            <p:nvPr/>
          </p:nvSpPr>
          <p:spPr>
            <a:xfrm>
              <a:off x="444540" y="5292308"/>
              <a:ext cx="11276378" cy="440850"/>
            </a:xfrm>
            <a:prstGeom prst="rect">
              <a:avLst/>
            </a:prstGeom>
            <a:gradFill>
              <a:gsLst>
                <a:gs pos="0">
                  <a:srgbClr val="0068B5"/>
                </a:gs>
                <a:gs pos="30000">
                  <a:srgbClr val="00C7FD"/>
                </a:gs>
                <a:gs pos="70000">
                  <a:srgbClr val="00C7FD"/>
                </a:gs>
                <a:gs pos="100000">
                  <a:srgbClr val="0068B5"/>
                </a:gs>
              </a:gsLst>
              <a:lin ang="0" scaled="0"/>
            </a:gradFill>
            <a:ln w="381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BFA86F48-890E-CBD9-9528-722A62670F91}"/>
                </a:ext>
              </a:extLst>
            </p:cNvPr>
            <p:cNvSpPr/>
            <p:nvPr/>
          </p:nvSpPr>
          <p:spPr>
            <a:xfrm>
              <a:off x="261660" y="5217885"/>
              <a:ext cx="11625541" cy="611569"/>
            </a:xfrm>
            <a:prstGeom prst="rect">
              <a:avLst/>
            </a:prstGeom>
            <a:noFill/>
            <a:ln w="12700" cap="flat" cmpd="sng" algn="ctr">
              <a:noFill/>
              <a:prstDash val="solid"/>
              <a:miter lim="800000"/>
            </a:ln>
            <a:effectLst/>
          </p:spPr>
          <p:txBody>
            <a:bodyPr rtlCol="0" anchor="ctr"/>
            <a:lstStyle/>
            <a:p>
              <a:pPr algn="ctr">
                <a:lnSpc>
                  <a:spcPct val="80000"/>
                </a:lnSpc>
              </a:pPr>
              <a:r>
                <a:rPr lang="en-US" dirty="0">
                  <a:solidFill>
                    <a:srgbClr val="FFFFFF"/>
                  </a:solidFill>
                  <a:latin typeface="+mj-lt"/>
                </a:rPr>
                <a:t>  Customer Usages: </a:t>
              </a:r>
              <a:r>
                <a:rPr lang="en-US" dirty="0">
                  <a:solidFill>
                    <a:srgbClr val="FFFFFF"/>
                  </a:solidFill>
                  <a:latin typeface="IntelOne Display Medium" panose="020B0503020203020204" pitchFamily="34" charset="77"/>
                </a:rPr>
                <a:t>Network Secure Gateway, CDN, Data Compression (L1/L9) </a:t>
              </a:r>
            </a:p>
          </p:txBody>
        </p:sp>
      </p:grpSp>
      <p:sp>
        <p:nvSpPr>
          <p:cNvPr id="12" name="Rectangle 11">
            <a:extLst>
              <a:ext uri="{FF2B5EF4-FFF2-40B4-BE49-F238E27FC236}">
                <a16:creationId xmlns:a16="http://schemas.microsoft.com/office/drawing/2014/main" id="{20308B8E-8ECA-427B-DEE3-F1BE5329F83F}"/>
              </a:ext>
            </a:extLst>
          </p:cNvPr>
          <p:cNvSpPr/>
          <p:nvPr/>
        </p:nvSpPr>
        <p:spPr>
          <a:xfrm>
            <a:off x="444539" y="2136809"/>
            <a:ext cx="7339829" cy="2816423"/>
          </a:xfrm>
          <a:prstGeom prst="rect">
            <a:avLst/>
          </a:prstGeom>
          <a:solidFill>
            <a:srgbClr val="F2F2F2">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IntelOne Display Medium" panose="020B0703020203020204" pitchFamily="34" charset="0"/>
            </a:endParaRPr>
          </a:p>
        </p:txBody>
      </p:sp>
      <p:sp>
        <p:nvSpPr>
          <p:cNvPr id="15" name="TextBox 14">
            <a:extLst>
              <a:ext uri="{FF2B5EF4-FFF2-40B4-BE49-F238E27FC236}">
                <a16:creationId xmlns:a16="http://schemas.microsoft.com/office/drawing/2014/main" id="{479EF61D-8982-B042-EE55-8169AB4D8392}"/>
              </a:ext>
            </a:extLst>
          </p:cNvPr>
          <p:cNvSpPr txBox="1"/>
          <p:nvPr/>
        </p:nvSpPr>
        <p:spPr>
          <a:xfrm>
            <a:off x="6454248" y="3884438"/>
            <a:ext cx="858318" cy="168633"/>
          </a:xfrm>
          <a:prstGeom prst="rect">
            <a:avLst/>
          </a:prstGeom>
          <a:noFill/>
        </p:spPr>
        <p:txBody>
          <a:bodyPr vert="horz" wrap="square" lIns="0" tIns="0" rIns="0" bIns="0" rtlCol="0">
            <a:noAutofit/>
          </a:bodyPr>
          <a:lstStyle/>
          <a:p>
            <a:pPr defTabSz="457052">
              <a:defRPr/>
            </a:pPr>
            <a:r>
              <a:rPr lang="en-US" sz="900" dirty="0">
                <a:solidFill>
                  <a:srgbClr val="525252"/>
                </a:solidFill>
                <a:latin typeface="IntelOne Display Medium" panose="020B0703020203020204" pitchFamily="34" charset="0"/>
              </a:rPr>
              <a:t>PCIe</a:t>
            </a:r>
          </a:p>
        </p:txBody>
      </p:sp>
      <p:sp>
        <p:nvSpPr>
          <p:cNvPr id="23" name="TextBox 22">
            <a:extLst>
              <a:ext uri="{FF2B5EF4-FFF2-40B4-BE49-F238E27FC236}">
                <a16:creationId xmlns:a16="http://schemas.microsoft.com/office/drawing/2014/main" id="{117A9A3C-0D30-D01D-74F3-BA5CCB0A9736}"/>
              </a:ext>
            </a:extLst>
          </p:cNvPr>
          <p:cNvSpPr txBox="1"/>
          <p:nvPr/>
        </p:nvSpPr>
        <p:spPr>
          <a:xfrm>
            <a:off x="534822" y="1754324"/>
            <a:ext cx="7131688" cy="313804"/>
          </a:xfrm>
          <a:prstGeom prst="rect">
            <a:avLst/>
          </a:prstGeom>
          <a:noFill/>
        </p:spPr>
        <p:txBody>
          <a:bodyPr wrap="square" rtlCol="0" anchor="b">
            <a:spAutoFit/>
          </a:bodyPr>
          <a:lstStyle/>
          <a:p>
            <a:pPr algn="ctr" defTabSz="914126">
              <a:lnSpc>
                <a:spcPct val="80000"/>
              </a:lnSpc>
              <a:defRPr/>
            </a:pPr>
            <a:r>
              <a:rPr lang="en-US" dirty="0">
                <a:solidFill>
                  <a:srgbClr val="0068B5"/>
                </a:solidFill>
                <a:latin typeface="IntelOne Display Regular" panose="020B0503020203020204" pitchFamily="34" charset="77"/>
              </a:rPr>
              <a:t>Intel® QuickAssist Technology (QAT)</a:t>
            </a:r>
            <a:endParaRPr lang="en-NL">
              <a:solidFill>
                <a:srgbClr val="0068B5"/>
              </a:solidFill>
              <a:latin typeface="IntelOne Display Regular" panose="020B0503020203020204" pitchFamily="34" charset="77"/>
            </a:endParaRPr>
          </a:p>
        </p:txBody>
      </p:sp>
      <p:cxnSp>
        <p:nvCxnSpPr>
          <p:cNvPr id="94" name="Straight Connector 93">
            <a:extLst>
              <a:ext uri="{FF2B5EF4-FFF2-40B4-BE49-F238E27FC236}">
                <a16:creationId xmlns:a16="http://schemas.microsoft.com/office/drawing/2014/main" id="{DA52A2E5-2260-8FB8-0D13-95FEE4701CF7}"/>
              </a:ext>
            </a:extLst>
          </p:cNvPr>
          <p:cNvCxnSpPr>
            <a:cxnSpLocks/>
          </p:cNvCxnSpPr>
          <p:nvPr/>
        </p:nvCxnSpPr>
        <p:spPr>
          <a:xfrm>
            <a:off x="444540" y="2136810"/>
            <a:ext cx="7339829"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sp>
        <p:nvSpPr>
          <p:cNvPr id="97" name="Rounded Rectangle 64">
            <a:extLst>
              <a:ext uri="{FF2B5EF4-FFF2-40B4-BE49-F238E27FC236}">
                <a16:creationId xmlns:a16="http://schemas.microsoft.com/office/drawing/2014/main" id="{6A528781-5B1F-26A0-F15E-3B7D3CB7AB83}"/>
              </a:ext>
            </a:extLst>
          </p:cNvPr>
          <p:cNvSpPr/>
          <p:nvPr/>
        </p:nvSpPr>
        <p:spPr>
          <a:xfrm>
            <a:off x="5479105" y="4085841"/>
            <a:ext cx="1798958" cy="793026"/>
          </a:xfrm>
          <a:prstGeom prst="roundRect">
            <a:avLst>
              <a:gd name="adj" fmla="val 0"/>
            </a:avLst>
          </a:prstGeom>
          <a:solidFill>
            <a:srgbClr val="0068B5"/>
          </a:solidFill>
          <a:ln w="9525" cap="flat" cmpd="sng" algn="ctr">
            <a:noFill/>
            <a:prstDash val="solid"/>
          </a:ln>
          <a:effectLst/>
        </p:spPr>
        <p:txBody>
          <a:bodyPr lIns="0" tIns="91440" rIns="0" bIns="0" rtlCol="0" anchor="t"/>
          <a:lstStyle/>
          <a:p>
            <a:pPr algn="ctr" defTabSz="457052">
              <a:defRPr/>
            </a:pPr>
            <a:r>
              <a:rPr lang="en-US" sz="1100" dirty="0">
                <a:effectLst/>
                <a:latin typeface="+mj-lt"/>
                <a:ea typeface="Intel Clear" panose="020B0604020203020204" pitchFamily="34" charset="0"/>
              </a:rPr>
              <a:t>Intel® Ethernet 800 Series Network Adapter</a:t>
            </a:r>
            <a:endParaRPr lang="en-US" sz="800" dirty="0">
              <a:latin typeface="+mj-lt"/>
            </a:endParaRPr>
          </a:p>
        </p:txBody>
      </p:sp>
      <p:cxnSp>
        <p:nvCxnSpPr>
          <p:cNvPr id="99" name="Straight Connector 98">
            <a:extLst>
              <a:ext uri="{FF2B5EF4-FFF2-40B4-BE49-F238E27FC236}">
                <a16:creationId xmlns:a16="http://schemas.microsoft.com/office/drawing/2014/main" id="{BC8284BB-7FE6-F672-8F0B-72E7A7F018B0}"/>
              </a:ext>
            </a:extLst>
          </p:cNvPr>
          <p:cNvCxnSpPr>
            <a:cxnSpLocks/>
          </p:cNvCxnSpPr>
          <p:nvPr/>
        </p:nvCxnSpPr>
        <p:spPr>
          <a:xfrm>
            <a:off x="6389671" y="3808888"/>
            <a:ext cx="0" cy="276953"/>
          </a:xfrm>
          <a:prstGeom prst="line">
            <a:avLst/>
          </a:prstGeom>
          <a:ln w="50800">
            <a:solidFill>
              <a:srgbClr val="0068B5"/>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B0E3A30-6561-088E-5BD1-D562FC3B11D8}"/>
              </a:ext>
            </a:extLst>
          </p:cNvPr>
          <p:cNvSpPr/>
          <p:nvPr/>
        </p:nvSpPr>
        <p:spPr>
          <a:xfrm>
            <a:off x="672860" y="2303254"/>
            <a:ext cx="6703584" cy="1505634"/>
          </a:xfrm>
          <a:prstGeom prst="rect">
            <a:avLst/>
          </a:prstGeom>
          <a:solidFill>
            <a:srgbClr val="AEAEAE">
              <a:alpha val="5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739836B-269F-3D63-8934-12E57869A570}"/>
              </a:ext>
            </a:extLst>
          </p:cNvPr>
          <p:cNvSpPr/>
          <p:nvPr/>
        </p:nvSpPr>
        <p:spPr>
          <a:xfrm>
            <a:off x="5867983" y="4576566"/>
            <a:ext cx="940054" cy="218593"/>
          </a:xfrm>
          <a:prstGeom prst="rect">
            <a:avLst/>
          </a:prstGeom>
          <a:solidFill>
            <a:srgbClr val="B4F0FF"/>
          </a:solidFill>
          <a:ln>
            <a:noFill/>
          </a:ln>
        </p:spPr>
        <p:style>
          <a:lnRef idx="1">
            <a:schemeClr val="accent6"/>
          </a:lnRef>
          <a:fillRef idx="3">
            <a:schemeClr val="accent6"/>
          </a:fillRef>
          <a:effectRef idx="2">
            <a:schemeClr val="accent6"/>
          </a:effectRef>
          <a:fontRef idx="minor">
            <a:schemeClr val="lt1"/>
          </a:fontRef>
        </p:style>
        <p:txBody>
          <a:bodyPr lIns="45708" rIns="45708" rtlCol="0" anchor="ctr"/>
          <a:lstStyle/>
          <a:p>
            <a:pPr algn="ctr" defTabSz="914126">
              <a:defRPr/>
            </a:pPr>
            <a:r>
              <a:rPr lang="en-US" sz="1000" dirty="0">
                <a:solidFill>
                  <a:schemeClr val="bg1"/>
                </a:solidFill>
                <a:latin typeface="IntelOne Display Regular" panose="020B0503020203020204" pitchFamily="34" charset="77"/>
              </a:rPr>
              <a:t>Inline Crypto</a:t>
            </a:r>
          </a:p>
        </p:txBody>
      </p:sp>
      <p:sp>
        <p:nvSpPr>
          <p:cNvPr id="14" name="Rounded Rectangle 17">
            <a:extLst>
              <a:ext uri="{FF2B5EF4-FFF2-40B4-BE49-F238E27FC236}">
                <a16:creationId xmlns:a16="http://schemas.microsoft.com/office/drawing/2014/main" id="{CEF4650A-9F24-2843-FBAB-86EBABE43735}"/>
              </a:ext>
            </a:extLst>
          </p:cNvPr>
          <p:cNvSpPr/>
          <p:nvPr/>
        </p:nvSpPr>
        <p:spPr>
          <a:xfrm>
            <a:off x="750494" y="2384466"/>
            <a:ext cx="2595941" cy="1330226"/>
          </a:xfrm>
          <a:prstGeom prst="roundRect">
            <a:avLst>
              <a:gd name="adj" fmla="val 0"/>
            </a:avLst>
          </a:prstGeom>
          <a:solidFill>
            <a:srgbClr val="0068B5"/>
          </a:solidFill>
          <a:ln w="9525" cap="flat" cmpd="sng" algn="ctr">
            <a:noFill/>
            <a:prstDash val="solid"/>
          </a:ln>
          <a:effectLst/>
        </p:spPr>
        <p:txBody>
          <a:bodyPr rtlCol="0" anchor="ctr"/>
          <a:lstStyle/>
          <a:p>
            <a:pPr defTabSz="457052">
              <a:defRPr/>
            </a:pPr>
            <a:endParaRPr lang="en-US" sz="700" dirty="0">
              <a:solidFill>
                <a:prstClr val="black"/>
              </a:solidFill>
              <a:ea typeface="Roboto" pitchFamily="2" charset="0"/>
            </a:endParaRPr>
          </a:p>
        </p:txBody>
      </p:sp>
      <p:sp>
        <p:nvSpPr>
          <p:cNvPr id="17" name="Rounded Rectangle 64">
            <a:extLst>
              <a:ext uri="{FF2B5EF4-FFF2-40B4-BE49-F238E27FC236}">
                <a16:creationId xmlns:a16="http://schemas.microsoft.com/office/drawing/2014/main" id="{5EA9592D-C1B0-FFE7-C6F9-9A2FBF7E088A}"/>
              </a:ext>
            </a:extLst>
          </p:cNvPr>
          <p:cNvSpPr/>
          <p:nvPr/>
        </p:nvSpPr>
        <p:spPr>
          <a:xfrm>
            <a:off x="3443702" y="2389003"/>
            <a:ext cx="1876592" cy="1326058"/>
          </a:xfrm>
          <a:prstGeom prst="roundRect">
            <a:avLst>
              <a:gd name="adj" fmla="val 0"/>
            </a:avLst>
          </a:prstGeom>
          <a:solidFill>
            <a:srgbClr val="00C7FD"/>
          </a:solidFill>
          <a:ln w="9525" cap="flat" cmpd="sng" algn="ctr">
            <a:noFill/>
            <a:prstDash val="solid"/>
          </a:ln>
          <a:effectLst/>
        </p:spPr>
        <p:txBody>
          <a:bodyPr lIns="0" tIns="0" rIns="0" bIns="0" rtlCol="0" anchor="ctr"/>
          <a:lstStyle/>
          <a:p>
            <a:pPr algn="ctr" defTabSz="457052">
              <a:defRPr/>
            </a:pPr>
            <a:r>
              <a:rPr lang="en-US" sz="1200" dirty="0">
                <a:solidFill>
                  <a:srgbClr val="FFFFFF"/>
                </a:solidFill>
                <a:latin typeface="IntelOne Display Medium" panose="020B0703020203020204" pitchFamily="34" charset="0"/>
              </a:rPr>
              <a:t>Cores</a:t>
            </a:r>
          </a:p>
        </p:txBody>
      </p:sp>
      <p:sp>
        <p:nvSpPr>
          <p:cNvPr id="95" name="Rounded Rectangle 64">
            <a:extLst>
              <a:ext uri="{FF2B5EF4-FFF2-40B4-BE49-F238E27FC236}">
                <a16:creationId xmlns:a16="http://schemas.microsoft.com/office/drawing/2014/main" id="{FAC9B377-2121-4A62-7F33-8F307EBC6A00}"/>
              </a:ext>
            </a:extLst>
          </p:cNvPr>
          <p:cNvSpPr/>
          <p:nvPr/>
        </p:nvSpPr>
        <p:spPr>
          <a:xfrm>
            <a:off x="5417561" y="2389003"/>
            <a:ext cx="1876592" cy="605526"/>
          </a:xfrm>
          <a:prstGeom prst="roundRect">
            <a:avLst>
              <a:gd name="adj" fmla="val 0"/>
            </a:avLst>
          </a:prstGeom>
          <a:solidFill>
            <a:srgbClr val="0068B5"/>
          </a:solidFill>
          <a:ln w="9525" cap="flat" cmpd="sng" algn="ctr">
            <a:noFill/>
            <a:prstDash val="solid"/>
          </a:ln>
          <a:effectLst/>
        </p:spPr>
        <p:txBody>
          <a:bodyPr lIns="0" tIns="0" rIns="0" bIns="0" rtlCol="0" anchor="ctr"/>
          <a:lstStyle/>
          <a:p>
            <a:pPr algn="ctr" defTabSz="457052">
              <a:defRPr/>
            </a:pPr>
            <a:r>
              <a:rPr lang="en-US" sz="1200" dirty="0">
                <a:solidFill>
                  <a:srgbClr val="FFFFFF"/>
                </a:solidFill>
                <a:latin typeface="IntelOne Display Medium" panose="020B0703020203020204" pitchFamily="34" charset="0"/>
              </a:rPr>
              <a:t>UPI</a:t>
            </a:r>
          </a:p>
        </p:txBody>
      </p:sp>
      <p:sp>
        <p:nvSpPr>
          <p:cNvPr id="102" name="Rounded Rectangle 64">
            <a:extLst>
              <a:ext uri="{FF2B5EF4-FFF2-40B4-BE49-F238E27FC236}">
                <a16:creationId xmlns:a16="http://schemas.microsoft.com/office/drawing/2014/main" id="{F0C194AB-B44E-2CEA-8A1D-9948BA23893B}"/>
              </a:ext>
            </a:extLst>
          </p:cNvPr>
          <p:cNvSpPr/>
          <p:nvPr/>
        </p:nvSpPr>
        <p:spPr>
          <a:xfrm>
            <a:off x="5417561" y="3097704"/>
            <a:ext cx="1876592" cy="605526"/>
          </a:xfrm>
          <a:prstGeom prst="roundRect">
            <a:avLst>
              <a:gd name="adj" fmla="val 0"/>
            </a:avLst>
          </a:prstGeom>
          <a:solidFill>
            <a:srgbClr val="0068B5"/>
          </a:solidFill>
          <a:ln w="9525" cap="flat" cmpd="sng" algn="ctr">
            <a:noFill/>
            <a:prstDash val="solid"/>
          </a:ln>
          <a:effectLst/>
        </p:spPr>
        <p:txBody>
          <a:bodyPr lIns="0" tIns="0" rIns="0" bIns="0" rtlCol="0" anchor="ctr"/>
          <a:lstStyle/>
          <a:p>
            <a:pPr algn="ctr" defTabSz="457052">
              <a:defRPr/>
            </a:pPr>
            <a:r>
              <a:rPr lang="en-US" sz="1200" dirty="0">
                <a:solidFill>
                  <a:srgbClr val="FFFFFF"/>
                </a:solidFill>
                <a:latin typeface="IntelOne Display Medium" panose="020B0703020203020204" pitchFamily="34" charset="0"/>
              </a:rPr>
              <a:t>Mem Controller</a:t>
            </a:r>
          </a:p>
        </p:txBody>
      </p:sp>
      <p:sp>
        <p:nvSpPr>
          <p:cNvPr id="103" name="Rounded Rectangle 17">
            <a:extLst>
              <a:ext uri="{FF2B5EF4-FFF2-40B4-BE49-F238E27FC236}">
                <a16:creationId xmlns:a16="http://schemas.microsoft.com/office/drawing/2014/main" id="{D0733124-81BD-1EF5-0957-0F8D437C959C}"/>
              </a:ext>
            </a:extLst>
          </p:cNvPr>
          <p:cNvSpPr/>
          <p:nvPr/>
        </p:nvSpPr>
        <p:spPr>
          <a:xfrm>
            <a:off x="750494" y="2384467"/>
            <a:ext cx="2595941" cy="1086400"/>
          </a:xfrm>
          <a:prstGeom prst="roundRect">
            <a:avLst>
              <a:gd name="adj" fmla="val 0"/>
            </a:avLst>
          </a:prstGeom>
          <a:solidFill>
            <a:srgbClr val="00345B"/>
          </a:solidFill>
          <a:ln w="9525" cap="flat" cmpd="sng" algn="ctr">
            <a:noFill/>
            <a:prstDash val="solid"/>
          </a:ln>
          <a:effectLst/>
        </p:spPr>
        <p:txBody>
          <a:bodyPr rtlCol="0" anchor="ctr"/>
          <a:lstStyle/>
          <a:p>
            <a:pPr defTabSz="457052">
              <a:defRPr/>
            </a:pPr>
            <a:endParaRPr lang="en-US" sz="700" dirty="0">
              <a:solidFill>
                <a:prstClr val="black"/>
              </a:solidFill>
              <a:ea typeface="Roboto" pitchFamily="2" charset="0"/>
            </a:endParaRPr>
          </a:p>
        </p:txBody>
      </p:sp>
      <p:sp>
        <p:nvSpPr>
          <p:cNvPr id="104" name="TextBox 103">
            <a:extLst>
              <a:ext uri="{FF2B5EF4-FFF2-40B4-BE49-F238E27FC236}">
                <a16:creationId xmlns:a16="http://schemas.microsoft.com/office/drawing/2014/main" id="{0D1513A7-71CE-1B61-5B38-DAD4CAE00F5C}"/>
              </a:ext>
            </a:extLst>
          </p:cNvPr>
          <p:cNvSpPr txBox="1"/>
          <p:nvPr/>
        </p:nvSpPr>
        <p:spPr>
          <a:xfrm>
            <a:off x="1375697" y="2415447"/>
            <a:ext cx="1366079" cy="276999"/>
          </a:xfrm>
          <a:prstGeom prst="rect">
            <a:avLst/>
          </a:prstGeom>
          <a:noFill/>
        </p:spPr>
        <p:txBody>
          <a:bodyPr wrap="none" rtlCol="0">
            <a:spAutoFit/>
          </a:bodyPr>
          <a:lstStyle/>
          <a:p>
            <a:pPr algn="ctr"/>
            <a:r>
              <a:rPr lang="en-US" sz="1200" dirty="0">
                <a:latin typeface="IntelOne Display Medium" panose="020B0503020203020204" pitchFamily="34" charset="77"/>
                <a:cs typeface="Arial"/>
              </a:rPr>
              <a:t>Intel® QAT Gen 4</a:t>
            </a:r>
            <a:endParaRPr lang="en-NL" sz="1200">
              <a:latin typeface="IntelOne Display Medium" panose="020B0503020203020204" pitchFamily="34" charset="77"/>
              <a:cs typeface="Arial"/>
            </a:endParaRPr>
          </a:p>
        </p:txBody>
      </p:sp>
      <p:sp>
        <p:nvSpPr>
          <p:cNvPr id="106" name="Rectangle 105">
            <a:extLst>
              <a:ext uri="{FF2B5EF4-FFF2-40B4-BE49-F238E27FC236}">
                <a16:creationId xmlns:a16="http://schemas.microsoft.com/office/drawing/2014/main" id="{75E47925-DCCE-AFF2-D421-D01C040BF4B1}"/>
              </a:ext>
            </a:extLst>
          </p:cNvPr>
          <p:cNvSpPr/>
          <p:nvPr/>
        </p:nvSpPr>
        <p:spPr>
          <a:xfrm>
            <a:off x="750494" y="4394916"/>
            <a:ext cx="1664952" cy="290947"/>
          </a:xfrm>
          <a:prstGeom prst="rect">
            <a:avLst/>
          </a:prstGeom>
          <a:solidFill>
            <a:srgbClr val="0068B5"/>
          </a:solidFill>
          <a:ln>
            <a:noFill/>
          </a:ln>
        </p:spPr>
        <p:style>
          <a:lnRef idx="1">
            <a:schemeClr val="accent6"/>
          </a:lnRef>
          <a:fillRef idx="3">
            <a:schemeClr val="accent6"/>
          </a:fillRef>
          <a:effectRef idx="2">
            <a:schemeClr val="accent6"/>
          </a:effectRef>
          <a:fontRef idx="minor">
            <a:schemeClr val="lt1"/>
          </a:fontRef>
        </p:style>
        <p:txBody>
          <a:bodyPr lIns="45708" rIns="45708" rtlCol="0" anchor="ctr"/>
          <a:lstStyle/>
          <a:p>
            <a:pPr algn="ctr" defTabSz="914126">
              <a:defRPr/>
            </a:pPr>
            <a:r>
              <a:rPr lang="en-US" sz="1100" dirty="0">
                <a:solidFill>
                  <a:srgbClr val="FFFFFF"/>
                </a:solidFill>
                <a:latin typeface="IntelOne Display Regular" panose="020B0503020203020204" pitchFamily="34" charset="77"/>
              </a:rPr>
              <a:t>Emmitsburg PCH</a:t>
            </a:r>
          </a:p>
        </p:txBody>
      </p:sp>
      <p:sp>
        <p:nvSpPr>
          <p:cNvPr id="107" name="TextBox 106">
            <a:extLst>
              <a:ext uri="{FF2B5EF4-FFF2-40B4-BE49-F238E27FC236}">
                <a16:creationId xmlns:a16="http://schemas.microsoft.com/office/drawing/2014/main" id="{81FDE872-A4FE-E093-0C2D-16F8A3FBF8C9}"/>
              </a:ext>
            </a:extLst>
          </p:cNvPr>
          <p:cNvSpPr txBox="1"/>
          <p:nvPr/>
        </p:nvSpPr>
        <p:spPr>
          <a:xfrm>
            <a:off x="1626944" y="4038772"/>
            <a:ext cx="858318" cy="168633"/>
          </a:xfrm>
          <a:prstGeom prst="rect">
            <a:avLst/>
          </a:prstGeom>
          <a:noFill/>
        </p:spPr>
        <p:txBody>
          <a:bodyPr vert="horz" wrap="square" lIns="0" tIns="0" rIns="0" bIns="0" rtlCol="0">
            <a:noAutofit/>
          </a:bodyPr>
          <a:lstStyle/>
          <a:p>
            <a:pPr defTabSz="457052">
              <a:defRPr/>
            </a:pPr>
            <a:r>
              <a:rPr lang="en-US" sz="900" dirty="0">
                <a:solidFill>
                  <a:srgbClr val="525252"/>
                </a:solidFill>
                <a:latin typeface="IntelOne Display Medium" panose="020B0703020203020204" pitchFamily="34" charset="0"/>
              </a:rPr>
              <a:t>DMI Gen 4</a:t>
            </a:r>
          </a:p>
        </p:txBody>
      </p:sp>
      <p:cxnSp>
        <p:nvCxnSpPr>
          <p:cNvPr id="109" name="Straight Arrow Connector 108">
            <a:extLst>
              <a:ext uri="{FF2B5EF4-FFF2-40B4-BE49-F238E27FC236}">
                <a16:creationId xmlns:a16="http://schemas.microsoft.com/office/drawing/2014/main" id="{1915D56A-3616-6674-20B3-10D16B76A328}"/>
              </a:ext>
            </a:extLst>
          </p:cNvPr>
          <p:cNvCxnSpPr/>
          <p:nvPr/>
        </p:nvCxnSpPr>
        <p:spPr>
          <a:xfrm>
            <a:off x="1582970" y="3856176"/>
            <a:ext cx="0" cy="501798"/>
          </a:xfrm>
          <a:prstGeom prst="straightConnector1">
            <a:avLst/>
          </a:prstGeom>
          <a:ln w="15875">
            <a:solidFill>
              <a:srgbClr val="52525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E02382E7-4E74-CA4D-41BF-5118DCED7A72}"/>
              </a:ext>
            </a:extLst>
          </p:cNvPr>
          <p:cNvGrpSpPr/>
          <p:nvPr/>
        </p:nvGrpSpPr>
        <p:grpSpPr>
          <a:xfrm>
            <a:off x="1109212" y="2725240"/>
            <a:ext cx="1973695" cy="659916"/>
            <a:chOff x="789832" y="2707988"/>
            <a:chExt cx="2388171" cy="659916"/>
          </a:xfrm>
        </p:grpSpPr>
        <p:sp>
          <p:nvSpPr>
            <p:cNvPr id="110" name="Rectangle 109">
              <a:extLst>
                <a:ext uri="{FF2B5EF4-FFF2-40B4-BE49-F238E27FC236}">
                  <a16:creationId xmlns:a16="http://schemas.microsoft.com/office/drawing/2014/main" id="{1366BFA0-991C-04D0-04DC-932620DDE229}"/>
                </a:ext>
              </a:extLst>
            </p:cNvPr>
            <p:cNvSpPr/>
            <p:nvPr/>
          </p:nvSpPr>
          <p:spPr>
            <a:xfrm>
              <a:off x="789833" y="2707988"/>
              <a:ext cx="2388170" cy="228957"/>
            </a:xfrm>
            <a:prstGeom prst="rect">
              <a:avLst/>
            </a:prstGeom>
            <a:solidFill>
              <a:schemeClr val="accent1">
                <a:lumMod val="75000"/>
              </a:schemeClr>
            </a:solidFill>
            <a:ln w="3175" cap="flat" cmpd="sng" algn="ctr">
              <a:solidFill>
                <a:srgbClr val="FFFFFF"/>
              </a:solidFill>
              <a:prstDash val="solid"/>
              <a:miter lim="800000"/>
            </a:ln>
            <a:effectLst/>
          </p:spPr>
          <p:txBody>
            <a:bodyPr rtlCol="0" anchor="ctr"/>
            <a:lstStyle/>
            <a:p>
              <a:pPr algn="ctr">
                <a:defRPr/>
              </a:pPr>
              <a:r>
                <a:rPr lang="en-US" sz="1100" dirty="0">
                  <a:solidFill>
                    <a:srgbClr val="FFFFFF"/>
                  </a:solidFill>
                  <a:latin typeface="IntelOne Display Regular" panose="020B0503020203020204" pitchFamily="34" charset="77"/>
                  <a:sym typeface="Helvetica Neue"/>
                </a:rPr>
                <a:t>(de) Compression</a:t>
              </a:r>
            </a:p>
          </p:txBody>
        </p:sp>
        <p:sp>
          <p:nvSpPr>
            <p:cNvPr id="111" name="Rectangle 110">
              <a:extLst>
                <a:ext uri="{FF2B5EF4-FFF2-40B4-BE49-F238E27FC236}">
                  <a16:creationId xmlns:a16="http://schemas.microsoft.com/office/drawing/2014/main" id="{1367E8EC-748D-9CFB-7504-BF3490700861}"/>
                </a:ext>
              </a:extLst>
            </p:cNvPr>
            <p:cNvSpPr/>
            <p:nvPr/>
          </p:nvSpPr>
          <p:spPr>
            <a:xfrm>
              <a:off x="789832" y="2944268"/>
              <a:ext cx="2388170" cy="188068"/>
            </a:xfrm>
            <a:prstGeom prst="rect">
              <a:avLst/>
            </a:prstGeom>
            <a:solidFill>
              <a:schemeClr val="accent1">
                <a:lumMod val="75000"/>
              </a:schemeClr>
            </a:solidFill>
            <a:ln w="3175" cap="flat" cmpd="sng" algn="ctr">
              <a:solidFill>
                <a:srgbClr val="FFFFFF"/>
              </a:solidFill>
              <a:prstDash val="solid"/>
              <a:miter lim="800000"/>
            </a:ln>
            <a:effectLst/>
          </p:spPr>
          <p:txBody>
            <a:bodyPr rtlCol="0" anchor="ctr"/>
            <a:lstStyle/>
            <a:p>
              <a:pPr algn="ctr">
                <a:defRPr/>
              </a:pPr>
              <a:r>
                <a:rPr lang="en-US" sz="1100">
                  <a:solidFill>
                    <a:srgbClr val="FFFFFF"/>
                  </a:solidFill>
                  <a:latin typeface="IntelOne Display Regular" panose="020B0503020203020204" pitchFamily="34" charset="77"/>
                  <a:sym typeface="Helvetica Neue"/>
                </a:rPr>
                <a:t>PKE</a:t>
              </a:r>
            </a:p>
          </p:txBody>
        </p:sp>
        <p:sp>
          <p:nvSpPr>
            <p:cNvPr id="112" name="Rectangle 111">
              <a:extLst>
                <a:ext uri="{FF2B5EF4-FFF2-40B4-BE49-F238E27FC236}">
                  <a16:creationId xmlns:a16="http://schemas.microsoft.com/office/drawing/2014/main" id="{4B12F692-F7FA-983E-D2A4-EB4A733249D6}"/>
                </a:ext>
              </a:extLst>
            </p:cNvPr>
            <p:cNvSpPr/>
            <p:nvPr/>
          </p:nvSpPr>
          <p:spPr>
            <a:xfrm>
              <a:off x="789833" y="3138947"/>
              <a:ext cx="2388170" cy="228957"/>
            </a:xfrm>
            <a:prstGeom prst="rect">
              <a:avLst/>
            </a:prstGeom>
            <a:solidFill>
              <a:schemeClr val="accent1">
                <a:lumMod val="75000"/>
              </a:schemeClr>
            </a:solidFill>
            <a:ln w="3175" cap="flat" cmpd="sng" algn="ctr">
              <a:solidFill>
                <a:srgbClr val="FFFFFF"/>
              </a:solidFill>
              <a:prstDash val="solid"/>
              <a:miter lim="800000"/>
            </a:ln>
            <a:effectLst/>
          </p:spPr>
          <p:txBody>
            <a:bodyPr rtlCol="0" anchor="ctr"/>
            <a:lstStyle/>
            <a:p>
              <a:pPr algn="ctr">
                <a:defRPr/>
              </a:pPr>
              <a:r>
                <a:rPr lang="en-US" sz="1100">
                  <a:solidFill>
                    <a:srgbClr val="FFFFFF"/>
                  </a:solidFill>
                  <a:latin typeface="IntelOne Display Regular" panose="020B0503020203020204" pitchFamily="34" charset="77"/>
                  <a:sym typeface="Helvetica Neue"/>
                </a:rPr>
                <a:t>Bulk Crypto</a:t>
              </a:r>
            </a:p>
          </p:txBody>
        </p:sp>
      </p:grpSp>
      <p:sp>
        <p:nvSpPr>
          <p:cNvPr id="114" name="TextBox 113">
            <a:extLst>
              <a:ext uri="{FF2B5EF4-FFF2-40B4-BE49-F238E27FC236}">
                <a16:creationId xmlns:a16="http://schemas.microsoft.com/office/drawing/2014/main" id="{3401D2B4-2273-7700-3DF9-E94E55CFDC93}"/>
              </a:ext>
            </a:extLst>
          </p:cNvPr>
          <p:cNvSpPr txBox="1"/>
          <p:nvPr/>
        </p:nvSpPr>
        <p:spPr>
          <a:xfrm>
            <a:off x="1240247" y="3450616"/>
            <a:ext cx="1636987" cy="261610"/>
          </a:xfrm>
          <a:prstGeom prst="rect">
            <a:avLst/>
          </a:prstGeom>
          <a:noFill/>
        </p:spPr>
        <p:txBody>
          <a:bodyPr wrap="none" rtlCol="0">
            <a:spAutoFit/>
          </a:bodyPr>
          <a:lstStyle/>
          <a:p>
            <a:pPr algn="ctr"/>
            <a:r>
              <a:rPr lang="en-US" sz="1100" dirty="0">
                <a:latin typeface="IntelOne Display Regular" panose="020B0503020203020204" pitchFamily="34" charset="77"/>
                <a:cs typeface="Arial"/>
              </a:rPr>
              <a:t>Dynamic Load Balancer</a:t>
            </a:r>
            <a:endParaRPr lang="en-NL" sz="1100">
              <a:latin typeface="IntelOne Display Regular" panose="020B0503020203020204" pitchFamily="34" charset="77"/>
              <a:cs typeface="Arial"/>
            </a:endParaRPr>
          </a:p>
        </p:txBody>
      </p:sp>
      <p:pic>
        <p:nvPicPr>
          <p:cNvPr id="13" name="Graphic 12">
            <a:extLst>
              <a:ext uri="{FF2B5EF4-FFF2-40B4-BE49-F238E27FC236}">
                <a16:creationId xmlns:a16="http://schemas.microsoft.com/office/drawing/2014/main" id="{9C6EF101-8AAB-BEBC-16A0-9684DF20AD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1496" y="3428116"/>
            <a:ext cx="1072359" cy="866466"/>
          </a:xfrm>
          <a:prstGeom prst="rect">
            <a:avLst/>
          </a:prstGeom>
        </p:spPr>
      </p:pic>
    </p:spTree>
    <p:extLst>
      <p:ext uri="{BB962C8B-B14F-4D97-AF65-F5344CB8AC3E}">
        <p14:creationId xmlns:p14="http://schemas.microsoft.com/office/powerpoint/2010/main" val="393727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F83C5E-DF3B-B934-3F37-35DB4A09842A}"/>
              </a:ext>
            </a:extLst>
          </p:cNvPr>
          <p:cNvSpPr/>
          <p:nvPr/>
        </p:nvSpPr>
        <p:spPr>
          <a:xfrm>
            <a:off x="394249" y="3190883"/>
            <a:ext cx="1783483" cy="860485"/>
          </a:xfrm>
          <a:prstGeom prst="rect">
            <a:avLst/>
          </a:prstGeom>
          <a:solidFill>
            <a:srgbClr val="FFFFFF"/>
          </a:solidFill>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5F9336EF-DA72-78F6-F367-6BA18D4D0C41}"/>
              </a:ext>
            </a:extLst>
          </p:cNvPr>
          <p:cNvSpPr/>
          <p:nvPr/>
        </p:nvSpPr>
        <p:spPr>
          <a:xfrm>
            <a:off x="394249" y="4152089"/>
            <a:ext cx="1783483" cy="646292"/>
          </a:xfrm>
          <a:prstGeom prst="rect">
            <a:avLst/>
          </a:prstGeom>
          <a:solidFill>
            <a:srgbClr val="FFFFFF"/>
          </a:solidFill>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ectangle 51">
            <a:extLst>
              <a:ext uri="{FF2B5EF4-FFF2-40B4-BE49-F238E27FC236}">
                <a16:creationId xmlns:a16="http://schemas.microsoft.com/office/drawing/2014/main" id="{B5F2F801-DEE6-21B3-04EF-51493ACCFBF1}"/>
              </a:ext>
            </a:extLst>
          </p:cNvPr>
          <p:cNvSpPr/>
          <p:nvPr/>
        </p:nvSpPr>
        <p:spPr>
          <a:xfrm>
            <a:off x="2276728" y="3118945"/>
            <a:ext cx="7660697" cy="1852687"/>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77546-BED6-45C3-A01B-5DD62E3058E1}"/>
              </a:ext>
            </a:extLst>
          </p:cNvPr>
          <p:cNvSpPr>
            <a:spLocks noGrp="1"/>
          </p:cNvSpPr>
          <p:nvPr>
            <p:ph type="title"/>
          </p:nvPr>
        </p:nvSpPr>
        <p:spPr/>
        <p:txBody>
          <a:bodyPr>
            <a:normAutofit/>
          </a:bodyPr>
          <a:lstStyle/>
          <a:p>
            <a:r>
              <a:rPr lang="en-US" dirty="0"/>
              <a:t>Microservice Performance </a:t>
            </a:r>
            <a:br>
              <a:rPr lang="en-US" dirty="0"/>
            </a:br>
            <a:r>
              <a:rPr lang="en-US" sz="2200" dirty="0">
                <a:latin typeface="+mj-lt"/>
              </a:rPr>
              <a:t>Benefits of 4th Gen Intel® Xeon® with Built-In Accelerators </a:t>
            </a:r>
          </a:p>
        </p:txBody>
      </p:sp>
      <p:sp>
        <p:nvSpPr>
          <p:cNvPr id="81" name="TextBox 80">
            <a:extLst>
              <a:ext uri="{FF2B5EF4-FFF2-40B4-BE49-F238E27FC236}">
                <a16:creationId xmlns:a16="http://schemas.microsoft.com/office/drawing/2014/main" id="{D1085F53-97F8-4B7D-B307-170B11F7510B}"/>
              </a:ext>
            </a:extLst>
          </p:cNvPr>
          <p:cNvSpPr txBox="1"/>
          <p:nvPr/>
        </p:nvSpPr>
        <p:spPr>
          <a:xfrm>
            <a:off x="339669" y="6157928"/>
            <a:ext cx="3944619"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backup for workloads and configurations. Results may vary</a:t>
            </a:r>
          </a:p>
        </p:txBody>
      </p:sp>
      <p:sp>
        <p:nvSpPr>
          <p:cNvPr id="39" name="Left Brace 38">
            <a:extLst>
              <a:ext uri="{FF2B5EF4-FFF2-40B4-BE49-F238E27FC236}">
                <a16:creationId xmlns:a16="http://schemas.microsoft.com/office/drawing/2014/main" id="{042534FB-3EAB-EF03-BD73-1327A1FE6804}"/>
              </a:ext>
            </a:extLst>
          </p:cNvPr>
          <p:cNvSpPr/>
          <p:nvPr/>
        </p:nvSpPr>
        <p:spPr>
          <a:xfrm rot="5400000">
            <a:off x="3106621" y="2019034"/>
            <a:ext cx="233720" cy="1685841"/>
          </a:xfrm>
          <a:prstGeom prst="leftBrace">
            <a:avLst>
              <a:gd name="adj1" fmla="val 0"/>
              <a:gd name="adj2" fmla="val 50000"/>
            </a:avLst>
          </a:prstGeom>
          <a:noFill/>
          <a:ln w="31750" cap="flat" cmpd="sng" algn="ctr">
            <a:solidFill>
              <a:srgbClr val="525252"/>
            </a:solidFill>
            <a:prstDash val="solid"/>
            <a:miter lim="800000"/>
          </a:ln>
          <a:effectLst/>
        </p:spPr>
        <p:txBody>
          <a:bodyPr rtlCol="0" anchor="ctr"/>
          <a:lstStyle/>
          <a:p>
            <a:pPr algn="ctr" defTabSz="914126">
              <a:defRPr/>
            </a:pPr>
            <a:endParaRPr lang="en-US" sz="1799" kern="0" dirty="0">
              <a:solidFill>
                <a:prstClr val="black"/>
              </a:solidFill>
              <a:latin typeface="IntelOne Display Regular" panose="020B0503020203020204" pitchFamily="34" charset="77"/>
            </a:endParaRPr>
          </a:p>
        </p:txBody>
      </p:sp>
      <p:sp>
        <p:nvSpPr>
          <p:cNvPr id="40" name="Left Brace 39">
            <a:extLst>
              <a:ext uri="{FF2B5EF4-FFF2-40B4-BE49-F238E27FC236}">
                <a16:creationId xmlns:a16="http://schemas.microsoft.com/office/drawing/2014/main" id="{96C966FB-8540-F0EC-39DF-A21ED0DBD36B}"/>
              </a:ext>
            </a:extLst>
          </p:cNvPr>
          <p:cNvSpPr/>
          <p:nvPr/>
        </p:nvSpPr>
        <p:spPr>
          <a:xfrm rot="5400000">
            <a:off x="5019172" y="2019034"/>
            <a:ext cx="233720" cy="1685841"/>
          </a:xfrm>
          <a:prstGeom prst="leftBrace">
            <a:avLst>
              <a:gd name="adj1" fmla="val 0"/>
              <a:gd name="adj2" fmla="val 50000"/>
            </a:avLst>
          </a:prstGeom>
          <a:noFill/>
          <a:ln w="31750" cap="flat" cmpd="sng" algn="ctr">
            <a:solidFill>
              <a:srgbClr val="525252"/>
            </a:solidFill>
            <a:prstDash val="solid"/>
            <a:miter lim="800000"/>
          </a:ln>
          <a:effectLst/>
        </p:spPr>
        <p:txBody>
          <a:bodyPr rtlCol="0" anchor="ctr"/>
          <a:lstStyle/>
          <a:p>
            <a:pPr algn="ctr" defTabSz="914126">
              <a:defRPr/>
            </a:pPr>
            <a:endParaRPr lang="en-US" sz="1799" kern="0" dirty="0">
              <a:solidFill>
                <a:prstClr val="black"/>
              </a:solidFill>
              <a:latin typeface="IntelOne Display Regular" panose="020B0503020203020204" pitchFamily="34" charset="77"/>
            </a:endParaRPr>
          </a:p>
        </p:txBody>
      </p:sp>
      <p:sp>
        <p:nvSpPr>
          <p:cNvPr id="47" name="Rectangle: Rounded Corners 46">
            <a:extLst>
              <a:ext uri="{FF2B5EF4-FFF2-40B4-BE49-F238E27FC236}">
                <a16:creationId xmlns:a16="http://schemas.microsoft.com/office/drawing/2014/main" id="{15570F5E-210E-AA20-C921-D0BA7F1BACA1}"/>
              </a:ext>
            </a:extLst>
          </p:cNvPr>
          <p:cNvSpPr/>
          <p:nvPr/>
        </p:nvSpPr>
        <p:spPr>
          <a:xfrm>
            <a:off x="2384544" y="3218192"/>
            <a:ext cx="1681858" cy="774497"/>
          </a:xfrm>
          <a:prstGeom prst="roundRect">
            <a:avLst>
              <a:gd name="adj" fmla="val 0"/>
            </a:avLst>
          </a:prstGeom>
          <a:solidFill>
            <a:srgbClr val="0068B5"/>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prstClr val="white"/>
                </a:solidFill>
                <a:latin typeface="IntelOne Display Medium" panose="020B0703020203020204" pitchFamily="34" charset="0"/>
              </a:rPr>
              <a:t>Load Balancer,</a:t>
            </a:r>
          </a:p>
          <a:p>
            <a:pPr algn="ctr" defTabSz="914126">
              <a:lnSpc>
                <a:spcPts val="1400"/>
              </a:lnSpc>
              <a:defRPr/>
            </a:pPr>
            <a:r>
              <a:rPr lang="en-US" sz="1400" kern="0" dirty="0">
                <a:solidFill>
                  <a:prstClr val="white"/>
                </a:solidFill>
                <a:latin typeface="IntelOne Display Medium" panose="020B0703020203020204" pitchFamily="34" charset="0"/>
              </a:rPr>
              <a:t>API Gateway</a:t>
            </a:r>
          </a:p>
        </p:txBody>
      </p:sp>
      <p:sp>
        <p:nvSpPr>
          <p:cNvPr id="49" name="Rectangle: Rounded Corners 48">
            <a:extLst>
              <a:ext uri="{FF2B5EF4-FFF2-40B4-BE49-F238E27FC236}">
                <a16:creationId xmlns:a16="http://schemas.microsoft.com/office/drawing/2014/main" id="{E5569292-247B-2A9D-F3DC-617749190A7C}"/>
              </a:ext>
            </a:extLst>
          </p:cNvPr>
          <p:cNvSpPr/>
          <p:nvPr/>
        </p:nvSpPr>
        <p:spPr>
          <a:xfrm>
            <a:off x="4297095" y="4105531"/>
            <a:ext cx="1681858" cy="774497"/>
          </a:xfrm>
          <a:prstGeom prst="roundRect">
            <a:avLst>
              <a:gd name="adj" fmla="val 0"/>
            </a:avLst>
          </a:prstGeom>
          <a:solidFill>
            <a:srgbClr val="0068B5"/>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prstClr val="white"/>
                </a:solidFill>
                <a:latin typeface="IntelOne Display Medium" panose="020B0703020203020204" pitchFamily="34" charset="0"/>
              </a:rPr>
              <a:t>Networking, </a:t>
            </a:r>
            <a:br>
              <a:rPr lang="en-US" sz="1400" kern="0" dirty="0">
                <a:solidFill>
                  <a:prstClr val="white"/>
                </a:solidFill>
                <a:latin typeface="IntelOne Display Medium" panose="020B0703020203020204" pitchFamily="34" charset="0"/>
              </a:rPr>
            </a:br>
            <a:r>
              <a:rPr lang="en-US" sz="1400" kern="0" dirty="0" err="1">
                <a:solidFill>
                  <a:prstClr val="white"/>
                </a:solidFill>
                <a:latin typeface="IntelOne Display Medium" panose="020B0703020203020204" pitchFamily="34" charset="0"/>
              </a:rPr>
              <a:t>gRPC</a:t>
            </a:r>
            <a:endParaRPr lang="en-US" sz="1400" kern="0" dirty="0">
              <a:solidFill>
                <a:prstClr val="white"/>
              </a:solidFill>
              <a:latin typeface="IntelOne Display Medium" panose="020B0703020203020204" pitchFamily="34" charset="0"/>
            </a:endParaRPr>
          </a:p>
        </p:txBody>
      </p:sp>
      <p:sp>
        <p:nvSpPr>
          <p:cNvPr id="54" name="Rectangle: Rounded Corners 53">
            <a:extLst>
              <a:ext uri="{FF2B5EF4-FFF2-40B4-BE49-F238E27FC236}">
                <a16:creationId xmlns:a16="http://schemas.microsoft.com/office/drawing/2014/main" id="{EBF97DD6-8D27-78C0-51BE-A2641680D731}"/>
              </a:ext>
            </a:extLst>
          </p:cNvPr>
          <p:cNvSpPr/>
          <p:nvPr/>
        </p:nvSpPr>
        <p:spPr>
          <a:xfrm>
            <a:off x="8122195" y="4105531"/>
            <a:ext cx="1681858" cy="774497"/>
          </a:xfrm>
          <a:prstGeom prst="roundRect">
            <a:avLst>
              <a:gd name="adj" fmla="val 0"/>
            </a:avLst>
          </a:prstGeom>
          <a:solidFill>
            <a:srgbClr val="8BAE46"/>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prstClr val="white"/>
                </a:solidFill>
                <a:latin typeface="IntelOne Display Medium" panose="020B0703020203020204" pitchFamily="34" charset="0"/>
              </a:rPr>
              <a:t>Data Services </a:t>
            </a:r>
            <a:br>
              <a:rPr lang="en-US" sz="1400" kern="0" dirty="0">
                <a:solidFill>
                  <a:prstClr val="white"/>
                </a:solidFill>
                <a:latin typeface="IntelOne Display Medium" panose="020B0703020203020204" pitchFamily="34" charset="0"/>
              </a:rPr>
            </a:br>
            <a:r>
              <a:rPr lang="en-US" sz="1400" kern="0" dirty="0">
                <a:solidFill>
                  <a:prstClr val="white"/>
                </a:solidFill>
                <a:latin typeface="IntelOne Display Medium" panose="020B0703020203020204" pitchFamily="34" charset="0"/>
              </a:rPr>
              <a:t>and Storage</a:t>
            </a:r>
          </a:p>
        </p:txBody>
      </p:sp>
      <p:sp>
        <p:nvSpPr>
          <p:cNvPr id="56" name="Rectangle: Rounded Corners 55">
            <a:extLst>
              <a:ext uri="{FF2B5EF4-FFF2-40B4-BE49-F238E27FC236}">
                <a16:creationId xmlns:a16="http://schemas.microsoft.com/office/drawing/2014/main" id="{1DA35FCC-E60F-DC16-892E-DEBE4ED6529E}"/>
              </a:ext>
            </a:extLst>
          </p:cNvPr>
          <p:cNvSpPr/>
          <p:nvPr/>
        </p:nvSpPr>
        <p:spPr>
          <a:xfrm>
            <a:off x="2384544" y="4105531"/>
            <a:ext cx="1681858" cy="774497"/>
          </a:xfrm>
          <a:prstGeom prst="roundRect">
            <a:avLst>
              <a:gd name="adj" fmla="val 0"/>
            </a:avLst>
          </a:prstGeom>
          <a:solidFill>
            <a:srgbClr val="0068B5"/>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prstClr val="white"/>
                </a:solidFill>
                <a:latin typeface="IntelOne Display Medium" panose="020B0703020203020204" pitchFamily="34" charset="0"/>
              </a:rPr>
              <a:t>Service </a:t>
            </a:r>
            <a:br>
              <a:rPr lang="en-US" sz="1400" kern="0" dirty="0">
                <a:solidFill>
                  <a:prstClr val="white"/>
                </a:solidFill>
                <a:latin typeface="IntelOne Display Medium" panose="020B0703020203020204" pitchFamily="34" charset="0"/>
              </a:rPr>
            </a:br>
            <a:r>
              <a:rPr lang="en-US" sz="1400" kern="0" dirty="0">
                <a:solidFill>
                  <a:prstClr val="white"/>
                </a:solidFill>
                <a:latin typeface="IntelOne Display Medium" panose="020B0703020203020204" pitchFamily="34" charset="0"/>
              </a:rPr>
              <a:t>Mesh</a:t>
            </a:r>
          </a:p>
        </p:txBody>
      </p:sp>
      <p:sp>
        <p:nvSpPr>
          <p:cNvPr id="58" name="Rectangle: Rounded Corners 57">
            <a:extLst>
              <a:ext uri="{FF2B5EF4-FFF2-40B4-BE49-F238E27FC236}">
                <a16:creationId xmlns:a16="http://schemas.microsoft.com/office/drawing/2014/main" id="{C9BA7B96-FA12-D217-5AED-89F5A7BCCAF9}"/>
              </a:ext>
            </a:extLst>
          </p:cNvPr>
          <p:cNvSpPr/>
          <p:nvPr/>
        </p:nvSpPr>
        <p:spPr>
          <a:xfrm>
            <a:off x="8122195" y="3218192"/>
            <a:ext cx="1681858" cy="774497"/>
          </a:xfrm>
          <a:prstGeom prst="roundRect">
            <a:avLst>
              <a:gd name="adj" fmla="val 0"/>
            </a:avLst>
          </a:prstGeom>
          <a:solidFill>
            <a:srgbClr val="00C7FD"/>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srgbClr val="FFFFFF"/>
                </a:solidFill>
                <a:latin typeface="IntelOne Display Medium" panose="020B0703020203020204" pitchFamily="34" charset="0"/>
              </a:rPr>
              <a:t>Service 2</a:t>
            </a:r>
          </a:p>
          <a:p>
            <a:pPr algn="ctr" defTabSz="914126">
              <a:lnSpc>
                <a:spcPts val="1400"/>
              </a:lnSpc>
              <a:defRPr/>
            </a:pPr>
            <a:r>
              <a:rPr lang="en-US" sz="1200" kern="0" dirty="0">
                <a:solidFill>
                  <a:srgbClr val="FFFFFF"/>
                </a:solidFill>
                <a:latin typeface="IntelOne Display Medium" panose="020B0703020203020204" pitchFamily="34" charset="0"/>
              </a:rPr>
              <a:t>Recommendation System</a:t>
            </a:r>
          </a:p>
        </p:txBody>
      </p:sp>
      <p:sp>
        <p:nvSpPr>
          <p:cNvPr id="60" name="Rectangle: Rounded Corners 59">
            <a:extLst>
              <a:ext uri="{FF2B5EF4-FFF2-40B4-BE49-F238E27FC236}">
                <a16:creationId xmlns:a16="http://schemas.microsoft.com/office/drawing/2014/main" id="{126A0C76-7B40-5B17-20E6-6E8C6DF7407A}"/>
              </a:ext>
            </a:extLst>
          </p:cNvPr>
          <p:cNvSpPr/>
          <p:nvPr/>
        </p:nvSpPr>
        <p:spPr>
          <a:xfrm>
            <a:off x="6209645" y="4105531"/>
            <a:ext cx="1681858" cy="774497"/>
          </a:xfrm>
          <a:prstGeom prst="roundRect">
            <a:avLst>
              <a:gd name="adj" fmla="val 0"/>
            </a:avLst>
          </a:prstGeom>
          <a:solidFill>
            <a:srgbClr val="00C7FD"/>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srgbClr val="FFFFFF"/>
                </a:solidFill>
                <a:latin typeface="IntelOne Display Medium" panose="020B0703020203020204" pitchFamily="34" charset="0"/>
              </a:rPr>
              <a:t>Service 3…N</a:t>
            </a:r>
          </a:p>
        </p:txBody>
      </p:sp>
      <p:sp>
        <p:nvSpPr>
          <p:cNvPr id="62" name="Rectangle: Rounded Corners 61">
            <a:extLst>
              <a:ext uri="{FF2B5EF4-FFF2-40B4-BE49-F238E27FC236}">
                <a16:creationId xmlns:a16="http://schemas.microsoft.com/office/drawing/2014/main" id="{510E6938-0F3F-61F1-1A11-BDD21BB68674}"/>
              </a:ext>
            </a:extLst>
          </p:cNvPr>
          <p:cNvSpPr/>
          <p:nvPr/>
        </p:nvSpPr>
        <p:spPr>
          <a:xfrm>
            <a:off x="6209645" y="3218192"/>
            <a:ext cx="1681858" cy="774497"/>
          </a:xfrm>
          <a:prstGeom prst="roundRect">
            <a:avLst>
              <a:gd name="adj" fmla="val 0"/>
            </a:avLst>
          </a:prstGeom>
          <a:solidFill>
            <a:srgbClr val="00C7FD"/>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srgbClr val="FFFFFF"/>
                </a:solidFill>
                <a:latin typeface="IntelOne Display Medium" panose="020B0703020203020204" pitchFamily="34" charset="0"/>
              </a:rPr>
              <a:t>Service 1</a:t>
            </a:r>
          </a:p>
          <a:p>
            <a:pPr algn="ctr" defTabSz="914126">
              <a:lnSpc>
                <a:spcPts val="1400"/>
              </a:lnSpc>
              <a:defRPr/>
            </a:pPr>
            <a:r>
              <a:rPr lang="en-US" sz="1400" kern="0" dirty="0">
                <a:solidFill>
                  <a:srgbClr val="FFFFFF"/>
                </a:solidFill>
                <a:latin typeface="IntelOne Display Medium" panose="020B0703020203020204" pitchFamily="34" charset="0"/>
              </a:rPr>
              <a:t>Computation</a:t>
            </a:r>
          </a:p>
        </p:txBody>
      </p:sp>
      <p:sp>
        <p:nvSpPr>
          <p:cNvPr id="63" name="TextBox 62">
            <a:extLst>
              <a:ext uri="{FF2B5EF4-FFF2-40B4-BE49-F238E27FC236}">
                <a16:creationId xmlns:a16="http://schemas.microsoft.com/office/drawing/2014/main" id="{ECF93222-F034-100D-F830-7BBB6D300813}"/>
              </a:ext>
            </a:extLst>
          </p:cNvPr>
          <p:cNvSpPr txBox="1"/>
          <p:nvPr/>
        </p:nvSpPr>
        <p:spPr>
          <a:xfrm>
            <a:off x="2400111" y="1897956"/>
            <a:ext cx="1653696" cy="784626"/>
          </a:xfrm>
          <a:prstGeom prst="rect">
            <a:avLst/>
          </a:prstGeom>
          <a:noFill/>
        </p:spPr>
        <p:txBody>
          <a:bodyPr wrap="square">
            <a:spAutoFit/>
          </a:bodyPr>
          <a:lstStyle/>
          <a:p>
            <a:pPr algn="ctr">
              <a:lnSpc>
                <a:spcPts val="1799"/>
              </a:lnSpc>
            </a:pPr>
            <a:r>
              <a:rPr lang="en-US" sz="1600" dirty="0">
                <a:solidFill>
                  <a:srgbClr val="525252"/>
                </a:solidFill>
                <a:latin typeface="IntelOne Display Medium" panose="020B0703020203020204" pitchFamily="34" charset="0"/>
                <a:ea typeface="Intel Clear Light" panose="020B0404020203020204" pitchFamily="34" charset="0"/>
                <a:cs typeface="Intel Clear Light" panose="020B0404020203020204" pitchFamily="34" charset="0"/>
              </a:rPr>
              <a:t>Lower Infrastructure Overhead</a:t>
            </a:r>
          </a:p>
        </p:txBody>
      </p:sp>
      <p:sp>
        <p:nvSpPr>
          <p:cNvPr id="64" name="TextBox 63">
            <a:extLst>
              <a:ext uri="{FF2B5EF4-FFF2-40B4-BE49-F238E27FC236}">
                <a16:creationId xmlns:a16="http://schemas.microsoft.com/office/drawing/2014/main" id="{0F111E63-2A1D-911F-A213-1AAD9699C50D}"/>
              </a:ext>
            </a:extLst>
          </p:cNvPr>
          <p:cNvSpPr txBox="1"/>
          <p:nvPr/>
        </p:nvSpPr>
        <p:spPr>
          <a:xfrm>
            <a:off x="4136070" y="1436411"/>
            <a:ext cx="1966557" cy="1246170"/>
          </a:xfrm>
          <a:prstGeom prst="rect">
            <a:avLst/>
          </a:prstGeom>
          <a:noFill/>
        </p:spPr>
        <p:txBody>
          <a:bodyPr wrap="square" rtlCol="0">
            <a:spAutoFit/>
          </a:bodyPr>
          <a:lstStyle/>
          <a:p>
            <a:pPr algn="ctr">
              <a:lnSpc>
                <a:spcPts val="1799"/>
              </a:lnSpc>
            </a:pPr>
            <a:endParaRPr lang="en-US" sz="1600" dirty="0">
              <a:solidFill>
                <a:srgbClr val="525252"/>
              </a:solidFill>
              <a:latin typeface="IntelOne Display Medium" panose="020B0703020203020204" pitchFamily="34" charset="0"/>
              <a:ea typeface="Intel Clear Light" panose="020B0404020203020204" pitchFamily="34" charset="0"/>
              <a:cs typeface="Intel Clear Light" panose="020B0404020203020204" pitchFamily="34" charset="0"/>
            </a:endParaRPr>
          </a:p>
          <a:p>
            <a:pPr algn="ctr">
              <a:lnSpc>
                <a:spcPts val="1799"/>
              </a:lnSpc>
            </a:pPr>
            <a:r>
              <a:rPr lang="en-US" sz="1600" dirty="0">
                <a:solidFill>
                  <a:srgbClr val="525252"/>
                </a:solidFill>
                <a:latin typeface="IntelOne Display Medium" panose="020B0703020203020204" pitchFamily="34" charset="0"/>
                <a:ea typeface="Intel Clear Light" panose="020B0404020203020204" pitchFamily="34" charset="0"/>
                <a:cs typeface="Intel Clear Light" panose="020B0404020203020204" pitchFamily="34" charset="0"/>
              </a:rPr>
              <a:t>Improved Observability, Orchestration, and Communication</a:t>
            </a:r>
          </a:p>
        </p:txBody>
      </p:sp>
      <p:sp>
        <p:nvSpPr>
          <p:cNvPr id="65" name="TextBox 64">
            <a:extLst>
              <a:ext uri="{FF2B5EF4-FFF2-40B4-BE49-F238E27FC236}">
                <a16:creationId xmlns:a16="http://schemas.microsoft.com/office/drawing/2014/main" id="{0C62693F-9F5E-A061-41EE-7BC88305D0B3}"/>
              </a:ext>
            </a:extLst>
          </p:cNvPr>
          <p:cNvSpPr txBox="1"/>
          <p:nvPr/>
        </p:nvSpPr>
        <p:spPr>
          <a:xfrm>
            <a:off x="7030998" y="1667182"/>
            <a:ext cx="1875784" cy="1015399"/>
          </a:xfrm>
          <a:prstGeom prst="rect">
            <a:avLst/>
          </a:prstGeom>
          <a:noFill/>
        </p:spPr>
        <p:txBody>
          <a:bodyPr wrap="square" lIns="91416" tIns="45708" rIns="91416" bIns="45708" rtlCol="0" anchor="t">
            <a:spAutoFit/>
          </a:bodyPr>
          <a:lstStyle/>
          <a:p>
            <a:pPr algn="ctr">
              <a:lnSpc>
                <a:spcPts val="1799"/>
              </a:lnSpc>
            </a:pPr>
            <a:r>
              <a:rPr lang="en-US" sz="1600" dirty="0">
                <a:solidFill>
                  <a:srgbClr val="525252"/>
                </a:solidFill>
                <a:latin typeface="IntelOne Display Medium" panose="020B0703020203020204" pitchFamily="34" charset="0"/>
                <a:ea typeface="+mn-lt"/>
                <a:cs typeface="+mn-lt"/>
              </a:rPr>
              <a:t>Scalable Performance and Predictable Tail Latencies</a:t>
            </a:r>
          </a:p>
        </p:txBody>
      </p:sp>
      <p:sp>
        <p:nvSpPr>
          <p:cNvPr id="66" name="Left Brace 65">
            <a:extLst>
              <a:ext uri="{FF2B5EF4-FFF2-40B4-BE49-F238E27FC236}">
                <a16:creationId xmlns:a16="http://schemas.microsoft.com/office/drawing/2014/main" id="{AA1A2A8D-9952-8DB0-FE12-EEB1045BDB9F}"/>
              </a:ext>
            </a:extLst>
          </p:cNvPr>
          <p:cNvSpPr/>
          <p:nvPr/>
        </p:nvSpPr>
        <p:spPr>
          <a:xfrm rot="5400000">
            <a:off x="7860965" y="1026121"/>
            <a:ext cx="224114" cy="3662060"/>
          </a:xfrm>
          <a:prstGeom prst="leftBrace">
            <a:avLst>
              <a:gd name="adj1" fmla="val 0"/>
              <a:gd name="adj2" fmla="val 50000"/>
            </a:avLst>
          </a:prstGeom>
          <a:noFill/>
          <a:ln w="31750" cap="flat" cmpd="sng" algn="ctr">
            <a:solidFill>
              <a:srgbClr val="525252"/>
            </a:solidFill>
            <a:prstDash val="solid"/>
            <a:miter lim="800000"/>
          </a:ln>
          <a:effectLst/>
        </p:spPr>
        <p:txBody>
          <a:bodyPr rtlCol="0" anchor="ctr"/>
          <a:lstStyle/>
          <a:p>
            <a:pPr algn="ctr" defTabSz="914126">
              <a:defRPr/>
            </a:pPr>
            <a:endParaRPr lang="en-US" sz="1799" kern="0" dirty="0">
              <a:solidFill>
                <a:prstClr val="black"/>
              </a:solidFill>
              <a:latin typeface="IntelOne Display Regular" panose="020B0503020203020204" pitchFamily="34" charset="77"/>
            </a:endParaRPr>
          </a:p>
        </p:txBody>
      </p:sp>
      <p:sp>
        <p:nvSpPr>
          <p:cNvPr id="70" name="TextBox 69">
            <a:extLst>
              <a:ext uri="{FF2B5EF4-FFF2-40B4-BE49-F238E27FC236}">
                <a16:creationId xmlns:a16="http://schemas.microsoft.com/office/drawing/2014/main" id="{4AC0D25B-6EB2-F60D-B7CA-14C458648638}"/>
              </a:ext>
            </a:extLst>
          </p:cNvPr>
          <p:cNvSpPr txBox="1"/>
          <p:nvPr/>
        </p:nvSpPr>
        <p:spPr>
          <a:xfrm>
            <a:off x="4770942" y="5329118"/>
            <a:ext cx="2663370" cy="58475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spcBef>
                <a:spcPts val="600"/>
              </a:spcBef>
            </a:pPr>
            <a:r>
              <a:rPr lang="en-US" sz="1600" dirty="0">
                <a:solidFill>
                  <a:srgbClr val="525252"/>
                </a:solidFill>
                <a:latin typeface="IntelOne Display Medium" panose="020B0703020203020204" pitchFamily="34" charset="0"/>
                <a:ea typeface="+mn-lt"/>
                <a:cs typeface="+mn-lt"/>
              </a:rPr>
              <a:t>Ease of Use and</a:t>
            </a:r>
            <a:br>
              <a:rPr lang="en-US" sz="1600" dirty="0">
                <a:solidFill>
                  <a:srgbClr val="525252"/>
                </a:solidFill>
                <a:latin typeface="IntelOne Display Medium" panose="020B0703020203020204" pitchFamily="34" charset="0"/>
                <a:ea typeface="+mn-lt"/>
                <a:cs typeface="+mn-lt"/>
              </a:rPr>
            </a:br>
            <a:r>
              <a:rPr lang="en-US" sz="1600" dirty="0">
                <a:solidFill>
                  <a:srgbClr val="525252"/>
                </a:solidFill>
                <a:latin typeface="IntelOne Display Medium" panose="020B0703020203020204" pitchFamily="34" charset="0"/>
                <a:ea typeface="+mn-lt"/>
                <a:cs typeface="+mn-lt"/>
              </a:rPr>
              <a:t>Developer Productivity</a:t>
            </a:r>
            <a:endParaRPr lang="en-US" sz="1600" dirty="0">
              <a:solidFill>
                <a:srgbClr val="525252"/>
              </a:solidFill>
              <a:latin typeface="IntelOne Display Medium" panose="020B0703020203020204" pitchFamily="34" charset="0"/>
            </a:endParaRPr>
          </a:p>
        </p:txBody>
      </p:sp>
      <p:sp>
        <p:nvSpPr>
          <p:cNvPr id="71" name="Left Brace 70">
            <a:extLst>
              <a:ext uri="{FF2B5EF4-FFF2-40B4-BE49-F238E27FC236}">
                <a16:creationId xmlns:a16="http://schemas.microsoft.com/office/drawing/2014/main" id="{423D0E3D-DEFA-A14E-6E69-9E4E3DE028EE}"/>
              </a:ext>
            </a:extLst>
          </p:cNvPr>
          <p:cNvSpPr/>
          <p:nvPr/>
        </p:nvSpPr>
        <p:spPr>
          <a:xfrm rot="16200000">
            <a:off x="5960503" y="1485564"/>
            <a:ext cx="267594" cy="7419507"/>
          </a:xfrm>
          <a:prstGeom prst="leftBrace">
            <a:avLst>
              <a:gd name="adj1" fmla="val 0"/>
              <a:gd name="adj2" fmla="val 50000"/>
            </a:avLst>
          </a:prstGeom>
          <a:noFill/>
          <a:ln w="31750" cap="flat" cmpd="sng" algn="ctr">
            <a:solidFill>
              <a:srgbClr val="525252"/>
            </a:solidFill>
            <a:prstDash val="solid"/>
            <a:miter lim="800000"/>
          </a:ln>
          <a:effectLst/>
        </p:spPr>
        <p:txBody>
          <a:bodyPr rtlCol="0" anchor="ctr"/>
          <a:lstStyle/>
          <a:p>
            <a:pPr algn="ctr" defTabSz="914126">
              <a:defRPr/>
            </a:pPr>
            <a:endParaRPr lang="en-US" sz="1799" kern="0" dirty="0">
              <a:solidFill>
                <a:prstClr val="black"/>
              </a:solidFill>
              <a:latin typeface="IntelOne Display Regular" panose="020B0503020203020204" pitchFamily="34" charset="77"/>
            </a:endParaRPr>
          </a:p>
        </p:txBody>
      </p:sp>
      <p:sp>
        <p:nvSpPr>
          <p:cNvPr id="83" name="Rectangle: Rounded Corners 82">
            <a:extLst>
              <a:ext uri="{FF2B5EF4-FFF2-40B4-BE49-F238E27FC236}">
                <a16:creationId xmlns:a16="http://schemas.microsoft.com/office/drawing/2014/main" id="{53C539DD-F09A-4997-9657-ABD6A1FB0618}"/>
              </a:ext>
            </a:extLst>
          </p:cNvPr>
          <p:cNvSpPr/>
          <p:nvPr/>
        </p:nvSpPr>
        <p:spPr>
          <a:xfrm>
            <a:off x="4297095" y="3218192"/>
            <a:ext cx="1681858" cy="774497"/>
          </a:xfrm>
          <a:prstGeom prst="roundRect">
            <a:avLst>
              <a:gd name="adj" fmla="val 0"/>
            </a:avLst>
          </a:prstGeom>
          <a:solidFill>
            <a:srgbClr val="0068B5"/>
          </a:solidFill>
          <a:ln w="19050" cap="flat" cmpd="sng" algn="ctr">
            <a:solidFill>
              <a:srgbClr val="FFFFFF"/>
            </a:solidFill>
            <a:prstDash val="solid"/>
            <a:miter lim="800000"/>
          </a:ln>
          <a:effectLst/>
        </p:spPr>
        <p:txBody>
          <a:bodyPr rtlCol="0" anchor="ctr"/>
          <a:lstStyle/>
          <a:p>
            <a:pPr algn="ctr" defTabSz="914126">
              <a:lnSpc>
                <a:spcPts val="1400"/>
              </a:lnSpc>
              <a:defRPr/>
            </a:pPr>
            <a:r>
              <a:rPr lang="en-US" sz="1400" kern="0" dirty="0">
                <a:solidFill>
                  <a:prstClr val="white"/>
                </a:solidFill>
                <a:latin typeface="IntelOne Display Medium" panose="020B0703020203020204" pitchFamily="34" charset="0"/>
              </a:rPr>
              <a:t>Orchestration </a:t>
            </a:r>
            <a:br>
              <a:rPr lang="en-US" sz="1400" kern="0" dirty="0">
                <a:solidFill>
                  <a:prstClr val="white"/>
                </a:solidFill>
                <a:latin typeface="IntelOne Display Medium" panose="020B0703020203020204" pitchFamily="34" charset="0"/>
              </a:rPr>
            </a:br>
            <a:r>
              <a:rPr lang="en-US" sz="1400" kern="0" dirty="0">
                <a:solidFill>
                  <a:prstClr val="white"/>
                </a:solidFill>
                <a:latin typeface="IntelOne Display Medium" panose="020B0703020203020204" pitchFamily="34" charset="0"/>
              </a:rPr>
              <a:t>and </a:t>
            </a:r>
            <a:br>
              <a:rPr lang="en-US" sz="1400" kern="0" dirty="0">
                <a:solidFill>
                  <a:prstClr val="white"/>
                </a:solidFill>
                <a:latin typeface="IntelOne Display Medium" panose="020B0703020203020204" pitchFamily="34" charset="0"/>
              </a:rPr>
            </a:br>
            <a:r>
              <a:rPr lang="en-US" sz="1400" kern="0" dirty="0">
                <a:solidFill>
                  <a:prstClr val="white"/>
                </a:solidFill>
                <a:latin typeface="IntelOne Display Medium" panose="020B0703020203020204" pitchFamily="34" charset="0"/>
              </a:rPr>
              <a:t>Scheduling</a:t>
            </a:r>
          </a:p>
        </p:txBody>
      </p:sp>
      <p:grpSp>
        <p:nvGrpSpPr>
          <p:cNvPr id="25" name="Group 24">
            <a:extLst>
              <a:ext uri="{FF2B5EF4-FFF2-40B4-BE49-F238E27FC236}">
                <a16:creationId xmlns:a16="http://schemas.microsoft.com/office/drawing/2014/main" id="{A2FA7D32-244C-671E-C5FD-B2F3255191D4}"/>
              </a:ext>
            </a:extLst>
          </p:cNvPr>
          <p:cNvGrpSpPr/>
          <p:nvPr/>
        </p:nvGrpSpPr>
        <p:grpSpPr>
          <a:xfrm flipH="1">
            <a:off x="2177733" y="3544063"/>
            <a:ext cx="293549" cy="113697"/>
            <a:chOff x="10094793" y="3491742"/>
            <a:chExt cx="293549" cy="113697"/>
          </a:xfrm>
        </p:grpSpPr>
        <p:cxnSp>
          <p:nvCxnSpPr>
            <p:cNvPr id="26" name="Straight Connector 25">
              <a:extLst>
                <a:ext uri="{FF2B5EF4-FFF2-40B4-BE49-F238E27FC236}">
                  <a16:creationId xmlns:a16="http://schemas.microsoft.com/office/drawing/2014/main" id="{0149AC98-2542-FE72-26CF-FF43AD66BCDC}"/>
                </a:ext>
              </a:extLst>
            </p:cNvPr>
            <p:cNvCxnSpPr>
              <a:cxnSpLocks/>
            </p:cNvCxnSpPr>
            <p:nvPr/>
          </p:nvCxnSpPr>
          <p:spPr>
            <a:xfrm>
              <a:off x="10208490" y="3548590"/>
              <a:ext cx="179852" cy="0"/>
            </a:xfrm>
            <a:prstGeom prst="line">
              <a:avLst/>
            </a:prstGeom>
            <a:ln w="12700">
              <a:solidFill>
                <a:srgbClr val="525252"/>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B855FB6-7870-3666-99A0-080A4E3D1ED6}"/>
                </a:ext>
              </a:extLst>
            </p:cNvPr>
            <p:cNvSpPr/>
            <p:nvPr/>
          </p:nvSpPr>
          <p:spPr>
            <a:xfrm>
              <a:off x="10094793" y="3491742"/>
              <a:ext cx="113697" cy="113697"/>
            </a:xfrm>
            <a:prstGeom prst="ellipse">
              <a:avLst/>
            </a:prstGeom>
            <a:solidFill>
              <a:srgbClr val="FFFFFF"/>
            </a:solidFill>
            <a:ln w="34925">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a:extLst>
              <a:ext uri="{FF2B5EF4-FFF2-40B4-BE49-F238E27FC236}">
                <a16:creationId xmlns:a16="http://schemas.microsoft.com/office/drawing/2014/main" id="{A2E460EF-3CA2-D2EB-23F9-59C2DF414D41}"/>
              </a:ext>
            </a:extLst>
          </p:cNvPr>
          <p:cNvSpPr txBox="1"/>
          <p:nvPr/>
        </p:nvSpPr>
        <p:spPr>
          <a:xfrm>
            <a:off x="394249" y="3192902"/>
            <a:ext cx="1783483" cy="815608"/>
          </a:xfrm>
          <a:prstGeom prst="rect">
            <a:avLst/>
          </a:prstGeom>
          <a:noFill/>
        </p:spPr>
        <p:txBody>
          <a:bodyPr wrap="square" rtlCol="0">
            <a:spAutoFit/>
          </a:bodyPr>
          <a:lstStyle/>
          <a:p>
            <a:pPr algn="r"/>
            <a:r>
              <a:rPr lang="en-US" sz="1100" dirty="0">
                <a:solidFill>
                  <a:srgbClr val="525252"/>
                </a:solidFill>
                <a:latin typeface="IntelOne Display Regular"/>
                <a:cs typeface="Arial"/>
              </a:rPr>
              <a:t>Up to </a:t>
            </a:r>
            <a:r>
              <a:rPr lang="en-US" sz="1400" dirty="0">
                <a:solidFill>
                  <a:srgbClr val="525252"/>
                </a:solidFill>
                <a:latin typeface="IntelOne Display Medium" panose="020B0503020203020204" pitchFamily="34" charset="77"/>
                <a:cs typeface="Arial"/>
              </a:rPr>
              <a:t>56% </a:t>
            </a:r>
            <a:r>
              <a:rPr lang="en-US" sz="1100" dirty="0">
                <a:solidFill>
                  <a:srgbClr val="525252"/>
                </a:solidFill>
                <a:latin typeface="IntelOne Display Regular"/>
                <a:cs typeface="Arial"/>
              </a:rPr>
              <a:t>Latency Reduction  on NGINX with Intel® Dynamic Load Balancer (DLB)</a:t>
            </a:r>
          </a:p>
        </p:txBody>
      </p:sp>
      <p:sp>
        <p:nvSpPr>
          <p:cNvPr id="32" name="TextBox 31">
            <a:extLst>
              <a:ext uri="{FF2B5EF4-FFF2-40B4-BE49-F238E27FC236}">
                <a16:creationId xmlns:a16="http://schemas.microsoft.com/office/drawing/2014/main" id="{7AC591A3-7CD1-61B8-F975-2F0206730BB2}"/>
              </a:ext>
            </a:extLst>
          </p:cNvPr>
          <p:cNvSpPr txBox="1"/>
          <p:nvPr/>
        </p:nvSpPr>
        <p:spPr>
          <a:xfrm>
            <a:off x="394249" y="4127419"/>
            <a:ext cx="1783483" cy="646331"/>
          </a:xfrm>
          <a:prstGeom prst="rect">
            <a:avLst/>
          </a:prstGeom>
          <a:noFill/>
        </p:spPr>
        <p:txBody>
          <a:bodyPr wrap="square" rtlCol="0">
            <a:spAutoFit/>
          </a:bodyPr>
          <a:lstStyle/>
          <a:p>
            <a:pPr algn="r"/>
            <a:r>
              <a:rPr lang="en-US" sz="1100" dirty="0">
                <a:solidFill>
                  <a:srgbClr val="525252"/>
                </a:solidFill>
                <a:latin typeface="IntelOne Display Regular"/>
                <a:cs typeface="Arial"/>
              </a:rPr>
              <a:t>Up to </a:t>
            </a:r>
            <a:r>
              <a:rPr lang="en-US" sz="1400" dirty="0">
                <a:solidFill>
                  <a:srgbClr val="525252"/>
                </a:solidFill>
                <a:latin typeface="IntelOne Display Medium" panose="020B0503020203020204" pitchFamily="34" charset="77"/>
                <a:cs typeface="Arial"/>
              </a:rPr>
              <a:t>2.5x </a:t>
            </a:r>
            <a:r>
              <a:rPr lang="en-US" sz="1100" dirty="0">
                <a:solidFill>
                  <a:srgbClr val="525252"/>
                </a:solidFill>
                <a:latin typeface="IntelOne Display Regular"/>
                <a:cs typeface="Arial"/>
              </a:rPr>
              <a:t>higher requests/sec on Envoy Istio with Intel QAT </a:t>
            </a:r>
          </a:p>
        </p:txBody>
      </p:sp>
      <p:grpSp>
        <p:nvGrpSpPr>
          <p:cNvPr id="45" name="Group 44">
            <a:extLst>
              <a:ext uri="{FF2B5EF4-FFF2-40B4-BE49-F238E27FC236}">
                <a16:creationId xmlns:a16="http://schemas.microsoft.com/office/drawing/2014/main" id="{4D6D1BEF-C840-6C51-0A20-6738ED9CB932}"/>
              </a:ext>
            </a:extLst>
          </p:cNvPr>
          <p:cNvGrpSpPr/>
          <p:nvPr/>
        </p:nvGrpSpPr>
        <p:grpSpPr>
          <a:xfrm>
            <a:off x="7823808" y="4804406"/>
            <a:ext cx="659384" cy="1109463"/>
            <a:chOff x="7823808" y="4804406"/>
            <a:chExt cx="659384" cy="1109463"/>
          </a:xfrm>
        </p:grpSpPr>
        <p:sp>
          <p:nvSpPr>
            <p:cNvPr id="36" name="Oval 35">
              <a:extLst>
                <a:ext uri="{FF2B5EF4-FFF2-40B4-BE49-F238E27FC236}">
                  <a16:creationId xmlns:a16="http://schemas.microsoft.com/office/drawing/2014/main" id="{6A3E9C3C-94DC-893C-F043-C8B53B29D931}"/>
                </a:ext>
              </a:extLst>
            </p:cNvPr>
            <p:cNvSpPr/>
            <p:nvPr/>
          </p:nvSpPr>
          <p:spPr>
            <a:xfrm rot="2700000">
              <a:off x="7823808" y="4804406"/>
              <a:ext cx="113697" cy="113697"/>
            </a:xfrm>
            <a:prstGeom prst="ellipse">
              <a:avLst/>
            </a:prstGeom>
            <a:solidFill>
              <a:srgbClr val="FFFFFF"/>
            </a:solidFill>
            <a:ln w="34925">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a:extLst>
                <a:ext uri="{FF2B5EF4-FFF2-40B4-BE49-F238E27FC236}">
                  <a16:creationId xmlns:a16="http://schemas.microsoft.com/office/drawing/2014/main" id="{09155596-7310-6C2B-C95E-CA16E5262093}"/>
                </a:ext>
              </a:extLst>
            </p:cNvPr>
            <p:cNvSpPr/>
            <p:nvPr/>
          </p:nvSpPr>
          <p:spPr>
            <a:xfrm>
              <a:off x="7923019" y="4900615"/>
              <a:ext cx="560173" cy="1013254"/>
            </a:xfrm>
            <a:custGeom>
              <a:avLst/>
              <a:gdLst>
                <a:gd name="connsiteX0" fmla="*/ 0 w 560173"/>
                <a:gd name="connsiteY0" fmla="*/ 0 h 1013254"/>
                <a:gd name="connsiteX1" fmla="*/ 560173 w 560173"/>
                <a:gd name="connsiteY1" fmla="*/ 560173 h 1013254"/>
                <a:gd name="connsiteX2" fmla="*/ 560173 w 560173"/>
                <a:gd name="connsiteY2" fmla="*/ 675503 h 1013254"/>
                <a:gd name="connsiteX3" fmla="*/ 560173 w 560173"/>
                <a:gd name="connsiteY3" fmla="*/ 1013254 h 1013254"/>
              </a:gdLst>
              <a:ahLst/>
              <a:cxnLst>
                <a:cxn ang="0">
                  <a:pos x="connsiteX0" y="connsiteY0"/>
                </a:cxn>
                <a:cxn ang="0">
                  <a:pos x="connsiteX1" y="connsiteY1"/>
                </a:cxn>
                <a:cxn ang="0">
                  <a:pos x="connsiteX2" y="connsiteY2"/>
                </a:cxn>
                <a:cxn ang="0">
                  <a:pos x="connsiteX3" y="connsiteY3"/>
                </a:cxn>
              </a:cxnLst>
              <a:rect l="l" t="t" r="r" b="b"/>
              <a:pathLst>
                <a:path w="560173" h="1013254">
                  <a:moveTo>
                    <a:pt x="0" y="0"/>
                  </a:moveTo>
                  <a:lnTo>
                    <a:pt x="560173" y="560173"/>
                  </a:lnTo>
                  <a:lnTo>
                    <a:pt x="560173" y="675503"/>
                  </a:lnTo>
                  <a:lnTo>
                    <a:pt x="560173" y="1013254"/>
                  </a:lnTo>
                </a:path>
              </a:pathLst>
            </a:custGeom>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25B8CF56-9B4B-1818-DCAF-FBEAF7258F97}"/>
              </a:ext>
            </a:extLst>
          </p:cNvPr>
          <p:cNvGrpSpPr/>
          <p:nvPr/>
        </p:nvGrpSpPr>
        <p:grpSpPr>
          <a:xfrm flipH="1">
            <a:off x="3724115" y="4804406"/>
            <a:ext cx="659384" cy="1109463"/>
            <a:chOff x="7823808" y="4804406"/>
            <a:chExt cx="659384" cy="1109463"/>
          </a:xfrm>
        </p:grpSpPr>
        <p:sp>
          <p:nvSpPr>
            <p:cNvPr id="50" name="Oval 49">
              <a:extLst>
                <a:ext uri="{FF2B5EF4-FFF2-40B4-BE49-F238E27FC236}">
                  <a16:creationId xmlns:a16="http://schemas.microsoft.com/office/drawing/2014/main" id="{C730C590-D7D3-1415-671D-D0DC1AC192E5}"/>
                </a:ext>
              </a:extLst>
            </p:cNvPr>
            <p:cNvSpPr/>
            <p:nvPr/>
          </p:nvSpPr>
          <p:spPr>
            <a:xfrm rot="2700000">
              <a:off x="7823808" y="4804406"/>
              <a:ext cx="113697" cy="113697"/>
            </a:xfrm>
            <a:prstGeom prst="ellipse">
              <a:avLst/>
            </a:prstGeom>
            <a:solidFill>
              <a:srgbClr val="FFFFFF"/>
            </a:solidFill>
            <a:ln w="34925">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a:extLst>
                <a:ext uri="{FF2B5EF4-FFF2-40B4-BE49-F238E27FC236}">
                  <a16:creationId xmlns:a16="http://schemas.microsoft.com/office/drawing/2014/main" id="{0CBE7480-1BC9-A736-108E-62FAC648D5AE}"/>
                </a:ext>
              </a:extLst>
            </p:cNvPr>
            <p:cNvSpPr/>
            <p:nvPr/>
          </p:nvSpPr>
          <p:spPr>
            <a:xfrm>
              <a:off x="7923019" y="4900615"/>
              <a:ext cx="560173" cy="1013254"/>
            </a:xfrm>
            <a:custGeom>
              <a:avLst/>
              <a:gdLst>
                <a:gd name="connsiteX0" fmla="*/ 0 w 560173"/>
                <a:gd name="connsiteY0" fmla="*/ 0 h 1013254"/>
                <a:gd name="connsiteX1" fmla="*/ 560173 w 560173"/>
                <a:gd name="connsiteY1" fmla="*/ 560173 h 1013254"/>
                <a:gd name="connsiteX2" fmla="*/ 560173 w 560173"/>
                <a:gd name="connsiteY2" fmla="*/ 675503 h 1013254"/>
                <a:gd name="connsiteX3" fmla="*/ 560173 w 560173"/>
                <a:gd name="connsiteY3" fmla="*/ 1013254 h 1013254"/>
              </a:gdLst>
              <a:ahLst/>
              <a:cxnLst>
                <a:cxn ang="0">
                  <a:pos x="connsiteX0" y="connsiteY0"/>
                </a:cxn>
                <a:cxn ang="0">
                  <a:pos x="connsiteX1" y="connsiteY1"/>
                </a:cxn>
                <a:cxn ang="0">
                  <a:pos x="connsiteX2" y="connsiteY2"/>
                </a:cxn>
                <a:cxn ang="0">
                  <a:pos x="connsiteX3" y="connsiteY3"/>
                </a:cxn>
              </a:cxnLst>
              <a:rect l="l" t="t" r="r" b="b"/>
              <a:pathLst>
                <a:path w="560173" h="1013254">
                  <a:moveTo>
                    <a:pt x="0" y="0"/>
                  </a:moveTo>
                  <a:lnTo>
                    <a:pt x="560173" y="560173"/>
                  </a:lnTo>
                  <a:lnTo>
                    <a:pt x="560173" y="675503"/>
                  </a:lnTo>
                  <a:lnTo>
                    <a:pt x="560173" y="1013254"/>
                  </a:lnTo>
                </a:path>
              </a:pathLst>
            </a:custGeom>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E9BF5261-FD10-A0BD-DB8D-2DF35E09F185}"/>
              </a:ext>
            </a:extLst>
          </p:cNvPr>
          <p:cNvGrpSpPr/>
          <p:nvPr/>
        </p:nvGrpSpPr>
        <p:grpSpPr>
          <a:xfrm flipH="1">
            <a:off x="2177733" y="4413858"/>
            <a:ext cx="293549" cy="113697"/>
            <a:chOff x="10094793" y="3491742"/>
            <a:chExt cx="293549" cy="113697"/>
          </a:xfrm>
        </p:grpSpPr>
        <p:cxnSp>
          <p:nvCxnSpPr>
            <p:cNvPr id="33" name="Straight Connector 32">
              <a:extLst>
                <a:ext uri="{FF2B5EF4-FFF2-40B4-BE49-F238E27FC236}">
                  <a16:creationId xmlns:a16="http://schemas.microsoft.com/office/drawing/2014/main" id="{6BCB9B2E-31C2-5678-4007-9595AD76B85C}"/>
                </a:ext>
              </a:extLst>
            </p:cNvPr>
            <p:cNvCxnSpPr>
              <a:cxnSpLocks/>
            </p:cNvCxnSpPr>
            <p:nvPr/>
          </p:nvCxnSpPr>
          <p:spPr>
            <a:xfrm>
              <a:off x="10208490" y="3548590"/>
              <a:ext cx="179852" cy="0"/>
            </a:xfrm>
            <a:prstGeom prst="line">
              <a:avLst/>
            </a:prstGeom>
            <a:ln w="12700">
              <a:solidFill>
                <a:srgbClr val="52525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C566881-60AA-08B3-C514-A3363DC76612}"/>
                </a:ext>
              </a:extLst>
            </p:cNvPr>
            <p:cNvSpPr/>
            <p:nvPr/>
          </p:nvSpPr>
          <p:spPr>
            <a:xfrm>
              <a:off x="10094793" y="3491742"/>
              <a:ext cx="113697" cy="113697"/>
            </a:xfrm>
            <a:prstGeom prst="ellipse">
              <a:avLst/>
            </a:prstGeom>
            <a:solidFill>
              <a:srgbClr val="FFFFFF"/>
            </a:solidFill>
            <a:ln w="34925">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2B9FEC43-526D-EE0E-3F6F-5545ACC99D8A}"/>
              </a:ext>
            </a:extLst>
          </p:cNvPr>
          <p:cNvSpPr/>
          <p:nvPr/>
        </p:nvSpPr>
        <p:spPr>
          <a:xfrm>
            <a:off x="1658538" y="5411563"/>
            <a:ext cx="2117616" cy="502583"/>
          </a:xfrm>
          <a:prstGeom prst="rect">
            <a:avLst/>
          </a:prstGeom>
          <a:solidFill>
            <a:srgbClr val="FFFFFF"/>
          </a:solidFill>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F458D5E2-E05C-9861-518D-3A4FC2E3A0CB}"/>
              </a:ext>
            </a:extLst>
          </p:cNvPr>
          <p:cNvSpPr txBox="1"/>
          <p:nvPr/>
        </p:nvSpPr>
        <p:spPr>
          <a:xfrm>
            <a:off x="1597158" y="5407242"/>
            <a:ext cx="2117616" cy="477054"/>
          </a:xfrm>
          <a:prstGeom prst="rect">
            <a:avLst/>
          </a:prstGeom>
          <a:noFill/>
        </p:spPr>
        <p:txBody>
          <a:bodyPr wrap="square" rtlCol="0">
            <a:spAutoFit/>
          </a:bodyPr>
          <a:lstStyle/>
          <a:p>
            <a:pPr algn="r"/>
            <a:r>
              <a:rPr lang="en-US" sz="1100" dirty="0">
                <a:solidFill>
                  <a:srgbClr val="525252"/>
                </a:solidFill>
                <a:latin typeface="IntelOne Display Regular"/>
                <a:cs typeface="Arial"/>
              </a:rPr>
              <a:t>Up to </a:t>
            </a:r>
            <a:r>
              <a:rPr lang="en-US" sz="1400" dirty="0">
                <a:solidFill>
                  <a:srgbClr val="525252"/>
                </a:solidFill>
                <a:latin typeface="IntelOne Display Medium" panose="020B0503020203020204" pitchFamily="34" charset="77"/>
                <a:cs typeface="Arial"/>
              </a:rPr>
              <a:t>1.16x </a:t>
            </a:r>
            <a:r>
              <a:rPr lang="en-US" sz="1100" dirty="0">
                <a:solidFill>
                  <a:srgbClr val="525252"/>
                </a:solidFill>
                <a:latin typeface="IntelOne Display Regular"/>
                <a:cs typeface="Arial"/>
              </a:rPr>
              <a:t>Improved </a:t>
            </a:r>
            <a:r>
              <a:rPr lang="en-US" sz="1100" dirty="0" err="1">
                <a:solidFill>
                  <a:srgbClr val="525252"/>
                </a:solidFill>
                <a:latin typeface="IntelOne Display Regular"/>
                <a:cs typeface="Arial"/>
              </a:rPr>
              <a:t>gRPC</a:t>
            </a:r>
            <a:r>
              <a:rPr lang="en-US" sz="1100" dirty="0">
                <a:solidFill>
                  <a:srgbClr val="525252"/>
                </a:solidFill>
                <a:latin typeface="IntelOne Display Regular"/>
                <a:cs typeface="Arial"/>
              </a:rPr>
              <a:t> latency (P99) per core</a:t>
            </a:r>
          </a:p>
        </p:txBody>
      </p:sp>
      <p:sp>
        <p:nvSpPr>
          <p:cNvPr id="37" name="Rectangle 36">
            <a:extLst>
              <a:ext uri="{FF2B5EF4-FFF2-40B4-BE49-F238E27FC236}">
                <a16:creationId xmlns:a16="http://schemas.microsoft.com/office/drawing/2014/main" id="{3DFD796D-26AD-A075-620B-25C36DDD5F99}"/>
              </a:ext>
            </a:extLst>
          </p:cNvPr>
          <p:cNvSpPr/>
          <p:nvPr/>
        </p:nvSpPr>
        <p:spPr>
          <a:xfrm>
            <a:off x="8438479" y="5411563"/>
            <a:ext cx="2117616" cy="502583"/>
          </a:xfrm>
          <a:prstGeom prst="rect">
            <a:avLst/>
          </a:prstGeom>
          <a:solidFill>
            <a:srgbClr val="FFFFFF"/>
          </a:solidFill>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E830FBB-E370-365B-88A2-6D90012EBC4F}"/>
              </a:ext>
            </a:extLst>
          </p:cNvPr>
          <p:cNvSpPr txBox="1"/>
          <p:nvPr/>
        </p:nvSpPr>
        <p:spPr>
          <a:xfrm>
            <a:off x="8483192" y="5407242"/>
            <a:ext cx="2117616" cy="477054"/>
          </a:xfrm>
          <a:prstGeom prst="rect">
            <a:avLst/>
          </a:prstGeom>
          <a:noFill/>
        </p:spPr>
        <p:txBody>
          <a:bodyPr wrap="square" rtlCol="0">
            <a:spAutoFit/>
          </a:bodyPr>
          <a:lstStyle/>
          <a:p>
            <a:r>
              <a:rPr lang="en-US" sz="1100" dirty="0">
                <a:solidFill>
                  <a:srgbClr val="525252"/>
                </a:solidFill>
                <a:latin typeface="IntelOne Display Regular"/>
                <a:cs typeface="Arial"/>
              </a:rPr>
              <a:t>Up to </a:t>
            </a:r>
            <a:r>
              <a:rPr lang="en-US" sz="1400" dirty="0">
                <a:solidFill>
                  <a:srgbClr val="525252"/>
                </a:solidFill>
                <a:latin typeface="IntelOne Display Medium" panose="020B0503020203020204" pitchFamily="34" charset="77"/>
                <a:cs typeface="Arial"/>
              </a:rPr>
              <a:t>1.6x </a:t>
            </a:r>
            <a:r>
              <a:rPr lang="en-US" sz="1100" dirty="0">
                <a:solidFill>
                  <a:srgbClr val="525252"/>
                </a:solidFill>
                <a:latin typeface="IntelOne Display Regular"/>
                <a:cs typeface="Arial"/>
              </a:rPr>
              <a:t>higher Server-Side Java Critical JOPs</a:t>
            </a:r>
          </a:p>
        </p:txBody>
      </p:sp>
      <p:grpSp>
        <p:nvGrpSpPr>
          <p:cNvPr id="43" name="Group 42">
            <a:extLst>
              <a:ext uri="{FF2B5EF4-FFF2-40B4-BE49-F238E27FC236}">
                <a16:creationId xmlns:a16="http://schemas.microsoft.com/office/drawing/2014/main" id="{F4949B77-97A3-BE38-6147-ADD719AB01FF}"/>
              </a:ext>
            </a:extLst>
          </p:cNvPr>
          <p:cNvGrpSpPr/>
          <p:nvPr/>
        </p:nvGrpSpPr>
        <p:grpSpPr>
          <a:xfrm rot="10800000" flipH="1">
            <a:off x="9741580" y="3544063"/>
            <a:ext cx="293549" cy="113697"/>
            <a:chOff x="10094793" y="3491742"/>
            <a:chExt cx="293549" cy="113697"/>
          </a:xfrm>
        </p:grpSpPr>
        <p:cxnSp>
          <p:nvCxnSpPr>
            <p:cNvPr id="53" name="Straight Connector 52">
              <a:extLst>
                <a:ext uri="{FF2B5EF4-FFF2-40B4-BE49-F238E27FC236}">
                  <a16:creationId xmlns:a16="http://schemas.microsoft.com/office/drawing/2014/main" id="{2D68A920-FE6F-50E4-0D81-AB87A239620E}"/>
                </a:ext>
              </a:extLst>
            </p:cNvPr>
            <p:cNvCxnSpPr>
              <a:cxnSpLocks/>
            </p:cNvCxnSpPr>
            <p:nvPr/>
          </p:nvCxnSpPr>
          <p:spPr>
            <a:xfrm>
              <a:off x="10208490" y="3548590"/>
              <a:ext cx="179852" cy="0"/>
            </a:xfrm>
            <a:prstGeom prst="line">
              <a:avLst/>
            </a:prstGeom>
            <a:ln w="12700">
              <a:solidFill>
                <a:srgbClr val="525252"/>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5EB0D85B-FE76-D5B7-4229-7A1377265B26}"/>
                </a:ext>
              </a:extLst>
            </p:cNvPr>
            <p:cNvSpPr/>
            <p:nvPr/>
          </p:nvSpPr>
          <p:spPr>
            <a:xfrm>
              <a:off x="10094793" y="3491742"/>
              <a:ext cx="113697" cy="113697"/>
            </a:xfrm>
            <a:prstGeom prst="ellipse">
              <a:avLst/>
            </a:prstGeom>
            <a:solidFill>
              <a:srgbClr val="FFFFFF"/>
            </a:solidFill>
            <a:ln w="34925">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CCF38EEF-3D71-7BB7-AEE9-E00EF7F5372D}"/>
              </a:ext>
            </a:extLst>
          </p:cNvPr>
          <p:cNvGrpSpPr/>
          <p:nvPr/>
        </p:nvGrpSpPr>
        <p:grpSpPr>
          <a:xfrm rot="10800000" flipH="1">
            <a:off x="9741580" y="4413858"/>
            <a:ext cx="293549" cy="113697"/>
            <a:chOff x="10094793" y="3491742"/>
            <a:chExt cx="293549" cy="113697"/>
          </a:xfrm>
        </p:grpSpPr>
        <p:cxnSp>
          <p:nvCxnSpPr>
            <p:cNvPr id="59" name="Straight Connector 58">
              <a:extLst>
                <a:ext uri="{FF2B5EF4-FFF2-40B4-BE49-F238E27FC236}">
                  <a16:creationId xmlns:a16="http://schemas.microsoft.com/office/drawing/2014/main" id="{AE920C1F-88EC-ED6A-3DE4-FFDDD19743EE}"/>
                </a:ext>
              </a:extLst>
            </p:cNvPr>
            <p:cNvCxnSpPr>
              <a:cxnSpLocks/>
            </p:cNvCxnSpPr>
            <p:nvPr/>
          </p:nvCxnSpPr>
          <p:spPr>
            <a:xfrm>
              <a:off x="10208490" y="3548590"/>
              <a:ext cx="179852" cy="0"/>
            </a:xfrm>
            <a:prstGeom prst="line">
              <a:avLst/>
            </a:prstGeom>
            <a:ln w="12700">
              <a:solidFill>
                <a:srgbClr val="525252"/>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A37A727-C79F-5EE9-D293-94801B8DB566}"/>
                </a:ext>
              </a:extLst>
            </p:cNvPr>
            <p:cNvSpPr/>
            <p:nvPr/>
          </p:nvSpPr>
          <p:spPr>
            <a:xfrm>
              <a:off x="10094793" y="3491742"/>
              <a:ext cx="113697" cy="113697"/>
            </a:xfrm>
            <a:prstGeom prst="ellipse">
              <a:avLst/>
            </a:prstGeom>
            <a:solidFill>
              <a:srgbClr val="FFFFFF"/>
            </a:solidFill>
            <a:ln w="34925">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1244FA2B-268F-5DEC-5A67-4202302D3C77}"/>
              </a:ext>
            </a:extLst>
          </p:cNvPr>
          <p:cNvSpPr/>
          <p:nvPr/>
        </p:nvSpPr>
        <p:spPr>
          <a:xfrm>
            <a:off x="10007005" y="3190883"/>
            <a:ext cx="1637214" cy="860485"/>
          </a:xfrm>
          <a:prstGeom prst="rect">
            <a:avLst/>
          </a:prstGeom>
          <a:solidFill>
            <a:srgbClr val="FFFFFF"/>
          </a:solidFill>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a:extLst>
              <a:ext uri="{FF2B5EF4-FFF2-40B4-BE49-F238E27FC236}">
                <a16:creationId xmlns:a16="http://schemas.microsoft.com/office/drawing/2014/main" id="{AEF89011-1953-BBC7-EE4A-A1E2CC683D1C}"/>
              </a:ext>
            </a:extLst>
          </p:cNvPr>
          <p:cNvSpPr/>
          <p:nvPr/>
        </p:nvSpPr>
        <p:spPr>
          <a:xfrm>
            <a:off x="10007005" y="4152089"/>
            <a:ext cx="1637214" cy="646292"/>
          </a:xfrm>
          <a:prstGeom prst="rect">
            <a:avLst/>
          </a:prstGeom>
          <a:solidFill>
            <a:srgbClr val="FFFFFF"/>
          </a:solidFill>
          <a:ln w="12700">
            <a:solidFill>
              <a:srgbClr val="525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8A683470-27D2-5B72-D3F5-B8119778824D}"/>
              </a:ext>
            </a:extLst>
          </p:cNvPr>
          <p:cNvSpPr txBox="1"/>
          <p:nvPr/>
        </p:nvSpPr>
        <p:spPr>
          <a:xfrm>
            <a:off x="9985667" y="3192902"/>
            <a:ext cx="1637214" cy="815608"/>
          </a:xfrm>
          <a:prstGeom prst="rect">
            <a:avLst/>
          </a:prstGeom>
          <a:noFill/>
        </p:spPr>
        <p:txBody>
          <a:bodyPr wrap="square" rtlCol="0">
            <a:spAutoFit/>
          </a:bodyPr>
          <a:lstStyle/>
          <a:p>
            <a:r>
              <a:rPr lang="en-US" sz="1100" dirty="0">
                <a:solidFill>
                  <a:srgbClr val="525252"/>
                </a:solidFill>
                <a:latin typeface="IntelOne Display Regular"/>
                <a:cs typeface="Arial"/>
              </a:rPr>
              <a:t>Up to </a:t>
            </a:r>
            <a:r>
              <a:rPr lang="en-US" sz="1400" dirty="0">
                <a:solidFill>
                  <a:srgbClr val="525252"/>
                </a:solidFill>
                <a:latin typeface="IntelOne Display Medium" panose="020B0503020203020204" pitchFamily="34" charset="77"/>
                <a:cs typeface="Arial"/>
              </a:rPr>
              <a:t>3.5x </a:t>
            </a:r>
            <a:r>
              <a:rPr lang="en-US" sz="1100" dirty="0">
                <a:solidFill>
                  <a:srgbClr val="525252"/>
                </a:solidFill>
                <a:latin typeface="IntelOne Display Regular"/>
                <a:cs typeface="Arial"/>
              </a:rPr>
              <a:t>higher DLRM inferences with Intel® Advanced Matrix Extensions (AMX)</a:t>
            </a:r>
            <a:endParaRPr lang="en-US" sz="1100" dirty="0">
              <a:solidFill>
                <a:srgbClr val="525252"/>
              </a:solidFill>
            </a:endParaRPr>
          </a:p>
        </p:txBody>
      </p:sp>
      <p:sp>
        <p:nvSpPr>
          <p:cNvPr id="24" name="TextBox 23">
            <a:extLst>
              <a:ext uri="{FF2B5EF4-FFF2-40B4-BE49-F238E27FC236}">
                <a16:creationId xmlns:a16="http://schemas.microsoft.com/office/drawing/2014/main" id="{44284F98-5DC1-0ABC-B3C9-C6527619850D}"/>
              </a:ext>
            </a:extLst>
          </p:cNvPr>
          <p:cNvSpPr txBox="1"/>
          <p:nvPr/>
        </p:nvSpPr>
        <p:spPr>
          <a:xfrm>
            <a:off x="9985667" y="4127419"/>
            <a:ext cx="1637214" cy="646331"/>
          </a:xfrm>
          <a:prstGeom prst="rect">
            <a:avLst/>
          </a:prstGeom>
          <a:noFill/>
        </p:spPr>
        <p:txBody>
          <a:bodyPr wrap="square" rtlCol="0">
            <a:spAutoFit/>
          </a:bodyPr>
          <a:lstStyle/>
          <a:p>
            <a:r>
              <a:rPr lang="en-US" sz="1100" dirty="0">
                <a:solidFill>
                  <a:srgbClr val="525252"/>
                </a:solidFill>
                <a:latin typeface="IntelOne Display Regular"/>
                <a:cs typeface="Arial"/>
              </a:rPr>
              <a:t>Up to </a:t>
            </a:r>
            <a:r>
              <a:rPr lang="en-US" sz="1400" dirty="0">
                <a:solidFill>
                  <a:srgbClr val="525252"/>
                </a:solidFill>
                <a:latin typeface="IntelOne Display Medium" panose="020B0503020203020204" pitchFamily="34" charset="77"/>
                <a:cs typeface="Arial"/>
              </a:rPr>
              <a:t>3x </a:t>
            </a:r>
            <a:r>
              <a:rPr lang="en-US" sz="1100" dirty="0">
                <a:solidFill>
                  <a:srgbClr val="525252"/>
                </a:solidFill>
                <a:latin typeface="IntelOne Display Regular"/>
                <a:cs typeface="Arial"/>
              </a:rPr>
              <a:t>higher operations/sec on </a:t>
            </a:r>
            <a:r>
              <a:rPr lang="en-US" sz="1100" dirty="0" err="1">
                <a:solidFill>
                  <a:srgbClr val="525252"/>
                </a:solidFill>
                <a:latin typeface="IntelOne Display Regular"/>
                <a:cs typeface="Arial"/>
              </a:rPr>
              <a:t>RocksDB</a:t>
            </a:r>
            <a:r>
              <a:rPr lang="en-US" sz="1100" dirty="0">
                <a:solidFill>
                  <a:srgbClr val="525252"/>
                </a:solidFill>
                <a:latin typeface="IntelOne Display Regular"/>
                <a:cs typeface="Arial"/>
              </a:rPr>
              <a:t> with Intel IAA</a:t>
            </a:r>
          </a:p>
        </p:txBody>
      </p:sp>
    </p:spTree>
    <p:extLst>
      <p:ext uri="{BB962C8B-B14F-4D97-AF65-F5344CB8AC3E}">
        <p14:creationId xmlns:p14="http://schemas.microsoft.com/office/powerpoint/2010/main" val="321487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7546-BED6-45C3-A01B-5DD62E3058E1}"/>
              </a:ext>
            </a:extLst>
          </p:cNvPr>
          <p:cNvSpPr>
            <a:spLocks noGrp="1"/>
          </p:cNvSpPr>
          <p:nvPr>
            <p:ph type="title"/>
          </p:nvPr>
        </p:nvSpPr>
        <p:spPr/>
        <p:txBody>
          <a:bodyPr>
            <a:normAutofit/>
          </a:bodyPr>
          <a:lstStyle/>
          <a:p>
            <a:r>
              <a:rPr lang="en-US" dirty="0"/>
              <a:t>Microservice Performance </a:t>
            </a:r>
            <a:br>
              <a:rPr lang="en-US" dirty="0"/>
            </a:br>
            <a:r>
              <a:rPr lang="en-US" sz="2200" dirty="0">
                <a:latin typeface="+mj-lt"/>
              </a:rPr>
              <a:t>Benefits of 4th Gen Intel® Xeon® Processors</a:t>
            </a:r>
          </a:p>
        </p:txBody>
      </p:sp>
      <p:graphicFrame>
        <p:nvGraphicFramePr>
          <p:cNvPr id="47" name="Chart 46">
            <a:extLst>
              <a:ext uri="{FF2B5EF4-FFF2-40B4-BE49-F238E27FC236}">
                <a16:creationId xmlns:a16="http://schemas.microsoft.com/office/drawing/2014/main" id="{60F2CCCD-D2CB-48C1-8E9A-85240E67F1E4}"/>
              </a:ext>
            </a:extLst>
          </p:cNvPr>
          <p:cNvGraphicFramePr/>
          <p:nvPr>
            <p:extLst>
              <p:ext uri="{D42A27DB-BD31-4B8C-83A1-F6EECF244321}">
                <p14:modId xmlns:p14="http://schemas.microsoft.com/office/powerpoint/2010/main" val="2171682761"/>
              </p:ext>
            </p:extLst>
          </p:nvPr>
        </p:nvGraphicFramePr>
        <p:xfrm>
          <a:off x="2965204" y="2343157"/>
          <a:ext cx="5986437" cy="3601988"/>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id="{12541F66-DC45-4EE9-AFC7-9EF8070FA4DC}"/>
              </a:ext>
            </a:extLst>
          </p:cNvPr>
          <p:cNvSpPr txBox="1"/>
          <p:nvPr/>
        </p:nvSpPr>
        <p:spPr>
          <a:xfrm>
            <a:off x="2686775" y="1652255"/>
            <a:ext cx="6359637" cy="553998"/>
          </a:xfrm>
          <a:prstGeom prst="rect">
            <a:avLst/>
          </a:prstGeom>
          <a:noFill/>
        </p:spPr>
        <p:txBody>
          <a:bodyPr wrap="square" rtlCol="0">
            <a:spAutoFit/>
          </a:bodyPr>
          <a:lstStyle>
            <a:defPPr>
              <a:defRPr lang="en-US"/>
            </a:defPPr>
            <a:lvl1pPr algn="ctr">
              <a:lnSpc>
                <a:spcPts val="1799"/>
              </a:lnSpc>
              <a:defRPr sz="1600">
                <a:solidFill>
                  <a:srgbClr val="525252"/>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r>
              <a:rPr lang="en-US" dirty="0"/>
              <a:t>End-to-End Microservices Performance </a:t>
            </a:r>
            <a:br>
              <a:rPr lang="en-US" dirty="0"/>
            </a:br>
            <a:r>
              <a:rPr lang="en-US" dirty="0"/>
              <a:t>Death Star Bench throughput within latency SLA</a:t>
            </a:r>
          </a:p>
        </p:txBody>
      </p:sp>
      <p:pic>
        <p:nvPicPr>
          <p:cNvPr id="1026" name="Picture 2">
            <a:extLst>
              <a:ext uri="{FF2B5EF4-FFF2-40B4-BE49-F238E27FC236}">
                <a16:creationId xmlns:a16="http://schemas.microsoft.com/office/drawing/2014/main" id="{EEAEC039-83EE-4F55-A573-231B669B7F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28" t="50868" r="52701" b="10176"/>
          <a:stretch/>
        </p:blipFill>
        <p:spPr bwMode="auto">
          <a:xfrm>
            <a:off x="659418" y="2833140"/>
            <a:ext cx="2027357" cy="1947845"/>
          </a:xfrm>
          <a:prstGeom prst="ellipse">
            <a:avLst/>
          </a:prstGeom>
          <a:noFill/>
          <a:ln w="50800">
            <a:solidFill>
              <a:srgbClr val="F2F2F2"/>
            </a:solidFill>
          </a:ln>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7CFF8552-96D6-4222-B83B-057D77FF68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7" t="2227" r="51890" b="58517"/>
          <a:stretch/>
        </p:blipFill>
        <p:spPr bwMode="auto">
          <a:xfrm>
            <a:off x="9278911" y="2794248"/>
            <a:ext cx="2221637" cy="2113168"/>
          </a:xfrm>
          <a:prstGeom prst="ellipse">
            <a:avLst/>
          </a:prstGeom>
          <a:noFill/>
          <a:ln w="50800">
            <a:solidFill>
              <a:srgbClr val="F2F2F2"/>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925181-2392-2885-06EC-ECD7713587F4}"/>
              </a:ext>
            </a:extLst>
          </p:cNvPr>
          <p:cNvSpPr txBox="1"/>
          <p:nvPr/>
        </p:nvSpPr>
        <p:spPr>
          <a:xfrm>
            <a:off x="339669" y="6157928"/>
            <a:ext cx="3944619"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backup for workloads and configurations. Results may vary</a:t>
            </a:r>
          </a:p>
        </p:txBody>
      </p:sp>
    </p:spTree>
    <p:extLst>
      <p:ext uri="{BB962C8B-B14F-4D97-AF65-F5344CB8AC3E}">
        <p14:creationId xmlns:p14="http://schemas.microsoft.com/office/powerpoint/2010/main" val="12681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7546-BED6-45C3-A01B-5DD62E3058E1}"/>
              </a:ext>
            </a:extLst>
          </p:cNvPr>
          <p:cNvSpPr>
            <a:spLocks noGrp="1"/>
          </p:cNvSpPr>
          <p:nvPr>
            <p:ph type="title"/>
          </p:nvPr>
        </p:nvSpPr>
        <p:spPr/>
        <p:txBody>
          <a:bodyPr/>
          <a:lstStyle/>
          <a:p>
            <a:r>
              <a:rPr lang="en-US" dirty="0"/>
              <a:t>Cloud Instance Performance Gains </a:t>
            </a:r>
            <a:br>
              <a:rPr lang="en-US" dirty="0"/>
            </a:br>
            <a:r>
              <a:rPr lang="en-US" sz="2200" dirty="0">
                <a:latin typeface="+mj-lt"/>
              </a:rPr>
              <a:t>with 4th Gen Intel® Xeon® Processors</a:t>
            </a:r>
          </a:p>
        </p:txBody>
      </p:sp>
      <p:graphicFrame>
        <p:nvGraphicFramePr>
          <p:cNvPr id="7" name="Chart 6">
            <a:extLst>
              <a:ext uri="{FF2B5EF4-FFF2-40B4-BE49-F238E27FC236}">
                <a16:creationId xmlns:a16="http://schemas.microsoft.com/office/drawing/2014/main" id="{AEF2DE5B-C2BA-4E0B-B8AD-C17C24E7BAC1}"/>
              </a:ext>
            </a:extLst>
          </p:cNvPr>
          <p:cNvGraphicFramePr/>
          <p:nvPr>
            <p:extLst>
              <p:ext uri="{D42A27DB-BD31-4B8C-83A1-F6EECF244321}">
                <p14:modId xmlns:p14="http://schemas.microsoft.com/office/powerpoint/2010/main" val="3921685445"/>
              </p:ext>
            </p:extLst>
          </p:nvPr>
        </p:nvGraphicFramePr>
        <p:xfrm>
          <a:off x="342810" y="1683581"/>
          <a:ext cx="6846692" cy="430368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EA2D811-3564-4F7B-9EB0-8AC65A41FA82}"/>
              </a:ext>
            </a:extLst>
          </p:cNvPr>
          <p:cNvSpPr txBox="1"/>
          <p:nvPr/>
        </p:nvSpPr>
        <p:spPr>
          <a:xfrm>
            <a:off x="764910" y="1422039"/>
            <a:ext cx="6330210" cy="523084"/>
          </a:xfrm>
          <a:prstGeom prst="rect">
            <a:avLst/>
          </a:prstGeom>
          <a:solidFill>
            <a:schemeClr val="tx1"/>
          </a:solidFill>
        </p:spPr>
        <p:txBody>
          <a:bodyPr wrap="square" lIns="91416" tIns="45708" rIns="91416" bIns="45708" rtlCol="0" anchor="t">
            <a:spAutoFit/>
          </a:bodyPr>
          <a:lstStyle/>
          <a:p>
            <a:pPr algn="ctr"/>
            <a:r>
              <a:rPr lang="en-US" sz="1400" dirty="0">
                <a:solidFill>
                  <a:schemeClr val="bg2"/>
                </a:solidFill>
                <a:latin typeface="IntelOne Display Medium"/>
                <a:ea typeface="Intel Clear Light" panose="020B0404020203020204" pitchFamily="34" charset="0"/>
                <a:cs typeface="Intel Clear Light" panose="020B0404020203020204" pitchFamily="34" charset="0"/>
              </a:rPr>
              <a:t>Google C3 (4th Gen Intel Xeon processors) vs.</a:t>
            </a:r>
            <a:br>
              <a:rPr lang="en-US" sz="1400" dirty="0">
                <a:latin typeface="IntelOne Display Medium" panose="020B0703020203020204" pitchFamily="34" charset="0"/>
                <a:ea typeface="Intel Clear Light" panose="020B0404020203020204" pitchFamily="34" charset="0"/>
                <a:cs typeface="Intel Clear Light" panose="020B0404020203020204" pitchFamily="34" charset="0"/>
              </a:rPr>
            </a:br>
            <a:r>
              <a:rPr lang="en-US" sz="1400" dirty="0">
                <a:solidFill>
                  <a:schemeClr val="bg2"/>
                </a:solidFill>
                <a:latin typeface="IntelOne Display Medium"/>
                <a:ea typeface="Intel Clear Light" panose="020B0404020203020204" pitchFamily="34" charset="0"/>
                <a:cs typeface="Intel Clear Light" panose="020B0404020203020204" pitchFamily="34" charset="0"/>
              </a:rPr>
              <a:t> Google C2 (2nd Gen Intel Xeon processors)</a:t>
            </a:r>
            <a:r>
              <a:rPr lang="en-US" sz="1400" baseline="30000" dirty="0">
                <a:solidFill>
                  <a:schemeClr val="bg2"/>
                </a:solidFill>
                <a:latin typeface="IntelOne Display Medium"/>
                <a:ea typeface="Intel Clear Light" panose="020B0404020203020204" pitchFamily="34" charset="0"/>
                <a:cs typeface="Intel Clear Light" panose="020B0404020203020204" pitchFamily="34" charset="0"/>
              </a:rPr>
              <a:t>1</a:t>
            </a:r>
          </a:p>
        </p:txBody>
      </p:sp>
      <p:pic>
        <p:nvPicPr>
          <p:cNvPr id="5122" name="Picture 2">
            <a:extLst>
              <a:ext uri="{FF2B5EF4-FFF2-40B4-BE49-F238E27FC236}">
                <a16:creationId xmlns:a16="http://schemas.microsoft.com/office/drawing/2014/main" id="{B159BD94-309D-429C-BC52-B2228F1C908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8828" t="9373" r="38828" b="11263"/>
          <a:stretch/>
        </p:blipFill>
        <p:spPr bwMode="auto">
          <a:xfrm>
            <a:off x="7866014" y="2489366"/>
            <a:ext cx="629416" cy="62034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63A3D44-1178-473B-900B-408204C00FC8}"/>
              </a:ext>
            </a:extLst>
          </p:cNvPr>
          <p:cNvSpPr txBox="1"/>
          <p:nvPr/>
        </p:nvSpPr>
        <p:spPr>
          <a:xfrm>
            <a:off x="8619223" y="2406087"/>
            <a:ext cx="3441701" cy="738472"/>
          </a:xfrm>
          <a:prstGeom prst="rect">
            <a:avLst/>
          </a:prstGeom>
          <a:noFill/>
        </p:spPr>
        <p:txBody>
          <a:bodyPr wrap="square">
            <a:spAutoFit/>
          </a:bodyPr>
          <a:lstStyle/>
          <a:p>
            <a:r>
              <a:rPr lang="en-US" sz="1400" dirty="0">
                <a:solidFill>
                  <a:srgbClr val="525252"/>
                </a:solidFill>
                <a:latin typeface="IntelOne Display Regular"/>
                <a:cs typeface="Arial"/>
              </a:rPr>
              <a:t>Observing a </a:t>
            </a:r>
            <a:r>
              <a:rPr lang="en-US" sz="1400" dirty="0">
                <a:solidFill>
                  <a:schemeClr val="bg2"/>
                </a:solidFill>
                <a:latin typeface="IntelOne Display Regular"/>
                <a:cs typeface="Arial"/>
              </a:rPr>
              <a:t>20% increase </a:t>
            </a:r>
            <a:r>
              <a:rPr lang="en-US" sz="1400" dirty="0">
                <a:solidFill>
                  <a:srgbClr val="525252"/>
                </a:solidFill>
                <a:latin typeface="IntelOne Display Regular"/>
                <a:cs typeface="Arial"/>
              </a:rPr>
              <a:t>in </a:t>
            </a:r>
            <a:br>
              <a:rPr lang="en-US" sz="1400" dirty="0">
                <a:solidFill>
                  <a:srgbClr val="525252"/>
                </a:solidFill>
                <a:latin typeface="IntelOne Display Regular"/>
                <a:cs typeface="Arial"/>
              </a:rPr>
            </a:br>
            <a:r>
              <a:rPr lang="en-US" sz="1400" dirty="0">
                <a:solidFill>
                  <a:srgbClr val="525252"/>
                </a:solidFill>
                <a:latin typeface="IntelOne Display Regular"/>
                <a:cs typeface="Arial"/>
              </a:rPr>
              <a:t>performance of C3 over C2 in testing </a:t>
            </a:r>
            <a:br>
              <a:rPr lang="en-US" sz="1400" dirty="0">
                <a:solidFill>
                  <a:srgbClr val="525252"/>
                </a:solidFill>
                <a:latin typeface="IntelOne Display Regular"/>
                <a:cs typeface="Arial"/>
              </a:rPr>
            </a:br>
            <a:r>
              <a:rPr lang="en-US" sz="1400" dirty="0">
                <a:solidFill>
                  <a:srgbClr val="525252"/>
                </a:solidFill>
                <a:latin typeface="IntelOne Display Regular"/>
                <a:cs typeface="Arial"/>
              </a:rPr>
              <a:t>with one of our key workloads.</a:t>
            </a:r>
          </a:p>
        </p:txBody>
      </p:sp>
      <p:sp>
        <p:nvSpPr>
          <p:cNvPr id="22" name="TextBox 21">
            <a:extLst>
              <a:ext uri="{FF2B5EF4-FFF2-40B4-BE49-F238E27FC236}">
                <a16:creationId xmlns:a16="http://schemas.microsoft.com/office/drawing/2014/main" id="{9B20C1B0-8C25-47AC-998A-9E4958E06B52}"/>
              </a:ext>
            </a:extLst>
          </p:cNvPr>
          <p:cNvSpPr txBox="1"/>
          <p:nvPr/>
        </p:nvSpPr>
        <p:spPr>
          <a:xfrm>
            <a:off x="8619223" y="3553669"/>
            <a:ext cx="3226791" cy="953859"/>
          </a:xfrm>
          <a:prstGeom prst="rect">
            <a:avLst/>
          </a:prstGeom>
          <a:noFill/>
        </p:spPr>
        <p:txBody>
          <a:bodyPr wrap="square">
            <a:spAutoFit/>
          </a:bodyPr>
          <a:lstStyle/>
          <a:p>
            <a:r>
              <a:rPr lang="en-US" sz="1400" dirty="0">
                <a:solidFill>
                  <a:srgbClr val="525252"/>
                </a:solidFill>
                <a:latin typeface="IntelOne Display Regular"/>
                <a:cs typeface="Arial"/>
              </a:rPr>
              <a:t>As much as </a:t>
            </a:r>
            <a:r>
              <a:rPr lang="en-US" sz="1400" dirty="0">
                <a:solidFill>
                  <a:schemeClr val="bg2"/>
                </a:solidFill>
                <a:latin typeface="IntelOne Display Regular"/>
                <a:cs typeface="Arial"/>
              </a:rPr>
              <a:t>10x quicker </a:t>
            </a:r>
            <a:r>
              <a:rPr lang="en-US" sz="1400" dirty="0">
                <a:solidFill>
                  <a:srgbClr val="525252"/>
                </a:solidFill>
                <a:latin typeface="IntelOne Display Regular"/>
                <a:cs typeface="Arial"/>
              </a:rPr>
              <a:t>for about </a:t>
            </a:r>
            <a:br>
              <a:rPr lang="en-US" sz="1400" dirty="0">
                <a:solidFill>
                  <a:srgbClr val="525252"/>
                </a:solidFill>
                <a:latin typeface="IntelOne Display Regular"/>
                <a:cs typeface="Arial"/>
              </a:rPr>
            </a:br>
            <a:r>
              <a:rPr lang="en-US" sz="1400" dirty="0">
                <a:solidFill>
                  <a:srgbClr val="525252"/>
                </a:solidFill>
                <a:latin typeface="IntelOne Display Regular"/>
                <a:cs typeface="Arial"/>
              </a:rPr>
              <a:t>the same computational cost for weather research and forecasting </a:t>
            </a:r>
            <a:br>
              <a:rPr lang="en-US" sz="1400" dirty="0">
                <a:solidFill>
                  <a:srgbClr val="525252"/>
                </a:solidFill>
                <a:latin typeface="IntelOne Display Regular"/>
                <a:cs typeface="Arial"/>
              </a:rPr>
            </a:br>
            <a:r>
              <a:rPr lang="en-US" sz="1400" dirty="0">
                <a:solidFill>
                  <a:srgbClr val="525252"/>
                </a:solidFill>
                <a:latin typeface="IntelOne Display Regular"/>
                <a:cs typeface="Arial"/>
              </a:rPr>
              <a:t>on C3 clusters.</a:t>
            </a:r>
          </a:p>
        </p:txBody>
      </p:sp>
      <p:sp>
        <p:nvSpPr>
          <p:cNvPr id="24" name="TextBox 23">
            <a:extLst>
              <a:ext uri="{FF2B5EF4-FFF2-40B4-BE49-F238E27FC236}">
                <a16:creationId xmlns:a16="http://schemas.microsoft.com/office/drawing/2014/main" id="{41536B77-BBC5-4B77-A45B-7726939AC095}"/>
              </a:ext>
            </a:extLst>
          </p:cNvPr>
          <p:cNvSpPr txBox="1"/>
          <p:nvPr/>
        </p:nvSpPr>
        <p:spPr>
          <a:xfrm>
            <a:off x="8619223" y="4912113"/>
            <a:ext cx="3131016" cy="738472"/>
          </a:xfrm>
          <a:prstGeom prst="rect">
            <a:avLst/>
          </a:prstGeom>
          <a:noFill/>
        </p:spPr>
        <p:txBody>
          <a:bodyPr wrap="square">
            <a:spAutoFit/>
          </a:bodyPr>
          <a:lstStyle/>
          <a:p>
            <a:r>
              <a:rPr lang="en-US" sz="1400" dirty="0">
                <a:solidFill>
                  <a:srgbClr val="525252"/>
                </a:solidFill>
                <a:latin typeface="IntelOne Display Regular"/>
                <a:cs typeface="Arial"/>
              </a:rPr>
              <a:t>Seeing up to </a:t>
            </a:r>
            <a:r>
              <a:rPr lang="en-US" sz="1400" dirty="0">
                <a:solidFill>
                  <a:schemeClr val="bg2"/>
                </a:solidFill>
                <a:latin typeface="IntelOne Display Regular"/>
                <a:cs typeface="Arial"/>
              </a:rPr>
              <a:t>3x performance </a:t>
            </a:r>
            <a:r>
              <a:rPr lang="en-US" sz="1400" dirty="0">
                <a:solidFill>
                  <a:srgbClr val="525252"/>
                </a:solidFill>
                <a:latin typeface="IntelOne Display Regular"/>
                <a:cs typeface="Arial"/>
              </a:rPr>
              <a:t>gains over C2 VMs due to higher memory bandwidth and lower network latency.</a:t>
            </a:r>
          </a:p>
        </p:txBody>
      </p:sp>
      <p:cxnSp>
        <p:nvCxnSpPr>
          <p:cNvPr id="25" name="Straight Connector 24">
            <a:extLst>
              <a:ext uri="{FF2B5EF4-FFF2-40B4-BE49-F238E27FC236}">
                <a16:creationId xmlns:a16="http://schemas.microsoft.com/office/drawing/2014/main" id="{4C87FA1C-A0E9-4F5F-A91E-26D6FE2501EB}"/>
              </a:ext>
            </a:extLst>
          </p:cNvPr>
          <p:cNvCxnSpPr>
            <a:cxnSpLocks/>
          </p:cNvCxnSpPr>
          <p:nvPr/>
        </p:nvCxnSpPr>
        <p:spPr>
          <a:xfrm flipH="1">
            <a:off x="7899869" y="3354396"/>
            <a:ext cx="3755185"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ACEBA3-65CA-4F05-9E95-C613EED6EEFD}"/>
              </a:ext>
            </a:extLst>
          </p:cNvPr>
          <p:cNvCxnSpPr>
            <a:cxnSpLocks/>
          </p:cNvCxnSpPr>
          <p:nvPr/>
        </p:nvCxnSpPr>
        <p:spPr>
          <a:xfrm flipH="1">
            <a:off x="7899869" y="4735562"/>
            <a:ext cx="3755185"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DFB8B7F-0C89-4FE0-81E5-14C3BD6998C8}"/>
              </a:ext>
            </a:extLst>
          </p:cNvPr>
          <p:cNvSpPr txBox="1"/>
          <p:nvPr/>
        </p:nvSpPr>
        <p:spPr>
          <a:xfrm>
            <a:off x="7833437" y="1732390"/>
            <a:ext cx="3755185" cy="338466"/>
          </a:xfrm>
          <a:prstGeom prst="rect">
            <a:avLst/>
          </a:prstGeom>
          <a:noFill/>
        </p:spPr>
        <p:txBody>
          <a:bodyPr wrap="square">
            <a:spAutoFit/>
          </a:bodyPr>
          <a:lstStyle/>
          <a:p>
            <a:pPr algn="ctr"/>
            <a:r>
              <a:rPr lang="en-US" sz="1600" dirty="0">
                <a:solidFill>
                  <a:srgbClr val="525252"/>
                </a:solidFill>
                <a:latin typeface="IntelOne Display Medium" panose="020B0703020203020204" pitchFamily="34" charset="0"/>
                <a:ea typeface="Intel Clear Light" panose="020B0404020203020204" pitchFamily="34" charset="0"/>
                <a:cs typeface="Intel Clear Light" panose="020B0404020203020204" pitchFamily="34" charset="0"/>
              </a:rPr>
              <a:t>Google Cloud new C3 Machine Series</a:t>
            </a:r>
            <a:r>
              <a:rPr lang="en-US" sz="1600" baseline="30000" dirty="0">
                <a:solidFill>
                  <a:srgbClr val="525252"/>
                </a:solidFill>
                <a:latin typeface="IntelOne Display Medium" panose="020B0703020203020204" pitchFamily="34" charset="0"/>
                <a:ea typeface="Intel Clear Light" panose="020B0404020203020204" pitchFamily="34" charset="0"/>
                <a:cs typeface="Intel Clear Light" panose="020B0404020203020204" pitchFamily="34" charset="0"/>
              </a:rPr>
              <a:t>2</a:t>
            </a:r>
          </a:p>
        </p:txBody>
      </p:sp>
      <p:sp>
        <p:nvSpPr>
          <p:cNvPr id="3" name="TextBox 2">
            <a:extLst>
              <a:ext uri="{FF2B5EF4-FFF2-40B4-BE49-F238E27FC236}">
                <a16:creationId xmlns:a16="http://schemas.microsoft.com/office/drawing/2014/main" id="{0B073586-1C13-4355-BF9C-FFF0A04ADEBD}"/>
              </a:ext>
            </a:extLst>
          </p:cNvPr>
          <p:cNvSpPr txBox="1"/>
          <p:nvPr/>
        </p:nvSpPr>
        <p:spPr>
          <a:xfrm>
            <a:off x="6324507" y="4743645"/>
            <a:ext cx="475737" cy="338466"/>
          </a:xfrm>
          <a:prstGeom prst="rect">
            <a:avLst/>
          </a:prstGeom>
          <a:noFill/>
        </p:spPr>
        <p:txBody>
          <a:bodyPr wrap="square" rtlCol="0">
            <a:spAutoFit/>
          </a:bodyPr>
          <a:lstStyle/>
          <a:p>
            <a:pPr algn="ctr"/>
            <a:r>
              <a:rPr lang="en-US" sz="800" dirty="0">
                <a:latin typeface="IntelOne Display Medium" panose="020B0703020203020204" pitchFamily="34" charset="0"/>
                <a:ea typeface="Intel Clear Light" panose="020B0404020203020204" pitchFamily="34" charset="0"/>
                <a:cs typeface="Intel Clear Light" panose="020B0404020203020204" pitchFamily="34" charset="0"/>
              </a:rPr>
              <a:t>Per vCPU</a:t>
            </a:r>
          </a:p>
        </p:txBody>
      </p:sp>
      <p:sp>
        <p:nvSpPr>
          <p:cNvPr id="29" name="TextBox 28">
            <a:extLst>
              <a:ext uri="{FF2B5EF4-FFF2-40B4-BE49-F238E27FC236}">
                <a16:creationId xmlns:a16="http://schemas.microsoft.com/office/drawing/2014/main" id="{879B6ACE-63C0-4A77-9FC1-F4B9D4C8F499}"/>
              </a:ext>
            </a:extLst>
          </p:cNvPr>
          <p:cNvSpPr txBox="1"/>
          <p:nvPr/>
        </p:nvSpPr>
        <p:spPr>
          <a:xfrm>
            <a:off x="2428436" y="4743645"/>
            <a:ext cx="475737" cy="338466"/>
          </a:xfrm>
          <a:prstGeom prst="rect">
            <a:avLst/>
          </a:prstGeom>
          <a:noFill/>
        </p:spPr>
        <p:txBody>
          <a:bodyPr wrap="square" rtlCol="0">
            <a:spAutoFit/>
          </a:bodyPr>
          <a:lstStyle/>
          <a:p>
            <a:pPr algn="ctr"/>
            <a:r>
              <a:rPr lang="en-US" sz="800" dirty="0">
                <a:latin typeface="IntelOne Display Medium" panose="020B0703020203020204" pitchFamily="34" charset="0"/>
                <a:ea typeface="Intel Clear Light" panose="020B0404020203020204" pitchFamily="34" charset="0"/>
                <a:cs typeface="Intel Clear Light" panose="020B0404020203020204" pitchFamily="34" charset="0"/>
              </a:rPr>
              <a:t>4 vCPU</a:t>
            </a:r>
          </a:p>
        </p:txBody>
      </p:sp>
      <p:sp>
        <p:nvSpPr>
          <p:cNvPr id="31" name="TextBox 30">
            <a:extLst>
              <a:ext uri="{FF2B5EF4-FFF2-40B4-BE49-F238E27FC236}">
                <a16:creationId xmlns:a16="http://schemas.microsoft.com/office/drawing/2014/main" id="{9D64259B-B0DE-4DAB-B01A-1C2D1E6EE4A6}"/>
              </a:ext>
            </a:extLst>
          </p:cNvPr>
          <p:cNvSpPr txBox="1"/>
          <p:nvPr/>
        </p:nvSpPr>
        <p:spPr>
          <a:xfrm>
            <a:off x="3410745" y="4743645"/>
            <a:ext cx="475737" cy="338466"/>
          </a:xfrm>
          <a:prstGeom prst="rect">
            <a:avLst/>
          </a:prstGeom>
          <a:noFill/>
        </p:spPr>
        <p:txBody>
          <a:bodyPr wrap="square" rtlCol="0">
            <a:spAutoFit/>
          </a:bodyPr>
          <a:lstStyle/>
          <a:p>
            <a:pPr algn="ctr"/>
            <a:r>
              <a:rPr lang="en-US" sz="800" dirty="0">
                <a:latin typeface="IntelOne Display Medium" panose="020B0703020203020204" pitchFamily="34" charset="0"/>
                <a:ea typeface="Intel Clear Light" panose="020B0404020203020204" pitchFamily="34" charset="0"/>
                <a:cs typeface="Intel Clear Light" panose="020B0404020203020204" pitchFamily="34" charset="0"/>
              </a:rPr>
              <a:t>4 vCPU</a:t>
            </a:r>
          </a:p>
        </p:txBody>
      </p:sp>
      <p:sp>
        <p:nvSpPr>
          <p:cNvPr id="32" name="TextBox 31">
            <a:extLst>
              <a:ext uri="{FF2B5EF4-FFF2-40B4-BE49-F238E27FC236}">
                <a16:creationId xmlns:a16="http://schemas.microsoft.com/office/drawing/2014/main" id="{1BE0C3AB-EEAB-45B2-A170-211E953C394F}"/>
              </a:ext>
            </a:extLst>
          </p:cNvPr>
          <p:cNvSpPr txBox="1"/>
          <p:nvPr/>
        </p:nvSpPr>
        <p:spPr>
          <a:xfrm>
            <a:off x="4381136" y="4743645"/>
            <a:ext cx="475737" cy="338466"/>
          </a:xfrm>
          <a:prstGeom prst="rect">
            <a:avLst/>
          </a:prstGeom>
          <a:noFill/>
        </p:spPr>
        <p:txBody>
          <a:bodyPr wrap="square" rtlCol="0">
            <a:spAutoFit/>
          </a:bodyPr>
          <a:lstStyle/>
          <a:p>
            <a:pPr algn="ctr"/>
            <a:r>
              <a:rPr lang="en-US" sz="800" dirty="0">
                <a:latin typeface="IntelOne Display Medium" panose="020B0703020203020204" pitchFamily="34" charset="0"/>
                <a:ea typeface="Intel Clear Light" panose="020B0404020203020204" pitchFamily="34" charset="0"/>
                <a:cs typeface="Intel Clear Light" panose="020B0404020203020204" pitchFamily="34" charset="0"/>
              </a:rPr>
              <a:t>4 vCPU</a:t>
            </a:r>
          </a:p>
        </p:txBody>
      </p:sp>
      <p:sp>
        <p:nvSpPr>
          <p:cNvPr id="33" name="TextBox 32">
            <a:extLst>
              <a:ext uri="{FF2B5EF4-FFF2-40B4-BE49-F238E27FC236}">
                <a16:creationId xmlns:a16="http://schemas.microsoft.com/office/drawing/2014/main" id="{612C1AFB-E5EF-4CC3-8D3B-EA2D96A4834C}"/>
              </a:ext>
            </a:extLst>
          </p:cNvPr>
          <p:cNvSpPr txBox="1"/>
          <p:nvPr/>
        </p:nvSpPr>
        <p:spPr>
          <a:xfrm>
            <a:off x="5351527" y="4743645"/>
            <a:ext cx="475737" cy="338466"/>
          </a:xfrm>
          <a:prstGeom prst="rect">
            <a:avLst/>
          </a:prstGeom>
          <a:noFill/>
        </p:spPr>
        <p:txBody>
          <a:bodyPr wrap="square" rtlCol="0">
            <a:spAutoFit/>
          </a:bodyPr>
          <a:lstStyle/>
          <a:p>
            <a:pPr algn="ctr"/>
            <a:r>
              <a:rPr lang="en-US" sz="800" dirty="0">
                <a:latin typeface="IntelOne Display Medium" panose="020B0703020203020204" pitchFamily="34" charset="0"/>
                <a:ea typeface="Intel Clear Light" panose="020B0404020203020204" pitchFamily="34" charset="0"/>
                <a:cs typeface="Intel Clear Light" panose="020B0404020203020204" pitchFamily="34" charset="0"/>
              </a:rPr>
              <a:t>4 vCPU</a:t>
            </a:r>
          </a:p>
        </p:txBody>
      </p:sp>
      <p:pic>
        <p:nvPicPr>
          <p:cNvPr id="1026" name="Picture 2">
            <a:extLst>
              <a:ext uri="{FF2B5EF4-FFF2-40B4-BE49-F238E27FC236}">
                <a16:creationId xmlns:a16="http://schemas.microsoft.com/office/drawing/2014/main" id="{CBBBB4DD-2F33-4BD2-403F-F53A3DD939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8936" y="5147924"/>
            <a:ext cx="924449" cy="2988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FE86FAB-D65E-4A95-8EF3-7F123351B404}"/>
              </a:ext>
            </a:extLst>
          </p:cNvPr>
          <p:cNvSpPr txBox="1"/>
          <p:nvPr/>
        </p:nvSpPr>
        <p:spPr>
          <a:xfrm>
            <a:off x="276518" y="5817224"/>
            <a:ext cx="8684972" cy="584775"/>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sym typeface="Helvetica Neue"/>
              </a:rPr>
              <a:t>See backup for workloads and configurations. Results may vary.​</a:t>
            </a:r>
          </a:p>
          <a:p>
            <a:r>
              <a:rPr lang="en-US" dirty="0">
                <a:sym typeface="Helvetica Neue"/>
              </a:rPr>
              <a:t>The ratio for LAMMPS assumes that the LAMMPS workloads scale linearly with the number of cores for both the platforms compared.</a:t>
            </a:r>
          </a:p>
          <a:p>
            <a:r>
              <a:rPr lang="en-US" dirty="0">
                <a:sym typeface="Helvetica"/>
              </a:rPr>
              <a:t>* Results measured by Intel using preview version of Google C3-highcpu, including pre-production processors, systems, and software, vs Google C2-standard.  </a:t>
            </a:r>
            <a:br>
              <a:rPr lang="en-US" dirty="0">
                <a:sym typeface="Helvetica"/>
              </a:rPr>
            </a:br>
            <a:r>
              <a:rPr lang="en-US" dirty="0">
                <a:sym typeface="Helvetica Neue"/>
              </a:rPr>
              <a:t>** Source: Google Cloud blog post October 11, 2022, </a:t>
            </a:r>
            <a:r>
              <a:rPr lang="en-US" dirty="0" err="1"/>
              <a:t>cloud.google.com</a:t>
            </a:r>
            <a:r>
              <a:rPr lang="en-US" dirty="0"/>
              <a:t>/blog/products/compute/introducing-c3-machines-with-googles-custom-intel-ipu</a:t>
            </a:r>
            <a:endParaRPr lang="en-US" dirty="0">
              <a:sym typeface="Helvetica Neue"/>
            </a:endParaRPr>
          </a:p>
        </p:txBody>
      </p:sp>
      <p:sp>
        <p:nvSpPr>
          <p:cNvPr id="30" name="TextBox 29">
            <a:extLst>
              <a:ext uri="{FF2B5EF4-FFF2-40B4-BE49-F238E27FC236}">
                <a16:creationId xmlns:a16="http://schemas.microsoft.com/office/drawing/2014/main" id="{43AAFE10-037B-445B-894B-B570AC94497A}"/>
              </a:ext>
            </a:extLst>
          </p:cNvPr>
          <p:cNvSpPr txBox="1"/>
          <p:nvPr/>
        </p:nvSpPr>
        <p:spPr>
          <a:xfrm>
            <a:off x="626717" y="1802275"/>
            <a:ext cx="557736" cy="338466"/>
          </a:xfrm>
          <a:prstGeom prst="rect">
            <a:avLst/>
          </a:prstGeom>
          <a:noFill/>
        </p:spPr>
        <p:txBody>
          <a:bodyPr wrap="square">
            <a:spAutoFit/>
          </a:bodyPr>
          <a:lstStyle/>
          <a:p>
            <a:r>
              <a:rPr lang="en-US" sz="800" dirty="0">
                <a:solidFill>
                  <a:srgbClr val="525252"/>
                </a:solidFill>
                <a:latin typeface="IntelOne Display Regular"/>
                <a:cs typeface="Arial"/>
              </a:rPr>
              <a:t>Higher is Better</a:t>
            </a:r>
            <a:endParaRPr lang="en-US" sz="800" dirty="0"/>
          </a:p>
        </p:txBody>
      </p:sp>
      <p:pic>
        <p:nvPicPr>
          <p:cNvPr id="5" name="Picture 2">
            <a:extLst>
              <a:ext uri="{FF2B5EF4-FFF2-40B4-BE49-F238E27FC236}">
                <a16:creationId xmlns:a16="http://schemas.microsoft.com/office/drawing/2014/main" id="{18D624A0-D515-6F97-DA5E-78CFC9DB7A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8336" y="1111588"/>
            <a:ext cx="3524046" cy="54526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839D36F-9DFB-D5AC-EAE4-3CB069D9A22E}"/>
              </a:ext>
            </a:extLst>
          </p:cNvPr>
          <p:cNvCxnSpPr>
            <a:cxnSpLocks/>
          </p:cNvCxnSpPr>
          <p:nvPr/>
        </p:nvCxnSpPr>
        <p:spPr>
          <a:xfrm flipH="1">
            <a:off x="7899869" y="2160596"/>
            <a:ext cx="3755185"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pic>
        <p:nvPicPr>
          <p:cNvPr id="4" name="Picture 2" descr="Introducing C3 machines with Google's custom Intel IPU | Google Cloud Blog">
            <a:extLst>
              <a:ext uri="{FF2B5EF4-FFF2-40B4-BE49-F238E27FC236}">
                <a16:creationId xmlns:a16="http://schemas.microsoft.com/office/drawing/2014/main" id="{5A4FCD36-8AE2-D228-F1BF-2FFA107856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901" r="31199"/>
          <a:stretch/>
        </p:blipFill>
        <p:spPr bwMode="auto">
          <a:xfrm>
            <a:off x="7726602" y="3731818"/>
            <a:ext cx="934666" cy="66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1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53E9-4768-4AA4-BDF1-77F26A45B7E3}"/>
              </a:ext>
            </a:extLst>
          </p:cNvPr>
          <p:cNvSpPr>
            <a:spLocks noGrp="1"/>
          </p:cNvSpPr>
          <p:nvPr>
            <p:ph type="title"/>
          </p:nvPr>
        </p:nvSpPr>
        <p:spPr/>
        <p:txBody>
          <a:bodyPr/>
          <a:lstStyle/>
          <a:p>
            <a:r>
              <a:rPr lang="en-US" dirty="0"/>
              <a:t>Delivering Results for Customers Through </a:t>
            </a:r>
            <a:br>
              <a:rPr lang="en-US" dirty="0"/>
            </a:br>
            <a:r>
              <a:rPr lang="en-US" dirty="0"/>
              <a:t>Deep Engineering</a:t>
            </a:r>
          </a:p>
        </p:txBody>
      </p:sp>
      <p:sp>
        <p:nvSpPr>
          <p:cNvPr id="11" name="TextBox 10">
            <a:extLst>
              <a:ext uri="{FF2B5EF4-FFF2-40B4-BE49-F238E27FC236}">
                <a16:creationId xmlns:a16="http://schemas.microsoft.com/office/drawing/2014/main" id="{ACAB3261-75B7-4791-B315-ECF5897BCEDB}"/>
              </a:ext>
            </a:extLst>
          </p:cNvPr>
          <p:cNvSpPr txBox="1"/>
          <p:nvPr/>
        </p:nvSpPr>
        <p:spPr>
          <a:xfrm>
            <a:off x="195763" y="5874989"/>
            <a:ext cx="6095966" cy="461545"/>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pPr lvl="1"/>
            <a:r>
              <a:rPr lang="en-US" dirty="0"/>
              <a:t>Results may vary</a:t>
            </a:r>
          </a:p>
          <a:p>
            <a:pPr lvl="1"/>
            <a:r>
              <a:rPr lang="en-US" dirty="0"/>
              <a:t>Source: </a:t>
            </a:r>
            <a:r>
              <a:rPr lang="en-US" dirty="0" err="1"/>
              <a:t>netflixtechblog.com</a:t>
            </a:r>
            <a:r>
              <a:rPr lang="en-US" dirty="0"/>
              <a:t>/seeing-through-hardware-counters-a-journey-to-threefold-performance-increase-2721924a2822</a:t>
            </a:r>
          </a:p>
          <a:p>
            <a:pPr lvl="1"/>
            <a:r>
              <a:rPr lang="en-US" dirty="0"/>
              <a:t>Source: </a:t>
            </a:r>
            <a:r>
              <a:rPr lang="en-US" dirty="0" err="1"/>
              <a:t>redis.com</a:t>
            </a:r>
            <a:r>
              <a:rPr lang="en-US" dirty="0"/>
              <a:t>/blog/</a:t>
            </a:r>
            <a:r>
              <a:rPr lang="en-US" dirty="0" err="1"/>
              <a:t>redis</a:t>
            </a:r>
            <a:r>
              <a:rPr lang="en-US" dirty="0"/>
              <a:t>-intel-performance-testing/ </a:t>
            </a:r>
          </a:p>
        </p:txBody>
      </p:sp>
      <p:grpSp>
        <p:nvGrpSpPr>
          <p:cNvPr id="6" name="Group 5">
            <a:extLst>
              <a:ext uri="{FF2B5EF4-FFF2-40B4-BE49-F238E27FC236}">
                <a16:creationId xmlns:a16="http://schemas.microsoft.com/office/drawing/2014/main" id="{6C36529C-D403-33EB-B2AB-57E04183DF30}"/>
              </a:ext>
            </a:extLst>
          </p:cNvPr>
          <p:cNvGrpSpPr/>
          <p:nvPr/>
        </p:nvGrpSpPr>
        <p:grpSpPr>
          <a:xfrm>
            <a:off x="5298476" y="2568550"/>
            <a:ext cx="6021517" cy="3257256"/>
            <a:chOff x="5435829" y="2567654"/>
            <a:chExt cx="6021517" cy="3257256"/>
          </a:xfrm>
        </p:grpSpPr>
        <p:sp>
          <p:nvSpPr>
            <p:cNvPr id="37" name="Cloud 36">
              <a:extLst>
                <a:ext uri="{FF2B5EF4-FFF2-40B4-BE49-F238E27FC236}">
                  <a16:creationId xmlns:a16="http://schemas.microsoft.com/office/drawing/2014/main" id="{5D80DF41-F04F-0E21-A051-C0E78A479C28}"/>
                </a:ext>
              </a:extLst>
            </p:cNvPr>
            <p:cNvSpPr/>
            <p:nvPr/>
          </p:nvSpPr>
          <p:spPr>
            <a:xfrm>
              <a:off x="9377210" y="3999001"/>
              <a:ext cx="1722588" cy="1042600"/>
            </a:xfrm>
            <a:prstGeom prst="cloud">
              <a:avLst/>
            </a:prstGeom>
            <a:solidFill>
              <a:schemeClr val="tx1"/>
            </a:soli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26" name="Picture 2" descr="intel lab cloud benchmark diagram">
              <a:extLst>
                <a:ext uri="{FF2B5EF4-FFF2-40B4-BE49-F238E27FC236}">
                  <a16:creationId xmlns:a16="http://schemas.microsoft.com/office/drawing/2014/main" id="{0079F046-84E8-4CD6-8C02-3DB06189A5A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9526" t="58660" r="22321" b="31791"/>
            <a:stretch/>
          </p:blipFill>
          <p:spPr bwMode="auto">
            <a:xfrm>
              <a:off x="9910381" y="4298054"/>
              <a:ext cx="589544" cy="3884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ntel lab cloud benchmark diagram">
              <a:extLst>
                <a:ext uri="{FF2B5EF4-FFF2-40B4-BE49-F238E27FC236}">
                  <a16:creationId xmlns:a16="http://schemas.microsoft.com/office/drawing/2014/main" id="{90A757DC-AC9E-7E5C-8745-1F647C3DCF02}"/>
                </a:ext>
              </a:extLst>
            </p:cNvPr>
            <p:cNvPicPr>
              <a:picLocks noChangeAspect="1" noChangeArrowheads="1"/>
            </p:cNvPicPr>
            <p:nvPr/>
          </p:nvPicPr>
          <p:blipFill rotWithShape="1">
            <a:blip r:embed="rId4" cstate="screen">
              <a:clrChange>
                <a:clrFrom>
                  <a:srgbClr val="CDD9F1"/>
                </a:clrFrom>
                <a:clrTo>
                  <a:srgbClr val="CDD9F1">
                    <a:alpha val="0"/>
                  </a:srgbClr>
                </a:clrTo>
              </a:clrChange>
              <a:extLst>
                <a:ext uri="{28A0092B-C50C-407E-A947-70E740481C1C}">
                  <a14:useLocalDpi xmlns:a14="http://schemas.microsoft.com/office/drawing/2010/main"/>
                </a:ext>
              </a:extLst>
            </a:blip>
            <a:srcRect l="5418" t="17523" r="64909" b="9897"/>
            <a:stretch/>
          </p:blipFill>
          <p:spPr bwMode="auto">
            <a:xfrm>
              <a:off x="5435829" y="2872769"/>
              <a:ext cx="2145608" cy="2952141"/>
            </a:xfrm>
            <a:prstGeom prst="rect">
              <a:avLst/>
            </a:prstGeom>
            <a:noFill/>
            <a:extLst>
              <a:ext uri="{909E8E84-426E-40DD-AFC4-6F175D3DCCD1}">
                <a14:hiddenFill xmlns:a14="http://schemas.microsoft.com/office/drawing/2010/main">
                  <a:solidFill>
                    <a:srgbClr val="FFFFFF"/>
                  </a:solidFill>
                </a14:hiddenFill>
              </a:ext>
            </a:extLst>
          </p:spPr>
        </p:pic>
        <p:sp>
          <p:nvSpPr>
            <p:cNvPr id="28" name="Arrow: Right 27">
              <a:extLst>
                <a:ext uri="{FF2B5EF4-FFF2-40B4-BE49-F238E27FC236}">
                  <a16:creationId xmlns:a16="http://schemas.microsoft.com/office/drawing/2014/main" id="{820F1559-1925-340F-14FE-17F55402CC54}"/>
                </a:ext>
              </a:extLst>
            </p:cNvPr>
            <p:cNvSpPr/>
            <p:nvPr/>
          </p:nvSpPr>
          <p:spPr>
            <a:xfrm>
              <a:off x="7622235" y="4632866"/>
              <a:ext cx="1518800" cy="193760"/>
            </a:xfrm>
            <a:prstGeom prst="rightArrow">
              <a:avLst>
                <a:gd name="adj1" fmla="val 32818"/>
                <a:gd name="adj2" fmla="val 50000"/>
              </a:avLst>
            </a:prstGeom>
            <a:gradFill>
              <a:gsLst>
                <a:gs pos="700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9" name="Arrow: Right 28">
              <a:extLst>
                <a:ext uri="{FF2B5EF4-FFF2-40B4-BE49-F238E27FC236}">
                  <a16:creationId xmlns:a16="http://schemas.microsoft.com/office/drawing/2014/main" id="{06F75458-7050-4D40-6713-45AB589E74F2}"/>
                </a:ext>
              </a:extLst>
            </p:cNvPr>
            <p:cNvSpPr/>
            <p:nvPr/>
          </p:nvSpPr>
          <p:spPr>
            <a:xfrm rot="10800000">
              <a:off x="7858409" y="4308559"/>
              <a:ext cx="1518800" cy="220370"/>
            </a:xfrm>
            <a:prstGeom prst="rightArrow">
              <a:avLst>
                <a:gd name="adj1" fmla="val 32818"/>
                <a:gd name="adj2" fmla="val 50000"/>
              </a:avLst>
            </a:prstGeom>
            <a:gradFill>
              <a:gsLst>
                <a:gs pos="700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0" name="TextBox 29">
              <a:extLst>
                <a:ext uri="{FF2B5EF4-FFF2-40B4-BE49-F238E27FC236}">
                  <a16:creationId xmlns:a16="http://schemas.microsoft.com/office/drawing/2014/main" id="{D6DE8617-A85E-6B64-041F-60EEE796F3B9}"/>
                </a:ext>
              </a:extLst>
            </p:cNvPr>
            <p:cNvSpPr txBox="1"/>
            <p:nvPr/>
          </p:nvSpPr>
          <p:spPr>
            <a:xfrm>
              <a:off x="7662072" y="4820570"/>
              <a:ext cx="1553866" cy="738664"/>
            </a:xfrm>
            <a:prstGeom prst="rect">
              <a:avLst/>
            </a:prstGeom>
            <a:noFill/>
          </p:spPr>
          <p:txBody>
            <a:bodyPr wrap="square">
              <a:spAutoFit/>
            </a:bodyPr>
            <a:lstStyle/>
            <a:p>
              <a:r>
                <a:rPr lang="en-US" sz="1050" dirty="0">
                  <a:solidFill>
                    <a:srgbClr val="525252"/>
                  </a:solidFill>
                  <a:latin typeface="IntelOne Display Regular"/>
                  <a:cs typeface="Arial"/>
                </a:rPr>
                <a:t>Push results to the cloud for storage and creation of visualization dashboards.</a:t>
              </a:r>
            </a:p>
          </p:txBody>
        </p:sp>
        <p:sp>
          <p:nvSpPr>
            <p:cNvPr id="31" name="TextBox 30">
              <a:extLst>
                <a:ext uri="{FF2B5EF4-FFF2-40B4-BE49-F238E27FC236}">
                  <a16:creationId xmlns:a16="http://schemas.microsoft.com/office/drawing/2014/main" id="{67754D9A-6C39-A11C-B004-4B2DE0A9123F}"/>
                </a:ext>
              </a:extLst>
            </p:cNvPr>
            <p:cNvSpPr txBox="1"/>
            <p:nvPr/>
          </p:nvSpPr>
          <p:spPr>
            <a:xfrm>
              <a:off x="7662758" y="3642760"/>
              <a:ext cx="1518798" cy="577081"/>
            </a:xfrm>
            <a:prstGeom prst="rect">
              <a:avLst/>
            </a:prstGeom>
            <a:noFill/>
          </p:spPr>
          <p:txBody>
            <a:bodyPr wrap="square">
              <a:spAutoFit/>
            </a:bodyPr>
            <a:lstStyle/>
            <a:p>
              <a:r>
                <a:rPr lang="en-US" sz="1050" dirty="0">
                  <a:solidFill>
                    <a:srgbClr val="525252"/>
                  </a:solidFill>
                  <a:latin typeface="IntelOne Display Regular"/>
                  <a:cs typeface="Arial"/>
                </a:rPr>
                <a:t>Pull from stream of </a:t>
              </a:r>
              <a:br>
                <a:rPr lang="en-US" sz="1050" dirty="0">
                  <a:solidFill>
                    <a:srgbClr val="525252"/>
                  </a:solidFill>
                  <a:latin typeface="IntelOne Display Regular"/>
                  <a:cs typeface="Arial"/>
                </a:rPr>
              </a:br>
              <a:r>
                <a:rPr lang="en-US" sz="1050" dirty="0">
                  <a:solidFill>
                    <a:srgbClr val="525252"/>
                  </a:solidFill>
                  <a:latin typeface="IntelOne Display Regular"/>
                  <a:cs typeface="Arial"/>
                </a:rPr>
                <a:t>benchmarks and </a:t>
              </a:r>
              <a:br>
                <a:rPr lang="en-US" sz="1050" dirty="0">
                  <a:solidFill>
                    <a:srgbClr val="525252"/>
                  </a:solidFill>
                  <a:latin typeface="IntelOne Display Regular"/>
                  <a:cs typeface="Arial"/>
                </a:rPr>
              </a:br>
              <a:r>
                <a:rPr lang="en-US" sz="1050" dirty="0">
                  <a:solidFill>
                    <a:srgbClr val="525252"/>
                  </a:solidFill>
                  <a:latin typeface="IntelOne Display Regular"/>
                  <a:cs typeface="Arial"/>
                </a:rPr>
                <a:t>execute tests.</a:t>
              </a:r>
            </a:p>
          </p:txBody>
        </p:sp>
        <p:sp>
          <p:nvSpPr>
            <p:cNvPr id="32" name="Oval 31">
              <a:extLst>
                <a:ext uri="{FF2B5EF4-FFF2-40B4-BE49-F238E27FC236}">
                  <a16:creationId xmlns:a16="http://schemas.microsoft.com/office/drawing/2014/main" id="{D082D526-D2B1-D756-E0F7-084654185400}"/>
                </a:ext>
              </a:extLst>
            </p:cNvPr>
            <p:cNvSpPr/>
            <p:nvPr/>
          </p:nvSpPr>
          <p:spPr>
            <a:xfrm>
              <a:off x="10205153" y="3529054"/>
              <a:ext cx="183697" cy="183697"/>
            </a:xfrm>
            <a:prstGeom prst="ellipse">
              <a:avLst/>
            </a:prstGeom>
            <a:solidFill>
              <a:srgbClr val="E96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FFFF"/>
                  </a:solidFill>
                  <a:latin typeface="IntelOne Display Medium" panose="020B0703020203020204" pitchFamily="34" charset="0"/>
                </a:rPr>
                <a:t>1</a:t>
              </a:r>
            </a:p>
          </p:txBody>
        </p:sp>
        <p:sp>
          <p:nvSpPr>
            <p:cNvPr id="33" name="Oval 32">
              <a:extLst>
                <a:ext uri="{FF2B5EF4-FFF2-40B4-BE49-F238E27FC236}">
                  <a16:creationId xmlns:a16="http://schemas.microsoft.com/office/drawing/2014/main" id="{0ABBAAD5-FBB1-8589-DD39-C3949E3BCBEB}"/>
                </a:ext>
              </a:extLst>
            </p:cNvPr>
            <p:cNvSpPr/>
            <p:nvPr/>
          </p:nvSpPr>
          <p:spPr>
            <a:xfrm>
              <a:off x="9074442" y="4308559"/>
              <a:ext cx="183697" cy="183697"/>
            </a:xfrm>
            <a:prstGeom prst="ellipse">
              <a:avLst/>
            </a:prstGeom>
            <a:solidFill>
              <a:srgbClr val="E96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FFFF"/>
                  </a:solidFill>
                  <a:latin typeface="IntelOne Display Medium" panose="020B0703020203020204" pitchFamily="34" charset="0"/>
                </a:rPr>
                <a:t>2</a:t>
              </a:r>
            </a:p>
          </p:txBody>
        </p:sp>
        <p:sp>
          <p:nvSpPr>
            <p:cNvPr id="34" name="Oval 33">
              <a:extLst>
                <a:ext uri="{FF2B5EF4-FFF2-40B4-BE49-F238E27FC236}">
                  <a16:creationId xmlns:a16="http://schemas.microsoft.com/office/drawing/2014/main" id="{A909875F-3449-A8B4-01D6-D5CFD6EF11EA}"/>
                </a:ext>
              </a:extLst>
            </p:cNvPr>
            <p:cNvSpPr/>
            <p:nvPr/>
          </p:nvSpPr>
          <p:spPr>
            <a:xfrm>
              <a:off x="7757589" y="4631056"/>
              <a:ext cx="183697" cy="183697"/>
            </a:xfrm>
            <a:prstGeom prst="ellipse">
              <a:avLst/>
            </a:prstGeom>
            <a:solidFill>
              <a:srgbClr val="E96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FFFF"/>
                  </a:solidFill>
                  <a:latin typeface="IntelOne Display Medium" panose="020B0703020203020204" pitchFamily="34" charset="0"/>
                </a:rPr>
                <a:t>3</a:t>
              </a:r>
            </a:p>
          </p:txBody>
        </p:sp>
        <p:sp>
          <p:nvSpPr>
            <p:cNvPr id="35" name="Arrow: Right 34">
              <a:extLst>
                <a:ext uri="{FF2B5EF4-FFF2-40B4-BE49-F238E27FC236}">
                  <a16:creationId xmlns:a16="http://schemas.microsoft.com/office/drawing/2014/main" id="{26AEDE0C-7F9C-317D-1425-4A53935860C4}"/>
                </a:ext>
              </a:extLst>
            </p:cNvPr>
            <p:cNvSpPr/>
            <p:nvPr/>
          </p:nvSpPr>
          <p:spPr>
            <a:xfrm rot="5400000">
              <a:off x="9723679" y="3459512"/>
              <a:ext cx="798078" cy="193760"/>
            </a:xfrm>
            <a:prstGeom prst="rightArrow">
              <a:avLst>
                <a:gd name="adj1" fmla="val 32818"/>
                <a:gd name="adj2" fmla="val 50000"/>
              </a:avLst>
            </a:prstGeom>
            <a:gradFill>
              <a:gsLst>
                <a:gs pos="700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36" name="Picture 2" descr="intel lab cloud benchmark diagram">
              <a:extLst>
                <a:ext uri="{FF2B5EF4-FFF2-40B4-BE49-F238E27FC236}">
                  <a16:creationId xmlns:a16="http://schemas.microsoft.com/office/drawing/2014/main" id="{8D077076-3FB6-9700-83FF-B545C576D02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7456" t="19352" r="5629" b="71099"/>
            <a:stretch/>
          </p:blipFill>
          <p:spPr bwMode="auto">
            <a:xfrm>
              <a:off x="8788089" y="3038096"/>
              <a:ext cx="2669257" cy="388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A1F6FC-5C1B-BC60-308F-234DC5105B6E}"/>
                </a:ext>
              </a:extLst>
            </p:cNvPr>
            <p:cNvSpPr txBox="1"/>
            <p:nvPr/>
          </p:nvSpPr>
          <p:spPr>
            <a:xfrm>
              <a:off x="5749233" y="2567654"/>
              <a:ext cx="1518798" cy="338554"/>
            </a:xfrm>
            <a:prstGeom prst="rect">
              <a:avLst/>
            </a:prstGeom>
            <a:noFill/>
          </p:spPr>
          <p:txBody>
            <a:bodyPr wrap="square">
              <a:spAutoFit/>
            </a:bodyPr>
            <a:lstStyle/>
            <a:p>
              <a:pPr algn="ctr"/>
              <a:r>
                <a:rPr lang="en-US" sz="1600" dirty="0">
                  <a:solidFill>
                    <a:srgbClr val="525252"/>
                  </a:solidFill>
                  <a:latin typeface="IntelOne Display Medium" panose="020B0703020203020204" pitchFamily="34" charset="0"/>
                  <a:cs typeface="Arial"/>
                </a:rPr>
                <a:t>Intel Lab</a:t>
              </a:r>
            </a:p>
          </p:txBody>
        </p:sp>
      </p:grpSp>
      <p:pic>
        <p:nvPicPr>
          <p:cNvPr id="4" name="Picture 14">
            <a:extLst>
              <a:ext uri="{FF2B5EF4-FFF2-40B4-BE49-F238E27FC236}">
                <a16:creationId xmlns:a16="http://schemas.microsoft.com/office/drawing/2014/main" id="{830ECC68-9DF1-257C-0467-F241136BA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4715" y="372534"/>
            <a:ext cx="1563532" cy="5337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E083D6-F63B-7C65-7D94-6CEF62CF14AD}"/>
              </a:ext>
            </a:extLst>
          </p:cNvPr>
          <p:cNvSpPr txBox="1"/>
          <p:nvPr/>
        </p:nvSpPr>
        <p:spPr>
          <a:xfrm>
            <a:off x="6705601" y="1596946"/>
            <a:ext cx="4820790" cy="584775"/>
          </a:xfrm>
          <a:prstGeom prst="rect">
            <a:avLst/>
          </a:prstGeom>
          <a:noFill/>
        </p:spPr>
        <p:txBody>
          <a:bodyPr wrap="square" rtlCol="0">
            <a:spAutoFit/>
          </a:bodyPr>
          <a:lstStyle>
            <a:defPPr>
              <a:defRPr lang="en-US"/>
            </a:defPPr>
            <a:lvl1pPr defTabSz="914126">
              <a:defRPr sz="1600">
                <a:solidFill>
                  <a:srgbClr val="525252"/>
                </a:solidFill>
                <a:ea typeface="Intel Clear Light" panose="020B0404020203020204" pitchFamily="34" charset="0"/>
                <a:cs typeface="Intel Clear Light" panose="020B0404020203020204" pitchFamily="34" charset="0"/>
              </a:defRPr>
            </a:lvl1pPr>
          </a:lstStyle>
          <a:p>
            <a:r>
              <a:rPr lang="en-US" dirty="0"/>
              <a:t>Performance boost improvement by detecting perf changes during the development cycle.</a:t>
            </a:r>
          </a:p>
        </p:txBody>
      </p:sp>
      <p:sp>
        <p:nvSpPr>
          <p:cNvPr id="8" name="TextBox 7">
            <a:extLst>
              <a:ext uri="{FF2B5EF4-FFF2-40B4-BE49-F238E27FC236}">
                <a16:creationId xmlns:a16="http://schemas.microsoft.com/office/drawing/2014/main" id="{74BA7643-4872-4668-BC8A-B252D257686D}"/>
              </a:ext>
            </a:extLst>
          </p:cNvPr>
          <p:cNvSpPr txBox="1"/>
          <p:nvPr/>
        </p:nvSpPr>
        <p:spPr>
          <a:xfrm>
            <a:off x="4659737" y="1368727"/>
            <a:ext cx="2353919" cy="1015318"/>
          </a:xfrm>
          <a:prstGeom prst="rect">
            <a:avLst/>
          </a:prstGeom>
          <a:noFill/>
        </p:spPr>
        <p:txBody>
          <a:bodyPr wrap="square" lIns="91416" tIns="45708" rIns="91416" bIns="45708" anchor="t">
            <a:spAutoFit/>
          </a:bodyPr>
          <a:lstStyle>
            <a:defPPr>
              <a:defRPr lang="en-US"/>
            </a:defPPr>
            <a:lvl1pPr algn="ct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r>
              <a:rPr lang="en-US" b="1" dirty="0">
                <a:latin typeface="IntelOne Display Bold" panose="020B0503020203020204" pitchFamily="34" charset="77"/>
              </a:rPr>
              <a:t>68%</a:t>
            </a:r>
          </a:p>
        </p:txBody>
      </p:sp>
      <p:cxnSp>
        <p:nvCxnSpPr>
          <p:cNvPr id="9" name="Straight Connector 8">
            <a:extLst>
              <a:ext uri="{FF2B5EF4-FFF2-40B4-BE49-F238E27FC236}">
                <a16:creationId xmlns:a16="http://schemas.microsoft.com/office/drawing/2014/main" id="{4A2D0B96-BA58-7559-4DB5-C8D3909A31A9}"/>
              </a:ext>
            </a:extLst>
          </p:cNvPr>
          <p:cNvCxnSpPr/>
          <p:nvPr/>
        </p:nvCxnSpPr>
        <p:spPr>
          <a:xfrm>
            <a:off x="5018306" y="2366226"/>
            <a:ext cx="658185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665CE8-B1AF-2081-C5E7-7BADD2D2BFFF}"/>
              </a:ext>
            </a:extLst>
          </p:cNvPr>
          <p:cNvSpPr txBox="1"/>
          <p:nvPr/>
        </p:nvSpPr>
        <p:spPr>
          <a:xfrm>
            <a:off x="533671" y="2513166"/>
            <a:ext cx="3640353" cy="2677632"/>
          </a:xfrm>
          <a:prstGeom prst="rect">
            <a:avLst/>
          </a:prstGeom>
          <a:noFill/>
        </p:spPr>
        <p:txBody>
          <a:bodyPr wrap="square" lIns="91416" tIns="45708" rIns="91416" bIns="45708" anchor="t">
            <a:spAutoFit/>
          </a:bodyPr>
          <a:lstStyle/>
          <a:p>
            <a:r>
              <a:rPr lang="en-US" sz="2800" dirty="0">
                <a:solidFill>
                  <a:srgbClr val="525252"/>
                </a:solidFill>
                <a:latin typeface="IntelOne Display Regular"/>
                <a:cs typeface="Arial"/>
              </a:rPr>
              <a:t>“Zero-touch” profiling scales performance regressions, finding opportunities to improve database code efficiency.</a:t>
            </a:r>
          </a:p>
        </p:txBody>
      </p:sp>
    </p:spTree>
    <p:extLst>
      <p:ext uri="{BB962C8B-B14F-4D97-AF65-F5344CB8AC3E}">
        <p14:creationId xmlns:p14="http://schemas.microsoft.com/office/powerpoint/2010/main" val="14601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53E9-4768-4AA4-BDF1-77F26A45B7E3}"/>
              </a:ext>
            </a:extLst>
          </p:cNvPr>
          <p:cNvSpPr>
            <a:spLocks noGrp="1"/>
          </p:cNvSpPr>
          <p:nvPr>
            <p:ph type="title"/>
          </p:nvPr>
        </p:nvSpPr>
        <p:spPr/>
        <p:txBody>
          <a:bodyPr/>
          <a:lstStyle/>
          <a:p>
            <a:r>
              <a:rPr lang="en-US" dirty="0"/>
              <a:t>Delivering Results for Customers Through </a:t>
            </a:r>
            <a:br>
              <a:rPr lang="en-US" dirty="0"/>
            </a:br>
            <a:r>
              <a:rPr lang="en-US" dirty="0"/>
              <a:t>Deep Engineering</a:t>
            </a:r>
          </a:p>
        </p:txBody>
      </p:sp>
      <p:sp>
        <p:nvSpPr>
          <p:cNvPr id="7" name="TextBox 6">
            <a:extLst>
              <a:ext uri="{FF2B5EF4-FFF2-40B4-BE49-F238E27FC236}">
                <a16:creationId xmlns:a16="http://schemas.microsoft.com/office/drawing/2014/main" id="{BA17E6AB-E60F-4C09-BB14-A0E460CFB782}"/>
              </a:ext>
            </a:extLst>
          </p:cNvPr>
          <p:cNvSpPr txBox="1"/>
          <p:nvPr/>
        </p:nvSpPr>
        <p:spPr>
          <a:xfrm>
            <a:off x="533671" y="2366226"/>
            <a:ext cx="3978579" cy="2831520"/>
          </a:xfrm>
          <a:prstGeom prst="rect">
            <a:avLst/>
          </a:prstGeom>
          <a:noFill/>
        </p:spPr>
        <p:txBody>
          <a:bodyPr wrap="square" lIns="91416" tIns="45708" rIns="91416" bIns="45708" anchor="t">
            <a:spAutoFit/>
          </a:bodyPr>
          <a:lstStyle/>
          <a:p>
            <a:pPr>
              <a:defRPr/>
            </a:pPr>
            <a:r>
              <a:rPr lang="en-US" sz="2000" dirty="0">
                <a:solidFill>
                  <a:srgbClr val="525252"/>
                </a:solidFill>
                <a:latin typeface="IntelOne Display Regular"/>
                <a:cs typeface="Arial"/>
              </a:rPr>
              <a:t>By leveraging exposed PMU </a:t>
            </a:r>
            <a:br>
              <a:rPr lang="en-US" sz="2000" dirty="0">
                <a:latin typeface="IntelOne Display Regular"/>
                <a:cs typeface="Arial"/>
              </a:rPr>
            </a:br>
            <a:r>
              <a:rPr lang="en-US" sz="2000" dirty="0">
                <a:solidFill>
                  <a:srgbClr val="525252"/>
                </a:solidFill>
                <a:latin typeface="IntelOne Display Regular"/>
                <a:cs typeface="Arial"/>
              </a:rPr>
              <a:t>counters for visibility into </a:t>
            </a:r>
            <a:br>
              <a:rPr lang="en-US" sz="2000" dirty="0">
                <a:latin typeface="IntelOne Display Regular"/>
                <a:cs typeface="Arial"/>
              </a:rPr>
            </a:br>
            <a:r>
              <a:rPr lang="en-US" sz="2000" dirty="0">
                <a:solidFill>
                  <a:srgbClr val="525252"/>
                </a:solidFill>
                <a:latin typeface="IntelOne Display Regular"/>
                <a:cs typeface="Arial"/>
              </a:rPr>
              <a:t>performance bottlenecks. </a:t>
            </a:r>
          </a:p>
          <a:p>
            <a:pPr>
              <a:defRPr/>
            </a:pPr>
            <a:endParaRPr lang="en-US" sz="2000" dirty="0">
              <a:solidFill>
                <a:srgbClr val="525252"/>
              </a:solidFill>
              <a:latin typeface="IntelOne Display Regular"/>
              <a:cs typeface="Arial"/>
            </a:endParaRPr>
          </a:p>
          <a:p>
            <a:pPr defTabSz="914126">
              <a:defRPr/>
            </a:pPr>
            <a:endParaRPr lang="en-US" dirty="0">
              <a:solidFill>
                <a:srgbClr val="525252"/>
              </a:solidFill>
              <a:latin typeface="IntelOne Display Regular"/>
              <a:cs typeface="Arial"/>
            </a:endParaRPr>
          </a:p>
          <a:p>
            <a:pPr>
              <a:defRPr/>
            </a:pPr>
            <a:r>
              <a:rPr lang="en-US" sz="2000" i="1" dirty="0">
                <a:solidFill>
                  <a:srgbClr val="525252"/>
                </a:solidFill>
                <a:latin typeface="IntelOne Display Regular"/>
                <a:cs typeface="Arial"/>
              </a:rPr>
              <a:t> “…the ability to introspect the execution at the level of CPU microarchitecture proved to be the only solution.”</a:t>
            </a:r>
          </a:p>
        </p:txBody>
      </p:sp>
      <p:sp>
        <p:nvSpPr>
          <p:cNvPr id="8" name="TextBox 7">
            <a:extLst>
              <a:ext uri="{FF2B5EF4-FFF2-40B4-BE49-F238E27FC236}">
                <a16:creationId xmlns:a16="http://schemas.microsoft.com/office/drawing/2014/main" id="{C8397E18-F8FA-4D76-9A2F-FA6625555A6F}"/>
              </a:ext>
            </a:extLst>
          </p:cNvPr>
          <p:cNvSpPr txBox="1"/>
          <p:nvPr/>
        </p:nvSpPr>
        <p:spPr>
          <a:xfrm>
            <a:off x="6720626" y="1601484"/>
            <a:ext cx="3777595" cy="584775"/>
          </a:xfrm>
          <a:prstGeom prst="rect">
            <a:avLst/>
          </a:prstGeom>
          <a:noFill/>
        </p:spPr>
        <p:txBody>
          <a:bodyPr wrap="square" rtlCol="0">
            <a:spAutoFit/>
          </a:bodyPr>
          <a:lstStyle/>
          <a:p>
            <a:pPr defTabSz="914126">
              <a:defRPr/>
            </a:pPr>
            <a:r>
              <a:rPr lang="en-US" sz="1600" dirty="0">
                <a:solidFill>
                  <a:srgbClr val="525252"/>
                </a:solidFill>
                <a:ea typeface="Intel Clear Light" panose="020B0404020203020204" pitchFamily="34" charset="0"/>
                <a:cs typeface="Intel Clear Light" panose="020B0404020203020204" pitchFamily="34" charset="0"/>
              </a:rPr>
              <a:t>Throughput improvement with a</a:t>
            </a:r>
          </a:p>
          <a:p>
            <a:pPr defTabSz="914126">
              <a:defRPr/>
            </a:pPr>
            <a:r>
              <a:rPr lang="en-US" sz="1600" dirty="0" err="1">
                <a:solidFill>
                  <a:srgbClr val="525252"/>
                </a:solidFill>
                <a:ea typeface="Intel Clear Light" panose="020B0404020203020204" pitchFamily="34" charset="0"/>
                <a:cs typeface="Intel Clear Light" panose="020B0404020203020204" pitchFamily="34" charset="0"/>
              </a:rPr>
              <a:t>verage</a:t>
            </a:r>
            <a:r>
              <a:rPr lang="en-US" sz="1600" dirty="0">
                <a:solidFill>
                  <a:srgbClr val="525252"/>
                </a:solidFill>
                <a:ea typeface="Intel Clear Light" panose="020B0404020203020204" pitchFamily="34" charset="0"/>
                <a:cs typeface="Intel Clear Light" panose="020B0404020203020204" pitchFamily="34" charset="0"/>
              </a:rPr>
              <a:t> and tail latency reduction.</a:t>
            </a:r>
            <a:endParaRPr lang="en-US" dirty="0">
              <a:solidFill>
                <a:srgbClr val="525252"/>
              </a:solidFill>
              <a:ea typeface="Intel Clear Light" panose="020B0404020203020204" pitchFamily="34" charset="0"/>
              <a:cs typeface="Intel Clear Light" panose="020B0404020203020204" pitchFamily="34" charset="0"/>
            </a:endParaRPr>
          </a:p>
        </p:txBody>
      </p:sp>
      <p:sp>
        <p:nvSpPr>
          <p:cNvPr id="9" name="TextBox 8">
            <a:extLst>
              <a:ext uri="{FF2B5EF4-FFF2-40B4-BE49-F238E27FC236}">
                <a16:creationId xmlns:a16="http://schemas.microsoft.com/office/drawing/2014/main" id="{3BC23CA1-CFC7-4E30-8465-24E28AC389FC}"/>
              </a:ext>
            </a:extLst>
          </p:cNvPr>
          <p:cNvSpPr txBox="1"/>
          <p:nvPr/>
        </p:nvSpPr>
        <p:spPr>
          <a:xfrm>
            <a:off x="5001061" y="1368727"/>
            <a:ext cx="2353919" cy="1015318"/>
          </a:xfrm>
          <a:prstGeom prst="rect">
            <a:avLst/>
          </a:prstGeom>
          <a:noFill/>
        </p:spPr>
        <p:txBody>
          <a:bodyPr wrap="square" lIns="91416" tIns="45708" rIns="91416" bIns="45708" anchor="t">
            <a:spAutoFit/>
          </a:bodyPr>
          <a:lstStyle>
            <a:defPPr>
              <a:defRPr lang="en-US"/>
            </a:defPPr>
            <a:lvl1pPr algn="ct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pPr algn="l"/>
            <a:r>
              <a:rPr lang="en-US" b="1" dirty="0">
                <a:latin typeface="IntelOne Display Bold" panose="020B0503020203020204" pitchFamily="34" charset="77"/>
              </a:rPr>
              <a:t>3.5x</a:t>
            </a:r>
          </a:p>
        </p:txBody>
      </p:sp>
      <p:sp>
        <p:nvSpPr>
          <p:cNvPr id="11" name="TextBox 10">
            <a:extLst>
              <a:ext uri="{FF2B5EF4-FFF2-40B4-BE49-F238E27FC236}">
                <a16:creationId xmlns:a16="http://schemas.microsoft.com/office/drawing/2014/main" id="{ACAB3261-75B7-4791-B315-ECF5897BCEDB}"/>
              </a:ext>
            </a:extLst>
          </p:cNvPr>
          <p:cNvSpPr txBox="1"/>
          <p:nvPr/>
        </p:nvSpPr>
        <p:spPr>
          <a:xfrm>
            <a:off x="194004" y="5743571"/>
            <a:ext cx="3632930" cy="584775"/>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pPr lvl="1"/>
            <a:r>
              <a:rPr lang="en-US" dirty="0"/>
              <a:t>Results may vary</a:t>
            </a:r>
          </a:p>
          <a:p>
            <a:pPr lvl="1"/>
            <a:r>
              <a:rPr lang="en-US" dirty="0"/>
              <a:t>Source: </a:t>
            </a:r>
            <a:r>
              <a:rPr lang="en-US" dirty="0" err="1"/>
              <a:t>netflixtechblog.com</a:t>
            </a:r>
            <a:r>
              <a:rPr lang="en-US" dirty="0"/>
              <a:t>/seeing-through-hardware-counters-a-journey-to-threefold-performance-increase-2721924a2822</a:t>
            </a:r>
          </a:p>
          <a:p>
            <a:pPr lvl="1"/>
            <a:r>
              <a:rPr lang="en-US" dirty="0"/>
              <a:t>Source: </a:t>
            </a:r>
            <a:r>
              <a:rPr lang="en-US" dirty="0" err="1"/>
              <a:t>redis.com</a:t>
            </a:r>
            <a:r>
              <a:rPr lang="en-US" dirty="0"/>
              <a:t>/blog/</a:t>
            </a:r>
            <a:r>
              <a:rPr lang="en-US" dirty="0" err="1"/>
              <a:t>redis</a:t>
            </a:r>
            <a:r>
              <a:rPr lang="en-US" dirty="0"/>
              <a:t>-intel-performance-testing/ </a:t>
            </a:r>
          </a:p>
        </p:txBody>
      </p:sp>
      <p:grpSp>
        <p:nvGrpSpPr>
          <p:cNvPr id="3" name="Group 2">
            <a:extLst>
              <a:ext uri="{FF2B5EF4-FFF2-40B4-BE49-F238E27FC236}">
                <a16:creationId xmlns:a16="http://schemas.microsoft.com/office/drawing/2014/main" id="{16A3569A-5917-B229-02C6-7BB18A191FE5}"/>
              </a:ext>
            </a:extLst>
          </p:cNvPr>
          <p:cNvGrpSpPr/>
          <p:nvPr/>
        </p:nvGrpSpPr>
        <p:grpSpPr>
          <a:xfrm>
            <a:off x="4915219" y="2623704"/>
            <a:ext cx="6684946" cy="3490699"/>
            <a:chOff x="6452153" y="3334860"/>
            <a:chExt cx="5156480" cy="2692575"/>
          </a:xfrm>
        </p:grpSpPr>
        <p:pic>
          <p:nvPicPr>
            <p:cNvPr id="4" name="Picture 4">
              <a:extLst>
                <a:ext uri="{FF2B5EF4-FFF2-40B4-BE49-F238E27FC236}">
                  <a16:creationId xmlns:a16="http://schemas.microsoft.com/office/drawing/2014/main" id="{3C6E7CB0-56E4-42C5-89AF-255C3A8BEB3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2514" b="61921"/>
            <a:stretch/>
          </p:blipFill>
          <p:spPr bwMode="auto">
            <a:xfrm>
              <a:off x="6549903" y="3334860"/>
              <a:ext cx="5058730" cy="21014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A547E1B-D59A-E3DD-3249-8B911AABBF10}"/>
                </a:ext>
              </a:extLst>
            </p:cNvPr>
            <p:cNvSpPr txBox="1"/>
            <p:nvPr/>
          </p:nvSpPr>
          <p:spPr>
            <a:xfrm>
              <a:off x="8608863" y="5464699"/>
              <a:ext cx="1385681" cy="230772"/>
            </a:xfrm>
            <a:prstGeom prst="rect">
              <a:avLst/>
            </a:prstGeom>
            <a:noFill/>
          </p:spPr>
          <p:txBody>
            <a:bodyPr wrap="square">
              <a:spAutoFit/>
            </a:bodyPr>
            <a:lstStyle/>
            <a:p>
              <a:r>
                <a:rPr lang="en-US" sz="900" dirty="0">
                  <a:solidFill>
                    <a:schemeClr val="bg1"/>
                  </a:solidFill>
                  <a:latin typeface="IntelOne Display Medium" panose="020B0703020203020204" pitchFamily="34" charset="0"/>
                  <a:cs typeface="Arial"/>
                </a:rPr>
                <a:t>Axis 1: Utilization %</a:t>
              </a:r>
            </a:p>
          </p:txBody>
        </p:sp>
        <p:sp>
          <p:nvSpPr>
            <p:cNvPr id="14" name="TextBox 13">
              <a:extLst>
                <a:ext uri="{FF2B5EF4-FFF2-40B4-BE49-F238E27FC236}">
                  <a16:creationId xmlns:a16="http://schemas.microsoft.com/office/drawing/2014/main" id="{B22CF5A6-D6B6-1F6C-03A0-99C4EFE512F4}"/>
                </a:ext>
              </a:extLst>
            </p:cNvPr>
            <p:cNvSpPr txBox="1"/>
            <p:nvPr/>
          </p:nvSpPr>
          <p:spPr>
            <a:xfrm>
              <a:off x="6602246" y="5796663"/>
              <a:ext cx="1706396" cy="230772"/>
            </a:xfrm>
            <a:prstGeom prst="rect">
              <a:avLst/>
            </a:prstGeom>
            <a:noFill/>
          </p:spPr>
          <p:txBody>
            <a:bodyPr wrap="square">
              <a:spAutoFit/>
            </a:bodyPr>
            <a:lstStyle/>
            <a:p>
              <a:r>
                <a:rPr lang="en-US" sz="900" dirty="0">
                  <a:solidFill>
                    <a:srgbClr val="525252"/>
                  </a:solidFill>
                  <a:cs typeface="Arial"/>
                </a:rPr>
                <a:t>Per-instance RPS after the fix</a:t>
              </a:r>
            </a:p>
          </p:txBody>
        </p:sp>
        <p:sp>
          <p:nvSpPr>
            <p:cNvPr id="16" name="TextBox 15">
              <a:extLst>
                <a:ext uri="{FF2B5EF4-FFF2-40B4-BE49-F238E27FC236}">
                  <a16:creationId xmlns:a16="http://schemas.microsoft.com/office/drawing/2014/main" id="{21436559-8879-1B07-DC20-541F6998C2C5}"/>
                </a:ext>
              </a:extLst>
            </p:cNvPr>
            <p:cNvSpPr txBox="1"/>
            <p:nvPr/>
          </p:nvSpPr>
          <p:spPr>
            <a:xfrm>
              <a:off x="8758957" y="5648018"/>
              <a:ext cx="1320625" cy="230772"/>
            </a:xfrm>
            <a:prstGeom prst="rect">
              <a:avLst/>
            </a:prstGeom>
            <a:noFill/>
          </p:spPr>
          <p:txBody>
            <a:bodyPr wrap="square">
              <a:spAutoFit/>
            </a:bodyPr>
            <a:lstStyle/>
            <a:p>
              <a:r>
                <a:rPr lang="en-US" sz="900" dirty="0">
                  <a:solidFill>
                    <a:srgbClr val="525252"/>
                  </a:solidFill>
                  <a:cs typeface="Arial"/>
                </a:rPr>
                <a:t>CPU</a:t>
              </a:r>
            </a:p>
          </p:txBody>
        </p:sp>
        <p:sp>
          <p:nvSpPr>
            <p:cNvPr id="17" name="TextBox 16">
              <a:extLst>
                <a:ext uri="{FF2B5EF4-FFF2-40B4-BE49-F238E27FC236}">
                  <a16:creationId xmlns:a16="http://schemas.microsoft.com/office/drawing/2014/main" id="{11C544E4-3C82-6E3C-5329-54D478CD2815}"/>
                </a:ext>
              </a:extLst>
            </p:cNvPr>
            <p:cNvSpPr txBox="1"/>
            <p:nvPr/>
          </p:nvSpPr>
          <p:spPr>
            <a:xfrm>
              <a:off x="6452153" y="5464699"/>
              <a:ext cx="996556" cy="230772"/>
            </a:xfrm>
            <a:prstGeom prst="rect">
              <a:avLst/>
            </a:prstGeom>
            <a:noFill/>
          </p:spPr>
          <p:txBody>
            <a:bodyPr wrap="square">
              <a:spAutoFit/>
            </a:bodyPr>
            <a:lstStyle/>
            <a:p>
              <a:r>
                <a:rPr lang="en-US" sz="900" dirty="0">
                  <a:solidFill>
                    <a:srgbClr val="0075DC"/>
                  </a:solidFill>
                  <a:latin typeface="IntelOne Display Medium" panose="020B0703020203020204" pitchFamily="34" charset="0"/>
                  <a:cs typeface="Arial"/>
                </a:rPr>
                <a:t>Axis 0: RPS</a:t>
              </a:r>
            </a:p>
          </p:txBody>
        </p:sp>
        <p:sp>
          <p:nvSpPr>
            <p:cNvPr id="21" name="TextBox 20">
              <a:extLst>
                <a:ext uri="{FF2B5EF4-FFF2-40B4-BE49-F238E27FC236}">
                  <a16:creationId xmlns:a16="http://schemas.microsoft.com/office/drawing/2014/main" id="{31C166D6-B4A2-8827-3177-C584873D59A3}"/>
                </a:ext>
              </a:extLst>
            </p:cNvPr>
            <p:cNvSpPr txBox="1"/>
            <p:nvPr/>
          </p:nvSpPr>
          <p:spPr>
            <a:xfrm>
              <a:off x="6602247" y="5648018"/>
              <a:ext cx="2035605" cy="230772"/>
            </a:xfrm>
            <a:prstGeom prst="rect">
              <a:avLst/>
            </a:prstGeom>
            <a:noFill/>
          </p:spPr>
          <p:txBody>
            <a:bodyPr wrap="square">
              <a:spAutoFit/>
            </a:bodyPr>
            <a:lstStyle/>
            <a:p>
              <a:r>
                <a:rPr lang="en-US" sz="900" dirty="0">
                  <a:solidFill>
                    <a:srgbClr val="525252"/>
                  </a:solidFill>
                  <a:cs typeface="Arial"/>
                </a:rPr>
                <a:t>Per-instance RPS before the fix</a:t>
              </a:r>
            </a:p>
          </p:txBody>
        </p:sp>
        <p:sp>
          <p:nvSpPr>
            <p:cNvPr id="22" name="Rectangle 21">
              <a:extLst>
                <a:ext uri="{FF2B5EF4-FFF2-40B4-BE49-F238E27FC236}">
                  <a16:creationId xmlns:a16="http://schemas.microsoft.com/office/drawing/2014/main" id="{745C198D-0986-8742-CAA6-4406CBF6DB51}"/>
                </a:ext>
              </a:extLst>
            </p:cNvPr>
            <p:cNvSpPr/>
            <p:nvPr/>
          </p:nvSpPr>
          <p:spPr>
            <a:xfrm>
              <a:off x="8688380" y="5721074"/>
              <a:ext cx="86810" cy="868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3" name="Rectangle 22">
              <a:extLst>
                <a:ext uri="{FF2B5EF4-FFF2-40B4-BE49-F238E27FC236}">
                  <a16:creationId xmlns:a16="http://schemas.microsoft.com/office/drawing/2014/main" id="{1E7DC030-6F44-F865-4683-9A31BB5E1806}"/>
                </a:ext>
              </a:extLst>
            </p:cNvPr>
            <p:cNvSpPr/>
            <p:nvPr/>
          </p:nvSpPr>
          <p:spPr>
            <a:xfrm>
              <a:off x="6531670" y="5721074"/>
              <a:ext cx="86810" cy="86810"/>
            </a:xfrm>
            <a:prstGeom prst="rect">
              <a:avLst/>
            </a:prstGeom>
            <a:solidFill>
              <a:srgbClr val="007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4" name="Rectangle 23">
              <a:extLst>
                <a:ext uri="{FF2B5EF4-FFF2-40B4-BE49-F238E27FC236}">
                  <a16:creationId xmlns:a16="http://schemas.microsoft.com/office/drawing/2014/main" id="{2121B0BA-B822-643B-5951-5E728CAC6BD7}"/>
                </a:ext>
              </a:extLst>
            </p:cNvPr>
            <p:cNvSpPr/>
            <p:nvPr/>
          </p:nvSpPr>
          <p:spPr>
            <a:xfrm>
              <a:off x="6531670" y="5864577"/>
              <a:ext cx="86810" cy="86810"/>
            </a:xfrm>
            <a:prstGeom prst="rect">
              <a:avLst/>
            </a:prstGeom>
            <a:solidFill>
              <a:srgbClr val="99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pic>
        <p:nvPicPr>
          <p:cNvPr id="9218" name="Picture 2" descr="Netflix Logo and symbol, meaning, history, PNG, brand">
            <a:extLst>
              <a:ext uri="{FF2B5EF4-FFF2-40B4-BE49-F238E27FC236}">
                <a16:creationId xmlns:a16="http://schemas.microsoft.com/office/drawing/2014/main" id="{E52BA801-9A99-5D6A-D527-075098073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113" y="358226"/>
            <a:ext cx="1390135" cy="92675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52725B09-D942-EE5C-AA1A-5354F2A1CA28}"/>
              </a:ext>
            </a:extLst>
          </p:cNvPr>
          <p:cNvCxnSpPr/>
          <p:nvPr/>
        </p:nvCxnSpPr>
        <p:spPr>
          <a:xfrm>
            <a:off x="5018306" y="2366226"/>
            <a:ext cx="658185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C284E3-EABB-9DB5-36CD-DA792D339AC3}"/>
              </a:ext>
            </a:extLst>
          </p:cNvPr>
          <p:cNvCxnSpPr>
            <a:cxnSpLocks/>
          </p:cNvCxnSpPr>
          <p:nvPr/>
        </p:nvCxnSpPr>
        <p:spPr>
          <a:xfrm flipH="1">
            <a:off x="588660" y="3629496"/>
            <a:ext cx="4049629"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7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018D37-F21A-4400-64D7-A866E66B434F}"/>
              </a:ext>
            </a:extLst>
          </p:cNvPr>
          <p:cNvSpPr/>
          <p:nvPr/>
        </p:nvSpPr>
        <p:spPr>
          <a:xfrm>
            <a:off x="1096950" y="2724262"/>
            <a:ext cx="3184610" cy="1136662"/>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8" name="Rectangle 7">
            <a:extLst>
              <a:ext uri="{FF2B5EF4-FFF2-40B4-BE49-F238E27FC236}">
                <a16:creationId xmlns:a16="http://schemas.microsoft.com/office/drawing/2014/main" id="{82E8CEEF-8B6D-763D-9CBE-364CBFE68C5E}"/>
              </a:ext>
            </a:extLst>
          </p:cNvPr>
          <p:cNvSpPr/>
          <p:nvPr/>
        </p:nvSpPr>
        <p:spPr>
          <a:xfrm>
            <a:off x="7907265" y="2724262"/>
            <a:ext cx="3184610" cy="1136662"/>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13" name="Rectangle 12">
            <a:extLst>
              <a:ext uri="{FF2B5EF4-FFF2-40B4-BE49-F238E27FC236}">
                <a16:creationId xmlns:a16="http://schemas.microsoft.com/office/drawing/2014/main" id="{6168E940-0C8F-B3BA-F344-0550F2E361E3}"/>
              </a:ext>
            </a:extLst>
          </p:cNvPr>
          <p:cNvSpPr/>
          <p:nvPr/>
        </p:nvSpPr>
        <p:spPr>
          <a:xfrm>
            <a:off x="4502107" y="2724262"/>
            <a:ext cx="3184610" cy="1136662"/>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2" name="Title 1">
            <a:extLst>
              <a:ext uri="{FF2B5EF4-FFF2-40B4-BE49-F238E27FC236}">
                <a16:creationId xmlns:a16="http://schemas.microsoft.com/office/drawing/2014/main" id="{D5277546-BED6-45C3-A01B-5DD62E3058E1}"/>
              </a:ext>
            </a:extLst>
          </p:cNvPr>
          <p:cNvSpPr>
            <a:spLocks noGrp="1"/>
          </p:cNvSpPr>
          <p:nvPr>
            <p:ph type="title"/>
          </p:nvPr>
        </p:nvSpPr>
        <p:spPr/>
        <p:txBody>
          <a:bodyPr/>
          <a:lstStyle/>
          <a:p>
            <a:r>
              <a:rPr lang="en-US" dirty="0"/>
              <a:t>4th Gen Intel® Xeon® Scalable Processor AI Inference Performance Results with Customers &amp; Partners</a:t>
            </a:r>
          </a:p>
        </p:txBody>
      </p:sp>
      <p:sp>
        <p:nvSpPr>
          <p:cNvPr id="29" name="TextBox 28">
            <a:extLst>
              <a:ext uri="{FF2B5EF4-FFF2-40B4-BE49-F238E27FC236}">
                <a16:creationId xmlns:a16="http://schemas.microsoft.com/office/drawing/2014/main" id="{51B8FF0E-7FF0-4259-B064-B8048AD07169}"/>
              </a:ext>
            </a:extLst>
          </p:cNvPr>
          <p:cNvSpPr txBox="1"/>
          <p:nvPr/>
        </p:nvSpPr>
        <p:spPr>
          <a:xfrm>
            <a:off x="578734" y="6155504"/>
            <a:ext cx="3184610" cy="215419"/>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backup for workloads and configurations. Results may vary.</a:t>
            </a:r>
          </a:p>
        </p:txBody>
      </p:sp>
      <p:sp>
        <p:nvSpPr>
          <p:cNvPr id="16" name="Rectangle 15">
            <a:extLst>
              <a:ext uri="{FF2B5EF4-FFF2-40B4-BE49-F238E27FC236}">
                <a16:creationId xmlns:a16="http://schemas.microsoft.com/office/drawing/2014/main" id="{153D8D9E-739B-B86A-1946-6BE22BA16D68}"/>
              </a:ext>
            </a:extLst>
          </p:cNvPr>
          <p:cNvSpPr/>
          <p:nvPr/>
        </p:nvSpPr>
        <p:spPr>
          <a:xfrm>
            <a:off x="1096950" y="3799528"/>
            <a:ext cx="3184610" cy="1974083"/>
          </a:xfrm>
          <a:prstGeom prst="rect">
            <a:avLst/>
          </a:prstGeom>
          <a:solidFill>
            <a:srgbClr val="E9E9E9"/>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3" name="Rectangle 2">
            <a:extLst>
              <a:ext uri="{FF2B5EF4-FFF2-40B4-BE49-F238E27FC236}">
                <a16:creationId xmlns:a16="http://schemas.microsoft.com/office/drawing/2014/main" id="{4BF30F36-83BB-7348-C0B4-EE4A98CF66C0}"/>
              </a:ext>
            </a:extLst>
          </p:cNvPr>
          <p:cNvSpPr/>
          <p:nvPr/>
        </p:nvSpPr>
        <p:spPr>
          <a:xfrm>
            <a:off x="7907265" y="3799528"/>
            <a:ext cx="3184610" cy="1974083"/>
          </a:xfrm>
          <a:prstGeom prst="rect">
            <a:avLst/>
          </a:prstGeom>
          <a:solidFill>
            <a:srgbClr val="E9E9E9"/>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5" name="Rectangle 4">
            <a:extLst>
              <a:ext uri="{FF2B5EF4-FFF2-40B4-BE49-F238E27FC236}">
                <a16:creationId xmlns:a16="http://schemas.microsoft.com/office/drawing/2014/main" id="{C254813D-061A-0AA6-E2CE-BD772C77D2CA}"/>
              </a:ext>
            </a:extLst>
          </p:cNvPr>
          <p:cNvSpPr/>
          <p:nvPr/>
        </p:nvSpPr>
        <p:spPr>
          <a:xfrm>
            <a:off x="4502107" y="3799528"/>
            <a:ext cx="3184610" cy="1974083"/>
          </a:xfrm>
          <a:prstGeom prst="rect">
            <a:avLst/>
          </a:prstGeom>
          <a:solidFill>
            <a:srgbClr val="E9E9E9"/>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6" name="TextBox 5">
            <a:extLst>
              <a:ext uri="{FF2B5EF4-FFF2-40B4-BE49-F238E27FC236}">
                <a16:creationId xmlns:a16="http://schemas.microsoft.com/office/drawing/2014/main" id="{ED608477-D04E-0288-BE1E-67B586B85548}"/>
              </a:ext>
            </a:extLst>
          </p:cNvPr>
          <p:cNvSpPr txBox="1"/>
          <p:nvPr/>
        </p:nvSpPr>
        <p:spPr>
          <a:xfrm>
            <a:off x="4673600" y="3961514"/>
            <a:ext cx="2878266" cy="1323094"/>
          </a:xfrm>
          <a:prstGeom prst="rect">
            <a:avLst/>
          </a:prstGeom>
          <a:noFill/>
        </p:spPr>
        <p:txBody>
          <a:bodyPr wrap="square" rtlCol="0">
            <a:spAutoFit/>
          </a:bodyPr>
          <a:lstStyle/>
          <a:p>
            <a:pPr defTabSz="914126">
              <a:defRPr/>
            </a:pPr>
            <a:r>
              <a:rPr lang="en-US" sz="1600" dirty="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AI throughput with Bfloat16 optimizations for </a:t>
            </a:r>
            <a:r>
              <a:rPr lang="en-US" sz="1600" dirty="0" err="1">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Meituan’s</a:t>
            </a:r>
            <a:r>
              <a:rPr lang="en-US" sz="1600" dirty="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 Compute Vision Platform with Intel AMX vs. without AMX optimizations.</a:t>
            </a:r>
          </a:p>
        </p:txBody>
      </p:sp>
      <p:sp>
        <p:nvSpPr>
          <p:cNvPr id="7" name="TextBox 6">
            <a:extLst>
              <a:ext uri="{FF2B5EF4-FFF2-40B4-BE49-F238E27FC236}">
                <a16:creationId xmlns:a16="http://schemas.microsoft.com/office/drawing/2014/main" id="{989EE814-9846-99CD-264C-8F394C387F07}"/>
              </a:ext>
            </a:extLst>
          </p:cNvPr>
          <p:cNvSpPr txBox="1"/>
          <p:nvPr/>
        </p:nvSpPr>
        <p:spPr>
          <a:xfrm>
            <a:off x="4890304" y="2766152"/>
            <a:ext cx="2494047" cy="1015318"/>
          </a:xfrm>
          <a:prstGeom prst="rect">
            <a:avLst/>
          </a:prstGeom>
          <a:noFill/>
        </p:spPr>
        <p:txBody>
          <a:bodyPr wrap="square" lIns="91416" tIns="45708" rIns="91416" bIns="45708" anchor="t">
            <a:spAutoFit/>
          </a:bodyPr>
          <a:lstStyle>
            <a:defPPr>
              <a:defRPr lang="en-US"/>
            </a:defPPr>
            <a:lvl1pP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pPr algn="ctr"/>
            <a:r>
              <a:rPr lang="en-US" b="1" dirty="0">
                <a:latin typeface="IntelOne Display Bold" panose="020B0503020203020204" pitchFamily="34" charset="77"/>
              </a:rPr>
              <a:t>3.4x</a:t>
            </a:r>
          </a:p>
        </p:txBody>
      </p:sp>
      <p:sp>
        <p:nvSpPr>
          <p:cNvPr id="9" name="TextBox 8">
            <a:extLst>
              <a:ext uri="{FF2B5EF4-FFF2-40B4-BE49-F238E27FC236}">
                <a16:creationId xmlns:a16="http://schemas.microsoft.com/office/drawing/2014/main" id="{6FDFE0CE-4BDF-C690-E8D7-4FC7B1EB8BF6}"/>
              </a:ext>
            </a:extLst>
          </p:cNvPr>
          <p:cNvSpPr txBox="1"/>
          <p:nvPr/>
        </p:nvSpPr>
        <p:spPr>
          <a:xfrm>
            <a:off x="8334252" y="2768445"/>
            <a:ext cx="2494047" cy="1015318"/>
          </a:xfrm>
          <a:prstGeom prst="rect">
            <a:avLst/>
          </a:prstGeom>
          <a:noFill/>
        </p:spPr>
        <p:txBody>
          <a:bodyPr wrap="square" lIns="91416" tIns="45708" rIns="91416" bIns="45708" anchor="t">
            <a:spAutoFit/>
          </a:bodyPr>
          <a:lstStyle>
            <a:defPPr>
              <a:defRPr lang="en-US"/>
            </a:defPPr>
            <a:lvl1pP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pPr algn="ctr"/>
            <a:r>
              <a:rPr lang="en-US" b="1" dirty="0">
                <a:latin typeface="IntelOne Display Bold" panose="020B0503020203020204" pitchFamily="34" charset="77"/>
              </a:rPr>
              <a:t>1.8x</a:t>
            </a:r>
          </a:p>
        </p:txBody>
      </p:sp>
      <p:sp>
        <p:nvSpPr>
          <p:cNvPr id="10" name="TextBox 9">
            <a:extLst>
              <a:ext uri="{FF2B5EF4-FFF2-40B4-BE49-F238E27FC236}">
                <a16:creationId xmlns:a16="http://schemas.microsoft.com/office/drawing/2014/main" id="{44C101D6-C252-2B15-63B3-AFB1C14BCE2F}"/>
              </a:ext>
            </a:extLst>
          </p:cNvPr>
          <p:cNvSpPr txBox="1"/>
          <p:nvPr/>
        </p:nvSpPr>
        <p:spPr>
          <a:xfrm>
            <a:off x="8078434" y="3961514"/>
            <a:ext cx="2897749" cy="1323094"/>
          </a:xfrm>
          <a:prstGeom prst="rect">
            <a:avLst/>
          </a:prstGeom>
          <a:noFill/>
        </p:spPr>
        <p:txBody>
          <a:bodyPr wrap="square" rtlCol="0">
            <a:spAutoFit/>
          </a:bodyPr>
          <a:lstStyle/>
          <a:p>
            <a:pPr lvl="0">
              <a:defRPr/>
            </a:pPr>
            <a:r>
              <a:rPr lang="en-US" sz="1600" dirty="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more image inferences per second over previous gen at int8 precision with TensorFlow running on VMware </a:t>
            </a:r>
            <a:r>
              <a:rPr lang="en-US" sz="1600" dirty="0" err="1">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vSAN</a:t>
            </a:r>
            <a:r>
              <a:rPr lang="en-US" sz="1600" dirty="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 with Intel AMX.</a:t>
            </a:r>
          </a:p>
        </p:txBody>
      </p:sp>
      <p:sp>
        <p:nvSpPr>
          <p:cNvPr id="12" name="TextBox 11">
            <a:extLst>
              <a:ext uri="{FF2B5EF4-FFF2-40B4-BE49-F238E27FC236}">
                <a16:creationId xmlns:a16="http://schemas.microsoft.com/office/drawing/2014/main" id="{81786AB7-91EC-3806-9D89-723E8B7E4BFD}"/>
              </a:ext>
            </a:extLst>
          </p:cNvPr>
          <p:cNvSpPr txBox="1"/>
          <p:nvPr/>
        </p:nvSpPr>
        <p:spPr>
          <a:xfrm>
            <a:off x="1250129" y="3961514"/>
            <a:ext cx="2811374" cy="1077218"/>
          </a:xfrm>
          <a:prstGeom prst="rect">
            <a:avLst/>
          </a:prstGeom>
          <a:noFill/>
        </p:spPr>
        <p:txBody>
          <a:bodyPr wrap="square" rtlCol="0">
            <a:spAutoFit/>
          </a:bodyPr>
          <a:lstStyle/>
          <a:p>
            <a:pPr defTabSz="914126">
              <a:defRPr/>
            </a:pPr>
            <a:r>
              <a:rPr lang="en-US" sz="1600" dirty="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AI throughput for BERT models used by Tencent Search application with Intel</a:t>
            </a:r>
            <a:r>
              <a:rPr lang="en-US" sz="1600" baseline="30000" dirty="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600" dirty="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rPr>
              <a:t> AMX vs previous generation.</a:t>
            </a:r>
          </a:p>
        </p:txBody>
      </p:sp>
      <p:sp>
        <p:nvSpPr>
          <p:cNvPr id="15" name="TextBox 14">
            <a:extLst>
              <a:ext uri="{FF2B5EF4-FFF2-40B4-BE49-F238E27FC236}">
                <a16:creationId xmlns:a16="http://schemas.microsoft.com/office/drawing/2014/main" id="{260AEFDE-0624-AC09-105C-4C6B114F7789}"/>
              </a:ext>
            </a:extLst>
          </p:cNvPr>
          <p:cNvSpPr txBox="1"/>
          <p:nvPr/>
        </p:nvSpPr>
        <p:spPr>
          <a:xfrm>
            <a:off x="1428289" y="2735446"/>
            <a:ext cx="2467949" cy="1015318"/>
          </a:xfrm>
          <a:prstGeom prst="rect">
            <a:avLst/>
          </a:prstGeom>
          <a:noFill/>
        </p:spPr>
        <p:txBody>
          <a:bodyPr wrap="square" lIns="91416" tIns="45708" rIns="91416" bIns="45708" anchor="t">
            <a:spAutoFit/>
          </a:bodyPr>
          <a:lstStyle>
            <a:defPPr>
              <a:defRPr lang="en-US"/>
            </a:defPPr>
            <a:lvl1pP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pPr algn="ctr"/>
            <a:r>
              <a:rPr lang="en-US" b="1" dirty="0">
                <a:latin typeface="IntelOne Display Bold" panose="020B0503020203020204" pitchFamily="34" charset="77"/>
              </a:rPr>
              <a:t>2-3x</a:t>
            </a:r>
          </a:p>
        </p:txBody>
      </p:sp>
      <p:pic>
        <p:nvPicPr>
          <p:cNvPr id="17" name="Picture 2" descr="Vmware Logo transparent PNG - StickPNG">
            <a:extLst>
              <a:ext uri="{FF2B5EF4-FFF2-40B4-BE49-F238E27FC236}">
                <a16:creationId xmlns:a16="http://schemas.microsoft.com/office/drawing/2014/main" id="{1C6195E7-F2ED-8CD0-0F8C-C4DE4DBA73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50218" y="2140366"/>
            <a:ext cx="1705360" cy="27800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encent Cloud to launch its first public cloud infrastructure in MENA -  Telecom Review">
            <a:extLst>
              <a:ext uri="{FF2B5EF4-FFF2-40B4-BE49-F238E27FC236}">
                <a16:creationId xmlns:a16="http://schemas.microsoft.com/office/drawing/2014/main" id="{7A60F7D0-9F00-EE96-DFC6-786818AC51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102" b="31926"/>
          <a:stretch/>
        </p:blipFill>
        <p:spPr bwMode="auto">
          <a:xfrm>
            <a:off x="1250128" y="2000926"/>
            <a:ext cx="2933185" cy="5568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eituan">
            <a:extLst>
              <a:ext uri="{FF2B5EF4-FFF2-40B4-BE49-F238E27FC236}">
                <a16:creationId xmlns:a16="http://schemas.microsoft.com/office/drawing/2014/main" id="{1ADF538A-902F-35A4-2840-03ED32EC4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695" y="2062524"/>
            <a:ext cx="1711145" cy="43369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B749427A-8DF2-B7BC-A8E7-E447E1B99896}"/>
              </a:ext>
            </a:extLst>
          </p:cNvPr>
          <p:cNvCxnSpPr/>
          <p:nvPr/>
        </p:nvCxnSpPr>
        <p:spPr>
          <a:xfrm>
            <a:off x="1096950" y="2724830"/>
            <a:ext cx="3184610"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BF0AA0-238A-E8A9-4C4C-B237E25F996C}"/>
              </a:ext>
            </a:extLst>
          </p:cNvPr>
          <p:cNvCxnSpPr/>
          <p:nvPr/>
        </p:nvCxnSpPr>
        <p:spPr>
          <a:xfrm>
            <a:off x="4500550" y="2724830"/>
            <a:ext cx="3184610"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6BE399A-A5CA-6E86-61B4-0B0C8FA364B1}"/>
              </a:ext>
            </a:extLst>
          </p:cNvPr>
          <p:cNvCxnSpPr/>
          <p:nvPr/>
        </p:nvCxnSpPr>
        <p:spPr>
          <a:xfrm>
            <a:off x="7904150" y="2724830"/>
            <a:ext cx="3184610"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sp>
        <p:nvSpPr>
          <p:cNvPr id="14" name="TextBox 13">
            <a:hlinkClick r:id="rId6"/>
            <a:extLst>
              <a:ext uri="{FF2B5EF4-FFF2-40B4-BE49-F238E27FC236}">
                <a16:creationId xmlns:a16="http://schemas.microsoft.com/office/drawing/2014/main" id="{E2271127-9373-6A9E-6F0F-30CC6DB734C8}"/>
              </a:ext>
            </a:extLst>
          </p:cNvPr>
          <p:cNvSpPr txBox="1"/>
          <p:nvPr/>
        </p:nvSpPr>
        <p:spPr>
          <a:xfrm>
            <a:off x="5338888" y="5385198"/>
            <a:ext cx="1511952" cy="307777"/>
          </a:xfrm>
          <a:prstGeom prst="rect">
            <a:avLst/>
          </a:prstGeom>
          <a:noFill/>
        </p:spPr>
        <p:txBody>
          <a:bodyPr wrap="none" lIns="91440" tIns="45720" rIns="91440" bIns="45720" rtlCol="0" anchor="t">
            <a:spAutoFit/>
          </a:bodyPr>
          <a:lstStyle/>
          <a:p>
            <a:pPr algn="ctr"/>
            <a:r>
              <a:rPr lang="en-US" sz="1400" u="sng" dirty="0">
                <a:solidFill>
                  <a:srgbClr val="00C7FD"/>
                </a:solidFill>
                <a:hlinkClick r:id="rId6"/>
              </a:rPr>
              <a:t>Case Study Here</a:t>
            </a:r>
            <a:endParaRPr lang="en-US" sz="1400" u="sng" dirty="0">
              <a:solidFill>
                <a:srgbClr val="00C7FD"/>
              </a:solidFill>
            </a:endParaRPr>
          </a:p>
        </p:txBody>
      </p:sp>
    </p:spTree>
    <p:extLst>
      <p:ext uri="{BB962C8B-B14F-4D97-AF65-F5344CB8AC3E}">
        <p14:creationId xmlns:p14="http://schemas.microsoft.com/office/powerpoint/2010/main" val="249115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EC7B7408-AA03-4053-B71C-E214910111DC}"/>
              </a:ext>
            </a:extLst>
          </p:cNvPr>
          <p:cNvSpPr/>
          <p:nvPr/>
        </p:nvSpPr>
        <p:spPr>
          <a:xfrm>
            <a:off x="774929" y="4657253"/>
            <a:ext cx="10567136" cy="1320214"/>
          </a:xfrm>
          <a:prstGeom prst="rect">
            <a:avLst/>
          </a:prstGeom>
          <a:solidFill>
            <a:srgbClr val="00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126">
              <a:defRPr/>
            </a:pPr>
            <a:endParaRPr lang="en-US" sz="900" dirty="0">
              <a:solidFill>
                <a:srgbClr val="FFFFFF"/>
              </a:solidFill>
              <a:effectLst>
                <a:outerShdw blurRad="38100" dist="38100" dir="2700000" algn="tl">
                  <a:srgbClr val="000000">
                    <a:alpha val="43137"/>
                  </a:srgbClr>
                </a:outerShdw>
              </a:effectLst>
              <a:latin typeface="IntelOne Display Light" panose="020B0403020203020204" pitchFamily="34" charset="77"/>
            </a:endParaRPr>
          </a:p>
          <a:p>
            <a:pPr defTabSz="914126">
              <a:defRPr/>
            </a:pPr>
            <a:endParaRPr lang="en-US" sz="1600" dirty="0">
              <a:solidFill>
                <a:srgbClr val="FFFFFF"/>
              </a:solidFill>
              <a:effectLst>
                <a:outerShdw blurRad="38100" dist="38100" dir="2700000" algn="tl">
                  <a:srgbClr val="000000">
                    <a:alpha val="43137"/>
                  </a:srgbClr>
                </a:outerShdw>
              </a:effectLst>
              <a:latin typeface="IntelOne Display Light" panose="020B0403020203020204" pitchFamily="34" charset="77"/>
            </a:endParaRPr>
          </a:p>
        </p:txBody>
      </p:sp>
      <p:sp>
        <p:nvSpPr>
          <p:cNvPr id="34" name="Rectangle 33">
            <a:extLst>
              <a:ext uri="{FF2B5EF4-FFF2-40B4-BE49-F238E27FC236}">
                <a16:creationId xmlns:a16="http://schemas.microsoft.com/office/drawing/2014/main" id="{F3B6D349-FE49-5F60-D4ED-15A95BFB3071}"/>
              </a:ext>
            </a:extLst>
          </p:cNvPr>
          <p:cNvSpPr/>
          <p:nvPr/>
        </p:nvSpPr>
        <p:spPr>
          <a:xfrm>
            <a:off x="2725397" y="4803062"/>
            <a:ext cx="2701038" cy="1028597"/>
          </a:xfrm>
          <a:prstGeom prst="rect">
            <a:avLst/>
          </a:prstGeom>
          <a:solidFill>
            <a:srgbClr val="004E88"/>
          </a:solidFill>
          <a:ln w="63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3B931A9-41AC-09BD-C3CC-1572D79F0C29}"/>
              </a:ext>
            </a:extLst>
          </p:cNvPr>
          <p:cNvSpPr/>
          <p:nvPr/>
        </p:nvSpPr>
        <p:spPr>
          <a:xfrm>
            <a:off x="779376" y="2104681"/>
            <a:ext cx="3221653" cy="1504654"/>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pPr>
            <a:endParaRPr lang="en-US" sz="1799" kern="0" dirty="0">
              <a:solidFill>
                <a:srgbClr val="FFFFFF"/>
              </a:solidFill>
              <a:latin typeface="IntelOne Display Regular" panose="020B0503020203020204" pitchFamily="34" charset="77"/>
            </a:endParaRPr>
          </a:p>
        </p:txBody>
      </p:sp>
      <p:sp>
        <p:nvSpPr>
          <p:cNvPr id="32" name="Rectangle 31">
            <a:extLst>
              <a:ext uri="{FF2B5EF4-FFF2-40B4-BE49-F238E27FC236}">
                <a16:creationId xmlns:a16="http://schemas.microsoft.com/office/drawing/2014/main" id="{FBA78331-36B7-81B7-9D34-CE1236C2B5F7}"/>
              </a:ext>
            </a:extLst>
          </p:cNvPr>
          <p:cNvSpPr/>
          <p:nvPr/>
        </p:nvSpPr>
        <p:spPr>
          <a:xfrm>
            <a:off x="7900253" y="2104681"/>
            <a:ext cx="3441812" cy="1504654"/>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pPr>
            <a:endParaRPr lang="en-US" sz="1799" kern="0" dirty="0">
              <a:solidFill>
                <a:srgbClr val="FFFFFF"/>
              </a:solidFill>
              <a:latin typeface="IntelOne Display Regular" panose="020B0503020203020204" pitchFamily="34" charset="77"/>
            </a:endParaRPr>
          </a:p>
        </p:txBody>
      </p:sp>
      <p:sp>
        <p:nvSpPr>
          <p:cNvPr id="33" name="Rectangle 32">
            <a:extLst>
              <a:ext uri="{FF2B5EF4-FFF2-40B4-BE49-F238E27FC236}">
                <a16:creationId xmlns:a16="http://schemas.microsoft.com/office/drawing/2014/main" id="{821E9C1B-9BB5-0D6D-E601-0FABCAF583E0}"/>
              </a:ext>
            </a:extLst>
          </p:cNvPr>
          <p:cNvSpPr/>
          <p:nvPr/>
        </p:nvSpPr>
        <p:spPr>
          <a:xfrm>
            <a:off x="4243437" y="2104681"/>
            <a:ext cx="3396132" cy="1504654"/>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pPr>
            <a:endParaRPr lang="en-US" sz="1799" kern="0" dirty="0">
              <a:solidFill>
                <a:srgbClr val="FFFFFF"/>
              </a:solidFill>
              <a:latin typeface="IntelOne Display Regular" panose="020B0503020203020204" pitchFamily="34" charset="77"/>
            </a:endParaRPr>
          </a:p>
        </p:txBody>
      </p:sp>
      <p:sp>
        <p:nvSpPr>
          <p:cNvPr id="91" name="TextBox 90">
            <a:extLst>
              <a:ext uri="{FF2B5EF4-FFF2-40B4-BE49-F238E27FC236}">
                <a16:creationId xmlns:a16="http://schemas.microsoft.com/office/drawing/2014/main" id="{6B79E681-026A-48C1-BED6-6F57125A587A}"/>
              </a:ext>
            </a:extLst>
          </p:cNvPr>
          <p:cNvSpPr txBox="1"/>
          <p:nvPr/>
        </p:nvSpPr>
        <p:spPr>
          <a:xfrm>
            <a:off x="2760785" y="4835065"/>
            <a:ext cx="2559116" cy="923090"/>
          </a:xfrm>
          <a:prstGeom prst="rect">
            <a:avLst/>
          </a:prstGeom>
          <a:noFill/>
        </p:spPr>
        <p:txBody>
          <a:bodyPr wrap="square" rtlCol="0">
            <a:spAutoFit/>
          </a:bodyPr>
          <a:lstStyle/>
          <a:p>
            <a:pPr algn="ctr" defTabSz="914126">
              <a:defRPr/>
            </a:pPr>
            <a:r>
              <a:rPr lang="en-US" sz="1799" dirty="0">
                <a:solidFill>
                  <a:srgbClr val="FFFFFF"/>
                </a:solidFill>
                <a:latin typeface="IntelOne Display Medium" panose="020B0703020203020204" pitchFamily="34" charset="0"/>
                <a:ea typeface="Intel Clear Light" panose="020B0404020203020204" pitchFamily="34" charset="0"/>
                <a:cs typeface="Intel Clear Light" panose="020B0404020203020204" pitchFamily="34" charset="0"/>
              </a:rPr>
              <a:t>Intel Xeon CPU is the only x86 CPU certified </a:t>
            </a:r>
          </a:p>
          <a:p>
            <a:pPr algn="ctr" defTabSz="914126">
              <a:defRPr/>
            </a:pPr>
            <a:r>
              <a:rPr lang="en-US" sz="1799" dirty="0">
                <a:solidFill>
                  <a:srgbClr val="FFFFFF"/>
                </a:solidFill>
                <a:latin typeface="IntelOne Display Medium" panose="020B0703020203020204" pitchFamily="34" charset="0"/>
                <a:ea typeface="Intel Clear Light" panose="020B0404020203020204" pitchFamily="34" charset="0"/>
                <a:cs typeface="Intel Clear Light" panose="020B0404020203020204" pitchFamily="34" charset="0"/>
              </a:rPr>
              <a:t>for SAP HANA</a:t>
            </a:r>
          </a:p>
        </p:txBody>
      </p:sp>
      <p:sp>
        <p:nvSpPr>
          <p:cNvPr id="108" name="TextBox 107">
            <a:extLst>
              <a:ext uri="{FF2B5EF4-FFF2-40B4-BE49-F238E27FC236}">
                <a16:creationId xmlns:a16="http://schemas.microsoft.com/office/drawing/2014/main" id="{0325E9B8-6D00-41B1-8187-C3C2EE3132F6}"/>
              </a:ext>
            </a:extLst>
          </p:cNvPr>
          <p:cNvSpPr txBox="1"/>
          <p:nvPr/>
        </p:nvSpPr>
        <p:spPr>
          <a:xfrm>
            <a:off x="7413806" y="4870650"/>
            <a:ext cx="1345273" cy="646163"/>
          </a:xfrm>
          <a:prstGeom prst="rect">
            <a:avLst/>
          </a:prstGeom>
          <a:noFill/>
        </p:spPr>
        <p:txBody>
          <a:bodyPr wrap="square">
            <a:spAutoFit/>
          </a:bodyPr>
          <a:lstStyle/>
          <a:p>
            <a:pPr defTabSz="1466970" hangingPunct="0">
              <a:lnSpc>
                <a:spcPct val="90000"/>
              </a:lnSpc>
              <a:defRPr/>
            </a:pPr>
            <a:r>
              <a:rPr lang="en-GB" sz="3999" kern="0" dirty="0">
                <a:solidFill>
                  <a:srgbClr val="FFFFFF"/>
                </a:solidFill>
                <a:latin typeface="IntelOne Display Medium" panose="020B0703020203020204" pitchFamily="34" charset="0"/>
                <a:ea typeface="Intel Clear Light" panose="020B0404020203020204" pitchFamily="34" charset="0"/>
                <a:cs typeface="Intel Clear Light" panose="020B0404020203020204" pitchFamily="34" charset="0"/>
              </a:rPr>
              <a:t>480 </a:t>
            </a:r>
          </a:p>
        </p:txBody>
      </p:sp>
      <p:sp>
        <p:nvSpPr>
          <p:cNvPr id="109" name="TextBox 108">
            <a:extLst>
              <a:ext uri="{FF2B5EF4-FFF2-40B4-BE49-F238E27FC236}">
                <a16:creationId xmlns:a16="http://schemas.microsoft.com/office/drawing/2014/main" id="{1BD1FFA6-B85C-45DC-BB27-5259BC6BF9AE}"/>
              </a:ext>
            </a:extLst>
          </p:cNvPr>
          <p:cNvSpPr txBox="1"/>
          <p:nvPr/>
        </p:nvSpPr>
        <p:spPr>
          <a:xfrm>
            <a:off x="7355793" y="4727238"/>
            <a:ext cx="571778" cy="244618"/>
          </a:xfrm>
          <a:prstGeom prst="rect">
            <a:avLst/>
          </a:prstGeom>
          <a:noFill/>
        </p:spPr>
        <p:txBody>
          <a:bodyPr wrap="square">
            <a:spAutoFit/>
          </a:bodyPr>
          <a:lstStyle>
            <a:defPPr>
              <a:defRPr lang="en-US"/>
            </a:defPPr>
            <a:lvl1pPr marR="0" lvl="0" indent="0" fontAlgn="auto">
              <a:lnSpc>
                <a:spcPct val="90000"/>
              </a:lnSpc>
              <a:spcBef>
                <a:spcPts val="0"/>
              </a:spcBef>
              <a:spcAft>
                <a:spcPts val="0"/>
              </a:spcAft>
              <a:buClrTx/>
              <a:buSzTx/>
              <a:buFontTx/>
              <a:buNone/>
              <a:tabLst/>
              <a:defRPr sz="1100" kern="0">
                <a:ln w="6350">
                  <a:noFill/>
                </a:ln>
                <a:gradFill flip="none" rotWithShape="1">
                  <a:gsLst>
                    <a:gs pos="34000">
                      <a:schemeClr val="accent2">
                        <a:lumMod val="20000"/>
                        <a:lumOff val="80000"/>
                      </a:schemeClr>
                    </a:gs>
                    <a:gs pos="99000">
                      <a:schemeClr val="accent2">
                        <a:lumMod val="40000"/>
                        <a:lumOff val="60000"/>
                      </a:schemeClr>
                    </a:gs>
                  </a:gsLst>
                  <a:lin ang="2700000" scaled="1"/>
                  <a:tileRect/>
                </a:gradFill>
                <a:latin typeface="IntelOne Display Regular"/>
                <a:cs typeface="Arial"/>
              </a:defRPr>
            </a:lvl1pPr>
          </a:lstStyle>
          <a:p>
            <a:r>
              <a:rPr lang="en-US" dirty="0"/>
              <a:t>Up to </a:t>
            </a:r>
          </a:p>
        </p:txBody>
      </p:sp>
      <p:sp>
        <p:nvSpPr>
          <p:cNvPr id="110" name="TextBox 109">
            <a:extLst>
              <a:ext uri="{FF2B5EF4-FFF2-40B4-BE49-F238E27FC236}">
                <a16:creationId xmlns:a16="http://schemas.microsoft.com/office/drawing/2014/main" id="{5B630FCB-8A41-43B1-B906-66BFBD988D94}"/>
              </a:ext>
            </a:extLst>
          </p:cNvPr>
          <p:cNvSpPr txBox="1"/>
          <p:nvPr/>
        </p:nvSpPr>
        <p:spPr>
          <a:xfrm>
            <a:off x="7510015" y="5374923"/>
            <a:ext cx="1119902" cy="480006"/>
          </a:xfrm>
          <a:prstGeom prst="rect">
            <a:avLst/>
          </a:prstGeom>
          <a:noFill/>
        </p:spPr>
        <p:txBody>
          <a:bodyPr wrap="square">
            <a:spAutoFit/>
          </a:bodyPr>
          <a:lstStyle>
            <a:defPPr>
              <a:defRPr lang="en-US"/>
            </a:defPPr>
            <a:lvl1pPr marR="0" lvl="0" indent="0" fontAlgn="auto">
              <a:lnSpc>
                <a:spcPct val="90000"/>
              </a:lnSpc>
              <a:spcBef>
                <a:spcPts val="0"/>
              </a:spcBef>
              <a:spcAft>
                <a:spcPts val="0"/>
              </a:spcAft>
              <a:buClrTx/>
              <a:buSzTx/>
              <a:buFontTx/>
              <a:buNone/>
              <a:tabLst/>
              <a:defRPr sz="1400" kern="0">
                <a:ln w="6350">
                  <a:noFill/>
                </a:ln>
                <a:gradFill flip="none" rotWithShape="1">
                  <a:gsLst>
                    <a:gs pos="34000">
                      <a:schemeClr val="accent2">
                        <a:lumMod val="20000"/>
                        <a:lumOff val="80000"/>
                      </a:schemeClr>
                    </a:gs>
                    <a:gs pos="99000">
                      <a:schemeClr val="accent2">
                        <a:lumMod val="40000"/>
                        <a:lumOff val="60000"/>
                      </a:schemeClr>
                    </a:gs>
                  </a:gsLst>
                  <a:lin ang="2700000" scaled="1"/>
                  <a:tileRect/>
                </a:gradFill>
                <a:latin typeface="IntelOne Display Regular"/>
                <a:cs typeface="Arial"/>
              </a:defRPr>
            </a:lvl1pPr>
          </a:lstStyle>
          <a:p>
            <a:r>
              <a:rPr lang="en-GB" dirty="0"/>
              <a:t>cores per server (8S)</a:t>
            </a:r>
          </a:p>
        </p:txBody>
      </p:sp>
      <p:sp>
        <p:nvSpPr>
          <p:cNvPr id="111" name="TextBox 110">
            <a:extLst>
              <a:ext uri="{FF2B5EF4-FFF2-40B4-BE49-F238E27FC236}">
                <a16:creationId xmlns:a16="http://schemas.microsoft.com/office/drawing/2014/main" id="{A38E43D8-87BF-4408-BFC5-29429A792CF1}"/>
              </a:ext>
            </a:extLst>
          </p:cNvPr>
          <p:cNvSpPr txBox="1"/>
          <p:nvPr/>
        </p:nvSpPr>
        <p:spPr>
          <a:xfrm>
            <a:off x="9026070" y="4870650"/>
            <a:ext cx="1919842" cy="646163"/>
          </a:xfrm>
          <a:prstGeom prst="rect">
            <a:avLst/>
          </a:prstGeom>
          <a:noFill/>
        </p:spPr>
        <p:txBody>
          <a:bodyPr wrap="square">
            <a:spAutoFit/>
          </a:bodyPr>
          <a:lstStyle/>
          <a:p>
            <a:pPr defTabSz="1466970" hangingPunct="0">
              <a:lnSpc>
                <a:spcPct val="90000"/>
              </a:lnSpc>
              <a:defRPr/>
            </a:pPr>
            <a:r>
              <a:rPr lang="en-GB" sz="3999" kern="0" dirty="0">
                <a:solidFill>
                  <a:srgbClr val="FFFFFF"/>
                </a:solidFill>
                <a:latin typeface="IntelOne Display Medium" panose="020B0703020203020204" pitchFamily="34" charset="0"/>
                <a:ea typeface="Intel Clear Light" panose="020B0404020203020204" pitchFamily="34" charset="0"/>
                <a:cs typeface="Intel Clear Light" panose="020B0404020203020204" pitchFamily="34" charset="0"/>
              </a:rPr>
              <a:t>8S-4L </a:t>
            </a:r>
          </a:p>
        </p:txBody>
      </p:sp>
      <p:sp>
        <p:nvSpPr>
          <p:cNvPr id="112" name="TextBox 111">
            <a:extLst>
              <a:ext uri="{FF2B5EF4-FFF2-40B4-BE49-F238E27FC236}">
                <a16:creationId xmlns:a16="http://schemas.microsoft.com/office/drawing/2014/main" id="{99D191B7-20E5-4C96-B055-00D4D3AF9C0B}"/>
              </a:ext>
            </a:extLst>
          </p:cNvPr>
          <p:cNvSpPr txBox="1"/>
          <p:nvPr/>
        </p:nvSpPr>
        <p:spPr>
          <a:xfrm>
            <a:off x="9047200" y="5374923"/>
            <a:ext cx="2228029" cy="480006"/>
          </a:xfrm>
          <a:prstGeom prst="rect">
            <a:avLst/>
          </a:prstGeom>
          <a:noFill/>
        </p:spPr>
        <p:txBody>
          <a:bodyPr wrap="square">
            <a:spAutoFit/>
          </a:bodyPr>
          <a:lstStyle>
            <a:defPPr>
              <a:defRPr lang="en-US"/>
            </a:defPPr>
            <a:lvl1pPr marR="0" lvl="0" indent="0" fontAlgn="auto">
              <a:lnSpc>
                <a:spcPct val="90000"/>
              </a:lnSpc>
              <a:spcBef>
                <a:spcPts val="0"/>
              </a:spcBef>
              <a:spcAft>
                <a:spcPts val="0"/>
              </a:spcAft>
              <a:buClrTx/>
              <a:buSzTx/>
              <a:buFontTx/>
              <a:buNone/>
              <a:tabLst/>
              <a:defRPr sz="2000" kern="0">
                <a:ln w="6350">
                  <a:noFill/>
                </a:ln>
                <a:gradFill flip="none" rotWithShape="1">
                  <a:gsLst>
                    <a:gs pos="34000">
                      <a:srgbClr val="B9D6E5"/>
                    </a:gs>
                    <a:gs pos="99000">
                      <a:srgbClr val="0095CA"/>
                    </a:gs>
                  </a:gsLst>
                  <a:lin ang="2700000" scaled="1"/>
                  <a:tileRect/>
                </a:gradFill>
                <a:latin typeface="IntelOne Display Regular"/>
                <a:cs typeface="Arial"/>
              </a:defRPr>
            </a:lvl1pPr>
          </a:lstStyle>
          <a:p>
            <a:r>
              <a:rPr lang="en-GB" sz="1400" dirty="0">
                <a:gradFill flip="none" rotWithShape="1">
                  <a:gsLst>
                    <a:gs pos="34000">
                      <a:schemeClr val="accent2">
                        <a:lumMod val="20000"/>
                        <a:lumOff val="80000"/>
                      </a:schemeClr>
                    </a:gs>
                    <a:gs pos="99000">
                      <a:schemeClr val="accent2">
                        <a:lumMod val="40000"/>
                        <a:lumOff val="60000"/>
                      </a:schemeClr>
                    </a:gs>
                  </a:gsLst>
                  <a:lin ang="2700000" scaled="1"/>
                  <a:tileRect/>
                </a:gradFill>
              </a:rPr>
              <a:t>Intel UPI 2.0, Perf Optimized Topology </a:t>
            </a:r>
          </a:p>
        </p:txBody>
      </p:sp>
      <p:sp>
        <p:nvSpPr>
          <p:cNvPr id="115" name="TextBox 114">
            <a:extLst>
              <a:ext uri="{FF2B5EF4-FFF2-40B4-BE49-F238E27FC236}">
                <a16:creationId xmlns:a16="http://schemas.microsoft.com/office/drawing/2014/main" id="{7D4F0026-B285-4D69-8C00-75AF69A8E954}"/>
              </a:ext>
            </a:extLst>
          </p:cNvPr>
          <p:cNvSpPr txBox="1"/>
          <p:nvPr/>
        </p:nvSpPr>
        <p:spPr>
          <a:xfrm>
            <a:off x="1389745" y="4870650"/>
            <a:ext cx="1168352" cy="646163"/>
          </a:xfrm>
          <a:prstGeom prst="rect">
            <a:avLst/>
          </a:prstGeom>
          <a:noFill/>
        </p:spPr>
        <p:txBody>
          <a:bodyPr wrap="square">
            <a:spAutoFit/>
          </a:bodyPr>
          <a:lstStyle/>
          <a:p>
            <a:pPr defTabSz="1466970" hangingPunct="0">
              <a:lnSpc>
                <a:spcPct val="90000"/>
              </a:lnSpc>
              <a:defRPr/>
            </a:pPr>
            <a:r>
              <a:rPr lang="en-GB" sz="3999" kern="0" dirty="0">
                <a:solidFill>
                  <a:srgbClr val="FFFFFF"/>
                </a:solidFill>
                <a:latin typeface="IntelOne Display Medium" panose="020B0703020203020204" pitchFamily="34" charset="0"/>
                <a:ea typeface="Intel Clear Light" panose="020B0404020203020204" pitchFamily="34" charset="0"/>
                <a:cs typeface="Intel Clear Light" panose="020B0404020203020204" pitchFamily="34" charset="0"/>
              </a:rPr>
              <a:t>2:1 </a:t>
            </a:r>
          </a:p>
        </p:txBody>
      </p:sp>
      <p:sp>
        <p:nvSpPr>
          <p:cNvPr id="116" name="TextBox 115">
            <a:extLst>
              <a:ext uri="{FF2B5EF4-FFF2-40B4-BE49-F238E27FC236}">
                <a16:creationId xmlns:a16="http://schemas.microsoft.com/office/drawing/2014/main" id="{532E28E9-722D-4321-A5EE-F3693CCCAAC0}"/>
              </a:ext>
            </a:extLst>
          </p:cNvPr>
          <p:cNvSpPr txBox="1"/>
          <p:nvPr/>
        </p:nvSpPr>
        <p:spPr>
          <a:xfrm>
            <a:off x="1206834" y="4725556"/>
            <a:ext cx="571779" cy="244618"/>
          </a:xfrm>
          <a:prstGeom prst="rect">
            <a:avLst/>
          </a:prstGeom>
          <a:noFill/>
        </p:spPr>
        <p:txBody>
          <a:bodyPr wrap="square">
            <a:spAutoFit/>
          </a:bodyPr>
          <a:lstStyle>
            <a:defPPr>
              <a:defRPr lang="en-US"/>
            </a:defPPr>
            <a:lvl1pPr marR="0" lvl="0" indent="0" fontAlgn="auto">
              <a:lnSpc>
                <a:spcPct val="90000"/>
              </a:lnSpc>
              <a:spcBef>
                <a:spcPts val="0"/>
              </a:spcBef>
              <a:spcAft>
                <a:spcPts val="0"/>
              </a:spcAft>
              <a:buClrTx/>
              <a:buSzTx/>
              <a:buFontTx/>
              <a:buNone/>
              <a:tabLst/>
              <a:defRPr sz="1400" kern="0">
                <a:ln w="6350">
                  <a:noFill/>
                </a:ln>
                <a:gradFill flip="none" rotWithShape="1">
                  <a:gsLst>
                    <a:gs pos="34000">
                      <a:schemeClr val="accent2">
                        <a:lumMod val="20000"/>
                        <a:lumOff val="80000"/>
                      </a:schemeClr>
                    </a:gs>
                    <a:gs pos="99000">
                      <a:schemeClr val="accent2">
                        <a:lumMod val="40000"/>
                        <a:lumOff val="60000"/>
                      </a:schemeClr>
                    </a:gs>
                  </a:gsLst>
                  <a:lin ang="2700000" scaled="1"/>
                  <a:tileRect/>
                </a:gradFill>
                <a:latin typeface="IntelOne Display Regular"/>
                <a:cs typeface="Arial"/>
              </a:defRPr>
            </a:lvl1pPr>
          </a:lstStyle>
          <a:p>
            <a:r>
              <a:rPr lang="en-US" sz="1100" dirty="0"/>
              <a:t>Up to </a:t>
            </a:r>
          </a:p>
        </p:txBody>
      </p:sp>
      <p:sp>
        <p:nvSpPr>
          <p:cNvPr id="117" name="TextBox 116">
            <a:extLst>
              <a:ext uri="{FF2B5EF4-FFF2-40B4-BE49-F238E27FC236}">
                <a16:creationId xmlns:a16="http://schemas.microsoft.com/office/drawing/2014/main" id="{5078819A-16D5-4143-B7D9-FA5A42615B46}"/>
              </a:ext>
            </a:extLst>
          </p:cNvPr>
          <p:cNvSpPr txBox="1"/>
          <p:nvPr/>
        </p:nvSpPr>
        <p:spPr>
          <a:xfrm>
            <a:off x="1187057" y="5374923"/>
            <a:ext cx="1345275" cy="480006"/>
          </a:xfrm>
          <a:prstGeom prst="rect">
            <a:avLst/>
          </a:prstGeom>
          <a:noFill/>
        </p:spPr>
        <p:txBody>
          <a:bodyPr wrap="square">
            <a:spAutoFit/>
          </a:bodyPr>
          <a:lstStyle>
            <a:defPPr>
              <a:defRPr lang="en-US"/>
            </a:defPPr>
            <a:lvl1pPr marR="0" lvl="0" indent="0" fontAlgn="auto">
              <a:lnSpc>
                <a:spcPct val="90000"/>
              </a:lnSpc>
              <a:spcBef>
                <a:spcPts val="0"/>
              </a:spcBef>
              <a:spcAft>
                <a:spcPts val="0"/>
              </a:spcAft>
              <a:buClrTx/>
              <a:buSzTx/>
              <a:buFontTx/>
              <a:buNone/>
              <a:tabLst/>
              <a:defRPr sz="1400" kern="0">
                <a:ln w="6350">
                  <a:noFill/>
                </a:ln>
                <a:gradFill flip="none" rotWithShape="1">
                  <a:gsLst>
                    <a:gs pos="34000">
                      <a:schemeClr val="accent2">
                        <a:lumMod val="20000"/>
                        <a:lumOff val="80000"/>
                      </a:schemeClr>
                    </a:gs>
                    <a:gs pos="99000">
                      <a:schemeClr val="accent2">
                        <a:lumMod val="40000"/>
                        <a:lumOff val="60000"/>
                      </a:schemeClr>
                    </a:gs>
                  </a:gsLst>
                  <a:lin ang="2700000" scaled="1"/>
                  <a:tileRect/>
                </a:gradFill>
                <a:latin typeface="IntelOne Display Regular"/>
                <a:cs typeface="Arial"/>
              </a:defRPr>
            </a:lvl1pPr>
          </a:lstStyle>
          <a:p>
            <a:r>
              <a:rPr lang="en-GB" dirty="0"/>
              <a:t>Consolidation Gen vs. Gen-2</a:t>
            </a:r>
            <a:r>
              <a:rPr lang="en-GB" baseline="30000" dirty="0"/>
              <a:t>2</a:t>
            </a:r>
          </a:p>
        </p:txBody>
      </p:sp>
      <p:sp>
        <p:nvSpPr>
          <p:cNvPr id="2" name="Title 1">
            <a:extLst>
              <a:ext uri="{FF2B5EF4-FFF2-40B4-BE49-F238E27FC236}">
                <a16:creationId xmlns:a16="http://schemas.microsoft.com/office/drawing/2014/main" id="{8C2497B5-E178-0CD8-24B3-E22907968F63}"/>
              </a:ext>
            </a:extLst>
          </p:cNvPr>
          <p:cNvSpPr>
            <a:spLocks noGrp="1"/>
          </p:cNvSpPr>
          <p:nvPr>
            <p:ph type="title"/>
          </p:nvPr>
        </p:nvSpPr>
        <p:spPr/>
        <p:txBody>
          <a:bodyPr/>
          <a:lstStyle/>
          <a:p>
            <a:r>
              <a:rPr lang="en-US" dirty="0"/>
              <a:t>Meeting Mission Critical Business Needs</a:t>
            </a:r>
            <a:br>
              <a:rPr lang="en-US" dirty="0"/>
            </a:br>
            <a:r>
              <a:rPr lang="en-US" sz="2200" dirty="0">
                <a:latin typeface="+mj-lt"/>
              </a:rPr>
              <a:t>with 4th Gen Intel® Xeon® Scalable Processors</a:t>
            </a:r>
          </a:p>
        </p:txBody>
      </p:sp>
      <p:sp>
        <p:nvSpPr>
          <p:cNvPr id="9" name="Rectangle 8">
            <a:extLst>
              <a:ext uri="{FF2B5EF4-FFF2-40B4-BE49-F238E27FC236}">
                <a16:creationId xmlns:a16="http://schemas.microsoft.com/office/drawing/2014/main" id="{B788593B-4C63-0B61-9DE6-34FEDE702782}"/>
              </a:ext>
            </a:extLst>
          </p:cNvPr>
          <p:cNvSpPr/>
          <p:nvPr/>
        </p:nvSpPr>
        <p:spPr>
          <a:xfrm>
            <a:off x="779376" y="3553128"/>
            <a:ext cx="3221653" cy="914261"/>
          </a:xfrm>
          <a:prstGeom prst="rect">
            <a:avLst/>
          </a:prstGeom>
          <a:solidFill>
            <a:srgbClr val="E9E9E9"/>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pPr>
            <a:endParaRPr lang="en-US" sz="1799" kern="0" dirty="0">
              <a:solidFill>
                <a:srgbClr val="FFFFFF"/>
              </a:solidFill>
              <a:latin typeface="IntelOne Display Regular" panose="020B0503020203020204" pitchFamily="34" charset="77"/>
            </a:endParaRPr>
          </a:p>
        </p:txBody>
      </p:sp>
      <p:sp>
        <p:nvSpPr>
          <p:cNvPr id="10" name="Rectangle 9">
            <a:extLst>
              <a:ext uri="{FF2B5EF4-FFF2-40B4-BE49-F238E27FC236}">
                <a16:creationId xmlns:a16="http://schemas.microsoft.com/office/drawing/2014/main" id="{06AB85B8-A75D-D0F9-D6C4-56264BC122AB}"/>
              </a:ext>
            </a:extLst>
          </p:cNvPr>
          <p:cNvSpPr/>
          <p:nvPr/>
        </p:nvSpPr>
        <p:spPr>
          <a:xfrm>
            <a:off x="7900253" y="3553128"/>
            <a:ext cx="3441812" cy="914261"/>
          </a:xfrm>
          <a:prstGeom prst="rect">
            <a:avLst/>
          </a:prstGeom>
          <a:solidFill>
            <a:srgbClr val="E9E9E9"/>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pPr>
            <a:endParaRPr lang="en-US" sz="1799" kern="0" dirty="0">
              <a:solidFill>
                <a:srgbClr val="FFFFFF"/>
              </a:solidFill>
              <a:latin typeface="IntelOne Display Regular" panose="020B0503020203020204" pitchFamily="34" charset="77"/>
            </a:endParaRPr>
          </a:p>
        </p:txBody>
      </p:sp>
      <p:sp>
        <p:nvSpPr>
          <p:cNvPr id="11" name="Rectangle 10">
            <a:extLst>
              <a:ext uri="{FF2B5EF4-FFF2-40B4-BE49-F238E27FC236}">
                <a16:creationId xmlns:a16="http://schemas.microsoft.com/office/drawing/2014/main" id="{6F7940F8-6996-AD6D-128D-BC9A3C1B464D}"/>
              </a:ext>
            </a:extLst>
          </p:cNvPr>
          <p:cNvSpPr/>
          <p:nvPr/>
        </p:nvSpPr>
        <p:spPr>
          <a:xfrm>
            <a:off x="4243437" y="3553128"/>
            <a:ext cx="3396132" cy="914261"/>
          </a:xfrm>
          <a:prstGeom prst="rect">
            <a:avLst/>
          </a:prstGeom>
          <a:solidFill>
            <a:srgbClr val="E9E9E9"/>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pPr>
            <a:endParaRPr lang="en-US" sz="1799" kern="0" dirty="0">
              <a:solidFill>
                <a:srgbClr val="FFFFFF"/>
              </a:solidFill>
              <a:latin typeface="IntelOne Display Regular" panose="020B0503020203020204" pitchFamily="34" charset="77"/>
            </a:endParaRPr>
          </a:p>
        </p:txBody>
      </p:sp>
      <p:sp>
        <p:nvSpPr>
          <p:cNvPr id="12" name="Rectangle 11">
            <a:extLst>
              <a:ext uri="{FF2B5EF4-FFF2-40B4-BE49-F238E27FC236}">
                <a16:creationId xmlns:a16="http://schemas.microsoft.com/office/drawing/2014/main" id="{D0F94CFD-3020-A7CF-AB49-361FE1B80AA0}"/>
              </a:ext>
            </a:extLst>
          </p:cNvPr>
          <p:cNvSpPr/>
          <p:nvPr/>
        </p:nvSpPr>
        <p:spPr>
          <a:xfrm>
            <a:off x="769763" y="1608726"/>
            <a:ext cx="3233603" cy="505865"/>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91416" rIns="0" bIns="91416" rtlCol="0" anchor="ctr" anchorCtr="0"/>
          <a:lstStyle/>
          <a:p>
            <a:pPr algn="ctr" defTabSz="2437605" hangingPunct="0">
              <a:lnSpc>
                <a:spcPts val="2599"/>
              </a:lnSpc>
            </a:pPr>
            <a:r>
              <a:rPr lang="en-US" sz="1799" dirty="0">
                <a:solidFill>
                  <a:srgbClr val="FFFFFF"/>
                </a:solidFill>
                <a:latin typeface="IntelOne Display Medium" panose="020B0503020203020204" pitchFamily="34" charset="77"/>
                <a:cs typeface="Calibri Light" panose="020F0302020204030204" pitchFamily="34" charset="0"/>
              </a:rPr>
              <a:t>Better Performance</a:t>
            </a:r>
          </a:p>
        </p:txBody>
      </p:sp>
      <p:sp>
        <p:nvSpPr>
          <p:cNvPr id="13" name="TextBox 12">
            <a:extLst>
              <a:ext uri="{FF2B5EF4-FFF2-40B4-BE49-F238E27FC236}">
                <a16:creationId xmlns:a16="http://schemas.microsoft.com/office/drawing/2014/main" id="{5C747F0C-BAF7-8E6F-A1D1-D0E749E580F0}"/>
              </a:ext>
            </a:extLst>
          </p:cNvPr>
          <p:cNvSpPr txBox="1"/>
          <p:nvPr/>
        </p:nvSpPr>
        <p:spPr>
          <a:xfrm>
            <a:off x="1415809" y="2319313"/>
            <a:ext cx="2090318" cy="1066935"/>
          </a:xfrm>
          <a:prstGeom prst="rect">
            <a:avLst/>
          </a:prstGeom>
          <a:noFill/>
        </p:spPr>
        <p:txBody>
          <a:bodyPr wrap="square" lIns="91416" tIns="45708" rIns="91416" bIns="45708" anchor="t">
            <a:spAutoFit/>
          </a:bodyPr>
          <a:lstStyle/>
          <a:p>
            <a:pPr algn="ctr"/>
            <a:r>
              <a:rPr lang="en-US" sz="5400" b="1" dirty="0">
                <a:solidFill>
                  <a:schemeClr val="accent2"/>
                </a:solidFill>
                <a:latin typeface="IntelOne Display Bold" panose="020B0503020203020204" pitchFamily="34" charset="77"/>
                <a:ea typeface="Intel Clear Light" panose="020B0404020203020204" pitchFamily="34" charset="0"/>
                <a:cs typeface="Intel Clear Light" panose="020B0404020203020204" pitchFamily="34" charset="0"/>
              </a:rPr>
              <a:t>2.3x</a:t>
            </a:r>
            <a:r>
              <a:rPr lang="en-US" b="1" dirty="0">
                <a:latin typeface="IntelOne Display Bold" panose="020B0503020203020204" pitchFamily="34" charset="77"/>
                <a:ea typeface="Intel Clear Light" panose="020B0404020203020204" pitchFamily="34" charset="0"/>
                <a:cs typeface="Intel Clear Light" panose="020B0404020203020204" pitchFamily="34" charset="0"/>
              </a:rPr>
              <a:t> </a:t>
            </a:r>
          </a:p>
          <a:p>
            <a:pPr algn="ctr"/>
            <a:endParaRPr lang="en-US" sz="1200" b="1" baseline="100000" dirty="0">
              <a:latin typeface="IntelOne Display Bold" panose="020B0503020203020204" pitchFamily="34" charset="77"/>
            </a:endParaRPr>
          </a:p>
        </p:txBody>
      </p:sp>
      <p:sp>
        <p:nvSpPr>
          <p:cNvPr id="14" name="TextBox 13">
            <a:extLst>
              <a:ext uri="{FF2B5EF4-FFF2-40B4-BE49-F238E27FC236}">
                <a16:creationId xmlns:a16="http://schemas.microsoft.com/office/drawing/2014/main" id="{27A6C113-2ADF-110F-691F-B4D43DE2D37A}"/>
              </a:ext>
            </a:extLst>
          </p:cNvPr>
          <p:cNvSpPr txBox="1"/>
          <p:nvPr/>
        </p:nvSpPr>
        <p:spPr>
          <a:xfrm>
            <a:off x="1317210" y="3098373"/>
            <a:ext cx="2566073" cy="369236"/>
          </a:xfrm>
          <a:prstGeom prst="rect">
            <a:avLst/>
          </a:prstGeom>
          <a:noFill/>
        </p:spPr>
        <p:txBody>
          <a:bodyPr wrap="square">
            <a:spAutoFit/>
          </a:bodyPr>
          <a:lstStyle/>
          <a:p>
            <a:r>
              <a:rPr lang="en-US" sz="1799" dirty="0">
                <a:solidFill>
                  <a:schemeClr val="bg2"/>
                </a:solidFill>
                <a:latin typeface="IntelOne Display Medium"/>
                <a:ea typeface="Intel Clear Light" panose="020B0404020203020204" pitchFamily="34" charset="0"/>
                <a:cs typeface="Intel Clear Light" panose="020B0404020203020204" pitchFamily="34" charset="0"/>
              </a:rPr>
              <a:t>OLAP Performance</a:t>
            </a:r>
            <a:r>
              <a:rPr lang="en-US" sz="900" baseline="100000" dirty="0">
                <a:solidFill>
                  <a:schemeClr val="bg2"/>
                </a:solidFill>
                <a:latin typeface="IntelOne Display Medium"/>
                <a:ea typeface="Intel Clear Light" panose="020B0404020203020204" pitchFamily="34" charset="0"/>
                <a:cs typeface="Intel Clear Light" panose="020B0404020203020204" pitchFamily="34" charset="0"/>
              </a:rPr>
              <a:t>1</a:t>
            </a:r>
          </a:p>
        </p:txBody>
      </p:sp>
      <p:sp>
        <p:nvSpPr>
          <p:cNvPr id="15" name="TextBox 14">
            <a:extLst>
              <a:ext uri="{FF2B5EF4-FFF2-40B4-BE49-F238E27FC236}">
                <a16:creationId xmlns:a16="http://schemas.microsoft.com/office/drawing/2014/main" id="{61B75FEF-537F-F4D7-EE8E-3BDC851EB6BD}"/>
              </a:ext>
            </a:extLst>
          </p:cNvPr>
          <p:cNvSpPr txBox="1"/>
          <p:nvPr/>
        </p:nvSpPr>
        <p:spPr>
          <a:xfrm>
            <a:off x="1136159" y="3656244"/>
            <a:ext cx="2838027" cy="738472"/>
          </a:xfrm>
          <a:prstGeom prst="rect">
            <a:avLst/>
          </a:prstGeom>
          <a:noFill/>
        </p:spPr>
        <p:txBody>
          <a:bodyPr wrap="square" rtlCol="0">
            <a:spAutoFit/>
          </a:bodyPr>
          <a:lstStyle/>
          <a:p>
            <a:r>
              <a:rPr lang="en-US" sz="1400" dirty="0">
                <a:solidFill>
                  <a:schemeClr val="bg2">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via more cores balanced with memory bandwidth, AVX-512, TSX, and VBMI</a:t>
            </a:r>
          </a:p>
        </p:txBody>
      </p:sp>
      <p:sp>
        <p:nvSpPr>
          <p:cNvPr id="16" name="TextBox 15">
            <a:extLst>
              <a:ext uri="{FF2B5EF4-FFF2-40B4-BE49-F238E27FC236}">
                <a16:creationId xmlns:a16="http://schemas.microsoft.com/office/drawing/2014/main" id="{651FFF52-3BEA-53DE-2D26-60912CFB71F6}"/>
              </a:ext>
            </a:extLst>
          </p:cNvPr>
          <p:cNvSpPr txBox="1"/>
          <p:nvPr/>
        </p:nvSpPr>
        <p:spPr>
          <a:xfrm>
            <a:off x="1342962" y="2199829"/>
            <a:ext cx="622285" cy="307777"/>
          </a:xfrm>
          <a:prstGeom prst="rect">
            <a:avLst/>
          </a:prstGeom>
          <a:noFill/>
        </p:spPr>
        <p:txBody>
          <a:bodyPr wrap="none" rtlCol="0">
            <a:spAutoFit/>
          </a:bodyPr>
          <a:lstStyle/>
          <a:p>
            <a:pPr algn="ctr"/>
            <a:r>
              <a:rPr lang="en-US" sz="1400" dirty="0">
                <a:solidFill>
                  <a:schemeClr val="bg2"/>
                </a:solidFill>
                <a:ea typeface="Intel Clear Light" panose="020B0404020203020204" pitchFamily="34" charset="0"/>
                <a:cs typeface="Intel Clear Light" panose="020B0404020203020204" pitchFamily="34" charset="0"/>
              </a:rPr>
              <a:t>Up to</a:t>
            </a:r>
          </a:p>
        </p:txBody>
      </p:sp>
      <p:sp>
        <p:nvSpPr>
          <p:cNvPr id="18" name="Rectangle 17">
            <a:extLst>
              <a:ext uri="{FF2B5EF4-FFF2-40B4-BE49-F238E27FC236}">
                <a16:creationId xmlns:a16="http://schemas.microsoft.com/office/drawing/2014/main" id="{88AF3D8D-7BD4-D8CA-695F-46D620ACA57B}"/>
              </a:ext>
            </a:extLst>
          </p:cNvPr>
          <p:cNvSpPr/>
          <p:nvPr/>
        </p:nvSpPr>
        <p:spPr>
          <a:xfrm>
            <a:off x="4243436" y="1598815"/>
            <a:ext cx="3403097" cy="505865"/>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91416" rIns="0" bIns="91416" rtlCol="0" anchor="ctr" anchorCtr="0"/>
          <a:lstStyle/>
          <a:p>
            <a:pPr algn="ctr" defTabSz="2437605" hangingPunct="0">
              <a:lnSpc>
                <a:spcPts val="2599"/>
              </a:lnSpc>
            </a:pPr>
            <a:r>
              <a:rPr lang="en-US" sz="1799" dirty="0">
                <a:solidFill>
                  <a:srgbClr val="FFFFFF"/>
                </a:solidFill>
                <a:latin typeface="IntelOne Display Medium" panose="020B0503020203020204" pitchFamily="34" charset="77"/>
                <a:cs typeface="Calibri Light" panose="020F0302020204030204" pitchFamily="34" charset="0"/>
              </a:rPr>
              <a:t>Larger Databases</a:t>
            </a:r>
          </a:p>
        </p:txBody>
      </p:sp>
      <p:sp>
        <p:nvSpPr>
          <p:cNvPr id="19" name="TextBox 18">
            <a:extLst>
              <a:ext uri="{FF2B5EF4-FFF2-40B4-BE49-F238E27FC236}">
                <a16:creationId xmlns:a16="http://schemas.microsoft.com/office/drawing/2014/main" id="{84D5D22C-8415-33B8-E6C8-E499150B2744}"/>
              </a:ext>
            </a:extLst>
          </p:cNvPr>
          <p:cNvSpPr txBox="1"/>
          <p:nvPr/>
        </p:nvSpPr>
        <p:spPr>
          <a:xfrm>
            <a:off x="4554152" y="2309643"/>
            <a:ext cx="2739942" cy="1066935"/>
          </a:xfrm>
          <a:prstGeom prst="rect">
            <a:avLst/>
          </a:prstGeom>
          <a:noFill/>
        </p:spPr>
        <p:txBody>
          <a:bodyPr wrap="square" lIns="91416" tIns="45708" rIns="91416" bIns="45708" anchor="t">
            <a:spAutoFit/>
          </a:bodyPr>
          <a:lstStyle/>
          <a:p>
            <a:pPr algn="ctr"/>
            <a:r>
              <a:rPr lang="en-US" sz="5400" b="1" dirty="0">
                <a:solidFill>
                  <a:schemeClr val="accent2"/>
                </a:solidFill>
                <a:latin typeface="IntelOne Display Bold" panose="020B0503020203020204" pitchFamily="34" charset="77"/>
                <a:ea typeface="Intel Clear Light" panose="020B0404020203020204" pitchFamily="34" charset="0"/>
                <a:cs typeface="Intel Clear Light" panose="020B0404020203020204" pitchFamily="34" charset="0"/>
              </a:rPr>
              <a:t>1.5 TB</a:t>
            </a:r>
          </a:p>
          <a:p>
            <a:pPr algn="ctr"/>
            <a:endParaRPr lang="en-US" sz="1200" b="1" baseline="100000" dirty="0">
              <a:solidFill>
                <a:schemeClr val="accent2"/>
              </a:solidFill>
              <a:latin typeface="IntelOne Display Bold" panose="020B0503020203020204" pitchFamily="34" charset="77"/>
            </a:endParaRPr>
          </a:p>
        </p:txBody>
      </p:sp>
      <p:sp>
        <p:nvSpPr>
          <p:cNvPr id="20" name="TextBox 19">
            <a:extLst>
              <a:ext uri="{FF2B5EF4-FFF2-40B4-BE49-F238E27FC236}">
                <a16:creationId xmlns:a16="http://schemas.microsoft.com/office/drawing/2014/main" id="{F78E40BC-8F66-124F-B7AD-7C368DB67906}"/>
              </a:ext>
            </a:extLst>
          </p:cNvPr>
          <p:cNvSpPr txBox="1"/>
          <p:nvPr/>
        </p:nvSpPr>
        <p:spPr>
          <a:xfrm>
            <a:off x="4595682" y="3101397"/>
            <a:ext cx="2847326" cy="369236"/>
          </a:xfrm>
          <a:prstGeom prst="rect">
            <a:avLst/>
          </a:prstGeom>
          <a:noFill/>
        </p:spPr>
        <p:txBody>
          <a:bodyPr wrap="square">
            <a:spAutoFit/>
          </a:bodyPr>
          <a:lstStyle/>
          <a:p>
            <a:r>
              <a:rPr lang="en-US" sz="1799" dirty="0">
                <a:solidFill>
                  <a:schemeClr val="bg2"/>
                </a:solidFill>
                <a:latin typeface="IntelOne Display Medium"/>
                <a:ea typeface="Intel Clear Light" panose="020B0404020203020204" pitchFamily="34" charset="0"/>
                <a:cs typeface="Intel Clear Light" panose="020B0404020203020204" pitchFamily="34" charset="0"/>
              </a:rPr>
              <a:t>Memory/Socket (OLAP)</a:t>
            </a:r>
            <a:endParaRPr lang="en-US" sz="900" baseline="100000" dirty="0">
              <a:solidFill>
                <a:schemeClr val="bg2"/>
              </a:solidFill>
              <a:latin typeface="IntelOne Display Medium"/>
              <a:ea typeface="Intel Clear Light" panose="020B0404020203020204" pitchFamily="34" charset="0"/>
              <a:cs typeface="Intel Clear Light" panose="020B0404020203020204" pitchFamily="34" charset="0"/>
            </a:endParaRPr>
          </a:p>
        </p:txBody>
      </p:sp>
      <p:sp>
        <p:nvSpPr>
          <p:cNvPr id="21" name="TextBox 20">
            <a:extLst>
              <a:ext uri="{FF2B5EF4-FFF2-40B4-BE49-F238E27FC236}">
                <a16:creationId xmlns:a16="http://schemas.microsoft.com/office/drawing/2014/main" id="{8716565E-2952-DD74-3564-0CC242E532E8}"/>
              </a:ext>
            </a:extLst>
          </p:cNvPr>
          <p:cNvSpPr txBox="1"/>
          <p:nvPr/>
        </p:nvSpPr>
        <p:spPr>
          <a:xfrm>
            <a:off x="4491776" y="3661821"/>
            <a:ext cx="3147793" cy="738472"/>
          </a:xfrm>
          <a:prstGeom prst="rect">
            <a:avLst/>
          </a:prstGeom>
          <a:noFill/>
        </p:spPr>
        <p:txBody>
          <a:bodyPr wrap="square" rtlCol="0">
            <a:spAutoFit/>
          </a:bodyPr>
          <a:lstStyle/>
          <a:p>
            <a:r>
              <a:rPr lang="en-US" sz="1400" dirty="0">
                <a:solidFill>
                  <a:schemeClr val="bg2">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Increased HANA database size </a:t>
            </a:r>
            <a:br>
              <a:rPr lang="en-US" sz="1400" dirty="0">
                <a:solidFill>
                  <a:schemeClr val="bg2">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br>
            <a:r>
              <a:rPr lang="en-US" sz="1400" dirty="0">
                <a:solidFill>
                  <a:schemeClr val="bg2">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from 768 GB/socket via more DIMMS/Socket – 8 channel DDR5</a:t>
            </a:r>
          </a:p>
        </p:txBody>
      </p:sp>
      <p:sp>
        <p:nvSpPr>
          <p:cNvPr id="22" name="TextBox 21">
            <a:extLst>
              <a:ext uri="{FF2B5EF4-FFF2-40B4-BE49-F238E27FC236}">
                <a16:creationId xmlns:a16="http://schemas.microsoft.com/office/drawing/2014/main" id="{819F1212-8A5B-8A9E-9358-4F31D842AC58}"/>
              </a:ext>
            </a:extLst>
          </p:cNvPr>
          <p:cNvSpPr txBox="1"/>
          <p:nvPr/>
        </p:nvSpPr>
        <p:spPr>
          <a:xfrm>
            <a:off x="4611990" y="2189377"/>
            <a:ext cx="622285" cy="307777"/>
          </a:xfrm>
          <a:prstGeom prst="rect">
            <a:avLst/>
          </a:prstGeom>
          <a:noFill/>
        </p:spPr>
        <p:txBody>
          <a:bodyPr wrap="none" rtlCol="0">
            <a:spAutoFit/>
          </a:bodyPr>
          <a:lstStyle/>
          <a:p>
            <a:pPr algn="ctr"/>
            <a:r>
              <a:rPr lang="en-US" sz="1400" dirty="0">
                <a:solidFill>
                  <a:schemeClr val="bg2"/>
                </a:solidFill>
                <a:ea typeface="Intel Clear Light" panose="020B0404020203020204" pitchFamily="34" charset="0"/>
                <a:cs typeface="Intel Clear Light" panose="020B0404020203020204" pitchFamily="34" charset="0"/>
              </a:rPr>
              <a:t>Up to</a:t>
            </a:r>
          </a:p>
        </p:txBody>
      </p:sp>
      <p:sp>
        <p:nvSpPr>
          <p:cNvPr id="24" name="Rectangle 23">
            <a:extLst>
              <a:ext uri="{FF2B5EF4-FFF2-40B4-BE49-F238E27FC236}">
                <a16:creationId xmlns:a16="http://schemas.microsoft.com/office/drawing/2014/main" id="{E1BF1586-BACD-08ED-7A17-8755D50EBEDD}"/>
              </a:ext>
            </a:extLst>
          </p:cNvPr>
          <p:cNvSpPr/>
          <p:nvPr/>
        </p:nvSpPr>
        <p:spPr>
          <a:xfrm>
            <a:off x="7892975" y="1608816"/>
            <a:ext cx="3458916" cy="505865"/>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91416" rIns="0" bIns="91416" rtlCol="0" anchor="ctr" anchorCtr="0"/>
          <a:lstStyle/>
          <a:p>
            <a:pPr algn="ctr" defTabSz="2437605" hangingPunct="0">
              <a:lnSpc>
                <a:spcPts val="2599"/>
              </a:lnSpc>
            </a:pPr>
            <a:r>
              <a:rPr lang="en-US" sz="1799" dirty="0">
                <a:solidFill>
                  <a:srgbClr val="FFFFFF"/>
                </a:solidFill>
                <a:latin typeface="IntelOne Display Medium" panose="020B0503020203020204" pitchFamily="34" charset="77"/>
                <a:cs typeface="Calibri Light" panose="020F0302020204030204" pitchFamily="34" charset="0"/>
              </a:rPr>
              <a:t>Built to Scale Up to 16S</a:t>
            </a:r>
          </a:p>
        </p:txBody>
      </p:sp>
      <p:sp>
        <p:nvSpPr>
          <p:cNvPr id="25" name="TextBox 24">
            <a:extLst>
              <a:ext uri="{FF2B5EF4-FFF2-40B4-BE49-F238E27FC236}">
                <a16:creationId xmlns:a16="http://schemas.microsoft.com/office/drawing/2014/main" id="{CD129E42-D129-C921-DF0C-3720B777889D}"/>
              </a:ext>
            </a:extLst>
          </p:cNvPr>
          <p:cNvSpPr txBox="1"/>
          <p:nvPr/>
        </p:nvSpPr>
        <p:spPr>
          <a:xfrm>
            <a:off x="8205969" y="2311742"/>
            <a:ext cx="2739942" cy="1066935"/>
          </a:xfrm>
          <a:prstGeom prst="rect">
            <a:avLst/>
          </a:prstGeom>
          <a:noFill/>
        </p:spPr>
        <p:txBody>
          <a:bodyPr wrap="square" lIns="91416" tIns="45708" rIns="91416" bIns="45708" anchor="t">
            <a:spAutoFit/>
          </a:bodyPr>
          <a:lstStyle/>
          <a:p>
            <a:pPr algn="ctr"/>
            <a:r>
              <a:rPr lang="en-US" sz="5400" b="1" dirty="0">
                <a:solidFill>
                  <a:schemeClr val="accent2"/>
                </a:solidFill>
                <a:latin typeface="IntelOne Display Bold" panose="020B0503020203020204" pitchFamily="34" charset="77"/>
                <a:ea typeface="Intel Clear Light" panose="020B0404020203020204" pitchFamily="34" charset="0"/>
                <a:cs typeface="Intel Clear Light" panose="020B0404020203020204" pitchFamily="34" charset="0"/>
              </a:rPr>
              <a:t>32 TB</a:t>
            </a:r>
          </a:p>
          <a:p>
            <a:pPr algn="ctr"/>
            <a:endParaRPr lang="en-US" sz="1200" b="1" baseline="100000" dirty="0">
              <a:solidFill>
                <a:schemeClr val="accent2"/>
              </a:solidFill>
              <a:latin typeface="IntelOne Display Bold" panose="020B0503020203020204" pitchFamily="34" charset="77"/>
            </a:endParaRPr>
          </a:p>
        </p:txBody>
      </p:sp>
      <p:sp>
        <p:nvSpPr>
          <p:cNvPr id="26" name="TextBox 25">
            <a:extLst>
              <a:ext uri="{FF2B5EF4-FFF2-40B4-BE49-F238E27FC236}">
                <a16:creationId xmlns:a16="http://schemas.microsoft.com/office/drawing/2014/main" id="{550B4873-35B6-7BCA-B773-80C6949FABE7}"/>
              </a:ext>
            </a:extLst>
          </p:cNvPr>
          <p:cNvSpPr txBox="1"/>
          <p:nvPr/>
        </p:nvSpPr>
        <p:spPr>
          <a:xfrm>
            <a:off x="8214143" y="3668274"/>
            <a:ext cx="2895349" cy="738472"/>
          </a:xfrm>
          <a:prstGeom prst="rect">
            <a:avLst/>
          </a:prstGeom>
          <a:noFill/>
        </p:spPr>
        <p:txBody>
          <a:bodyPr wrap="square" rtlCol="0">
            <a:spAutoFit/>
          </a:bodyPr>
          <a:lstStyle/>
          <a:p>
            <a:r>
              <a:rPr lang="en-US" sz="1400" dirty="0">
                <a:solidFill>
                  <a:schemeClr val="bg2">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For 16S server, w/ 2 TB/Socket </a:t>
            </a:r>
          </a:p>
          <a:p>
            <a:r>
              <a:rPr lang="en-US" sz="1400" dirty="0">
                <a:solidFill>
                  <a:schemeClr val="bg2">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4 UPI Links/socket for scale up performance; larger PAVA</a:t>
            </a:r>
          </a:p>
        </p:txBody>
      </p:sp>
      <p:sp>
        <p:nvSpPr>
          <p:cNvPr id="27" name="TextBox 26">
            <a:extLst>
              <a:ext uri="{FF2B5EF4-FFF2-40B4-BE49-F238E27FC236}">
                <a16:creationId xmlns:a16="http://schemas.microsoft.com/office/drawing/2014/main" id="{B6187335-6192-8799-83D7-0CB98F3B9DA7}"/>
              </a:ext>
            </a:extLst>
          </p:cNvPr>
          <p:cNvSpPr txBox="1"/>
          <p:nvPr/>
        </p:nvSpPr>
        <p:spPr>
          <a:xfrm>
            <a:off x="8265515" y="2197433"/>
            <a:ext cx="622285" cy="307777"/>
          </a:xfrm>
          <a:prstGeom prst="rect">
            <a:avLst/>
          </a:prstGeom>
          <a:noFill/>
        </p:spPr>
        <p:txBody>
          <a:bodyPr wrap="none" rtlCol="0">
            <a:spAutoFit/>
          </a:bodyPr>
          <a:lstStyle/>
          <a:p>
            <a:pPr algn="ctr"/>
            <a:r>
              <a:rPr lang="en-US" sz="1400" dirty="0">
                <a:solidFill>
                  <a:schemeClr val="bg2"/>
                </a:solidFill>
                <a:ea typeface="Intel Clear Light" panose="020B0404020203020204" pitchFamily="34" charset="0"/>
                <a:cs typeface="Intel Clear Light" panose="020B0404020203020204" pitchFamily="34" charset="0"/>
              </a:rPr>
              <a:t>Up to</a:t>
            </a:r>
          </a:p>
        </p:txBody>
      </p:sp>
      <p:sp>
        <p:nvSpPr>
          <p:cNvPr id="29" name="TextBox 28">
            <a:extLst>
              <a:ext uri="{FF2B5EF4-FFF2-40B4-BE49-F238E27FC236}">
                <a16:creationId xmlns:a16="http://schemas.microsoft.com/office/drawing/2014/main" id="{8ACDDD0F-9177-D0B7-2CD6-ECC8E54FB152}"/>
              </a:ext>
            </a:extLst>
          </p:cNvPr>
          <p:cNvSpPr txBox="1"/>
          <p:nvPr/>
        </p:nvSpPr>
        <p:spPr>
          <a:xfrm>
            <a:off x="8262165" y="3114373"/>
            <a:ext cx="2847326" cy="369236"/>
          </a:xfrm>
          <a:prstGeom prst="rect">
            <a:avLst/>
          </a:prstGeom>
          <a:noFill/>
        </p:spPr>
        <p:txBody>
          <a:bodyPr wrap="square">
            <a:spAutoFit/>
          </a:bodyPr>
          <a:lstStyle/>
          <a:p>
            <a:r>
              <a:rPr lang="en-US" sz="1799" dirty="0">
                <a:solidFill>
                  <a:schemeClr val="bg2"/>
                </a:solidFill>
                <a:latin typeface="IntelOne Display Medium"/>
                <a:ea typeface="Intel Clear Light" panose="020B0404020203020204" pitchFamily="34" charset="0"/>
                <a:cs typeface="Intel Clear Light" panose="020B0404020203020204" pitchFamily="34" charset="0"/>
              </a:rPr>
              <a:t>Memory/Server (OLTP)</a:t>
            </a:r>
            <a:endParaRPr lang="en-US" sz="900" baseline="100000" dirty="0">
              <a:solidFill>
                <a:schemeClr val="bg2"/>
              </a:solidFill>
              <a:latin typeface="IntelOne Display Medium"/>
              <a:ea typeface="Intel Clear Light" panose="020B0404020203020204" pitchFamily="34" charset="0"/>
              <a:cs typeface="Intel Clear Light" panose="020B0404020203020204" pitchFamily="34" charset="0"/>
            </a:endParaRPr>
          </a:p>
        </p:txBody>
      </p:sp>
      <p:sp>
        <p:nvSpPr>
          <p:cNvPr id="41" name="TextBox 40">
            <a:extLst>
              <a:ext uri="{FF2B5EF4-FFF2-40B4-BE49-F238E27FC236}">
                <a16:creationId xmlns:a16="http://schemas.microsoft.com/office/drawing/2014/main" id="{A14C5D2E-1EE8-408C-9A18-40DB064664DD}"/>
              </a:ext>
            </a:extLst>
          </p:cNvPr>
          <p:cNvSpPr txBox="1"/>
          <p:nvPr/>
        </p:nvSpPr>
        <p:spPr>
          <a:xfrm>
            <a:off x="595745" y="6151907"/>
            <a:ext cx="10925504"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backup for workloads and configurations. Results may vary.</a:t>
            </a:r>
          </a:p>
        </p:txBody>
      </p:sp>
      <p:pic>
        <p:nvPicPr>
          <p:cNvPr id="7170" name="Picture 2" descr="SAP – Logos Download">
            <a:extLst>
              <a:ext uri="{FF2B5EF4-FFF2-40B4-BE49-F238E27FC236}">
                <a16:creationId xmlns:a16="http://schemas.microsoft.com/office/drawing/2014/main" id="{EB82D255-CD72-E392-8EFE-8DFA234B7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7680" y="406817"/>
            <a:ext cx="1516463" cy="772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8B9DE9-1B04-EC20-8866-D371CC00297D}"/>
              </a:ext>
            </a:extLst>
          </p:cNvPr>
          <p:cNvPicPr>
            <a:picLocks noChangeAspect="1"/>
          </p:cNvPicPr>
          <p:nvPr/>
        </p:nvPicPr>
        <p:blipFill>
          <a:blip r:embed="rId4"/>
          <a:stretch>
            <a:fillRect/>
          </a:stretch>
        </p:blipFill>
        <p:spPr>
          <a:xfrm>
            <a:off x="5924123" y="4803061"/>
            <a:ext cx="1035517" cy="1035517"/>
          </a:xfrm>
          <a:prstGeom prst="rect">
            <a:avLst/>
          </a:prstGeom>
        </p:spPr>
      </p:pic>
    </p:spTree>
    <p:extLst>
      <p:ext uri="{BB962C8B-B14F-4D97-AF65-F5344CB8AC3E}">
        <p14:creationId xmlns:p14="http://schemas.microsoft.com/office/powerpoint/2010/main" val="317729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9427135"/>
              </p:ext>
            </p:extLst>
          </p:nvPr>
        </p:nvGraphicFramePr>
        <p:xfrm>
          <a:off x="385222" y="1134532"/>
          <a:ext cx="11245172" cy="5165900"/>
        </p:xfrm>
        <a:graphic>
          <a:graphicData uri="http://schemas.openxmlformats.org/drawingml/2006/table">
            <a:tbl>
              <a:tblPr/>
              <a:tblGrid>
                <a:gridCol w="1973034">
                  <a:extLst>
                    <a:ext uri="{9D8B030D-6E8A-4147-A177-3AD203B41FA5}">
                      <a16:colId xmlns:a16="http://schemas.microsoft.com/office/drawing/2014/main" val="20000"/>
                    </a:ext>
                  </a:extLst>
                </a:gridCol>
                <a:gridCol w="9272138">
                  <a:extLst>
                    <a:ext uri="{9D8B030D-6E8A-4147-A177-3AD203B41FA5}">
                      <a16:colId xmlns:a16="http://schemas.microsoft.com/office/drawing/2014/main" val="20001"/>
                    </a:ext>
                  </a:extLst>
                </a:gridCol>
              </a:tblGrid>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Presentation Name</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indent="0" algn="l" defTabSz="457200" rtl="0" eaLnBrk="1" fontAlgn="auto" latinLnBrk="0" hangingPunct="1">
                        <a:lnSpc>
                          <a:spcPct val="90000"/>
                        </a:lnSpc>
                        <a:spcBef>
                          <a:spcPts val="600"/>
                        </a:spcBef>
                        <a:spcAft>
                          <a:spcPts val="0"/>
                        </a:spcAft>
                        <a:buClrTx/>
                        <a:buSzTx/>
                        <a:buFontTx/>
                        <a:buNone/>
                        <a:tabLst/>
                        <a:defRPr/>
                      </a:pPr>
                      <a:r>
                        <a:rPr lang="en-US" sz="1200" b="0" i="0" dirty="0">
                          <a:solidFill>
                            <a:schemeClr val="tx1"/>
                          </a:solidFill>
                          <a:latin typeface="IntelOne Display Regular" panose="020B0503020203020204" pitchFamily="34" charset="77"/>
                          <a:ea typeface="Intel Clear Light"/>
                          <a:cs typeface="Intel Clear Light"/>
                        </a:rPr>
                        <a:t>Cloud Gold Deck</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0"/>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Version</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dirty="0">
                          <a:solidFill>
                            <a:schemeClr val="tx1"/>
                          </a:solidFill>
                          <a:latin typeface="IntelOne Display Regular"/>
                          <a:ea typeface="Intel Clear Light"/>
                          <a:cs typeface="Intel Clear Light"/>
                        </a:rPr>
                        <a:t>3.0</a:t>
                      </a:r>
                      <a:endParaRPr lang="en-US" dirty="0"/>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1"/>
                  </a:ext>
                </a:extLst>
              </a:tr>
              <a:tr h="639658">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Abstract</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indent="0" algn="l" defTabSz="457200" rtl="0" eaLnBrk="1" fontAlgn="auto" latinLnBrk="0" hangingPunct="1">
                        <a:lnSpc>
                          <a:spcPct val="90000"/>
                        </a:lnSpc>
                        <a:spcBef>
                          <a:spcPts val="600"/>
                        </a:spcBef>
                        <a:spcAft>
                          <a:spcPts val="0"/>
                        </a:spcAft>
                        <a:buClrTx/>
                        <a:buSzTx/>
                        <a:buFontTx/>
                        <a:buNone/>
                        <a:tabLst/>
                        <a:defRPr/>
                      </a:pPr>
                      <a:r>
                        <a:rPr lang="en-US" sz="1200" b="0" i="0" dirty="0">
                          <a:solidFill>
                            <a:schemeClr val="tx1"/>
                          </a:solidFill>
                          <a:latin typeface="IntelOne Display Regular" panose="020B0503020203020204" pitchFamily="34" charset="77"/>
                          <a:ea typeface="Intel Clear Light"/>
                          <a:cs typeface="Intel Clear Light"/>
                        </a:rPr>
                        <a:t>This presentation provides an overview and </a:t>
                      </a:r>
                      <a:r>
                        <a:rPr lang="en-US" sz="1200" b="0" i="0" baseline="0" dirty="0">
                          <a:solidFill>
                            <a:schemeClr val="tx1"/>
                          </a:solidFill>
                          <a:latin typeface="IntelOne Display Regular" panose="020B0503020203020204" pitchFamily="34" charset="77"/>
                          <a:ea typeface="Intel Clear Light"/>
                          <a:cs typeface="Intel Clear Light"/>
                        </a:rPr>
                        <a:t>details of the Intel cloud technology enablement. It includes an overview of the market, key pain points, enabling hardware and software, use cases by segment and key technology ingredients.</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2"/>
                  </a:ext>
                </a:extLst>
              </a:tr>
              <a:tr h="1594375">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Target Audience</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lvl="0" indent="-342900" algn="l" rtl="0" eaLnBrk="1" latinLnBrk="0" hangingPunct="1">
                        <a:lnSpc>
                          <a:spcPct val="90000"/>
                        </a:lnSpc>
                        <a:spcBef>
                          <a:spcPts val="600"/>
                        </a:spcBef>
                        <a:spcAft>
                          <a:spcPts val="0"/>
                        </a:spcAft>
                        <a:buFont typeface="+mj-lt"/>
                        <a:buNone/>
                      </a:pPr>
                      <a:r>
                        <a:rPr lang="en-US" sz="1200" b="0" i="0" kern="1200" baseline="0" dirty="0">
                          <a:solidFill>
                            <a:schemeClr val="tx1"/>
                          </a:solidFill>
                          <a:latin typeface="IntelOne Display Regular" panose="020B0503020203020204" pitchFamily="34" charset="77"/>
                          <a:ea typeface="Intel Clear Light"/>
                          <a:cs typeface="Intel Clear Light"/>
                        </a:rPr>
                        <a:t>Buyers of Cloud Services – organizations that consume cloud services public, private, or hybrid cloud.  Inclusive of PaaS and SaaS consumption.</a:t>
                      </a:r>
                    </a:p>
                    <a:p>
                      <a:pPr marL="0" marR="0" lvl="0" indent="-342900" algn="l" rtl="0" eaLnBrk="1" latinLnBrk="0" hangingPunct="1">
                        <a:lnSpc>
                          <a:spcPct val="90000"/>
                        </a:lnSpc>
                        <a:spcBef>
                          <a:spcPts val="600"/>
                        </a:spcBef>
                        <a:spcAft>
                          <a:spcPts val="0"/>
                        </a:spcAft>
                        <a:buFont typeface="+mj-lt"/>
                        <a:buNone/>
                      </a:pPr>
                      <a:r>
                        <a:rPr lang="en-US" sz="1200" b="0" i="0" kern="1200" baseline="0" dirty="0">
                          <a:solidFill>
                            <a:schemeClr val="tx1"/>
                          </a:solidFill>
                          <a:latin typeface="IntelOne Display Regular" panose="020B0503020203020204" pitchFamily="34" charset="77"/>
                          <a:ea typeface="Intel Clear Light"/>
                          <a:cs typeface="Intel Clear Light"/>
                        </a:rPr>
                        <a:t>Persona:  IT Datacenter Manager, Cloud Solutions Architect, Infrastructure Architect, CTO, CIO, Business Units</a:t>
                      </a:r>
                    </a:p>
                    <a:p>
                      <a:pPr marL="0" marR="0" lvl="0" indent="-342900" algn="l" defTabSz="457200" rtl="0" eaLnBrk="1" latinLnBrk="0" hangingPunct="1">
                        <a:lnSpc>
                          <a:spcPct val="90000"/>
                        </a:lnSpc>
                        <a:spcBef>
                          <a:spcPts val="600"/>
                        </a:spcBef>
                        <a:spcAft>
                          <a:spcPts val="0"/>
                        </a:spcAft>
                        <a:buFont typeface="+mj-lt"/>
                        <a:buNone/>
                      </a:pPr>
                      <a:endParaRPr lang="en-US" sz="1200" b="0" i="0" kern="1200" baseline="0" dirty="0">
                        <a:solidFill>
                          <a:schemeClr val="tx1"/>
                        </a:solidFill>
                        <a:latin typeface="IntelOne Display Regular" panose="020B0503020203020204" pitchFamily="34" charset="77"/>
                        <a:ea typeface="Intel Clear Light" panose="020B0404020203020204" pitchFamily="34" charset="0"/>
                        <a:cs typeface="Intel Clear Light" panose="020B0404020203020204" pitchFamily="34" charset="0"/>
                      </a:endParaRPr>
                    </a:p>
                    <a:p>
                      <a:pPr marL="0" marR="0" lvl="0" indent="-342900" algn="l" rtl="0" eaLnBrk="1" latinLnBrk="0" hangingPunct="1">
                        <a:lnSpc>
                          <a:spcPct val="90000"/>
                        </a:lnSpc>
                        <a:spcBef>
                          <a:spcPts val="600"/>
                        </a:spcBef>
                        <a:spcAft>
                          <a:spcPts val="0"/>
                        </a:spcAft>
                        <a:buFont typeface="+mj-lt"/>
                        <a:buNone/>
                      </a:pPr>
                      <a:r>
                        <a:rPr lang="en-US" sz="1200" b="0" i="0" kern="1200" baseline="0" dirty="0">
                          <a:solidFill>
                            <a:schemeClr val="tx1"/>
                          </a:solidFill>
                          <a:latin typeface="IntelOne Display Regular" panose="020B0503020203020204" pitchFamily="34" charset="77"/>
                          <a:ea typeface="Intel Clear Light"/>
                          <a:cs typeface="Intel Clear Light"/>
                        </a:rPr>
                        <a:t>Builders of Cloud Services – organizations that build cloud services public, private, hybrid, PaaS, and SaaS environments.  </a:t>
                      </a:r>
                    </a:p>
                    <a:p>
                      <a:pPr marL="0" marR="0" lvl="0" indent="-342900" algn="l" rtl="0" eaLnBrk="1" latinLnBrk="0" hangingPunct="1">
                        <a:lnSpc>
                          <a:spcPct val="90000"/>
                        </a:lnSpc>
                        <a:spcBef>
                          <a:spcPts val="600"/>
                        </a:spcBef>
                        <a:spcAft>
                          <a:spcPts val="0"/>
                        </a:spcAft>
                        <a:buFont typeface="+mj-lt"/>
                        <a:buNone/>
                      </a:pPr>
                      <a:r>
                        <a:rPr lang="en-US" sz="1200" b="0" i="0" kern="1200" baseline="0" dirty="0">
                          <a:solidFill>
                            <a:schemeClr val="tx1"/>
                          </a:solidFill>
                          <a:latin typeface="IntelOne Display Regular" panose="020B0503020203020204" pitchFamily="34" charset="77"/>
                          <a:ea typeface="Intel Clear Light"/>
                          <a:cs typeface="Intel Clear Light"/>
                        </a:rPr>
                        <a:t>Persona:  Cloud Solutions Architect, DevOps, CTO, CIO</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3"/>
                  </a:ext>
                </a:extLst>
              </a:tr>
              <a:tr h="71053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CCV Buying Cycle Phase</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a:lnSpc>
                          <a:spcPct val="90000"/>
                        </a:lnSpc>
                        <a:spcBef>
                          <a:spcPts val="600"/>
                        </a:spcBef>
                      </a:pPr>
                      <a:r>
                        <a:rPr lang="en-US" sz="1200" b="0" i="0" baseline="0" dirty="0">
                          <a:latin typeface="IntelOne Display Regular" panose="020B0503020203020204" pitchFamily="34" charset="77"/>
                          <a:ea typeface="Intel Clear Light"/>
                          <a:cs typeface="Intel Clear Light"/>
                        </a:rPr>
                        <a:t>Awareness of needs: Customer </a:t>
                      </a:r>
                      <a:r>
                        <a:rPr lang="en-GB" sz="1200" b="0" i="0" kern="1200" dirty="0">
                          <a:solidFill>
                            <a:schemeClr val="tx1"/>
                          </a:solidFill>
                          <a:effectLst/>
                          <a:latin typeface="IntelOne Display Regular" panose="020B0503020203020204" pitchFamily="34" charset="77"/>
                          <a:ea typeface="Intel Clear Light"/>
                          <a:cs typeface="Intel Clear Light"/>
                        </a:rPr>
                        <a:t>recognizes the need to change an existing product or solution. Salesperson should use this content</a:t>
                      </a:r>
                      <a:r>
                        <a:rPr lang="en-GB" sz="1200" b="0" i="0" kern="1200" baseline="0" dirty="0">
                          <a:solidFill>
                            <a:schemeClr val="tx1"/>
                          </a:solidFill>
                          <a:effectLst/>
                          <a:latin typeface="IntelOne Display Regular" panose="020B0503020203020204" pitchFamily="34" charset="77"/>
                          <a:ea typeface="Intel Clear Light"/>
                          <a:cs typeface="Intel Clear Light"/>
                        </a:rPr>
                        <a:t> </a:t>
                      </a:r>
                      <a:r>
                        <a:rPr lang="en-GB" sz="1200" b="0" i="0" kern="1200" dirty="0">
                          <a:solidFill>
                            <a:schemeClr val="tx1"/>
                          </a:solidFill>
                          <a:effectLst/>
                          <a:latin typeface="IntelOne Display Regular" panose="020B0503020203020204" pitchFamily="34" charset="77"/>
                          <a:ea typeface="Intel Clear Light"/>
                          <a:cs typeface="Intel Clear Light"/>
                        </a:rPr>
                        <a:t>to identify possible opportunities</a:t>
                      </a:r>
                      <a:r>
                        <a:rPr lang="en-GB" sz="1200" b="0" i="0" kern="1200" baseline="0" dirty="0">
                          <a:solidFill>
                            <a:schemeClr val="tx1"/>
                          </a:solidFill>
                          <a:effectLst/>
                          <a:latin typeface="IntelOne Display Regular" panose="020B0503020203020204" pitchFamily="34" charset="77"/>
                          <a:ea typeface="Intel Clear Light"/>
                          <a:cs typeface="Intel Clear Light"/>
                        </a:rPr>
                        <a:t> and </a:t>
                      </a:r>
                      <a:r>
                        <a:rPr lang="en-GB" sz="1200" b="0" i="0" kern="1200" dirty="0">
                          <a:solidFill>
                            <a:schemeClr val="tx1"/>
                          </a:solidFill>
                          <a:effectLst/>
                          <a:latin typeface="IntelOne Display Regular" panose="020B0503020203020204" pitchFamily="34" charset="77"/>
                          <a:ea typeface="Intel Clear Light"/>
                          <a:cs typeface="Intel Clear Light"/>
                        </a:rPr>
                        <a:t>navigate the “sweet spots” between the customer’s needs and the product</a:t>
                      </a:r>
                      <a:r>
                        <a:rPr lang="en-GB" sz="1200" b="0" i="0" kern="1200" baseline="0" dirty="0">
                          <a:solidFill>
                            <a:schemeClr val="tx1"/>
                          </a:solidFill>
                          <a:effectLst/>
                          <a:latin typeface="IntelOne Display Regular" panose="020B0503020203020204" pitchFamily="34" charset="77"/>
                          <a:ea typeface="Intel Clear Light"/>
                          <a:cs typeface="Intel Clear Light"/>
                        </a:rPr>
                        <a:t> or solution’s</a:t>
                      </a:r>
                      <a:r>
                        <a:rPr lang="en-GB" sz="1200" b="0" i="0" kern="1200" dirty="0">
                          <a:solidFill>
                            <a:schemeClr val="tx1"/>
                          </a:solidFill>
                          <a:effectLst/>
                          <a:latin typeface="IntelOne Display Regular" panose="020B0503020203020204" pitchFamily="34" charset="77"/>
                          <a:ea typeface="Intel Clear Light"/>
                          <a:cs typeface="Intel Clear Light"/>
                        </a:rPr>
                        <a:t> capabilities. The salesperson also needs to help the customer build urgency around addressing their needs, quantify the value that a solution would create, and overcome barriers to change.</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4"/>
                  </a:ext>
                </a:extLst>
              </a:tr>
              <a:tr h="28743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Key Words</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baseline="0" dirty="0">
                          <a:solidFill>
                            <a:schemeClr val="tx1"/>
                          </a:solidFill>
                          <a:latin typeface="IntelOne Display Regular" panose="020B0503020203020204" pitchFamily="34" charset="77"/>
                          <a:ea typeface="Intel Clear Light"/>
                          <a:cs typeface="Intel Clear Light"/>
                        </a:rPr>
                        <a:t>Cloud, Public Cloud, Private Cloud, Infrastructure, Multi-Cloud, Cloud Services</a:t>
                      </a:r>
                      <a:endParaRPr lang="en-US" sz="1200" b="0" i="0" dirty="0">
                        <a:solidFill>
                          <a:schemeClr val="tx1"/>
                        </a:solidFill>
                        <a:latin typeface="IntelOne Display Regular" panose="020B0503020203020204" pitchFamily="34" charset="77"/>
                        <a:ea typeface="Intel Clear Light"/>
                        <a:cs typeface="Intel Clear Light"/>
                      </a:endParaRP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5"/>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Content Categories</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dirty="0">
                          <a:solidFill>
                            <a:schemeClr val="tx1"/>
                          </a:solidFill>
                          <a:latin typeface="IntelOne Display Regular" panose="020B0503020203020204" pitchFamily="34" charset="77"/>
                          <a:ea typeface="Intel Clear Light"/>
                          <a:cs typeface="Intel Clear Light"/>
                        </a:rPr>
                        <a:t>PRESENTATIONS</a:t>
                      </a:r>
                      <a:r>
                        <a:rPr lang="en-US" sz="1200" b="0" i="0" baseline="0" dirty="0">
                          <a:solidFill>
                            <a:schemeClr val="tx1"/>
                          </a:solidFill>
                          <a:latin typeface="IntelOne Display Regular" panose="020B0503020203020204" pitchFamily="34" charset="77"/>
                          <a:ea typeface="Intel Clear Light"/>
                          <a:cs typeface="Intel Clear Light"/>
                        </a:rPr>
                        <a:t> – DPG GOLD DECK</a:t>
                      </a:r>
                      <a:endParaRPr lang="en-US" sz="1200" b="0" i="0" dirty="0">
                        <a:solidFill>
                          <a:schemeClr val="tx1"/>
                        </a:solidFill>
                        <a:latin typeface="IntelOne Display Regular" panose="020B0503020203020204" pitchFamily="34" charset="77"/>
                        <a:ea typeface="Intel Clear Light"/>
                        <a:cs typeface="Intel Clear Light"/>
                      </a:endParaRP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6"/>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Classification</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dirty="0">
                          <a:solidFill>
                            <a:schemeClr val="tx1"/>
                          </a:solidFill>
                          <a:latin typeface="IntelOne Display Regular" panose="020B0503020203020204" pitchFamily="34" charset="77"/>
                          <a:ea typeface="Intel Clear Light"/>
                          <a:cs typeface="Intel Clear Light"/>
                        </a:rPr>
                        <a:t>Customer</a:t>
                      </a:r>
                      <a:r>
                        <a:rPr lang="en-US" sz="1200" b="0" i="0" baseline="0" dirty="0">
                          <a:solidFill>
                            <a:schemeClr val="tx1"/>
                          </a:solidFill>
                          <a:latin typeface="IntelOne Display Regular" panose="020B0503020203020204" pitchFamily="34" charset="77"/>
                          <a:ea typeface="Intel Clear Light"/>
                          <a:cs typeface="Intel Clear Light"/>
                        </a:rPr>
                        <a:t> Facing; NDA not required except when noted</a:t>
                      </a:r>
                      <a:endParaRPr lang="en-US" sz="1200" b="0" i="0" dirty="0">
                        <a:solidFill>
                          <a:schemeClr val="tx1"/>
                        </a:solidFill>
                        <a:latin typeface="IntelOne Display Regular" panose="020B0503020203020204" pitchFamily="34" charset="77"/>
                        <a:ea typeface="Intel Clear Light"/>
                        <a:cs typeface="Intel Clear Light"/>
                      </a:endParaRP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7"/>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Owner</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lvl="0">
                        <a:lnSpc>
                          <a:spcPct val="90000"/>
                        </a:lnSpc>
                        <a:spcBef>
                          <a:spcPts val="600"/>
                        </a:spcBef>
                        <a:spcAft>
                          <a:spcPts val="0"/>
                        </a:spcAft>
                        <a:buNone/>
                      </a:pPr>
                      <a:r>
                        <a:rPr lang="en-US" sz="1200" b="0" i="0" dirty="0">
                          <a:solidFill>
                            <a:schemeClr val="tx1"/>
                          </a:solidFill>
                          <a:latin typeface="IntelOne Display Regular"/>
                          <a:ea typeface="Intel Clear Light"/>
                          <a:cs typeface="Intel Clear Light"/>
                        </a:rPr>
                        <a:t>Martin </a:t>
                      </a:r>
                      <a:r>
                        <a:rPr lang="en-US" sz="1200" b="0" i="0" dirty="0" err="1">
                          <a:solidFill>
                            <a:schemeClr val="tx1"/>
                          </a:solidFill>
                          <a:latin typeface="IntelOne Display Regular"/>
                          <a:ea typeface="Intel Clear Light"/>
                          <a:cs typeface="Intel Clear Light"/>
                        </a:rPr>
                        <a:t>Hendess</a:t>
                      </a:r>
                      <a:endParaRPr lang="en-US" dirty="0" err="1"/>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8"/>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File Size</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baseline="0" dirty="0">
                          <a:solidFill>
                            <a:schemeClr val="tx1"/>
                          </a:solidFill>
                          <a:latin typeface="IntelOne Display Regular" panose="020B0503020203020204" pitchFamily="34" charset="77"/>
                          <a:ea typeface="Intel Clear Light"/>
                          <a:cs typeface="Intel Clear Light"/>
                        </a:rPr>
                        <a:t>TBD</a:t>
                      </a:r>
                      <a:endParaRPr lang="en-US" sz="1200" b="0" i="0" dirty="0">
                        <a:solidFill>
                          <a:schemeClr val="tx1"/>
                        </a:solidFill>
                        <a:latin typeface="IntelOne Display Regular" panose="020B0503020203020204" pitchFamily="34" charset="77"/>
                        <a:ea typeface="Intel Clear Light"/>
                        <a:cs typeface="Intel Clear Light"/>
                      </a:endParaRP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09"/>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Posted/ Last Edited</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dirty="0">
                          <a:solidFill>
                            <a:schemeClr val="tx1"/>
                          </a:solidFill>
                          <a:latin typeface="IntelOne Display Regular"/>
                          <a:ea typeface="Intel Clear Light"/>
                          <a:cs typeface="Intel Clear Light"/>
                        </a:rPr>
                        <a:t>April 2023</a:t>
                      </a:r>
                      <a:endParaRPr lang="en-US" sz="1200" b="0" i="0" dirty="0">
                        <a:solidFill>
                          <a:schemeClr val="tx1"/>
                        </a:solidFill>
                        <a:latin typeface="IntelOne Display Regular" panose="020B0503020203020204" pitchFamily="34" charset="77"/>
                        <a:ea typeface="Intel Clear Light"/>
                        <a:cs typeface="Intel Clear Light"/>
                      </a:endParaRP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10"/>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Shelf Life</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dirty="0">
                          <a:solidFill>
                            <a:schemeClr val="tx1"/>
                          </a:solidFill>
                          <a:latin typeface="IntelOne Display Regular" panose="020B0503020203020204" pitchFamily="34" charset="77"/>
                          <a:ea typeface="Intel Clear Light"/>
                          <a:cs typeface="Intel Clear Light"/>
                        </a:rPr>
                        <a:t>3-6 months</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11"/>
                  </a:ext>
                </a:extLst>
              </a:tr>
              <a:tr h="214877">
                <a:tc>
                  <a:txBody>
                    <a:bodyPr/>
                    <a:lstStyle/>
                    <a:p>
                      <a:pPr marL="0" marR="0">
                        <a:lnSpc>
                          <a:spcPct val="90000"/>
                        </a:lnSpc>
                        <a:spcBef>
                          <a:spcPts val="0"/>
                        </a:spcBef>
                        <a:spcAft>
                          <a:spcPts val="0"/>
                        </a:spcAft>
                      </a:pPr>
                      <a:r>
                        <a:rPr lang="en-US" sz="1200" b="0" i="0" cap="none" baseline="0" dirty="0">
                          <a:solidFill>
                            <a:schemeClr val="tx1"/>
                          </a:solidFill>
                          <a:latin typeface="IntelOne Display Regular" panose="020B0503020203020204" pitchFamily="34" charset="77"/>
                          <a:ea typeface="Intel Clear"/>
                          <a:cs typeface="Intel Clear"/>
                        </a:rPr>
                        <a:t>Legal Review</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solidFill>
                      <a:schemeClr val="bg2">
                        <a:alpha val="50000"/>
                      </a:schemeClr>
                    </a:solidFill>
                  </a:tcPr>
                </a:tc>
                <a:tc>
                  <a:txBody>
                    <a:bodyPr/>
                    <a:lstStyle/>
                    <a:p>
                      <a:pPr marL="0" marR="0">
                        <a:lnSpc>
                          <a:spcPct val="90000"/>
                        </a:lnSpc>
                        <a:spcBef>
                          <a:spcPts val="600"/>
                        </a:spcBef>
                        <a:spcAft>
                          <a:spcPts val="0"/>
                        </a:spcAft>
                      </a:pPr>
                      <a:r>
                        <a:rPr lang="en-US" sz="1200" b="0" i="0" dirty="0">
                          <a:solidFill>
                            <a:schemeClr val="tx1"/>
                          </a:solidFill>
                          <a:latin typeface="IntelOne Display Regular" panose="020B0503020203020204" pitchFamily="34" charset="77"/>
                          <a:ea typeface="Intel Clear Light"/>
                          <a:cs typeface="Intel Clear Light"/>
                        </a:rPr>
                        <a:t>Susan Adams</a:t>
                      </a:r>
                    </a:p>
                  </a:txBody>
                  <a:tcPr marL="121888" marR="121888" marT="24378" marB="24378">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3" name="Title 2"/>
          <p:cNvSpPr>
            <a:spLocks noGrp="1"/>
          </p:cNvSpPr>
          <p:nvPr>
            <p:ph type="title"/>
          </p:nvPr>
        </p:nvSpPr>
        <p:spPr/>
        <p:txBody>
          <a:bodyPr/>
          <a:lstStyle/>
          <a:p>
            <a:r>
              <a:rPr lang="en-US" dirty="0"/>
              <a:t>Presentation Notes</a:t>
            </a:r>
          </a:p>
        </p:txBody>
      </p:sp>
      <p:sp>
        <p:nvSpPr>
          <p:cNvPr id="5" name="Rectangle 4"/>
          <p:cNvSpPr/>
          <p:nvPr/>
        </p:nvSpPr>
        <p:spPr>
          <a:xfrm>
            <a:off x="-1" y="-15373"/>
            <a:ext cx="12188825" cy="3795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66" dirty="0">
                <a:latin typeface="IntelOne Display Regular" panose="020B0503020203020204" pitchFamily="34" charset="77"/>
              </a:rPr>
              <a:t>Internal Use ONLY – remove before presenting</a:t>
            </a:r>
          </a:p>
        </p:txBody>
      </p:sp>
    </p:spTree>
    <p:extLst>
      <p:ext uri="{BB962C8B-B14F-4D97-AF65-F5344CB8AC3E}">
        <p14:creationId xmlns:p14="http://schemas.microsoft.com/office/powerpoint/2010/main" val="10245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255D-4112-40D8-B6AA-F1DB4C17D3F2}"/>
              </a:ext>
            </a:extLst>
          </p:cNvPr>
          <p:cNvSpPr>
            <a:spLocks noGrp="1"/>
          </p:cNvSpPr>
          <p:nvPr>
            <p:ph type="title"/>
          </p:nvPr>
        </p:nvSpPr>
        <p:spPr/>
        <p:txBody>
          <a:bodyPr/>
          <a:lstStyle/>
          <a:p>
            <a:r>
              <a:rPr lang="en-US" dirty="0"/>
              <a:t>Accelerating Scientific Discovery</a:t>
            </a:r>
            <a:br>
              <a:rPr lang="en-US" dirty="0"/>
            </a:br>
            <a:r>
              <a:rPr lang="en-US" sz="2200" dirty="0">
                <a:latin typeface="+mj-lt"/>
              </a:rPr>
              <a:t>with 4th Gen Intel® Xeon® Scalable Processors</a:t>
            </a:r>
          </a:p>
        </p:txBody>
      </p:sp>
      <p:sp>
        <p:nvSpPr>
          <p:cNvPr id="30" name="TextBox 29">
            <a:extLst>
              <a:ext uri="{FF2B5EF4-FFF2-40B4-BE49-F238E27FC236}">
                <a16:creationId xmlns:a16="http://schemas.microsoft.com/office/drawing/2014/main" id="{3252AF71-4EDD-43B5-8CA5-B509C244FF90}"/>
              </a:ext>
            </a:extLst>
          </p:cNvPr>
          <p:cNvSpPr txBox="1"/>
          <p:nvPr/>
        </p:nvSpPr>
        <p:spPr>
          <a:xfrm>
            <a:off x="620220" y="5927177"/>
            <a:ext cx="8971085" cy="584623"/>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backup for workloads and configurations. Results may vary.</a:t>
            </a:r>
            <a:endParaRPr lang="en-US" dirty="0">
              <a:sym typeface="Helvetica Neue"/>
            </a:endParaRPr>
          </a:p>
          <a:p>
            <a:r>
              <a:rPr lang="en-US" dirty="0"/>
              <a:t>WGS – Whole Genomes Sequencing</a:t>
            </a:r>
          </a:p>
          <a:p>
            <a:r>
              <a:rPr lang="en-US" dirty="0"/>
              <a:t>GATK - The Genome Analysis Toolkit  is a set of programs developed by the Broad Institute, perform much of the analysis required for calling genomic variants </a:t>
            </a:r>
          </a:p>
          <a:p>
            <a:endParaRPr lang="en-US" dirty="0">
              <a:sym typeface="Helvetica Neue"/>
            </a:endParaRPr>
          </a:p>
        </p:txBody>
      </p:sp>
      <p:sp>
        <p:nvSpPr>
          <p:cNvPr id="15" name="TextBox 14">
            <a:extLst>
              <a:ext uri="{FF2B5EF4-FFF2-40B4-BE49-F238E27FC236}">
                <a16:creationId xmlns:a16="http://schemas.microsoft.com/office/drawing/2014/main" id="{8BDF2BAC-EE5C-89D6-3C96-442C1449A210}"/>
              </a:ext>
            </a:extLst>
          </p:cNvPr>
          <p:cNvSpPr txBox="1"/>
          <p:nvPr/>
        </p:nvSpPr>
        <p:spPr>
          <a:xfrm>
            <a:off x="603400" y="3205809"/>
            <a:ext cx="1900130" cy="630778"/>
          </a:xfrm>
          <a:prstGeom prst="rect">
            <a:avLst/>
          </a:prstGeom>
          <a:noFill/>
        </p:spPr>
        <p:txBody>
          <a:bodyPr wrap="square" rtlCol="0">
            <a:spAutoFit/>
          </a:bodyPr>
          <a:lstStyle/>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2x Intel</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Xeon</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Platinum 8358 Processor</a:t>
            </a:r>
          </a:p>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GATK 4.2.6, Single Node</a:t>
            </a:r>
          </a:p>
        </p:txBody>
      </p:sp>
      <p:sp>
        <p:nvSpPr>
          <p:cNvPr id="16" name="TextBox 15">
            <a:extLst>
              <a:ext uri="{FF2B5EF4-FFF2-40B4-BE49-F238E27FC236}">
                <a16:creationId xmlns:a16="http://schemas.microsoft.com/office/drawing/2014/main" id="{EB2DE913-8A32-D576-39AF-29E37C15D1D7}"/>
              </a:ext>
            </a:extLst>
          </p:cNvPr>
          <p:cNvSpPr txBox="1"/>
          <p:nvPr/>
        </p:nvSpPr>
        <p:spPr>
          <a:xfrm>
            <a:off x="919310" y="3974915"/>
            <a:ext cx="1584220" cy="630778"/>
          </a:xfrm>
          <a:prstGeom prst="rect">
            <a:avLst/>
          </a:prstGeom>
          <a:noFill/>
        </p:spPr>
        <p:txBody>
          <a:bodyPr wrap="square" rtlCol="0">
            <a:spAutoFit/>
          </a:bodyPr>
          <a:lstStyle/>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2x Intel</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Xeon</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Gold 6252 Processor</a:t>
            </a:r>
          </a:p>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GATK 4.1</a:t>
            </a:r>
            <a:endParaRPr lang="en-US" sz="1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endParaRPr>
          </a:p>
        </p:txBody>
      </p:sp>
      <p:sp>
        <p:nvSpPr>
          <p:cNvPr id="17" name="TextBox 16">
            <a:extLst>
              <a:ext uri="{FF2B5EF4-FFF2-40B4-BE49-F238E27FC236}">
                <a16:creationId xmlns:a16="http://schemas.microsoft.com/office/drawing/2014/main" id="{28AE13DC-C63F-3C11-51FD-78DC4B6116E6}"/>
              </a:ext>
            </a:extLst>
          </p:cNvPr>
          <p:cNvSpPr txBox="1"/>
          <p:nvPr/>
        </p:nvSpPr>
        <p:spPr>
          <a:xfrm>
            <a:off x="957714" y="4735628"/>
            <a:ext cx="1545816" cy="630778"/>
          </a:xfrm>
          <a:prstGeom prst="rect">
            <a:avLst/>
          </a:prstGeom>
          <a:noFill/>
        </p:spPr>
        <p:txBody>
          <a:bodyPr wrap="square" rtlCol="0">
            <a:spAutoFit/>
          </a:bodyPr>
          <a:lstStyle/>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2x Intel</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Xeon</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Gold 6152 Processor</a:t>
            </a:r>
          </a:p>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GATK 4.0</a:t>
            </a:r>
          </a:p>
        </p:txBody>
      </p:sp>
      <p:sp>
        <p:nvSpPr>
          <p:cNvPr id="18" name="TextBox 17">
            <a:extLst>
              <a:ext uri="{FF2B5EF4-FFF2-40B4-BE49-F238E27FC236}">
                <a16:creationId xmlns:a16="http://schemas.microsoft.com/office/drawing/2014/main" id="{6D6FC9CB-C3E6-5064-0D12-C409D72F7A61}"/>
              </a:ext>
            </a:extLst>
          </p:cNvPr>
          <p:cNvSpPr txBox="1"/>
          <p:nvPr/>
        </p:nvSpPr>
        <p:spPr>
          <a:xfrm>
            <a:off x="2544678" y="4129858"/>
            <a:ext cx="623728" cy="338466"/>
          </a:xfrm>
          <a:prstGeom prst="rect">
            <a:avLst/>
          </a:prstGeom>
          <a:noFill/>
        </p:spPr>
        <p:txBody>
          <a:bodyPr wrap="none" rtlCol="0">
            <a:spAutoFit/>
          </a:bodyPr>
          <a:lstStyle/>
          <a:p>
            <a:pPr algn="ctr"/>
            <a:r>
              <a:rPr lang="en-US" sz="1600" dirty="0">
                <a:solidFill>
                  <a:schemeClr val="bg2"/>
                </a:solidFill>
                <a:latin typeface="IntelOne Display Medium" panose="020B0703020203020204" pitchFamily="34" charset="0"/>
                <a:ea typeface="Intel Clear Light" panose="020B0404020203020204" pitchFamily="34" charset="0"/>
                <a:cs typeface="Intel Clear Light" panose="020B0404020203020204" pitchFamily="34" charset="0"/>
              </a:rPr>
              <a:t>2019</a:t>
            </a:r>
          </a:p>
        </p:txBody>
      </p:sp>
      <p:sp>
        <p:nvSpPr>
          <p:cNvPr id="19" name="TextBox 18">
            <a:extLst>
              <a:ext uri="{FF2B5EF4-FFF2-40B4-BE49-F238E27FC236}">
                <a16:creationId xmlns:a16="http://schemas.microsoft.com/office/drawing/2014/main" id="{177059B1-7956-F701-0C55-512A88A4DB47}"/>
              </a:ext>
            </a:extLst>
          </p:cNvPr>
          <p:cNvSpPr txBox="1"/>
          <p:nvPr/>
        </p:nvSpPr>
        <p:spPr>
          <a:xfrm>
            <a:off x="2543076" y="4889310"/>
            <a:ext cx="626932" cy="338466"/>
          </a:xfrm>
          <a:prstGeom prst="rect">
            <a:avLst/>
          </a:prstGeom>
          <a:noFill/>
        </p:spPr>
        <p:txBody>
          <a:bodyPr wrap="none" rtlCol="0">
            <a:spAutoFit/>
          </a:bodyPr>
          <a:lstStyle/>
          <a:p>
            <a:pPr algn="ctr"/>
            <a:r>
              <a:rPr lang="en-US" sz="1600" dirty="0">
                <a:solidFill>
                  <a:schemeClr val="bg2"/>
                </a:solidFill>
                <a:latin typeface="IntelOne Display Medium" panose="020B0703020203020204" pitchFamily="34" charset="0"/>
                <a:ea typeface="Intel Clear Light" panose="020B0404020203020204" pitchFamily="34" charset="0"/>
                <a:cs typeface="Intel Clear Light" panose="020B0404020203020204" pitchFamily="34" charset="0"/>
              </a:rPr>
              <a:t>2018</a:t>
            </a:r>
          </a:p>
        </p:txBody>
      </p:sp>
      <p:sp>
        <p:nvSpPr>
          <p:cNvPr id="20" name="Title 21">
            <a:extLst>
              <a:ext uri="{FF2B5EF4-FFF2-40B4-BE49-F238E27FC236}">
                <a16:creationId xmlns:a16="http://schemas.microsoft.com/office/drawing/2014/main" id="{065E72EB-3790-D541-8863-27F667F8984E}"/>
              </a:ext>
            </a:extLst>
          </p:cNvPr>
          <p:cNvSpPr txBox="1">
            <a:spLocks/>
          </p:cNvSpPr>
          <p:nvPr/>
        </p:nvSpPr>
        <p:spPr>
          <a:xfrm>
            <a:off x="3420779" y="1786140"/>
            <a:ext cx="4233665" cy="707034"/>
          </a:xfrm>
          <a:prstGeom prst="rect">
            <a:avLst/>
          </a:prstGeom>
        </p:spPr>
        <p:txBody>
          <a:bodyPr vert="horz" lIns="91416" tIns="45708" rIns="91416" bIns="45708" rtlCol="0" anchor="ctr">
            <a:noAutofit/>
          </a:bodyPr>
          <a:lstStyle>
            <a:lvl1pPr marL="0" marR="0" indent="0" algn="l" defTabSz="1956498" rtl="0" eaLnBrk="1" fontAlgn="auto" latinLnBrk="0" hangingPunct="0">
              <a:lnSpc>
                <a:spcPct val="85000"/>
              </a:lnSpc>
              <a:spcBef>
                <a:spcPts val="2250"/>
              </a:spcBef>
              <a:spcAft>
                <a:spcPts val="0"/>
              </a:spcAft>
              <a:buClrTx/>
              <a:buSzTx/>
              <a:buFontTx/>
              <a:buNone/>
              <a:tabLst/>
              <a:defRPr kumimoji="0" lang="en-US" sz="4400" b="0" i="0" u="none" strike="noStrike" kern="1200" cap="none" spc="0" normalizeH="0" baseline="0">
                <a:ln w="3175">
                  <a:noFill/>
                </a:ln>
                <a:gradFill flip="none" rotWithShape="1">
                  <a:gsLst>
                    <a:gs pos="16000">
                      <a:schemeClr val="bg2"/>
                    </a:gs>
                    <a:gs pos="87000">
                      <a:schemeClr val="accent1"/>
                    </a:gs>
                  </a:gsLst>
                  <a:lin ang="2700000" scaled="1"/>
                  <a:tileRect/>
                </a:gradFill>
                <a:effectLst/>
                <a:uFillTx/>
                <a:latin typeface="IntelOne Display Medium" panose="020B0503020203020204" pitchFamily="34" charset="77"/>
                <a:ea typeface="+mn-ea"/>
                <a:cs typeface="Arial"/>
                <a:sym typeface="Helvetica Neue"/>
              </a:defRPr>
            </a:lvl1pPr>
          </a:lstStyle>
          <a:p>
            <a:pPr algn="ctr">
              <a:spcBef>
                <a:spcPts val="0"/>
              </a:spcBef>
            </a:pPr>
            <a:r>
              <a:rPr lang="en-US" sz="1600" dirty="0">
                <a:solidFill>
                  <a:schemeClr val="accent1"/>
                </a:solidFill>
                <a:latin typeface="IntelOne Display Medium" panose="020B0703020203020204" pitchFamily="34" charset="0"/>
                <a:cs typeface="IntelOne Display AR Light" panose="020B0403020203020204" pitchFamily="34" charset="-78"/>
              </a:rPr>
              <a:t># of Genomes Completed/Node/Day   </a:t>
            </a:r>
            <a:br>
              <a:rPr lang="en-US" sz="1600" dirty="0">
                <a:solidFill>
                  <a:schemeClr val="accent1"/>
                </a:solidFill>
                <a:latin typeface="IntelOne Display Medium" panose="020B0703020203020204" pitchFamily="34" charset="0"/>
                <a:cs typeface="IntelOne Display AR Light" panose="020B0403020203020204" pitchFamily="34" charset="-78"/>
              </a:rPr>
            </a:br>
            <a:r>
              <a:rPr lang="en-US" sz="1600" dirty="0">
                <a:solidFill>
                  <a:schemeClr val="accent1"/>
                </a:solidFill>
                <a:latin typeface="IntelOne Display Medium" panose="020B0703020203020204" pitchFamily="34" charset="0"/>
                <a:cs typeface="IntelOne Display AR Light" panose="020B0403020203020204" pitchFamily="34" charset="-78"/>
              </a:rPr>
              <a:t>2018-2022</a:t>
            </a:r>
          </a:p>
        </p:txBody>
      </p:sp>
      <p:sp>
        <p:nvSpPr>
          <p:cNvPr id="21" name="TextBox 20">
            <a:extLst>
              <a:ext uri="{FF2B5EF4-FFF2-40B4-BE49-F238E27FC236}">
                <a16:creationId xmlns:a16="http://schemas.microsoft.com/office/drawing/2014/main" id="{2E741A0C-775F-DA01-1084-220C3E08BDB6}"/>
              </a:ext>
            </a:extLst>
          </p:cNvPr>
          <p:cNvSpPr txBox="1"/>
          <p:nvPr/>
        </p:nvSpPr>
        <p:spPr>
          <a:xfrm>
            <a:off x="635356" y="2416469"/>
            <a:ext cx="1868173" cy="630778"/>
          </a:xfrm>
          <a:prstGeom prst="rect">
            <a:avLst/>
          </a:prstGeom>
          <a:noFill/>
        </p:spPr>
        <p:txBody>
          <a:bodyPr wrap="square" rtlCol="0">
            <a:spAutoFit/>
          </a:bodyPr>
          <a:lstStyle/>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2x Intel</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Xeon</a:t>
            </a:r>
            <a:r>
              <a:rPr lang="en-US" sz="1200" baseline="300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a:t>
            </a: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 Platinum 8460Y Processor</a:t>
            </a:r>
          </a:p>
          <a:p>
            <a:pPr algn="r">
              <a:lnSpc>
                <a:spcPts val="1200"/>
              </a:lnSpc>
              <a:spcBef>
                <a:spcPts val="600"/>
              </a:spcBef>
            </a:pPr>
            <a:r>
              <a:rPr lang="en-US" sz="1200" dirty="0">
                <a:solidFill>
                  <a:schemeClr val="bg2">
                    <a:lumMod val="50000"/>
                  </a:schemeClr>
                </a:solidFill>
                <a:latin typeface="IntelOne Display Regular" panose="020B0503020203020204" pitchFamily="34" charset="0"/>
                <a:ea typeface="Intel Clear Light" panose="020B0404020203020204" pitchFamily="34" charset="0"/>
                <a:cs typeface="Intel Clear Light" panose="020B0404020203020204" pitchFamily="34" charset="0"/>
              </a:rPr>
              <a:t>GATK 4.2.6, Single Node</a:t>
            </a:r>
          </a:p>
        </p:txBody>
      </p:sp>
      <p:pic>
        <p:nvPicPr>
          <p:cNvPr id="22" name="Picture 2" descr="Man and woman icon on white background Royalty Free Vector">
            <a:extLst>
              <a:ext uri="{FF2B5EF4-FFF2-40B4-BE49-F238E27FC236}">
                <a16:creationId xmlns:a16="http://schemas.microsoft.com/office/drawing/2014/main" id="{4DFE17DD-0B0C-D0F3-47C1-E18696CDA09C}"/>
              </a:ext>
            </a:extLst>
          </p:cNvPr>
          <p:cNvPicPr>
            <a:picLocks noChangeAspect="1" noChangeArrowheads="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3594946" y="4683631"/>
            <a:ext cx="419297" cy="784626"/>
          </a:xfrm>
          <a:prstGeom prst="rect">
            <a:avLst/>
          </a:prstGeom>
          <a:solidFill>
            <a:schemeClr val="accent2"/>
          </a:solidFill>
        </p:spPr>
      </p:pic>
      <p:cxnSp>
        <p:nvCxnSpPr>
          <p:cNvPr id="24" name="Straight Connector 23">
            <a:extLst>
              <a:ext uri="{FF2B5EF4-FFF2-40B4-BE49-F238E27FC236}">
                <a16:creationId xmlns:a16="http://schemas.microsoft.com/office/drawing/2014/main" id="{7BE2EBB0-63D9-7E56-7221-B239DBA7EB99}"/>
              </a:ext>
            </a:extLst>
          </p:cNvPr>
          <p:cNvCxnSpPr>
            <a:cxnSpLocks/>
          </p:cNvCxnSpPr>
          <p:nvPr/>
        </p:nvCxnSpPr>
        <p:spPr>
          <a:xfrm flipV="1">
            <a:off x="3334513" y="4342914"/>
            <a:ext cx="0" cy="755955"/>
          </a:xfrm>
          <a:prstGeom prst="line">
            <a:avLst/>
          </a:prstGeom>
          <a:ln w="762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25" name="Picture 2" descr="Man and woman icon on white background Royalty Free Vector">
            <a:extLst>
              <a:ext uri="{FF2B5EF4-FFF2-40B4-BE49-F238E27FC236}">
                <a16:creationId xmlns:a16="http://schemas.microsoft.com/office/drawing/2014/main" id="{7EC7D686-0C99-C2E8-8D71-AEF4FED20E7C}"/>
              </a:ext>
            </a:extLst>
          </p:cNvPr>
          <p:cNvPicPr>
            <a:picLocks noChangeAspect="1" noChangeArrowheads="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4342897" y="4683631"/>
            <a:ext cx="419297" cy="784626"/>
          </a:xfrm>
          <a:prstGeom prst="rect">
            <a:avLst/>
          </a:prstGeom>
          <a:solidFill>
            <a:schemeClr val="accent2"/>
          </a:solidFill>
        </p:spPr>
      </p:pic>
      <p:pic>
        <p:nvPicPr>
          <p:cNvPr id="26" name="Picture 2" descr="Man and woman icon on white background Royalty Free Vector">
            <a:extLst>
              <a:ext uri="{FF2B5EF4-FFF2-40B4-BE49-F238E27FC236}">
                <a16:creationId xmlns:a16="http://schemas.microsoft.com/office/drawing/2014/main" id="{5F39DBEB-ED13-8A12-7647-AE6A84BE75EF}"/>
              </a:ext>
            </a:extLst>
          </p:cNvPr>
          <p:cNvPicPr>
            <a:picLocks noChangeAspect="1" noChangeArrowheads="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3968921" y="4683631"/>
            <a:ext cx="419297" cy="784626"/>
          </a:xfrm>
          <a:prstGeom prst="rect">
            <a:avLst/>
          </a:prstGeom>
          <a:solidFill>
            <a:schemeClr val="accent2"/>
          </a:solidFill>
        </p:spPr>
      </p:pic>
      <p:pic>
        <p:nvPicPr>
          <p:cNvPr id="28" name="Picture 2" descr="Man and woman icon on white background Royalty Free Vector">
            <a:extLst>
              <a:ext uri="{FF2B5EF4-FFF2-40B4-BE49-F238E27FC236}">
                <a16:creationId xmlns:a16="http://schemas.microsoft.com/office/drawing/2014/main" id="{4BF8C1B8-0D66-0394-21AF-FDFAB3179A2F}"/>
              </a:ext>
            </a:extLst>
          </p:cNvPr>
          <p:cNvPicPr>
            <a:picLocks noChangeAspect="1" noChangeArrowheads="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4716874" y="4683631"/>
            <a:ext cx="419297" cy="784626"/>
          </a:xfrm>
          <a:prstGeom prst="rect">
            <a:avLst/>
          </a:prstGeom>
          <a:solidFill>
            <a:schemeClr val="accent2"/>
          </a:solidFill>
        </p:spPr>
      </p:pic>
      <p:pic>
        <p:nvPicPr>
          <p:cNvPr id="29" name="Picture 2" descr="Man and woman icon on white background Royalty Free Vector">
            <a:extLst>
              <a:ext uri="{FF2B5EF4-FFF2-40B4-BE49-F238E27FC236}">
                <a16:creationId xmlns:a16="http://schemas.microsoft.com/office/drawing/2014/main" id="{816133C7-19C3-369B-A271-2D24BA346BCA}"/>
              </a:ext>
            </a:extLst>
          </p:cNvPr>
          <p:cNvPicPr>
            <a:picLocks noChangeAspect="1" noChangeArrowheads="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4990" t="13753" r="54696" b="20630"/>
          <a:stretch/>
        </p:blipFill>
        <p:spPr bwMode="auto">
          <a:xfrm>
            <a:off x="3975420" y="3914994"/>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an and woman icon on white background Royalty Free Vector">
            <a:extLst>
              <a:ext uri="{FF2B5EF4-FFF2-40B4-BE49-F238E27FC236}">
                <a16:creationId xmlns:a16="http://schemas.microsoft.com/office/drawing/2014/main" id="{77FA3D4A-B699-8E86-8DB3-161ED4AE2830}"/>
              </a:ext>
            </a:extLst>
          </p:cNvPr>
          <p:cNvPicPr>
            <a:picLocks noChangeAspect="1" noChangeArrowheads="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4990" t="13753" r="54696" b="20630"/>
          <a:stretch/>
        </p:blipFill>
        <p:spPr bwMode="auto">
          <a:xfrm>
            <a:off x="3576516" y="3914994"/>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an and woman icon on white background Royalty Free Vector">
            <a:extLst>
              <a:ext uri="{FF2B5EF4-FFF2-40B4-BE49-F238E27FC236}">
                <a16:creationId xmlns:a16="http://schemas.microsoft.com/office/drawing/2014/main" id="{77314FA3-82DB-16B9-BDD6-9D678A1E6A84}"/>
              </a:ext>
            </a:extLst>
          </p:cNvPr>
          <p:cNvPicPr>
            <a:picLocks noChangeAspect="1" noChangeArrowheads="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4990" t="13753" r="54696" b="20630"/>
          <a:stretch/>
        </p:blipFill>
        <p:spPr bwMode="auto">
          <a:xfrm>
            <a:off x="4773228" y="3914994"/>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Man and woman icon on white background Royalty Free Vector">
            <a:extLst>
              <a:ext uri="{FF2B5EF4-FFF2-40B4-BE49-F238E27FC236}">
                <a16:creationId xmlns:a16="http://schemas.microsoft.com/office/drawing/2014/main" id="{01DE2188-8E9F-CEC2-C550-8E7339129C19}"/>
              </a:ext>
            </a:extLst>
          </p:cNvPr>
          <p:cNvPicPr>
            <a:picLocks noChangeAspect="1" noChangeArrowheads="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4990" t="13753" r="54696" b="20630"/>
          <a:stretch/>
        </p:blipFill>
        <p:spPr bwMode="auto">
          <a:xfrm>
            <a:off x="4374324" y="3914994"/>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an and woman icon on white background Royalty Free Vector">
            <a:extLst>
              <a:ext uri="{FF2B5EF4-FFF2-40B4-BE49-F238E27FC236}">
                <a16:creationId xmlns:a16="http://schemas.microsoft.com/office/drawing/2014/main" id="{09CF3B5E-5B68-70C7-3B90-F02C5A4CC16C}"/>
              </a:ext>
            </a:extLst>
          </p:cNvPr>
          <p:cNvPicPr>
            <a:picLocks noChangeAspect="1" noChangeArrowheads="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4990" t="13753" r="54696" b="20630"/>
          <a:stretch/>
        </p:blipFill>
        <p:spPr bwMode="auto">
          <a:xfrm>
            <a:off x="5571037" y="3914994"/>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Man and woman icon on white background Royalty Free Vector">
            <a:extLst>
              <a:ext uri="{FF2B5EF4-FFF2-40B4-BE49-F238E27FC236}">
                <a16:creationId xmlns:a16="http://schemas.microsoft.com/office/drawing/2014/main" id="{B4435D37-FDB8-7312-59AA-1491C3E79769}"/>
              </a:ext>
            </a:extLst>
          </p:cNvPr>
          <p:cNvPicPr>
            <a:picLocks noChangeAspect="1" noChangeArrowheads="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4990" t="13753" r="54696" b="20630"/>
          <a:stretch/>
        </p:blipFill>
        <p:spPr bwMode="auto">
          <a:xfrm>
            <a:off x="5172133" y="3914994"/>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Man and woman icon on white background Royalty Free Vector">
            <a:extLst>
              <a:ext uri="{FF2B5EF4-FFF2-40B4-BE49-F238E27FC236}">
                <a16:creationId xmlns:a16="http://schemas.microsoft.com/office/drawing/2014/main" id="{CC8704A3-B5B2-1297-D241-DCE8094CF94B}"/>
              </a:ext>
            </a:extLst>
          </p:cNvPr>
          <p:cNvPicPr>
            <a:picLocks noChangeAspect="1" noChangeArrowheads="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l="7832" t="13643" r="77170" b="26344"/>
          <a:stretch/>
        </p:blipFill>
        <p:spPr bwMode="auto">
          <a:xfrm>
            <a:off x="5969940" y="3913745"/>
            <a:ext cx="158702" cy="68577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an and woman icon on white background Royalty Free Vector">
            <a:extLst>
              <a:ext uri="{FF2B5EF4-FFF2-40B4-BE49-F238E27FC236}">
                <a16:creationId xmlns:a16="http://schemas.microsoft.com/office/drawing/2014/main" id="{BA4BC19A-6781-C10B-C5D6-3FE6454F978E}"/>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3594946"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Man and woman icon on white background Royalty Free Vector">
            <a:extLst>
              <a:ext uri="{FF2B5EF4-FFF2-40B4-BE49-F238E27FC236}">
                <a16:creationId xmlns:a16="http://schemas.microsoft.com/office/drawing/2014/main" id="{40728B57-107D-4F68-4DA3-0E9A5B5343EE}"/>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4368442"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Man and woman icon on white background Royalty Free Vector">
            <a:extLst>
              <a:ext uri="{FF2B5EF4-FFF2-40B4-BE49-F238E27FC236}">
                <a16:creationId xmlns:a16="http://schemas.microsoft.com/office/drawing/2014/main" id="{F4CDDBDB-E1DE-6C62-04F4-1EF162B4B5F6}"/>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3981694"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Man and woman icon on white background Royalty Free Vector">
            <a:extLst>
              <a:ext uri="{FF2B5EF4-FFF2-40B4-BE49-F238E27FC236}">
                <a16:creationId xmlns:a16="http://schemas.microsoft.com/office/drawing/2014/main" id="{9A34BD7A-9C26-6419-4DC6-02133BAB2CB0}"/>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4755191"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Man and woman icon on white background Royalty Free Vector">
            <a:extLst>
              <a:ext uri="{FF2B5EF4-FFF2-40B4-BE49-F238E27FC236}">
                <a16:creationId xmlns:a16="http://schemas.microsoft.com/office/drawing/2014/main" id="{299D5FCF-2A62-A47B-7A49-5527F79F42C9}"/>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5141939"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Man and woman icon on white background Royalty Free Vector">
            <a:extLst>
              <a:ext uri="{FF2B5EF4-FFF2-40B4-BE49-F238E27FC236}">
                <a16:creationId xmlns:a16="http://schemas.microsoft.com/office/drawing/2014/main" id="{080EFC9F-EDD9-D2C5-0867-7B1FE0B7675B}"/>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5915435"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Man and woman icon on white background Royalty Free Vector">
            <a:extLst>
              <a:ext uri="{FF2B5EF4-FFF2-40B4-BE49-F238E27FC236}">
                <a16:creationId xmlns:a16="http://schemas.microsoft.com/office/drawing/2014/main" id="{19ADD59D-BA72-55B8-FC40-F1AE90473D0D}"/>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5528687"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Man and woman icon on white background Royalty Free Vector">
            <a:extLst>
              <a:ext uri="{FF2B5EF4-FFF2-40B4-BE49-F238E27FC236}">
                <a16:creationId xmlns:a16="http://schemas.microsoft.com/office/drawing/2014/main" id="{FEB26FE3-D927-E70F-ACC6-C31728521CF9}"/>
              </a:ext>
            </a:extLst>
          </p:cNvPr>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55690" t="14736" r="5044" b="17230"/>
          <a:stretch/>
        </p:blipFill>
        <p:spPr bwMode="auto">
          <a:xfrm>
            <a:off x="6302184" y="3129118"/>
            <a:ext cx="419297" cy="78462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Man and woman icon on white background Royalty Free Vector">
            <a:extLst>
              <a:ext uri="{FF2B5EF4-FFF2-40B4-BE49-F238E27FC236}">
                <a16:creationId xmlns:a16="http://schemas.microsoft.com/office/drawing/2014/main" id="{D706C23B-6516-4ED2-AFC6-5D96D9C65286}"/>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3986390"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Man and woman icon on white background Royalty Free Vector">
            <a:extLst>
              <a:ext uri="{FF2B5EF4-FFF2-40B4-BE49-F238E27FC236}">
                <a16:creationId xmlns:a16="http://schemas.microsoft.com/office/drawing/2014/main" id="{0464BC77-530D-EF67-BAEF-A132E707CCE4}"/>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3599129"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Man and woman icon on white background Royalty Free Vector">
            <a:extLst>
              <a:ext uri="{FF2B5EF4-FFF2-40B4-BE49-F238E27FC236}">
                <a16:creationId xmlns:a16="http://schemas.microsoft.com/office/drawing/2014/main" id="{478718B7-5DD6-9D93-2248-1B6E2B377252}"/>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5148174"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Man and woman icon on white background Royalty Free Vector">
            <a:extLst>
              <a:ext uri="{FF2B5EF4-FFF2-40B4-BE49-F238E27FC236}">
                <a16:creationId xmlns:a16="http://schemas.microsoft.com/office/drawing/2014/main" id="{36466786-05F4-6540-8AF4-EA7A5311C773}"/>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4760913"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Man and woman icon on white background Royalty Free Vector">
            <a:extLst>
              <a:ext uri="{FF2B5EF4-FFF2-40B4-BE49-F238E27FC236}">
                <a16:creationId xmlns:a16="http://schemas.microsoft.com/office/drawing/2014/main" id="{353BF30F-C4F1-3F13-8BB9-B489F355E4BE}"/>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6309957"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Man and woman icon on white background Royalty Free Vector">
            <a:extLst>
              <a:ext uri="{FF2B5EF4-FFF2-40B4-BE49-F238E27FC236}">
                <a16:creationId xmlns:a16="http://schemas.microsoft.com/office/drawing/2014/main" id="{45847628-B918-AFB7-2636-76BB43887345}"/>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5922696"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Man and woman icon on white background Royalty Free Vector">
            <a:extLst>
              <a:ext uri="{FF2B5EF4-FFF2-40B4-BE49-F238E27FC236}">
                <a16:creationId xmlns:a16="http://schemas.microsoft.com/office/drawing/2014/main" id="{EBDACDE0-5F76-C2E8-29EB-EA92F33B0BF0}"/>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4373652"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Man and woman icon on white background Royalty Free Vector">
            <a:extLst>
              <a:ext uri="{FF2B5EF4-FFF2-40B4-BE49-F238E27FC236}">
                <a16:creationId xmlns:a16="http://schemas.microsoft.com/office/drawing/2014/main" id="{C8C117EC-8AE8-F78B-C592-D90839C65F8C}"/>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5535435"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Man and woman icon on white background Royalty Free Vector">
            <a:extLst>
              <a:ext uri="{FF2B5EF4-FFF2-40B4-BE49-F238E27FC236}">
                <a16:creationId xmlns:a16="http://schemas.microsoft.com/office/drawing/2014/main" id="{BE44BC20-B824-EB66-1727-F8C5381D01B9}"/>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6697218"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Man and woman icon on white background Royalty Free Vector">
            <a:extLst>
              <a:ext uri="{FF2B5EF4-FFF2-40B4-BE49-F238E27FC236}">
                <a16:creationId xmlns:a16="http://schemas.microsoft.com/office/drawing/2014/main" id="{0D13602B-CC1D-AB31-EE74-3EDBB70E1558}"/>
              </a:ext>
            </a:extLst>
          </p:cNvPr>
          <p:cNvPicPr>
            <a:picLocks noChangeAspect="1" noChangeArrowheads="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l="4990" t="13753" r="54696" b="20630"/>
          <a:stretch/>
        </p:blipFill>
        <p:spPr bwMode="auto">
          <a:xfrm>
            <a:off x="7084479" y="2376076"/>
            <a:ext cx="426560" cy="74982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Man and woman icon on white background Royalty Free Vector">
            <a:extLst>
              <a:ext uri="{FF2B5EF4-FFF2-40B4-BE49-F238E27FC236}">
                <a16:creationId xmlns:a16="http://schemas.microsoft.com/office/drawing/2014/main" id="{1E26C1AD-C1D6-9FF2-22A0-B51BC273DC3C}"/>
              </a:ext>
            </a:extLst>
          </p:cNvPr>
          <p:cNvPicPr>
            <a:picLocks noChangeAspect="1" noChangeArrowheads="1"/>
          </p:cNvPicPr>
          <p:nvPr/>
        </p:nvPicPr>
        <p:blipFill rotWithShape="1">
          <a:blip r:embed="rId6" cstate="screen">
            <a:duotone>
              <a:prstClr val="black"/>
              <a:schemeClr val="tx2">
                <a:tint val="45000"/>
                <a:satMod val="400000"/>
              </a:schemeClr>
            </a:duotone>
            <a:extLst>
              <a:ext uri="{28A0092B-C50C-407E-A947-70E740481C1C}">
                <a14:useLocalDpi xmlns:a14="http://schemas.microsoft.com/office/drawing/2010/main"/>
              </a:ext>
            </a:extLst>
          </a:blip>
          <a:srcRect l="4110" t="14388" r="66926" b="20629"/>
          <a:stretch/>
        </p:blipFill>
        <p:spPr bwMode="auto">
          <a:xfrm>
            <a:off x="7462429" y="2383318"/>
            <a:ext cx="306477" cy="742582"/>
          </a:xfrm>
          <a:prstGeom prst="rect">
            <a:avLst/>
          </a:prstGeom>
          <a:noFill/>
          <a:extLst>
            <a:ext uri="{909E8E84-426E-40DD-AFC4-6F175D3DCCD1}">
              <a14:hiddenFill xmlns:a14="http://schemas.microsoft.com/office/drawing/2010/main">
                <a:solidFill>
                  <a:srgbClr val="FFFFFF"/>
                </a:solidFill>
              </a14:hiddenFill>
            </a:ext>
          </a:extLst>
        </p:spPr>
      </p:pic>
      <p:cxnSp>
        <p:nvCxnSpPr>
          <p:cNvPr id="112" name="Straight Arrow Connector 111">
            <a:extLst>
              <a:ext uri="{FF2B5EF4-FFF2-40B4-BE49-F238E27FC236}">
                <a16:creationId xmlns:a16="http://schemas.microsoft.com/office/drawing/2014/main" id="{D59DD95C-AFF1-4D27-F773-69BF3311D259}"/>
              </a:ext>
            </a:extLst>
          </p:cNvPr>
          <p:cNvCxnSpPr>
            <a:cxnSpLocks/>
          </p:cNvCxnSpPr>
          <p:nvPr/>
        </p:nvCxnSpPr>
        <p:spPr>
          <a:xfrm>
            <a:off x="3334513" y="1906867"/>
            <a:ext cx="0" cy="365617"/>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C41BD1B-2C62-3DF3-1056-EEDC3805576F}"/>
              </a:ext>
            </a:extLst>
          </p:cNvPr>
          <p:cNvCxnSpPr>
            <a:cxnSpLocks/>
          </p:cNvCxnSpPr>
          <p:nvPr/>
        </p:nvCxnSpPr>
        <p:spPr>
          <a:xfrm flipV="1">
            <a:off x="3334513" y="3514629"/>
            <a:ext cx="0" cy="780785"/>
          </a:xfrm>
          <a:prstGeom prst="line">
            <a:avLst/>
          </a:prstGeom>
          <a:ln w="762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8CB67ED-D41A-75A5-950B-84E367FAAF06}"/>
              </a:ext>
            </a:extLst>
          </p:cNvPr>
          <p:cNvCxnSpPr>
            <a:cxnSpLocks/>
          </p:cNvCxnSpPr>
          <p:nvPr/>
        </p:nvCxnSpPr>
        <p:spPr>
          <a:xfrm flipV="1">
            <a:off x="3334513" y="2788547"/>
            <a:ext cx="0" cy="666722"/>
          </a:xfrm>
          <a:prstGeom prst="line">
            <a:avLst/>
          </a:prstGeom>
          <a:ln w="762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27E5AB8-3ED2-9D0C-012C-18FEB07921A7}"/>
              </a:ext>
            </a:extLst>
          </p:cNvPr>
          <p:cNvCxnSpPr>
            <a:cxnSpLocks/>
          </p:cNvCxnSpPr>
          <p:nvPr/>
        </p:nvCxnSpPr>
        <p:spPr>
          <a:xfrm flipV="1">
            <a:off x="3334513" y="2213196"/>
            <a:ext cx="0" cy="507587"/>
          </a:xfrm>
          <a:prstGeom prst="line">
            <a:avLst/>
          </a:prstGeom>
          <a:ln w="762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3DF0633-569D-2A6B-20E3-CCCE80F70F92}"/>
              </a:ext>
            </a:extLst>
          </p:cNvPr>
          <p:cNvCxnSpPr>
            <a:cxnSpLocks/>
          </p:cNvCxnSpPr>
          <p:nvPr/>
        </p:nvCxnSpPr>
        <p:spPr>
          <a:xfrm flipH="1">
            <a:off x="3277374" y="3845206"/>
            <a:ext cx="121195" cy="0"/>
          </a:xfrm>
          <a:prstGeom prst="straightConnector1">
            <a:avLst/>
          </a:prstGeom>
          <a:ln w="762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8AB8E-23FC-8331-8C1C-1E3B7E1B2B86}"/>
              </a:ext>
            </a:extLst>
          </p:cNvPr>
          <p:cNvSpPr txBox="1"/>
          <p:nvPr/>
        </p:nvSpPr>
        <p:spPr>
          <a:xfrm>
            <a:off x="2546280" y="2525659"/>
            <a:ext cx="673407" cy="338466"/>
          </a:xfrm>
          <a:prstGeom prst="rect">
            <a:avLst/>
          </a:prstGeom>
          <a:noFill/>
        </p:spPr>
        <p:txBody>
          <a:bodyPr wrap="none" rtlCol="0">
            <a:spAutoFit/>
          </a:bodyPr>
          <a:lstStyle/>
          <a:p>
            <a:pPr algn="ctr"/>
            <a:r>
              <a:rPr lang="en-US" sz="1600" dirty="0">
                <a:solidFill>
                  <a:schemeClr val="bg2"/>
                </a:solidFill>
                <a:latin typeface="IntelOne Display Medium" panose="020B0703020203020204" pitchFamily="34" charset="0"/>
                <a:ea typeface="Intel Clear Light" panose="020B0404020203020204" pitchFamily="34" charset="0"/>
                <a:cs typeface="Intel Clear Light" panose="020B0404020203020204" pitchFamily="34" charset="0"/>
              </a:rPr>
              <a:t>2022</a:t>
            </a:r>
          </a:p>
        </p:txBody>
      </p:sp>
      <p:sp>
        <p:nvSpPr>
          <p:cNvPr id="121" name="TextBox 120">
            <a:extLst>
              <a:ext uri="{FF2B5EF4-FFF2-40B4-BE49-F238E27FC236}">
                <a16:creationId xmlns:a16="http://schemas.microsoft.com/office/drawing/2014/main" id="{02337F09-5271-ED03-EECC-ECEFA29E8D43}"/>
              </a:ext>
            </a:extLst>
          </p:cNvPr>
          <p:cNvSpPr txBox="1"/>
          <p:nvPr/>
        </p:nvSpPr>
        <p:spPr>
          <a:xfrm>
            <a:off x="2544679" y="3286036"/>
            <a:ext cx="620521" cy="338466"/>
          </a:xfrm>
          <a:prstGeom prst="rect">
            <a:avLst/>
          </a:prstGeom>
          <a:noFill/>
        </p:spPr>
        <p:txBody>
          <a:bodyPr wrap="none" rtlCol="0">
            <a:spAutoFit/>
          </a:bodyPr>
          <a:lstStyle/>
          <a:p>
            <a:pPr algn="ctr"/>
            <a:r>
              <a:rPr lang="en-US" sz="1600" dirty="0">
                <a:solidFill>
                  <a:schemeClr val="bg2"/>
                </a:solidFill>
                <a:latin typeface="IntelOne Display Medium" panose="020B0703020203020204" pitchFamily="34" charset="0"/>
                <a:ea typeface="Intel Clear Light" panose="020B0404020203020204" pitchFamily="34" charset="0"/>
                <a:cs typeface="Intel Clear Light" panose="020B0404020203020204" pitchFamily="34" charset="0"/>
              </a:rPr>
              <a:t>2021</a:t>
            </a:r>
          </a:p>
        </p:txBody>
      </p:sp>
      <p:pic>
        <p:nvPicPr>
          <p:cNvPr id="122" name="Picture 2" descr="Man and woman icon on white background Royalty Free Vector">
            <a:extLst>
              <a:ext uri="{FF2B5EF4-FFF2-40B4-BE49-F238E27FC236}">
                <a16:creationId xmlns:a16="http://schemas.microsoft.com/office/drawing/2014/main" id="{DC044FAB-6B47-8836-CC81-74C4B2D6222E}"/>
              </a:ext>
            </a:extLst>
          </p:cNvPr>
          <p:cNvPicPr>
            <a:picLocks noChangeAspect="1" noChangeArrowheads="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l="55690" t="14736" r="34185" b="17230"/>
          <a:stretch/>
        </p:blipFill>
        <p:spPr bwMode="auto">
          <a:xfrm>
            <a:off x="6691396" y="3139784"/>
            <a:ext cx="108117" cy="784626"/>
          </a:xfrm>
          <a:prstGeom prst="rect">
            <a:avLst/>
          </a:prstGeom>
          <a:noFill/>
          <a:extLst>
            <a:ext uri="{909E8E84-426E-40DD-AFC4-6F175D3DCCD1}">
              <a14:hiddenFill xmlns:a14="http://schemas.microsoft.com/office/drawing/2010/main">
                <a:solidFill>
                  <a:srgbClr val="FFFFFF"/>
                </a:solidFill>
              </a14:hiddenFill>
            </a:ext>
          </a:extLst>
        </p:spPr>
      </p:pic>
      <p:sp>
        <p:nvSpPr>
          <p:cNvPr id="123" name="Right Brace 122">
            <a:extLst>
              <a:ext uri="{FF2B5EF4-FFF2-40B4-BE49-F238E27FC236}">
                <a16:creationId xmlns:a16="http://schemas.microsoft.com/office/drawing/2014/main" id="{F5A8C262-6918-AF9A-EDFE-0CB665EB9D87}"/>
              </a:ext>
            </a:extLst>
          </p:cNvPr>
          <p:cNvSpPr/>
          <p:nvPr/>
        </p:nvSpPr>
        <p:spPr>
          <a:xfrm>
            <a:off x="7975047" y="2272485"/>
            <a:ext cx="157173" cy="1556879"/>
          </a:xfrm>
          <a:prstGeom prst="rightBrace">
            <a:avLst>
              <a:gd name="adj1" fmla="val 0"/>
              <a:gd name="adj2" fmla="val 50000"/>
            </a:avLst>
          </a:prstGeom>
          <a:ln w="19050">
            <a:solidFill>
              <a:schemeClr val="bg1">
                <a:lumMod val="40000"/>
                <a:lumOff val="6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sz="1799" dirty="0"/>
          </a:p>
        </p:txBody>
      </p:sp>
      <p:sp>
        <p:nvSpPr>
          <p:cNvPr id="124" name="Arrow: Up 123">
            <a:extLst>
              <a:ext uri="{FF2B5EF4-FFF2-40B4-BE49-F238E27FC236}">
                <a16:creationId xmlns:a16="http://schemas.microsoft.com/office/drawing/2014/main" id="{8422E8EC-0574-EDBD-450D-C837F2390C6F}"/>
              </a:ext>
            </a:extLst>
          </p:cNvPr>
          <p:cNvSpPr/>
          <p:nvPr/>
        </p:nvSpPr>
        <p:spPr>
          <a:xfrm>
            <a:off x="8693733" y="1521720"/>
            <a:ext cx="1051414" cy="2347793"/>
          </a:xfrm>
          <a:prstGeom prst="upArrow">
            <a:avLst/>
          </a:prstGeom>
          <a:gradFill flip="none" rotWithShape="1">
            <a:gsLst>
              <a:gs pos="100000">
                <a:schemeClr val="accent2"/>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25" name="TextBox 124">
            <a:extLst>
              <a:ext uri="{FF2B5EF4-FFF2-40B4-BE49-F238E27FC236}">
                <a16:creationId xmlns:a16="http://schemas.microsoft.com/office/drawing/2014/main" id="{76AB9722-B90B-CBE8-4C04-F0A1CC7BC976}"/>
              </a:ext>
            </a:extLst>
          </p:cNvPr>
          <p:cNvSpPr txBox="1"/>
          <p:nvPr/>
        </p:nvSpPr>
        <p:spPr>
          <a:xfrm>
            <a:off x="8218485" y="2283474"/>
            <a:ext cx="1256051" cy="707702"/>
          </a:xfrm>
          <a:prstGeom prst="rect">
            <a:avLst/>
          </a:prstGeom>
          <a:noFill/>
        </p:spPr>
        <p:txBody>
          <a:bodyPr wrap="square" rtlCol="0">
            <a:spAutoFit/>
          </a:bodyPr>
          <a:lstStyle/>
          <a:p>
            <a:pPr defTabSz="914126">
              <a:defRPr/>
            </a:pPr>
            <a:r>
              <a:rPr lang="en-US" sz="3999" dirty="0">
                <a:solidFill>
                  <a:schemeClr val="accent1"/>
                </a:solidFill>
                <a:latin typeface="IntelOne Display Medium" panose="020B0703020203020204" pitchFamily="34" charset="0"/>
              </a:rPr>
              <a:t>35%</a:t>
            </a:r>
          </a:p>
        </p:txBody>
      </p:sp>
      <p:sp>
        <p:nvSpPr>
          <p:cNvPr id="126" name="TextBox 125">
            <a:extLst>
              <a:ext uri="{FF2B5EF4-FFF2-40B4-BE49-F238E27FC236}">
                <a16:creationId xmlns:a16="http://schemas.microsoft.com/office/drawing/2014/main" id="{F6DFBC80-E3DE-B3F6-2061-ECD791A55F9F}"/>
              </a:ext>
            </a:extLst>
          </p:cNvPr>
          <p:cNvSpPr txBox="1"/>
          <p:nvPr/>
        </p:nvSpPr>
        <p:spPr>
          <a:xfrm>
            <a:off x="8600524" y="2150223"/>
            <a:ext cx="755138" cy="338466"/>
          </a:xfrm>
          <a:prstGeom prst="rect">
            <a:avLst/>
          </a:prstGeom>
          <a:noFill/>
        </p:spPr>
        <p:txBody>
          <a:bodyPr wrap="none" rtlCol="0">
            <a:spAutoFit/>
          </a:bodyPr>
          <a:lstStyle/>
          <a:p>
            <a:pPr algn="ctr"/>
            <a:r>
              <a:rPr lang="en-US" sz="1600" dirty="0">
                <a:solidFill>
                  <a:schemeClr val="accent1"/>
                </a:solidFill>
                <a:latin typeface="IntelOne Display Medium" panose="020B0703020203020204" pitchFamily="34" charset="0"/>
                <a:ea typeface="Intel Clear Light" panose="020B0404020203020204" pitchFamily="34" charset="0"/>
                <a:cs typeface="Intel Clear Light" panose="020B0404020203020204" pitchFamily="34" charset="0"/>
              </a:rPr>
              <a:t>Up To</a:t>
            </a:r>
          </a:p>
        </p:txBody>
      </p:sp>
      <p:sp>
        <p:nvSpPr>
          <p:cNvPr id="127" name="TextBox 126">
            <a:extLst>
              <a:ext uri="{FF2B5EF4-FFF2-40B4-BE49-F238E27FC236}">
                <a16:creationId xmlns:a16="http://schemas.microsoft.com/office/drawing/2014/main" id="{E561EE9E-0422-8D2C-21F9-9E651D7F25B1}"/>
              </a:ext>
            </a:extLst>
          </p:cNvPr>
          <p:cNvSpPr txBox="1"/>
          <p:nvPr/>
        </p:nvSpPr>
        <p:spPr>
          <a:xfrm>
            <a:off x="9466774" y="2169040"/>
            <a:ext cx="2131566" cy="461545"/>
          </a:xfrm>
          <a:prstGeom prst="rect">
            <a:avLst/>
          </a:prstGeom>
          <a:noFill/>
        </p:spPr>
        <p:txBody>
          <a:bodyPr wrap="square">
            <a:spAutoFit/>
          </a:bodyPr>
          <a:lstStyle/>
          <a:p>
            <a:r>
              <a:rPr lang="en-US" sz="2399" dirty="0">
                <a:solidFill>
                  <a:schemeClr val="accent1"/>
                </a:solidFill>
                <a:latin typeface="IntelOne Display Medium" panose="020B0703020203020204" pitchFamily="34" charset="0"/>
              </a:rPr>
              <a:t>Higher</a:t>
            </a:r>
            <a:endParaRPr lang="en-US" sz="2399" dirty="0"/>
          </a:p>
        </p:txBody>
      </p:sp>
      <p:sp>
        <p:nvSpPr>
          <p:cNvPr id="9216" name="TextBox 9215">
            <a:extLst>
              <a:ext uri="{FF2B5EF4-FFF2-40B4-BE49-F238E27FC236}">
                <a16:creationId xmlns:a16="http://schemas.microsoft.com/office/drawing/2014/main" id="{298ECC39-91F9-4DD2-8BA4-04045AE0E336}"/>
              </a:ext>
            </a:extLst>
          </p:cNvPr>
          <p:cNvSpPr txBox="1"/>
          <p:nvPr/>
        </p:nvSpPr>
        <p:spPr>
          <a:xfrm>
            <a:off x="9472967" y="2532625"/>
            <a:ext cx="2125372" cy="584623"/>
          </a:xfrm>
          <a:prstGeom prst="rect">
            <a:avLst/>
          </a:prstGeom>
          <a:noFill/>
        </p:spPr>
        <p:txBody>
          <a:bodyPr wrap="square">
            <a:spAutoFit/>
          </a:bodyPr>
          <a:lstStyle/>
          <a:p>
            <a:r>
              <a:rPr lang="en-US" sz="1600" dirty="0">
                <a:solidFill>
                  <a:schemeClr val="accent1"/>
                </a:solidFill>
                <a:latin typeface="IntelOne Display Medium" panose="020B0703020203020204" pitchFamily="34" charset="0"/>
              </a:rPr>
              <a:t>Genomes/day</a:t>
            </a:r>
            <a:r>
              <a:rPr lang="en-US" sz="1600" baseline="30000" dirty="0">
                <a:solidFill>
                  <a:schemeClr val="accent1"/>
                </a:solidFill>
                <a:latin typeface="IntelOne Display Medium" panose="020B0703020203020204" pitchFamily="34" charset="0"/>
              </a:rPr>
              <a:t>1</a:t>
            </a:r>
            <a:r>
              <a:rPr lang="en-US" sz="1600" dirty="0">
                <a:solidFill>
                  <a:schemeClr val="accent1"/>
                </a:solidFill>
                <a:latin typeface="IntelOne Display Medium" panose="020B0703020203020204" pitchFamily="34" charset="0"/>
              </a:rPr>
              <a:t>, single node</a:t>
            </a:r>
          </a:p>
        </p:txBody>
      </p:sp>
      <p:sp>
        <p:nvSpPr>
          <p:cNvPr id="9217" name="Arrow: Up 9216">
            <a:extLst>
              <a:ext uri="{FF2B5EF4-FFF2-40B4-BE49-F238E27FC236}">
                <a16:creationId xmlns:a16="http://schemas.microsoft.com/office/drawing/2014/main" id="{30D0E3A2-D709-9B69-8B05-244A1C1FE0A4}"/>
              </a:ext>
            </a:extLst>
          </p:cNvPr>
          <p:cNvSpPr/>
          <p:nvPr/>
        </p:nvSpPr>
        <p:spPr>
          <a:xfrm rot="10800000">
            <a:off x="8688856" y="2694338"/>
            <a:ext cx="1051414" cy="1947380"/>
          </a:xfrm>
          <a:prstGeom prst="upArrow">
            <a:avLst/>
          </a:prstGeom>
          <a:gradFill flip="none" rotWithShape="1">
            <a:gsLst>
              <a:gs pos="100000">
                <a:schemeClr val="accent6"/>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9219" name="TextBox 9218">
            <a:extLst>
              <a:ext uri="{FF2B5EF4-FFF2-40B4-BE49-F238E27FC236}">
                <a16:creationId xmlns:a16="http://schemas.microsoft.com/office/drawing/2014/main" id="{36EB3914-165A-D7A2-BE1C-33FE385831F6}"/>
              </a:ext>
            </a:extLst>
          </p:cNvPr>
          <p:cNvSpPr txBox="1"/>
          <p:nvPr/>
        </p:nvSpPr>
        <p:spPr>
          <a:xfrm>
            <a:off x="8224248" y="3285908"/>
            <a:ext cx="1217170" cy="707702"/>
          </a:xfrm>
          <a:prstGeom prst="rect">
            <a:avLst/>
          </a:prstGeom>
          <a:noFill/>
        </p:spPr>
        <p:txBody>
          <a:bodyPr wrap="square" rtlCol="0">
            <a:spAutoFit/>
          </a:bodyPr>
          <a:lstStyle/>
          <a:p>
            <a:pPr defTabSz="914126">
              <a:defRPr/>
            </a:pPr>
            <a:r>
              <a:rPr lang="en-US" sz="3999" dirty="0">
                <a:solidFill>
                  <a:schemeClr val="accent6">
                    <a:lumMod val="75000"/>
                  </a:schemeClr>
                </a:solidFill>
                <a:latin typeface="IntelOne Display Medium" panose="020B0703020203020204" pitchFamily="34" charset="0"/>
              </a:rPr>
              <a:t>35%</a:t>
            </a:r>
            <a:endParaRPr lang="en-US" sz="1200" baseline="30000" dirty="0">
              <a:solidFill>
                <a:schemeClr val="accent6">
                  <a:lumMod val="75000"/>
                </a:schemeClr>
              </a:solidFill>
              <a:latin typeface="IntelOne Display Medium" panose="020B0703020203020204" pitchFamily="34" charset="0"/>
            </a:endParaRPr>
          </a:p>
        </p:txBody>
      </p:sp>
      <p:sp>
        <p:nvSpPr>
          <p:cNvPr id="9221" name="TextBox 9220">
            <a:extLst>
              <a:ext uri="{FF2B5EF4-FFF2-40B4-BE49-F238E27FC236}">
                <a16:creationId xmlns:a16="http://schemas.microsoft.com/office/drawing/2014/main" id="{0C044240-D0FF-ADDD-7BC7-90AD71300C08}"/>
              </a:ext>
            </a:extLst>
          </p:cNvPr>
          <p:cNvSpPr txBox="1"/>
          <p:nvPr/>
        </p:nvSpPr>
        <p:spPr>
          <a:xfrm>
            <a:off x="8627650" y="3050996"/>
            <a:ext cx="755138" cy="338466"/>
          </a:xfrm>
          <a:prstGeom prst="rect">
            <a:avLst/>
          </a:prstGeom>
          <a:noFill/>
        </p:spPr>
        <p:txBody>
          <a:bodyPr wrap="none" rtlCol="0">
            <a:spAutoFit/>
          </a:bodyPr>
          <a:lstStyle/>
          <a:p>
            <a:pPr algn="ctr"/>
            <a:r>
              <a:rPr lang="en-US" sz="1600" dirty="0">
                <a:solidFill>
                  <a:schemeClr val="accent6">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Up To</a:t>
            </a:r>
          </a:p>
        </p:txBody>
      </p:sp>
      <p:sp>
        <p:nvSpPr>
          <p:cNvPr id="9222" name="TextBox 9221">
            <a:extLst>
              <a:ext uri="{FF2B5EF4-FFF2-40B4-BE49-F238E27FC236}">
                <a16:creationId xmlns:a16="http://schemas.microsoft.com/office/drawing/2014/main" id="{32A37692-F19A-019E-F512-8DD0D075545B}"/>
              </a:ext>
            </a:extLst>
          </p:cNvPr>
          <p:cNvSpPr txBox="1"/>
          <p:nvPr/>
        </p:nvSpPr>
        <p:spPr>
          <a:xfrm>
            <a:off x="9469302" y="3375299"/>
            <a:ext cx="2131566" cy="461545"/>
          </a:xfrm>
          <a:prstGeom prst="rect">
            <a:avLst/>
          </a:prstGeom>
          <a:noFill/>
        </p:spPr>
        <p:txBody>
          <a:bodyPr wrap="square">
            <a:spAutoFit/>
          </a:bodyPr>
          <a:lstStyle/>
          <a:p>
            <a:r>
              <a:rPr lang="en-US" sz="2399" dirty="0">
                <a:solidFill>
                  <a:schemeClr val="accent6">
                    <a:lumMod val="50000"/>
                  </a:schemeClr>
                </a:solidFill>
                <a:latin typeface="IntelOne Display Medium" panose="020B0703020203020204" pitchFamily="34" charset="0"/>
              </a:rPr>
              <a:t>Lower Cost</a:t>
            </a:r>
            <a:endParaRPr lang="en-US" sz="2399" dirty="0">
              <a:solidFill>
                <a:schemeClr val="accent6">
                  <a:lumMod val="50000"/>
                </a:schemeClr>
              </a:solidFill>
            </a:endParaRPr>
          </a:p>
        </p:txBody>
      </p:sp>
      <p:sp>
        <p:nvSpPr>
          <p:cNvPr id="9223" name="TextBox 9222">
            <a:extLst>
              <a:ext uri="{FF2B5EF4-FFF2-40B4-BE49-F238E27FC236}">
                <a16:creationId xmlns:a16="http://schemas.microsoft.com/office/drawing/2014/main" id="{52F23B98-2CEB-7551-460C-77E01F2F6259}"/>
              </a:ext>
            </a:extLst>
          </p:cNvPr>
          <p:cNvSpPr txBox="1"/>
          <p:nvPr/>
        </p:nvSpPr>
        <p:spPr>
          <a:xfrm>
            <a:off x="9475495" y="3738886"/>
            <a:ext cx="1963481" cy="615393"/>
          </a:xfrm>
          <a:prstGeom prst="rect">
            <a:avLst/>
          </a:prstGeom>
          <a:noFill/>
        </p:spPr>
        <p:txBody>
          <a:bodyPr wrap="square">
            <a:spAutoFit/>
          </a:bodyPr>
          <a:lstStyle/>
          <a:p>
            <a:r>
              <a:rPr lang="en-US" sz="1600" dirty="0">
                <a:solidFill>
                  <a:schemeClr val="accent6">
                    <a:lumMod val="50000"/>
                  </a:schemeClr>
                </a:solidFill>
                <a:latin typeface="IntelOne Display Medium" panose="020B0703020203020204" pitchFamily="34" charset="0"/>
              </a:rPr>
              <a:t>Per Genome</a:t>
            </a:r>
            <a:r>
              <a:rPr lang="en-US" sz="1600" baseline="30000" dirty="0">
                <a:solidFill>
                  <a:schemeClr val="accent6">
                    <a:lumMod val="50000"/>
                  </a:schemeClr>
                </a:solidFill>
                <a:latin typeface="IntelOne Display Medium" panose="020B0703020203020204" pitchFamily="34" charset="0"/>
              </a:rPr>
              <a:t>2</a:t>
            </a:r>
            <a:endParaRPr lang="en-US" sz="1600" dirty="0">
              <a:solidFill>
                <a:schemeClr val="accent6">
                  <a:lumMod val="50000"/>
                </a:schemeClr>
              </a:solidFill>
              <a:latin typeface="IntelOne Display Medium" panose="020B0703020203020204" pitchFamily="34" charset="0"/>
            </a:endParaRPr>
          </a:p>
          <a:p>
            <a:endParaRPr lang="en-US" sz="1799" dirty="0">
              <a:solidFill>
                <a:schemeClr val="accent6">
                  <a:lumMod val="50000"/>
                </a:schemeClr>
              </a:solidFill>
            </a:endParaRPr>
          </a:p>
        </p:txBody>
      </p:sp>
      <p:sp>
        <p:nvSpPr>
          <p:cNvPr id="9224" name="TextBox 9223">
            <a:extLst>
              <a:ext uri="{FF2B5EF4-FFF2-40B4-BE49-F238E27FC236}">
                <a16:creationId xmlns:a16="http://schemas.microsoft.com/office/drawing/2014/main" id="{E30F0B85-2644-81B7-26FA-DF1FDDE6B418}"/>
              </a:ext>
            </a:extLst>
          </p:cNvPr>
          <p:cNvSpPr txBox="1"/>
          <p:nvPr/>
        </p:nvSpPr>
        <p:spPr>
          <a:xfrm>
            <a:off x="6398393" y="4735123"/>
            <a:ext cx="1256051" cy="707702"/>
          </a:xfrm>
          <a:prstGeom prst="rect">
            <a:avLst/>
          </a:prstGeom>
          <a:noFill/>
        </p:spPr>
        <p:txBody>
          <a:bodyPr wrap="square" rtlCol="0">
            <a:spAutoFit/>
          </a:bodyPr>
          <a:lstStyle/>
          <a:p>
            <a:pPr defTabSz="914126">
              <a:defRPr/>
            </a:pPr>
            <a:r>
              <a:rPr lang="en-US" sz="3999" dirty="0">
                <a:solidFill>
                  <a:schemeClr val="bg2">
                    <a:lumMod val="50000"/>
                  </a:schemeClr>
                </a:solidFill>
                <a:latin typeface="IntelOne Display Medium" panose="020B0703020203020204" pitchFamily="34" charset="0"/>
              </a:rPr>
              <a:t>2.7x</a:t>
            </a:r>
          </a:p>
        </p:txBody>
      </p:sp>
      <p:sp>
        <p:nvSpPr>
          <p:cNvPr id="9225" name="TextBox 9224">
            <a:extLst>
              <a:ext uri="{FF2B5EF4-FFF2-40B4-BE49-F238E27FC236}">
                <a16:creationId xmlns:a16="http://schemas.microsoft.com/office/drawing/2014/main" id="{D048DF1B-4C56-3E89-5969-D2FA4500F9E9}"/>
              </a:ext>
            </a:extLst>
          </p:cNvPr>
          <p:cNvSpPr txBox="1"/>
          <p:nvPr/>
        </p:nvSpPr>
        <p:spPr>
          <a:xfrm>
            <a:off x="6780431" y="4601871"/>
            <a:ext cx="755138" cy="338466"/>
          </a:xfrm>
          <a:prstGeom prst="rect">
            <a:avLst/>
          </a:prstGeom>
          <a:noFill/>
        </p:spPr>
        <p:txBody>
          <a:bodyPr wrap="none" rtlCol="0">
            <a:spAutoFit/>
          </a:bodyPr>
          <a:lstStyle/>
          <a:p>
            <a:pPr algn="ctr"/>
            <a:r>
              <a:rPr lang="en-US" sz="1600" dirty="0">
                <a:solidFill>
                  <a:schemeClr val="bg2">
                    <a:lumMod val="50000"/>
                  </a:schemeClr>
                </a:solidFill>
                <a:latin typeface="IntelOne Display Medium" panose="020B0703020203020204" pitchFamily="34" charset="0"/>
                <a:ea typeface="Intel Clear Light" panose="020B0404020203020204" pitchFamily="34" charset="0"/>
                <a:cs typeface="Intel Clear Light" panose="020B0404020203020204" pitchFamily="34" charset="0"/>
              </a:rPr>
              <a:t>Up To</a:t>
            </a:r>
          </a:p>
        </p:txBody>
      </p:sp>
      <p:sp>
        <p:nvSpPr>
          <p:cNvPr id="9226" name="TextBox 9225">
            <a:extLst>
              <a:ext uri="{FF2B5EF4-FFF2-40B4-BE49-F238E27FC236}">
                <a16:creationId xmlns:a16="http://schemas.microsoft.com/office/drawing/2014/main" id="{BB9ADB06-92D7-2E9D-D60E-98B850E66ED5}"/>
              </a:ext>
            </a:extLst>
          </p:cNvPr>
          <p:cNvSpPr txBox="1"/>
          <p:nvPr/>
        </p:nvSpPr>
        <p:spPr>
          <a:xfrm>
            <a:off x="7460160" y="4938542"/>
            <a:ext cx="2131566" cy="461545"/>
          </a:xfrm>
          <a:prstGeom prst="rect">
            <a:avLst/>
          </a:prstGeom>
          <a:noFill/>
        </p:spPr>
        <p:txBody>
          <a:bodyPr wrap="square">
            <a:spAutoFit/>
          </a:bodyPr>
          <a:lstStyle/>
          <a:p>
            <a:r>
              <a:rPr lang="en-US" sz="2399" dirty="0">
                <a:solidFill>
                  <a:schemeClr val="bg2">
                    <a:lumMod val="50000"/>
                  </a:schemeClr>
                </a:solidFill>
                <a:latin typeface="IntelOne Display Medium" panose="020B0703020203020204" pitchFamily="34" charset="0"/>
              </a:rPr>
              <a:t>More</a:t>
            </a:r>
            <a:endParaRPr lang="en-US" sz="2399" dirty="0">
              <a:solidFill>
                <a:schemeClr val="bg2">
                  <a:lumMod val="50000"/>
                </a:schemeClr>
              </a:solidFill>
            </a:endParaRPr>
          </a:p>
        </p:txBody>
      </p:sp>
      <p:sp>
        <p:nvSpPr>
          <p:cNvPr id="9227" name="TextBox 9226">
            <a:extLst>
              <a:ext uri="{FF2B5EF4-FFF2-40B4-BE49-F238E27FC236}">
                <a16:creationId xmlns:a16="http://schemas.microsoft.com/office/drawing/2014/main" id="{64A3D94C-3CEB-E46F-D6C9-57576360DD6C}"/>
              </a:ext>
            </a:extLst>
          </p:cNvPr>
          <p:cNvSpPr txBox="1"/>
          <p:nvPr/>
        </p:nvSpPr>
        <p:spPr>
          <a:xfrm>
            <a:off x="7421980" y="5314415"/>
            <a:ext cx="3006730" cy="584623"/>
          </a:xfrm>
          <a:prstGeom prst="rect">
            <a:avLst/>
          </a:prstGeom>
          <a:noFill/>
        </p:spPr>
        <p:txBody>
          <a:bodyPr wrap="square">
            <a:spAutoFit/>
          </a:bodyPr>
          <a:lstStyle/>
          <a:p>
            <a:r>
              <a:rPr lang="en-US" sz="1600" dirty="0">
                <a:solidFill>
                  <a:schemeClr val="bg2">
                    <a:lumMod val="50000"/>
                  </a:schemeClr>
                </a:solidFill>
                <a:latin typeface="IntelOne Display Medium" panose="020B0703020203020204" pitchFamily="34" charset="0"/>
              </a:rPr>
              <a:t>Genomes/node/day</a:t>
            </a:r>
            <a:br>
              <a:rPr lang="en-US" sz="1600" dirty="0">
                <a:solidFill>
                  <a:schemeClr val="bg2">
                    <a:lumMod val="50000"/>
                  </a:schemeClr>
                </a:solidFill>
                <a:latin typeface="IntelOne Display Medium" panose="020B0703020203020204" pitchFamily="34" charset="0"/>
              </a:rPr>
            </a:br>
            <a:r>
              <a:rPr lang="en-US" sz="1600" dirty="0">
                <a:solidFill>
                  <a:schemeClr val="bg2">
                    <a:lumMod val="50000"/>
                  </a:schemeClr>
                </a:solidFill>
                <a:latin typeface="IntelOne Display Medium" panose="020B0703020203020204" pitchFamily="34" charset="0"/>
              </a:rPr>
              <a:t>vs. 4 years ago</a:t>
            </a:r>
            <a:r>
              <a:rPr lang="en-US" sz="1600" baseline="30000" dirty="0">
                <a:solidFill>
                  <a:schemeClr val="bg2">
                    <a:lumMod val="50000"/>
                  </a:schemeClr>
                </a:solidFill>
                <a:latin typeface="IntelOne Display Medium" panose="020B0703020203020204" pitchFamily="34" charset="0"/>
              </a:rPr>
              <a:t>3</a:t>
            </a:r>
            <a:endParaRPr lang="en-US" sz="1600" dirty="0">
              <a:solidFill>
                <a:schemeClr val="bg2">
                  <a:lumMod val="50000"/>
                </a:schemeClr>
              </a:solidFill>
              <a:latin typeface="IntelOne Display Medium" panose="020B0703020203020204" pitchFamily="34" charset="0"/>
            </a:endParaRPr>
          </a:p>
        </p:txBody>
      </p:sp>
      <p:sp>
        <p:nvSpPr>
          <p:cNvPr id="4" name="Freeform: Shape 3">
            <a:extLst>
              <a:ext uri="{FF2B5EF4-FFF2-40B4-BE49-F238E27FC236}">
                <a16:creationId xmlns:a16="http://schemas.microsoft.com/office/drawing/2014/main" id="{837C1884-6BD3-A7B1-FC9A-1861384CE2AC}"/>
              </a:ext>
            </a:extLst>
          </p:cNvPr>
          <p:cNvSpPr/>
          <p:nvPr/>
        </p:nvSpPr>
        <p:spPr>
          <a:xfrm rot="17547925">
            <a:off x="3191596" y="3641563"/>
            <a:ext cx="166272" cy="412298"/>
          </a:xfrm>
          <a:custGeom>
            <a:avLst/>
            <a:gdLst>
              <a:gd name="connsiteX0" fmla="*/ 0 w 213756"/>
              <a:gd name="connsiteY0" fmla="*/ 0 h 475013"/>
              <a:gd name="connsiteX1" fmla="*/ 35626 w 213756"/>
              <a:gd name="connsiteY1" fmla="*/ 201881 h 475013"/>
              <a:gd name="connsiteX2" fmla="*/ 166255 w 213756"/>
              <a:gd name="connsiteY2" fmla="*/ 237507 h 475013"/>
              <a:gd name="connsiteX3" fmla="*/ 213756 w 213756"/>
              <a:gd name="connsiteY3" fmla="*/ 475013 h 475013"/>
              <a:gd name="connsiteX4" fmla="*/ 213756 w 213756"/>
              <a:gd name="connsiteY4" fmla="*/ 475013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56" h="475013">
                <a:moveTo>
                  <a:pt x="0" y="0"/>
                </a:moveTo>
                <a:cubicBezTo>
                  <a:pt x="3958" y="81148"/>
                  <a:pt x="7917" y="162297"/>
                  <a:pt x="35626" y="201881"/>
                </a:cubicBezTo>
                <a:cubicBezTo>
                  <a:pt x="63335" y="241465"/>
                  <a:pt x="136567" y="191985"/>
                  <a:pt x="166255" y="237507"/>
                </a:cubicBezTo>
                <a:cubicBezTo>
                  <a:pt x="195943" y="283029"/>
                  <a:pt x="213756" y="475013"/>
                  <a:pt x="213756" y="475013"/>
                </a:cubicBezTo>
                <a:lnTo>
                  <a:pt x="213756" y="475013"/>
                </a:lnTo>
              </a:path>
            </a:pathLst>
          </a:custGeom>
          <a:ln w="19050">
            <a:solidFill>
              <a:schemeClr val="accent1"/>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sz="1799" dirty="0"/>
          </a:p>
        </p:txBody>
      </p:sp>
      <p:sp>
        <p:nvSpPr>
          <p:cNvPr id="5" name="Freeform: Shape 4">
            <a:extLst>
              <a:ext uri="{FF2B5EF4-FFF2-40B4-BE49-F238E27FC236}">
                <a16:creationId xmlns:a16="http://schemas.microsoft.com/office/drawing/2014/main" id="{17A12EEF-2E38-D5E0-8D1E-75DDD7E99755}"/>
              </a:ext>
            </a:extLst>
          </p:cNvPr>
          <p:cNvSpPr/>
          <p:nvPr/>
        </p:nvSpPr>
        <p:spPr>
          <a:xfrm rot="17547925">
            <a:off x="3225807" y="3717638"/>
            <a:ext cx="166272" cy="412299"/>
          </a:xfrm>
          <a:custGeom>
            <a:avLst/>
            <a:gdLst>
              <a:gd name="connsiteX0" fmla="*/ 0 w 213756"/>
              <a:gd name="connsiteY0" fmla="*/ 0 h 475013"/>
              <a:gd name="connsiteX1" fmla="*/ 35626 w 213756"/>
              <a:gd name="connsiteY1" fmla="*/ 201881 h 475013"/>
              <a:gd name="connsiteX2" fmla="*/ 166255 w 213756"/>
              <a:gd name="connsiteY2" fmla="*/ 237507 h 475013"/>
              <a:gd name="connsiteX3" fmla="*/ 213756 w 213756"/>
              <a:gd name="connsiteY3" fmla="*/ 475013 h 475013"/>
              <a:gd name="connsiteX4" fmla="*/ 213756 w 213756"/>
              <a:gd name="connsiteY4" fmla="*/ 475013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56" h="475013">
                <a:moveTo>
                  <a:pt x="0" y="0"/>
                </a:moveTo>
                <a:cubicBezTo>
                  <a:pt x="3958" y="81148"/>
                  <a:pt x="7917" y="162297"/>
                  <a:pt x="35626" y="201881"/>
                </a:cubicBezTo>
                <a:cubicBezTo>
                  <a:pt x="63335" y="241465"/>
                  <a:pt x="136567" y="191985"/>
                  <a:pt x="166255" y="237507"/>
                </a:cubicBezTo>
                <a:cubicBezTo>
                  <a:pt x="195943" y="283029"/>
                  <a:pt x="213756" y="475013"/>
                  <a:pt x="213756" y="475013"/>
                </a:cubicBezTo>
                <a:lnTo>
                  <a:pt x="213756" y="475013"/>
                </a:lnTo>
              </a:path>
            </a:pathLst>
          </a:custGeom>
          <a:ln w="19050">
            <a:solidFill>
              <a:schemeClr val="accent1"/>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sz="1799" dirty="0"/>
          </a:p>
        </p:txBody>
      </p:sp>
      <p:grpSp>
        <p:nvGrpSpPr>
          <p:cNvPr id="27" name="Group 26">
            <a:extLst>
              <a:ext uri="{FF2B5EF4-FFF2-40B4-BE49-F238E27FC236}">
                <a16:creationId xmlns:a16="http://schemas.microsoft.com/office/drawing/2014/main" id="{7DB3B6DD-09E9-733E-8BE8-92FD825CF7E4}"/>
              </a:ext>
            </a:extLst>
          </p:cNvPr>
          <p:cNvGrpSpPr/>
          <p:nvPr/>
        </p:nvGrpSpPr>
        <p:grpSpPr>
          <a:xfrm>
            <a:off x="620220" y="2344025"/>
            <a:ext cx="1922856" cy="3098800"/>
            <a:chOff x="103878" y="2344025"/>
            <a:chExt cx="2159548" cy="3098800"/>
          </a:xfrm>
        </p:grpSpPr>
        <p:cxnSp>
          <p:nvCxnSpPr>
            <p:cNvPr id="7" name="Straight Connector 6">
              <a:extLst>
                <a:ext uri="{FF2B5EF4-FFF2-40B4-BE49-F238E27FC236}">
                  <a16:creationId xmlns:a16="http://schemas.microsoft.com/office/drawing/2014/main" id="{677A1C21-F381-1E68-EC45-3636DB5772F0}"/>
                </a:ext>
              </a:extLst>
            </p:cNvPr>
            <p:cNvCxnSpPr>
              <a:cxnSpLocks/>
            </p:cNvCxnSpPr>
            <p:nvPr/>
          </p:nvCxnSpPr>
          <p:spPr>
            <a:xfrm>
              <a:off x="103878" y="5442825"/>
              <a:ext cx="2159548"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BA726A-735D-80F1-AFF5-A0F4DBB3038C}"/>
                </a:ext>
              </a:extLst>
            </p:cNvPr>
            <p:cNvCxnSpPr>
              <a:cxnSpLocks/>
            </p:cNvCxnSpPr>
            <p:nvPr/>
          </p:nvCxnSpPr>
          <p:spPr>
            <a:xfrm>
              <a:off x="103878" y="4668125"/>
              <a:ext cx="2159548"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8B7F84-6ABF-9FBF-262B-B4935162FE6D}"/>
                </a:ext>
              </a:extLst>
            </p:cNvPr>
            <p:cNvCxnSpPr>
              <a:cxnSpLocks/>
            </p:cNvCxnSpPr>
            <p:nvPr/>
          </p:nvCxnSpPr>
          <p:spPr>
            <a:xfrm>
              <a:off x="103878" y="3893425"/>
              <a:ext cx="2159548"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8F375-35B1-0808-8610-89DAC41D80B1}"/>
                </a:ext>
              </a:extLst>
            </p:cNvPr>
            <p:cNvCxnSpPr>
              <a:cxnSpLocks/>
            </p:cNvCxnSpPr>
            <p:nvPr/>
          </p:nvCxnSpPr>
          <p:spPr>
            <a:xfrm>
              <a:off x="103878" y="3118725"/>
              <a:ext cx="2159548"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20939-C2FF-6F9B-A854-2193B8A16CB0}"/>
                </a:ext>
              </a:extLst>
            </p:cNvPr>
            <p:cNvCxnSpPr>
              <a:cxnSpLocks/>
            </p:cNvCxnSpPr>
            <p:nvPr/>
          </p:nvCxnSpPr>
          <p:spPr>
            <a:xfrm>
              <a:off x="103878" y="2344025"/>
              <a:ext cx="2159548"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grpSp>
      <p:pic>
        <p:nvPicPr>
          <p:cNvPr id="4098" name="Picture 2" descr="DRAGEN-GATK community outreach Survey">
            <a:extLst>
              <a:ext uri="{FF2B5EF4-FFF2-40B4-BE49-F238E27FC236}">
                <a16:creationId xmlns:a16="http://schemas.microsoft.com/office/drawing/2014/main" id="{AC5E6B04-4AA1-3E3A-6D57-6BFD215F85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8509" y="452223"/>
            <a:ext cx="2159304" cy="70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BFA900B-75F7-529F-E6C2-E61D4A0AA538}"/>
              </a:ext>
            </a:extLst>
          </p:cNvPr>
          <p:cNvSpPr>
            <a:spLocks/>
          </p:cNvSpPr>
          <p:nvPr/>
        </p:nvSpPr>
        <p:spPr>
          <a:xfrm>
            <a:off x="462230" y="2866917"/>
            <a:ext cx="1794339" cy="1067795"/>
          </a:xfrm>
          <a:prstGeom prst="rect">
            <a:avLst/>
          </a:prstGeom>
          <a:solidFill>
            <a:srgbClr val="E9E9E9">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41" name="Rectangle 40">
            <a:extLst>
              <a:ext uri="{FF2B5EF4-FFF2-40B4-BE49-F238E27FC236}">
                <a16:creationId xmlns:a16="http://schemas.microsoft.com/office/drawing/2014/main" id="{7FEC0814-8641-9F2A-BFBA-4EDAF8498369}"/>
              </a:ext>
            </a:extLst>
          </p:cNvPr>
          <p:cNvSpPr>
            <a:spLocks/>
          </p:cNvSpPr>
          <p:nvPr/>
        </p:nvSpPr>
        <p:spPr>
          <a:xfrm>
            <a:off x="2357303" y="2866917"/>
            <a:ext cx="1794339" cy="1067795"/>
          </a:xfrm>
          <a:prstGeom prst="rect">
            <a:avLst/>
          </a:prstGeom>
          <a:solidFill>
            <a:srgbClr val="E9E9E9">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42" name="Rectangle 41">
            <a:extLst>
              <a:ext uri="{FF2B5EF4-FFF2-40B4-BE49-F238E27FC236}">
                <a16:creationId xmlns:a16="http://schemas.microsoft.com/office/drawing/2014/main" id="{F72F7E0B-2795-6817-6F5B-EF3644BDF291}"/>
              </a:ext>
            </a:extLst>
          </p:cNvPr>
          <p:cNvSpPr>
            <a:spLocks/>
          </p:cNvSpPr>
          <p:nvPr/>
        </p:nvSpPr>
        <p:spPr>
          <a:xfrm>
            <a:off x="6147450" y="2866917"/>
            <a:ext cx="1794339" cy="1067795"/>
          </a:xfrm>
          <a:prstGeom prst="rect">
            <a:avLst/>
          </a:prstGeom>
          <a:solidFill>
            <a:srgbClr val="E9E9E9">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43" name="Rectangle 42">
            <a:extLst>
              <a:ext uri="{FF2B5EF4-FFF2-40B4-BE49-F238E27FC236}">
                <a16:creationId xmlns:a16="http://schemas.microsoft.com/office/drawing/2014/main" id="{870650EF-829D-F5F0-4126-750BA2D06EEB}"/>
              </a:ext>
            </a:extLst>
          </p:cNvPr>
          <p:cNvSpPr>
            <a:spLocks/>
          </p:cNvSpPr>
          <p:nvPr/>
        </p:nvSpPr>
        <p:spPr>
          <a:xfrm>
            <a:off x="8042523" y="2866917"/>
            <a:ext cx="1794339" cy="1067795"/>
          </a:xfrm>
          <a:prstGeom prst="rect">
            <a:avLst/>
          </a:prstGeom>
          <a:solidFill>
            <a:srgbClr val="E9E9E9">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44" name="Rectangle 43">
            <a:extLst>
              <a:ext uri="{FF2B5EF4-FFF2-40B4-BE49-F238E27FC236}">
                <a16:creationId xmlns:a16="http://schemas.microsoft.com/office/drawing/2014/main" id="{F3E0CED3-4DE0-BB56-7F83-AB1A0BCF2FF2}"/>
              </a:ext>
            </a:extLst>
          </p:cNvPr>
          <p:cNvSpPr>
            <a:spLocks/>
          </p:cNvSpPr>
          <p:nvPr/>
        </p:nvSpPr>
        <p:spPr>
          <a:xfrm>
            <a:off x="4252377" y="2866917"/>
            <a:ext cx="1794339" cy="1067795"/>
          </a:xfrm>
          <a:prstGeom prst="rect">
            <a:avLst/>
          </a:prstGeom>
          <a:solidFill>
            <a:srgbClr val="E9E9E9">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45" name="Rectangle 44">
            <a:extLst>
              <a:ext uri="{FF2B5EF4-FFF2-40B4-BE49-F238E27FC236}">
                <a16:creationId xmlns:a16="http://schemas.microsoft.com/office/drawing/2014/main" id="{AFC815DE-7D6C-C7C9-48F6-9B4E56054574}"/>
              </a:ext>
            </a:extLst>
          </p:cNvPr>
          <p:cNvSpPr>
            <a:spLocks/>
          </p:cNvSpPr>
          <p:nvPr/>
        </p:nvSpPr>
        <p:spPr>
          <a:xfrm>
            <a:off x="9937598" y="2866917"/>
            <a:ext cx="1794339" cy="1067795"/>
          </a:xfrm>
          <a:prstGeom prst="rect">
            <a:avLst/>
          </a:prstGeom>
          <a:solidFill>
            <a:srgbClr val="E9E9E9">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18A68D01-133A-B3A0-8765-6BED34C18386}"/>
              </a:ext>
            </a:extLst>
          </p:cNvPr>
          <p:cNvSpPr>
            <a:spLocks/>
          </p:cNvSpPr>
          <p:nvPr/>
        </p:nvSpPr>
        <p:spPr>
          <a:xfrm>
            <a:off x="462230" y="3934717"/>
            <a:ext cx="1794339" cy="1445925"/>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61" name="Rectangle 60">
            <a:extLst>
              <a:ext uri="{FF2B5EF4-FFF2-40B4-BE49-F238E27FC236}">
                <a16:creationId xmlns:a16="http://schemas.microsoft.com/office/drawing/2014/main" id="{74AD676A-BFFA-9803-202C-BD480000B3F6}"/>
              </a:ext>
            </a:extLst>
          </p:cNvPr>
          <p:cNvSpPr>
            <a:spLocks/>
          </p:cNvSpPr>
          <p:nvPr/>
        </p:nvSpPr>
        <p:spPr>
          <a:xfrm>
            <a:off x="2357303" y="3934717"/>
            <a:ext cx="1794339" cy="1445925"/>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68" name="Rectangle 67">
            <a:extLst>
              <a:ext uri="{FF2B5EF4-FFF2-40B4-BE49-F238E27FC236}">
                <a16:creationId xmlns:a16="http://schemas.microsoft.com/office/drawing/2014/main" id="{212ADA73-5E04-E08D-A8C2-3B451AE27945}"/>
              </a:ext>
            </a:extLst>
          </p:cNvPr>
          <p:cNvSpPr>
            <a:spLocks/>
          </p:cNvSpPr>
          <p:nvPr/>
        </p:nvSpPr>
        <p:spPr>
          <a:xfrm>
            <a:off x="6147450" y="3934717"/>
            <a:ext cx="1794339" cy="1445925"/>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75" name="Rectangle 74">
            <a:extLst>
              <a:ext uri="{FF2B5EF4-FFF2-40B4-BE49-F238E27FC236}">
                <a16:creationId xmlns:a16="http://schemas.microsoft.com/office/drawing/2014/main" id="{5F3700CE-CCCE-CD63-7DBF-89C82B8A4331}"/>
              </a:ext>
            </a:extLst>
          </p:cNvPr>
          <p:cNvSpPr>
            <a:spLocks/>
          </p:cNvSpPr>
          <p:nvPr/>
        </p:nvSpPr>
        <p:spPr>
          <a:xfrm>
            <a:off x="8042523" y="3934717"/>
            <a:ext cx="1794339" cy="1445925"/>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82" name="Rectangle 81">
            <a:extLst>
              <a:ext uri="{FF2B5EF4-FFF2-40B4-BE49-F238E27FC236}">
                <a16:creationId xmlns:a16="http://schemas.microsoft.com/office/drawing/2014/main" id="{8BA95EB7-FBF9-6E4F-A07F-5528FBBFB068}"/>
              </a:ext>
            </a:extLst>
          </p:cNvPr>
          <p:cNvSpPr>
            <a:spLocks/>
          </p:cNvSpPr>
          <p:nvPr/>
        </p:nvSpPr>
        <p:spPr>
          <a:xfrm>
            <a:off x="4252377" y="3934717"/>
            <a:ext cx="1794339" cy="1445925"/>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defRPr/>
            </a:pPr>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89" name="Rectangle 88">
            <a:extLst>
              <a:ext uri="{FF2B5EF4-FFF2-40B4-BE49-F238E27FC236}">
                <a16:creationId xmlns:a16="http://schemas.microsoft.com/office/drawing/2014/main" id="{3479705B-5029-286C-C4D6-9FDC4C6034C8}"/>
              </a:ext>
            </a:extLst>
          </p:cNvPr>
          <p:cNvSpPr>
            <a:spLocks/>
          </p:cNvSpPr>
          <p:nvPr/>
        </p:nvSpPr>
        <p:spPr>
          <a:xfrm>
            <a:off x="9937598" y="3934717"/>
            <a:ext cx="1794339" cy="1445925"/>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94" hangingPunct="0"/>
            <a:endParaRPr lang="en-US" sz="3599" kern="0" dirty="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EC69C13C-F562-E86C-055B-C9CFC9016846}"/>
              </a:ext>
            </a:extLst>
          </p:cNvPr>
          <p:cNvSpPr>
            <a:spLocks noGrp="1"/>
          </p:cNvSpPr>
          <p:nvPr>
            <p:ph type="title"/>
          </p:nvPr>
        </p:nvSpPr>
        <p:spPr/>
        <p:txBody>
          <a:bodyPr/>
          <a:lstStyle/>
          <a:p>
            <a:r>
              <a:rPr lang="en-US" dirty="0"/>
              <a:t>Optimized Performance: </a:t>
            </a:r>
            <a:br>
              <a:rPr lang="en-US" dirty="0"/>
            </a:br>
            <a:r>
              <a:rPr lang="en-US" sz="2200" dirty="0">
                <a:latin typeface="+mj-lt"/>
              </a:rPr>
              <a:t>Driving best price/per dollar</a:t>
            </a:r>
          </a:p>
        </p:txBody>
      </p:sp>
      <p:sp>
        <p:nvSpPr>
          <p:cNvPr id="26" name="TextBox 25">
            <a:extLst>
              <a:ext uri="{FF2B5EF4-FFF2-40B4-BE49-F238E27FC236}">
                <a16:creationId xmlns:a16="http://schemas.microsoft.com/office/drawing/2014/main" id="{5B9542BA-C849-BA01-E963-C256A9469C36}"/>
              </a:ext>
            </a:extLst>
          </p:cNvPr>
          <p:cNvSpPr txBox="1"/>
          <p:nvPr/>
        </p:nvSpPr>
        <p:spPr>
          <a:xfrm>
            <a:off x="617203" y="4092148"/>
            <a:ext cx="1468242" cy="1123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defPPr>
              <a:defRPr lang="en-US"/>
            </a:defPPr>
            <a:lvl1pPr algn="ctr" defTabSz="2437729" hangingPunct="0">
              <a:defRPr sz="1600" kern="0">
                <a:solidFill>
                  <a:srgbClr val="525252"/>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sz="1400" dirty="0">
                <a:latin typeface="+mn-lt"/>
              </a:rPr>
              <a:t>NGINX web server connections/s with Intel Crypto Acceleration vs prior gen</a:t>
            </a:r>
            <a:endParaRPr lang="en-US" sz="1400" dirty="0">
              <a:latin typeface="+mn-lt"/>
              <a:sym typeface="Helvetica Neue"/>
            </a:endParaRPr>
          </a:p>
        </p:txBody>
      </p:sp>
      <p:sp>
        <p:nvSpPr>
          <p:cNvPr id="27" name="TextBox 26">
            <a:extLst>
              <a:ext uri="{FF2B5EF4-FFF2-40B4-BE49-F238E27FC236}">
                <a16:creationId xmlns:a16="http://schemas.microsoft.com/office/drawing/2014/main" id="{B3E9B309-5012-88EF-B179-FF770D636E86}"/>
              </a:ext>
            </a:extLst>
          </p:cNvPr>
          <p:cNvSpPr txBox="1"/>
          <p:nvPr/>
        </p:nvSpPr>
        <p:spPr>
          <a:xfrm>
            <a:off x="543791" y="3276716"/>
            <a:ext cx="1615066" cy="16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3600" kern="0" dirty="0">
                <a:solidFill>
                  <a:srgbClr val="00C7FD"/>
                </a:solidFill>
                <a:latin typeface="IntelOne Display Bold"/>
                <a:ea typeface="Intel Clear"/>
                <a:cs typeface="Intel Clear"/>
                <a:sym typeface="Helvetica Neue"/>
              </a:rPr>
              <a:t>1.52x</a:t>
            </a:r>
            <a:endParaRPr lang="en-US" sz="3600" kern="0" dirty="0">
              <a:solidFill>
                <a:srgbClr val="00C7FD"/>
              </a:solidFill>
              <a:latin typeface="IntelOne Display Bold" panose="020B0503020203020204" pitchFamily="34" charset="77"/>
              <a:ea typeface="Intel Clear" panose="020B0604020203020204" pitchFamily="34" charset="0"/>
              <a:cs typeface="Intel Clear" panose="020B0604020203020204" pitchFamily="34" charset="0"/>
              <a:sym typeface="Helvetica Neue"/>
            </a:endParaRPr>
          </a:p>
        </p:txBody>
      </p:sp>
      <p:sp>
        <p:nvSpPr>
          <p:cNvPr id="64" name="TextBox 63">
            <a:extLst>
              <a:ext uri="{FF2B5EF4-FFF2-40B4-BE49-F238E27FC236}">
                <a16:creationId xmlns:a16="http://schemas.microsoft.com/office/drawing/2014/main" id="{5E2700CA-A03A-4108-F1A4-C1BF5E9F1376}"/>
              </a:ext>
            </a:extLst>
          </p:cNvPr>
          <p:cNvSpPr txBox="1"/>
          <p:nvPr/>
        </p:nvSpPr>
        <p:spPr>
          <a:xfrm>
            <a:off x="2441107" y="2886134"/>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000" kern="0" dirty="0">
                <a:solidFill>
                  <a:srgbClr val="525252"/>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a:t>
            </a:r>
          </a:p>
        </p:txBody>
      </p:sp>
      <p:sp>
        <p:nvSpPr>
          <p:cNvPr id="65" name="TextBox 64">
            <a:extLst>
              <a:ext uri="{FF2B5EF4-FFF2-40B4-BE49-F238E27FC236}">
                <a16:creationId xmlns:a16="http://schemas.microsoft.com/office/drawing/2014/main" id="{74CF5A6E-AF0A-A60E-0270-ECEB4BEA5550}"/>
              </a:ext>
            </a:extLst>
          </p:cNvPr>
          <p:cNvSpPr txBox="1"/>
          <p:nvPr/>
        </p:nvSpPr>
        <p:spPr>
          <a:xfrm>
            <a:off x="2514519" y="4092148"/>
            <a:ext cx="1468242" cy="1123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defPPr>
              <a:defRPr lang="en-US"/>
            </a:defPPr>
            <a:lvl1pPr algn="ctr" defTabSz="2437729" hangingPunct="0">
              <a:defRPr sz="1600" kern="0">
                <a:solidFill>
                  <a:srgbClr val="525252"/>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sz="1400" dirty="0">
                <a:latin typeface="+mn-lt"/>
              </a:rPr>
              <a:t>transactions per second on WordPress vs prior gen</a:t>
            </a:r>
            <a:endParaRPr lang="en-US" sz="1400" dirty="0">
              <a:latin typeface="+mn-lt"/>
              <a:sym typeface="Helvetica Neue"/>
            </a:endParaRPr>
          </a:p>
        </p:txBody>
      </p:sp>
      <p:sp>
        <p:nvSpPr>
          <p:cNvPr id="66" name="TextBox 65">
            <a:extLst>
              <a:ext uri="{FF2B5EF4-FFF2-40B4-BE49-F238E27FC236}">
                <a16:creationId xmlns:a16="http://schemas.microsoft.com/office/drawing/2014/main" id="{C9211D01-8CAF-1087-0A21-5096DBE1EAB2}"/>
              </a:ext>
            </a:extLst>
          </p:cNvPr>
          <p:cNvSpPr txBox="1"/>
          <p:nvPr/>
        </p:nvSpPr>
        <p:spPr>
          <a:xfrm>
            <a:off x="2441107" y="3276716"/>
            <a:ext cx="1615066" cy="16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3600" kern="0" dirty="0">
                <a:solidFill>
                  <a:srgbClr val="00C7FD"/>
                </a:solidFill>
                <a:latin typeface="IntelOne Display Bold" panose="020B0503020203020204" pitchFamily="34" charset="77"/>
                <a:ea typeface="Intel Clear" panose="020B0604020203020204" pitchFamily="34" charset="0"/>
                <a:cs typeface="Intel Clear" panose="020B0604020203020204" pitchFamily="34" charset="0"/>
                <a:sym typeface="Helvetica Neue"/>
              </a:rPr>
              <a:t>1.47x</a:t>
            </a:r>
          </a:p>
        </p:txBody>
      </p:sp>
      <p:sp>
        <p:nvSpPr>
          <p:cNvPr id="71" name="TextBox 70">
            <a:extLst>
              <a:ext uri="{FF2B5EF4-FFF2-40B4-BE49-F238E27FC236}">
                <a16:creationId xmlns:a16="http://schemas.microsoft.com/office/drawing/2014/main" id="{7AF758F7-EF70-4F49-47C2-1F47839CD479}"/>
              </a:ext>
            </a:extLst>
          </p:cNvPr>
          <p:cNvSpPr txBox="1"/>
          <p:nvPr/>
        </p:nvSpPr>
        <p:spPr>
          <a:xfrm>
            <a:off x="6233496" y="2886134"/>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000" kern="0" dirty="0">
                <a:solidFill>
                  <a:srgbClr val="525252"/>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a:t>
            </a:r>
          </a:p>
        </p:txBody>
      </p:sp>
      <p:sp>
        <p:nvSpPr>
          <p:cNvPr id="72" name="TextBox 71">
            <a:extLst>
              <a:ext uri="{FF2B5EF4-FFF2-40B4-BE49-F238E27FC236}">
                <a16:creationId xmlns:a16="http://schemas.microsoft.com/office/drawing/2014/main" id="{F374A993-C76F-FE16-1605-86EDB5139ABB}"/>
              </a:ext>
            </a:extLst>
          </p:cNvPr>
          <p:cNvSpPr txBox="1"/>
          <p:nvPr/>
        </p:nvSpPr>
        <p:spPr>
          <a:xfrm>
            <a:off x="6306908" y="4092148"/>
            <a:ext cx="1468242" cy="1123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defPPr>
              <a:defRPr lang="en-US"/>
            </a:defPPr>
            <a:lvl1pPr algn="ctr" defTabSz="2437729" hangingPunct="0">
              <a:defRPr sz="1600" kern="0">
                <a:solidFill>
                  <a:srgbClr val="525252"/>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sz="1400" dirty="0">
                <a:latin typeface="+mn-lt"/>
              </a:rPr>
              <a:t>performance vs prior gen</a:t>
            </a:r>
            <a:endParaRPr lang="en-US" sz="1400" dirty="0">
              <a:latin typeface="+mn-lt"/>
              <a:sym typeface="Helvetica Neue"/>
            </a:endParaRPr>
          </a:p>
        </p:txBody>
      </p:sp>
      <p:sp>
        <p:nvSpPr>
          <p:cNvPr id="73" name="TextBox 72">
            <a:extLst>
              <a:ext uri="{FF2B5EF4-FFF2-40B4-BE49-F238E27FC236}">
                <a16:creationId xmlns:a16="http://schemas.microsoft.com/office/drawing/2014/main" id="{2A92B69D-59E9-9D93-D1E0-A13CFC466CA2}"/>
              </a:ext>
            </a:extLst>
          </p:cNvPr>
          <p:cNvSpPr txBox="1"/>
          <p:nvPr/>
        </p:nvSpPr>
        <p:spPr>
          <a:xfrm>
            <a:off x="6233496" y="3276716"/>
            <a:ext cx="1615066" cy="16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3600" kern="0" dirty="0">
                <a:solidFill>
                  <a:srgbClr val="00C7FD"/>
                </a:solidFill>
                <a:latin typeface="IntelOne Display Bold" panose="020B0503020203020204" pitchFamily="34" charset="77"/>
                <a:ea typeface="Intel Clear" panose="020B0604020203020204" pitchFamily="34" charset="0"/>
                <a:cs typeface="Intel Clear" panose="020B0604020203020204" pitchFamily="34" charset="0"/>
                <a:sym typeface="Helvetica Neue"/>
              </a:rPr>
              <a:t>3x</a:t>
            </a:r>
          </a:p>
        </p:txBody>
      </p:sp>
      <p:sp>
        <p:nvSpPr>
          <p:cNvPr id="78" name="TextBox 77">
            <a:extLst>
              <a:ext uri="{FF2B5EF4-FFF2-40B4-BE49-F238E27FC236}">
                <a16:creationId xmlns:a16="http://schemas.microsoft.com/office/drawing/2014/main" id="{9FBFBEB8-45E4-553D-2C46-BBAFBFFDB200}"/>
              </a:ext>
            </a:extLst>
          </p:cNvPr>
          <p:cNvSpPr txBox="1"/>
          <p:nvPr/>
        </p:nvSpPr>
        <p:spPr>
          <a:xfrm>
            <a:off x="8130813" y="2886134"/>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000" kern="0" dirty="0">
                <a:solidFill>
                  <a:srgbClr val="525252"/>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a:t>
            </a:r>
          </a:p>
        </p:txBody>
      </p:sp>
      <p:sp>
        <p:nvSpPr>
          <p:cNvPr id="79" name="TextBox 78">
            <a:extLst>
              <a:ext uri="{FF2B5EF4-FFF2-40B4-BE49-F238E27FC236}">
                <a16:creationId xmlns:a16="http://schemas.microsoft.com/office/drawing/2014/main" id="{87EBC5BF-9B6C-9EC2-9B0B-F0FD025CB835}"/>
              </a:ext>
            </a:extLst>
          </p:cNvPr>
          <p:cNvSpPr txBox="1"/>
          <p:nvPr/>
        </p:nvSpPr>
        <p:spPr>
          <a:xfrm>
            <a:off x="8204225" y="4092148"/>
            <a:ext cx="1468242" cy="1123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defPPr>
              <a:defRPr lang="en-US"/>
            </a:defPPr>
            <a:lvl1pPr algn="ctr" defTabSz="2437729" hangingPunct="0">
              <a:defRPr sz="1600" kern="0">
                <a:solidFill>
                  <a:srgbClr val="525252"/>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sz="1400" dirty="0">
                <a:latin typeface="+mn-lt"/>
              </a:rPr>
              <a:t>Elasticsearch indexing throughput performance than vs prior gen</a:t>
            </a:r>
            <a:endParaRPr lang="en-US" dirty="0">
              <a:latin typeface="+mn-lt"/>
            </a:endParaRPr>
          </a:p>
        </p:txBody>
      </p:sp>
      <p:sp>
        <p:nvSpPr>
          <p:cNvPr id="80" name="TextBox 79">
            <a:extLst>
              <a:ext uri="{FF2B5EF4-FFF2-40B4-BE49-F238E27FC236}">
                <a16:creationId xmlns:a16="http://schemas.microsoft.com/office/drawing/2014/main" id="{E203A066-B068-8FE0-D16F-40DDD72D251B}"/>
              </a:ext>
            </a:extLst>
          </p:cNvPr>
          <p:cNvSpPr txBox="1"/>
          <p:nvPr/>
        </p:nvSpPr>
        <p:spPr>
          <a:xfrm>
            <a:off x="8130813" y="3276716"/>
            <a:ext cx="1615066" cy="16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3600" b="1" kern="0" dirty="0">
                <a:solidFill>
                  <a:srgbClr val="00C7FD"/>
                </a:solidFill>
                <a:latin typeface="IntelOne Display Bold"/>
                <a:ea typeface="Intel Clear" panose="020B0604020203020204" pitchFamily="34" charset="0"/>
                <a:cs typeface="Intel Clear" panose="020B0604020203020204" pitchFamily="34" charset="0"/>
                <a:sym typeface="Helvetica Neue"/>
              </a:rPr>
              <a:t>1.57x</a:t>
            </a:r>
            <a:endParaRPr lang="en-US" sz="3600" b="1" kern="0" dirty="0">
              <a:solidFill>
                <a:srgbClr val="00C7FD"/>
              </a:solidFill>
              <a:latin typeface="IntelOne Display Bold" panose="020B0503020203020204" pitchFamily="34" charset="77"/>
              <a:ea typeface="Intel Clear" panose="020B0604020203020204" pitchFamily="34" charset="0"/>
              <a:cs typeface="Intel Clear" panose="020B0604020203020204" pitchFamily="34" charset="0"/>
            </a:endParaRPr>
          </a:p>
        </p:txBody>
      </p:sp>
      <p:sp>
        <p:nvSpPr>
          <p:cNvPr id="85" name="TextBox 84">
            <a:extLst>
              <a:ext uri="{FF2B5EF4-FFF2-40B4-BE49-F238E27FC236}">
                <a16:creationId xmlns:a16="http://schemas.microsoft.com/office/drawing/2014/main" id="{95F90C81-F794-F62E-A7FC-33E5BAE0C8F4}"/>
              </a:ext>
            </a:extLst>
          </p:cNvPr>
          <p:cNvSpPr txBox="1"/>
          <p:nvPr/>
        </p:nvSpPr>
        <p:spPr>
          <a:xfrm>
            <a:off x="4342910" y="2886134"/>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000" kern="0" dirty="0">
                <a:solidFill>
                  <a:srgbClr val="525252"/>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a:t>
            </a:r>
          </a:p>
        </p:txBody>
      </p:sp>
      <p:sp>
        <p:nvSpPr>
          <p:cNvPr id="86" name="TextBox 85">
            <a:extLst>
              <a:ext uri="{FF2B5EF4-FFF2-40B4-BE49-F238E27FC236}">
                <a16:creationId xmlns:a16="http://schemas.microsoft.com/office/drawing/2014/main" id="{C33935AA-F55A-AF31-0D02-2DD53BC456B1}"/>
              </a:ext>
            </a:extLst>
          </p:cNvPr>
          <p:cNvSpPr txBox="1"/>
          <p:nvPr/>
        </p:nvSpPr>
        <p:spPr>
          <a:xfrm>
            <a:off x="4416322" y="4092148"/>
            <a:ext cx="1468242" cy="1123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defPPr>
              <a:defRPr lang="en-US"/>
            </a:defPPr>
            <a:lvl1pPr algn="ctr" defTabSz="2437729" hangingPunct="0">
              <a:defRPr sz="1600" kern="0">
                <a:solidFill>
                  <a:srgbClr val="525252"/>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sz="1400" dirty="0">
                <a:latin typeface="+mn-lt"/>
              </a:rPr>
              <a:t>inference and training performance vs prior gen</a:t>
            </a:r>
            <a:endParaRPr lang="en-US" sz="1400" dirty="0">
              <a:latin typeface="+mn-lt"/>
              <a:sym typeface="Helvetica Neue"/>
            </a:endParaRPr>
          </a:p>
        </p:txBody>
      </p:sp>
      <p:sp>
        <p:nvSpPr>
          <p:cNvPr id="87" name="TextBox 86">
            <a:extLst>
              <a:ext uri="{FF2B5EF4-FFF2-40B4-BE49-F238E27FC236}">
                <a16:creationId xmlns:a16="http://schemas.microsoft.com/office/drawing/2014/main" id="{6D6CDF27-CD65-6737-61C0-76DE57DB5469}"/>
              </a:ext>
            </a:extLst>
          </p:cNvPr>
          <p:cNvSpPr txBox="1"/>
          <p:nvPr/>
        </p:nvSpPr>
        <p:spPr>
          <a:xfrm>
            <a:off x="4342910" y="3276716"/>
            <a:ext cx="1615066" cy="16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3600" kern="0" dirty="0">
                <a:solidFill>
                  <a:srgbClr val="00C7FD"/>
                </a:solidFill>
                <a:latin typeface="IntelOne Display Bold" panose="020B0503020203020204" pitchFamily="34" charset="77"/>
                <a:ea typeface="Intel Clear" panose="020B0604020203020204" pitchFamily="34" charset="0"/>
                <a:cs typeface="Intel Clear" panose="020B0604020203020204" pitchFamily="34" charset="0"/>
                <a:sym typeface="Helvetica Neue"/>
              </a:rPr>
              <a:t>10x</a:t>
            </a:r>
          </a:p>
        </p:txBody>
      </p:sp>
      <p:sp>
        <p:nvSpPr>
          <p:cNvPr id="24" name="TextBox 23">
            <a:extLst>
              <a:ext uri="{FF2B5EF4-FFF2-40B4-BE49-F238E27FC236}">
                <a16:creationId xmlns:a16="http://schemas.microsoft.com/office/drawing/2014/main" id="{A1FB57FD-AEB8-A7DF-68AD-871BE155F9B2}"/>
              </a:ext>
            </a:extLst>
          </p:cNvPr>
          <p:cNvSpPr txBox="1"/>
          <p:nvPr/>
        </p:nvSpPr>
        <p:spPr>
          <a:xfrm>
            <a:off x="543791" y="2215078"/>
            <a:ext cx="1615066" cy="593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defPPr>
              <a:defRPr lang="en-US"/>
            </a:defPPr>
            <a:lvl1pPr algn="ctr" defTabSz="2437729" hangingPunct="0">
              <a:defRPr sz="1600" kern="0">
                <a:solidFill>
                  <a:srgbClr val="FFFFFF"/>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dirty="0">
                <a:solidFill>
                  <a:srgbClr val="004E88"/>
                </a:solidFill>
              </a:rPr>
              <a:t>LB/</a:t>
            </a:r>
            <a:r>
              <a:rPr lang="en-US" dirty="0" err="1">
                <a:solidFill>
                  <a:srgbClr val="004E88"/>
                </a:solidFill>
              </a:rPr>
              <a:t>Webtier</a:t>
            </a:r>
            <a:br>
              <a:rPr lang="en-US" dirty="0">
                <a:solidFill>
                  <a:srgbClr val="004E88"/>
                </a:solidFill>
              </a:rPr>
            </a:br>
            <a:r>
              <a:rPr lang="en-US" dirty="0">
                <a:solidFill>
                  <a:srgbClr val="004E88"/>
                </a:solidFill>
              </a:rPr>
              <a:t>TLS connections</a:t>
            </a:r>
          </a:p>
        </p:txBody>
      </p:sp>
      <p:sp>
        <p:nvSpPr>
          <p:cNvPr id="63" name="TextBox 62">
            <a:extLst>
              <a:ext uri="{FF2B5EF4-FFF2-40B4-BE49-F238E27FC236}">
                <a16:creationId xmlns:a16="http://schemas.microsoft.com/office/drawing/2014/main" id="{680E1AC8-53A0-C6D0-773A-81EDBEA13F4C}"/>
              </a:ext>
            </a:extLst>
          </p:cNvPr>
          <p:cNvSpPr txBox="1"/>
          <p:nvPr/>
        </p:nvSpPr>
        <p:spPr>
          <a:xfrm>
            <a:off x="2441107" y="2215078"/>
            <a:ext cx="1615066" cy="593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defPPr>
              <a:defRPr lang="en-US"/>
            </a:defPPr>
            <a:lvl1pPr algn="ctr" defTabSz="2437729" hangingPunct="0">
              <a:defRPr sz="1600" kern="0">
                <a:solidFill>
                  <a:srgbClr val="FFFFFF"/>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dirty="0">
                <a:solidFill>
                  <a:srgbClr val="004E88"/>
                </a:solidFill>
              </a:rPr>
              <a:t>Web Services</a:t>
            </a:r>
          </a:p>
        </p:txBody>
      </p:sp>
      <p:sp>
        <p:nvSpPr>
          <p:cNvPr id="70" name="TextBox 69">
            <a:extLst>
              <a:ext uri="{FF2B5EF4-FFF2-40B4-BE49-F238E27FC236}">
                <a16:creationId xmlns:a16="http://schemas.microsoft.com/office/drawing/2014/main" id="{CDA5634D-54C5-EAE0-8286-85FBD6C9D779}"/>
              </a:ext>
            </a:extLst>
          </p:cNvPr>
          <p:cNvSpPr txBox="1"/>
          <p:nvPr/>
        </p:nvSpPr>
        <p:spPr>
          <a:xfrm>
            <a:off x="6233496" y="2215078"/>
            <a:ext cx="1615066" cy="593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defPPr>
              <a:defRPr lang="en-US"/>
            </a:defPPr>
            <a:lvl1pPr algn="ctr" defTabSz="2437729" hangingPunct="0">
              <a:defRPr sz="1600" kern="0">
                <a:solidFill>
                  <a:srgbClr val="FFFFFF"/>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dirty="0">
                <a:solidFill>
                  <a:srgbClr val="004E88"/>
                </a:solidFill>
              </a:rPr>
              <a:t>Analytics</a:t>
            </a:r>
          </a:p>
        </p:txBody>
      </p:sp>
      <p:sp>
        <p:nvSpPr>
          <p:cNvPr id="77" name="TextBox 76">
            <a:extLst>
              <a:ext uri="{FF2B5EF4-FFF2-40B4-BE49-F238E27FC236}">
                <a16:creationId xmlns:a16="http://schemas.microsoft.com/office/drawing/2014/main" id="{5D02E167-DCEF-F65F-77FF-74F44CBDC486}"/>
              </a:ext>
            </a:extLst>
          </p:cNvPr>
          <p:cNvSpPr txBox="1"/>
          <p:nvPr/>
        </p:nvSpPr>
        <p:spPr>
          <a:xfrm>
            <a:off x="8130813" y="2215078"/>
            <a:ext cx="1615066" cy="593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defPPr>
              <a:defRPr lang="en-US"/>
            </a:defPPr>
            <a:lvl1pPr algn="ctr" defTabSz="2437729" hangingPunct="0">
              <a:defRPr sz="1600" kern="0">
                <a:solidFill>
                  <a:srgbClr val="FFFFFF"/>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dirty="0">
                <a:solidFill>
                  <a:srgbClr val="004E88"/>
                </a:solidFill>
              </a:rPr>
              <a:t>Search</a:t>
            </a:r>
          </a:p>
        </p:txBody>
      </p:sp>
      <p:sp>
        <p:nvSpPr>
          <p:cNvPr id="84" name="TextBox 83">
            <a:extLst>
              <a:ext uri="{FF2B5EF4-FFF2-40B4-BE49-F238E27FC236}">
                <a16:creationId xmlns:a16="http://schemas.microsoft.com/office/drawing/2014/main" id="{3749A085-E5FA-0A80-1A2C-95F8235FB5D0}"/>
              </a:ext>
            </a:extLst>
          </p:cNvPr>
          <p:cNvSpPr txBox="1"/>
          <p:nvPr/>
        </p:nvSpPr>
        <p:spPr>
          <a:xfrm>
            <a:off x="4342910" y="2215078"/>
            <a:ext cx="1615066" cy="593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defPPr>
              <a:defRPr lang="en-US"/>
            </a:defPPr>
            <a:lvl1pPr algn="ctr" defTabSz="2437729" hangingPunct="0">
              <a:defRPr sz="1600" kern="0">
                <a:solidFill>
                  <a:srgbClr val="FFFFFF"/>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dirty="0">
                <a:solidFill>
                  <a:srgbClr val="004E88"/>
                </a:solidFill>
              </a:rPr>
              <a:t>Artificial Intelligence</a:t>
            </a:r>
          </a:p>
        </p:txBody>
      </p:sp>
      <p:sp>
        <p:nvSpPr>
          <p:cNvPr id="91" name="TextBox 90">
            <a:extLst>
              <a:ext uri="{FF2B5EF4-FFF2-40B4-BE49-F238E27FC236}">
                <a16:creationId xmlns:a16="http://schemas.microsoft.com/office/drawing/2014/main" id="{461F7BAD-2CE4-FD15-56B5-89BF40C58A39}"/>
              </a:ext>
            </a:extLst>
          </p:cNvPr>
          <p:cNvSpPr txBox="1"/>
          <p:nvPr/>
        </p:nvSpPr>
        <p:spPr>
          <a:xfrm>
            <a:off x="10030373" y="2215078"/>
            <a:ext cx="1615066" cy="593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defPPr>
              <a:defRPr lang="en-US"/>
            </a:defPPr>
            <a:lvl1pPr algn="ctr" defTabSz="2437729" hangingPunct="0">
              <a:defRPr sz="1600" kern="0">
                <a:solidFill>
                  <a:srgbClr val="FFFFFF"/>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dirty="0">
                <a:solidFill>
                  <a:srgbClr val="004E88"/>
                </a:solidFill>
              </a:rPr>
              <a:t>Databases</a:t>
            </a:r>
            <a:endParaRPr lang="en-US" dirty="0">
              <a:solidFill>
                <a:srgbClr val="004E88"/>
              </a:solidFill>
              <a:sym typeface="Helvetica Neue"/>
            </a:endParaRPr>
          </a:p>
        </p:txBody>
      </p:sp>
      <p:sp>
        <p:nvSpPr>
          <p:cNvPr id="92" name="TextBox 91">
            <a:extLst>
              <a:ext uri="{FF2B5EF4-FFF2-40B4-BE49-F238E27FC236}">
                <a16:creationId xmlns:a16="http://schemas.microsoft.com/office/drawing/2014/main" id="{1783E51A-BE56-CC28-64C3-0C930B07BD37}"/>
              </a:ext>
            </a:extLst>
          </p:cNvPr>
          <p:cNvSpPr txBox="1"/>
          <p:nvPr/>
        </p:nvSpPr>
        <p:spPr>
          <a:xfrm>
            <a:off x="10030373" y="2886134"/>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000" kern="0" dirty="0">
                <a:solidFill>
                  <a:srgbClr val="525252"/>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a:t>
            </a:r>
          </a:p>
        </p:txBody>
      </p:sp>
      <p:sp>
        <p:nvSpPr>
          <p:cNvPr id="93" name="TextBox 92">
            <a:extLst>
              <a:ext uri="{FF2B5EF4-FFF2-40B4-BE49-F238E27FC236}">
                <a16:creationId xmlns:a16="http://schemas.microsoft.com/office/drawing/2014/main" id="{B0944330-F928-B0A4-651D-E8E281B22C3E}"/>
              </a:ext>
            </a:extLst>
          </p:cNvPr>
          <p:cNvSpPr txBox="1"/>
          <p:nvPr/>
        </p:nvSpPr>
        <p:spPr>
          <a:xfrm>
            <a:off x="10103785" y="4092148"/>
            <a:ext cx="1468242" cy="1123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defPPr>
              <a:defRPr lang="en-US"/>
            </a:defPPr>
            <a:lvl1pPr algn="ctr" defTabSz="2437729" hangingPunct="0">
              <a:defRPr sz="1600" kern="0">
                <a:solidFill>
                  <a:srgbClr val="525252"/>
                </a:solidFill>
                <a:latin typeface="IntelOne Display Medium" panose="020B0503020203020204" pitchFamily="34" charset="77"/>
                <a:ea typeface="Intel Clear" panose="020B0604020203020204" pitchFamily="34" charset="0"/>
                <a:cs typeface="Intel Clear" panose="020B0604020203020204" pitchFamily="34" charset="0"/>
              </a:defRPr>
            </a:lvl1pPr>
          </a:lstStyle>
          <a:p>
            <a:r>
              <a:rPr lang="en-US" sz="1400" dirty="0">
                <a:latin typeface="+mn-lt"/>
              </a:rPr>
              <a:t>MySQL transactions per minute vs prior gen</a:t>
            </a:r>
            <a:endParaRPr lang="en-US" sz="1400" dirty="0">
              <a:latin typeface="+mn-lt"/>
              <a:sym typeface="Helvetica Neue"/>
            </a:endParaRPr>
          </a:p>
        </p:txBody>
      </p:sp>
      <p:sp>
        <p:nvSpPr>
          <p:cNvPr id="94" name="TextBox 93">
            <a:extLst>
              <a:ext uri="{FF2B5EF4-FFF2-40B4-BE49-F238E27FC236}">
                <a16:creationId xmlns:a16="http://schemas.microsoft.com/office/drawing/2014/main" id="{20A91E72-0B82-E04C-FA74-EDC04EF8769C}"/>
              </a:ext>
            </a:extLst>
          </p:cNvPr>
          <p:cNvSpPr txBox="1"/>
          <p:nvPr/>
        </p:nvSpPr>
        <p:spPr>
          <a:xfrm>
            <a:off x="10030373" y="3276716"/>
            <a:ext cx="1615066" cy="16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3600" kern="0" dirty="0">
                <a:solidFill>
                  <a:srgbClr val="00C7FD"/>
                </a:solidFill>
                <a:latin typeface="IntelOne Display Bold" panose="020B0503020203020204" pitchFamily="34" charset="77"/>
                <a:ea typeface="Intel Clear" panose="020B0604020203020204" pitchFamily="34" charset="0"/>
                <a:cs typeface="Intel Clear" panose="020B0604020203020204" pitchFamily="34" charset="0"/>
                <a:sym typeface="Helvetica Neue"/>
              </a:rPr>
              <a:t>1.56x</a:t>
            </a:r>
          </a:p>
        </p:txBody>
      </p:sp>
      <p:cxnSp>
        <p:nvCxnSpPr>
          <p:cNvPr id="3" name="Straight Connector 2">
            <a:extLst>
              <a:ext uri="{FF2B5EF4-FFF2-40B4-BE49-F238E27FC236}">
                <a16:creationId xmlns:a16="http://schemas.microsoft.com/office/drawing/2014/main" id="{E8458407-7709-72D1-A647-CA989B406A13}"/>
              </a:ext>
            </a:extLst>
          </p:cNvPr>
          <p:cNvCxnSpPr>
            <a:cxnSpLocks/>
          </p:cNvCxnSpPr>
          <p:nvPr/>
        </p:nvCxnSpPr>
        <p:spPr>
          <a:xfrm>
            <a:off x="9937598" y="3934717"/>
            <a:ext cx="1799680"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7FDBEA7-4378-BE16-27BA-2AF009A704C4}"/>
              </a:ext>
            </a:extLst>
          </p:cNvPr>
          <p:cNvCxnSpPr>
            <a:cxnSpLocks/>
          </p:cNvCxnSpPr>
          <p:nvPr/>
        </p:nvCxnSpPr>
        <p:spPr>
          <a:xfrm>
            <a:off x="8042523" y="3934717"/>
            <a:ext cx="1799680"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70597A-C3BC-DD3A-50D6-4FBEDD754CD1}"/>
              </a:ext>
            </a:extLst>
          </p:cNvPr>
          <p:cNvCxnSpPr>
            <a:cxnSpLocks/>
          </p:cNvCxnSpPr>
          <p:nvPr/>
        </p:nvCxnSpPr>
        <p:spPr>
          <a:xfrm>
            <a:off x="6142109" y="3934717"/>
            <a:ext cx="1799680"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C0E7F4-04ED-9FFC-13E8-A3694755F703}"/>
              </a:ext>
            </a:extLst>
          </p:cNvPr>
          <p:cNvCxnSpPr>
            <a:cxnSpLocks/>
          </p:cNvCxnSpPr>
          <p:nvPr/>
        </p:nvCxnSpPr>
        <p:spPr>
          <a:xfrm>
            <a:off x="4247036" y="3934717"/>
            <a:ext cx="1799680"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5BBAA2-8193-4048-B12E-C20A2CA49E92}"/>
              </a:ext>
            </a:extLst>
          </p:cNvPr>
          <p:cNvCxnSpPr>
            <a:cxnSpLocks/>
          </p:cNvCxnSpPr>
          <p:nvPr/>
        </p:nvCxnSpPr>
        <p:spPr>
          <a:xfrm>
            <a:off x="2357303" y="3934717"/>
            <a:ext cx="1799680"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A1F678-D447-8679-8D4B-AB8796EAB720}"/>
              </a:ext>
            </a:extLst>
          </p:cNvPr>
          <p:cNvCxnSpPr>
            <a:cxnSpLocks/>
          </p:cNvCxnSpPr>
          <p:nvPr/>
        </p:nvCxnSpPr>
        <p:spPr>
          <a:xfrm>
            <a:off x="462230" y="3934717"/>
            <a:ext cx="1799680"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59DC4E74-4BD5-7EAD-79EA-392B088ADBE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1996" y="1464610"/>
            <a:ext cx="796741" cy="796741"/>
          </a:xfrm>
          <a:prstGeom prst="rect">
            <a:avLst/>
          </a:prstGeom>
        </p:spPr>
      </p:pic>
      <p:pic>
        <p:nvPicPr>
          <p:cNvPr id="21" name="Graphic 20">
            <a:extLst>
              <a:ext uri="{FF2B5EF4-FFF2-40B4-BE49-F238E27FC236}">
                <a16:creationId xmlns:a16="http://schemas.microsoft.com/office/drawing/2014/main" id="{2B55B15A-70E5-CA1D-889F-1FF30BC7C85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830675" y="1531865"/>
            <a:ext cx="716819" cy="716819"/>
          </a:xfrm>
          <a:prstGeom prst="rect">
            <a:avLst/>
          </a:prstGeom>
        </p:spPr>
      </p:pic>
      <p:pic>
        <p:nvPicPr>
          <p:cNvPr id="25" name="Graphic 24">
            <a:extLst>
              <a:ext uri="{FF2B5EF4-FFF2-40B4-BE49-F238E27FC236}">
                <a16:creationId xmlns:a16="http://schemas.microsoft.com/office/drawing/2014/main" id="{28368994-09D6-1CA8-01E5-8D06DB2A867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771415" y="1524551"/>
            <a:ext cx="725511" cy="725511"/>
          </a:xfrm>
          <a:prstGeom prst="rect">
            <a:avLst/>
          </a:prstGeom>
        </p:spPr>
      </p:pic>
      <p:pic>
        <p:nvPicPr>
          <p:cNvPr id="28" name="Graphic 27">
            <a:extLst>
              <a:ext uri="{FF2B5EF4-FFF2-40B4-BE49-F238E27FC236}">
                <a16:creationId xmlns:a16="http://schemas.microsoft.com/office/drawing/2014/main" id="{4AF61DB1-A3B0-0AC9-273A-279F806A03E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502773" y="1493451"/>
            <a:ext cx="791677" cy="791677"/>
          </a:xfrm>
          <a:prstGeom prst="rect">
            <a:avLst/>
          </a:prstGeom>
        </p:spPr>
      </p:pic>
      <p:pic>
        <p:nvPicPr>
          <p:cNvPr id="29" name="Graphic 28">
            <a:extLst>
              <a:ext uri="{FF2B5EF4-FFF2-40B4-BE49-F238E27FC236}">
                <a16:creationId xmlns:a16="http://schemas.microsoft.com/office/drawing/2014/main" id="{D24B6163-15C2-F0E4-8B49-E409AB9F6E5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455956" y="1464610"/>
            <a:ext cx="796741" cy="796741"/>
          </a:xfrm>
          <a:prstGeom prst="rect">
            <a:avLst/>
          </a:prstGeom>
        </p:spPr>
      </p:pic>
      <p:grpSp>
        <p:nvGrpSpPr>
          <p:cNvPr id="30" name="Group 29">
            <a:extLst>
              <a:ext uri="{FF2B5EF4-FFF2-40B4-BE49-F238E27FC236}">
                <a16:creationId xmlns:a16="http://schemas.microsoft.com/office/drawing/2014/main" id="{24182A15-513F-642A-86DC-ECC39AAA5019}"/>
              </a:ext>
            </a:extLst>
          </p:cNvPr>
          <p:cNvGrpSpPr>
            <a:grpSpLocks noChangeAspect="1"/>
          </p:cNvGrpSpPr>
          <p:nvPr/>
        </p:nvGrpSpPr>
        <p:grpSpPr>
          <a:xfrm>
            <a:off x="6689324" y="1682086"/>
            <a:ext cx="654278" cy="538305"/>
            <a:chOff x="2401888" y="1250951"/>
            <a:chExt cx="949325" cy="781050"/>
          </a:xfrm>
          <a:solidFill>
            <a:schemeClr val="accent2"/>
          </a:solidFill>
        </p:grpSpPr>
        <p:sp>
          <p:nvSpPr>
            <p:cNvPr id="31" name="Freeform 22">
              <a:extLst>
                <a:ext uri="{FF2B5EF4-FFF2-40B4-BE49-F238E27FC236}">
                  <a16:creationId xmlns:a16="http://schemas.microsoft.com/office/drawing/2014/main" id="{AD66FDC2-D3E9-AEFC-757F-154F729E654D}"/>
                </a:ext>
              </a:extLst>
            </p:cNvPr>
            <p:cNvSpPr>
              <a:spLocks/>
            </p:cNvSpPr>
            <p:nvPr/>
          </p:nvSpPr>
          <p:spPr bwMode="auto">
            <a:xfrm>
              <a:off x="2401888" y="1993901"/>
              <a:ext cx="949325" cy="38100"/>
            </a:xfrm>
            <a:custGeom>
              <a:avLst/>
              <a:gdLst>
                <a:gd name="T0" fmla="*/ 248 w 253"/>
                <a:gd name="T1" fmla="*/ 10 h 10"/>
                <a:gd name="T2" fmla="*/ 5 w 253"/>
                <a:gd name="T3" fmla="*/ 10 h 10"/>
                <a:gd name="T4" fmla="*/ 0 w 253"/>
                <a:gd name="T5" fmla="*/ 5 h 10"/>
                <a:gd name="T6" fmla="*/ 5 w 253"/>
                <a:gd name="T7" fmla="*/ 0 h 10"/>
                <a:gd name="T8" fmla="*/ 248 w 253"/>
                <a:gd name="T9" fmla="*/ 0 h 10"/>
                <a:gd name="T10" fmla="*/ 253 w 253"/>
                <a:gd name="T11" fmla="*/ 5 h 10"/>
                <a:gd name="T12" fmla="*/ 248 w 25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53" h="10">
                  <a:moveTo>
                    <a:pt x="248" y="10"/>
                  </a:moveTo>
                  <a:cubicBezTo>
                    <a:pt x="5" y="10"/>
                    <a:pt x="5" y="10"/>
                    <a:pt x="5" y="10"/>
                  </a:cubicBezTo>
                  <a:cubicBezTo>
                    <a:pt x="2" y="10"/>
                    <a:pt x="0" y="8"/>
                    <a:pt x="0" y="5"/>
                  </a:cubicBezTo>
                  <a:cubicBezTo>
                    <a:pt x="0" y="2"/>
                    <a:pt x="2" y="0"/>
                    <a:pt x="5" y="0"/>
                  </a:cubicBezTo>
                  <a:cubicBezTo>
                    <a:pt x="248" y="0"/>
                    <a:pt x="248" y="0"/>
                    <a:pt x="248" y="0"/>
                  </a:cubicBezTo>
                  <a:cubicBezTo>
                    <a:pt x="251" y="0"/>
                    <a:pt x="253" y="2"/>
                    <a:pt x="253" y="5"/>
                  </a:cubicBezTo>
                  <a:cubicBezTo>
                    <a:pt x="253" y="8"/>
                    <a:pt x="251" y="10"/>
                    <a:pt x="248" y="10"/>
                  </a:cubicBezTo>
                </a:path>
              </a:pathLst>
            </a:custGeom>
            <a:solidFill>
              <a:srgbClr val="004A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90000"/>
                </a:lnSpc>
              </a:pPr>
              <a:endParaRPr lang="en-US" sz="1200"/>
            </a:p>
          </p:txBody>
        </p:sp>
        <p:sp>
          <p:nvSpPr>
            <p:cNvPr id="32" name="Freeform 23">
              <a:extLst>
                <a:ext uri="{FF2B5EF4-FFF2-40B4-BE49-F238E27FC236}">
                  <a16:creationId xmlns:a16="http://schemas.microsoft.com/office/drawing/2014/main" id="{1D12DEF1-4912-20B3-74B3-114D0FD1619E}"/>
                </a:ext>
              </a:extLst>
            </p:cNvPr>
            <p:cNvSpPr>
              <a:spLocks/>
            </p:cNvSpPr>
            <p:nvPr/>
          </p:nvSpPr>
          <p:spPr bwMode="auto">
            <a:xfrm>
              <a:off x="2536825" y="1668463"/>
              <a:ext cx="160337" cy="300038"/>
            </a:xfrm>
            <a:custGeom>
              <a:avLst/>
              <a:gdLst>
                <a:gd name="T0" fmla="*/ 43 w 43"/>
                <a:gd name="T1" fmla="*/ 78 h 80"/>
                <a:gd name="T2" fmla="*/ 41 w 43"/>
                <a:gd name="T3" fmla="*/ 80 h 80"/>
                <a:gd name="T4" fmla="*/ 2 w 43"/>
                <a:gd name="T5" fmla="*/ 80 h 80"/>
                <a:gd name="T6" fmla="*/ 0 w 43"/>
                <a:gd name="T7" fmla="*/ 78 h 80"/>
                <a:gd name="T8" fmla="*/ 0 w 43"/>
                <a:gd name="T9" fmla="*/ 2 h 80"/>
                <a:gd name="T10" fmla="*/ 2 w 43"/>
                <a:gd name="T11" fmla="*/ 0 h 80"/>
                <a:gd name="T12" fmla="*/ 41 w 43"/>
                <a:gd name="T13" fmla="*/ 0 h 80"/>
                <a:gd name="T14" fmla="*/ 43 w 43"/>
                <a:gd name="T15" fmla="*/ 2 h 80"/>
                <a:gd name="T16" fmla="*/ 43 w 43"/>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80">
                  <a:moveTo>
                    <a:pt x="43" y="78"/>
                  </a:moveTo>
                  <a:cubicBezTo>
                    <a:pt x="43" y="79"/>
                    <a:pt x="42" y="80"/>
                    <a:pt x="41" y="80"/>
                  </a:cubicBezTo>
                  <a:cubicBezTo>
                    <a:pt x="2" y="80"/>
                    <a:pt x="2" y="80"/>
                    <a:pt x="2" y="80"/>
                  </a:cubicBezTo>
                  <a:cubicBezTo>
                    <a:pt x="1" y="80"/>
                    <a:pt x="0" y="79"/>
                    <a:pt x="0" y="78"/>
                  </a:cubicBezTo>
                  <a:cubicBezTo>
                    <a:pt x="0" y="2"/>
                    <a:pt x="0" y="2"/>
                    <a:pt x="0" y="2"/>
                  </a:cubicBezTo>
                  <a:cubicBezTo>
                    <a:pt x="0" y="1"/>
                    <a:pt x="1" y="0"/>
                    <a:pt x="2" y="0"/>
                  </a:cubicBezTo>
                  <a:cubicBezTo>
                    <a:pt x="41" y="0"/>
                    <a:pt x="41" y="0"/>
                    <a:pt x="41" y="0"/>
                  </a:cubicBezTo>
                  <a:cubicBezTo>
                    <a:pt x="42" y="0"/>
                    <a:pt x="43" y="1"/>
                    <a:pt x="43" y="2"/>
                  </a:cubicBezTo>
                  <a:lnTo>
                    <a:pt x="43"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90000"/>
                </a:lnSpc>
              </a:pPr>
              <a:endParaRPr lang="en-US" sz="1200"/>
            </a:p>
          </p:txBody>
        </p:sp>
        <p:sp>
          <p:nvSpPr>
            <p:cNvPr id="33" name="Freeform 24">
              <a:extLst>
                <a:ext uri="{FF2B5EF4-FFF2-40B4-BE49-F238E27FC236}">
                  <a16:creationId xmlns:a16="http://schemas.microsoft.com/office/drawing/2014/main" id="{FCA3839C-ADC3-86DF-2F31-284DADE3F476}"/>
                </a:ext>
              </a:extLst>
            </p:cNvPr>
            <p:cNvSpPr>
              <a:spLocks/>
            </p:cNvSpPr>
            <p:nvPr/>
          </p:nvSpPr>
          <p:spPr bwMode="auto">
            <a:xfrm>
              <a:off x="2784475" y="1250951"/>
              <a:ext cx="165100" cy="717550"/>
            </a:xfrm>
            <a:custGeom>
              <a:avLst/>
              <a:gdLst>
                <a:gd name="T0" fmla="*/ 44 w 44"/>
                <a:gd name="T1" fmla="*/ 189 h 191"/>
                <a:gd name="T2" fmla="*/ 43 w 44"/>
                <a:gd name="T3" fmla="*/ 191 h 191"/>
                <a:gd name="T4" fmla="*/ 2 w 44"/>
                <a:gd name="T5" fmla="*/ 191 h 191"/>
                <a:gd name="T6" fmla="*/ 0 w 44"/>
                <a:gd name="T7" fmla="*/ 189 h 191"/>
                <a:gd name="T8" fmla="*/ 0 w 44"/>
                <a:gd name="T9" fmla="*/ 1 h 191"/>
                <a:gd name="T10" fmla="*/ 2 w 44"/>
                <a:gd name="T11" fmla="*/ 0 h 191"/>
                <a:gd name="T12" fmla="*/ 43 w 44"/>
                <a:gd name="T13" fmla="*/ 0 h 191"/>
                <a:gd name="T14" fmla="*/ 44 w 44"/>
                <a:gd name="T15" fmla="*/ 1 h 191"/>
                <a:gd name="T16" fmla="*/ 44 w 44"/>
                <a:gd name="T17" fmla="*/ 18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91">
                  <a:moveTo>
                    <a:pt x="44" y="189"/>
                  </a:moveTo>
                  <a:cubicBezTo>
                    <a:pt x="44" y="190"/>
                    <a:pt x="44" y="191"/>
                    <a:pt x="43" y="191"/>
                  </a:cubicBezTo>
                  <a:cubicBezTo>
                    <a:pt x="2" y="191"/>
                    <a:pt x="2" y="191"/>
                    <a:pt x="2" y="191"/>
                  </a:cubicBezTo>
                  <a:cubicBezTo>
                    <a:pt x="1" y="191"/>
                    <a:pt x="0" y="190"/>
                    <a:pt x="0" y="189"/>
                  </a:cubicBezTo>
                  <a:cubicBezTo>
                    <a:pt x="0" y="1"/>
                    <a:pt x="0" y="1"/>
                    <a:pt x="0" y="1"/>
                  </a:cubicBezTo>
                  <a:cubicBezTo>
                    <a:pt x="0" y="0"/>
                    <a:pt x="1" y="0"/>
                    <a:pt x="2" y="0"/>
                  </a:cubicBezTo>
                  <a:cubicBezTo>
                    <a:pt x="43" y="0"/>
                    <a:pt x="43" y="0"/>
                    <a:pt x="43" y="0"/>
                  </a:cubicBezTo>
                  <a:cubicBezTo>
                    <a:pt x="44" y="0"/>
                    <a:pt x="44" y="0"/>
                    <a:pt x="44" y="1"/>
                  </a:cubicBezTo>
                  <a:lnTo>
                    <a:pt x="44"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90000"/>
                </a:lnSpc>
              </a:pPr>
              <a:endParaRPr lang="en-US" sz="1200"/>
            </a:p>
          </p:txBody>
        </p:sp>
        <p:sp>
          <p:nvSpPr>
            <p:cNvPr id="34" name="Freeform 25">
              <a:extLst>
                <a:ext uri="{FF2B5EF4-FFF2-40B4-BE49-F238E27FC236}">
                  <a16:creationId xmlns:a16="http://schemas.microsoft.com/office/drawing/2014/main" id="{7725AD36-3946-0E31-78B3-563071B239F2}"/>
                </a:ext>
              </a:extLst>
            </p:cNvPr>
            <p:cNvSpPr>
              <a:spLocks/>
            </p:cNvSpPr>
            <p:nvPr/>
          </p:nvSpPr>
          <p:spPr bwMode="auto">
            <a:xfrm>
              <a:off x="3035300" y="1487488"/>
              <a:ext cx="161925" cy="473075"/>
            </a:xfrm>
            <a:custGeom>
              <a:avLst/>
              <a:gdLst>
                <a:gd name="T0" fmla="*/ 43 w 43"/>
                <a:gd name="T1" fmla="*/ 125 h 126"/>
                <a:gd name="T2" fmla="*/ 41 w 43"/>
                <a:gd name="T3" fmla="*/ 126 h 126"/>
                <a:gd name="T4" fmla="*/ 1 w 43"/>
                <a:gd name="T5" fmla="*/ 126 h 126"/>
                <a:gd name="T6" fmla="*/ 0 w 43"/>
                <a:gd name="T7" fmla="*/ 125 h 126"/>
                <a:gd name="T8" fmla="*/ 0 w 43"/>
                <a:gd name="T9" fmla="*/ 2 h 126"/>
                <a:gd name="T10" fmla="*/ 1 w 43"/>
                <a:gd name="T11" fmla="*/ 0 h 126"/>
                <a:gd name="T12" fmla="*/ 41 w 43"/>
                <a:gd name="T13" fmla="*/ 0 h 126"/>
                <a:gd name="T14" fmla="*/ 43 w 43"/>
                <a:gd name="T15" fmla="*/ 2 h 126"/>
                <a:gd name="T16" fmla="*/ 43 w 43"/>
                <a:gd name="T17"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26">
                  <a:moveTo>
                    <a:pt x="43" y="125"/>
                  </a:moveTo>
                  <a:cubicBezTo>
                    <a:pt x="43" y="126"/>
                    <a:pt x="42" y="126"/>
                    <a:pt x="41" y="126"/>
                  </a:cubicBezTo>
                  <a:cubicBezTo>
                    <a:pt x="1" y="126"/>
                    <a:pt x="1" y="126"/>
                    <a:pt x="1" y="126"/>
                  </a:cubicBezTo>
                  <a:cubicBezTo>
                    <a:pt x="0" y="126"/>
                    <a:pt x="0" y="126"/>
                    <a:pt x="0" y="125"/>
                  </a:cubicBezTo>
                  <a:cubicBezTo>
                    <a:pt x="0" y="2"/>
                    <a:pt x="0" y="2"/>
                    <a:pt x="0" y="2"/>
                  </a:cubicBezTo>
                  <a:cubicBezTo>
                    <a:pt x="0" y="1"/>
                    <a:pt x="0" y="0"/>
                    <a:pt x="1" y="0"/>
                  </a:cubicBezTo>
                  <a:cubicBezTo>
                    <a:pt x="41" y="0"/>
                    <a:pt x="41" y="0"/>
                    <a:pt x="41" y="0"/>
                  </a:cubicBezTo>
                  <a:cubicBezTo>
                    <a:pt x="42" y="0"/>
                    <a:pt x="43" y="1"/>
                    <a:pt x="43" y="2"/>
                  </a:cubicBezTo>
                  <a:lnTo>
                    <a:pt x="43"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90000"/>
                </a:lnSpc>
              </a:pPr>
              <a:endParaRPr lang="en-US" sz="1200"/>
            </a:p>
          </p:txBody>
        </p:sp>
      </p:grpSp>
      <p:sp>
        <p:nvSpPr>
          <p:cNvPr id="51" name="TextBox 50">
            <a:extLst>
              <a:ext uri="{FF2B5EF4-FFF2-40B4-BE49-F238E27FC236}">
                <a16:creationId xmlns:a16="http://schemas.microsoft.com/office/drawing/2014/main" id="{24B13D87-DEE7-7AEA-5E64-50AD25B6C5A7}"/>
              </a:ext>
            </a:extLst>
          </p:cNvPr>
          <p:cNvSpPr txBox="1"/>
          <p:nvPr/>
        </p:nvSpPr>
        <p:spPr>
          <a:xfrm>
            <a:off x="578440" y="2886134"/>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000" kern="0" dirty="0">
                <a:solidFill>
                  <a:srgbClr val="525252"/>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a:t>
            </a:r>
          </a:p>
        </p:txBody>
      </p:sp>
      <p:sp>
        <p:nvSpPr>
          <p:cNvPr id="52" name="TextBox 51">
            <a:extLst>
              <a:ext uri="{FF2B5EF4-FFF2-40B4-BE49-F238E27FC236}">
                <a16:creationId xmlns:a16="http://schemas.microsoft.com/office/drawing/2014/main" id="{B4330E6A-993B-1811-680E-246854071EF9}"/>
              </a:ext>
            </a:extLst>
          </p:cNvPr>
          <p:cNvSpPr txBox="1"/>
          <p:nvPr/>
        </p:nvSpPr>
        <p:spPr>
          <a:xfrm>
            <a:off x="2441107" y="3580402"/>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400" kern="0" dirty="0">
                <a:solidFill>
                  <a:srgbClr val="0068B5"/>
                </a:solidFill>
                <a:latin typeface="IntelOne Display Medium" panose="020B0503020203020204" pitchFamily="34" charset="77"/>
                <a:ea typeface="Intel Clear" panose="020B0604020203020204" pitchFamily="34" charset="0"/>
                <a:cs typeface="Intel Clear" panose="020B0604020203020204" pitchFamily="34" charset="0"/>
                <a:sym typeface="Helvetica Neue"/>
              </a:rPr>
              <a:t>Higher</a:t>
            </a:r>
          </a:p>
        </p:txBody>
      </p:sp>
      <p:sp>
        <p:nvSpPr>
          <p:cNvPr id="53" name="TextBox 52">
            <a:extLst>
              <a:ext uri="{FF2B5EF4-FFF2-40B4-BE49-F238E27FC236}">
                <a16:creationId xmlns:a16="http://schemas.microsoft.com/office/drawing/2014/main" id="{50B945C2-4C2E-6883-115B-EAE526240C27}"/>
              </a:ext>
            </a:extLst>
          </p:cNvPr>
          <p:cNvSpPr txBox="1"/>
          <p:nvPr/>
        </p:nvSpPr>
        <p:spPr>
          <a:xfrm>
            <a:off x="6233496" y="3580402"/>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400" kern="0" dirty="0">
                <a:solidFill>
                  <a:srgbClr val="0068B5"/>
                </a:solidFill>
                <a:latin typeface="IntelOne Display Medium" panose="020B0503020203020204" pitchFamily="34" charset="77"/>
                <a:ea typeface="Intel Clear" panose="020B0604020203020204" pitchFamily="34" charset="0"/>
                <a:cs typeface="Intel Clear" panose="020B0604020203020204" pitchFamily="34" charset="0"/>
                <a:sym typeface="Helvetica Neue"/>
              </a:rPr>
              <a:t>Higher</a:t>
            </a:r>
          </a:p>
        </p:txBody>
      </p:sp>
      <p:sp>
        <p:nvSpPr>
          <p:cNvPr id="54" name="TextBox 53">
            <a:extLst>
              <a:ext uri="{FF2B5EF4-FFF2-40B4-BE49-F238E27FC236}">
                <a16:creationId xmlns:a16="http://schemas.microsoft.com/office/drawing/2014/main" id="{495C5B26-E4F8-2CFA-D6A8-9B2004EAD55C}"/>
              </a:ext>
            </a:extLst>
          </p:cNvPr>
          <p:cNvSpPr txBox="1"/>
          <p:nvPr/>
        </p:nvSpPr>
        <p:spPr>
          <a:xfrm>
            <a:off x="8130813" y="3580402"/>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400" kern="0" dirty="0">
                <a:solidFill>
                  <a:srgbClr val="0068B5"/>
                </a:solidFill>
                <a:latin typeface="IntelOne Display Medium" panose="020B0503020203020204" pitchFamily="34" charset="77"/>
                <a:ea typeface="Intel Clear" panose="020B0604020203020204" pitchFamily="34" charset="0"/>
                <a:cs typeface="Intel Clear" panose="020B0604020203020204" pitchFamily="34" charset="0"/>
                <a:sym typeface="Helvetica Neue"/>
              </a:rPr>
              <a:t>Higher</a:t>
            </a:r>
          </a:p>
        </p:txBody>
      </p:sp>
      <p:sp>
        <p:nvSpPr>
          <p:cNvPr id="55" name="TextBox 54">
            <a:extLst>
              <a:ext uri="{FF2B5EF4-FFF2-40B4-BE49-F238E27FC236}">
                <a16:creationId xmlns:a16="http://schemas.microsoft.com/office/drawing/2014/main" id="{41B81438-E305-CCCB-FDE8-FB1B5FE5FF18}"/>
              </a:ext>
            </a:extLst>
          </p:cNvPr>
          <p:cNvSpPr txBox="1"/>
          <p:nvPr/>
        </p:nvSpPr>
        <p:spPr>
          <a:xfrm>
            <a:off x="4342910" y="3580402"/>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400" kern="0" dirty="0">
                <a:solidFill>
                  <a:srgbClr val="0068B5"/>
                </a:solidFill>
                <a:latin typeface="IntelOne Display Medium" panose="020B0503020203020204" pitchFamily="34" charset="77"/>
                <a:ea typeface="Intel Clear" panose="020B0604020203020204" pitchFamily="34" charset="0"/>
                <a:cs typeface="Intel Clear" panose="020B0604020203020204" pitchFamily="34" charset="0"/>
                <a:sym typeface="Helvetica Neue"/>
              </a:rPr>
              <a:t>Higher</a:t>
            </a:r>
          </a:p>
        </p:txBody>
      </p:sp>
      <p:sp>
        <p:nvSpPr>
          <p:cNvPr id="56" name="TextBox 55">
            <a:extLst>
              <a:ext uri="{FF2B5EF4-FFF2-40B4-BE49-F238E27FC236}">
                <a16:creationId xmlns:a16="http://schemas.microsoft.com/office/drawing/2014/main" id="{99D00F8C-F1BF-CEAB-719A-B0AE62B46D7E}"/>
              </a:ext>
            </a:extLst>
          </p:cNvPr>
          <p:cNvSpPr txBox="1"/>
          <p:nvPr/>
        </p:nvSpPr>
        <p:spPr>
          <a:xfrm>
            <a:off x="10030373" y="3580402"/>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400" kern="0" dirty="0">
                <a:solidFill>
                  <a:srgbClr val="0068B5"/>
                </a:solidFill>
                <a:latin typeface="IntelOne Display Medium" panose="020B0503020203020204" pitchFamily="34" charset="77"/>
                <a:ea typeface="Intel Clear" panose="020B0604020203020204" pitchFamily="34" charset="0"/>
                <a:cs typeface="Intel Clear" panose="020B0604020203020204" pitchFamily="34" charset="0"/>
                <a:sym typeface="Helvetica Neue"/>
              </a:rPr>
              <a:t>Higher</a:t>
            </a:r>
          </a:p>
        </p:txBody>
      </p:sp>
      <p:sp>
        <p:nvSpPr>
          <p:cNvPr id="57" name="TextBox 56">
            <a:extLst>
              <a:ext uri="{FF2B5EF4-FFF2-40B4-BE49-F238E27FC236}">
                <a16:creationId xmlns:a16="http://schemas.microsoft.com/office/drawing/2014/main" id="{279DD129-CAFF-7929-BCC1-204E697C1E9D}"/>
              </a:ext>
            </a:extLst>
          </p:cNvPr>
          <p:cNvSpPr txBox="1"/>
          <p:nvPr/>
        </p:nvSpPr>
        <p:spPr>
          <a:xfrm>
            <a:off x="578440" y="3580402"/>
            <a:ext cx="1615066" cy="286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729" hangingPunct="0">
              <a:defRPr/>
            </a:pPr>
            <a:r>
              <a:rPr lang="en-US" sz="1400" kern="0" dirty="0">
                <a:solidFill>
                  <a:srgbClr val="0068B5"/>
                </a:solidFill>
                <a:latin typeface="IntelOne Display Medium" panose="020B0503020203020204" pitchFamily="34" charset="77"/>
                <a:ea typeface="Intel Clear" panose="020B0604020203020204" pitchFamily="34" charset="0"/>
                <a:cs typeface="Intel Clear" panose="020B0604020203020204" pitchFamily="34" charset="0"/>
                <a:sym typeface="Helvetica Neue"/>
              </a:rPr>
              <a:t>Higher</a:t>
            </a:r>
          </a:p>
        </p:txBody>
      </p:sp>
      <p:sp>
        <p:nvSpPr>
          <p:cNvPr id="59" name="TextBox 58">
            <a:extLst>
              <a:ext uri="{FF2B5EF4-FFF2-40B4-BE49-F238E27FC236}">
                <a16:creationId xmlns:a16="http://schemas.microsoft.com/office/drawing/2014/main" id="{04422217-5536-8200-0589-59E64A0EF944}"/>
              </a:ext>
            </a:extLst>
          </p:cNvPr>
          <p:cNvSpPr txBox="1"/>
          <p:nvPr/>
        </p:nvSpPr>
        <p:spPr>
          <a:xfrm>
            <a:off x="449045" y="5953598"/>
            <a:ext cx="6190334" cy="33855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[N12, W9, A17, D1, X, D3] at </a:t>
            </a:r>
            <a:r>
              <a:rPr lang="en-US" dirty="0">
                <a:hlinkClick r:id="rId13">
                  <a:extLst>
                    <a:ext uri="{A12FA001-AC4F-418D-AE19-62706E023703}">
                      <ahyp:hlinkClr xmlns:ahyp="http://schemas.microsoft.com/office/drawing/2018/hyperlinkcolor" val="tx"/>
                    </a:ext>
                  </a:extLst>
                </a:hlinkClick>
              </a:rPr>
              <a:t>intel.com/</a:t>
            </a:r>
            <a:r>
              <a:rPr lang="en-US" dirty="0" err="1">
                <a:hlinkClick r:id="rId13">
                  <a:extLst>
                    <a:ext uri="{A12FA001-AC4F-418D-AE19-62706E023703}">
                      <ahyp:hlinkClr xmlns:ahyp="http://schemas.microsoft.com/office/drawing/2018/hyperlinkcolor" val="tx"/>
                    </a:ext>
                  </a:extLst>
                </a:hlinkClick>
              </a:rPr>
              <a:t>processorclaims</a:t>
            </a:r>
            <a:r>
              <a:rPr lang="en-US" dirty="0"/>
              <a:t>: 4th Gen Intel Xeon Scalable processors. Results may vary</a:t>
            </a:r>
          </a:p>
          <a:p>
            <a:r>
              <a:rPr lang="en-US" dirty="0"/>
              <a:t>See </a:t>
            </a:r>
            <a:r>
              <a:rPr lang="en-US" dirty="0">
                <a:hlinkClick r:id="rId14">
                  <a:extLst>
                    <a:ext uri="{A12FA001-AC4F-418D-AE19-62706E023703}">
                      <ahyp:hlinkClr xmlns:ahyp="http://schemas.microsoft.com/office/drawing/2018/hyperlinkcolor" val="tx"/>
                    </a:ext>
                  </a:extLst>
                </a:hlinkClick>
              </a:rPr>
              <a:t>www.intel.com/3gen-xeon-config </a:t>
            </a:r>
            <a:r>
              <a:rPr lang="en-US" dirty="0"/>
              <a:t>for workload and configurations. Results may vary​.</a:t>
            </a:r>
          </a:p>
        </p:txBody>
      </p:sp>
      <p:cxnSp>
        <p:nvCxnSpPr>
          <p:cNvPr id="19" name="Straight Connector 18">
            <a:extLst>
              <a:ext uri="{FF2B5EF4-FFF2-40B4-BE49-F238E27FC236}">
                <a16:creationId xmlns:a16="http://schemas.microsoft.com/office/drawing/2014/main" id="{72362105-4012-0623-67FF-E46FA9E35258}"/>
              </a:ext>
            </a:extLst>
          </p:cNvPr>
          <p:cNvCxnSpPr/>
          <p:nvPr/>
        </p:nvCxnSpPr>
        <p:spPr>
          <a:xfrm>
            <a:off x="462230" y="2866918"/>
            <a:ext cx="179433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A2350D-D016-BA84-C645-21455C9AAA3C}"/>
              </a:ext>
            </a:extLst>
          </p:cNvPr>
          <p:cNvCxnSpPr/>
          <p:nvPr/>
        </p:nvCxnSpPr>
        <p:spPr>
          <a:xfrm>
            <a:off x="2358372" y="2866918"/>
            <a:ext cx="179433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B69379-5AC1-8D9C-1CF0-9326528F2E2D}"/>
              </a:ext>
            </a:extLst>
          </p:cNvPr>
          <p:cNvCxnSpPr/>
          <p:nvPr/>
        </p:nvCxnSpPr>
        <p:spPr>
          <a:xfrm>
            <a:off x="4254514" y="2866918"/>
            <a:ext cx="179433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E21C3C-9A38-031B-C293-FC5A38D41BED}"/>
              </a:ext>
            </a:extLst>
          </p:cNvPr>
          <p:cNvCxnSpPr/>
          <p:nvPr/>
        </p:nvCxnSpPr>
        <p:spPr>
          <a:xfrm>
            <a:off x="6150656" y="2866918"/>
            <a:ext cx="179433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6CD31A0-D10D-CDCC-1767-74E836147016}"/>
              </a:ext>
            </a:extLst>
          </p:cNvPr>
          <p:cNvCxnSpPr/>
          <p:nvPr/>
        </p:nvCxnSpPr>
        <p:spPr>
          <a:xfrm>
            <a:off x="8046798" y="2866918"/>
            <a:ext cx="179433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25D7B9F-18D5-6D56-FB5C-1CC88A990453}"/>
              </a:ext>
            </a:extLst>
          </p:cNvPr>
          <p:cNvCxnSpPr>
            <a:cxnSpLocks/>
          </p:cNvCxnSpPr>
          <p:nvPr/>
        </p:nvCxnSpPr>
        <p:spPr>
          <a:xfrm>
            <a:off x="9942939" y="2866918"/>
            <a:ext cx="1794339"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4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ctangle 216">
            <a:extLst>
              <a:ext uri="{FF2B5EF4-FFF2-40B4-BE49-F238E27FC236}">
                <a16:creationId xmlns:a16="http://schemas.microsoft.com/office/drawing/2014/main" id="{CCED0FD7-84FC-40C4-B35D-6D3620BB9B84}"/>
              </a:ext>
            </a:extLst>
          </p:cNvPr>
          <p:cNvSpPr/>
          <p:nvPr/>
        </p:nvSpPr>
        <p:spPr>
          <a:xfrm>
            <a:off x="1217692" y="1788431"/>
            <a:ext cx="9442692" cy="1156722"/>
          </a:xfrm>
          <a:prstGeom prst="rect">
            <a:avLst/>
          </a:prstGeom>
          <a:solidFill>
            <a:srgbClr val="F2F2F2"/>
          </a:solidFill>
          <a:ln w="12700" cap="flat" cmpd="sng" algn="ctr">
            <a:noFill/>
            <a:prstDash val="solid"/>
            <a:miter lim="800000"/>
          </a:ln>
          <a:effectLst/>
        </p:spPr>
        <p:txBody>
          <a:bodyPr lIns="639913" tIns="182832" rIns="91416" rtlCol="0" anchor="t"/>
          <a:lstStyle/>
          <a:p>
            <a:pPr marL="171399" lvl="1" indent="-171399" defTabSz="914126">
              <a:spcAft>
                <a:spcPts val="600"/>
              </a:spcAft>
              <a:buSzPct val="80000"/>
              <a:buFont typeface="Wingdings" panose="05000000000000000000" pitchFamily="2" charset="2"/>
              <a:buChar char="§"/>
              <a:defRPr/>
            </a:pPr>
            <a:endParaRPr lang="en-US" sz="1999" dirty="0">
              <a:solidFill>
                <a:srgbClr val="FFFFFF"/>
              </a:solidFill>
              <a:latin typeface="IntelOne Display Light" panose="020B0403020203020204" pitchFamily="34" charset="77"/>
              <a:cs typeface="Arial"/>
            </a:endParaRPr>
          </a:p>
        </p:txBody>
      </p:sp>
      <p:sp>
        <p:nvSpPr>
          <p:cNvPr id="200" name="Rectangle 199">
            <a:extLst>
              <a:ext uri="{FF2B5EF4-FFF2-40B4-BE49-F238E27FC236}">
                <a16:creationId xmlns:a16="http://schemas.microsoft.com/office/drawing/2014/main" id="{20BA467F-3E9F-4DC2-ACC4-30BE9592D91C}"/>
              </a:ext>
            </a:extLst>
          </p:cNvPr>
          <p:cNvSpPr/>
          <p:nvPr/>
        </p:nvSpPr>
        <p:spPr>
          <a:xfrm>
            <a:off x="1217692" y="3193024"/>
            <a:ext cx="9442692" cy="1117235"/>
          </a:xfrm>
          <a:prstGeom prst="rect">
            <a:avLst/>
          </a:prstGeom>
          <a:solidFill>
            <a:srgbClr val="F2F2F2"/>
          </a:solidFill>
          <a:ln w="12700" cap="flat" cmpd="sng" algn="ctr">
            <a:noFill/>
            <a:prstDash val="solid"/>
            <a:miter lim="800000"/>
          </a:ln>
          <a:effectLst/>
        </p:spPr>
        <p:txBody>
          <a:bodyPr lIns="639913" tIns="182832" rIns="91416" rtlCol="0" anchor="t"/>
          <a:lstStyle/>
          <a:p>
            <a:pPr marL="171399" lvl="1" indent="-171399">
              <a:spcAft>
                <a:spcPts val="600"/>
              </a:spcAft>
              <a:buSzPct val="80000"/>
              <a:buFont typeface="Wingdings" panose="05000000000000000000" pitchFamily="2" charset="2"/>
              <a:buChar char="§"/>
            </a:pPr>
            <a:endParaRPr lang="en-US" sz="1999" dirty="0">
              <a:solidFill>
                <a:srgbClr val="FFFFFF"/>
              </a:solidFill>
              <a:latin typeface="IntelOne Display Light" panose="020B0403020203020204" pitchFamily="34" charset="77"/>
              <a:cs typeface="Arial"/>
            </a:endParaRPr>
          </a:p>
        </p:txBody>
      </p:sp>
      <p:sp>
        <p:nvSpPr>
          <p:cNvPr id="211" name="Rectangle 210">
            <a:extLst>
              <a:ext uri="{FF2B5EF4-FFF2-40B4-BE49-F238E27FC236}">
                <a16:creationId xmlns:a16="http://schemas.microsoft.com/office/drawing/2014/main" id="{57469463-E666-49E7-99DA-9E23AF80CD9E}"/>
              </a:ext>
            </a:extLst>
          </p:cNvPr>
          <p:cNvSpPr/>
          <p:nvPr/>
        </p:nvSpPr>
        <p:spPr>
          <a:xfrm>
            <a:off x="1217691" y="4555206"/>
            <a:ext cx="9442694" cy="1426150"/>
          </a:xfrm>
          <a:prstGeom prst="rect">
            <a:avLst/>
          </a:prstGeom>
          <a:solidFill>
            <a:srgbClr val="F2F2F2"/>
          </a:solidFill>
          <a:ln w="12700" cap="flat" cmpd="sng" algn="ctr">
            <a:noFill/>
            <a:prstDash val="solid"/>
            <a:miter lim="800000"/>
          </a:ln>
          <a:effectLst/>
        </p:spPr>
        <p:txBody>
          <a:bodyPr lIns="639913" tIns="182832" rIns="91416" rtlCol="0" anchor="t"/>
          <a:lstStyle/>
          <a:p>
            <a:pPr marL="171399" lvl="1" indent="-171399">
              <a:spcAft>
                <a:spcPts val="600"/>
              </a:spcAft>
              <a:buSzPct val="80000"/>
              <a:buFont typeface="Wingdings" panose="05000000000000000000" pitchFamily="2" charset="2"/>
              <a:buChar char="§"/>
            </a:pPr>
            <a:endParaRPr lang="en-US" sz="1999" dirty="0">
              <a:solidFill>
                <a:srgbClr val="FFFFFF"/>
              </a:solidFill>
              <a:latin typeface="IntelOne Display Light" panose="020B0403020203020204" pitchFamily="34" charset="77"/>
              <a:cs typeface="Arial"/>
            </a:endParaRPr>
          </a:p>
        </p:txBody>
      </p:sp>
      <p:sp>
        <p:nvSpPr>
          <p:cNvPr id="159" name="!!ssbox">
            <a:extLst>
              <a:ext uri="{FF2B5EF4-FFF2-40B4-BE49-F238E27FC236}">
                <a16:creationId xmlns:a16="http://schemas.microsoft.com/office/drawing/2014/main" id="{075B553E-1AB2-4F9C-9235-CF32EC6003DC}"/>
              </a:ext>
            </a:extLst>
          </p:cNvPr>
          <p:cNvSpPr/>
          <p:nvPr/>
        </p:nvSpPr>
        <p:spPr>
          <a:xfrm>
            <a:off x="1217691" y="2584217"/>
            <a:ext cx="2166493" cy="360937"/>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Microservices</a:t>
            </a:r>
          </a:p>
        </p:txBody>
      </p:sp>
      <p:sp>
        <p:nvSpPr>
          <p:cNvPr id="164" name="!!ssbox">
            <a:extLst>
              <a:ext uri="{FF2B5EF4-FFF2-40B4-BE49-F238E27FC236}">
                <a16:creationId xmlns:a16="http://schemas.microsoft.com/office/drawing/2014/main" id="{D3111C75-FEA1-478A-ADC2-5282AF7A7CE7}"/>
              </a:ext>
            </a:extLst>
          </p:cNvPr>
          <p:cNvSpPr/>
          <p:nvPr/>
        </p:nvSpPr>
        <p:spPr>
          <a:xfrm>
            <a:off x="1217691" y="1789076"/>
            <a:ext cx="2166493" cy="360937"/>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Services and Solutions</a:t>
            </a:r>
            <a:endParaRPr lang="ru-RU" sz="1400" dirty="0">
              <a:solidFill>
                <a:srgbClr val="FFFFFF"/>
              </a:solidFill>
              <a:cs typeface="Arial"/>
              <a:sym typeface="Intel Clear Bold"/>
            </a:endParaRPr>
          </a:p>
        </p:txBody>
      </p:sp>
      <p:sp>
        <p:nvSpPr>
          <p:cNvPr id="165" name="!!ssbox">
            <a:extLst>
              <a:ext uri="{FF2B5EF4-FFF2-40B4-BE49-F238E27FC236}">
                <a16:creationId xmlns:a16="http://schemas.microsoft.com/office/drawing/2014/main" id="{F11607FF-09A2-4387-9155-7F1440891FD8}"/>
              </a:ext>
            </a:extLst>
          </p:cNvPr>
          <p:cNvSpPr/>
          <p:nvPr/>
        </p:nvSpPr>
        <p:spPr>
          <a:xfrm>
            <a:off x="1217691" y="2186648"/>
            <a:ext cx="2166493" cy="360937"/>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Applications</a:t>
            </a:r>
            <a:endParaRPr lang="ru-RU" sz="1400" dirty="0">
              <a:solidFill>
                <a:srgbClr val="FFFFFF"/>
              </a:solidFill>
              <a:cs typeface="Arial"/>
              <a:sym typeface="Intel Clear Bold"/>
            </a:endParaRPr>
          </a:p>
        </p:txBody>
      </p:sp>
      <p:sp>
        <p:nvSpPr>
          <p:cNvPr id="162" name="!!ssbox">
            <a:extLst>
              <a:ext uri="{FF2B5EF4-FFF2-40B4-BE49-F238E27FC236}">
                <a16:creationId xmlns:a16="http://schemas.microsoft.com/office/drawing/2014/main" id="{BA74B1E1-0479-4A63-B42F-C330809EC865}"/>
              </a:ext>
            </a:extLst>
          </p:cNvPr>
          <p:cNvSpPr/>
          <p:nvPr/>
        </p:nvSpPr>
        <p:spPr>
          <a:xfrm>
            <a:off x="1217691" y="4555206"/>
            <a:ext cx="2166493" cy="450117"/>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Virtualization and Orchestration</a:t>
            </a:r>
            <a:endParaRPr lang="ru-RU" sz="1400" dirty="0">
              <a:solidFill>
                <a:srgbClr val="FFFFFF"/>
              </a:solidFill>
              <a:cs typeface="Arial"/>
              <a:sym typeface="Intel Clear Bold"/>
            </a:endParaRPr>
          </a:p>
        </p:txBody>
      </p:sp>
      <p:sp>
        <p:nvSpPr>
          <p:cNvPr id="163" name="!!ssbox">
            <a:extLst>
              <a:ext uri="{FF2B5EF4-FFF2-40B4-BE49-F238E27FC236}">
                <a16:creationId xmlns:a16="http://schemas.microsoft.com/office/drawing/2014/main" id="{968ACA2F-C8C9-4147-B23C-F40947688BBD}"/>
              </a:ext>
            </a:extLst>
          </p:cNvPr>
          <p:cNvSpPr/>
          <p:nvPr/>
        </p:nvSpPr>
        <p:spPr>
          <a:xfrm>
            <a:off x="1217691" y="5043222"/>
            <a:ext cx="2166493" cy="450117"/>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Operating System</a:t>
            </a:r>
            <a:endParaRPr lang="ru-RU" sz="1400" dirty="0">
              <a:solidFill>
                <a:srgbClr val="FFFFFF"/>
              </a:solidFill>
              <a:cs typeface="Arial"/>
              <a:sym typeface="Intel Clear Bold"/>
            </a:endParaRPr>
          </a:p>
        </p:txBody>
      </p:sp>
      <p:sp>
        <p:nvSpPr>
          <p:cNvPr id="166" name="!!ssbox">
            <a:extLst>
              <a:ext uri="{FF2B5EF4-FFF2-40B4-BE49-F238E27FC236}">
                <a16:creationId xmlns:a16="http://schemas.microsoft.com/office/drawing/2014/main" id="{9AA22EC1-7EDC-4C94-89F7-5349439B7118}"/>
              </a:ext>
            </a:extLst>
          </p:cNvPr>
          <p:cNvSpPr/>
          <p:nvPr/>
        </p:nvSpPr>
        <p:spPr>
          <a:xfrm>
            <a:off x="1217691" y="5531239"/>
            <a:ext cx="2166493" cy="450117"/>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Firmware, Bios, Drivers</a:t>
            </a:r>
            <a:endParaRPr lang="ru-RU" sz="1400" dirty="0">
              <a:solidFill>
                <a:srgbClr val="FFFFFF"/>
              </a:solidFill>
              <a:cs typeface="Arial"/>
              <a:sym typeface="Intel Clear Bold"/>
            </a:endParaRPr>
          </a:p>
        </p:txBody>
      </p:sp>
      <p:sp>
        <p:nvSpPr>
          <p:cNvPr id="287" name="TextBox 286">
            <a:extLst>
              <a:ext uri="{FF2B5EF4-FFF2-40B4-BE49-F238E27FC236}">
                <a16:creationId xmlns:a16="http://schemas.microsoft.com/office/drawing/2014/main" id="{6F23CEFC-4AA3-4562-A010-8A89A3EE7E27}"/>
              </a:ext>
            </a:extLst>
          </p:cNvPr>
          <p:cNvSpPr txBox="1"/>
          <p:nvPr/>
        </p:nvSpPr>
        <p:spPr>
          <a:xfrm>
            <a:off x="3653054" y="1949760"/>
            <a:ext cx="1767291" cy="873494"/>
          </a:xfrm>
          <a:prstGeom prst="rect">
            <a:avLst/>
          </a:prstGeom>
          <a:solidFill>
            <a:srgbClr val="0068B5"/>
          </a:solidFill>
          <a:ln>
            <a:noFill/>
          </a:ln>
          <a:effectLst/>
        </p:spPr>
        <p:txBody>
          <a:bodyPr wrap="square" rtlCol="0" anchor="ctr">
            <a:noAutofit/>
          </a:bodyPr>
          <a:lstStyle>
            <a:defPPr>
              <a:defRPr lang="en-US"/>
            </a:defPPr>
            <a:lvl1pPr>
              <a:defRPr sz="1100">
                <a:solidFill>
                  <a:schemeClr val="bg2"/>
                </a:solidFill>
                <a:latin typeface="IntelOne Display Medium" panose="020B0703020203020204" pitchFamily="34" charset="0"/>
                <a:cs typeface="Arial"/>
              </a:defRPr>
            </a:lvl1pPr>
          </a:lstStyle>
          <a:p>
            <a:pPr algn="ctr" defTabSz="914126">
              <a:defRPr/>
            </a:pPr>
            <a:r>
              <a:rPr lang="en-US" sz="1400" dirty="0">
                <a:solidFill>
                  <a:srgbClr val="FFFFFF"/>
                </a:solidFill>
              </a:rPr>
              <a:t>Data Services</a:t>
            </a:r>
          </a:p>
        </p:txBody>
      </p:sp>
      <p:sp>
        <p:nvSpPr>
          <p:cNvPr id="3" name="Title 2">
            <a:extLst>
              <a:ext uri="{FF2B5EF4-FFF2-40B4-BE49-F238E27FC236}">
                <a16:creationId xmlns:a16="http://schemas.microsoft.com/office/drawing/2014/main" id="{04810768-6F93-413E-9552-94359C4A3265}"/>
              </a:ext>
            </a:extLst>
          </p:cNvPr>
          <p:cNvSpPr>
            <a:spLocks noGrp="1"/>
          </p:cNvSpPr>
          <p:nvPr>
            <p:ph type="title"/>
          </p:nvPr>
        </p:nvSpPr>
        <p:spPr/>
        <p:txBody>
          <a:bodyPr/>
          <a:lstStyle/>
          <a:p>
            <a:r>
              <a:rPr lang="en-US" dirty="0"/>
              <a:t>Breadth and Depth of Intel Software Investments</a:t>
            </a:r>
            <a:br>
              <a:rPr lang="en-US" dirty="0"/>
            </a:br>
            <a:endParaRPr lang="en-US" dirty="0"/>
          </a:p>
        </p:txBody>
      </p:sp>
      <p:sp>
        <p:nvSpPr>
          <p:cNvPr id="216" name="TextBox 215">
            <a:extLst>
              <a:ext uri="{FF2B5EF4-FFF2-40B4-BE49-F238E27FC236}">
                <a16:creationId xmlns:a16="http://schemas.microsoft.com/office/drawing/2014/main" id="{06F803CB-F4F7-4960-95D8-24289A8BFA0F}"/>
              </a:ext>
            </a:extLst>
          </p:cNvPr>
          <p:cNvSpPr txBox="1"/>
          <p:nvPr/>
        </p:nvSpPr>
        <p:spPr>
          <a:xfrm>
            <a:off x="9043959" y="3345850"/>
            <a:ext cx="1454971" cy="797579"/>
          </a:xfrm>
          <a:prstGeom prst="rect">
            <a:avLst/>
          </a:prstGeom>
          <a:solidFill>
            <a:srgbClr val="0068B5"/>
          </a:solidFill>
          <a:ln>
            <a:noFill/>
          </a:ln>
          <a:effectLst/>
        </p:spPr>
        <p:txBody>
          <a:bodyPr wrap="square" rtlCol="0" anchor="ctr">
            <a:noAutofit/>
          </a:bodyPr>
          <a:lstStyle/>
          <a:p>
            <a:pPr algn="ctr" defTabSz="914126">
              <a:defRPr/>
            </a:pPr>
            <a:r>
              <a:rPr lang="en-US" sz="1400" dirty="0" err="1">
                <a:solidFill>
                  <a:srgbClr val="FFFFFF"/>
                </a:solidFill>
                <a:latin typeface="IntelOne Display Medium" panose="020B0703020203020204" pitchFamily="34" charset="0"/>
                <a:cs typeface="Arial"/>
              </a:rPr>
              <a:t>OneDNN</a:t>
            </a:r>
            <a:r>
              <a:rPr lang="en-US" sz="1400" dirty="0">
                <a:solidFill>
                  <a:srgbClr val="FFFFFF"/>
                </a:solidFill>
                <a:latin typeface="IntelOne Display Medium" panose="020B0703020203020204" pitchFamily="34" charset="0"/>
                <a:cs typeface="Arial"/>
              </a:rPr>
              <a:t>, TensorFlow, </a:t>
            </a:r>
            <a:r>
              <a:rPr lang="en-US" sz="1400" dirty="0" err="1">
                <a:solidFill>
                  <a:srgbClr val="FFFFFF"/>
                </a:solidFill>
                <a:latin typeface="IntelOne Display Medium" panose="020B0703020203020204" pitchFamily="34" charset="0"/>
                <a:cs typeface="Arial"/>
              </a:rPr>
              <a:t>Pytorch</a:t>
            </a:r>
            <a:endParaRPr lang="en-US" sz="1400" dirty="0">
              <a:solidFill>
                <a:srgbClr val="FFFFFF"/>
              </a:solidFill>
              <a:latin typeface="IntelOne Display Medium" panose="020B0703020203020204" pitchFamily="34" charset="0"/>
              <a:cs typeface="Arial"/>
            </a:endParaRPr>
          </a:p>
        </p:txBody>
      </p:sp>
      <p:grpSp>
        <p:nvGrpSpPr>
          <p:cNvPr id="6" name="Group 5">
            <a:extLst>
              <a:ext uri="{FF2B5EF4-FFF2-40B4-BE49-F238E27FC236}">
                <a16:creationId xmlns:a16="http://schemas.microsoft.com/office/drawing/2014/main" id="{DAC06E92-8006-03EC-1033-8FD0ECC82F70}"/>
              </a:ext>
            </a:extLst>
          </p:cNvPr>
          <p:cNvGrpSpPr/>
          <p:nvPr/>
        </p:nvGrpSpPr>
        <p:grpSpPr>
          <a:xfrm>
            <a:off x="1217691" y="3193025"/>
            <a:ext cx="2166493" cy="1117234"/>
            <a:chOff x="1217691" y="3237103"/>
            <a:chExt cx="2166493" cy="1062797"/>
          </a:xfrm>
        </p:grpSpPr>
        <p:sp>
          <p:nvSpPr>
            <p:cNvPr id="160" name="!!ssbox">
              <a:extLst>
                <a:ext uri="{FF2B5EF4-FFF2-40B4-BE49-F238E27FC236}">
                  <a16:creationId xmlns:a16="http://schemas.microsoft.com/office/drawing/2014/main" id="{F4A217A7-3671-4F92-9D6E-0AE7ED594AB6}"/>
                </a:ext>
              </a:extLst>
            </p:cNvPr>
            <p:cNvSpPr/>
            <p:nvPr/>
          </p:nvSpPr>
          <p:spPr>
            <a:xfrm>
              <a:off x="1217691" y="3237103"/>
              <a:ext cx="2166493" cy="514325"/>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Middleware and Frameworks</a:t>
              </a:r>
              <a:endParaRPr lang="ru-RU" sz="1400" dirty="0">
                <a:solidFill>
                  <a:srgbClr val="FFFFFF"/>
                </a:solidFill>
                <a:cs typeface="Arial"/>
                <a:sym typeface="Intel Clear Bold"/>
              </a:endParaRPr>
            </a:p>
          </p:txBody>
        </p:sp>
        <p:sp>
          <p:nvSpPr>
            <p:cNvPr id="245" name="!!ssbox">
              <a:extLst>
                <a:ext uri="{FF2B5EF4-FFF2-40B4-BE49-F238E27FC236}">
                  <a16:creationId xmlns:a16="http://schemas.microsoft.com/office/drawing/2014/main" id="{02AD8E55-B44B-4A46-8735-44D9BA5EFD3D}"/>
                </a:ext>
              </a:extLst>
            </p:cNvPr>
            <p:cNvSpPr/>
            <p:nvPr/>
          </p:nvSpPr>
          <p:spPr>
            <a:xfrm>
              <a:off x="1217691" y="3785575"/>
              <a:ext cx="2166493" cy="514325"/>
            </a:xfrm>
            <a:prstGeom prst="rect">
              <a:avLst/>
            </a:prstGeom>
            <a:solidFill>
              <a:srgbClr val="525252"/>
            </a:solidFill>
            <a:ln w="12700" cap="flat" cmpd="sng" algn="ctr">
              <a:noFill/>
              <a:prstDash val="solid"/>
              <a:miter lim="800000"/>
            </a:ln>
            <a:effectLst/>
          </p:spPr>
          <p:txBody>
            <a:bodyPr lIns="91416" rIns="91416" rtlCol="0" anchor="ctr"/>
            <a:lstStyle/>
            <a:p>
              <a:pPr algn="r" defTabSz="914126">
                <a:defRPr/>
              </a:pPr>
              <a:r>
                <a:rPr lang="en-US" sz="1400" dirty="0">
                  <a:solidFill>
                    <a:srgbClr val="FFFFFF"/>
                  </a:solidFill>
                  <a:latin typeface="IntelOne Display Medium" panose="020B0703020203020204" pitchFamily="34" charset="0"/>
                  <a:cs typeface="Arial"/>
                  <a:sym typeface="Intel Clear Bold"/>
                </a:rPr>
                <a:t>Tools, Languages, and Libraries</a:t>
              </a:r>
              <a:endParaRPr lang="ru-RU" sz="1400" dirty="0">
                <a:solidFill>
                  <a:srgbClr val="FFFFFF"/>
                </a:solidFill>
                <a:cs typeface="Arial"/>
                <a:sym typeface="Intel Clear Bold"/>
              </a:endParaRPr>
            </a:p>
          </p:txBody>
        </p:sp>
      </p:grpSp>
      <p:sp>
        <p:nvSpPr>
          <p:cNvPr id="327" name="TextBox 326">
            <a:extLst>
              <a:ext uri="{FF2B5EF4-FFF2-40B4-BE49-F238E27FC236}">
                <a16:creationId xmlns:a16="http://schemas.microsoft.com/office/drawing/2014/main" id="{F552A690-1203-4D6F-A66C-699B8AA1AA67}"/>
              </a:ext>
            </a:extLst>
          </p:cNvPr>
          <p:cNvSpPr txBox="1"/>
          <p:nvPr/>
        </p:nvSpPr>
        <p:spPr>
          <a:xfrm>
            <a:off x="3653054" y="3355059"/>
            <a:ext cx="1767292" cy="797579"/>
          </a:xfrm>
          <a:prstGeom prst="rect">
            <a:avLst/>
          </a:prstGeom>
          <a:solidFill>
            <a:srgbClr val="0068B5"/>
          </a:solidFill>
          <a:ln>
            <a:noFill/>
          </a:ln>
          <a:effectLst/>
        </p:spPr>
        <p:txBody>
          <a:bodyPr wrap="square" rtlCol="0" anchor="ctr">
            <a:noAutofit/>
          </a:bodyPr>
          <a:lstStyle/>
          <a:p>
            <a:pPr algn="ctr" defTabSz="914126">
              <a:defRPr/>
            </a:pPr>
            <a:r>
              <a:rPr lang="en-US" sz="1400" dirty="0">
                <a:solidFill>
                  <a:srgbClr val="FFFFFF"/>
                </a:solidFill>
                <a:latin typeface="IntelOne Display Medium" panose="020B0703020203020204" pitchFamily="34" charset="0"/>
                <a:cs typeface="Arial"/>
              </a:rPr>
              <a:t>Compilers, GCC, LLVM</a:t>
            </a:r>
          </a:p>
        </p:txBody>
      </p:sp>
      <p:sp>
        <p:nvSpPr>
          <p:cNvPr id="177" name="Rectangle 176">
            <a:extLst>
              <a:ext uri="{FF2B5EF4-FFF2-40B4-BE49-F238E27FC236}">
                <a16:creationId xmlns:a16="http://schemas.microsoft.com/office/drawing/2014/main" id="{3031C97D-3B04-43D2-87FE-EF9D2A156468}"/>
              </a:ext>
            </a:extLst>
          </p:cNvPr>
          <p:cNvSpPr/>
          <p:nvPr/>
        </p:nvSpPr>
        <p:spPr>
          <a:xfrm>
            <a:off x="4135332" y="1045987"/>
            <a:ext cx="3555425" cy="4000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tIns="91416" rIns="0" bIns="91416" rtlCol="0" anchor="ctr" anchorCtr="0"/>
          <a:lstStyle/>
          <a:p>
            <a:pPr algn="ctr" defTabSz="914126">
              <a:defRPr/>
            </a:pPr>
            <a:r>
              <a:rPr lang="en-US" sz="1600" dirty="0">
                <a:solidFill>
                  <a:srgbClr val="525252"/>
                </a:solidFill>
                <a:latin typeface="IntelOne Display Medium"/>
                <a:cs typeface="Arial"/>
              </a:rPr>
              <a:t>End-to-End Cloud to Edge</a:t>
            </a:r>
            <a:endParaRPr lang="en-US" sz="1600" dirty="0">
              <a:solidFill>
                <a:srgbClr val="525252"/>
              </a:solidFill>
              <a:latin typeface="IntelOne Display Medium" panose="020B0703020203020204" pitchFamily="34" charset="0"/>
              <a:cs typeface="Arial"/>
            </a:endParaRPr>
          </a:p>
        </p:txBody>
      </p:sp>
      <p:sp>
        <p:nvSpPr>
          <p:cNvPr id="463" name="TextBox 462">
            <a:extLst>
              <a:ext uri="{FF2B5EF4-FFF2-40B4-BE49-F238E27FC236}">
                <a16:creationId xmlns:a16="http://schemas.microsoft.com/office/drawing/2014/main" id="{31DA4888-EF0F-418C-8D7A-DE7AE2F0E150}"/>
              </a:ext>
            </a:extLst>
          </p:cNvPr>
          <p:cNvSpPr txBox="1"/>
          <p:nvPr/>
        </p:nvSpPr>
        <p:spPr>
          <a:xfrm>
            <a:off x="3653054" y="5530499"/>
            <a:ext cx="6845875" cy="351867"/>
          </a:xfrm>
          <a:prstGeom prst="rect">
            <a:avLst/>
          </a:prstGeom>
          <a:solidFill>
            <a:srgbClr val="0068B5"/>
          </a:solidFill>
          <a:ln>
            <a:noFill/>
          </a:ln>
          <a:effectLst/>
        </p:spPr>
        <p:txBody>
          <a:bodyPr wrap="square" rtlCol="0" anchor="ctr">
            <a:no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chemeClr val="bg2"/>
                </a:solidFill>
                <a:effectLst/>
                <a:uLnTx/>
                <a:uFillTx/>
                <a:latin typeface="IntelOne Display Medium" panose="020B0703020203020204" pitchFamily="34" charset="0"/>
                <a:cs typeface="Arial"/>
              </a:defRPr>
            </a:lvl1pPr>
          </a:lstStyle>
          <a:p>
            <a:pPr defTabSz="914126">
              <a:defRPr/>
            </a:pPr>
            <a:r>
              <a:rPr lang="en-US" sz="1400" dirty="0">
                <a:solidFill>
                  <a:srgbClr val="FFFFFF"/>
                </a:solidFill>
              </a:rPr>
              <a:t>Universal Scalable Firmware, </a:t>
            </a:r>
            <a:r>
              <a:rPr lang="en-US" sz="1400" dirty="0" err="1">
                <a:solidFill>
                  <a:srgbClr val="FFFFFF"/>
                </a:solidFill>
              </a:rPr>
              <a:t>OpenBMC</a:t>
            </a:r>
            <a:r>
              <a:rPr lang="en-US" sz="1400" dirty="0">
                <a:solidFill>
                  <a:srgbClr val="FFFFFF"/>
                </a:solidFill>
              </a:rPr>
              <a:t>, and more</a:t>
            </a:r>
          </a:p>
        </p:txBody>
      </p:sp>
      <p:sp>
        <p:nvSpPr>
          <p:cNvPr id="220" name="TextBox 219">
            <a:extLst>
              <a:ext uri="{FF2B5EF4-FFF2-40B4-BE49-F238E27FC236}">
                <a16:creationId xmlns:a16="http://schemas.microsoft.com/office/drawing/2014/main" id="{87A0512B-B204-47F1-955A-6AA892769CB6}"/>
              </a:ext>
            </a:extLst>
          </p:cNvPr>
          <p:cNvSpPr txBox="1"/>
          <p:nvPr/>
        </p:nvSpPr>
        <p:spPr>
          <a:xfrm>
            <a:off x="9043958" y="1949759"/>
            <a:ext cx="1454972" cy="895892"/>
          </a:xfrm>
          <a:prstGeom prst="rect">
            <a:avLst/>
          </a:prstGeom>
          <a:solidFill>
            <a:srgbClr val="0068B5"/>
          </a:solidFill>
          <a:ln>
            <a:noFill/>
          </a:ln>
          <a:effectLst/>
        </p:spPr>
        <p:txBody>
          <a:bodyPr wrap="square" rtlCol="0" anchor="ctr">
            <a:noAutofit/>
          </a:bodyPr>
          <a:lstStyle/>
          <a:p>
            <a:pPr algn="ctr" defTabSz="914126">
              <a:defRPr/>
            </a:pPr>
            <a:r>
              <a:rPr lang="en-US" sz="1400" dirty="0">
                <a:solidFill>
                  <a:srgbClr val="FFFFFF"/>
                </a:solidFill>
                <a:latin typeface="IntelOne Display Medium" panose="020B0703020203020204" pitchFamily="34" charset="0"/>
                <a:cs typeface="Arial"/>
              </a:rPr>
              <a:t>Artificial Intelligence</a:t>
            </a:r>
          </a:p>
        </p:txBody>
      </p:sp>
      <p:sp>
        <p:nvSpPr>
          <p:cNvPr id="197" name="TextBox 196">
            <a:extLst>
              <a:ext uri="{FF2B5EF4-FFF2-40B4-BE49-F238E27FC236}">
                <a16:creationId xmlns:a16="http://schemas.microsoft.com/office/drawing/2014/main" id="{605A7DC5-8A87-45B0-B2BB-74F010BDD99E}"/>
              </a:ext>
            </a:extLst>
          </p:cNvPr>
          <p:cNvSpPr txBox="1"/>
          <p:nvPr/>
        </p:nvSpPr>
        <p:spPr>
          <a:xfrm>
            <a:off x="5592028" y="3355381"/>
            <a:ext cx="1454972" cy="797579"/>
          </a:xfrm>
          <a:prstGeom prst="rect">
            <a:avLst/>
          </a:prstGeom>
          <a:solidFill>
            <a:srgbClr val="0068B5"/>
          </a:solidFill>
          <a:ln>
            <a:noFill/>
          </a:ln>
          <a:effectLst/>
        </p:spPr>
        <p:txBody>
          <a:bodyPr wrap="square" rtlCol="0" anchor="ctr">
            <a:noAutofit/>
          </a:bodyPr>
          <a:lstStyle/>
          <a:p>
            <a:pPr algn="ctr" defTabSz="914126">
              <a:defRPr/>
            </a:pPr>
            <a:r>
              <a:rPr lang="en-US" sz="1400" dirty="0">
                <a:solidFill>
                  <a:srgbClr val="FFFFFF"/>
                </a:solidFill>
                <a:latin typeface="IntelOne Display Medium" panose="020B0703020203020204" pitchFamily="34" charset="0"/>
                <a:cs typeface="Arial"/>
              </a:rPr>
              <a:t>Transcode Libraries</a:t>
            </a:r>
          </a:p>
        </p:txBody>
      </p:sp>
      <p:sp>
        <p:nvSpPr>
          <p:cNvPr id="238" name="TextBox 237">
            <a:extLst>
              <a:ext uri="{FF2B5EF4-FFF2-40B4-BE49-F238E27FC236}">
                <a16:creationId xmlns:a16="http://schemas.microsoft.com/office/drawing/2014/main" id="{BF088D02-E445-47C5-8916-8647BDD752C0}"/>
              </a:ext>
            </a:extLst>
          </p:cNvPr>
          <p:cNvSpPr txBox="1"/>
          <p:nvPr/>
        </p:nvSpPr>
        <p:spPr>
          <a:xfrm>
            <a:off x="7216247" y="3349944"/>
            <a:ext cx="1673859" cy="793485"/>
          </a:xfrm>
          <a:prstGeom prst="rect">
            <a:avLst/>
          </a:prstGeom>
          <a:solidFill>
            <a:srgbClr val="0068B5"/>
          </a:solidFill>
          <a:ln>
            <a:noFill/>
          </a:ln>
          <a:effectLst/>
        </p:spPr>
        <p:txBody>
          <a:bodyPr wrap="square" rtlCol="0" anchor="ctr">
            <a:noAutofit/>
          </a:bodyPr>
          <a:lstStyle/>
          <a:p>
            <a:pPr algn="ctr" defTabSz="914126">
              <a:defRPr/>
            </a:pPr>
            <a:r>
              <a:rPr lang="en-US" sz="1400" dirty="0">
                <a:solidFill>
                  <a:srgbClr val="FFFFFF"/>
                </a:solidFill>
                <a:latin typeface="IntelOne Display Medium" panose="020B0703020203020204" pitchFamily="34" charset="0"/>
                <a:cs typeface="Arial"/>
              </a:rPr>
              <a:t>Java, </a:t>
            </a:r>
            <a:r>
              <a:rPr lang="en-US" sz="1400" dirty="0" err="1">
                <a:solidFill>
                  <a:srgbClr val="FFFFFF"/>
                </a:solidFill>
                <a:latin typeface="IntelOne Display Medium" panose="020B0703020203020204" pitchFamily="34" charset="0"/>
                <a:cs typeface="Arial"/>
              </a:rPr>
              <a:t>GoLang</a:t>
            </a:r>
            <a:r>
              <a:rPr lang="en-US" sz="1400" dirty="0">
                <a:solidFill>
                  <a:srgbClr val="FFFFFF"/>
                </a:solidFill>
                <a:latin typeface="IntelOne Display Medium" panose="020B0703020203020204" pitchFamily="34" charset="0"/>
                <a:cs typeface="Arial"/>
              </a:rPr>
              <a:t>, Python</a:t>
            </a:r>
          </a:p>
        </p:txBody>
      </p:sp>
      <p:sp>
        <p:nvSpPr>
          <p:cNvPr id="261" name="TextBox 260">
            <a:extLst>
              <a:ext uri="{FF2B5EF4-FFF2-40B4-BE49-F238E27FC236}">
                <a16:creationId xmlns:a16="http://schemas.microsoft.com/office/drawing/2014/main" id="{3E6DDEE7-55D8-4C8D-9E0D-1FDEAABCB7E4}"/>
              </a:ext>
            </a:extLst>
          </p:cNvPr>
          <p:cNvSpPr txBox="1"/>
          <p:nvPr/>
        </p:nvSpPr>
        <p:spPr>
          <a:xfrm>
            <a:off x="5566921" y="1949760"/>
            <a:ext cx="1477643" cy="873494"/>
          </a:xfrm>
          <a:prstGeom prst="rect">
            <a:avLst/>
          </a:prstGeom>
          <a:solidFill>
            <a:srgbClr val="0068B5"/>
          </a:solidFill>
          <a:ln>
            <a:noFill/>
          </a:ln>
          <a:effectLst/>
        </p:spPr>
        <p:txBody>
          <a:bodyPr wrap="square" rtlCol="0" anchor="ctr">
            <a:noAutofit/>
          </a:bodyPr>
          <a:lstStyle>
            <a:defPPr>
              <a:defRPr lang="en-US"/>
            </a:defPPr>
            <a:lvl1pPr>
              <a:defRPr sz="1100">
                <a:solidFill>
                  <a:schemeClr val="bg2"/>
                </a:solidFill>
                <a:latin typeface="IntelOne Display Medium" panose="020B0703020203020204" pitchFamily="34" charset="0"/>
                <a:cs typeface="Arial"/>
              </a:defRPr>
            </a:lvl1pPr>
          </a:lstStyle>
          <a:p>
            <a:pPr algn="ctr" defTabSz="914126">
              <a:defRPr/>
            </a:pPr>
            <a:r>
              <a:rPr lang="en-US" sz="1400" dirty="0">
                <a:solidFill>
                  <a:srgbClr val="FFFFFF"/>
                </a:solidFill>
              </a:rPr>
              <a:t>Media</a:t>
            </a:r>
          </a:p>
        </p:txBody>
      </p:sp>
      <p:sp>
        <p:nvSpPr>
          <p:cNvPr id="451" name="TextBox 450">
            <a:extLst>
              <a:ext uri="{FF2B5EF4-FFF2-40B4-BE49-F238E27FC236}">
                <a16:creationId xmlns:a16="http://schemas.microsoft.com/office/drawing/2014/main" id="{D8B93678-7594-4648-A658-6134D97FBCEF}"/>
              </a:ext>
            </a:extLst>
          </p:cNvPr>
          <p:cNvSpPr txBox="1"/>
          <p:nvPr/>
        </p:nvSpPr>
        <p:spPr>
          <a:xfrm>
            <a:off x="3653054" y="5094787"/>
            <a:ext cx="6845876" cy="351867"/>
          </a:xfrm>
          <a:prstGeom prst="rect">
            <a:avLst/>
          </a:prstGeom>
          <a:solidFill>
            <a:srgbClr val="0068B5"/>
          </a:solidFill>
          <a:ln>
            <a:noFill/>
          </a:ln>
          <a:effectLst/>
        </p:spPr>
        <p:txBody>
          <a:bodyPr wrap="square" rtlCol="0" anchor="ctr">
            <a:no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chemeClr val="bg2"/>
                </a:solidFill>
                <a:effectLst/>
                <a:uLnTx/>
                <a:uFillTx/>
                <a:latin typeface="IntelOne Display Medium" panose="020B0703020203020204" pitchFamily="34" charset="0"/>
                <a:cs typeface="Arial"/>
              </a:defRPr>
            </a:lvl1pPr>
          </a:lstStyle>
          <a:p>
            <a:pPr defTabSz="914126">
              <a:defRPr/>
            </a:pPr>
            <a:r>
              <a:rPr lang="en-US" sz="1400" dirty="0">
                <a:solidFill>
                  <a:srgbClr val="FFFFFF"/>
                </a:solidFill>
              </a:rPr>
              <a:t>Windows, Linux</a:t>
            </a:r>
          </a:p>
        </p:txBody>
      </p:sp>
      <p:sp>
        <p:nvSpPr>
          <p:cNvPr id="213" name="TextBox 212">
            <a:extLst>
              <a:ext uri="{FF2B5EF4-FFF2-40B4-BE49-F238E27FC236}">
                <a16:creationId xmlns:a16="http://schemas.microsoft.com/office/drawing/2014/main" id="{7039C1BA-E56D-4C2B-9F68-34D8021FE60D}"/>
              </a:ext>
            </a:extLst>
          </p:cNvPr>
          <p:cNvSpPr txBox="1"/>
          <p:nvPr/>
        </p:nvSpPr>
        <p:spPr>
          <a:xfrm>
            <a:off x="7216247" y="1949760"/>
            <a:ext cx="1636366" cy="873494"/>
          </a:xfrm>
          <a:prstGeom prst="rect">
            <a:avLst/>
          </a:prstGeom>
          <a:solidFill>
            <a:srgbClr val="0068B5"/>
          </a:solidFill>
          <a:ln>
            <a:noFill/>
          </a:ln>
          <a:effectLst/>
        </p:spPr>
        <p:txBody>
          <a:bodyPr wrap="square" rtlCol="0" anchor="ctr">
            <a:noAutofit/>
          </a:bodyPr>
          <a:lstStyle>
            <a:defPPr>
              <a:defRPr lang="en-US"/>
            </a:defPPr>
            <a:lvl1pPr>
              <a:defRPr sz="1100">
                <a:solidFill>
                  <a:schemeClr val="bg2"/>
                </a:solidFill>
                <a:latin typeface="IntelOne Display Medium" panose="020B0703020203020204" pitchFamily="34" charset="0"/>
                <a:cs typeface="Arial"/>
              </a:defRPr>
            </a:lvl1pPr>
          </a:lstStyle>
          <a:p>
            <a:pPr algn="ctr" defTabSz="914126">
              <a:defRPr/>
            </a:pPr>
            <a:r>
              <a:rPr lang="en-US" sz="1400" dirty="0">
                <a:solidFill>
                  <a:srgbClr val="FFFFFF"/>
                </a:solidFill>
              </a:rPr>
              <a:t>Web Apps </a:t>
            </a:r>
            <a:r>
              <a:rPr lang="en-US" sz="1400" dirty="0" err="1">
                <a:solidFill>
                  <a:srgbClr val="FFFFFF"/>
                </a:solidFill>
              </a:rPr>
              <a:t>uServices</a:t>
            </a:r>
            <a:endParaRPr lang="en-US" sz="1400" dirty="0">
              <a:solidFill>
                <a:srgbClr val="FFFFFF"/>
              </a:solidFill>
            </a:endParaRPr>
          </a:p>
        </p:txBody>
      </p:sp>
      <p:sp>
        <p:nvSpPr>
          <p:cNvPr id="433" name="TextBox 432">
            <a:extLst>
              <a:ext uri="{FF2B5EF4-FFF2-40B4-BE49-F238E27FC236}">
                <a16:creationId xmlns:a16="http://schemas.microsoft.com/office/drawing/2014/main" id="{CD9BAB1C-46E2-49AC-9C21-626FC142B0A3}"/>
              </a:ext>
            </a:extLst>
          </p:cNvPr>
          <p:cNvSpPr txBox="1"/>
          <p:nvPr/>
        </p:nvSpPr>
        <p:spPr>
          <a:xfrm>
            <a:off x="3653054" y="4661940"/>
            <a:ext cx="6845876" cy="351867"/>
          </a:xfrm>
          <a:prstGeom prst="rect">
            <a:avLst/>
          </a:prstGeom>
          <a:solidFill>
            <a:srgbClr val="0068B5"/>
          </a:solidFill>
          <a:ln>
            <a:noFill/>
          </a:ln>
          <a:effectLst/>
        </p:spPr>
        <p:txBody>
          <a:bodyPr wrap="square" rtlCol="0" anchor="ctr">
            <a:noAutofit/>
          </a:bodyPr>
          <a:lstStyle/>
          <a:p>
            <a:pPr defTabSz="914126">
              <a:defRPr/>
            </a:pPr>
            <a:r>
              <a:rPr lang="en-US" sz="1400" dirty="0">
                <a:solidFill>
                  <a:srgbClr val="FFFFFF"/>
                </a:solidFill>
                <a:latin typeface="IntelOne Display Medium" panose="020B0703020203020204" pitchFamily="34" charset="0"/>
                <a:cs typeface="Arial"/>
              </a:rPr>
              <a:t>Hypervisors, Containers, Scheduling, Cloud Native</a:t>
            </a:r>
          </a:p>
        </p:txBody>
      </p:sp>
      <p:sp>
        <p:nvSpPr>
          <p:cNvPr id="2" name="Left Brace 1">
            <a:extLst>
              <a:ext uri="{FF2B5EF4-FFF2-40B4-BE49-F238E27FC236}">
                <a16:creationId xmlns:a16="http://schemas.microsoft.com/office/drawing/2014/main" id="{85FA3F28-A7DE-6D82-7A6A-62668694E995}"/>
              </a:ext>
            </a:extLst>
          </p:cNvPr>
          <p:cNvSpPr/>
          <p:nvPr/>
        </p:nvSpPr>
        <p:spPr>
          <a:xfrm rot="5400000">
            <a:off x="5789349" y="-3260053"/>
            <a:ext cx="247392" cy="9688906"/>
          </a:xfrm>
          <a:prstGeom prst="leftBrace">
            <a:avLst>
              <a:gd name="adj1" fmla="val 0"/>
              <a:gd name="adj2" fmla="val 50000"/>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dirty="0">
              <a:ln>
                <a:solidFill>
                  <a:schemeClr val="tx2">
                    <a:lumMod val="75000"/>
                  </a:schemeClr>
                </a:solidFill>
              </a:ln>
            </a:endParaRPr>
          </a:p>
        </p:txBody>
      </p:sp>
    </p:spTree>
    <p:extLst>
      <p:ext uri="{BB962C8B-B14F-4D97-AF65-F5344CB8AC3E}">
        <p14:creationId xmlns:p14="http://schemas.microsoft.com/office/powerpoint/2010/main" val="164263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EDA2BD36-E520-5B41-574A-685F73F313B5}"/>
              </a:ext>
            </a:extLst>
          </p:cNvPr>
          <p:cNvSpPr txBox="1"/>
          <p:nvPr/>
        </p:nvSpPr>
        <p:spPr>
          <a:xfrm>
            <a:off x="380900" y="6092274"/>
            <a:ext cx="10969943" cy="307752"/>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sym typeface="Arial"/>
              </a:rPr>
              <a:t>*a non-exhaustive sample</a:t>
            </a:r>
          </a:p>
          <a:p>
            <a:r>
              <a:rPr lang="en-US" dirty="0">
                <a:sym typeface="Arial"/>
              </a:rPr>
              <a:t>© Intel Corporation. Intel, the Intel® logo, and other Intel® marks are trademarks of Intel® Corporation or its subsidiaries. Other names and brands may be claimed as the property of others.</a:t>
            </a:r>
          </a:p>
        </p:txBody>
      </p:sp>
      <p:grpSp>
        <p:nvGrpSpPr>
          <p:cNvPr id="80" name="Group 79">
            <a:extLst>
              <a:ext uri="{FF2B5EF4-FFF2-40B4-BE49-F238E27FC236}">
                <a16:creationId xmlns:a16="http://schemas.microsoft.com/office/drawing/2014/main" id="{34A8CAE2-B3EB-8E94-C881-3C7048092027}"/>
              </a:ext>
            </a:extLst>
          </p:cNvPr>
          <p:cNvGrpSpPr/>
          <p:nvPr/>
        </p:nvGrpSpPr>
        <p:grpSpPr>
          <a:xfrm>
            <a:off x="380900" y="1661619"/>
            <a:ext cx="3532188" cy="3371655"/>
            <a:chOff x="381000" y="2086868"/>
            <a:chExt cx="3533108" cy="3372533"/>
          </a:xfrm>
        </p:grpSpPr>
        <p:grpSp>
          <p:nvGrpSpPr>
            <p:cNvPr id="73" name="Group 72">
              <a:extLst>
                <a:ext uri="{FF2B5EF4-FFF2-40B4-BE49-F238E27FC236}">
                  <a16:creationId xmlns:a16="http://schemas.microsoft.com/office/drawing/2014/main" id="{D94CD7EA-610E-4514-D09A-78F3B80A90B7}"/>
                </a:ext>
              </a:extLst>
            </p:cNvPr>
            <p:cNvGrpSpPr/>
            <p:nvPr/>
          </p:nvGrpSpPr>
          <p:grpSpPr>
            <a:xfrm>
              <a:off x="381000" y="5001365"/>
              <a:ext cx="454623" cy="458036"/>
              <a:chOff x="396401" y="4251020"/>
              <a:chExt cx="454623" cy="458036"/>
            </a:xfrm>
          </p:grpSpPr>
          <p:sp>
            <p:nvSpPr>
              <p:cNvPr id="74" name="Rectangle 73">
                <a:extLst>
                  <a:ext uri="{FF2B5EF4-FFF2-40B4-BE49-F238E27FC236}">
                    <a16:creationId xmlns:a16="http://schemas.microsoft.com/office/drawing/2014/main" id="{0C536FF0-4A7A-67F7-ACBA-C7A15F3F4601}"/>
                  </a:ext>
                </a:extLst>
              </p:cNvPr>
              <p:cNvSpPr/>
              <p:nvPr/>
            </p:nvSpPr>
            <p:spPr>
              <a:xfrm>
                <a:off x="546224" y="4404256"/>
                <a:ext cx="304800" cy="304800"/>
              </a:xfrm>
              <a:prstGeom prst="rect">
                <a:avLst/>
              </a:prstGeom>
              <a:solidFill>
                <a:srgbClr val="00C7FD"/>
              </a:solidFill>
              <a:ln w="12700" cap="flat" cmpd="sng" algn="ctr">
                <a:noFill/>
                <a:prstDash val="solid"/>
                <a:miter lim="800000"/>
              </a:ln>
              <a:effectLst/>
            </p:spPr>
            <p:txBody>
              <a:bodyPr rtlCol="0" anchor="ctr"/>
              <a:lstStyle/>
              <a:p>
                <a:pPr algn="ctr" defTabSz="914126">
                  <a:defRPr/>
                </a:pPr>
                <a:endParaRPr lang="en-US" sz="1799" kern="0" dirty="0">
                  <a:solidFill>
                    <a:srgbClr val="00C7FD"/>
                  </a:solidFill>
                  <a:latin typeface="IntelOne Display Regular" panose="020B0503020203020204" pitchFamily="34" charset="77"/>
                  <a:cs typeface="Arial"/>
                </a:endParaRPr>
              </a:p>
            </p:txBody>
          </p:sp>
          <p:sp>
            <p:nvSpPr>
              <p:cNvPr id="75" name="Rectangle 74">
                <a:extLst>
                  <a:ext uri="{FF2B5EF4-FFF2-40B4-BE49-F238E27FC236}">
                    <a16:creationId xmlns:a16="http://schemas.microsoft.com/office/drawing/2014/main" id="{649588D7-74A8-C878-9658-C7334486E8B3}"/>
                  </a:ext>
                </a:extLst>
              </p:cNvPr>
              <p:cNvSpPr/>
              <p:nvPr/>
            </p:nvSpPr>
            <p:spPr>
              <a:xfrm>
                <a:off x="396401" y="4251020"/>
                <a:ext cx="149823" cy="149823"/>
              </a:xfrm>
              <a:prstGeom prst="rect">
                <a:avLst/>
              </a:prstGeom>
              <a:solidFill>
                <a:srgbClr val="00C7FD">
                  <a:lumMod val="20000"/>
                  <a:lumOff val="80000"/>
                </a:srgbClr>
              </a:solidFill>
              <a:ln w="12700" cap="flat" cmpd="sng" algn="ctr">
                <a:noFill/>
                <a:prstDash val="solid"/>
                <a:miter lim="800000"/>
              </a:ln>
              <a:effectLst/>
            </p:spPr>
            <p:txBody>
              <a:bodyPr rtlCol="0" anchor="ctr"/>
              <a:lstStyle/>
              <a:p>
                <a:pPr algn="ctr" defTabSz="914126">
                  <a:defRPr/>
                </a:pPr>
                <a:endParaRPr lang="en-US" sz="1799" kern="0" dirty="0">
                  <a:solidFill>
                    <a:srgbClr val="00C7FD"/>
                  </a:solidFill>
                  <a:latin typeface="IntelOne Display Regular" panose="020B0503020203020204" pitchFamily="34" charset="77"/>
                  <a:cs typeface="Arial"/>
                </a:endParaRPr>
              </a:p>
            </p:txBody>
          </p:sp>
        </p:grpSp>
        <p:sp>
          <p:nvSpPr>
            <p:cNvPr id="76" name="Rectangle 75">
              <a:extLst>
                <a:ext uri="{FF2B5EF4-FFF2-40B4-BE49-F238E27FC236}">
                  <a16:creationId xmlns:a16="http://schemas.microsoft.com/office/drawing/2014/main" id="{D667AD14-1466-057B-25A6-5B41F5A50FD5}"/>
                </a:ext>
              </a:extLst>
            </p:cNvPr>
            <p:cNvSpPr/>
            <p:nvPr/>
          </p:nvSpPr>
          <p:spPr>
            <a:xfrm>
              <a:off x="835623" y="2086868"/>
              <a:ext cx="3078485" cy="3078485"/>
            </a:xfrm>
            <a:prstGeom prst="rect">
              <a:avLst/>
            </a:prstGeom>
            <a:gradFill flip="none" rotWithShape="1">
              <a:gsLst>
                <a:gs pos="0">
                  <a:srgbClr val="0068B5"/>
                </a:gs>
                <a:gs pos="100000">
                  <a:srgbClr val="00A3F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b" anchorCtr="0"/>
            <a:lstStyle/>
            <a:p>
              <a:r>
                <a:rPr lang="en-US" sz="3599" spc="-20" dirty="0"/>
                <a:t>We  Participate </a:t>
              </a:r>
              <a:br>
                <a:rPr lang="en-US" sz="3599" spc="-20" dirty="0"/>
              </a:br>
              <a:r>
                <a:rPr lang="en-US" sz="3599" spc="-20" dirty="0"/>
                <a:t>at All Levels of the Stack*</a:t>
              </a:r>
            </a:p>
          </p:txBody>
        </p:sp>
      </p:grpSp>
      <p:sp>
        <p:nvSpPr>
          <p:cNvPr id="3" name="Rectangle 2">
            <a:extLst>
              <a:ext uri="{FF2B5EF4-FFF2-40B4-BE49-F238E27FC236}">
                <a16:creationId xmlns:a16="http://schemas.microsoft.com/office/drawing/2014/main" id="{CCF1B21D-6DE2-2078-0529-6046B5E10DAF}"/>
              </a:ext>
            </a:extLst>
          </p:cNvPr>
          <p:cNvSpPr/>
          <p:nvPr/>
        </p:nvSpPr>
        <p:spPr>
          <a:xfrm>
            <a:off x="5324310" y="2053479"/>
            <a:ext cx="2857908" cy="73916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4" name="Rectangle 3">
            <a:extLst>
              <a:ext uri="{FF2B5EF4-FFF2-40B4-BE49-F238E27FC236}">
                <a16:creationId xmlns:a16="http://schemas.microsoft.com/office/drawing/2014/main" id="{1E9F57E9-F8A9-6893-019F-D9C75F9BAEB6}"/>
              </a:ext>
            </a:extLst>
          </p:cNvPr>
          <p:cNvSpPr/>
          <p:nvPr/>
        </p:nvSpPr>
        <p:spPr>
          <a:xfrm>
            <a:off x="5324310" y="3698515"/>
            <a:ext cx="6024949" cy="530313"/>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5" name="Rectangle 4">
            <a:extLst>
              <a:ext uri="{FF2B5EF4-FFF2-40B4-BE49-F238E27FC236}">
                <a16:creationId xmlns:a16="http://schemas.microsoft.com/office/drawing/2014/main" id="{15606943-07E4-EFE7-0962-B3BDFDE1B856}"/>
              </a:ext>
            </a:extLst>
          </p:cNvPr>
          <p:cNvSpPr/>
          <p:nvPr/>
        </p:nvSpPr>
        <p:spPr>
          <a:xfrm>
            <a:off x="5324310" y="4331138"/>
            <a:ext cx="6024949" cy="35102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pic>
        <p:nvPicPr>
          <p:cNvPr id="6" name="Picture 14" descr="Learn TensorFlow Fundamentals in 20 Minutes - Bits and Pieces">
            <a:extLst>
              <a:ext uri="{FF2B5EF4-FFF2-40B4-BE49-F238E27FC236}">
                <a16:creationId xmlns:a16="http://schemas.microsoft.com/office/drawing/2014/main" id="{B54166ED-3DD7-AB9E-B361-EC8A2A93962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823" t="27840" r="6210" b="19240"/>
          <a:stretch/>
        </p:blipFill>
        <p:spPr bwMode="auto">
          <a:xfrm>
            <a:off x="9054270" y="2141775"/>
            <a:ext cx="1287156" cy="234974"/>
          </a:xfrm>
          <a:prstGeom prst="rect">
            <a:avLst/>
          </a:prstGeom>
          <a:noFill/>
          <a:ln>
            <a:noFill/>
          </a:ln>
        </p:spPr>
      </p:pic>
      <p:pic>
        <p:nvPicPr>
          <p:cNvPr id="7" name="Picture 18" descr="pytorch-logo-flat - Analytics Vidhya">
            <a:extLst>
              <a:ext uri="{FF2B5EF4-FFF2-40B4-BE49-F238E27FC236}">
                <a16:creationId xmlns:a16="http://schemas.microsoft.com/office/drawing/2014/main" id="{1C0FE578-7B0A-DDF5-6052-31867935175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092468" y="2427661"/>
            <a:ext cx="1086597" cy="242824"/>
          </a:xfrm>
          <a:prstGeom prst="rect">
            <a:avLst/>
          </a:prstGeom>
          <a:noFill/>
          <a:ln>
            <a:noFill/>
          </a:ln>
        </p:spPr>
      </p:pic>
      <p:pic>
        <p:nvPicPr>
          <p:cNvPr id="9" name="Picture 8">
            <a:extLst>
              <a:ext uri="{FF2B5EF4-FFF2-40B4-BE49-F238E27FC236}">
                <a16:creationId xmlns:a16="http://schemas.microsoft.com/office/drawing/2014/main" id="{6332E72A-00FF-CF8A-2CC7-70E1976861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66016" y="3132094"/>
            <a:ext cx="804520" cy="225926"/>
          </a:xfrm>
          <a:prstGeom prst="rect">
            <a:avLst/>
          </a:prstGeom>
          <a:noFill/>
          <a:ln>
            <a:noFill/>
          </a:ln>
        </p:spPr>
      </p:pic>
      <p:pic>
        <p:nvPicPr>
          <p:cNvPr id="10" name="Picture 4" descr="Open source software for open infrastructure | Ubuntu">
            <a:extLst>
              <a:ext uri="{FF2B5EF4-FFF2-40B4-BE49-F238E27FC236}">
                <a16:creationId xmlns:a16="http://schemas.microsoft.com/office/drawing/2014/main" id="{72E4C35E-8C55-A2CE-0E76-79F4D5BB64C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22280" y="3113746"/>
            <a:ext cx="645787" cy="262620"/>
          </a:xfrm>
          <a:prstGeom prst="rect">
            <a:avLst/>
          </a:prstGeom>
          <a:noFill/>
          <a:ln>
            <a:noFill/>
          </a:ln>
        </p:spPr>
      </p:pic>
      <p:pic>
        <p:nvPicPr>
          <p:cNvPr id="11" name="Picture 20" descr="Redis - XebiaLabs">
            <a:extLst>
              <a:ext uri="{FF2B5EF4-FFF2-40B4-BE49-F238E27FC236}">
                <a16:creationId xmlns:a16="http://schemas.microsoft.com/office/drawing/2014/main" id="{2461EE6C-6810-B210-337B-050364BA7D4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309920" y="3113746"/>
            <a:ext cx="814412" cy="262620"/>
          </a:xfrm>
          <a:prstGeom prst="rect">
            <a:avLst/>
          </a:prstGeom>
          <a:noFill/>
          <a:ln>
            <a:noFill/>
          </a:ln>
        </p:spPr>
      </p:pic>
      <p:pic>
        <p:nvPicPr>
          <p:cNvPr id="12" name="Picture 22" descr="Memcached Tutorial - Javatpoint">
            <a:extLst>
              <a:ext uri="{FF2B5EF4-FFF2-40B4-BE49-F238E27FC236}">
                <a16:creationId xmlns:a16="http://schemas.microsoft.com/office/drawing/2014/main" id="{FBF6D7E6-352B-6B04-487E-64E0DDA07E9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68560" y="3018704"/>
            <a:ext cx="452704" cy="452704"/>
          </a:xfrm>
          <a:prstGeom prst="rect">
            <a:avLst/>
          </a:prstGeom>
          <a:noFill/>
          <a:ln>
            <a:noFill/>
          </a:ln>
        </p:spPr>
      </p:pic>
      <p:pic>
        <p:nvPicPr>
          <p:cNvPr id="13" name="Picture 24" descr="Cassandra logo">
            <a:extLst>
              <a:ext uri="{FF2B5EF4-FFF2-40B4-BE49-F238E27FC236}">
                <a16:creationId xmlns:a16="http://schemas.microsoft.com/office/drawing/2014/main" id="{0332786E-EE30-E46B-D202-EAE54BD60C5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12988" y="3070569"/>
            <a:ext cx="520636" cy="348976"/>
          </a:xfrm>
          <a:prstGeom prst="rect">
            <a:avLst/>
          </a:prstGeom>
          <a:noFill/>
          <a:ln>
            <a:noFill/>
          </a:ln>
        </p:spPr>
      </p:pic>
      <p:pic>
        <p:nvPicPr>
          <p:cNvPr id="16" name="Picture 26" descr="SPDK in the NVMe-oF™ Landscape | SNIA on Network Storage">
            <a:extLst>
              <a:ext uri="{FF2B5EF4-FFF2-40B4-BE49-F238E27FC236}">
                <a16:creationId xmlns:a16="http://schemas.microsoft.com/office/drawing/2014/main" id="{0BD88D69-ED86-8B4F-9AB4-548FCA855993}"/>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9456722" y="3111788"/>
            <a:ext cx="520636" cy="266535"/>
          </a:xfrm>
          <a:prstGeom prst="rect">
            <a:avLst/>
          </a:prstGeom>
          <a:noFill/>
          <a:ln>
            <a:noFill/>
          </a:ln>
        </p:spPr>
      </p:pic>
      <p:grpSp>
        <p:nvGrpSpPr>
          <p:cNvPr id="25" name="Group 24">
            <a:extLst>
              <a:ext uri="{FF2B5EF4-FFF2-40B4-BE49-F238E27FC236}">
                <a16:creationId xmlns:a16="http://schemas.microsoft.com/office/drawing/2014/main" id="{F7E60C19-D3D6-6AC9-AF78-9098F37BE3C2}"/>
              </a:ext>
            </a:extLst>
          </p:cNvPr>
          <p:cNvGrpSpPr/>
          <p:nvPr/>
        </p:nvGrpSpPr>
        <p:grpSpPr>
          <a:xfrm>
            <a:off x="6954346" y="4833258"/>
            <a:ext cx="2764878" cy="225358"/>
            <a:chOff x="7099389" y="4833623"/>
            <a:chExt cx="2765598" cy="225417"/>
          </a:xfrm>
          <a:noFill/>
        </p:grpSpPr>
        <p:grpSp>
          <p:nvGrpSpPr>
            <p:cNvPr id="29" name="Group 28">
              <a:extLst>
                <a:ext uri="{FF2B5EF4-FFF2-40B4-BE49-F238E27FC236}">
                  <a16:creationId xmlns:a16="http://schemas.microsoft.com/office/drawing/2014/main" id="{81A75F36-4D2D-5B72-E209-84021253A3E9}"/>
                </a:ext>
              </a:extLst>
            </p:cNvPr>
            <p:cNvGrpSpPr/>
            <p:nvPr/>
          </p:nvGrpSpPr>
          <p:grpSpPr>
            <a:xfrm>
              <a:off x="9223209" y="4854505"/>
              <a:ext cx="641778" cy="183652"/>
              <a:chOff x="9139196" y="4743055"/>
              <a:chExt cx="821688" cy="235135"/>
            </a:xfrm>
            <a:grpFill/>
          </p:grpSpPr>
          <p:pic>
            <p:nvPicPr>
              <p:cNvPr id="39" name="Picture 38">
                <a:extLst>
                  <a:ext uri="{FF2B5EF4-FFF2-40B4-BE49-F238E27FC236}">
                    <a16:creationId xmlns:a16="http://schemas.microsoft.com/office/drawing/2014/main" id="{0746D065-166B-AAB6-EB5B-067F68DE03F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39196" y="4743055"/>
                <a:ext cx="250282" cy="235135"/>
              </a:xfrm>
              <a:prstGeom prst="rect">
                <a:avLst/>
              </a:prstGeom>
              <a:grpFill/>
              <a:ln>
                <a:noFill/>
              </a:ln>
            </p:spPr>
          </p:pic>
          <p:sp>
            <p:nvSpPr>
              <p:cNvPr id="44" name="TextBox 43">
                <a:extLst>
                  <a:ext uri="{FF2B5EF4-FFF2-40B4-BE49-F238E27FC236}">
                    <a16:creationId xmlns:a16="http://schemas.microsoft.com/office/drawing/2014/main" id="{767BAD52-A926-0096-C4AE-CD12F07EC6DC}"/>
                  </a:ext>
                </a:extLst>
              </p:cNvPr>
              <p:cNvSpPr txBox="1"/>
              <p:nvPr/>
            </p:nvSpPr>
            <p:spPr>
              <a:xfrm>
                <a:off x="9380354" y="4781812"/>
                <a:ext cx="580530" cy="157623"/>
              </a:xfrm>
              <a:prstGeom prst="rect">
                <a:avLst/>
              </a:prstGeom>
              <a:grpFill/>
              <a:ln>
                <a:noFill/>
              </a:ln>
            </p:spPr>
            <p:txBody>
              <a:bodyPr wrap="square" tIns="0" bIns="0" rtlCol="0">
                <a:spAutoFit/>
              </a:bodyPr>
              <a:lstStyle/>
              <a:p>
                <a:pPr defTabSz="914126">
                  <a:defRPr/>
                </a:pPr>
                <a:r>
                  <a:rPr lang="en-US" sz="800" dirty="0">
                    <a:solidFill>
                      <a:srgbClr val="525252"/>
                    </a:solidFill>
                    <a:latin typeface="IntelOne Display Regular" panose="020B0503020203020204" pitchFamily="34" charset="77"/>
                  </a:rPr>
                  <a:t>Linux</a:t>
                </a:r>
              </a:p>
            </p:txBody>
          </p:sp>
        </p:grpSp>
        <p:pic>
          <p:nvPicPr>
            <p:cNvPr id="36" name="Picture 35">
              <a:extLst>
                <a:ext uri="{FF2B5EF4-FFF2-40B4-BE49-F238E27FC236}">
                  <a16:creationId xmlns:a16="http://schemas.microsoft.com/office/drawing/2014/main" id="{E8795892-862D-DF5F-CB56-E4FCD4DB749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099389" y="4833623"/>
              <a:ext cx="453422" cy="225417"/>
            </a:xfrm>
            <a:prstGeom prst="rect">
              <a:avLst/>
            </a:prstGeom>
            <a:grpFill/>
            <a:ln>
              <a:noFill/>
            </a:ln>
          </p:spPr>
        </p:pic>
      </p:grpSp>
      <p:pic>
        <p:nvPicPr>
          <p:cNvPr id="47" name="Picture 30" descr="H.265/HEVC vs H.264 - What's the Difference?">
            <a:extLst>
              <a:ext uri="{FF2B5EF4-FFF2-40B4-BE49-F238E27FC236}">
                <a16:creationId xmlns:a16="http://schemas.microsoft.com/office/drawing/2014/main" id="{1C44E639-EEF5-EFFE-FC20-BBBA135CBF7A}"/>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484562" y="2253090"/>
            <a:ext cx="975481" cy="335646"/>
          </a:xfrm>
          <a:prstGeom prst="rect">
            <a:avLst/>
          </a:prstGeom>
          <a:noFill/>
          <a:ln>
            <a:noFill/>
          </a:ln>
        </p:spPr>
      </p:pic>
      <p:pic>
        <p:nvPicPr>
          <p:cNvPr id="48" name="Picture 32" descr="VP9 - Wikipedia">
            <a:extLst>
              <a:ext uri="{FF2B5EF4-FFF2-40B4-BE49-F238E27FC236}">
                <a16:creationId xmlns:a16="http://schemas.microsoft.com/office/drawing/2014/main" id="{3D1D6F63-59D1-24F8-B21E-5CC85A779DEA}"/>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697406" y="2323207"/>
            <a:ext cx="439718" cy="199705"/>
          </a:xfrm>
          <a:prstGeom prst="rect">
            <a:avLst/>
          </a:prstGeom>
          <a:noFill/>
          <a:ln>
            <a:noFill/>
          </a:ln>
        </p:spPr>
      </p:pic>
      <p:pic>
        <p:nvPicPr>
          <p:cNvPr id="49" name="Picture 38" descr="The LLVM Compiler Infrastructure Project">
            <a:extLst>
              <a:ext uri="{FF2B5EF4-FFF2-40B4-BE49-F238E27FC236}">
                <a16:creationId xmlns:a16="http://schemas.microsoft.com/office/drawing/2014/main" id="{51E41251-2292-5EE1-CE98-30DFFA6A66A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316152" y="5713632"/>
            <a:ext cx="629990" cy="221756"/>
          </a:xfrm>
          <a:prstGeom prst="rect">
            <a:avLst/>
          </a:prstGeom>
          <a:noFill/>
          <a:ln>
            <a:noFill/>
          </a:ln>
        </p:spPr>
      </p:pic>
      <p:pic>
        <p:nvPicPr>
          <p:cNvPr id="53" name="Picture 40" descr="GCC Resource Center for GCC Internals">
            <a:extLst>
              <a:ext uri="{FF2B5EF4-FFF2-40B4-BE49-F238E27FC236}">
                <a16:creationId xmlns:a16="http://schemas.microsoft.com/office/drawing/2014/main" id="{1E1F5BB0-A3F1-34BB-3D9F-9AD620CB596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247666" y="5700928"/>
            <a:ext cx="247167" cy="247167"/>
          </a:xfrm>
          <a:prstGeom prst="rect">
            <a:avLst/>
          </a:prstGeom>
          <a:noFill/>
          <a:ln>
            <a:noFill/>
          </a:ln>
        </p:spPr>
      </p:pic>
      <p:pic>
        <p:nvPicPr>
          <p:cNvPr id="59" name="Picture 42" descr="Eclipse Logos and Artwork | The Eclipse Foundation">
            <a:extLst>
              <a:ext uri="{FF2B5EF4-FFF2-40B4-BE49-F238E27FC236}">
                <a16:creationId xmlns:a16="http://schemas.microsoft.com/office/drawing/2014/main" id="{0667D3A8-358A-9CC4-FDD6-DD97D98C6A4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9666605" y="5739914"/>
            <a:ext cx="719980" cy="169195"/>
          </a:xfrm>
          <a:prstGeom prst="rect">
            <a:avLst/>
          </a:prstGeom>
          <a:noFill/>
          <a:ln>
            <a:noFill/>
          </a:ln>
        </p:spPr>
      </p:pic>
      <p:grpSp>
        <p:nvGrpSpPr>
          <p:cNvPr id="60" name="Group 59">
            <a:extLst>
              <a:ext uri="{FF2B5EF4-FFF2-40B4-BE49-F238E27FC236}">
                <a16:creationId xmlns:a16="http://schemas.microsoft.com/office/drawing/2014/main" id="{7077A032-77FA-981E-8238-B94BDE0EB903}"/>
              </a:ext>
            </a:extLst>
          </p:cNvPr>
          <p:cNvGrpSpPr/>
          <p:nvPr/>
        </p:nvGrpSpPr>
        <p:grpSpPr>
          <a:xfrm>
            <a:off x="6460043" y="5266030"/>
            <a:ext cx="3949974" cy="238389"/>
            <a:chOff x="6392667" y="5266508"/>
            <a:chExt cx="3951003" cy="238451"/>
          </a:xfrm>
          <a:noFill/>
        </p:grpSpPr>
        <p:pic>
          <p:nvPicPr>
            <p:cNvPr id="61" name="Picture 60">
              <a:extLst>
                <a:ext uri="{FF2B5EF4-FFF2-40B4-BE49-F238E27FC236}">
                  <a16:creationId xmlns:a16="http://schemas.microsoft.com/office/drawing/2014/main" id="{FDB5AB61-4FAD-6C70-4A4A-A744E466146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532948" y="5274934"/>
              <a:ext cx="810722" cy="221598"/>
            </a:xfrm>
            <a:prstGeom prst="rect">
              <a:avLst/>
            </a:prstGeom>
            <a:grpFill/>
            <a:ln>
              <a:noFill/>
            </a:ln>
          </p:spPr>
        </p:pic>
        <p:pic>
          <p:nvPicPr>
            <p:cNvPr id="62" name="Picture 28" descr="Logo - coreboot">
              <a:extLst>
                <a:ext uri="{FF2B5EF4-FFF2-40B4-BE49-F238E27FC236}">
                  <a16:creationId xmlns:a16="http://schemas.microsoft.com/office/drawing/2014/main" id="{61E49827-AD83-282A-3847-E0A88D0B3FA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000185" y="5287549"/>
              <a:ext cx="593276" cy="196368"/>
            </a:xfrm>
            <a:prstGeom prst="rect">
              <a:avLst/>
            </a:prstGeom>
            <a:grpFill/>
            <a:ln>
              <a:noFill/>
            </a:ln>
          </p:spPr>
        </p:pic>
        <p:pic>
          <p:nvPicPr>
            <p:cNvPr id="63" name="Picture 2" descr="GitHub - thesofproject/sof: Sound Open Firmware">
              <a:extLst>
                <a:ext uri="{FF2B5EF4-FFF2-40B4-BE49-F238E27FC236}">
                  <a16:creationId xmlns:a16="http://schemas.microsoft.com/office/drawing/2014/main" id="{020D6CB8-E34D-2EE0-DC2B-DBA3076D76BA}"/>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392667" y="5266508"/>
              <a:ext cx="439882" cy="238451"/>
            </a:xfrm>
            <a:prstGeom prst="rect">
              <a:avLst/>
            </a:prstGeom>
            <a:grpFill/>
            <a:ln>
              <a:noFill/>
            </a:ln>
          </p:spPr>
        </p:pic>
      </p:grpSp>
      <p:grpSp>
        <p:nvGrpSpPr>
          <p:cNvPr id="64" name="Group 63">
            <a:extLst>
              <a:ext uri="{FF2B5EF4-FFF2-40B4-BE49-F238E27FC236}">
                <a16:creationId xmlns:a16="http://schemas.microsoft.com/office/drawing/2014/main" id="{A14BA12B-2BC9-8432-C7C7-6DB399E0D611}"/>
              </a:ext>
            </a:extLst>
          </p:cNvPr>
          <p:cNvGrpSpPr/>
          <p:nvPr/>
        </p:nvGrpSpPr>
        <p:grpSpPr>
          <a:xfrm>
            <a:off x="6343425" y="4393898"/>
            <a:ext cx="3986721" cy="225502"/>
            <a:chOff x="6176448" y="4394149"/>
            <a:chExt cx="3987759" cy="225561"/>
          </a:xfrm>
          <a:noFill/>
        </p:grpSpPr>
        <p:pic>
          <p:nvPicPr>
            <p:cNvPr id="65" name="Picture 2" descr="KVM Alternatives &amp; Competitors | G2">
              <a:extLst>
                <a:ext uri="{FF2B5EF4-FFF2-40B4-BE49-F238E27FC236}">
                  <a16:creationId xmlns:a16="http://schemas.microsoft.com/office/drawing/2014/main" id="{A6418760-4A3D-7B0C-DDEE-BCDB307EBE25}"/>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7901172" y="4401640"/>
              <a:ext cx="607259" cy="210578"/>
            </a:xfrm>
            <a:prstGeom prst="rect">
              <a:avLst/>
            </a:prstGeom>
            <a:grpFill/>
            <a:ln>
              <a:noFill/>
            </a:ln>
          </p:spPr>
        </p:pic>
        <p:pic>
          <p:nvPicPr>
            <p:cNvPr id="66" name="Picture 65">
              <a:extLst>
                <a:ext uri="{FF2B5EF4-FFF2-40B4-BE49-F238E27FC236}">
                  <a16:creationId xmlns:a16="http://schemas.microsoft.com/office/drawing/2014/main" id="{19BFA82C-EF44-833C-9693-5ACE9E9854FA}"/>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6176448" y="4394149"/>
              <a:ext cx="789101" cy="225561"/>
            </a:xfrm>
            <a:prstGeom prst="rect">
              <a:avLst/>
            </a:prstGeom>
            <a:grpFill/>
            <a:ln>
              <a:noFill/>
            </a:ln>
          </p:spPr>
        </p:pic>
        <p:pic>
          <p:nvPicPr>
            <p:cNvPr id="67" name="Picture 4">
              <a:extLst>
                <a:ext uri="{FF2B5EF4-FFF2-40B4-BE49-F238E27FC236}">
                  <a16:creationId xmlns:a16="http://schemas.microsoft.com/office/drawing/2014/main" id="{756013A7-3CAA-773B-68A1-153E0890C3AE}"/>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9556947" y="4410274"/>
              <a:ext cx="607260" cy="193311"/>
            </a:xfrm>
            <a:prstGeom prst="rect">
              <a:avLst/>
            </a:prstGeom>
            <a:grpFill/>
            <a:ln>
              <a:noFill/>
            </a:ln>
          </p:spPr>
        </p:pic>
      </p:grpSp>
      <p:sp>
        <p:nvSpPr>
          <p:cNvPr id="68" name="Rectangle 67">
            <a:extLst>
              <a:ext uri="{FF2B5EF4-FFF2-40B4-BE49-F238E27FC236}">
                <a16:creationId xmlns:a16="http://schemas.microsoft.com/office/drawing/2014/main" id="{72A212A9-E7C9-0615-FC35-A082661909CC}"/>
              </a:ext>
            </a:extLst>
          </p:cNvPr>
          <p:cNvSpPr/>
          <p:nvPr/>
        </p:nvSpPr>
        <p:spPr>
          <a:xfrm>
            <a:off x="5324310" y="400900"/>
            <a:ext cx="6024949" cy="73916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69" name="TextBox 68">
            <a:extLst>
              <a:ext uri="{FF2B5EF4-FFF2-40B4-BE49-F238E27FC236}">
                <a16:creationId xmlns:a16="http://schemas.microsoft.com/office/drawing/2014/main" id="{D94C9AEA-4040-87DF-4385-DE85A5B4E789}"/>
              </a:ext>
            </a:extLst>
          </p:cNvPr>
          <p:cNvSpPr txBox="1"/>
          <p:nvPr/>
        </p:nvSpPr>
        <p:spPr>
          <a:xfrm>
            <a:off x="4098496" y="400899"/>
            <a:ext cx="1225815" cy="734870"/>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Runtimes and Languages</a:t>
            </a:r>
          </a:p>
        </p:txBody>
      </p:sp>
      <p:sp>
        <p:nvSpPr>
          <p:cNvPr id="70" name="TextBox 69">
            <a:extLst>
              <a:ext uri="{FF2B5EF4-FFF2-40B4-BE49-F238E27FC236}">
                <a16:creationId xmlns:a16="http://schemas.microsoft.com/office/drawing/2014/main" id="{9F5C6785-12F0-ECA7-D676-A124AC4CF814}"/>
              </a:ext>
            </a:extLst>
          </p:cNvPr>
          <p:cNvSpPr txBox="1"/>
          <p:nvPr/>
        </p:nvSpPr>
        <p:spPr>
          <a:xfrm>
            <a:off x="4098496" y="1227189"/>
            <a:ext cx="1225815" cy="734870"/>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Cloud, </a:t>
            </a:r>
            <a:br>
              <a:rPr lang="en-US" sz="1000" dirty="0">
                <a:solidFill>
                  <a:srgbClr val="525252"/>
                </a:solidFill>
                <a:latin typeface="IntelOne Display Regular" panose="020B0503020203020204" pitchFamily="34" charset="77"/>
              </a:rPr>
            </a:br>
            <a:r>
              <a:rPr lang="en-US" sz="1000" dirty="0">
                <a:solidFill>
                  <a:srgbClr val="525252"/>
                </a:solidFill>
                <a:latin typeface="IntelOne Display Regular" panose="020B0503020203020204" pitchFamily="34" charset="77"/>
              </a:rPr>
              <a:t>Edge, and </a:t>
            </a:r>
            <a:br>
              <a:rPr lang="en-US" sz="1000" dirty="0">
                <a:solidFill>
                  <a:srgbClr val="525252"/>
                </a:solidFill>
                <a:latin typeface="IntelOne Display Regular" panose="020B0503020203020204" pitchFamily="34" charset="77"/>
              </a:rPr>
            </a:br>
            <a:r>
              <a:rPr lang="en-US" sz="1000" dirty="0">
                <a:solidFill>
                  <a:srgbClr val="525252"/>
                </a:solidFill>
                <a:latin typeface="IntelOne Display Regular" panose="020B0503020203020204" pitchFamily="34" charset="77"/>
              </a:rPr>
              <a:t>Data Center</a:t>
            </a:r>
          </a:p>
        </p:txBody>
      </p:sp>
      <p:sp>
        <p:nvSpPr>
          <p:cNvPr id="85" name="TextBox 84">
            <a:extLst>
              <a:ext uri="{FF2B5EF4-FFF2-40B4-BE49-F238E27FC236}">
                <a16:creationId xmlns:a16="http://schemas.microsoft.com/office/drawing/2014/main" id="{09EF5B1F-7805-26F7-EEFD-BDA51842AA01}"/>
              </a:ext>
            </a:extLst>
          </p:cNvPr>
          <p:cNvSpPr txBox="1"/>
          <p:nvPr/>
        </p:nvSpPr>
        <p:spPr>
          <a:xfrm>
            <a:off x="4098496" y="2053479"/>
            <a:ext cx="1225815" cy="734870"/>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Media</a:t>
            </a:r>
          </a:p>
        </p:txBody>
      </p:sp>
      <p:sp>
        <p:nvSpPr>
          <p:cNvPr id="86" name="TextBox 85">
            <a:extLst>
              <a:ext uri="{FF2B5EF4-FFF2-40B4-BE49-F238E27FC236}">
                <a16:creationId xmlns:a16="http://schemas.microsoft.com/office/drawing/2014/main" id="{EFE41DCE-9823-CBE3-8052-1667D7FAF41B}"/>
              </a:ext>
            </a:extLst>
          </p:cNvPr>
          <p:cNvSpPr txBox="1"/>
          <p:nvPr/>
        </p:nvSpPr>
        <p:spPr>
          <a:xfrm>
            <a:off x="4098496" y="2879767"/>
            <a:ext cx="1225815" cy="734870"/>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Networking, Storage, and Database</a:t>
            </a:r>
          </a:p>
        </p:txBody>
      </p:sp>
      <p:sp>
        <p:nvSpPr>
          <p:cNvPr id="87" name="TextBox 86">
            <a:extLst>
              <a:ext uri="{FF2B5EF4-FFF2-40B4-BE49-F238E27FC236}">
                <a16:creationId xmlns:a16="http://schemas.microsoft.com/office/drawing/2014/main" id="{92556B77-491E-FECD-2C4C-442A16F62026}"/>
              </a:ext>
            </a:extLst>
          </p:cNvPr>
          <p:cNvSpPr txBox="1"/>
          <p:nvPr/>
        </p:nvSpPr>
        <p:spPr>
          <a:xfrm>
            <a:off x="4098496" y="3702002"/>
            <a:ext cx="1225815" cy="526826"/>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Libraries/Tools</a:t>
            </a:r>
          </a:p>
        </p:txBody>
      </p:sp>
      <p:sp>
        <p:nvSpPr>
          <p:cNvPr id="88" name="TextBox 87">
            <a:extLst>
              <a:ext uri="{FF2B5EF4-FFF2-40B4-BE49-F238E27FC236}">
                <a16:creationId xmlns:a16="http://schemas.microsoft.com/office/drawing/2014/main" id="{F22007F1-17C1-D191-1683-1394299A7180}"/>
              </a:ext>
            </a:extLst>
          </p:cNvPr>
          <p:cNvSpPr txBox="1"/>
          <p:nvPr/>
        </p:nvSpPr>
        <p:spPr>
          <a:xfrm>
            <a:off x="4098496" y="4337246"/>
            <a:ext cx="1225815" cy="344913"/>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Virtualization</a:t>
            </a:r>
          </a:p>
        </p:txBody>
      </p:sp>
      <p:sp>
        <p:nvSpPr>
          <p:cNvPr id="89" name="TextBox 88">
            <a:extLst>
              <a:ext uri="{FF2B5EF4-FFF2-40B4-BE49-F238E27FC236}">
                <a16:creationId xmlns:a16="http://schemas.microsoft.com/office/drawing/2014/main" id="{B0B01E7C-6F0F-3CD8-5FEB-915C56FD1E5E}"/>
              </a:ext>
            </a:extLst>
          </p:cNvPr>
          <p:cNvSpPr txBox="1"/>
          <p:nvPr/>
        </p:nvSpPr>
        <p:spPr>
          <a:xfrm>
            <a:off x="4098496" y="4776534"/>
            <a:ext cx="1225815" cy="344913"/>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Kernel / OS</a:t>
            </a:r>
          </a:p>
        </p:txBody>
      </p:sp>
      <p:sp>
        <p:nvSpPr>
          <p:cNvPr id="90" name="TextBox 89">
            <a:extLst>
              <a:ext uri="{FF2B5EF4-FFF2-40B4-BE49-F238E27FC236}">
                <a16:creationId xmlns:a16="http://schemas.microsoft.com/office/drawing/2014/main" id="{58095546-7251-3D53-9658-33E9D02E5400}"/>
              </a:ext>
            </a:extLst>
          </p:cNvPr>
          <p:cNvSpPr txBox="1"/>
          <p:nvPr/>
        </p:nvSpPr>
        <p:spPr>
          <a:xfrm>
            <a:off x="4098496" y="5215821"/>
            <a:ext cx="1225815" cy="344913"/>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Firmware</a:t>
            </a:r>
          </a:p>
        </p:txBody>
      </p:sp>
      <p:sp>
        <p:nvSpPr>
          <p:cNvPr id="91" name="TextBox 90">
            <a:extLst>
              <a:ext uri="{FF2B5EF4-FFF2-40B4-BE49-F238E27FC236}">
                <a16:creationId xmlns:a16="http://schemas.microsoft.com/office/drawing/2014/main" id="{C56B5411-1D04-6B81-F0D1-75E733F353D7}"/>
              </a:ext>
            </a:extLst>
          </p:cNvPr>
          <p:cNvSpPr txBox="1"/>
          <p:nvPr/>
        </p:nvSpPr>
        <p:spPr>
          <a:xfrm>
            <a:off x="4098496" y="5655108"/>
            <a:ext cx="1225815" cy="344913"/>
          </a:xfrm>
          <a:prstGeom prst="rect">
            <a:avLst/>
          </a:prstGeom>
          <a:noFill/>
        </p:spPr>
        <p:txBody>
          <a:bodyPr wrap="square" anchor="ctr" anchorCtr="0">
            <a:noAutofit/>
          </a:bodyPr>
          <a:lstStyle/>
          <a:p>
            <a:pPr algn="r"/>
            <a:r>
              <a:rPr lang="en-US" sz="1000" dirty="0">
                <a:solidFill>
                  <a:srgbClr val="525252"/>
                </a:solidFill>
                <a:latin typeface="IntelOne Display Regular" panose="020B0503020203020204" pitchFamily="34" charset="77"/>
              </a:rPr>
              <a:t>Tools </a:t>
            </a:r>
            <a:br>
              <a:rPr lang="en-US" sz="1000" dirty="0">
                <a:solidFill>
                  <a:srgbClr val="525252"/>
                </a:solidFill>
                <a:latin typeface="IntelOne Display Regular" panose="020B0503020203020204" pitchFamily="34" charset="77"/>
              </a:rPr>
            </a:br>
            <a:r>
              <a:rPr lang="en-US" sz="1000" dirty="0">
                <a:solidFill>
                  <a:srgbClr val="525252"/>
                </a:solidFill>
                <a:latin typeface="IntelOne Display Regular" panose="020B0503020203020204" pitchFamily="34" charset="77"/>
              </a:rPr>
              <a:t>and SDKs</a:t>
            </a:r>
          </a:p>
        </p:txBody>
      </p:sp>
      <p:pic>
        <p:nvPicPr>
          <p:cNvPr id="92" name="Picture 8" descr="The Python Logo | Python Software Foundation">
            <a:extLst>
              <a:ext uri="{FF2B5EF4-FFF2-40B4-BE49-F238E27FC236}">
                <a16:creationId xmlns:a16="http://schemas.microsoft.com/office/drawing/2014/main" id="{B5CDBC2C-DA49-5069-0CAA-1F1222B6FB88}"/>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8940433" y="619371"/>
            <a:ext cx="1197694" cy="302222"/>
          </a:xfrm>
          <a:prstGeom prst="rect">
            <a:avLst/>
          </a:prstGeom>
          <a:noFill/>
          <a:ln>
            <a:noFill/>
          </a:ln>
        </p:spPr>
      </p:pic>
      <p:pic>
        <p:nvPicPr>
          <p:cNvPr id="93" name="Picture 8" descr="Image result for node js">
            <a:extLst>
              <a:ext uri="{FF2B5EF4-FFF2-40B4-BE49-F238E27FC236}">
                <a16:creationId xmlns:a16="http://schemas.microsoft.com/office/drawing/2014/main" id="{25E15E85-9C2E-AC3E-D7FB-9D0B09090EE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0499600" y="586888"/>
            <a:ext cx="601946" cy="367187"/>
          </a:xfrm>
          <a:prstGeom prst="rect">
            <a:avLst/>
          </a:prstGeom>
          <a:noFill/>
          <a:ln>
            <a:noFill/>
          </a:ln>
        </p:spPr>
      </p:pic>
      <p:grpSp>
        <p:nvGrpSpPr>
          <p:cNvPr id="94" name="Group 93">
            <a:extLst>
              <a:ext uri="{FF2B5EF4-FFF2-40B4-BE49-F238E27FC236}">
                <a16:creationId xmlns:a16="http://schemas.microsoft.com/office/drawing/2014/main" id="{BAEECDDC-291F-4B9B-218A-B8E1CB84DF3C}"/>
              </a:ext>
            </a:extLst>
          </p:cNvPr>
          <p:cNvGrpSpPr/>
          <p:nvPr/>
        </p:nvGrpSpPr>
        <p:grpSpPr>
          <a:xfrm>
            <a:off x="5618826" y="1305805"/>
            <a:ext cx="5435918" cy="596199"/>
            <a:chOff x="5879303" y="1278083"/>
            <a:chExt cx="6241419" cy="684544"/>
          </a:xfrm>
          <a:noFill/>
        </p:grpSpPr>
        <p:pic>
          <p:nvPicPr>
            <p:cNvPr id="95" name="Picture 94">
              <a:extLst>
                <a:ext uri="{FF2B5EF4-FFF2-40B4-BE49-F238E27FC236}">
                  <a16:creationId xmlns:a16="http://schemas.microsoft.com/office/drawing/2014/main" id="{E7F608A4-242E-D580-1426-10349B2F42D2}"/>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261723" y="1298110"/>
              <a:ext cx="1114425" cy="222436"/>
            </a:xfrm>
            <a:prstGeom prst="rect">
              <a:avLst/>
            </a:prstGeom>
            <a:grpFill/>
            <a:ln>
              <a:noFill/>
            </a:ln>
          </p:spPr>
        </p:pic>
        <p:pic>
          <p:nvPicPr>
            <p:cNvPr id="96" name="Picture 95">
              <a:extLst>
                <a:ext uri="{FF2B5EF4-FFF2-40B4-BE49-F238E27FC236}">
                  <a16:creationId xmlns:a16="http://schemas.microsoft.com/office/drawing/2014/main" id="{4ADF445D-306C-2B37-B810-90A2D16DE0C8}"/>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9427011" y="1663039"/>
              <a:ext cx="1251999" cy="246578"/>
            </a:xfrm>
            <a:prstGeom prst="rect">
              <a:avLst/>
            </a:prstGeom>
            <a:grpFill/>
            <a:ln>
              <a:noFill/>
            </a:ln>
          </p:spPr>
        </p:pic>
        <p:pic>
          <p:nvPicPr>
            <p:cNvPr id="97" name="Picture 10" descr="CNCF Branding">
              <a:extLst>
                <a:ext uri="{FF2B5EF4-FFF2-40B4-BE49-F238E27FC236}">
                  <a16:creationId xmlns:a16="http://schemas.microsoft.com/office/drawing/2014/main" id="{0A90CBF1-E5B8-1BEB-E07E-E3599454CD93}"/>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8700947" y="1321428"/>
              <a:ext cx="1106675" cy="175800"/>
            </a:xfrm>
            <a:prstGeom prst="rect">
              <a:avLst/>
            </a:prstGeom>
            <a:grpFill/>
            <a:ln>
              <a:noFill/>
            </a:ln>
          </p:spPr>
        </p:pic>
        <p:pic>
          <p:nvPicPr>
            <p:cNvPr id="98" name="Picture 12" descr="OCF - IoTivity">
              <a:extLst>
                <a:ext uri="{FF2B5EF4-FFF2-40B4-BE49-F238E27FC236}">
                  <a16:creationId xmlns:a16="http://schemas.microsoft.com/office/drawing/2014/main" id="{76CDA86A-9558-0333-AEC5-E1612A683496}"/>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5879303" y="1610029"/>
              <a:ext cx="777790" cy="352598"/>
            </a:xfrm>
            <a:prstGeom prst="rect">
              <a:avLst/>
            </a:prstGeom>
            <a:grpFill/>
            <a:ln>
              <a:noFill/>
            </a:ln>
          </p:spPr>
        </p:pic>
        <p:pic>
          <p:nvPicPr>
            <p:cNvPr id="99" name="Picture 22" descr="STARLINGX AND WIND RIVER">
              <a:extLst>
                <a:ext uri="{FF2B5EF4-FFF2-40B4-BE49-F238E27FC236}">
                  <a16:creationId xmlns:a16="http://schemas.microsoft.com/office/drawing/2014/main" id="{E58D3C2D-8FD8-9EB9-7FC6-BE9DC2A81D1D}"/>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7892745" y="1278083"/>
              <a:ext cx="291605" cy="339076"/>
            </a:xfrm>
            <a:prstGeom prst="rect">
              <a:avLst/>
            </a:prstGeom>
            <a:grpFill/>
            <a:ln>
              <a:noFill/>
            </a:ln>
          </p:spPr>
        </p:pic>
        <p:pic>
          <p:nvPicPr>
            <p:cNvPr id="100" name="Picture 24" descr="Linux Foundation announces new project for high-availability cloud ...">
              <a:extLst>
                <a:ext uri="{FF2B5EF4-FFF2-40B4-BE49-F238E27FC236}">
                  <a16:creationId xmlns:a16="http://schemas.microsoft.com/office/drawing/2014/main" id="{FB12FB3D-327E-DBEE-DBFD-FE71950BD64D}"/>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8149512" y="1660916"/>
              <a:ext cx="857031" cy="250824"/>
            </a:xfrm>
            <a:prstGeom prst="rect">
              <a:avLst/>
            </a:prstGeom>
            <a:grpFill/>
            <a:ln>
              <a:noFill/>
            </a:ln>
          </p:spPr>
        </p:pic>
        <p:pic>
          <p:nvPicPr>
            <p:cNvPr id="101" name="Picture 14" descr="Asset Library - EdgeX Foundry">
              <a:extLst>
                <a:ext uri="{FF2B5EF4-FFF2-40B4-BE49-F238E27FC236}">
                  <a16:creationId xmlns:a16="http://schemas.microsoft.com/office/drawing/2014/main" id="{7BDC98BC-222C-9DB7-6C7D-7471640D3177}"/>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0324220" y="1308977"/>
              <a:ext cx="1796502" cy="200703"/>
            </a:xfrm>
            <a:prstGeom prst="rect">
              <a:avLst/>
            </a:prstGeom>
            <a:grpFill/>
            <a:ln>
              <a:noFill/>
            </a:ln>
          </p:spPr>
        </p:pic>
        <p:pic>
          <p:nvPicPr>
            <p:cNvPr id="102" name="Picture 16" descr="Kata Containers - Armv8 Collaboration">
              <a:extLst>
                <a:ext uri="{FF2B5EF4-FFF2-40B4-BE49-F238E27FC236}">
                  <a16:creationId xmlns:a16="http://schemas.microsoft.com/office/drawing/2014/main" id="{B9DB3B23-60D1-EFBF-9EB9-51286B0CD4E0}"/>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t="31315" b="17042"/>
            <a:stretch/>
          </p:blipFill>
          <p:spPr bwMode="auto">
            <a:xfrm>
              <a:off x="7077561" y="1618106"/>
              <a:ext cx="651483" cy="336445"/>
            </a:xfrm>
            <a:prstGeom prst="rect">
              <a:avLst/>
            </a:prstGeom>
            <a:grpFill/>
            <a:ln>
              <a:noFill/>
            </a:ln>
          </p:spPr>
        </p:pic>
        <p:pic>
          <p:nvPicPr>
            <p:cNvPr id="103" name="Picture 4" descr="LF Edge Demos at Open Networking &amp; Edge Summit - LF Edge">
              <a:extLst>
                <a:ext uri="{FF2B5EF4-FFF2-40B4-BE49-F238E27FC236}">
                  <a16:creationId xmlns:a16="http://schemas.microsoft.com/office/drawing/2014/main" id="{5F37CD9D-470E-D504-789E-FF5B2AD1A2C0}"/>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1099477" y="1692886"/>
              <a:ext cx="856113" cy="186885"/>
            </a:xfrm>
            <a:prstGeom prst="rect">
              <a:avLst/>
            </a:prstGeom>
            <a:grpFill/>
            <a:ln>
              <a:noFill/>
            </a:ln>
          </p:spPr>
        </p:pic>
      </p:grpSp>
      <p:sp>
        <p:nvSpPr>
          <p:cNvPr id="104" name="Rectangle 103">
            <a:extLst>
              <a:ext uri="{FF2B5EF4-FFF2-40B4-BE49-F238E27FC236}">
                <a16:creationId xmlns:a16="http://schemas.microsoft.com/office/drawing/2014/main" id="{5687F30A-9063-C2BF-7A9D-2F76C4BE50E9}"/>
              </a:ext>
            </a:extLst>
          </p:cNvPr>
          <p:cNvSpPr/>
          <p:nvPr/>
        </p:nvSpPr>
        <p:spPr>
          <a:xfrm>
            <a:off x="8952831" y="2053479"/>
            <a:ext cx="2398012" cy="73916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105" name="TextBox 104">
            <a:extLst>
              <a:ext uri="{FF2B5EF4-FFF2-40B4-BE49-F238E27FC236}">
                <a16:creationId xmlns:a16="http://schemas.microsoft.com/office/drawing/2014/main" id="{B6AEF1AF-0730-331B-948C-11E981F5C3CF}"/>
              </a:ext>
            </a:extLst>
          </p:cNvPr>
          <p:cNvSpPr txBox="1"/>
          <p:nvPr/>
        </p:nvSpPr>
        <p:spPr>
          <a:xfrm>
            <a:off x="8182219" y="2053479"/>
            <a:ext cx="770612" cy="734870"/>
          </a:xfrm>
          <a:prstGeom prst="rect">
            <a:avLst/>
          </a:prstGeom>
          <a:noFill/>
          <a:ln>
            <a:noFill/>
          </a:ln>
        </p:spPr>
        <p:txBody>
          <a:bodyPr wrap="square" anchor="ctr" anchorCtr="0">
            <a:noAutofit/>
          </a:bodyPr>
          <a:lstStyle/>
          <a:p>
            <a:r>
              <a:rPr lang="en-US" sz="1000" dirty="0">
                <a:solidFill>
                  <a:srgbClr val="525252"/>
                </a:solidFill>
                <a:latin typeface="IntelOne Display Regular" panose="020B0503020203020204" pitchFamily="34" charset="77"/>
              </a:rPr>
              <a:t>Machine Learning </a:t>
            </a:r>
            <a:br>
              <a:rPr lang="en-US" sz="1000" dirty="0">
                <a:solidFill>
                  <a:srgbClr val="525252"/>
                </a:solidFill>
                <a:latin typeface="IntelOne Display Regular" panose="020B0503020203020204" pitchFamily="34" charset="77"/>
              </a:rPr>
            </a:br>
            <a:r>
              <a:rPr lang="en-US" sz="1000" dirty="0">
                <a:solidFill>
                  <a:srgbClr val="525252"/>
                </a:solidFill>
                <a:latin typeface="IntelOne Display Regular" panose="020B0503020203020204" pitchFamily="34" charset="77"/>
              </a:rPr>
              <a:t>and AI</a:t>
            </a:r>
          </a:p>
        </p:txBody>
      </p:sp>
      <p:sp>
        <p:nvSpPr>
          <p:cNvPr id="106" name="Rectangle 105">
            <a:extLst>
              <a:ext uri="{FF2B5EF4-FFF2-40B4-BE49-F238E27FC236}">
                <a16:creationId xmlns:a16="http://schemas.microsoft.com/office/drawing/2014/main" id="{F7AF8A10-BD08-E64A-5F76-6ACCBE6EC3D7}"/>
              </a:ext>
            </a:extLst>
          </p:cNvPr>
          <p:cNvSpPr/>
          <p:nvPr/>
        </p:nvSpPr>
        <p:spPr>
          <a:xfrm>
            <a:off x="5324310" y="2875475"/>
            <a:ext cx="6024949" cy="73916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107" name="Rectangle 106">
            <a:extLst>
              <a:ext uri="{FF2B5EF4-FFF2-40B4-BE49-F238E27FC236}">
                <a16:creationId xmlns:a16="http://schemas.microsoft.com/office/drawing/2014/main" id="{F45C79A5-6ADE-EF89-33E5-39FCA229F99F}"/>
              </a:ext>
            </a:extLst>
          </p:cNvPr>
          <p:cNvSpPr/>
          <p:nvPr/>
        </p:nvSpPr>
        <p:spPr>
          <a:xfrm>
            <a:off x="5324310" y="1225758"/>
            <a:ext cx="6024949" cy="73916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108" name="Rectangle 107">
            <a:extLst>
              <a:ext uri="{FF2B5EF4-FFF2-40B4-BE49-F238E27FC236}">
                <a16:creationId xmlns:a16="http://schemas.microsoft.com/office/drawing/2014/main" id="{AEA1794A-C044-7160-F755-96C55C2079F0}"/>
              </a:ext>
            </a:extLst>
          </p:cNvPr>
          <p:cNvSpPr/>
          <p:nvPr/>
        </p:nvSpPr>
        <p:spPr>
          <a:xfrm>
            <a:off x="5324310" y="4770425"/>
            <a:ext cx="6024949" cy="35102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114" name="Rectangle 113">
            <a:extLst>
              <a:ext uri="{FF2B5EF4-FFF2-40B4-BE49-F238E27FC236}">
                <a16:creationId xmlns:a16="http://schemas.microsoft.com/office/drawing/2014/main" id="{42174D7A-EED2-638F-7EC2-AD1BDA1C0F76}"/>
              </a:ext>
            </a:extLst>
          </p:cNvPr>
          <p:cNvSpPr/>
          <p:nvPr/>
        </p:nvSpPr>
        <p:spPr>
          <a:xfrm>
            <a:off x="5324310" y="5209713"/>
            <a:ext cx="6024949" cy="35102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115" name="Rectangle 114">
            <a:extLst>
              <a:ext uri="{FF2B5EF4-FFF2-40B4-BE49-F238E27FC236}">
                <a16:creationId xmlns:a16="http://schemas.microsoft.com/office/drawing/2014/main" id="{5DC40712-31A3-4824-604A-44ABAA5EA87E}"/>
              </a:ext>
            </a:extLst>
          </p:cNvPr>
          <p:cNvSpPr/>
          <p:nvPr/>
        </p:nvSpPr>
        <p:spPr>
          <a:xfrm>
            <a:off x="5324310" y="5649000"/>
            <a:ext cx="6024949" cy="351021"/>
          </a:xfrm>
          <a:prstGeom prst="rect">
            <a:avLst/>
          </a:prstGeom>
          <a:noFill/>
          <a:ln w="6350">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endParaRPr lang="en-US" sz="1999" dirty="0">
              <a:solidFill>
                <a:srgbClr val="525252"/>
              </a:solidFill>
              <a:latin typeface="IntelOne Display Regular" panose="020B0503020203020204" pitchFamily="34" charset="77"/>
            </a:endParaRPr>
          </a:p>
        </p:txBody>
      </p:sp>
      <p:sp>
        <p:nvSpPr>
          <p:cNvPr id="116" name="TextBox 115">
            <a:extLst>
              <a:ext uri="{FF2B5EF4-FFF2-40B4-BE49-F238E27FC236}">
                <a16:creationId xmlns:a16="http://schemas.microsoft.com/office/drawing/2014/main" id="{5C705805-DB89-EE12-244D-49E8833F0AEA}"/>
              </a:ext>
            </a:extLst>
          </p:cNvPr>
          <p:cNvSpPr txBox="1"/>
          <p:nvPr/>
        </p:nvSpPr>
        <p:spPr>
          <a:xfrm>
            <a:off x="7420981" y="2238574"/>
            <a:ext cx="522433" cy="382896"/>
          </a:xfrm>
          <a:prstGeom prst="rect">
            <a:avLst/>
          </a:prstGeom>
          <a:noFill/>
          <a:ln>
            <a:noFill/>
          </a:ln>
        </p:spPr>
        <p:txBody>
          <a:bodyPr wrap="square" anchor="ctr" anchorCtr="0">
            <a:noAutofit/>
          </a:bodyPr>
          <a:lstStyle/>
          <a:p>
            <a:r>
              <a:rPr lang="en-US" sz="1000" dirty="0">
                <a:solidFill>
                  <a:srgbClr val="525252"/>
                </a:solidFill>
                <a:latin typeface="IntelOne Display Regular" panose="020B0503020203020204" pitchFamily="34" charset="77"/>
              </a:rPr>
              <a:t>SVT</a:t>
            </a:r>
          </a:p>
        </p:txBody>
      </p:sp>
      <p:pic>
        <p:nvPicPr>
          <p:cNvPr id="122" name="Picture 4">
            <a:extLst>
              <a:ext uri="{FF2B5EF4-FFF2-40B4-BE49-F238E27FC236}">
                <a16:creationId xmlns:a16="http://schemas.microsoft.com/office/drawing/2014/main" id="{518BBA21-1795-24DF-4E8C-CFE3BCCAFC26}"/>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0573764" y="3844032"/>
            <a:ext cx="621820" cy="2392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08EB430D-4303-CB7C-6A61-328BB1E70340}"/>
              </a:ext>
            </a:extLst>
          </p:cNvPr>
          <p:cNvSpPr txBox="1"/>
          <p:nvPr/>
        </p:nvSpPr>
        <p:spPr>
          <a:xfrm>
            <a:off x="7052232" y="2856903"/>
            <a:ext cx="681577" cy="382896"/>
          </a:xfrm>
          <a:prstGeom prst="rect">
            <a:avLst/>
          </a:prstGeom>
          <a:noFill/>
          <a:ln>
            <a:noFill/>
          </a:ln>
        </p:spPr>
        <p:txBody>
          <a:bodyPr wrap="square" anchor="ctr" anchorCtr="0">
            <a:noAutofit/>
          </a:bodyPr>
          <a:lstStyle/>
          <a:p>
            <a:r>
              <a:rPr lang="en-US" sz="1000" dirty="0">
                <a:solidFill>
                  <a:srgbClr val="525252"/>
                </a:solidFill>
                <a:latin typeface="IntelOne Display Regular" panose="020B0503020203020204" pitchFamily="34" charset="77"/>
              </a:rPr>
              <a:t>MySQL</a:t>
            </a:r>
          </a:p>
        </p:txBody>
      </p:sp>
      <p:pic>
        <p:nvPicPr>
          <p:cNvPr id="18" name="Picture 17" descr="Logo&#10;&#10;Description automatically generated">
            <a:extLst>
              <a:ext uri="{FF2B5EF4-FFF2-40B4-BE49-F238E27FC236}">
                <a16:creationId xmlns:a16="http://schemas.microsoft.com/office/drawing/2014/main" id="{00E555DC-573B-34D7-D0FF-F658BCC43DCF}"/>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5508246" y="561587"/>
            <a:ext cx="668460" cy="417787"/>
          </a:xfrm>
          <a:prstGeom prst="rect">
            <a:avLst/>
          </a:prstGeom>
          <a:noFill/>
          <a:ln>
            <a:noFill/>
          </a:ln>
        </p:spPr>
      </p:pic>
      <p:pic>
        <p:nvPicPr>
          <p:cNvPr id="20" name="Picture 19" descr="Logo, icon&#10;&#10;Description automatically generated with medium confidence">
            <a:extLst>
              <a:ext uri="{FF2B5EF4-FFF2-40B4-BE49-F238E27FC236}">
                <a16:creationId xmlns:a16="http://schemas.microsoft.com/office/drawing/2014/main" id="{677B8519-5E5C-7414-9C83-581FEECCF0D4}"/>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6538179" y="662983"/>
            <a:ext cx="572054" cy="214997"/>
          </a:xfrm>
          <a:prstGeom prst="rect">
            <a:avLst/>
          </a:prstGeom>
          <a:noFill/>
          <a:ln>
            <a:noFill/>
          </a:ln>
        </p:spPr>
      </p:pic>
      <p:pic>
        <p:nvPicPr>
          <p:cNvPr id="22" name="Picture 21" descr="Icon&#10;&#10;Description automatically generated">
            <a:extLst>
              <a:ext uri="{FF2B5EF4-FFF2-40B4-BE49-F238E27FC236}">
                <a16:creationId xmlns:a16="http://schemas.microsoft.com/office/drawing/2014/main" id="{D20A5709-E2F2-8BC0-DA84-5BC64AAD97E4}"/>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8225478" y="633506"/>
            <a:ext cx="353482" cy="273949"/>
          </a:xfrm>
          <a:prstGeom prst="rect">
            <a:avLst/>
          </a:prstGeom>
          <a:noFill/>
          <a:ln>
            <a:noFill/>
          </a:ln>
        </p:spPr>
      </p:pic>
      <p:pic>
        <p:nvPicPr>
          <p:cNvPr id="27" name="Picture 26" descr="A picture containing text, clipart&#10;&#10;Description automatically generated">
            <a:extLst>
              <a:ext uri="{FF2B5EF4-FFF2-40B4-BE49-F238E27FC236}">
                <a16:creationId xmlns:a16="http://schemas.microsoft.com/office/drawing/2014/main" id="{33B5A268-8A20-03A3-0ABE-D2A2589C6B51}"/>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7471705" y="644385"/>
            <a:ext cx="392300" cy="252192"/>
          </a:xfrm>
          <a:prstGeom prst="rect">
            <a:avLst/>
          </a:prstGeom>
          <a:noFill/>
          <a:ln>
            <a:noFill/>
          </a:ln>
        </p:spPr>
      </p:pic>
      <p:pic>
        <p:nvPicPr>
          <p:cNvPr id="30" name="Picture 29" descr="Logo&#10;&#10;Description automatically generated">
            <a:extLst>
              <a:ext uri="{FF2B5EF4-FFF2-40B4-BE49-F238E27FC236}">
                <a16:creationId xmlns:a16="http://schemas.microsoft.com/office/drawing/2014/main" id="{D7E2A0DE-DC00-26C2-00C1-45873C9D9F9D}"/>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5486610" y="3857842"/>
            <a:ext cx="774059" cy="211657"/>
          </a:xfrm>
          <a:prstGeom prst="rect">
            <a:avLst/>
          </a:prstGeom>
          <a:noFill/>
          <a:ln>
            <a:noFill/>
          </a:ln>
        </p:spPr>
      </p:pic>
      <p:pic>
        <p:nvPicPr>
          <p:cNvPr id="32" name="Picture 31" descr="A picture containing logo&#10;&#10;Description automatically generated">
            <a:extLst>
              <a:ext uri="{FF2B5EF4-FFF2-40B4-BE49-F238E27FC236}">
                <a16:creationId xmlns:a16="http://schemas.microsoft.com/office/drawing/2014/main" id="{BE4E447C-F01B-4B93-3DF2-CFF54DF4D8D8}"/>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l="4618" t="22543" r="4618" b="22543"/>
          <a:stretch/>
        </p:blipFill>
        <p:spPr>
          <a:xfrm>
            <a:off x="6979970" y="3848628"/>
            <a:ext cx="760582" cy="230086"/>
          </a:xfrm>
          <a:prstGeom prst="rect">
            <a:avLst/>
          </a:prstGeom>
          <a:noFill/>
          <a:ln>
            <a:noFill/>
          </a:ln>
        </p:spPr>
      </p:pic>
      <p:grpSp>
        <p:nvGrpSpPr>
          <p:cNvPr id="38" name="Group 37">
            <a:extLst>
              <a:ext uri="{FF2B5EF4-FFF2-40B4-BE49-F238E27FC236}">
                <a16:creationId xmlns:a16="http://schemas.microsoft.com/office/drawing/2014/main" id="{10B6D270-5DAC-97D1-0E12-F6350E767E5B}"/>
              </a:ext>
            </a:extLst>
          </p:cNvPr>
          <p:cNvGrpSpPr/>
          <p:nvPr/>
        </p:nvGrpSpPr>
        <p:grpSpPr>
          <a:xfrm>
            <a:off x="8033442" y="3771233"/>
            <a:ext cx="1936749" cy="460948"/>
            <a:chOff x="7994347" y="3771322"/>
            <a:chExt cx="1937253" cy="461068"/>
          </a:xfrm>
          <a:noFill/>
        </p:grpSpPr>
        <p:sp>
          <p:nvSpPr>
            <p:cNvPr id="120" name="TextBox 119">
              <a:extLst>
                <a:ext uri="{FF2B5EF4-FFF2-40B4-BE49-F238E27FC236}">
                  <a16:creationId xmlns:a16="http://schemas.microsoft.com/office/drawing/2014/main" id="{E5FBD8FF-2297-E301-7CF6-F22E9B3D2B39}"/>
                </a:ext>
              </a:extLst>
            </p:cNvPr>
            <p:cNvSpPr txBox="1"/>
            <p:nvPr/>
          </p:nvSpPr>
          <p:spPr>
            <a:xfrm>
              <a:off x="7994347" y="4016890"/>
              <a:ext cx="1937253" cy="215500"/>
            </a:xfrm>
            <a:prstGeom prst="rect">
              <a:avLst/>
            </a:prstGeom>
            <a:grpFill/>
            <a:ln>
              <a:noFill/>
            </a:ln>
          </p:spPr>
          <p:txBody>
            <a:bodyPr wrap="none" anchor="ctr" anchorCtr="0">
              <a:spAutoFit/>
            </a:bodyPr>
            <a:lstStyle/>
            <a:p>
              <a:pPr algn="ctr"/>
              <a:r>
                <a:rPr lang="en-US" sz="800" dirty="0">
                  <a:solidFill>
                    <a:srgbClr val="525252"/>
                  </a:solidFill>
                  <a:latin typeface="IntelOne Display Regular" panose="020B0503020203020204" pitchFamily="34" charset="77"/>
                </a:rPr>
                <a:t>(compiler, </a:t>
              </a:r>
              <a:r>
                <a:rPr lang="en-US" sz="800" dirty="0" err="1">
                  <a:solidFill>
                    <a:srgbClr val="525252"/>
                  </a:solidFill>
                  <a:latin typeface="IntelOne Display Regular" panose="020B0503020203020204" pitchFamily="34" charset="77"/>
                </a:rPr>
                <a:t>oneMKL</a:t>
              </a:r>
              <a:r>
                <a:rPr lang="en-US" sz="800" dirty="0">
                  <a:solidFill>
                    <a:srgbClr val="525252"/>
                  </a:solidFill>
                  <a:latin typeface="IntelOne Display Regular" panose="020B0503020203020204" pitchFamily="34" charset="77"/>
                </a:rPr>
                <a:t>, </a:t>
              </a:r>
              <a:r>
                <a:rPr lang="en-US" sz="800" dirty="0" err="1">
                  <a:solidFill>
                    <a:srgbClr val="525252"/>
                  </a:solidFill>
                  <a:latin typeface="IntelOne Display Regular" panose="020B0503020203020204" pitchFamily="34" charset="77"/>
                </a:rPr>
                <a:t>oneDNN</a:t>
              </a:r>
              <a:r>
                <a:rPr lang="en-US" sz="800" dirty="0">
                  <a:solidFill>
                    <a:srgbClr val="525252"/>
                  </a:solidFill>
                  <a:latin typeface="IntelOne Display Regular" panose="020B0503020203020204" pitchFamily="34" charset="77"/>
                </a:rPr>
                <a:t>, </a:t>
              </a:r>
              <a:r>
                <a:rPr lang="en-US" sz="800" dirty="0" err="1">
                  <a:solidFill>
                    <a:srgbClr val="525252"/>
                  </a:solidFill>
                  <a:latin typeface="IntelOne Display Regular" panose="020B0503020203020204" pitchFamily="34" charset="77"/>
                </a:rPr>
                <a:t>oneDAL</a:t>
              </a:r>
              <a:r>
                <a:rPr lang="en-US" sz="800" dirty="0">
                  <a:solidFill>
                    <a:srgbClr val="525252"/>
                  </a:solidFill>
                  <a:latin typeface="IntelOne Display Regular" panose="020B0503020203020204" pitchFamily="34" charset="77"/>
                </a:rPr>
                <a:t>)</a:t>
              </a:r>
            </a:p>
          </p:txBody>
        </p:sp>
        <p:pic>
          <p:nvPicPr>
            <p:cNvPr id="37" name="Picture 36" descr="Logo&#10;&#10;Description automatically generated">
              <a:extLst>
                <a:ext uri="{FF2B5EF4-FFF2-40B4-BE49-F238E27FC236}">
                  <a16:creationId xmlns:a16="http://schemas.microsoft.com/office/drawing/2014/main" id="{78359C94-C822-27B1-23E8-18BCAE08E38B}"/>
                </a:ext>
              </a:extLst>
            </p:cNvPr>
            <p:cNvPicPr>
              <a:picLocks noChangeAspect="1"/>
            </p:cNvPicPr>
            <p:nvPr/>
          </p:nvPicPr>
          <p:blipFill rotWithShape="1">
            <a:blip r:embed="rId42" cstate="print">
              <a:extLst>
                <a:ext uri="{28A0092B-C50C-407E-A947-70E740481C1C}">
                  <a14:useLocalDpi xmlns:a14="http://schemas.microsoft.com/office/drawing/2010/main"/>
                </a:ext>
              </a:extLst>
            </a:blip>
            <a:srcRect/>
            <a:stretch/>
          </p:blipFill>
          <p:spPr>
            <a:xfrm>
              <a:off x="8806464" y="3771322"/>
              <a:ext cx="313018" cy="272001"/>
            </a:xfrm>
            <a:prstGeom prst="rect">
              <a:avLst/>
            </a:prstGeom>
            <a:grpFill/>
            <a:ln>
              <a:noFill/>
            </a:ln>
          </p:spPr>
        </p:pic>
      </p:grpSp>
      <p:pic>
        <p:nvPicPr>
          <p:cNvPr id="14" name="Picture 13" descr="scikit-learn - Wikidata">
            <a:extLst>
              <a:ext uri="{FF2B5EF4-FFF2-40B4-BE49-F238E27FC236}">
                <a16:creationId xmlns:a16="http://schemas.microsoft.com/office/drawing/2014/main" id="{81B29EE2-4D45-822B-468B-801003EC93AC}"/>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473327" y="2248316"/>
            <a:ext cx="703671" cy="30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2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9226-42C5-FD86-BA33-2971643E877D}"/>
              </a:ext>
            </a:extLst>
          </p:cNvPr>
          <p:cNvSpPr>
            <a:spLocks noGrp="1"/>
          </p:cNvSpPr>
          <p:nvPr>
            <p:ph type="title"/>
          </p:nvPr>
        </p:nvSpPr>
        <p:spPr/>
        <p:txBody>
          <a:bodyPr/>
          <a:lstStyle/>
          <a:p>
            <a:r>
              <a:rPr lang="en-US" dirty="0"/>
              <a:t>Intel® Optimize Software &amp; Tools</a:t>
            </a:r>
          </a:p>
        </p:txBody>
      </p:sp>
      <p:grpSp>
        <p:nvGrpSpPr>
          <p:cNvPr id="21" name="Group 20">
            <a:extLst>
              <a:ext uri="{FF2B5EF4-FFF2-40B4-BE49-F238E27FC236}">
                <a16:creationId xmlns:a16="http://schemas.microsoft.com/office/drawing/2014/main" id="{DE99A749-F693-C4E8-A48D-C1C3BDBFDA98}"/>
              </a:ext>
            </a:extLst>
          </p:cNvPr>
          <p:cNvGrpSpPr/>
          <p:nvPr/>
        </p:nvGrpSpPr>
        <p:grpSpPr>
          <a:xfrm>
            <a:off x="1449769" y="1213722"/>
            <a:ext cx="9422751" cy="5021848"/>
            <a:chOff x="1449769" y="1213722"/>
            <a:chExt cx="9422751" cy="5021848"/>
          </a:xfrm>
        </p:grpSpPr>
        <p:sp>
          <p:nvSpPr>
            <p:cNvPr id="32" name="TextBox 31">
              <a:extLst>
                <a:ext uri="{FF2B5EF4-FFF2-40B4-BE49-F238E27FC236}">
                  <a16:creationId xmlns:a16="http://schemas.microsoft.com/office/drawing/2014/main" id="{E5E0AE97-DA61-BCCE-2442-31DF92B52057}"/>
                </a:ext>
              </a:extLst>
            </p:cNvPr>
            <p:cNvSpPr txBox="1"/>
            <p:nvPr/>
          </p:nvSpPr>
          <p:spPr>
            <a:xfrm flipH="1">
              <a:off x="4379036" y="3728091"/>
              <a:ext cx="3602280" cy="523220"/>
            </a:xfrm>
            <a:prstGeom prst="rect">
              <a:avLst/>
            </a:prstGeom>
            <a:noFill/>
          </p:spPr>
          <p:txBody>
            <a:bodyPr wrap="square" rtlCol="0">
              <a:spAutoFit/>
            </a:bodyPr>
            <a:lstStyle/>
            <a:p>
              <a:pPr algn="ctr"/>
              <a:r>
                <a:rPr lang="en-US" sz="1400" dirty="0">
                  <a:solidFill>
                    <a:schemeClr val="bg1"/>
                  </a:solidFill>
                  <a:latin typeface="IntelOne Display Regular" panose="020B0503020203020204" pitchFamily="34" charset="77"/>
                </a:rPr>
                <a:t>Continuous Improvement</a:t>
              </a:r>
            </a:p>
          </p:txBody>
        </p:sp>
        <p:sp>
          <p:nvSpPr>
            <p:cNvPr id="3" name="Rectangle 2">
              <a:extLst>
                <a:ext uri="{FF2B5EF4-FFF2-40B4-BE49-F238E27FC236}">
                  <a16:creationId xmlns:a16="http://schemas.microsoft.com/office/drawing/2014/main" id="{555963AC-56A1-AE8E-6659-3594D205EDBD}"/>
                </a:ext>
              </a:extLst>
            </p:cNvPr>
            <p:cNvSpPr/>
            <p:nvPr/>
          </p:nvSpPr>
          <p:spPr>
            <a:xfrm>
              <a:off x="1519216" y="2050728"/>
              <a:ext cx="9353304" cy="1199509"/>
            </a:xfrm>
            <a:prstGeom prst="rect">
              <a:avLst/>
            </a:prstGeom>
            <a:solidFill>
              <a:srgbClr val="E9E9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IntelOne Display Regular" panose="020B0503020203020204" pitchFamily="34" charset="77"/>
              </a:endParaRPr>
            </a:p>
          </p:txBody>
        </p:sp>
        <p:sp>
          <p:nvSpPr>
            <p:cNvPr id="6" name="TextBox 5">
              <a:extLst>
                <a:ext uri="{FF2B5EF4-FFF2-40B4-BE49-F238E27FC236}">
                  <a16:creationId xmlns:a16="http://schemas.microsoft.com/office/drawing/2014/main" id="{5AF82DF5-6328-4A24-E787-F26C790927A7}"/>
                </a:ext>
              </a:extLst>
            </p:cNvPr>
            <p:cNvSpPr txBox="1"/>
            <p:nvPr/>
          </p:nvSpPr>
          <p:spPr>
            <a:xfrm>
              <a:off x="3424591" y="2801781"/>
              <a:ext cx="1138988" cy="430775"/>
            </a:xfrm>
            <a:prstGeom prst="rect">
              <a:avLst/>
            </a:prstGeom>
            <a:noFill/>
          </p:spPr>
          <p:txBody>
            <a:bodyPr wrap="square" rtlCol="0">
              <a:spAutoFit/>
            </a:bodyPr>
            <a:lstStyle/>
            <a:p>
              <a:pPr algn="ctr"/>
              <a:r>
                <a:rPr lang="en-US" sz="1100" dirty="0">
                  <a:solidFill>
                    <a:schemeClr val="bg1"/>
                  </a:solidFill>
                  <a:latin typeface="IntelOne Display Regular" panose="020B0503020203020204" pitchFamily="34" charset="77"/>
                </a:rPr>
                <a:t>Plan and Create</a:t>
              </a:r>
            </a:p>
          </p:txBody>
        </p:sp>
        <p:sp>
          <p:nvSpPr>
            <p:cNvPr id="7" name="TextBox 6">
              <a:extLst>
                <a:ext uri="{FF2B5EF4-FFF2-40B4-BE49-F238E27FC236}">
                  <a16:creationId xmlns:a16="http://schemas.microsoft.com/office/drawing/2014/main" id="{488FC240-5ED1-D4ED-CA56-0F40551AB368}"/>
                </a:ext>
              </a:extLst>
            </p:cNvPr>
            <p:cNvSpPr txBox="1"/>
            <p:nvPr/>
          </p:nvSpPr>
          <p:spPr>
            <a:xfrm>
              <a:off x="4829807" y="2801781"/>
              <a:ext cx="1261779" cy="430775"/>
            </a:xfrm>
            <a:prstGeom prst="rect">
              <a:avLst/>
            </a:prstGeom>
            <a:noFill/>
          </p:spPr>
          <p:txBody>
            <a:bodyPr wrap="square" rtlCol="0">
              <a:spAutoFit/>
            </a:bodyPr>
            <a:lstStyle/>
            <a:p>
              <a:pPr algn="ctr"/>
              <a:r>
                <a:rPr lang="en-US" sz="1100" dirty="0">
                  <a:solidFill>
                    <a:schemeClr val="bg1"/>
                  </a:solidFill>
                  <a:latin typeface="IntelOne Display Regular" panose="020B0503020203020204" pitchFamily="34" charset="77"/>
                </a:rPr>
                <a:t>Integrate and Verify</a:t>
              </a:r>
            </a:p>
          </p:txBody>
        </p:sp>
        <p:sp>
          <p:nvSpPr>
            <p:cNvPr id="10" name="Rectangle 9">
              <a:extLst>
                <a:ext uri="{FF2B5EF4-FFF2-40B4-BE49-F238E27FC236}">
                  <a16:creationId xmlns:a16="http://schemas.microsoft.com/office/drawing/2014/main" id="{946F530F-407F-311A-2351-B7630354DAB0}"/>
                </a:ext>
              </a:extLst>
            </p:cNvPr>
            <p:cNvSpPr/>
            <p:nvPr/>
          </p:nvSpPr>
          <p:spPr>
            <a:xfrm>
              <a:off x="3385142" y="3247509"/>
              <a:ext cx="1261779" cy="43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IntelOne Display Regular" panose="020B0503020203020204" pitchFamily="34" charset="77"/>
                </a:rPr>
                <a:t>Security and Compliance</a:t>
              </a:r>
            </a:p>
          </p:txBody>
        </p:sp>
        <p:sp>
          <p:nvSpPr>
            <p:cNvPr id="11" name="Rectangle 10">
              <a:extLst>
                <a:ext uri="{FF2B5EF4-FFF2-40B4-BE49-F238E27FC236}">
                  <a16:creationId xmlns:a16="http://schemas.microsoft.com/office/drawing/2014/main" id="{6237D56C-23DB-8E2E-6B75-60620A62F6BA}"/>
                </a:ext>
              </a:extLst>
            </p:cNvPr>
            <p:cNvSpPr/>
            <p:nvPr/>
          </p:nvSpPr>
          <p:spPr>
            <a:xfrm>
              <a:off x="4829807" y="3247509"/>
              <a:ext cx="1261779" cy="43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IntelOne Display Regular" panose="020B0503020203020204" pitchFamily="34" charset="77"/>
                </a:rPr>
                <a:t>Team Collaboration</a:t>
              </a:r>
            </a:p>
          </p:txBody>
        </p:sp>
        <p:sp>
          <p:nvSpPr>
            <p:cNvPr id="12" name="Rectangle 11">
              <a:extLst>
                <a:ext uri="{FF2B5EF4-FFF2-40B4-BE49-F238E27FC236}">
                  <a16:creationId xmlns:a16="http://schemas.microsoft.com/office/drawing/2014/main" id="{4F9277B6-17C1-3B42-02FF-82A712916876}"/>
                </a:ext>
              </a:extLst>
            </p:cNvPr>
            <p:cNvSpPr/>
            <p:nvPr/>
          </p:nvSpPr>
          <p:spPr>
            <a:xfrm>
              <a:off x="6274471" y="3247509"/>
              <a:ext cx="1261779" cy="43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IntelOne Display Regular" panose="020B0503020203020204" pitchFamily="34" charset="77"/>
                </a:rPr>
                <a:t>Value Stream Metrics</a:t>
              </a:r>
            </a:p>
          </p:txBody>
        </p:sp>
        <p:sp>
          <p:nvSpPr>
            <p:cNvPr id="13" name="Rectangle 12">
              <a:extLst>
                <a:ext uri="{FF2B5EF4-FFF2-40B4-BE49-F238E27FC236}">
                  <a16:creationId xmlns:a16="http://schemas.microsoft.com/office/drawing/2014/main" id="{C5F3ECB8-2357-B803-7B1B-158ACEC46646}"/>
                </a:ext>
              </a:extLst>
            </p:cNvPr>
            <p:cNvSpPr/>
            <p:nvPr/>
          </p:nvSpPr>
          <p:spPr>
            <a:xfrm>
              <a:off x="7719136" y="3247509"/>
              <a:ext cx="1261779" cy="43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IntelOne Display Regular" panose="020B0503020203020204" pitchFamily="34" charset="77"/>
                </a:rPr>
                <a:t>Platform Governance</a:t>
              </a:r>
            </a:p>
          </p:txBody>
        </p:sp>
        <p:pic>
          <p:nvPicPr>
            <p:cNvPr id="17" name="Picture 16" descr="Icon&#10;&#10;Description automatically generated">
              <a:extLst>
                <a:ext uri="{FF2B5EF4-FFF2-40B4-BE49-F238E27FC236}">
                  <a16:creationId xmlns:a16="http://schemas.microsoft.com/office/drawing/2014/main" id="{42DACED9-CE32-A0DB-7F3B-F75BF9494432}"/>
                </a:ext>
              </a:extLst>
            </p:cNvPr>
            <p:cNvPicPr>
              <a:picLocks noChangeAspect="1"/>
            </p:cNvPicPr>
            <p:nvPr/>
          </p:nvPicPr>
          <p:blipFill>
            <a:blip r:embed="rId3" cstate="print">
              <a:clrChange>
                <a:clrFrom>
                  <a:srgbClr val="E9E9E9"/>
                </a:clrFrom>
                <a:clrTo>
                  <a:srgbClr val="E9E9E9">
                    <a:alpha val="0"/>
                  </a:srgbClr>
                </a:clrTo>
              </a:clrChange>
              <a:extLst>
                <a:ext uri="{28A0092B-C50C-407E-A947-70E740481C1C}">
                  <a14:useLocalDpi xmlns:a14="http://schemas.microsoft.com/office/drawing/2010/main" val="0"/>
                </a:ext>
              </a:extLst>
            </a:blip>
            <a:stretch>
              <a:fillRect/>
            </a:stretch>
          </p:blipFill>
          <p:spPr>
            <a:xfrm>
              <a:off x="1449769" y="2168076"/>
              <a:ext cx="1162476" cy="653893"/>
            </a:xfrm>
            <a:prstGeom prst="rect">
              <a:avLst/>
            </a:prstGeom>
            <a:noFill/>
          </p:spPr>
        </p:pic>
        <p:sp>
          <p:nvSpPr>
            <p:cNvPr id="4" name="TextBox 3">
              <a:extLst>
                <a:ext uri="{FF2B5EF4-FFF2-40B4-BE49-F238E27FC236}">
                  <a16:creationId xmlns:a16="http://schemas.microsoft.com/office/drawing/2014/main" id="{8AAF165F-AE6F-C75D-B0B6-BEEB299F0CDB}"/>
                </a:ext>
              </a:extLst>
            </p:cNvPr>
            <p:cNvSpPr txBox="1"/>
            <p:nvPr/>
          </p:nvSpPr>
          <p:spPr>
            <a:xfrm>
              <a:off x="1453047" y="2777457"/>
              <a:ext cx="1138988" cy="430887"/>
            </a:xfrm>
            <a:prstGeom prst="rect">
              <a:avLst/>
            </a:prstGeom>
            <a:noFill/>
          </p:spPr>
          <p:txBody>
            <a:bodyPr wrap="square" rtlCol="0">
              <a:spAutoFit/>
            </a:bodyPr>
            <a:lstStyle/>
            <a:p>
              <a:pPr algn="ctr"/>
              <a:r>
                <a:rPr lang="en-US" sz="1100" dirty="0">
                  <a:solidFill>
                    <a:schemeClr val="bg1"/>
                  </a:solidFill>
                  <a:latin typeface="IntelOne Display Regular" panose="020B0503020203020204" pitchFamily="34" charset="77"/>
                </a:rPr>
                <a:t>Customer</a:t>
              </a:r>
            </a:p>
            <a:p>
              <a:pPr algn="ctr"/>
              <a:r>
                <a:rPr lang="en-US" sz="1100" dirty="0">
                  <a:solidFill>
                    <a:schemeClr val="bg1"/>
                  </a:solidFill>
                  <a:latin typeface="IntelOne Display Regular" panose="020B0503020203020204" pitchFamily="34" charset="77"/>
                </a:rPr>
                <a:t>Need</a:t>
              </a:r>
            </a:p>
          </p:txBody>
        </p:sp>
        <p:pic>
          <p:nvPicPr>
            <p:cNvPr id="23" name="Picture 22" descr="Icon&#10;&#10;Description automatically generated">
              <a:extLst>
                <a:ext uri="{FF2B5EF4-FFF2-40B4-BE49-F238E27FC236}">
                  <a16:creationId xmlns:a16="http://schemas.microsoft.com/office/drawing/2014/main" id="{9E799D65-FBF2-ACD7-8126-509239EF536D}"/>
                </a:ext>
              </a:extLst>
            </p:cNvPr>
            <p:cNvPicPr>
              <a:picLocks noChangeAspect="1"/>
            </p:cNvPicPr>
            <p:nvPr/>
          </p:nvPicPr>
          <p:blipFill rotWithShape="1">
            <a:blip r:embed="rId4" cstate="print">
              <a:clrChange>
                <a:clrFrom>
                  <a:srgbClr val="E9E9E9"/>
                </a:clrFrom>
                <a:clrTo>
                  <a:srgbClr val="E9E9E9">
                    <a:alpha val="0"/>
                  </a:srgbClr>
                </a:clrTo>
              </a:clrChange>
              <a:extLst>
                <a:ext uri="{28A0092B-C50C-407E-A947-70E740481C1C}">
                  <a14:useLocalDpi xmlns:a14="http://schemas.microsoft.com/office/drawing/2010/main" val="0"/>
                </a:ext>
              </a:extLst>
            </a:blip>
            <a:srcRect l="27564" t="11009" r="27147" b="11364"/>
            <a:stretch/>
          </p:blipFill>
          <p:spPr>
            <a:xfrm>
              <a:off x="6481068" y="2075126"/>
              <a:ext cx="857896" cy="827142"/>
            </a:xfrm>
            <a:prstGeom prst="rect">
              <a:avLst/>
            </a:prstGeom>
            <a:noFill/>
          </p:spPr>
        </p:pic>
        <p:sp>
          <p:nvSpPr>
            <p:cNvPr id="9" name="TextBox 8">
              <a:extLst>
                <a:ext uri="{FF2B5EF4-FFF2-40B4-BE49-F238E27FC236}">
                  <a16:creationId xmlns:a16="http://schemas.microsoft.com/office/drawing/2014/main" id="{A60D38B6-301E-D89C-A691-3FE94F58B570}"/>
                </a:ext>
              </a:extLst>
            </p:cNvPr>
            <p:cNvSpPr txBox="1"/>
            <p:nvPr/>
          </p:nvSpPr>
          <p:spPr>
            <a:xfrm>
              <a:off x="7802478" y="2801781"/>
              <a:ext cx="1115568" cy="430775"/>
            </a:xfrm>
            <a:prstGeom prst="rect">
              <a:avLst/>
            </a:prstGeom>
            <a:noFill/>
          </p:spPr>
          <p:txBody>
            <a:bodyPr wrap="square" rtlCol="0">
              <a:spAutoFit/>
            </a:bodyPr>
            <a:lstStyle/>
            <a:p>
              <a:pPr algn="ctr"/>
              <a:r>
                <a:rPr lang="en-US" sz="1100" dirty="0">
                  <a:solidFill>
                    <a:schemeClr val="bg1"/>
                  </a:solidFill>
                  <a:latin typeface="IntelOne Display Regular" panose="020B0503020203020204" pitchFamily="34" charset="77"/>
                </a:rPr>
                <a:t>Monitor and Improve</a:t>
              </a:r>
            </a:p>
          </p:txBody>
        </p:sp>
        <p:sp>
          <p:nvSpPr>
            <p:cNvPr id="8" name="TextBox 7">
              <a:extLst>
                <a:ext uri="{FF2B5EF4-FFF2-40B4-BE49-F238E27FC236}">
                  <a16:creationId xmlns:a16="http://schemas.microsoft.com/office/drawing/2014/main" id="{274F1228-0931-8510-BAEB-46517C86AA55}"/>
                </a:ext>
              </a:extLst>
            </p:cNvPr>
            <p:cNvSpPr txBox="1"/>
            <p:nvPr/>
          </p:nvSpPr>
          <p:spPr>
            <a:xfrm>
              <a:off x="6274471" y="2801781"/>
              <a:ext cx="1261779" cy="430775"/>
            </a:xfrm>
            <a:prstGeom prst="rect">
              <a:avLst/>
            </a:prstGeom>
            <a:noFill/>
          </p:spPr>
          <p:txBody>
            <a:bodyPr wrap="square" rtlCol="0">
              <a:spAutoFit/>
            </a:bodyPr>
            <a:lstStyle/>
            <a:p>
              <a:pPr algn="ctr"/>
              <a:r>
                <a:rPr lang="en-US" sz="1100" dirty="0">
                  <a:solidFill>
                    <a:schemeClr val="bg1"/>
                  </a:solidFill>
                  <a:latin typeface="IntelOne Display Regular" panose="020B0503020203020204" pitchFamily="34" charset="77"/>
                </a:rPr>
                <a:t>Deploy and Operate</a:t>
              </a:r>
            </a:p>
          </p:txBody>
        </p:sp>
        <p:pic>
          <p:nvPicPr>
            <p:cNvPr id="25" name="Picture 24" descr="Logo&#10;&#10;Description automatically generated">
              <a:extLst>
                <a:ext uri="{FF2B5EF4-FFF2-40B4-BE49-F238E27FC236}">
                  <a16:creationId xmlns:a16="http://schemas.microsoft.com/office/drawing/2014/main" id="{9B1A16FB-147B-E9D2-AA0E-5C5D87213C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8755" y="2144059"/>
              <a:ext cx="1225382" cy="689277"/>
            </a:xfrm>
            <a:prstGeom prst="rect">
              <a:avLst/>
            </a:prstGeom>
          </p:spPr>
        </p:pic>
        <p:pic>
          <p:nvPicPr>
            <p:cNvPr id="27" name="Picture 26" descr="Icon&#10;&#10;Description automatically generated">
              <a:extLst>
                <a:ext uri="{FF2B5EF4-FFF2-40B4-BE49-F238E27FC236}">
                  <a16:creationId xmlns:a16="http://schemas.microsoft.com/office/drawing/2014/main" id="{C48BD17E-8E1F-4695-D4E8-0FEF48CE5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1265" y="2096914"/>
              <a:ext cx="1393008" cy="783567"/>
            </a:xfrm>
            <a:prstGeom prst="rect">
              <a:avLst/>
            </a:prstGeom>
          </p:spPr>
        </p:pic>
        <p:pic>
          <p:nvPicPr>
            <p:cNvPr id="29" name="Picture 28" descr="Icon&#10;&#10;Description automatically generated">
              <a:extLst>
                <a:ext uri="{FF2B5EF4-FFF2-40B4-BE49-F238E27FC236}">
                  <a16:creationId xmlns:a16="http://schemas.microsoft.com/office/drawing/2014/main" id="{D6DB5331-585D-4680-78F2-A783941C37FF}"/>
                </a:ext>
              </a:extLst>
            </p:cNvPr>
            <p:cNvPicPr>
              <a:picLocks noChangeAspect="1"/>
            </p:cNvPicPr>
            <p:nvPr/>
          </p:nvPicPr>
          <p:blipFill rotWithShape="1">
            <a:blip r:embed="rId7" cstate="print">
              <a:clrChange>
                <a:clrFrom>
                  <a:srgbClr val="E9E9E9"/>
                </a:clrFrom>
                <a:clrTo>
                  <a:srgbClr val="E9E9E9">
                    <a:alpha val="0"/>
                  </a:srgbClr>
                </a:clrTo>
              </a:clrChange>
              <a:extLst>
                <a:ext uri="{28A0092B-C50C-407E-A947-70E740481C1C}">
                  <a14:useLocalDpi xmlns:a14="http://schemas.microsoft.com/office/drawing/2010/main" val="0"/>
                </a:ext>
              </a:extLst>
            </a:blip>
            <a:srcRect l="18174" t="5866" r="22883" b="11267"/>
            <a:stretch/>
          </p:blipFill>
          <p:spPr>
            <a:xfrm>
              <a:off x="9877437" y="2185131"/>
              <a:ext cx="804982" cy="636576"/>
            </a:xfrm>
            <a:prstGeom prst="rect">
              <a:avLst/>
            </a:prstGeom>
            <a:noFill/>
          </p:spPr>
        </p:pic>
        <p:pic>
          <p:nvPicPr>
            <p:cNvPr id="31" name="Picture 30" descr="Icon&#10;&#10;Description automatically generated">
              <a:extLst>
                <a:ext uri="{FF2B5EF4-FFF2-40B4-BE49-F238E27FC236}">
                  <a16:creationId xmlns:a16="http://schemas.microsoft.com/office/drawing/2014/main" id="{9E515693-98F3-E061-5AF5-D82948C662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3712" y="2110792"/>
              <a:ext cx="735510" cy="734592"/>
            </a:xfrm>
            <a:prstGeom prst="rect">
              <a:avLst/>
            </a:prstGeom>
          </p:spPr>
        </p:pic>
        <p:sp>
          <p:nvSpPr>
            <p:cNvPr id="33" name="Rectangle 32">
              <a:extLst>
                <a:ext uri="{FF2B5EF4-FFF2-40B4-BE49-F238E27FC236}">
                  <a16:creationId xmlns:a16="http://schemas.microsoft.com/office/drawing/2014/main" id="{6F5CF7F4-CAAB-4E3E-0F98-BD516587A587}"/>
                </a:ext>
              </a:extLst>
            </p:cNvPr>
            <p:cNvSpPr/>
            <p:nvPr/>
          </p:nvSpPr>
          <p:spPr>
            <a:xfrm>
              <a:off x="3385142" y="1608748"/>
              <a:ext cx="5595773" cy="325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IntelOne Display Regular" panose="020B0503020203020204" pitchFamily="34" charset="77"/>
              </a:endParaRPr>
            </a:p>
          </p:txBody>
        </p:sp>
        <p:sp>
          <p:nvSpPr>
            <p:cNvPr id="34" name="TextBox 33">
              <a:extLst>
                <a:ext uri="{FF2B5EF4-FFF2-40B4-BE49-F238E27FC236}">
                  <a16:creationId xmlns:a16="http://schemas.microsoft.com/office/drawing/2014/main" id="{2124138F-2BC6-F9F1-2E17-DEA0DF1305C3}"/>
                </a:ext>
              </a:extLst>
            </p:cNvPr>
            <p:cNvSpPr txBox="1"/>
            <p:nvPr/>
          </p:nvSpPr>
          <p:spPr>
            <a:xfrm flipH="1">
              <a:off x="3385141" y="1608154"/>
              <a:ext cx="5595773" cy="435545"/>
            </a:xfrm>
            <a:prstGeom prst="rect">
              <a:avLst/>
            </a:prstGeom>
            <a:solidFill>
              <a:schemeClr val="bg2"/>
            </a:solidFill>
          </p:spPr>
          <p:txBody>
            <a:bodyPr wrap="square" rtlCol="0" anchor="ctr">
              <a:noAutofit/>
            </a:bodyPr>
            <a:lstStyle/>
            <a:p>
              <a:pPr algn="ctr"/>
              <a:r>
                <a:rPr lang="en-US" sz="1400" dirty="0">
                  <a:latin typeface="IntelOne Display Regular" panose="020B0503020203020204" pitchFamily="34" charset="77"/>
                </a:rPr>
                <a:t>Software Delivery Value Stream</a:t>
              </a:r>
            </a:p>
          </p:txBody>
        </p:sp>
        <p:sp>
          <p:nvSpPr>
            <p:cNvPr id="5" name="TextBox 4">
              <a:extLst>
                <a:ext uri="{FF2B5EF4-FFF2-40B4-BE49-F238E27FC236}">
                  <a16:creationId xmlns:a16="http://schemas.microsoft.com/office/drawing/2014/main" id="{1856569D-89F9-8584-9960-035B5C329C02}"/>
                </a:ext>
              </a:extLst>
            </p:cNvPr>
            <p:cNvSpPr txBox="1"/>
            <p:nvPr/>
          </p:nvSpPr>
          <p:spPr>
            <a:xfrm>
              <a:off x="9837309" y="2784367"/>
              <a:ext cx="965764" cy="430775"/>
            </a:xfrm>
            <a:prstGeom prst="rect">
              <a:avLst/>
            </a:prstGeom>
            <a:noFill/>
          </p:spPr>
          <p:txBody>
            <a:bodyPr wrap="square" rtlCol="0">
              <a:spAutoFit/>
            </a:bodyPr>
            <a:lstStyle/>
            <a:p>
              <a:pPr algn="ctr"/>
              <a:r>
                <a:rPr lang="en-US" sz="1100" dirty="0">
                  <a:solidFill>
                    <a:schemeClr val="bg1"/>
                  </a:solidFill>
                  <a:latin typeface="IntelOne Display Regular" panose="020B0503020203020204" pitchFamily="34" charset="77"/>
                </a:rPr>
                <a:t>Customer Value</a:t>
              </a:r>
            </a:p>
          </p:txBody>
        </p:sp>
        <p:sp>
          <p:nvSpPr>
            <p:cNvPr id="38" name="TextBox 37">
              <a:extLst>
                <a:ext uri="{FF2B5EF4-FFF2-40B4-BE49-F238E27FC236}">
                  <a16:creationId xmlns:a16="http://schemas.microsoft.com/office/drawing/2014/main" id="{5E79D0B2-FAC5-956B-FB5E-A96CD42D3949}"/>
                </a:ext>
              </a:extLst>
            </p:cNvPr>
            <p:cNvSpPr txBox="1"/>
            <p:nvPr/>
          </p:nvSpPr>
          <p:spPr>
            <a:xfrm flipH="1">
              <a:off x="5255907" y="1213722"/>
              <a:ext cx="1848539" cy="307697"/>
            </a:xfrm>
            <a:prstGeom prst="rect">
              <a:avLst/>
            </a:prstGeom>
            <a:noFill/>
          </p:spPr>
          <p:txBody>
            <a:bodyPr wrap="square" rtlCol="0">
              <a:spAutoFit/>
            </a:bodyPr>
            <a:lstStyle/>
            <a:p>
              <a:pPr algn="ctr"/>
              <a:r>
                <a:rPr lang="en-US" sz="1400" dirty="0">
                  <a:solidFill>
                    <a:schemeClr val="bg1"/>
                  </a:solidFill>
                  <a:latin typeface="IntelOne Display Regular" panose="020B0503020203020204" pitchFamily="34" charset="77"/>
                </a:rPr>
                <a:t>Continuous Delivery</a:t>
              </a:r>
            </a:p>
          </p:txBody>
        </p:sp>
        <p:sp>
          <p:nvSpPr>
            <p:cNvPr id="3079" name="Isosceles Triangle 3078">
              <a:extLst>
                <a:ext uri="{FF2B5EF4-FFF2-40B4-BE49-F238E27FC236}">
                  <a16:creationId xmlns:a16="http://schemas.microsoft.com/office/drawing/2014/main" id="{799EF75C-FD40-BD45-C906-EB7B4ECD9FCE}"/>
                </a:ext>
              </a:extLst>
            </p:cNvPr>
            <p:cNvSpPr/>
            <p:nvPr/>
          </p:nvSpPr>
          <p:spPr>
            <a:xfrm rot="5400000">
              <a:off x="2394254" y="2409298"/>
              <a:ext cx="586183" cy="37118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080" name="Isosceles Triangle 3079">
              <a:extLst>
                <a:ext uri="{FF2B5EF4-FFF2-40B4-BE49-F238E27FC236}">
                  <a16:creationId xmlns:a16="http://schemas.microsoft.com/office/drawing/2014/main" id="{2038ED2F-1C03-35AB-3323-F11BFE2B526C}"/>
                </a:ext>
              </a:extLst>
            </p:cNvPr>
            <p:cNvSpPr/>
            <p:nvPr/>
          </p:nvSpPr>
          <p:spPr>
            <a:xfrm rot="5400000">
              <a:off x="9429657" y="2409298"/>
              <a:ext cx="586183" cy="37118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3086" name="Picture 2">
              <a:extLst>
                <a:ext uri="{FF2B5EF4-FFF2-40B4-BE49-F238E27FC236}">
                  <a16:creationId xmlns:a16="http://schemas.microsoft.com/office/drawing/2014/main" id="{2D7DCE4F-5FD0-8499-DC5C-58C4C85EC7B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2563659" y="4780612"/>
              <a:ext cx="880760" cy="245148"/>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D2366BEA-0F0C-9E7E-064A-42CCE01E805F}"/>
                </a:ext>
              </a:extLst>
            </p:cNvPr>
            <p:cNvSpPr txBox="1"/>
            <p:nvPr/>
          </p:nvSpPr>
          <p:spPr>
            <a:xfrm>
              <a:off x="2090166" y="4536361"/>
              <a:ext cx="1683068" cy="236158"/>
            </a:xfrm>
            <a:prstGeom prst="rect">
              <a:avLst/>
            </a:prstGeom>
            <a:noFill/>
          </p:spPr>
          <p:txBody>
            <a:bodyPr wrap="square">
              <a:spAutoFit/>
            </a:bodyPr>
            <a:lstStyle/>
            <a:p>
              <a:pPr defTabSz="825252" hangingPunct="0">
                <a:lnSpc>
                  <a:spcPct val="85000"/>
                </a:lnSpc>
                <a:defRPr/>
              </a:pPr>
              <a:r>
                <a:rPr lang="en-US" sz="1050" dirty="0">
                  <a:solidFill>
                    <a:schemeClr val="bg2">
                      <a:lumMod val="50000"/>
                    </a:schemeClr>
                  </a:solidFill>
                  <a:latin typeface="IntelOne Display Medium" panose="020B0703020203020204" pitchFamily="34" charset="0"/>
                  <a:sym typeface="Helvetica Neue"/>
                </a:rPr>
                <a:t>Intel</a:t>
              </a:r>
              <a:r>
                <a:rPr lang="en-US" sz="1050" baseline="30000" dirty="0">
                  <a:solidFill>
                    <a:schemeClr val="bg2">
                      <a:lumMod val="50000"/>
                    </a:schemeClr>
                  </a:solidFill>
                </a:rPr>
                <a:t>®</a:t>
              </a:r>
              <a:r>
                <a:rPr lang="en-US" sz="1050" dirty="0">
                  <a:solidFill>
                    <a:schemeClr val="bg2">
                      <a:lumMod val="50000"/>
                    </a:schemeClr>
                  </a:solidFill>
                  <a:latin typeface="IntelOne Display Medium" panose="020B0703020203020204" pitchFamily="34" charset="0"/>
                  <a:sym typeface="Helvetica Neue"/>
                </a:rPr>
                <a:t> Migration Advisor</a:t>
              </a:r>
            </a:p>
          </p:txBody>
        </p:sp>
        <p:sp>
          <p:nvSpPr>
            <p:cNvPr id="3088" name="TextBox 3087">
              <a:extLst>
                <a:ext uri="{FF2B5EF4-FFF2-40B4-BE49-F238E27FC236}">
                  <a16:creationId xmlns:a16="http://schemas.microsoft.com/office/drawing/2014/main" id="{BF4C5CFD-920B-FF6F-ADF4-780E75AB4EBD}"/>
                </a:ext>
              </a:extLst>
            </p:cNvPr>
            <p:cNvSpPr txBox="1"/>
            <p:nvPr/>
          </p:nvSpPr>
          <p:spPr>
            <a:xfrm>
              <a:off x="2305733" y="4746949"/>
              <a:ext cx="324044" cy="246157"/>
            </a:xfrm>
            <a:prstGeom prst="rect">
              <a:avLst/>
            </a:prstGeom>
            <a:noFill/>
          </p:spPr>
          <p:txBody>
            <a:bodyPr wrap="none" rtlCol="0">
              <a:spAutoFit/>
            </a:bodyPr>
            <a:lstStyle/>
            <a:p>
              <a:r>
                <a:rPr lang="en-US" sz="1000">
                  <a:solidFill>
                    <a:schemeClr val="bg2">
                      <a:lumMod val="50000"/>
                    </a:schemeClr>
                  </a:solidFill>
                </a:rPr>
                <a:t>by</a:t>
              </a:r>
              <a:endParaRPr lang="en-US" sz="1050">
                <a:solidFill>
                  <a:schemeClr val="bg2">
                    <a:lumMod val="50000"/>
                  </a:schemeClr>
                </a:solidFill>
              </a:endParaRPr>
            </a:p>
          </p:txBody>
        </p:sp>
        <p:sp>
          <p:nvSpPr>
            <p:cNvPr id="3089" name="TextBox 3088">
              <a:extLst>
                <a:ext uri="{FF2B5EF4-FFF2-40B4-BE49-F238E27FC236}">
                  <a16:creationId xmlns:a16="http://schemas.microsoft.com/office/drawing/2014/main" id="{5C7103FB-FC77-037F-357F-91864C197877}"/>
                </a:ext>
              </a:extLst>
            </p:cNvPr>
            <p:cNvSpPr txBox="1"/>
            <p:nvPr/>
          </p:nvSpPr>
          <p:spPr>
            <a:xfrm>
              <a:off x="2068523" y="5110773"/>
              <a:ext cx="1578176" cy="196926"/>
            </a:xfrm>
            <a:prstGeom prst="rect">
              <a:avLst/>
            </a:prstGeom>
            <a:noFill/>
          </p:spPr>
          <p:txBody>
            <a:bodyPr wrap="square">
              <a:spAutoFit/>
            </a:bodyPr>
            <a:lstStyle/>
            <a:p>
              <a:pPr algn="ctr" defTabSz="825252" hangingPunct="0">
                <a:lnSpc>
                  <a:spcPct val="85000"/>
                </a:lnSpc>
                <a:defRPr/>
              </a:pPr>
              <a:r>
                <a:rPr lang="en-US" sz="800">
                  <a:solidFill>
                    <a:schemeClr val="bg2">
                      <a:lumMod val="50000"/>
                    </a:schemeClr>
                  </a:solidFill>
                  <a:latin typeface="IntelOne Display Light" panose="020B0403020203020204" pitchFamily="34" charset="0"/>
                  <a:sym typeface="Helvetica Neue"/>
                </a:rPr>
                <a:t>Inventory and Business Case</a:t>
              </a:r>
              <a:endParaRPr lang="en-US" sz="900">
                <a:solidFill>
                  <a:schemeClr val="bg2">
                    <a:lumMod val="50000"/>
                  </a:schemeClr>
                </a:solidFill>
                <a:latin typeface="IntelOne Display Light" panose="020B0403020203020204" pitchFamily="34" charset="0"/>
                <a:sym typeface="Helvetica Neue"/>
              </a:endParaRPr>
            </a:p>
          </p:txBody>
        </p:sp>
        <p:sp>
          <p:nvSpPr>
            <p:cNvPr id="3091" name="Rectangle 3090">
              <a:extLst>
                <a:ext uri="{FF2B5EF4-FFF2-40B4-BE49-F238E27FC236}">
                  <a16:creationId xmlns:a16="http://schemas.microsoft.com/office/drawing/2014/main" id="{8553543C-5004-ED28-CE94-2C05E02B9BBE}"/>
                </a:ext>
              </a:extLst>
            </p:cNvPr>
            <p:cNvSpPr/>
            <p:nvPr/>
          </p:nvSpPr>
          <p:spPr>
            <a:xfrm>
              <a:off x="6889936" y="5104591"/>
              <a:ext cx="1589636" cy="2361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fromWordArt="0" anchor="ctr" anchorCtr="0" forceAA="0" compatLnSpc="1">
              <a:prstTxWarp prst="textNoShape">
                <a:avLst/>
              </a:prstTxWarp>
              <a:noAutofit/>
            </a:bodyPr>
            <a:lstStyle/>
            <a:p>
              <a:pPr algn="ctr" defTabSz="825252" hangingPunct="0">
                <a:lnSpc>
                  <a:spcPct val="85000"/>
                </a:lnSpc>
                <a:defRPr/>
              </a:pPr>
              <a:r>
                <a:rPr lang="en-US" sz="800" dirty="0">
                  <a:solidFill>
                    <a:schemeClr val="bg2">
                      <a:lumMod val="50000"/>
                    </a:schemeClr>
                  </a:solidFill>
                  <a:latin typeface="IntelOne Display Light" panose="020B0403020203020204" pitchFamily="34" charset="0"/>
                  <a:sym typeface="Helvetica Neue"/>
                </a:rPr>
                <a:t>Real-Time, Autonomous </a:t>
              </a:r>
            </a:p>
            <a:p>
              <a:pPr algn="ctr" defTabSz="825252" hangingPunct="0">
                <a:lnSpc>
                  <a:spcPct val="85000"/>
                </a:lnSpc>
                <a:defRPr/>
              </a:pPr>
              <a:r>
                <a:rPr lang="en-US" sz="800" dirty="0">
                  <a:solidFill>
                    <a:schemeClr val="bg2">
                      <a:lumMod val="50000"/>
                    </a:schemeClr>
                  </a:solidFill>
                  <a:latin typeface="IntelOne Display Light" panose="020B0403020203020204" pitchFamily="34" charset="0"/>
                  <a:sym typeface="Helvetica Neue"/>
                </a:rPr>
                <a:t>Application Optimization</a:t>
              </a:r>
            </a:p>
          </p:txBody>
        </p:sp>
        <p:pic>
          <p:nvPicPr>
            <p:cNvPr id="3092" name="Picture 3091" descr="Logo&#10;&#10;Description automatically generated">
              <a:extLst>
                <a:ext uri="{FF2B5EF4-FFF2-40B4-BE49-F238E27FC236}">
                  <a16:creationId xmlns:a16="http://schemas.microsoft.com/office/drawing/2014/main" id="{9467E843-7A91-2622-3384-716220D018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71879" y="4628870"/>
              <a:ext cx="1245213" cy="236157"/>
            </a:xfrm>
            <a:prstGeom prst="rect">
              <a:avLst/>
            </a:prstGeom>
          </p:spPr>
        </p:pic>
        <p:pic>
          <p:nvPicPr>
            <p:cNvPr id="3094" name="Picture 4" descr="Densify Brand Resources | Densify">
              <a:extLst>
                <a:ext uri="{FF2B5EF4-FFF2-40B4-BE49-F238E27FC236}">
                  <a16:creationId xmlns:a16="http://schemas.microsoft.com/office/drawing/2014/main" id="{DE80D9E7-5064-CE46-D80B-3AE7EE186D4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01623" y="4816781"/>
              <a:ext cx="613395" cy="1425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096" name="TextBox 3095">
              <a:extLst>
                <a:ext uri="{FF2B5EF4-FFF2-40B4-BE49-F238E27FC236}">
                  <a16:creationId xmlns:a16="http://schemas.microsoft.com/office/drawing/2014/main" id="{726723B9-C300-8674-8733-C9B77CDD443C}"/>
                </a:ext>
              </a:extLst>
            </p:cNvPr>
            <p:cNvSpPr txBox="1"/>
            <p:nvPr/>
          </p:nvSpPr>
          <p:spPr>
            <a:xfrm>
              <a:off x="3767318" y="4536361"/>
              <a:ext cx="1578175" cy="236158"/>
            </a:xfrm>
            <a:prstGeom prst="rect">
              <a:avLst/>
            </a:prstGeom>
            <a:noFill/>
          </p:spPr>
          <p:txBody>
            <a:bodyPr wrap="square">
              <a:spAutoFit/>
            </a:bodyPr>
            <a:lstStyle/>
            <a:p>
              <a:pPr defTabSz="825252" hangingPunct="0">
                <a:lnSpc>
                  <a:spcPct val="85000"/>
                </a:lnSpc>
                <a:defRPr/>
              </a:pPr>
              <a:r>
                <a:rPr lang="en-US" sz="1050" dirty="0">
                  <a:solidFill>
                    <a:schemeClr val="bg2">
                      <a:lumMod val="50000"/>
                    </a:schemeClr>
                  </a:solidFill>
                  <a:latin typeface="IntelOne Display Medium" panose="020B0703020203020204" pitchFamily="34" charset="0"/>
                  <a:sym typeface="Helvetica Neue"/>
                </a:rPr>
                <a:t>Intel</a:t>
              </a:r>
              <a:r>
                <a:rPr lang="en-US" sz="1050" baseline="30000" dirty="0">
                  <a:solidFill>
                    <a:schemeClr val="bg2">
                      <a:lumMod val="50000"/>
                    </a:schemeClr>
                  </a:solidFill>
                </a:rPr>
                <a:t>®</a:t>
              </a:r>
              <a:r>
                <a:rPr lang="en-US" sz="1050" dirty="0">
                  <a:solidFill>
                    <a:schemeClr val="bg2">
                      <a:lumMod val="50000"/>
                    </a:schemeClr>
                  </a:solidFill>
                  <a:latin typeface="IntelOne Display Medium" panose="020B0703020203020204" pitchFamily="34" charset="0"/>
                  <a:sym typeface="Helvetica Neue"/>
                </a:rPr>
                <a:t> Cloud Optimizer</a:t>
              </a:r>
            </a:p>
          </p:txBody>
        </p:sp>
        <p:sp>
          <p:nvSpPr>
            <p:cNvPr id="3097" name="TextBox 3096">
              <a:extLst>
                <a:ext uri="{FF2B5EF4-FFF2-40B4-BE49-F238E27FC236}">
                  <a16:creationId xmlns:a16="http://schemas.microsoft.com/office/drawing/2014/main" id="{AC607E50-9B57-044B-4B63-8A5A4219A285}"/>
                </a:ext>
              </a:extLst>
            </p:cNvPr>
            <p:cNvSpPr txBox="1"/>
            <p:nvPr/>
          </p:nvSpPr>
          <p:spPr>
            <a:xfrm>
              <a:off x="4095639" y="4755111"/>
              <a:ext cx="324044" cy="246157"/>
            </a:xfrm>
            <a:prstGeom prst="rect">
              <a:avLst/>
            </a:prstGeom>
            <a:noFill/>
          </p:spPr>
          <p:txBody>
            <a:bodyPr wrap="none" rtlCol="0">
              <a:spAutoFit/>
            </a:bodyPr>
            <a:lstStyle/>
            <a:p>
              <a:r>
                <a:rPr lang="en-US" sz="1000">
                  <a:solidFill>
                    <a:schemeClr val="bg2">
                      <a:lumMod val="50000"/>
                    </a:schemeClr>
                  </a:solidFill>
                </a:rPr>
                <a:t>by</a:t>
              </a:r>
            </a:p>
          </p:txBody>
        </p:sp>
        <p:sp>
          <p:nvSpPr>
            <p:cNvPr id="3098" name="TextBox 3097">
              <a:extLst>
                <a:ext uri="{FF2B5EF4-FFF2-40B4-BE49-F238E27FC236}">
                  <a16:creationId xmlns:a16="http://schemas.microsoft.com/office/drawing/2014/main" id="{FE5CA33A-A9EE-05DC-E7D7-8A0D02144AA1}"/>
                </a:ext>
              </a:extLst>
            </p:cNvPr>
            <p:cNvSpPr txBox="1"/>
            <p:nvPr/>
          </p:nvSpPr>
          <p:spPr>
            <a:xfrm>
              <a:off x="3689188" y="5104591"/>
              <a:ext cx="1596192" cy="196926"/>
            </a:xfrm>
            <a:prstGeom prst="rect">
              <a:avLst/>
            </a:prstGeom>
            <a:noFill/>
          </p:spPr>
          <p:txBody>
            <a:bodyPr wrap="square">
              <a:spAutoFit/>
            </a:bodyPr>
            <a:lstStyle/>
            <a:p>
              <a:pPr algn="ctr" defTabSz="825252" hangingPunct="0">
                <a:lnSpc>
                  <a:spcPct val="85000"/>
                </a:lnSpc>
                <a:defRPr/>
              </a:pPr>
              <a:r>
                <a:rPr lang="en-US" sz="800">
                  <a:solidFill>
                    <a:schemeClr val="bg2">
                      <a:lumMod val="50000"/>
                    </a:schemeClr>
                  </a:solidFill>
                  <a:latin typeface="IntelOne Display Light" panose="020B0403020203020204" pitchFamily="34" charset="0"/>
                  <a:sym typeface="Helvetica Neue"/>
                </a:rPr>
                <a:t>Performance, Cost, SLA</a:t>
              </a:r>
              <a:endParaRPr lang="en-US" sz="900">
                <a:solidFill>
                  <a:schemeClr val="bg2">
                    <a:lumMod val="50000"/>
                  </a:schemeClr>
                </a:solidFill>
                <a:latin typeface="IntelOne Display Light" panose="020B0403020203020204" pitchFamily="34" charset="0"/>
                <a:sym typeface="Helvetica Neue"/>
              </a:endParaRPr>
            </a:p>
          </p:txBody>
        </p:sp>
        <p:sp>
          <p:nvSpPr>
            <p:cNvPr id="3099" name="TextBox 3098">
              <a:extLst>
                <a:ext uri="{FF2B5EF4-FFF2-40B4-BE49-F238E27FC236}">
                  <a16:creationId xmlns:a16="http://schemas.microsoft.com/office/drawing/2014/main" id="{83D394BB-4FC4-A290-491C-61276B13BF0D}"/>
                </a:ext>
              </a:extLst>
            </p:cNvPr>
            <p:cNvSpPr txBox="1"/>
            <p:nvPr/>
          </p:nvSpPr>
          <p:spPr>
            <a:xfrm>
              <a:off x="2066633" y="5634592"/>
              <a:ext cx="4032708" cy="538609"/>
            </a:xfrm>
            <a:prstGeom prst="rect">
              <a:avLst/>
            </a:prstGeom>
            <a:noFill/>
            <a:ln w="28575">
              <a:noFill/>
            </a:ln>
          </p:spPr>
          <p:txBody>
            <a:bodyPr wrap="square">
              <a:spAutoFit/>
            </a:bodyPr>
            <a:lstStyle/>
            <a:p>
              <a:pPr algn="ctr"/>
              <a:endParaRPr lang="en-US" sz="600" dirty="0">
                <a:solidFill>
                  <a:schemeClr val="bg2">
                    <a:lumMod val="50000"/>
                  </a:schemeClr>
                </a:solidFill>
                <a:latin typeface="IntelOne Display Medium" panose="020B0703020203020204" pitchFamily="34" charset="0"/>
              </a:endParaRPr>
            </a:p>
            <a:p>
              <a:pPr algn="ctr"/>
              <a:r>
                <a:rPr lang="en-US" sz="1400" dirty="0">
                  <a:solidFill>
                    <a:schemeClr val="bg2">
                      <a:lumMod val="50000"/>
                    </a:schemeClr>
                  </a:solidFill>
                  <a:latin typeface="IntelOne Display Medium" panose="020B0703020203020204" pitchFamily="34" charset="0"/>
                </a:rPr>
                <a:t>Intel® Optimization Hub</a:t>
              </a:r>
            </a:p>
            <a:p>
              <a:pPr algn="ctr"/>
              <a:r>
                <a:rPr lang="en-US" sz="900" dirty="0">
                  <a:solidFill>
                    <a:schemeClr val="bg2">
                      <a:lumMod val="50000"/>
                    </a:schemeClr>
                  </a:solidFill>
                  <a:latin typeface="IntelOne Display Light" panose="020B0403020203020204" pitchFamily="34" charset="0"/>
                </a:rPr>
                <a:t>Repository of hardware and software optimizations</a:t>
              </a:r>
            </a:p>
          </p:txBody>
        </p:sp>
        <p:sp>
          <p:nvSpPr>
            <p:cNvPr id="3100" name="TextBox 3099">
              <a:extLst>
                <a:ext uri="{FF2B5EF4-FFF2-40B4-BE49-F238E27FC236}">
                  <a16:creationId xmlns:a16="http://schemas.microsoft.com/office/drawing/2014/main" id="{E465E4E8-14D3-E9E4-6208-CE91E8850F8D}"/>
                </a:ext>
              </a:extLst>
            </p:cNvPr>
            <p:cNvSpPr txBox="1"/>
            <p:nvPr/>
          </p:nvSpPr>
          <p:spPr>
            <a:xfrm>
              <a:off x="6099341" y="5634036"/>
              <a:ext cx="4037519" cy="538609"/>
            </a:xfrm>
            <a:prstGeom prst="rect">
              <a:avLst/>
            </a:prstGeom>
            <a:noFill/>
            <a:ln w="28575">
              <a:noFill/>
            </a:ln>
          </p:spPr>
          <p:txBody>
            <a:bodyPr wrap="square">
              <a:spAutoFit/>
            </a:bodyPr>
            <a:lstStyle/>
            <a:p>
              <a:pPr algn="ctr"/>
              <a:endParaRPr lang="en-US" sz="600" dirty="0">
                <a:solidFill>
                  <a:schemeClr val="bg2">
                    <a:lumMod val="50000"/>
                  </a:schemeClr>
                </a:solidFill>
                <a:latin typeface="IntelOne Display Medium" panose="020B0703020203020204" pitchFamily="34" charset="0"/>
              </a:endParaRPr>
            </a:p>
            <a:p>
              <a:pPr algn="ctr"/>
              <a:r>
                <a:rPr lang="en-US" sz="1400" dirty="0">
                  <a:solidFill>
                    <a:schemeClr val="bg2">
                      <a:lumMod val="50000"/>
                    </a:schemeClr>
                  </a:solidFill>
                  <a:latin typeface="IntelOne Display Medium" panose="020B0703020203020204" pitchFamily="34" charset="0"/>
                </a:rPr>
                <a:t>Intel® Performance Hub</a:t>
              </a:r>
            </a:p>
            <a:p>
              <a:pPr algn="ctr"/>
              <a:r>
                <a:rPr lang="en-US" sz="900" dirty="0">
                  <a:solidFill>
                    <a:schemeClr val="bg2">
                      <a:lumMod val="50000"/>
                    </a:schemeClr>
                  </a:solidFill>
                  <a:latin typeface="IntelOne Display Light" panose="020B0403020203020204" pitchFamily="34" charset="0"/>
                </a:rPr>
                <a:t>SaaS platform to determine health and optimizations for  your environment </a:t>
              </a:r>
              <a:endParaRPr lang="en-US" sz="700" dirty="0">
                <a:solidFill>
                  <a:schemeClr val="bg2">
                    <a:lumMod val="50000"/>
                  </a:schemeClr>
                </a:solidFill>
                <a:latin typeface="IntelOne Display Light" panose="020B0403020203020204" pitchFamily="34" charset="0"/>
              </a:endParaRPr>
            </a:p>
          </p:txBody>
        </p:sp>
        <p:sp>
          <p:nvSpPr>
            <p:cNvPr id="3109" name="TextBox 3108">
              <a:extLst>
                <a:ext uri="{FF2B5EF4-FFF2-40B4-BE49-F238E27FC236}">
                  <a16:creationId xmlns:a16="http://schemas.microsoft.com/office/drawing/2014/main" id="{91F330CE-0170-32B4-1979-D3C0648C0468}"/>
                </a:ext>
              </a:extLst>
            </p:cNvPr>
            <p:cNvSpPr txBox="1"/>
            <p:nvPr/>
          </p:nvSpPr>
          <p:spPr>
            <a:xfrm>
              <a:off x="5250158" y="4536361"/>
              <a:ext cx="1578175" cy="366928"/>
            </a:xfrm>
            <a:prstGeom prst="rect">
              <a:avLst/>
            </a:prstGeom>
            <a:noFill/>
          </p:spPr>
          <p:txBody>
            <a:bodyPr wrap="square">
              <a:spAutoFit/>
            </a:bodyPr>
            <a:lstStyle/>
            <a:p>
              <a:pPr algn="ctr" defTabSz="825252" hangingPunct="0">
                <a:lnSpc>
                  <a:spcPct val="85000"/>
                </a:lnSpc>
                <a:defRPr/>
              </a:pPr>
              <a:r>
                <a:rPr lang="en-US" sz="1050" dirty="0">
                  <a:solidFill>
                    <a:schemeClr val="bg2">
                      <a:lumMod val="50000"/>
                    </a:schemeClr>
                  </a:solidFill>
                  <a:latin typeface="IntelOne Display Medium" panose="020B0703020203020204" pitchFamily="34" charset="0"/>
                  <a:sym typeface="Helvetica Neue"/>
                </a:rPr>
                <a:t>Intel</a:t>
              </a:r>
              <a:r>
                <a:rPr lang="en-US" sz="1050" baseline="30000" dirty="0">
                  <a:solidFill>
                    <a:schemeClr val="bg2">
                      <a:lumMod val="50000"/>
                    </a:schemeClr>
                  </a:solidFill>
                </a:rPr>
                <a:t>®</a:t>
              </a:r>
              <a:r>
                <a:rPr lang="en-US" sz="1050" dirty="0">
                  <a:solidFill>
                    <a:schemeClr val="bg2">
                      <a:lumMod val="50000"/>
                    </a:schemeClr>
                  </a:solidFill>
                  <a:latin typeface="IntelOne Display Medium" panose="020B0703020203020204" pitchFamily="34" charset="0"/>
                  <a:sym typeface="Helvetica Neue"/>
                </a:rPr>
                <a:t> Cloud Optimization Modules</a:t>
              </a:r>
            </a:p>
          </p:txBody>
        </p:sp>
        <p:pic>
          <p:nvPicPr>
            <p:cNvPr id="3110" name="Picture 8">
              <a:extLst>
                <a:ext uri="{FF2B5EF4-FFF2-40B4-BE49-F238E27FC236}">
                  <a16:creationId xmlns:a16="http://schemas.microsoft.com/office/drawing/2014/main" id="{B0E74F35-F979-787C-E324-8614F315DF7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03229" y="5115951"/>
              <a:ext cx="922262" cy="212053"/>
            </a:xfrm>
            <a:prstGeom prst="rect">
              <a:avLst/>
            </a:prstGeom>
            <a:noFill/>
            <a:extLst>
              <a:ext uri="{909E8E84-426E-40DD-AFC4-6F175D3DCCD1}">
                <a14:hiddenFill xmlns:a14="http://schemas.microsoft.com/office/drawing/2010/main">
                  <a:solidFill>
                    <a:srgbClr val="FFFFFF"/>
                  </a:solidFill>
                </a14:hiddenFill>
              </a:ext>
            </a:extLst>
          </p:spPr>
        </p:pic>
        <p:sp>
          <p:nvSpPr>
            <p:cNvPr id="3111" name="TextBox 3110">
              <a:extLst>
                <a:ext uri="{FF2B5EF4-FFF2-40B4-BE49-F238E27FC236}">
                  <a16:creationId xmlns:a16="http://schemas.microsoft.com/office/drawing/2014/main" id="{7E4285BB-0C13-6E07-1F7A-44E115B7C3A9}"/>
                </a:ext>
              </a:extLst>
            </p:cNvPr>
            <p:cNvSpPr txBox="1"/>
            <p:nvPr/>
          </p:nvSpPr>
          <p:spPr>
            <a:xfrm>
              <a:off x="5885812" y="4861496"/>
              <a:ext cx="335261" cy="246157"/>
            </a:xfrm>
            <a:prstGeom prst="rect">
              <a:avLst/>
            </a:prstGeom>
            <a:noFill/>
          </p:spPr>
          <p:txBody>
            <a:bodyPr wrap="none" rtlCol="0">
              <a:spAutoFit/>
            </a:bodyPr>
            <a:lstStyle/>
            <a:p>
              <a:r>
                <a:rPr lang="en-US" sz="1000">
                  <a:solidFill>
                    <a:schemeClr val="bg2">
                      <a:lumMod val="50000"/>
                    </a:schemeClr>
                  </a:solidFill>
                </a:rPr>
                <a:t>for</a:t>
              </a:r>
            </a:p>
          </p:txBody>
        </p:sp>
        <p:sp>
          <p:nvSpPr>
            <p:cNvPr id="3112" name="TextBox 3111">
              <a:extLst>
                <a:ext uri="{FF2B5EF4-FFF2-40B4-BE49-F238E27FC236}">
                  <a16:creationId xmlns:a16="http://schemas.microsoft.com/office/drawing/2014/main" id="{9858EC90-056E-6D25-4A5A-F36F90901584}"/>
                </a:ext>
              </a:extLst>
            </p:cNvPr>
            <p:cNvSpPr txBox="1"/>
            <p:nvPr/>
          </p:nvSpPr>
          <p:spPr>
            <a:xfrm flipH="1">
              <a:off x="2080806" y="4098928"/>
              <a:ext cx="8041385" cy="307697"/>
            </a:xfrm>
            <a:prstGeom prst="rect">
              <a:avLst/>
            </a:prstGeom>
            <a:solidFill>
              <a:schemeClr val="accent2"/>
            </a:solidFill>
          </p:spPr>
          <p:txBody>
            <a:bodyPr wrap="square" rtlCol="0">
              <a:spAutoFit/>
            </a:bodyPr>
            <a:lstStyle/>
            <a:p>
              <a:pPr algn="ctr"/>
              <a:r>
                <a:rPr lang="en-US" sz="1400" dirty="0">
                  <a:latin typeface="IntelOne Display Regular" panose="020B0503020203020204" pitchFamily="34" charset="77"/>
                </a:rPr>
                <a:t>Intel® Optimization Software</a:t>
              </a:r>
            </a:p>
          </p:txBody>
        </p:sp>
        <p:sp>
          <p:nvSpPr>
            <p:cNvPr id="3113" name="Rectangle 3112">
              <a:extLst>
                <a:ext uri="{FF2B5EF4-FFF2-40B4-BE49-F238E27FC236}">
                  <a16:creationId xmlns:a16="http://schemas.microsoft.com/office/drawing/2014/main" id="{C72DC6F3-A1C9-27CE-374D-9EE527788CC1}"/>
                </a:ext>
              </a:extLst>
            </p:cNvPr>
            <p:cNvSpPr/>
            <p:nvPr/>
          </p:nvSpPr>
          <p:spPr>
            <a:xfrm>
              <a:off x="2066632" y="4098928"/>
              <a:ext cx="8055560" cy="213664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8" name="Picture 17" descr="Chart&#10;&#10;Description automatically generated">
              <a:extLst>
                <a:ext uri="{FF2B5EF4-FFF2-40B4-BE49-F238E27FC236}">
                  <a16:creationId xmlns:a16="http://schemas.microsoft.com/office/drawing/2014/main" id="{E2BA49AE-00CA-4CF5-4989-A563C6F494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6275" y="4678035"/>
              <a:ext cx="1169213" cy="657683"/>
            </a:xfrm>
            <a:prstGeom prst="rect">
              <a:avLst/>
            </a:prstGeom>
          </p:spPr>
        </p:pic>
        <p:cxnSp>
          <p:nvCxnSpPr>
            <p:cNvPr id="20" name="Straight Connector 19">
              <a:extLst>
                <a:ext uri="{FF2B5EF4-FFF2-40B4-BE49-F238E27FC236}">
                  <a16:creationId xmlns:a16="http://schemas.microsoft.com/office/drawing/2014/main" id="{E9F4FAC1-2368-E017-2BB3-5A322FC25C1D}"/>
                </a:ext>
              </a:extLst>
            </p:cNvPr>
            <p:cNvCxnSpPr>
              <a:cxnSpLocks/>
            </p:cNvCxnSpPr>
            <p:nvPr/>
          </p:nvCxnSpPr>
          <p:spPr>
            <a:xfrm>
              <a:off x="3708948" y="4509757"/>
              <a:ext cx="0" cy="1034595"/>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4FCE75-00A7-7EFF-2B29-F1EF52E7FDEF}"/>
                </a:ext>
              </a:extLst>
            </p:cNvPr>
            <p:cNvCxnSpPr>
              <a:cxnSpLocks/>
            </p:cNvCxnSpPr>
            <p:nvPr/>
          </p:nvCxnSpPr>
          <p:spPr>
            <a:xfrm>
              <a:off x="5299156" y="4509757"/>
              <a:ext cx="0" cy="1034595"/>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F0ADA2-B109-3B21-6372-9807BFAD2226}"/>
                </a:ext>
              </a:extLst>
            </p:cNvPr>
            <p:cNvCxnSpPr>
              <a:cxnSpLocks/>
            </p:cNvCxnSpPr>
            <p:nvPr/>
          </p:nvCxnSpPr>
          <p:spPr>
            <a:xfrm>
              <a:off x="6889364" y="4509757"/>
              <a:ext cx="0" cy="1034595"/>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589E06-15CD-645E-3D24-403E3AD99C54}"/>
                </a:ext>
              </a:extLst>
            </p:cNvPr>
            <p:cNvCxnSpPr>
              <a:cxnSpLocks/>
            </p:cNvCxnSpPr>
            <p:nvPr/>
          </p:nvCxnSpPr>
          <p:spPr>
            <a:xfrm>
              <a:off x="8479572" y="4509757"/>
              <a:ext cx="0" cy="1034595"/>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48F8B2C-9AA6-863A-AC24-D7B9CD725202}"/>
                </a:ext>
              </a:extLst>
            </p:cNvPr>
            <p:cNvCxnSpPr/>
            <p:nvPr/>
          </p:nvCxnSpPr>
          <p:spPr>
            <a:xfrm>
              <a:off x="2051965" y="5667904"/>
              <a:ext cx="8068337" cy="0"/>
            </a:xfrm>
            <a:prstGeom prst="line">
              <a:avLst/>
            </a:prstGeom>
            <a:ln w="28575">
              <a:solidFill>
                <a:srgbClr val="00C7F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5C6DA35-074E-A894-FC77-996CD8F741F0}"/>
                </a:ext>
              </a:extLst>
            </p:cNvPr>
            <p:cNvCxnSpPr>
              <a:cxnSpLocks/>
            </p:cNvCxnSpPr>
            <p:nvPr/>
          </p:nvCxnSpPr>
          <p:spPr>
            <a:xfrm flipH="1" flipV="1">
              <a:off x="6075727" y="5667904"/>
              <a:ext cx="0" cy="567666"/>
            </a:xfrm>
            <a:prstGeom prst="line">
              <a:avLst/>
            </a:prstGeom>
            <a:ln w="28575">
              <a:solidFill>
                <a:srgbClr val="00C7FD"/>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9D816D22-F981-5830-091C-95D2FCFA1331}"/>
                </a:ext>
              </a:extLst>
            </p:cNvPr>
            <p:cNvSpPr/>
            <p:nvPr/>
          </p:nvSpPr>
          <p:spPr>
            <a:xfrm>
              <a:off x="7051590" y="1388565"/>
              <a:ext cx="2133600" cy="2507932"/>
            </a:xfrm>
            <a:custGeom>
              <a:avLst/>
              <a:gdLst>
                <a:gd name="connsiteX0" fmla="*/ 0 w 2133600"/>
                <a:gd name="connsiteY0" fmla="*/ 0 h 2529016"/>
                <a:gd name="connsiteX1" fmla="*/ 2133600 w 2133600"/>
                <a:gd name="connsiteY1" fmla="*/ 0 h 2529016"/>
                <a:gd name="connsiteX2" fmla="*/ 2133600 w 2133600"/>
                <a:gd name="connsiteY2" fmla="*/ 2529016 h 2529016"/>
                <a:gd name="connsiteX3" fmla="*/ 214184 w 2133600"/>
                <a:gd name="connsiteY3" fmla="*/ 2529016 h 2529016"/>
              </a:gdLst>
              <a:ahLst/>
              <a:cxnLst>
                <a:cxn ang="0">
                  <a:pos x="connsiteX0" y="connsiteY0"/>
                </a:cxn>
                <a:cxn ang="0">
                  <a:pos x="connsiteX1" y="connsiteY1"/>
                </a:cxn>
                <a:cxn ang="0">
                  <a:pos x="connsiteX2" y="connsiteY2"/>
                </a:cxn>
                <a:cxn ang="0">
                  <a:pos x="connsiteX3" y="connsiteY3"/>
                </a:cxn>
              </a:cxnLst>
              <a:rect l="l" t="t" r="r" b="b"/>
              <a:pathLst>
                <a:path w="2133600" h="2529016">
                  <a:moveTo>
                    <a:pt x="0" y="0"/>
                  </a:moveTo>
                  <a:lnTo>
                    <a:pt x="2133600" y="0"/>
                  </a:lnTo>
                  <a:lnTo>
                    <a:pt x="2133600" y="2529016"/>
                  </a:lnTo>
                  <a:lnTo>
                    <a:pt x="214184" y="2529016"/>
                  </a:lnTo>
                </a:path>
              </a:pathLst>
            </a:custGeom>
            <a:ln w="50800">
              <a:solidFill>
                <a:srgbClr val="00C7FD"/>
              </a:solidFill>
              <a:tailEnd type="triangl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9" name="Freeform 18">
              <a:extLst>
                <a:ext uri="{FF2B5EF4-FFF2-40B4-BE49-F238E27FC236}">
                  <a16:creationId xmlns:a16="http://schemas.microsoft.com/office/drawing/2014/main" id="{5C4828F4-C143-CDF6-1034-5A6255B17326}"/>
                </a:ext>
              </a:extLst>
            </p:cNvPr>
            <p:cNvSpPr/>
            <p:nvPr/>
          </p:nvSpPr>
          <p:spPr>
            <a:xfrm flipH="1">
              <a:off x="3204756" y="1388565"/>
              <a:ext cx="2133600" cy="2507932"/>
            </a:xfrm>
            <a:custGeom>
              <a:avLst/>
              <a:gdLst>
                <a:gd name="connsiteX0" fmla="*/ 0 w 2133600"/>
                <a:gd name="connsiteY0" fmla="*/ 0 h 2529016"/>
                <a:gd name="connsiteX1" fmla="*/ 2133600 w 2133600"/>
                <a:gd name="connsiteY1" fmla="*/ 0 h 2529016"/>
                <a:gd name="connsiteX2" fmla="*/ 2133600 w 2133600"/>
                <a:gd name="connsiteY2" fmla="*/ 2529016 h 2529016"/>
                <a:gd name="connsiteX3" fmla="*/ 214184 w 2133600"/>
                <a:gd name="connsiteY3" fmla="*/ 2529016 h 2529016"/>
              </a:gdLst>
              <a:ahLst/>
              <a:cxnLst>
                <a:cxn ang="0">
                  <a:pos x="connsiteX0" y="connsiteY0"/>
                </a:cxn>
                <a:cxn ang="0">
                  <a:pos x="connsiteX1" y="connsiteY1"/>
                </a:cxn>
                <a:cxn ang="0">
                  <a:pos x="connsiteX2" y="connsiteY2"/>
                </a:cxn>
                <a:cxn ang="0">
                  <a:pos x="connsiteX3" y="connsiteY3"/>
                </a:cxn>
              </a:cxnLst>
              <a:rect l="l" t="t" r="r" b="b"/>
              <a:pathLst>
                <a:path w="2133600" h="2529016">
                  <a:moveTo>
                    <a:pt x="0" y="0"/>
                  </a:moveTo>
                  <a:lnTo>
                    <a:pt x="2133600" y="0"/>
                  </a:lnTo>
                  <a:lnTo>
                    <a:pt x="2133600" y="2529016"/>
                  </a:lnTo>
                  <a:lnTo>
                    <a:pt x="214184" y="2529016"/>
                  </a:lnTo>
                </a:path>
              </a:pathLst>
            </a:custGeom>
            <a:ln w="50800">
              <a:solidFill>
                <a:srgbClr val="00C7FD"/>
              </a:solidFill>
              <a:headEnd type="triangle"/>
              <a:tailEnd type="non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28" name="Isosceles Triangle 3078">
              <a:extLst>
                <a:ext uri="{FF2B5EF4-FFF2-40B4-BE49-F238E27FC236}">
                  <a16:creationId xmlns:a16="http://schemas.microsoft.com/office/drawing/2014/main" id="{5BC9A96A-60EF-93F3-E27F-4F97AEC70EAC}"/>
                </a:ext>
              </a:extLst>
            </p:cNvPr>
            <p:cNvSpPr/>
            <p:nvPr/>
          </p:nvSpPr>
          <p:spPr>
            <a:xfrm rot="5400000">
              <a:off x="4607118" y="2478315"/>
              <a:ext cx="198883" cy="125936"/>
            </a:xfrm>
            <a:prstGeom prst="triangle">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6" name="Isosceles Triangle 3078">
              <a:extLst>
                <a:ext uri="{FF2B5EF4-FFF2-40B4-BE49-F238E27FC236}">
                  <a16:creationId xmlns:a16="http://schemas.microsoft.com/office/drawing/2014/main" id="{33E207C4-A555-E491-DC16-681BCADCA2A2}"/>
                </a:ext>
              </a:extLst>
            </p:cNvPr>
            <p:cNvSpPr/>
            <p:nvPr/>
          </p:nvSpPr>
          <p:spPr>
            <a:xfrm rot="5400000">
              <a:off x="6098166" y="2478316"/>
              <a:ext cx="198883" cy="125936"/>
            </a:xfrm>
            <a:prstGeom prst="triangle">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7" name="Isosceles Triangle 3078">
              <a:extLst>
                <a:ext uri="{FF2B5EF4-FFF2-40B4-BE49-F238E27FC236}">
                  <a16:creationId xmlns:a16="http://schemas.microsoft.com/office/drawing/2014/main" id="{E629EFE3-2EA4-AF2E-219C-AF343D85AF5B}"/>
                </a:ext>
              </a:extLst>
            </p:cNvPr>
            <p:cNvSpPr/>
            <p:nvPr/>
          </p:nvSpPr>
          <p:spPr>
            <a:xfrm rot="5400000">
              <a:off x="7531550" y="2478317"/>
              <a:ext cx="198883" cy="125936"/>
            </a:xfrm>
            <a:prstGeom prst="triangle">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Tree>
    <p:extLst>
      <p:ext uri="{BB962C8B-B14F-4D97-AF65-F5344CB8AC3E}">
        <p14:creationId xmlns:p14="http://schemas.microsoft.com/office/powerpoint/2010/main" val="192054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A89A4FD-8752-6745-7FC2-8405ED950570}"/>
              </a:ext>
            </a:extLst>
          </p:cNvPr>
          <p:cNvSpPr>
            <a:spLocks noGrp="1"/>
          </p:cNvSpPr>
          <p:nvPr>
            <p:ph sz="quarter" idx="28"/>
          </p:nvPr>
        </p:nvSpPr>
        <p:spPr>
          <a:xfrm>
            <a:off x="571222" y="1673455"/>
            <a:ext cx="6762139" cy="4564588"/>
          </a:xfrm>
        </p:spPr>
        <p:txBody>
          <a:bodyPr vert="horz" lIns="91440" tIns="45720" rIns="91440" bIns="45720" rtlCol="0" anchor="t">
            <a:noAutofit/>
          </a:bodyPr>
          <a:lstStyle/>
          <a:p>
            <a:pPr marL="0" indent="0">
              <a:buNone/>
            </a:pPr>
            <a:r>
              <a:rPr lang="en-US" sz="2750" dirty="0">
                <a:latin typeface="IntelOne Display Medium"/>
              </a:rPr>
              <a:t>Autonomous optimization for 80% </a:t>
            </a:r>
            <a:br>
              <a:rPr lang="en-US" sz="2750" dirty="0">
                <a:latin typeface="IntelOne Display Medium" panose="020B0503020203020204" pitchFamily="34" charset="77"/>
              </a:rPr>
            </a:br>
            <a:r>
              <a:rPr lang="en-US" sz="2750" dirty="0">
                <a:latin typeface="IntelOne Display Medium"/>
              </a:rPr>
              <a:t>of cloud workloads</a:t>
            </a:r>
          </a:p>
          <a:p>
            <a:pPr marL="0" indent="0">
              <a:buNone/>
            </a:pPr>
            <a:r>
              <a:rPr lang="en-US" sz="2000" dirty="0">
                <a:latin typeface="IntelOne Display Medium" panose="020B0503020203020204" pitchFamily="34" charset="77"/>
              </a:rPr>
              <a:t>Examples: </a:t>
            </a:r>
            <a:r>
              <a:rPr lang="en-US" sz="2000" dirty="0"/>
              <a:t>Python, Java, Go, Ruby, Node.js, Spark, Kafka… </a:t>
            </a:r>
          </a:p>
          <a:p>
            <a:pPr marL="227965" indent="-227965"/>
            <a:r>
              <a:rPr lang="en-US" dirty="0"/>
              <a:t>Autonomously learns app resource</a:t>
            </a:r>
            <a:br>
              <a:rPr lang="en-US" dirty="0"/>
            </a:br>
            <a:r>
              <a:rPr lang="en-US" dirty="0"/>
              <a:t>usage patterns </a:t>
            </a:r>
          </a:p>
          <a:p>
            <a:pPr marL="227965" indent="-227965"/>
            <a:r>
              <a:rPr lang="en-US" dirty="0"/>
              <a:t>Reduces response time and</a:t>
            </a:r>
            <a:br>
              <a:rPr lang="en-US" dirty="0"/>
            </a:br>
            <a:r>
              <a:rPr lang="en-US" dirty="0"/>
              <a:t>increases throughput  </a:t>
            </a:r>
          </a:p>
          <a:p>
            <a:pPr marL="227965" indent="-227965"/>
            <a:r>
              <a:rPr lang="en-US" dirty="0"/>
              <a:t>Reduces costs through</a:t>
            </a:r>
            <a:br>
              <a:rPr lang="en-US" dirty="0"/>
            </a:br>
            <a:r>
              <a:rPr lang="en-US" dirty="0"/>
              <a:t>resource optimization</a:t>
            </a:r>
          </a:p>
          <a:p>
            <a:pPr marL="227965" indent="-227965"/>
            <a:endParaRPr lang="en-US" dirty="0"/>
          </a:p>
        </p:txBody>
      </p:sp>
      <p:grpSp>
        <p:nvGrpSpPr>
          <p:cNvPr id="15" name="Group 14">
            <a:extLst>
              <a:ext uri="{FF2B5EF4-FFF2-40B4-BE49-F238E27FC236}">
                <a16:creationId xmlns:a16="http://schemas.microsoft.com/office/drawing/2014/main" id="{0767B08A-4FE8-8F95-87B7-BD66D89A5892}"/>
              </a:ext>
            </a:extLst>
          </p:cNvPr>
          <p:cNvGrpSpPr/>
          <p:nvPr/>
        </p:nvGrpSpPr>
        <p:grpSpPr>
          <a:xfrm>
            <a:off x="7600009" y="220369"/>
            <a:ext cx="3914036" cy="4192459"/>
            <a:chOff x="7245558" y="1475704"/>
            <a:chExt cx="3914036" cy="4192459"/>
          </a:xfrm>
          <a:solidFill>
            <a:srgbClr val="FFFFFF"/>
          </a:solidFill>
          <a:effectLst>
            <a:outerShdw blurRad="119949" dist="76200" dir="2700000" algn="tl" rotWithShape="0">
              <a:prstClr val="black">
                <a:alpha val="9412"/>
              </a:prstClr>
            </a:outerShdw>
          </a:effectLst>
        </p:grpSpPr>
        <p:sp>
          <p:nvSpPr>
            <p:cNvPr id="33" name="Rectangle: Rounded Corners 32">
              <a:extLst>
                <a:ext uri="{FF2B5EF4-FFF2-40B4-BE49-F238E27FC236}">
                  <a16:creationId xmlns:a16="http://schemas.microsoft.com/office/drawing/2014/main" id="{0F9D48AE-FDFD-4BE8-A713-E53AA34F86A2}"/>
                </a:ext>
              </a:extLst>
            </p:cNvPr>
            <p:cNvSpPr/>
            <p:nvPr/>
          </p:nvSpPr>
          <p:spPr>
            <a:xfrm>
              <a:off x="7248950" y="1475704"/>
              <a:ext cx="3910644" cy="1280129"/>
            </a:xfrm>
            <a:prstGeom prst="roundRect">
              <a:avLst>
                <a:gd name="adj" fmla="val 0"/>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dirty="0">
                <a:solidFill>
                  <a:srgbClr val="525252"/>
                </a:solidFill>
                <a:latin typeface="IntelOne Display Regular"/>
              </a:endParaRPr>
            </a:p>
          </p:txBody>
        </p:sp>
        <p:sp>
          <p:nvSpPr>
            <p:cNvPr id="39" name="Rectangle: Rounded Corners 38">
              <a:extLst>
                <a:ext uri="{FF2B5EF4-FFF2-40B4-BE49-F238E27FC236}">
                  <a16:creationId xmlns:a16="http://schemas.microsoft.com/office/drawing/2014/main" id="{484266E8-5D7F-4624-A197-7E08A846A4CA}"/>
                </a:ext>
              </a:extLst>
            </p:cNvPr>
            <p:cNvSpPr/>
            <p:nvPr/>
          </p:nvSpPr>
          <p:spPr>
            <a:xfrm>
              <a:off x="7248950" y="2931869"/>
              <a:ext cx="3910644" cy="1280129"/>
            </a:xfrm>
            <a:prstGeom prst="roundRect">
              <a:avLst>
                <a:gd name="adj" fmla="val 0"/>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dirty="0">
                <a:solidFill>
                  <a:srgbClr val="525252"/>
                </a:solidFill>
                <a:latin typeface="IntelOne Display Regular"/>
              </a:endParaRPr>
            </a:p>
          </p:txBody>
        </p:sp>
        <p:sp>
          <p:nvSpPr>
            <p:cNvPr id="43" name="Rectangle: Rounded Corners 42">
              <a:extLst>
                <a:ext uri="{FF2B5EF4-FFF2-40B4-BE49-F238E27FC236}">
                  <a16:creationId xmlns:a16="http://schemas.microsoft.com/office/drawing/2014/main" id="{FF78675E-B983-43AF-AB94-FFFDB3662861}"/>
                </a:ext>
              </a:extLst>
            </p:cNvPr>
            <p:cNvSpPr/>
            <p:nvPr/>
          </p:nvSpPr>
          <p:spPr>
            <a:xfrm>
              <a:off x="7245558" y="4388034"/>
              <a:ext cx="3910644" cy="1280129"/>
            </a:xfrm>
            <a:prstGeom prst="roundRect">
              <a:avLst>
                <a:gd name="adj" fmla="val 0"/>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dirty="0">
                <a:solidFill>
                  <a:srgbClr val="525252"/>
                </a:solidFill>
                <a:latin typeface="IntelOne Display Regular"/>
              </a:endParaRPr>
            </a:p>
          </p:txBody>
        </p:sp>
      </p:grpSp>
      <p:sp>
        <p:nvSpPr>
          <p:cNvPr id="21" name="Rectangle 20">
            <a:extLst>
              <a:ext uri="{FF2B5EF4-FFF2-40B4-BE49-F238E27FC236}">
                <a16:creationId xmlns:a16="http://schemas.microsoft.com/office/drawing/2014/main" id="{DE27991F-66CF-4FE6-94E2-D00C263031F9}"/>
              </a:ext>
            </a:extLst>
          </p:cNvPr>
          <p:cNvSpPr/>
          <p:nvPr/>
        </p:nvSpPr>
        <p:spPr>
          <a:xfrm>
            <a:off x="727094" y="6067994"/>
            <a:ext cx="7276309" cy="338554"/>
          </a:xfrm>
          <a:prstGeom prst="rect">
            <a:avLst/>
          </a:prstGeom>
          <a:noFill/>
        </p:spPr>
        <p:txBody>
          <a:bodyPr wrap="square">
            <a:spAutoFit/>
          </a:bodyPr>
          <a:lstStyle/>
          <a:p>
            <a:r>
              <a:rPr lang="en-US" sz="800" dirty="0" err="1">
                <a:solidFill>
                  <a:srgbClr val="525252"/>
                </a:solidFill>
              </a:rPr>
              <a:t>gCenter</a:t>
            </a:r>
            <a:r>
              <a:rPr lang="en-US" sz="800" dirty="0">
                <a:solidFill>
                  <a:srgbClr val="525252"/>
                </a:solidFill>
              </a:rPr>
              <a:t>  data taken, 22 February 2022. For more information see  Granulate disclaimer.  Your costs and results may vary​. </a:t>
            </a:r>
          </a:p>
          <a:p>
            <a:r>
              <a:rPr lang="en-US" sz="800" dirty="0">
                <a:solidFill>
                  <a:srgbClr val="525252"/>
                </a:solidFill>
              </a:rPr>
              <a:t>Other names and brands may be claimed as the property of others.=</a:t>
            </a:r>
          </a:p>
        </p:txBody>
      </p:sp>
      <p:sp>
        <p:nvSpPr>
          <p:cNvPr id="35" name="TextBox 34">
            <a:extLst>
              <a:ext uri="{FF2B5EF4-FFF2-40B4-BE49-F238E27FC236}">
                <a16:creationId xmlns:a16="http://schemas.microsoft.com/office/drawing/2014/main" id="{DA352848-1035-4EB0-A323-1FC7D97FE723}"/>
              </a:ext>
            </a:extLst>
          </p:cNvPr>
          <p:cNvSpPr txBox="1"/>
          <p:nvPr/>
        </p:nvSpPr>
        <p:spPr>
          <a:xfrm>
            <a:off x="8615275" y="947138"/>
            <a:ext cx="2491970" cy="338466"/>
          </a:xfrm>
          <a:prstGeom prst="rect">
            <a:avLst/>
          </a:prstGeom>
          <a:noFill/>
        </p:spPr>
        <p:txBody>
          <a:bodyPr wrap="square" rtlCol="0">
            <a:spAutoFit/>
          </a:bodyPr>
          <a:lstStyle/>
          <a:p>
            <a:pPr defTabSz="914126">
              <a:defRPr/>
            </a:pPr>
            <a:r>
              <a:rPr lang="en-US" sz="1600" dirty="0">
                <a:solidFill>
                  <a:schemeClr val="bg1"/>
                </a:solidFill>
                <a:ea typeface="Intel Clear Light" panose="020B0404020203020204" pitchFamily="34" charset="0"/>
                <a:cs typeface="Intel Clear Light" panose="020B0404020203020204" pitchFamily="34" charset="0"/>
              </a:rPr>
              <a:t>Cost reduction on AWS</a:t>
            </a:r>
          </a:p>
        </p:txBody>
      </p:sp>
      <p:sp>
        <p:nvSpPr>
          <p:cNvPr id="36" name="TextBox 35">
            <a:extLst>
              <a:ext uri="{FF2B5EF4-FFF2-40B4-BE49-F238E27FC236}">
                <a16:creationId xmlns:a16="http://schemas.microsoft.com/office/drawing/2014/main" id="{A32DB0CA-6BB2-4626-B9D4-06BEB681800E}"/>
              </a:ext>
            </a:extLst>
          </p:cNvPr>
          <p:cNvSpPr txBox="1"/>
          <p:nvPr/>
        </p:nvSpPr>
        <p:spPr>
          <a:xfrm>
            <a:off x="7874315" y="852012"/>
            <a:ext cx="1286165" cy="461545"/>
          </a:xfrm>
          <a:prstGeom prst="rect">
            <a:avLst/>
          </a:prstGeom>
          <a:noFill/>
        </p:spPr>
        <p:txBody>
          <a:bodyPr wrap="square" rtlCol="0">
            <a:spAutoFit/>
          </a:bodyPr>
          <a:lstStyle/>
          <a:p>
            <a:pPr defTabSz="914126">
              <a:defRPr/>
            </a:pPr>
            <a:r>
              <a:rPr lang="en-US" sz="2399" dirty="0">
                <a:ln w="3175">
                  <a:noFill/>
                </a:ln>
                <a:solidFill>
                  <a:schemeClr val="bg1"/>
                </a:solidFill>
                <a:latin typeface="IntelOne Display Medium" panose="020B0503020203020204" pitchFamily="34" charset="77"/>
                <a:cs typeface="Arial"/>
              </a:rPr>
              <a:t>35%</a:t>
            </a:r>
          </a:p>
        </p:txBody>
      </p:sp>
      <p:pic>
        <p:nvPicPr>
          <p:cNvPr id="38" name="Picture 37">
            <a:extLst>
              <a:ext uri="{FF2B5EF4-FFF2-40B4-BE49-F238E27FC236}">
                <a16:creationId xmlns:a16="http://schemas.microsoft.com/office/drawing/2014/main" id="{2CF3AD4D-36A8-4A3F-BCA2-FF4D6ADC24E6}"/>
              </a:ext>
            </a:extLst>
          </p:cNvPr>
          <p:cNvPicPr>
            <a:picLocks noChangeAspect="1"/>
          </p:cNvPicPr>
          <p:nvPr/>
        </p:nvPicPr>
        <p:blipFill rotWithShape="1">
          <a:blip r:embed="rId3"/>
          <a:srcRect l="3219" t="4321" r="56385" b="79926"/>
          <a:stretch/>
        </p:blipFill>
        <p:spPr>
          <a:xfrm>
            <a:off x="7897178" y="258290"/>
            <a:ext cx="1558509" cy="510958"/>
          </a:xfrm>
          <a:prstGeom prst="rect">
            <a:avLst/>
          </a:prstGeom>
        </p:spPr>
      </p:pic>
      <p:sp>
        <p:nvSpPr>
          <p:cNvPr id="40" name="TextBox 39">
            <a:extLst>
              <a:ext uri="{FF2B5EF4-FFF2-40B4-BE49-F238E27FC236}">
                <a16:creationId xmlns:a16="http://schemas.microsoft.com/office/drawing/2014/main" id="{E48DCA7D-0946-4B5B-A6CD-3558F0738382}"/>
              </a:ext>
            </a:extLst>
          </p:cNvPr>
          <p:cNvSpPr txBox="1"/>
          <p:nvPr/>
        </p:nvSpPr>
        <p:spPr>
          <a:xfrm>
            <a:off x="8615275" y="2442112"/>
            <a:ext cx="2200022" cy="338466"/>
          </a:xfrm>
          <a:prstGeom prst="rect">
            <a:avLst/>
          </a:prstGeom>
          <a:noFill/>
        </p:spPr>
        <p:txBody>
          <a:bodyPr wrap="square" rtlCol="0">
            <a:spAutoFit/>
          </a:bodyPr>
          <a:lstStyle/>
          <a:p>
            <a:pPr defTabSz="914126">
              <a:defRPr/>
            </a:pPr>
            <a:r>
              <a:rPr lang="en-US" sz="1600" dirty="0">
                <a:solidFill>
                  <a:schemeClr val="bg1"/>
                </a:solidFill>
                <a:ea typeface="Intel Clear Light" panose="020B0404020203020204" pitchFamily="34" charset="0"/>
                <a:cs typeface="Intel Clear Light" panose="020B0404020203020204" pitchFamily="34" charset="0"/>
              </a:rPr>
              <a:t>Cost reduction</a:t>
            </a:r>
          </a:p>
        </p:txBody>
      </p:sp>
      <p:sp>
        <p:nvSpPr>
          <p:cNvPr id="41" name="TextBox 40">
            <a:extLst>
              <a:ext uri="{FF2B5EF4-FFF2-40B4-BE49-F238E27FC236}">
                <a16:creationId xmlns:a16="http://schemas.microsoft.com/office/drawing/2014/main" id="{A88D7380-7E1E-461E-B61E-4704428B7BB4}"/>
              </a:ext>
            </a:extLst>
          </p:cNvPr>
          <p:cNvSpPr txBox="1"/>
          <p:nvPr/>
        </p:nvSpPr>
        <p:spPr>
          <a:xfrm>
            <a:off x="7874315" y="2346876"/>
            <a:ext cx="1286165" cy="461545"/>
          </a:xfrm>
          <a:prstGeom prst="rect">
            <a:avLst/>
          </a:prstGeom>
          <a:noFill/>
        </p:spPr>
        <p:txBody>
          <a:bodyPr wrap="square" rtlCol="0">
            <a:spAutoFit/>
          </a:bodyPr>
          <a:lstStyle/>
          <a:p>
            <a:pPr defTabSz="914126">
              <a:defRPr/>
            </a:pPr>
            <a:r>
              <a:rPr lang="en-US" sz="2399" dirty="0">
                <a:ln w="3175">
                  <a:noFill/>
                </a:ln>
                <a:solidFill>
                  <a:schemeClr val="bg1"/>
                </a:solidFill>
                <a:latin typeface="IntelOne Display Medium" panose="020B0503020203020204" pitchFamily="34" charset="77"/>
                <a:cs typeface="Arial"/>
              </a:rPr>
              <a:t>45%</a:t>
            </a:r>
          </a:p>
        </p:txBody>
      </p:sp>
      <p:pic>
        <p:nvPicPr>
          <p:cNvPr id="2050" name="Picture 2">
            <a:extLst>
              <a:ext uri="{FF2B5EF4-FFF2-40B4-BE49-F238E27FC236}">
                <a16:creationId xmlns:a16="http://schemas.microsoft.com/office/drawing/2014/main" id="{8F3B4768-2593-42A2-AE49-E9686A3472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63631" y="1904013"/>
            <a:ext cx="1578257" cy="39456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02372EE-5E7C-4242-B65C-26EFFAA9AFE5}"/>
              </a:ext>
            </a:extLst>
          </p:cNvPr>
          <p:cNvSpPr txBox="1"/>
          <p:nvPr/>
        </p:nvSpPr>
        <p:spPr>
          <a:xfrm>
            <a:off x="8615275" y="3758383"/>
            <a:ext cx="2578913" cy="502571"/>
          </a:xfrm>
          <a:prstGeom prst="rect">
            <a:avLst/>
          </a:prstGeom>
          <a:noFill/>
        </p:spPr>
        <p:txBody>
          <a:bodyPr wrap="square" rtlCol="0">
            <a:spAutoFit/>
          </a:bodyPr>
          <a:lstStyle/>
          <a:p>
            <a:pPr defTabSz="914126">
              <a:lnSpc>
                <a:spcPts val="1600"/>
              </a:lnSpc>
              <a:defRPr/>
            </a:pPr>
            <a:r>
              <a:rPr lang="en-US" sz="1600" dirty="0">
                <a:solidFill>
                  <a:schemeClr val="bg1"/>
                </a:solidFill>
                <a:ea typeface="Intel Clear Light" panose="020B0404020203020204" pitchFamily="34" charset="0"/>
                <a:cs typeface="Intel Clear Light" panose="020B0404020203020204" pitchFamily="34" charset="0"/>
              </a:rPr>
              <a:t>Cost Reduction, </a:t>
            </a:r>
            <a:br>
              <a:rPr lang="en-US" sz="1600" dirty="0">
                <a:solidFill>
                  <a:schemeClr val="bg1"/>
                </a:solidFill>
                <a:ea typeface="Intel Clear Light" panose="020B0404020203020204" pitchFamily="34" charset="0"/>
                <a:cs typeface="Intel Clear Light" panose="020B0404020203020204" pitchFamily="34" charset="0"/>
              </a:rPr>
            </a:br>
            <a:r>
              <a:rPr lang="en-US" sz="1600" dirty="0">
                <a:solidFill>
                  <a:schemeClr val="bg1"/>
                </a:solidFill>
                <a:ea typeface="Intel Clear Light" panose="020B0404020203020204" pitchFamily="34" charset="0"/>
                <a:cs typeface="Intel Clear Light" panose="020B0404020203020204" pitchFamily="34" charset="0"/>
              </a:rPr>
              <a:t>resulting in $7M savings</a:t>
            </a:r>
          </a:p>
        </p:txBody>
      </p:sp>
      <p:sp>
        <p:nvSpPr>
          <p:cNvPr id="45" name="TextBox 44">
            <a:extLst>
              <a:ext uri="{FF2B5EF4-FFF2-40B4-BE49-F238E27FC236}">
                <a16:creationId xmlns:a16="http://schemas.microsoft.com/office/drawing/2014/main" id="{8AB98136-B0D4-487C-A807-DE9F3DF5B2C1}"/>
              </a:ext>
            </a:extLst>
          </p:cNvPr>
          <p:cNvSpPr txBox="1"/>
          <p:nvPr/>
        </p:nvSpPr>
        <p:spPr>
          <a:xfrm>
            <a:off x="7874315" y="3778545"/>
            <a:ext cx="1286165" cy="461545"/>
          </a:xfrm>
          <a:prstGeom prst="rect">
            <a:avLst/>
          </a:prstGeom>
          <a:noFill/>
        </p:spPr>
        <p:txBody>
          <a:bodyPr wrap="square" rtlCol="0">
            <a:spAutoFit/>
          </a:bodyPr>
          <a:lstStyle/>
          <a:p>
            <a:pPr defTabSz="914126">
              <a:defRPr/>
            </a:pPr>
            <a:r>
              <a:rPr lang="en-US" sz="2399" dirty="0">
                <a:ln w="3175">
                  <a:noFill/>
                </a:ln>
                <a:solidFill>
                  <a:schemeClr val="bg1"/>
                </a:solidFill>
                <a:latin typeface="IntelOne Display Medium" panose="020B0503020203020204" pitchFamily="34" charset="77"/>
                <a:cs typeface="Arial"/>
              </a:rPr>
              <a:t>45%</a:t>
            </a:r>
          </a:p>
        </p:txBody>
      </p:sp>
      <p:pic>
        <p:nvPicPr>
          <p:cNvPr id="2052" name="Picture 4" descr="Mobileye | Driver Assist and Autonomous Driving Technologies">
            <a:extLst>
              <a:ext uri="{FF2B5EF4-FFF2-40B4-BE49-F238E27FC236}">
                <a16:creationId xmlns:a16="http://schemas.microsoft.com/office/drawing/2014/main" id="{34D1A083-0A69-4D57-BAA4-20C9A7F959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63903" y="3299995"/>
            <a:ext cx="1745328" cy="33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Logo&#10;&#10;Description automatically generated">
            <a:extLst>
              <a:ext uri="{FF2B5EF4-FFF2-40B4-BE49-F238E27FC236}">
                <a16:creationId xmlns:a16="http://schemas.microsoft.com/office/drawing/2014/main" id="{75D30B90-36CC-440E-AE99-79DCF10EAE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9144" y="510462"/>
            <a:ext cx="4309872" cy="790143"/>
          </a:xfrm>
          <a:prstGeom prst="rect">
            <a:avLst/>
          </a:prstGeom>
        </p:spPr>
      </p:pic>
      <p:sp>
        <p:nvSpPr>
          <p:cNvPr id="3" name="Content Placeholder 10">
            <a:extLst>
              <a:ext uri="{FF2B5EF4-FFF2-40B4-BE49-F238E27FC236}">
                <a16:creationId xmlns:a16="http://schemas.microsoft.com/office/drawing/2014/main" id="{38B5CEB9-B6B4-52E6-AF74-C949137216F3}"/>
              </a:ext>
            </a:extLst>
          </p:cNvPr>
          <p:cNvSpPr txBox="1">
            <a:spLocks/>
          </p:cNvSpPr>
          <p:nvPr/>
        </p:nvSpPr>
        <p:spPr>
          <a:xfrm>
            <a:off x="7599900" y="4581486"/>
            <a:ext cx="4038554" cy="1736440"/>
          </a:xfrm>
          <a:prstGeom prst="rect">
            <a:avLst/>
          </a:prstGeom>
        </p:spPr>
        <p:txBody>
          <a:bodyPr vert="horz" lIns="91440" tIns="45720" rIns="91440" bIns="45720" rtlCol="0" anchor="t">
            <a:noAutofit/>
          </a:bodyPr>
          <a:lstStyle>
            <a:lvl1pPr marL="228543" indent="-228543" algn="l" defTabSz="914171" rtl="0" eaLnBrk="1" latinLnBrk="0" hangingPunct="1">
              <a:lnSpc>
                <a:spcPct val="90000"/>
              </a:lnSpc>
              <a:spcBef>
                <a:spcPts val="1000"/>
              </a:spcBef>
              <a:buFont typeface="IntelOne Display Regular" panose="020B0503020203020204" pitchFamily="34" charset="0"/>
              <a:buChar char="•"/>
              <a:defRPr sz="2799" b="0" i="0" kern="1200">
                <a:solidFill>
                  <a:srgbClr val="525252"/>
                </a:solidFill>
                <a:latin typeface="IntelOne Display Light" panose="020B0403020203020204" pitchFamily="34" charset="77"/>
                <a:ea typeface="+mn-ea"/>
                <a:cs typeface="+mn-cs"/>
              </a:defRPr>
            </a:lvl1pPr>
            <a:lvl2pPr marL="685629" indent="-228543" algn="l" defTabSz="914171" rtl="0" eaLnBrk="1" latinLnBrk="0" hangingPunct="1">
              <a:lnSpc>
                <a:spcPct val="90000"/>
              </a:lnSpc>
              <a:spcBef>
                <a:spcPts val="500"/>
              </a:spcBef>
              <a:buFont typeface="IntelOne Display Regular" panose="020B0503020203020204" pitchFamily="34" charset="0"/>
              <a:buChar char="•"/>
              <a:defRPr sz="2399" b="0" i="0" kern="1200">
                <a:solidFill>
                  <a:srgbClr val="525252"/>
                </a:solidFill>
                <a:latin typeface="IntelOne Display Light" panose="020B0403020203020204" pitchFamily="34" charset="77"/>
                <a:ea typeface="+mn-ea"/>
                <a:cs typeface="+mn-cs"/>
              </a:defRPr>
            </a:lvl2pPr>
            <a:lvl3pPr marL="1142714" indent="-228543" algn="l" defTabSz="914171" rtl="0" eaLnBrk="1" latinLnBrk="0" hangingPunct="1">
              <a:lnSpc>
                <a:spcPct val="90000"/>
              </a:lnSpc>
              <a:spcBef>
                <a:spcPts val="500"/>
              </a:spcBef>
              <a:buFont typeface="IntelOne Display Regular" panose="020B0503020203020204" pitchFamily="34" charset="0"/>
              <a:buChar char="•"/>
              <a:defRPr sz="2000" b="0" i="0" kern="1200">
                <a:solidFill>
                  <a:srgbClr val="525252"/>
                </a:solidFill>
                <a:latin typeface="IntelOne Display Light" panose="020B0403020203020204" pitchFamily="34" charset="77"/>
                <a:ea typeface="+mn-ea"/>
                <a:cs typeface="+mn-cs"/>
              </a:defRPr>
            </a:lvl3pPr>
            <a:lvl4pPr marL="1599800" indent="-228543" algn="l" defTabSz="914171" rtl="0" eaLnBrk="1" latinLnBrk="0" hangingPunct="1">
              <a:lnSpc>
                <a:spcPct val="90000"/>
              </a:lnSpc>
              <a:spcBef>
                <a:spcPts val="500"/>
              </a:spcBef>
              <a:buFont typeface="IntelOne Display Regular" panose="020B0503020203020204" pitchFamily="34" charset="0"/>
              <a:buChar char="•"/>
              <a:defRPr sz="1800" b="0" i="0" kern="1200">
                <a:solidFill>
                  <a:srgbClr val="525252"/>
                </a:solidFill>
                <a:latin typeface="IntelOne Display Light" panose="020B0403020203020204" pitchFamily="34" charset="77"/>
                <a:ea typeface="+mn-ea"/>
                <a:cs typeface="+mn-cs"/>
              </a:defRPr>
            </a:lvl4pPr>
            <a:lvl5pPr marL="2056886" indent="-228543" algn="l" defTabSz="914171" rtl="0" eaLnBrk="1" latinLnBrk="0" hangingPunct="1">
              <a:lnSpc>
                <a:spcPct val="90000"/>
              </a:lnSpc>
              <a:spcBef>
                <a:spcPts val="500"/>
              </a:spcBef>
              <a:buFont typeface="IntelOne Display Regular" panose="020B0503020203020204" pitchFamily="34" charset="0"/>
              <a:buChar char="•"/>
              <a:defRPr sz="1600" b="0" i="0" kern="1200">
                <a:solidFill>
                  <a:srgbClr val="525252"/>
                </a:solidFill>
                <a:latin typeface="IntelOne Display Light" panose="020B0403020203020204" pitchFamily="34" charset="77"/>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8"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IntelOne Display Light"/>
                <a:hlinkClick r:id="rId7"/>
              </a:rPr>
              <a:t>Granulate Solution Brief</a:t>
            </a:r>
            <a:endParaRPr lang="en-US" sz="2400" dirty="0">
              <a:latin typeface="IntelOne Display Light"/>
            </a:endParaRPr>
          </a:p>
          <a:p>
            <a:pPr marL="0" indent="0">
              <a:buNone/>
            </a:pPr>
            <a:endParaRPr lang="en-US" sz="2400" dirty="0">
              <a:latin typeface="IntelOne Display Light"/>
            </a:endParaRPr>
          </a:p>
          <a:p>
            <a:pPr marL="0" indent="0">
              <a:buNone/>
            </a:pPr>
            <a:r>
              <a:rPr lang="en-US" sz="2400" dirty="0">
                <a:latin typeface="IntelOne Display Light"/>
                <a:hlinkClick r:id="rId8"/>
              </a:rPr>
              <a:t>Cloud Optimization Ecosystem Activation Kit</a:t>
            </a:r>
            <a:r>
              <a:rPr lang="en-US" sz="2750" dirty="0">
                <a:latin typeface="IntelOne Display Light"/>
              </a:rPr>
              <a:t>  </a:t>
            </a:r>
            <a:endParaRPr lang="en-US" sz="2750" dirty="0"/>
          </a:p>
          <a:p>
            <a:pPr marL="227965" indent="-227965"/>
            <a:endParaRPr lang="en-US" dirty="0"/>
          </a:p>
        </p:txBody>
      </p:sp>
    </p:spTree>
    <p:extLst>
      <p:ext uri="{BB962C8B-B14F-4D97-AF65-F5344CB8AC3E}">
        <p14:creationId xmlns:p14="http://schemas.microsoft.com/office/powerpoint/2010/main" val="364772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EAEAE"/>
        </a:solidFill>
        <a:effectLst/>
      </p:bgPr>
    </p:bg>
    <p:spTree>
      <p:nvGrpSpPr>
        <p:cNvPr id="1" name=""/>
        <p:cNvGrpSpPr/>
        <p:nvPr/>
      </p:nvGrpSpPr>
      <p:grpSpPr>
        <a:xfrm>
          <a:off x="0" y="0"/>
          <a:ext cx="0" cy="0"/>
          <a:chOff x="0" y="0"/>
          <a:chExt cx="0" cy="0"/>
        </a:xfrm>
      </p:grpSpPr>
      <p:grpSp>
        <p:nvGrpSpPr>
          <p:cNvPr id="1066" name="Group 1065">
            <a:extLst>
              <a:ext uri="{FF2B5EF4-FFF2-40B4-BE49-F238E27FC236}">
                <a16:creationId xmlns:a16="http://schemas.microsoft.com/office/drawing/2014/main" id="{13E1AD79-BD3D-D8D6-F538-463CC9B24624}"/>
              </a:ext>
            </a:extLst>
          </p:cNvPr>
          <p:cNvGrpSpPr/>
          <p:nvPr/>
        </p:nvGrpSpPr>
        <p:grpSpPr>
          <a:xfrm>
            <a:off x="553333" y="1428896"/>
            <a:ext cx="11110750" cy="4816636"/>
            <a:chOff x="553333" y="1428896"/>
            <a:chExt cx="11110750" cy="4816636"/>
          </a:xfrm>
          <a:solidFill>
            <a:srgbClr val="FFFFFF"/>
          </a:solidFill>
          <a:effectLst>
            <a:outerShdw blurRad="148119" dist="76200" dir="2700000" algn="tl" rotWithShape="0">
              <a:prstClr val="black">
                <a:alpha val="8284"/>
              </a:prstClr>
            </a:outerShdw>
          </a:effectLst>
        </p:grpSpPr>
        <p:sp>
          <p:nvSpPr>
            <p:cNvPr id="41" name="Rectangle 40">
              <a:extLst>
                <a:ext uri="{FF2B5EF4-FFF2-40B4-BE49-F238E27FC236}">
                  <a16:creationId xmlns:a16="http://schemas.microsoft.com/office/drawing/2014/main" id="{694B714C-20A1-E1C3-464C-429DF2FC575F}"/>
                </a:ext>
              </a:extLst>
            </p:cNvPr>
            <p:cNvSpPr/>
            <p:nvPr/>
          </p:nvSpPr>
          <p:spPr>
            <a:xfrm>
              <a:off x="9108828" y="1432476"/>
              <a:ext cx="2555255" cy="3786663"/>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sp>
          <p:nvSpPr>
            <p:cNvPr id="13" name="Rectangle 12">
              <a:extLst>
                <a:ext uri="{FF2B5EF4-FFF2-40B4-BE49-F238E27FC236}">
                  <a16:creationId xmlns:a16="http://schemas.microsoft.com/office/drawing/2014/main" id="{F9B14B76-FC5C-46B5-AEF6-199D18793742}"/>
                </a:ext>
              </a:extLst>
            </p:cNvPr>
            <p:cNvSpPr/>
            <p:nvPr/>
          </p:nvSpPr>
          <p:spPr>
            <a:xfrm>
              <a:off x="553333" y="4628416"/>
              <a:ext cx="3096181" cy="1617116"/>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sp>
          <p:nvSpPr>
            <p:cNvPr id="30" name="Rectangle 29">
              <a:extLst>
                <a:ext uri="{FF2B5EF4-FFF2-40B4-BE49-F238E27FC236}">
                  <a16:creationId xmlns:a16="http://schemas.microsoft.com/office/drawing/2014/main" id="{6F8CEE2F-ABCC-4A47-A6B2-9BD8ABA8329D}"/>
                </a:ext>
              </a:extLst>
            </p:cNvPr>
            <p:cNvSpPr/>
            <p:nvPr/>
          </p:nvSpPr>
          <p:spPr>
            <a:xfrm>
              <a:off x="553335" y="1428896"/>
              <a:ext cx="3086209" cy="3103422"/>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defRPr/>
              </a:pPr>
              <a:endParaRPr lang="en-US" sz="1200" kern="0">
                <a:solidFill>
                  <a:srgbClr val="525252"/>
                </a:solidFill>
                <a:latin typeface="IntelOne Display Regular"/>
                <a:sym typeface="Helvetica Neue"/>
              </a:endParaRPr>
            </a:p>
          </p:txBody>
        </p:sp>
        <p:sp>
          <p:nvSpPr>
            <p:cNvPr id="1041" name="Rectangle 1040">
              <a:extLst>
                <a:ext uri="{FF2B5EF4-FFF2-40B4-BE49-F238E27FC236}">
                  <a16:creationId xmlns:a16="http://schemas.microsoft.com/office/drawing/2014/main" id="{9F64316F-E55C-B785-EE78-9C8E46C1CE51}"/>
                </a:ext>
              </a:extLst>
            </p:cNvPr>
            <p:cNvSpPr/>
            <p:nvPr/>
          </p:nvSpPr>
          <p:spPr>
            <a:xfrm>
              <a:off x="3791446" y="3398823"/>
              <a:ext cx="5173133" cy="880363"/>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sp>
          <p:nvSpPr>
            <p:cNvPr id="1043" name="Rectangle 1042">
              <a:extLst>
                <a:ext uri="{FF2B5EF4-FFF2-40B4-BE49-F238E27FC236}">
                  <a16:creationId xmlns:a16="http://schemas.microsoft.com/office/drawing/2014/main" id="{D5140B63-9714-D4CE-A850-9439EE31C5A0}"/>
                </a:ext>
              </a:extLst>
            </p:cNvPr>
            <p:cNvSpPr/>
            <p:nvPr/>
          </p:nvSpPr>
          <p:spPr>
            <a:xfrm>
              <a:off x="3787619" y="1432476"/>
              <a:ext cx="5173133" cy="880363"/>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sp>
          <p:nvSpPr>
            <p:cNvPr id="1045" name="Rectangle 1044">
              <a:extLst>
                <a:ext uri="{FF2B5EF4-FFF2-40B4-BE49-F238E27FC236}">
                  <a16:creationId xmlns:a16="http://schemas.microsoft.com/office/drawing/2014/main" id="{AB9EC249-41B7-FE70-52A3-5114EAA09630}"/>
                </a:ext>
              </a:extLst>
            </p:cNvPr>
            <p:cNvSpPr/>
            <p:nvPr/>
          </p:nvSpPr>
          <p:spPr>
            <a:xfrm>
              <a:off x="3787619" y="2415650"/>
              <a:ext cx="5173133" cy="880363"/>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sp>
          <p:nvSpPr>
            <p:cNvPr id="1047" name="Rectangle 1046">
              <a:extLst>
                <a:ext uri="{FF2B5EF4-FFF2-40B4-BE49-F238E27FC236}">
                  <a16:creationId xmlns:a16="http://schemas.microsoft.com/office/drawing/2014/main" id="{95C99941-82DA-636A-D663-EC815E261CCB}"/>
                </a:ext>
              </a:extLst>
            </p:cNvPr>
            <p:cNvSpPr/>
            <p:nvPr/>
          </p:nvSpPr>
          <p:spPr>
            <a:xfrm>
              <a:off x="3787619" y="4381997"/>
              <a:ext cx="5173133" cy="880363"/>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sp>
          <p:nvSpPr>
            <p:cNvPr id="1050" name="Rectangle 1049">
              <a:extLst>
                <a:ext uri="{FF2B5EF4-FFF2-40B4-BE49-F238E27FC236}">
                  <a16:creationId xmlns:a16="http://schemas.microsoft.com/office/drawing/2014/main" id="{7AFB806B-3ED4-98CA-E424-D1EACDA753B1}"/>
                </a:ext>
              </a:extLst>
            </p:cNvPr>
            <p:cNvSpPr/>
            <p:nvPr/>
          </p:nvSpPr>
          <p:spPr>
            <a:xfrm>
              <a:off x="3787619" y="5365169"/>
              <a:ext cx="5194303" cy="880363"/>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sp>
          <p:nvSpPr>
            <p:cNvPr id="1060" name="Rectangle 1059">
              <a:extLst>
                <a:ext uri="{FF2B5EF4-FFF2-40B4-BE49-F238E27FC236}">
                  <a16:creationId xmlns:a16="http://schemas.microsoft.com/office/drawing/2014/main" id="{7D459B05-955C-3779-D4CA-50296C168720}"/>
                </a:ext>
              </a:extLst>
            </p:cNvPr>
            <p:cNvSpPr/>
            <p:nvPr/>
          </p:nvSpPr>
          <p:spPr>
            <a:xfrm>
              <a:off x="9067405" y="5378607"/>
              <a:ext cx="2534545" cy="865062"/>
            </a:xfrm>
            <a:prstGeom prst="rect">
              <a:avLst/>
            </a:prstGeom>
            <a:grpFill/>
            <a:ln w="9525"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algn="ctr" defTabSz="825252" hangingPunct="0"/>
              <a:endParaRPr lang="en-US" sz="1200" kern="0">
                <a:solidFill>
                  <a:srgbClr val="525252"/>
                </a:solidFill>
                <a:latin typeface="IntelOne Display Regular"/>
                <a:sym typeface="Helvetica Neue"/>
              </a:endParaRPr>
            </a:p>
          </p:txBody>
        </p:sp>
      </p:grpSp>
      <p:sp>
        <p:nvSpPr>
          <p:cNvPr id="11" name="Rectangle 10">
            <a:extLst>
              <a:ext uri="{FF2B5EF4-FFF2-40B4-BE49-F238E27FC236}">
                <a16:creationId xmlns:a16="http://schemas.microsoft.com/office/drawing/2014/main" id="{1DA0A76B-FEEE-414A-8239-690B07CA5C72}"/>
              </a:ext>
            </a:extLst>
          </p:cNvPr>
          <p:cNvSpPr/>
          <p:nvPr/>
        </p:nvSpPr>
        <p:spPr>
          <a:xfrm>
            <a:off x="5376651" y="2442422"/>
            <a:ext cx="3510139" cy="914324"/>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r>
              <a:rPr lang="en-US" sz="1400" b="0" i="0" dirty="0">
                <a:solidFill>
                  <a:srgbClr val="262626"/>
                </a:solidFill>
                <a:effectLst/>
                <a:latin typeface="IntelOne Display AR Regular"/>
              </a:rPr>
              <a:t>Up to 10.5x higher batch ResNext101 inference performance on 4th Gen Intel Xeon Scalable processor with built in Intel AMX (BF16) vs. AMD EPYC 7763 (FP32).</a:t>
            </a:r>
            <a:endParaRPr lang="en-US" sz="1400" dirty="0">
              <a:latin typeface="IntelOne Display AR Regular"/>
            </a:endParaRPr>
          </a:p>
        </p:txBody>
      </p:sp>
      <p:sp>
        <p:nvSpPr>
          <p:cNvPr id="12" name="Rectangle 11">
            <a:extLst>
              <a:ext uri="{FF2B5EF4-FFF2-40B4-BE49-F238E27FC236}">
                <a16:creationId xmlns:a16="http://schemas.microsoft.com/office/drawing/2014/main" id="{8E8F8D31-0CC3-4704-BB4A-86B7E05D3408}"/>
              </a:ext>
            </a:extLst>
          </p:cNvPr>
          <p:cNvSpPr/>
          <p:nvPr/>
        </p:nvSpPr>
        <p:spPr>
          <a:xfrm>
            <a:off x="5376651" y="1436671"/>
            <a:ext cx="3528630" cy="916884"/>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defTabSz="825252" hangingPunct="0">
              <a:defRPr/>
            </a:pPr>
            <a:r>
              <a:rPr lang="en-US" sz="1400" b="0" i="0" dirty="0">
                <a:solidFill>
                  <a:srgbClr val="262626"/>
                </a:solidFill>
                <a:effectLst/>
                <a:latin typeface="IntelOne Display AR Regular"/>
              </a:rPr>
              <a:t>1.8x higher average* </a:t>
            </a:r>
            <a:r>
              <a:rPr lang="en-US" sz="1400" b="0" i="0" dirty="0" err="1">
                <a:solidFill>
                  <a:srgbClr val="262626"/>
                </a:solidFill>
                <a:effectLst/>
                <a:latin typeface="IntelOne Display AR Regular"/>
              </a:rPr>
              <a:t>PyTorch</a:t>
            </a:r>
            <a:r>
              <a:rPr lang="en-US" sz="1400" b="0" i="0" dirty="0">
                <a:solidFill>
                  <a:srgbClr val="262626"/>
                </a:solidFill>
                <a:effectLst/>
                <a:latin typeface="IntelOne Display AR Regular"/>
              </a:rPr>
              <a:t> real-time BF16/FP16 inference performance on 4th Gen Intel Xeon Scalable processor with built in Intel AMX vs. Nvidia A10.</a:t>
            </a:r>
            <a:endParaRPr lang="en-US" sz="1400" kern="0" baseline="30000" dirty="0">
              <a:solidFill>
                <a:srgbClr val="525252"/>
              </a:solidFill>
              <a:latin typeface="IntelOne Display AR Regular"/>
            </a:endParaRPr>
          </a:p>
        </p:txBody>
      </p:sp>
      <p:sp>
        <p:nvSpPr>
          <p:cNvPr id="14" name="Rectangle 13">
            <a:extLst>
              <a:ext uri="{FF2B5EF4-FFF2-40B4-BE49-F238E27FC236}">
                <a16:creationId xmlns:a16="http://schemas.microsoft.com/office/drawing/2014/main" id="{E52439F5-9228-4673-81C1-F467DDA9C883}"/>
              </a:ext>
            </a:extLst>
          </p:cNvPr>
          <p:cNvSpPr/>
          <p:nvPr/>
        </p:nvSpPr>
        <p:spPr>
          <a:xfrm>
            <a:off x="5376651" y="4357731"/>
            <a:ext cx="3378261" cy="914324"/>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16" tIns="50787" rIns="91416" bIns="50787" numCol="1" spcCol="38100" rtlCol="0" fromWordArt="0" anchor="ctr" anchorCtr="0" forceAA="0" compatLnSpc="1">
            <a:prstTxWarp prst="textNoShape">
              <a:avLst/>
            </a:prstTxWarp>
            <a:noAutofit/>
          </a:bodyPr>
          <a:lstStyle/>
          <a:p>
            <a:pPr defTabSz="825252" hangingPunct="0">
              <a:defRPr/>
            </a:pPr>
            <a:r>
              <a:rPr lang="en-US" sz="1400" kern="0" dirty="0">
                <a:solidFill>
                  <a:srgbClr val="525252"/>
                </a:solidFill>
                <a:latin typeface="IntelOne Display Medium"/>
                <a:sym typeface="Helvetica Neue"/>
              </a:rPr>
              <a:t>#1 corporate contributor</a:t>
            </a:r>
            <a:endParaRPr lang="en-US" sz="1400" kern="0" dirty="0">
              <a:solidFill>
                <a:srgbClr val="525252"/>
              </a:solidFill>
              <a:latin typeface="IntelOne Display Medium"/>
            </a:endParaRPr>
          </a:p>
          <a:p>
            <a:pPr defTabSz="825252" hangingPunct="0">
              <a:defRPr/>
            </a:pPr>
            <a:r>
              <a:rPr lang="en-US" sz="1400" kern="0" dirty="0">
                <a:solidFill>
                  <a:srgbClr val="525252"/>
                </a:solidFill>
                <a:latin typeface="IntelOne Display Regular"/>
                <a:sym typeface="Helvetica Neue"/>
              </a:rPr>
              <a:t>Intel features frequently enabled in Linux kernel at platform time-to-market</a:t>
            </a:r>
          </a:p>
        </p:txBody>
      </p:sp>
      <p:sp>
        <p:nvSpPr>
          <p:cNvPr id="33" name="TextBox 32">
            <a:extLst>
              <a:ext uri="{FF2B5EF4-FFF2-40B4-BE49-F238E27FC236}">
                <a16:creationId xmlns:a16="http://schemas.microsoft.com/office/drawing/2014/main" id="{8F12ADAE-E6A6-4959-BD56-8D89B4D60EE1}"/>
              </a:ext>
            </a:extLst>
          </p:cNvPr>
          <p:cNvSpPr txBox="1"/>
          <p:nvPr/>
        </p:nvSpPr>
        <p:spPr>
          <a:xfrm>
            <a:off x="406014" y="6512339"/>
            <a:ext cx="10293895" cy="215388"/>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solidFill>
                  <a:srgbClr val="FFFFFF"/>
                </a:solidFill>
              </a:rPr>
              <a:t>Source: IDC Doc. #US48232221.  Results may vary.	</a:t>
            </a:r>
          </a:p>
        </p:txBody>
      </p:sp>
      <p:sp>
        <p:nvSpPr>
          <p:cNvPr id="35" name="TextBox 34">
            <a:extLst>
              <a:ext uri="{FF2B5EF4-FFF2-40B4-BE49-F238E27FC236}">
                <a16:creationId xmlns:a16="http://schemas.microsoft.com/office/drawing/2014/main" id="{EB18C794-DEC2-4715-89AD-94F5707D606B}"/>
              </a:ext>
            </a:extLst>
          </p:cNvPr>
          <p:cNvSpPr txBox="1"/>
          <p:nvPr/>
        </p:nvSpPr>
        <p:spPr>
          <a:xfrm>
            <a:off x="724325" y="2180292"/>
            <a:ext cx="1067921" cy="523092"/>
          </a:xfrm>
          <a:prstGeom prst="rect">
            <a:avLst/>
          </a:prstGeom>
          <a:noFill/>
          <a:ln>
            <a:noFill/>
          </a:ln>
        </p:spPr>
        <p:txBody>
          <a:bodyPr wrap="none" rtlCol="0">
            <a:spAutoFit/>
          </a:bodyPr>
          <a:lstStyle/>
          <a:p>
            <a:pPr algn="ctr"/>
            <a:r>
              <a:rPr lang="en-US" sz="2799" b="1" dirty="0">
                <a:solidFill>
                  <a:srgbClr val="525252"/>
                </a:solidFill>
              </a:rPr>
              <a:t>367%</a:t>
            </a:r>
          </a:p>
        </p:txBody>
      </p:sp>
      <p:sp>
        <p:nvSpPr>
          <p:cNvPr id="36" name="TextBox 35">
            <a:extLst>
              <a:ext uri="{FF2B5EF4-FFF2-40B4-BE49-F238E27FC236}">
                <a16:creationId xmlns:a16="http://schemas.microsoft.com/office/drawing/2014/main" id="{088C37BF-7866-4752-800B-53D9322B907F}"/>
              </a:ext>
            </a:extLst>
          </p:cNvPr>
          <p:cNvSpPr txBox="1"/>
          <p:nvPr/>
        </p:nvSpPr>
        <p:spPr>
          <a:xfrm>
            <a:off x="702893" y="2569383"/>
            <a:ext cx="1110785" cy="230772"/>
          </a:xfrm>
          <a:prstGeom prst="rect">
            <a:avLst/>
          </a:prstGeom>
          <a:noFill/>
          <a:ln>
            <a:noFill/>
          </a:ln>
        </p:spPr>
        <p:txBody>
          <a:bodyPr wrap="square">
            <a:spAutoFit/>
          </a:bodyPr>
          <a:lstStyle/>
          <a:p>
            <a:pPr algn="ctr"/>
            <a:r>
              <a:rPr lang="en-US" sz="900" dirty="0">
                <a:solidFill>
                  <a:srgbClr val="525252"/>
                </a:solidFill>
                <a:latin typeface="IntelOne Display Regular" panose="020B0503020203020204" pitchFamily="34" charset="0"/>
              </a:rPr>
              <a:t>three-year ROI</a:t>
            </a:r>
            <a:endParaRPr lang="en-US" sz="900" baseline="30000" dirty="0">
              <a:solidFill>
                <a:srgbClr val="525252"/>
              </a:solidFill>
              <a:latin typeface="IntelOne Display Regular" panose="020B0503020203020204" pitchFamily="34" charset="0"/>
            </a:endParaRPr>
          </a:p>
        </p:txBody>
      </p:sp>
      <p:sp>
        <p:nvSpPr>
          <p:cNvPr id="37" name="TextBox 36">
            <a:extLst>
              <a:ext uri="{FF2B5EF4-FFF2-40B4-BE49-F238E27FC236}">
                <a16:creationId xmlns:a16="http://schemas.microsoft.com/office/drawing/2014/main" id="{3C3D5325-E618-492D-ACFE-B340148E2F49}"/>
              </a:ext>
            </a:extLst>
          </p:cNvPr>
          <p:cNvSpPr txBox="1"/>
          <p:nvPr/>
        </p:nvSpPr>
        <p:spPr>
          <a:xfrm>
            <a:off x="814093" y="2921198"/>
            <a:ext cx="888385" cy="523092"/>
          </a:xfrm>
          <a:prstGeom prst="rect">
            <a:avLst/>
          </a:prstGeom>
          <a:noFill/>
          <a:ln>
            <a:noFill/>
          </a:ln>
        </p:spPr>
        <p:txBody>
          <a:bodyPr wrap="none" rtlCol="0">
            <a:spAutoFit/>
          </a:bodyPr>
          <a:lstStyle/>
          <a:p>
            <a:pPr algn="ctr"/>
            <a:r>
              <a:rPr lang="en-US" sz="2799" b="1" dirty="0">
                <a:solidFill>
                  <a:srgbClr val="525252"/>
                </a:solidFill>
              </a:rPr>
              <a:t>85%</a:t>
            </a:r>
          </a:p>
        </p:txBody>
      </p:sp>
      <p:sp>
        <p:nvSpPr>
          <p:cNvPr id="38" name="TextBox 37">
            <a:extLst>
              <a:ext uri="{FF2B5EF4-FFF2-40B4-BE49-F238E27FC236}">
                <a16:creationId xmlns:a16="http://schemas.microsoft.com/office/drawing/2014/main" id="{FAC2CFE6-0E95-4E1A-90F2-783E3054AB7A}"/>
              </a:ext>
            </a:extLst>
          </p:cNvPr>
          <p:cNvSpPr txBox="1"/>
          <p:nvPr/>
        </p:nvSpPr>
        <p:spPr>
          <a:xfrm>
            <a:off x="716706" y="3299767"/>
            <a:ext cx="1083158" cy="369236"/>
          </a:xfrm>
          <a:prstGeom prst="rect">
            <a:avLst/>
          </a:prstGeom>
          <a:noFill/>
          <a:ln>
            <a:noFill/>
          </a:ln>
        </p:spPr>
        <p:txBody>
          <a:bodyPr wrap="square">
            <a:spAutoFit/>
          </a:bodyPr>
          <a:lstStyle/>
          <a:p>
            <a:pPr algn="ctr"/>
            <a:r>
              <a:rPr lang="en-US" sz="900" dirty="0">
                <a:solidFill>
                  <a:srgbClr val="525252"/>
                </a:solidFill>
                <a:latin typeface="IntelOne Display Regular" panose="020B0503020203020204" pitchFamily="34" charset="0"/>
              </a:rPr>
              <a:t>less unplanned downtime</a:t>
            </a:r>
            <a:endParaRPr lang="en-US" sz="900" baseline="30000" dirty="0">
              <a:solidFill>
                <a:srgbClr val="525252"/>
              </a:solidFill>
              <a:latin typeface="IntelOne Display Regular" panose="020B0503020203020204" pitchFamily="34" charset="0"/>
            </a:endParaRPr>
          </a:p>
        </p:txBody>
      </p:sp>
      <p:sp>
        <p:nvSpPr>
          <p:cNvPr id="39" name="TextBox 38">
            <a:extLst>
              <a:ext uri="{FF2B5EF4-FFF2-40B4-BE49-F238E27FC236}">
                <a16:creationId xmlns:a16="http://schemas.microsoft.com/office/drawing/2014/main" id="{AFE99030-73C5-4B1D-9875-BFC0A34A1525}"/>
              </a:ext>
            </a:extLst>
          </p:cNvPr>
          <p:cNvSpPr txBox="1"/>
          <p:nvPr/>
        </p:nvSpPr>
        <p:spPr>
          <a:xfrm>
            <a:off x="870999" y="3700360"/>
            <a:ext cx="774572" cy="523092"/>
          </a:xfrm>
          <a:prstGeom prst="rect">
            <a:avLst/>
          </a:prstGeom>
          <a:noFill/>
          <a:ln>
            <a:noFill/>
          </a:ln>
        </p:spPr>
        <p:txBody>
          <a:bodyPr wrap="none" rtlCol="0">
            <a:spAutoFit/>
          </a:bodyPr>
          <a:lstStyle/>
          <a:p>
            <a:pPr algn="ctr"/>
            <a:r>
              <a:rPr lang="en-US" sz="2799" b="1" dirty="0">
                <a:solidFill>
                  <a:srgbClr val="525252"/>
                </a:solidFill>
              </a:rPr>
              <a:t>19%</a:t>
            </a:r>
          </a:p>
        </p:txBody>
      </p:sp>
      <p:sp>
        <p:nvSpPr>
          <p:cNvPr id="40" name="TextBox 39">
            <a:extLst>
              <a:ext uri="{FF2B5EF4-FFF2-40B4-BE49-F238E27FC236}">
                <a16:creationId xmlns:a16="http://schemas.microsoft.com/office/drawing/2014/main" id="{FFC35A0E-D3CF-48EA-8DDA-7C57D59E6544}"/>
              </a:ext>
            </a:extLst>
          </p:cNvPr>
          <p:cNvSpPr txBox="1"/>
          <p:nvPr/>
        </p:nvSpPr>
        <p:spPr>
          <a:xfrm>
            <a:off x="637606" y="4078929"/>
            <a:ext cx="1241358" cy="369236"/>
          </a:xfrm>
          <a:prstGeom prst="rect">
            <a:avLst/>
          </a:prstGeom>
          <a:noFill/>
          <a:ln>
            <a:noFill/>
          </a:ln>
        </p:spPr>
        <p:txBody>
          <a:bodyPr wrap="square">
            <a:spAutoFit/>
          </a:bodyPr>
          <a:lstStyle/>
          <a:p>
            <a:pPr algn="ctr"/>
            <a:r>
              <a:rPr lang="en-US" sz="900" dirty="0">
                <a:solidFill>
                  <a:srgbClr val="525252"/>
                </a:solidFill>
                <a:latin typeface="IntelOne Display Regular" panose="020B0503020203020204" pitchFamily="34" charset="0"/>
              </a:rPr>
              <a:t>lower IT infrastructure costs</a:t>
            </a:r>
            <a:endParaRPr lang="en-US" sz="900" baseline="30000" dirty="0">
              <a:solidFill>
                <a:srgbClr val="525252"/>
              </a:solidFill>
              <a:latin typeface="IntelOne Display Regular" panose="020B0503020203020204" pitchFamily="34" charset="0"/>
            </a:endParaRPr>
          </a:p>
        </p:txBody>
      </p:sp>
      <p:sp>
        <p:nvSpPr>
          <p:cNvPr id="32" name="Title 31">
            <a:extLst>
              <a:ext uri="{FF2B5EF4-FFF2-40B4-BE49-F238E27FC236}">
                <a16:creationId xmlns:a16="http://schemas.microsoft.com/office/drawing/2014/main" id="{9EFB10D6-2383-D8FB-37A1-7A150AFFD8D0}"/>
              </a:ext>
            </a:extLst>
          </p:cNvPr>
          <p:cNvSpPr>
            <a:spLocks noGrp="1"/>
          </p:cNvSpPr>
          <p:nvPr>
            <p:ph type="title"/>
          </p:nvPr>
        </p:nvSpPr>
        <p:spPr/>
        <p:txBody>
          <a:bodyPr>
            <a:normAutofit/>
          </a:bodyPr>
          <a:lstStyle/>
          <a:p>
            <a:r>
              <a:rPr lang="en-US" dirty="0"/>
              <a:t>Innovating with software</a:t>
            </a:r>
            <a:br>
              <a:rPr lang="en-US" dirty="0"/>
            </a:br>
            <a:r>
              <a:rPr lang="en-US" sz="2400" dirty="0">
                <a:latin typeface="+mj-lt"/>
              </a:rPr>
              <a:t>Developing leading-edge concepts and creating the future</a:t>
            </a:r>
          </a:p>
        </p:txBody>
      </p:sp>
      <p:sp>
        <p:nvSpPr>
          <p:cNvPr id="53" name="TextBox 52">
            <a:extLst>
              <a:ext uri="{FF2B5EF4-FFF2-40B4-BE49-F238E27FC236}">
                <a16:creationId xmlns:a16="http://schemas.microsoft.com/office/drawing/2014/main" id="{090EAB99-11ED-1DFA-2A29-7A1253F45EA1}"/>
              </a:ext>
            </a:extLst>
          </p:cNvPr>
          <p:cNvSpPr txBox="1"/>
          <p:nvPr/>
        </p:nvSpPr>
        <p:spPr>
          <a:xfrm>
            <a:off x="5327933" y="5429126"/>
            <a:ext cx="2890520" cy="738664"/>
          </a:xfrm>
          <a:prstGeom prst="rect">
            <a:avLst/>
          </a:prstGeom>
          <a:noFill/>
        </p:spPr>
        <p:txBody>
          <a:bodyPr wrap="square" lIns="91440" tIns="45720" rIns="91440" bIns="45720" anchor="t">
            <a:spAutoFit/>
          </a:bodyPr>
          <a:lstStyle/>
          <a:p>
            <a:r>
              <a:rPr lang="en-US" sz="1400" dirty="0">
                <a:solidFill>
                  <a:schemeClr val="bg1"/>
                </a:solidFill>
                <a:ea typeface="+mn-lt"/>
                <a:cs typeface="+mn-lt"/>
              </a:rPr>
              <a:t>Up to </a:t>
            </a:r>
            <a:r>
              <a:rPr lang="en-US" sz="1400" b="1" dirty="0">
                <a:solidFill>
                  <a:schemeClr val="bg1"/>
                </a:solidFill>
                <a:ea typeface="+mn-lt"/>
                <a:cs typeface="+mn-lt"/>
              </a:rPr>
              <a:t>1.61x</a:t>
            </a:r>
            <a:r>
              <a:rPr lang="en-US" sz="1400" dirty="0">
                <a:solidFill>
                  <a:schemeClr val="bg1"/>
                </a:solidFill>
                <a:ea typeface="+mn-lt"/>
                <a:cs typeface="+mn-lt"/>
              </a:rPr>
              <a:t> higher throughput with the 4th Gen Intel Xeon Scalable Processor vs. prior generation</a:t>
            </a:r>
            <a:endParaRPr lang="en-US" sz="1400">
              <a:solidFill>
                <a:schemeClr val="bg1"/>
              </a:solidFill>
            </a:endParaRPr>
          </a:p>
        </p:txBody>
      </p:sp>
      <p:sp>
        <p:nvSpPr>
          <p:cNvPr id="54" name="TextBox 53">
            <a:extLst>
              <a:ext uri="{FF2B5EF4-FFF2-40B4-BE49-F238E27FC236}">
                <a16:creationId xmlns:a16="http://schemas.microsoft.com/office/drawing/2014/main" id="{9D6A910B-10B7-E834-E694-96BDC164D720}"/>
              </a:ext>
            </a:extLst>
          </p:cNvPr>
          <p:cNvSpPr txBox="1"/>
          <p:nvPr/>
        </p:nvSpPr>
        <p:spPr>
          <a:xfrm>
            <a:off x="5376651" y="3463066"/>
            <a:ext cx="3448878"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spcBef>
                <a:spcPts val="600"/>
              </a:spcBef>
              <a:spcAft>
                <a:spcPts val="600"/>
              </a:spcAft>
              <a:buClr>
                <a:schemeClr val="accent1"/>
              </a:buClr>
            </a:pPr>
            <a:r>
              <a:rPr lang="en-US" sz="1400" b="0" i="0" dirty="0">
                <a:solidFill>
                  <a:srgbClr val="262626"/>
                </a:solidFill>
                <a:effectLst/>
                <a:latin typeface="IntelOne Display AR Regular"/>
              </a:rPr>
              <a:t>Up to 1.56x higher queries per hour with the 4th Gen Intel® Xeon® Platinum 8490H processor vs. prior generation</a:t>
            </a:r>
            <a:endParaRPr lang="en-US" sz="1400" kern="0">
              <a:solidFill>
                <a:srgbClr val="525252"/>
              </a:solidFill>
              <a:latin typeface="IntelOne Display AR Regular"/>
            </a:endParaRPr>
          </a:p>
        </p:txBody>
      </p:sp>
      <p:pic>
        <p:nvPicPr>
          <p:cNvPr id="1026" name="Picture 2">
            <a:extLst>
              <a:ext uri="{FF2B5EF4-FFF2-40B4-BE49-F238E27FC236}">
                <a16:creationId xmlns:a16="http://schemas.microsoft.com/office/drawing/2014/main" id="{F6A05CD5-3DB6-5E81-3700-3E6081CC8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757" y="3566764"/>
            <a:ext cx="1018714" cy="528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ux Logo and symbol, meaning, history, PNG, brand">
            <a:extLst>
              <a:ext uri="{FF2B5EF4-FFF2-40B4-BE49-F238E27FC236}">
                <a16:creationId xmlns:a16="http://schemas.microsoft.com/office/drawing/2014/main" id="{0084AA31-7B61-34BD-7CAE-2EB909FE6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572" y="4539504"/>
            <a:ext cx="575084" cy="635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ubernetes – Logos Download">
            <a:extLst>
              <a:ext uri="{FF2B5EF4-FFF2-40B4-BE49-F238E27FC236}">
                <a16:creationId xmlns:a16="http://schemas.microsoft.com/office/drawing/2014/main" id="{020EBD00-548B-4056-350C-72F8F593D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23" y="4740787"/>
            <a:ext cx="827821" cy="4208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ta Containers, The Next Evolution of Clear Containers | 01.org">
            <a:extLst>
              <a:ext uri="{FF2B5EF4-FFF2-40B4-BE49-F238E27FC236}">
                <a16:creationId xmlns:a16="http://schemas.microsoft.com/office/drawing/2014/main" id="{D1065B24-9BEA-EAA1-780D-839C659263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224"/>
          <a:stretch/>
        </p:blipFill>
        <p:spPr bwMode="auto">
          <a:xfrm>
            <a:off x="2713399" y="4682003"/>
            <a:ext cx="855133" cy="5440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9DA6386-62B8-A97C-DBFF-F345B6974C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870" y="5555566"/>
            <a:ext cx="758419" cy="5083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CC8406B-9A4A-B19D-039D-0AB2F728F3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4727" y="5653139"/>
            <a:ext cx="933175" cy="31855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Java logo and symbol, meaning, history, PNG">
            <a:extLst>
              <a:ext uri="{FF2B5EF4-FFF2-40B4-BE49-F238E27FC236}">
                <a16:creationId xmlns:a16="http://schemas.microsoft.com/office/drawing/2014/main" id="{EE940FF4-FA92-EE03-C42A-F064917809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5573" y="5504083"/>
            <a:ext cx="895083" cy="5594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etting started with PyTorch. Deep Learning and Artificial… | by Navaneeth  Dinesh | Medium">
            <a:extLst>
              <a:ext uri="{FF2B5EF4-FFF2-40B4-BE49-F238E27FC236}">
                <a16:creationId xmlns:a16="http://schemas.microsoft.com/office/drawing/2014/main" id="{1FEE9A0A-5761-52EB-A8BE-AEEB44159A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3705" y="1567243"/>
            <a:ext cx="938819" cy="61002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593223FE-6B9C-FB94-C644-F36BF00DAC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8892" y="5068176"/>
            <a:ext cx="995566" cy="49778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7F91B972-B5AB-BEAB-4B38-FBBD28C6AD48}"/>
              </a:ext>
            </a:extLst>
          </p:cNvPr>
          <p:cNvPicPr>
            <a:picLocks noChangeAspect="1"/>
          </p:cNvPicPr>
          <p:nvPr/>
        </p:nvPicPr>
        <p:blipFill>
          <a:blip r:embed="rId12"/>
          <a:stretch>
            <a:fillRect/>
          </a:stretch>
        </p:blipFill>
        <p:spPr>
          <a:xfrm>
            <a:off x="747238" y="1583326"/>
            <a:ext cx="998840" cy="464738"/>
          </a:xfrm>
          <a:prstGeom prst="rect">
            <a:avLst/>
          </a:prstGeom>
          <a:effectLst/>
        </p:spPr>
      </p:pic>
      <p:sp>
        <p:nvSpPr>
          <p:cNvPr id="57" name="TextBox 56">
            <a:extLst>
              <a:ext uri="{FF2B5EF4-FFF2-40B4-BE49-F238E27FC236}">
                <a16:creationId xmlns:a16="http://schemas.microsoft.com/office/drawing/2014/main" id="{7562A71D-A35B-E058-E78B-438C2985FA9B}"/>
              </a:ext>
            </a:extLst>
          </p:cNvPr>
          <p:cNvSpPr txBox="1"/>
          <p:nvPr/>
        </p:nvSpPr>
        <p:spPr>
          <a:xfrm>
            <a:off x="1867166" y="1472076"/>
            <a:ext cx="1756038" cy="646331"/>
          </a:xfrm>
          <a:prstGeom prst="rect">
            <a:avLst/>
          </a:prstGeom>
          <a:noFill/>
        </p:spPr>
        <p:txBody>
          <a:bodyPr wrap="square" rtlCol="0">
            <a:spAutoFit/>
          </a:bodyPr>
          <a:lstStyle/>
          <a:p>
            <a:r>
              <a:rPr lang="en-US" sz="1200" kern="0" dirty="0">
                <a:solidFill>
                  <a:srgbClr val="0068B5"/>
                </a:solidFill>
                <a:latin typeface="IntelOne Display Medium" panose="020B0503020203020204" pitchFamily="34" charset="77"/>
                <a:sym typeface="Helvetica Neue"/>
              </a:rPr>
              <a:t>Intel-Optimized </a:t>
            </a:r>
            <a:br>
              <a:rPr lang="en-US" sz="1200" kern="0" dirty="0">
                <a:solidFill>
                  <a:srgbClr val="0068B5"/>
                </a:solidFill>
                <a:latin typeface="IntelOne Display Medium" panose="020B0503020203020204" pitchFamily="34" charset="77"/>
                <a:sym typeface="Helvetica Neue"/>
              </a:rPr>
            </a:br>
            <a:r>
              <a:rPr lang="en-US" sz="1200" kern="0" dirty="0">
                <a:solidFill>
                  <a:srgbClr val="0068B5"/>
                </a:solidFill>
                <a:latin typeface="IntelOne Display Medium" panose="020B0503020203020204" pitchFamily="34" charset="77"/>
                <a:sym typeface="Helvetica Neue"/>
              </a:rPr>
              <a:t>Open Source Software Business Value</a:t>
            </a:r>
          </a:p>
        </p:txBody>
      </p:sp>
      <p:cxnSp>
        <p:nvCxnSpPr>
          <p:cNvPr id="59" name="Straight Connector 58">
            <a:extLst>
              <a:ext uri="{FF2B5EF4-FFF2-40B4-BE49-F238E27FC236}">
                <a16:creationId xmlns:a16="http://schemas.microsoft.com/office/drawing/2014/main" id="{771DBF72-2F10-2840-8231-63F74FD650BC}"/>
              </a:ext>
            </a:extLst>
          </p:cNvPr>
          <p:cNvCxnSpPr>
            <a:cxnSpLocks/>
          </p:cNvCxnSpPr>
          <p:nvPr/>
        </p:nvCxnSpPr>
        <p:spPr>
          <a:xfrm>
            <a:off x="2051760" y="2267128"/>
            <a:ext cx="0" cy="2157687"/>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9C70C2-86D6-018A-74AD-C904BA14220C}"/>
              </a:ext>
            </a:extLst>
          </p:cNvPr>
          <p:cNvCxnSpPr>
            <a:cxnSpLocks/>
          </p:cNvCxnSpPr>
          <p:nvPr/>
        </p:nvCxnSpPr>
        <p:spPr>
          <a:xfrm flipH="1">
            <a:off x="657837" y="2952163"/>
            <a:ext cx="2787847"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CA81CCFB-2102-4726-D62A-B26A5EF5DABE}"/>
              </a:ext>
            </a:extLst>
          </p:cNvPr>
          <p:cNvCxnSpPr>
            <a:cxnSpLocks/>
          </p:cNvCxnSpPr>
          <p:nvPr/>
        </p:nvCxnSpPr>
        <p:spPr>
          <a:xfrm flipH="1">
            <a:off x="657837" y="3730970"/>
            <a:ext cx="2787847"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2C40D7DC-D51D-E295-33A7-128C67843E9F}"/>
              </a:ext>
            </a:extLst>
          </p:cNvPr>
          <p:cNvSpPr txBox="1"/>
          <p:nvPr/>
        </p:nvSpPr>
        <p:spPr>
          <a:xfrm>
            <a:off x="2309138" y="2180292"/>
            <a:ext cx="912429" cy="523092"/>
          </a:xfrm>
          <a:prstGeom prst="rect">
            <a:avLst/>
          </a:prstGeom>
          <a:noFill/>
          <a:ln>
            <a:noFill/>
          </a:ln>
        </p:spPr>
        <p:txBody>
          <a:bodyPr wrap="none" rtlCol="0">
            <a:spAutoFit/>
          </a:bodyPr>
          <a:lstStyle/>
          <a:p>
            <a:pPr algn="ctr"/>
            <a:r>
              <a:rPr lang="en-US" sz="2799" b="1" dirty="0">
                <a:solidFill>
                  <a:srgbClr val="525252"/>
                </a:solidFill>
              </a:rPr>
              <a:t>40%</a:t>
            </a:r>
          </a:p>
        </p:txBody>
      </p:sp>
      <p:sp>
        <p:nvSpPr>
          <p:cNvPr id="1027" name="TextBox 1026">
            <a:extLst>
              <a:ext uri="{FF2B5EF4-FFF2-40B4-BE49-F238E27FC236}">
                <a16:creationId xmlns:a16="http://schemas.microsoft.com/office/drawing/2014/main" id="{71FCC056-2B71-D767-BE30-293742B787B8}"/>
              </a:ext>
            </a:extLst>
          </p:cNvPr>
          <p:cNvSpPr txBox="1"/>
          <p:nvPr/>
        </p:nvSpPr>
        <p:spPr>
          <a:xfrm>
            <a:off x="2093327" y="2569383"/>
            <a:ext cx="1344050" cy="369332"/>
          </a:xfrm>
          <a:prstGeom prst="rect">
            <a:avLst/>
          </a:prstGeom>
          <a:noFill/>
          <a:ln>
            <a:noFill/>
          </a:ln>
        </p:spPr>
        <p:txBody>
          <a:bodyPr wrap="square">
            <a:spAutoFit/>
          </a:bodyPr>
          <a:lstStyle/>
          <a:p>
            <a:pPr algn="ctr"/>
            <a:r>
              <a:rPr lang="en-US" sz="900" kern="0" dirty="0">
                <a:solidFill>
                  <a:srgbClr val="525252"/>
                </a:solidFill>
                <a:latin typeface="IntelOne Display Regular" panose="020B0503020203020204" pitchFamily="34" charset="0"/>
                <a:sym typeface="Helvetica Neue"/>
              </a:rPr>
              <a:t>more efficient IT infrastructure teams</a:t>
            </a:r>
          </a:p>
        </p:txBody>
      </p:sp>
      <p:sp>
        <p:nvSpPr>
          <p:cNvPr id="1031" name="TextBox 1030">
            <a:extLst>
              <a:ext uri="{FF2B5EF4-FFF2-40B4-BE49-F238E27FC236}">
                <a16:creationId xmlns:a16="http://schemas.microsoft.com/office/drawing/2014/main" id="{5913017B-25FA-E7AF-D3F2-D05DBFA95112}"/>
              </a:ext>
            </a:extLst>
          </p:cNvPr>
          <p:cNvSpPr txBox="1"/>
          <p:nvPr/>
        </p:nvSpPr>
        <p:spPr>
          <a:xfrm>
            <a:off x="2319557" y="2921198"/>
            <a:ext cx="891591" cy="523092"/>
          </a:xfrm>
          <a:prstGeom prst="rect">
            <a:avLst/>
          </a:prstGeom>
          <a:noFill/>
          <a:ln>
            <a:noFill/>
          </a:ln>
        </p:spPr>
        <p:txBody>
          <a:bodyPr wrap="none" rtlCol="0">
            <a:spAutoFit/>
          </a:bodyPr>
          <a:lstStyle/>
          <a:p>
            <a:pPr algn="ctr"/>
            <a:r>
              <a:rPr lang="en-US" sz="2799" b="1" dirty="0">
                <a:solidFill>
                  <a:srgbClr val="525252"/>
                </a:solidFill>
              </a:rPr>
              <a:t>49%</a:t>
            </a:r>
          </a:p>
        </p:txBody>
      </p:sp>
      <p:sp>
        <p:nvSpPr>
          <p:cNvPr id="1033" name="TextBox 1032">
            <a:extLst>
              <a:ext uri="{FF2B5EF4-FFF2-40B4-BE49-F238E27FC236}">
                <a16:creationId xmlns:a16="http://schemas.microsoft.com/office/drawing/2014/main" id="{2318DAFA-C856-8BE7-7F0B-2A00C8E3E143}"/>
              </a:ext>
            </a:extLst>
          </p:cNvPr>
          <p:cNvSpPr txBox="1"/>
          <p:nvPr/>
        </p:nvSpPr>
        <p:spPr>
          <a:xfrm>
            <a:off x="2223773" y="3299767"/>
            <a:ext cx="1083158" cy="369236"/>
          </a:xfrm>
          <a:prstGeom prst="rect">
            <a:avLst/>
          </a:prstGeom>
          <a:noFill/>
          <a:ln>
            <a:noFill/>
          </a:ln>
        </p:spPr>
        <p:txBody>
          <a:bodyPr wrap="square">
            <a:spAutoFit/>
          </a:bodyPr>
          <a:lstStyle/>
          <a:p>
            <a:pPr algn="ctr"/>
            <a:r>
              <a:rPr lang="en-US" sz="900" kern="0" dirty="0">
                <a:solidFill>
                  <a:srgbClr val="525252"/>
                </a:solidFill>
                <a:latin typeface="IntelOne Display Regular" panose="020B0503020203020204" pitchFamily="34" charset="0"/>
                <a:sym typeface="Helvetica Neue"/>
              </a:rPr>
              <a:t>faster to deliver new applications</a:t>
            </a:r>
            <a:endParaRPr lang="en-US" sz="900" baseline="30000" dirty="0">
              <a:solidFill>
                <a:srgbClr val="525252"/>
              </a:solidFill>
              <a:latin typeface="IntelOne Display Regular" panose="020B0503020203020204" pitchFamily="34" charset="0"/>
            </a:endParaRPr>
          </a:p>
        </p:txBody>
      </p:sp>
      <p:sp>
        <p:nvSpPr>
          <p:cNvPr id="1035" name="TextBox 1034">
            <a:extLst>
              <a:ext uri="{FF2B5EF4-FFF2-40B4-BE49-F238E27FC236}">
                <a16:creationId xmlns:a16="http://schemas.microsoft.com/office/drawing/2014/main" id="{DEBBCE62-FF6C-FCA4-9818-04AF4B603CC1}"/>
              </a:ext>
            </a:extLst>
          </p:cNvPr>
          <p:cNvSpPr txBox="1"/>
          <p:nvPr/>
        </p:nvSpPr>
        <p:spPr>
          <a:xfrm>
            <a:off x="2378067" y="3700360"/>
            <a:ext cx="774571" cy="523092"/>
          </a:xfrm>
          <a:prstGeom prst="rect">
            <a:avLst/>
          </a:prstGeom>
          <a:noFill/>
          <a:ln>
            <a:noFill/>
          </a:ln>
        </p:spPr>
        <p:txBody>
          <a:bodyPr wrap="none" rtlCol="0">
            <a:spAutoFit/>
          </a:bodyPr>
          <a:lstStyle/>
          <a:p>
            <a:pPr algn="ctr"/>
            <a:r>
              <a:rPr lang="en-US" sz="2799" b="1" dirty="0">
                <a:solidFill>
                  <a:srgbClr val="525252"/>
                </a:solidFill>
              </a:rPr>
              <a:t>91%</a:t>
            </a:r>
          </a:p>
        </p:txBody>
      </p:sp>
      <p:sp>
        <p:nvSpPr>
          <p:cNvPr id="1037" name="TextBox 1036">
            <a:extLst>
              <a:ext uri="{FF2B5EF4-FFF2-40B4-BE49-F238E27FC236}">
                <a16:creationId xmlns:a16="http://schemas.microsoft.com/office/drawing/2014/main" id="{2609CB4F-8582-1226-FA9D-2B52015777DA}"/>
              </a:ext>
            </a:extLst>
          </p:cNvPr>
          <p:cNvSpPr txBox="1"/>
          <p:nvPr/>
        </p:nvSpPr>
        <p:spPr>
          <a:xfrm>
            <a:off x="2144673" y="4078929"/>
            <a:ext cx="1241358" cy="369236"/>
          </a:xfrm>
          <a:prstGeom prst="rect">
            <a:avLst/>
          </a:prstGeom>
          <a:noFill/>
          <a:ln>
            <a:noFill/>
          </a:ln>
        </p:spPr>
        <p:txBody>
          <a:bodyPr wrap="square">
            <a:spAutoFit/>
          </a:bodyPr>
          <a:lstStyle/>
          <a:p>
            <a:pPr algn="ctr"/>
            <a:r>
              <a:rPr lang="en-US" sz="900" kern="0" dirty="0">
                <a:solidFill>
                  <a:srgbClr val="525252"/>
                </a:solidFill>
                <a:latin typeface="IntelOne Display Regular" panose="020B0503020203020204" pitchFamily="34" charset="0"/>
                <a:sym typeface="Helvetica Neue"/>
              </a:rPr>
              <a:t>more new features per year</a:t>
            </a:r>
            <a:endParaRPr lang="en-US" sz="900" baseline="30000" dirty="0">
              <a:solidFill>
                <a:srgbClr val="525252"/>
              </a:solidFill>
              <a:latin typeface="IntelOne Display Regular" panose="020B0503020203020204" pitchFamily="34" charset="0"/>
            </a:endParaRPr>
          </a:p>
        </p:txBody>
      </p:sp>
      <p:pic>
        <p:nvPicPr>
          <p:cNvPr id="1048" name="Picture 24" descr="TensorFlow - Wikipedia">
            <a:extLst>
              <a:ext uri="{FF2B5EF4-FFF2-40B4-BE49-F238E27FC236}">
                <a16:creationId xmlns:a16="http://schemas.microsoft.com/office/drawing/2014/main" id="{61B5B6D8-0047-34B8-38C0-FC400A0171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98295" y="2378931"/>
            <a:ext cx="1429638" cy="914968"/>
          </a:xfrm>
          <a:prstGeom prst="rect">
            <a:avLst/>
          </a:prstGeom>
          <a:noFill/>
          <a:extLst>
            <a:ext uri="{909E8E84-426E-40DD-AFC4-6F175D3DCCD1}">
              <a14:hiddenFill xmlns:a14="http://schemas.microsoft.com/office/drawing/2010/main">
                <a:solidFill>
                  <a:srgbClr val="FFFFFF"/>
                </a:solidFill>
              </a14:hiddenFill>
            </a:ext>
          </a:extLst>
        </p:spPr>
      </p:pic>
      <p:sp>
        <p:nvSpPr>
          <p:cNvPr id="1064" name="TextBox 1063">
            <a:extLst>
              <a:ext uri="{FF2B5EF4-FFF2-40B4-BE49-F238E27FC236}">
                <a16:creationId xmlns:a16="http://schemas.microsoft.com/office/drawing/2014/main" id="{708B4952-1980-A9D0-7779-334BC09A661F}"/>
              </a:ext>
            </a:extLst>
          </p:cNvPr>
          <p:cNvSpPr txBox="1"/>
          <p:nvPr/>
        </p:nvSpPr>
        <p:spPr>
          <a:xfrm>
            <a:off x="9296996" y="5685006"/>
            <a:ext cx="232603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a:defRPr lang="en-US"/>
            </a:defPPr>
            <a:lvl1pPr>
              <a:spcBef>
                <a:spcPts val="600"/>
              </a:spcBef>
              <a:spcAft>
                <a:spcPts val="600"/>
              </a:spcAft>
              <a:buClr>
                <a:schemeClr val="accent1"/>
              </a:buClr>
              <a:defRPr sz="1400" kern="0">
                <a:solidFill>
                  <a:srgbClr val="525252"/>
                </a:solidFill>
                <a:latin typeface="IntelOne Display Regular"/>
              </a:defRPr>
            </a:lvl1pPr>
          </a:lstStyle>
          <a:p>
            <a:r>
              <a:rPr lang="en-US" b="0" i="0" dirty="0">
                <a:solidFill>
                  <a:srgbClr val="262626"/>
                </a:solidFill>
                <a:effectLst/>
                <a:latin typeface="IntelOne Display AR Regular"/>
              </a:rPr>
              <a:t>4x faster gen-to-gen NLP inferencing</a:t>
            </a:r>
            <a:endParaRPr lang="en-US">
              <a:latin typeface="IntelOne Display AR Regular"/>
            </a:endParaRPr>
          </a:p>
        </p:txBody>
      </p:sp>
      <p:sp>
        <p:nvSpPr>
          <p:cNvPr id="1065" name="TextBox 1064">
            <a:extLst>
              <a:ext uri="{FF2B5EF4-FFF2-40B4-BE49-F238E27FC236}">
                <a16:creationId xmlns:a16="http://schemas.microsoft.com/office/drawing/2014/main" id="{0E8C8868-655A-F9A0-56C8-78D67D78B6CB}"/>
              </a:ext>
            </a:extLst>
          </p:cNvPr>
          <p:cNvSpPr txBox="1"/>
          <p:nvPr/>
        </p:nvSpPr>
        <p:spPr>
          <a:xfrm>
            <a:off x="9649552" y="5370661"/>
            <a:ext cx="1162498" cy="369332"/>
          </a:xfrm>
          <a:prstGeom prst="rect">
            <a:avLst/>
          </a:prstGeom>
          <a:noFill/>
        </p:spPr>
        <p:txBody>
          <a:bodyPr wrap="none" lIns="91440" tIns="45720" rIns="91440" bIns="45720" rtlCol="0" anchor="t">
            <a:spAutoFit/>
          </a:bodyPr>
          <a:lstStyle/>
          <a:p>
            <a:pPr algn="ctr"/>
            <a:r>
              <a:rPr lang="en-US" b="1" dirty="0">
                <a:solidFill>
                  <a:schemeClr val="bg1"/>
                </a:solidFill>
                <a:latin typeface="IntelOne Display Bold"/>
              </a:rPr>
              <a:t>NLP Bert</a:t>
            </a:r>
          </a:p>
        </p:txBody>
      </p:sp>
      <p:sp>
        <p:nvSpPr>
          <p:cNvPr id="7" name="TextBox 6">
            <a:extLst>
              <a:ext uri="{FF2B5EF4-FFF2-40B4-BE49-F238E27FC236}">
                <a16:creationId xmlns:a16="http://schemas.microsoft.com/office/drawing/2014/main" id="{BE7B3DF2-6009-78D7-A7A6-13FF41B3E94D}"/>
              </a:ext>
            </a:extLst>
          </p:cNvPr>
          <p:cNvSpPr txBox="1"/>
          <p:nvPr/>
        </p:nvSpPr>
        <p:spPr>
          <a:xfrm>
            <a:off x="9167060" y="2451962"/>
            <a:ext cx="2492168" cy="2031325"/>
          </a:xfrm>
          <a:prstGeom prst="rect">
            <a:avLst/>
          </a:prstGeom>
          <a:noFill/>
        </p:spPr>
        <p:txBody>
          <a:bodyPr wrap="square" lIns="91440" tIns="45720" rIns="91440" bIns="45720" anchor="t">
            <a:spAutoFit/>
          </a:bodyPr>
          <a:lstStyle/>
          <a:p>
            <a:r>
              <a:rPr lang="en-US" sz="1400" b="0" i="0" dirty="0">
                <a:solidFill>
                  <a:srgbClr val="262626"/>
                </a:solidFill>
                <a:effectLst/>
                <a:latin typeface="IntelOne Display AR Regular"/>
              </a:rPr>
              <a:t>5.7x end-to-end real-time inference performance speedup using 4th Gen Intel Xeon Scalable processor with Intel AMX (bf16) compared with prior generation (fp32) on Document Level Sentiment Analysis (DLSA) with Hugging Face (IMDB).</a:t>
            </a:r>
            <a:endParaRPr lang="en-US" sz="1400">
              <a:latin typeface="IntelOne Display AR Regular"/>
            </a:endParaRPr>
          </a:p>
        </p:txBody>
      </p:sp>
      <p:sp>
        <p:nvSpPr>
          <p:cNvPr id="20" name="TextBox 19">
            <a:extLst>
              <a:ext uri="{FF2B5EF4-FFF2-40B4-BE49-F238E27FC236}">
                <a16:creationId xmlns:a16="http://schemas.microsoft.com/office/drawing/2014/main" id="{940FBE5C-DED5-B62E-5140-2BEBA19B093B}"/>
              </a:ext>
            </a:extLst>
          </p:cNvPr>
          <p:cNvSpPr txBox="1"/>
          <p:nvPr/>
        </p:nvSpPr>
        <p:spPr>
          <a:xfrm>
            <a:off x="410708" y="6642776"/>
            <a:ext cx="8376556" cy="215444"/>
          </a:xfrm>
          <a:prstGeom prst="rect">
            <a:avLst/>
          </a:prstGeom>
          <a:noFill/>
        </p:spPr>
        <p:txBody>
          <a:bodyPr wrap="square" lIns="91440" tIns="45720" rIns="91440" bIns="45720" anchor="t">
            <a:spAutoFit/>
          </a:bodyPr>
          <a:lstStyle/>
          <a:p>
            <a:r>
              <a:rPr lang="en-US" sz="800" dirty="0">
                <a:hlinkClick r:id="rId14"/>
              </a:rPr>
              <a:t>See Intel Performance Index </a:t>
            </a:r>
            <a:r>
              <a:rPr lang="en-US" sz="800" dirty="0"/>
              <a:t>[D11, A216, A218, A2, P5 ] </a:t>
            </a:r>
          </a:p>
        </p:txBody>
      </p:sp>
      <p:pic>
        <p:nvPicPr>
          <p:cNvPr id="4" name="Picture 3">
            <a:extLst>
              <a:ext uri="{FF2B5EF4-FFF2-40B4-BE49-F238E27FC236}">
                <a16:creationId xmlns:a16="http://schemas.microsoft.com/office/drawing/2014/main" id="{F446048F-0D7D-DAA9-A338-7B1811477B7F}"/>
              </a:ext>
            </a:extLst>
          </p:cNvPr>
          <p:cNvPicPr>
            <a:picLocks noChangeAspect="1"/>
          </p:cNvPicPr>
          <p:nvPr/>
        </p:nvPicPr>
        <p:blipFill rotWithShape="1">
          <a:blip r:embed="rId15">
            <a:clrChange>
              <a:clrFrom>
                <a:srgbClr val="FFFFFF"/>
              </a:clrFrom>
              <a:clrTo>
                <a:srgbClr val="FFFFFF">
                  <a:alpha val="0"/>
                </a:srgbClr>
              </a:clrTo>
            </a:clrChange>
          </a:blip>
          <a:srcRect t="44015"/>
          <a:stretch/>
        </p:blipFill>
        <p:spPr>
          <a:xfrm>
            <a:off x="9283331" y="1540669"/>
            <a:ext cx="2027778" cy="567430"/>
          </a:xfrm>
          <a:prstGeom prst="rect">
            <a:avLst/>
          </a:prstGeom>
        </p:spPr>
      </p:pic>
    </p:spTree>
    <p:extLst>
      <p:ext uri="{BB962C8B-B14F-4D97-AF65-F5344CB8AC3E}">
        <p14:creationId xmlns:p14="http://schemas.microsoft.com/office/powerpoint/2010/main" val="43294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DC8DD7-EF93-030E-C2CF-A854E5F6E986}"/>
              </a:ext>
            </a:extLst>
          </p:cNvPr>
          <p:cNvPicPr>
            <a:picLocks noChangeAspect="1"/>
          </p:cNvPicPr>
          <p:nvPr/>
        </p:nvPicPr>
        <p:blipFill>
          <a:blip r:embed="rId2"/>
          <a:srcRect t="3334" b="3334"/>
          <a:stretch/>
        </p:blipFill>
        <p:spPr>
          <a:xfrm>
            <a:off x="-1" y="893"/>
            <a:ext cx="12190415" cy="6399908"/>
          </a:xfrm>
          <a:prstGeom prst="rect">
            <a:avLst/>
          </a:prstGeom>
        </p:spPr>
      </p:pic>
      <p:sp>
        <p:nvSpPr>
          <p:cNvPr id="2" name="Rectangle 1">
            <a:extLst>
              <a:ext uri="{FF2B5EF4-FFF2-40B4-BE49-F238E27FC236}">
                <a16:creationId xmlns:a16="http://schemas.microsoft.com/office/drawing/2014/main" id="{1C4BCA0C-46D2-A397-5DB8-A33A2C723F4F}"/>
              </a:ext>
            </a:extLst>
          </p:cNvPr>
          <p:cNvSpPr/>
          <p:nvPr/>
        </p:nvSpPr>
        <p:spPr>
          <a:xfrm>
            <a:off x="0" y="1505166"/>
            <a:ext cx="6094412" cy="1932933"/>
          </a:xfrm>
          <a:prstGeom prst="rect">
            <a:avLst/>
          </a:prstGeom>
          <a:gradFill>
            <a:gsLst>
              <a:gs pos="0">
                <a:srgbClr val="00C7FD"/>
              </a:gs>
              <a:gs pos="100000">
                <a:srgbClr val="0068B5"/>
              </a:gs>
            </a:gsLst>
            <a:lin ang="3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spcBef>
                <a:spcPts val="1000"/>
              </a:spcBef>
            </a:pPr>
            <a:r>
              <a:rPr lang="en-US" sz="4400" dirty="0">
                <a:solidFill>
                  <a:srgbClr val="FFFFFF"/>
                </a:solidFill>
                <a:latin typeface="+mj-lt"/>
              </a:rPr>
              <a:t>Sustainability</a:t>
            </a:r>
            <a:endParaRPr lang="en-US" sz="4400" dirty="0">
              <a:solidFill>
                <a:srgbClr val="FFFFFF"/>
              </a:solidFill>
              <a:latin typeface="+mj-lt"/>
              <a:ea typeface="+mn-lt"/>
              <a:cs typeface="+mn-lt"/>
            </a:endParaRPr>
          </a:p>
        </p:txBody>
      </p:sp>
      <p:sp>
        <p:nvSpPr>
          <p:cNvPr id="3" name="Rectangle 2">
            <a:extLst>
              <a:ext uri="{FF2B5EF4-FFF2-40B4-BE49-F238E27FC236}">
                <a16:creationId xmlns:a16="http://schemas.microsoft.com/office/drawing/2014/main" id="{1A923A34-47C3-A292-AA35-39EAA559B877}"/>
              </a:ext>
            </a:extLst>
          </p:cNvPr>
          <p:cNvSpPr/>
          <p:nvPr/>
        </p:nvSpPr>
        <p:spPr>
          <a:xfrm>
            <a:off x="6094412" y="1316081"/>
            <a:ext cx="192059" cy="189085"/>
          </a:xfrm>
          <a:prstGeom prst="rect">
            <a:avLst/>
          </a:prstGeom>
          <a:solidFill>
            <a:schemeClr val="accent2">
              <a:lumMod val="20000"/>
              <a:lumOff val="80000"/>
            </a:schemeClr>
          </a:solidFill>
          <a:ln w="12700" cap="flat">
            <a:noFill/>
            <a:miter lim="400000"/>
          </a:ln>
          <a:effectLst/>
          <a:sp3d/>
        </p:spPr>
        <p:txBody>
          <a:bodyPr rot="0" spcFirstLastPara="1" vertOverflow="overflow" horzOverflow="overflow" vert="horz" wrap="square" lIns="50787" tIns="50787" rIns="50787" bIns="50787" numCol="1" spcCol="38100" rtlCol="0" anchor="ctr">
            <a:noAutofit/>
          </a:bodyPr>
          <a:lstStyle/>
          <a:p>
            <a:pPr algn="ctr" defTabSz="825252" hangingPunct="0">
              <a:defRPr/>
            </a:pPr>
            <a:endParaRPr lang="en-US" sz="3199" kern="0" dirty="0">
              <a:solidFill>
                <a:srgbClr val="004A86"/>
              </a:solidFill>
              <a:ea typeface="Helvetica Neue Medium"/>
              <a:cs typeface="Helvetica Neue Medium"/>
              <a:sym typeface="Helvetica Neue Medium"/>
            </a:endParaRPr>
          </a:p>
        </p:txBody>
      </p:sp>
    </p:spTree>
    <p:extLst>
      <p:ext uri="{BB962C8B-B14F-4D97-AF65-F5344CB8AC3E}">
        <p14:creationId xmlns:p14="http://schemas.microsoft.com/office/powerpoint/2010/main" val="40594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224F-0422-4D16-8D84-E4EF99992F14}"/>
              </a:ext>
            </a:extLst>
          </p:cNvPr>
          <p:cNvSpPr>
            <a:spLocks noGrp="1"/>
          </p:cNvSpPr>
          <p:nvPr>
            <p:ph type="title"/>
          </p:nvPr>
        </p:nvSpPr>
        <p:spPr/>
        <p:txBody>
          <a:bodyPr/>
          <a:lstStyle/>
          <a:p>
            <a:r>
              <a:rPr lang="en-US" dirty="0"/>
              <a:t>Sustainability: An Enterprise Imperative</a:t>
            </a:r>
          </a:p>
        </p:txBody>
      </p:sp>
      <p:sp>
        <p:nvSpPr>
          <p:cNvPr id="15" name="TextBox 14">
            <a:extLst>
              <a:ext uri="{FF2B5EF4-FFF2-40B4-BE49-F238E27FC236}">
                <a16:creationId xmlns:a16="http://schemas.microsoft.com/office/drawing/2014/main" id="{24157D51-3029-8FDF-A4E2-C905D2D98BC5}"/>
              </a:ext>
            </a:extLst>
          </p:cNvPr>
          <p:cNvSpPr txBox="1"/>
          <p:nvPr/>
        </p:nvSpPr>
        <p:spPr>
          <a:xfrm>
            <a:off x="1096950" y="6142208"/>
            <a:ext cx="10969943" cy="215419"/>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1. Source IEA: 2X-First half 2022 vs  2016-2021 avg; 2. Source: WEF/Global Carbon Project Nov 2022; 3. Source: </a:t>
            </a:r>
            <a:r>
              <a:rPr lang="en-US" dirty="0" err="1"/>
              <a:t>LiquidStack</a:t>
            </a:r>
            <a:r>
              <a:rPr lang="en-US" dirty="0"/>
              <a:t> 2023, based on avg WUE of 1.8</a:t>
            </a:r>
          </a:p>
        </p:txBody>
      </p:sp>
      <p:sp>
        <p:nvSpPr>
          <p:cNvPr id="3" name="Rectangle 2">
            <a:extLst>
              <a:ext uri="{FF2B5EF4-FFF2-40B4-BE49-F238E27FC236}">
                <a16:creationId xmlns:a16="http://schemas.microsoft.com/office/drawing/2014/main" id="{CD8DCFF2-4688-129C-136F-66E44F348EE2}"/>
              </a:ext>
            </a:extLst>
          </p:cNvPr>
          <p:cNvSpPr/>
          <p:nvPr/>
        </p:nvSpPr>
        <p:spPr>
          <a:xfrm>
            <a:off x="1096950" y="2328336"/>
            <a:ext cx="3184610" cy="3048849"/>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5" name="Rectangle 4">
            <a:extLst>
              <a:ext uri="{FF2B5EF4-FFF2-40B4-BE49-F238E27FC236}">
                <a16:creationId xmlns:a16="http://schemas.microsoft.com/office/drawing/2014/main" id="{CF2F7CED-1E0D-E65E-EF94-42AB5F424739}"/>
              </a:ext>
            </a:extLst>
          </p:cNvPr>
          <p:cNvSpPr/>
          <p:nvPr/>
        </p:nvSpPr>
        <p:spPr>
          <a:xfrm>
            <a:off x="7907265" y="2328336"/>
            <a:ext cx="3184610" cy="3048849"/>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6" name="Rectangle 5">
            <a:extLst>
              <a:ext uri="{FF2B5EF4-FFF2-40B4-BE49-F238E27FC236}">
                <a16:creationId xmlns:a16="http://schemas.microsoft.com/office/drawing/2014/main" id="{0C63C2C3-8C2C-2335-C584-43BF56FDAC0A}"/>
              </a:ext>
            </a:extLst>
          </p:cNvPr>
          <p:cNvSpPr/>
          <p:nvPr/>
        </p:nvSpPr>
        <p:spPr>
          <a:xfrm>
            <a:off x="4502107" y="2328336"/>
            <a:ext cx="3184610" cy="3048849"/>
          </a:xfrm>
          <a:prstGeom prst="rect">
            <a:avLst/>
          </a:prstGeom>
          <a:solidFill>
            <a:srgbClr val="E9E9E9">
              <a:alpha val="20000"/>
            </a:srgbClr>
          </a:solidFill>
          <a:ln w="6350" cap="flat" cmpd="sng" algn="ctr">
            <a:noFill/>
            <a:prstDash val="solid"/>
            <a:miter lim="800000"/>
          </a:ln>
          <a:effectLst/>
        </p:spPr>
        <p:txBody>
          <a:bodyPr rot="0" spcFirstLastPara="0" vertOverflow="overflow" horzOverflow="overflow" vert="horz" wrap="square" lIns="91416" tIns="1279827" rIns="91416" bIns="45708" numCol="1" spcCol="0" rtlCol="0" fromWordArt="0" anchor="t" anchorCtr="0" forceAA="0" compatLnSpc="1">
            <a:prstTxWarp prst="textNoShape">
              <a:avLst/>
            </a:prstTxWarp>
            <a:noAutofit/>
          </a:bodyPr>
          <a:lstStyle/>
          <a:p>
            <a:pPr algn="ctr" defTabSz="914126">
              <a:spcAft>
                <a:spcPts val="600"/>
              </a:spcAft>
              <a:defRPr/>
            </a:pPr>
            <a:endParaRPr lang="en-US" sz="1799" kern="0" dirty="0">
              <a:solidFill>
                <a:srgbClr val="FFFFFF"/>
              </a:solidFill>
              <a:latin typeface="IntelOne Display Regular" panose="020B0503020203020204" pitchFamily="34" charset="77"/>
            </a:endParaRPr>
          </a:p>
        </p:txBody>
      </p:sp>
      <p:sp>
        <p:nvSpPr>
          <p:cNvPr id="38" name="TextBox 37">
            <a:extLst>
              <a:ext uri="{FF2B5EF4-FFF2-40B4-BE49-F238E27FC236}">
                <a16:creationId xmlns:a16="http://schemas.microsoft.com/office/drawing/2014/main" id="{D3120B06-A6DA-3EE3-A3A5-59FF2E6BDBC7}"/>
              </a:ext>
            </a:extLst>
          </p:cNvPr>
          <p:cNvSpPr txBox="1"/>
          <p:nvPr/>
        </p:nvSpPr>
        <p:spPr>
          <a:xfrm>
            <a:off x="4673600" y="3077652"/>
            <a:ext cx="2878266" cy="553998"/>
          </a:xfrm>
          <a:prstGeom prst="rect">
            <a:avLst/>
          </a:prstGeom>
          <a:noFill/>
        </p:spPr>
        <p:txBody>
          <a:bodyPr wrap="square" rtlCol="0">
            <a:spAutoFit/>
          </a:bodyPr>
          <a:lstStyle>
            <a:defPPr>
              <a:defRPr lang="en-US"/>
            </a:defPPr>
            <a:lvl1pPr defTabSz="914126">
              <a:defRPr sz="160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defRPr>
            </a:lvl1pPr>
          </a:lstStyle>
          <a:p>
            <a:pPr algn="ctr"/>
            <a:r>
              <a:rPr lang="en-US" sz="1800" dirty="0">
                <a:latin typeface="IntelOne Display Medium" panose="020B0503020203020204" pitchFamily="34" charset="77"/>
                <a:ea typeface="+mn-ea"/>
                <a:cs typeface="+mn-cs"/>
              </a:rPr>
              <a:t>GtCO2</a:t>
            </a:r>
            <a:br>
              <a:rPr lang="en-US" dirty="0"/>
            </a:br>
            <a:r>
              <a:rPr lang="en-US" sz="1200" dirty="0">
                <a:latin typeface="+mj-lt"/>
                <a:ea typeface="+mn-ea"/>
                <a:cs typeface="+mn-cs"/>
              </a:rPr>
              <a:t>Total Global Carbon Emissions 20222 </a:t>
            </a:r>
          </a:p>
        </p:txBody>
      </p:sp>
      <p:sp>
        <p:nvSpPr>
          <p:cNvPr id="40" name="TextBox 39">
            <a:extLst>
              <a:ext uri="{FF2B5EF4-FFF2-40B4-BE49-F238E27FC236}">
                <a16:creationId xmlns:a16="http://schemas.microsoft.com/office/drawing/2014/main" id="{45C1D53D-1642-303A-4136-770673DCF243}"/>
              </a:ext>
            </a:extLst>
          </p:cNvPr>
          <p:cNvSpPr txBox="1"/>
          <p:nvPr/>
        </p:nvSpPr>
        <p:spPr>
          <a:xfrm>
            <a:off x="4890304" y="2370227"/>
            <a:ext cx="2494047" cy="830972"/>
          </a:xfrm>
          <a:prstGeom prst="rect">
            <a:avLst/>
          </a:prstGeom>
          <a:noFill/>
        </p:spPr>
        <p:txBody>
          <a:bodyPr wrap="square" lIns="91416" tIns="45708" rIns="91416" bIns="45708" anchor="t">
            <a:spAutoFit/>
          </a:bodyPr>
          <a:lstStyle>
            <a:defPPr>
              <a:defRPr lang="en-US"/>
            </a:defPPr>
            <a:lvl1pP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pPr algn="ctr"/>
            <a:r>
              <a:rPr lang="en-US" sz="4800" dirty="0">
                <a:latin typeface="IntelOne Display Bold" panose="020B0503020203020204" pitchFamily="34" charset="77"/>
              </a:rPr>
              <a:t>40.5</a:t>
            </a:r>
          </a:p>
        </p:txBody>
      </p:sp>
      <p:sp>
        <p:nvSpPr>
          <p:cNvPr id="42" name="TextBox 41">
            <a:extLst>
              <a:ext uri="{FF2B5EF4-FFF2-40B4-BE49-F238E27FC236}">
                <a16:creationId xmlns:a16="http://schemas.microsoft.com/office/drawing/2014/main" id="{86591624-0AF0-755A-C224-FC48E8B0C4B0}"/>
              </a:ext>
            </a:extLst>
          </p:cNvPr>
          <p:cNvSpPr txBox="1"/>
          <p:nvPr/>
        </p:nvSpPr>
        <p:spPr>
          <a:xfrm>
            <a:off x="8078434" y="3565589"/>
            <a:ext cx="3010326" cy="1569660"/>
          </a:xfrm>
          <a:prstGeom prst="rect">
            <a:avLst/>
          </a:prstGeom>
          <a:noFill/>
        </p:spPr>
        <p:txBody>
          <a:bodyPr wrap="square" rtlCol="0">
            <a:spAutoFit/>
          </a:bodyPr>
          <a:lstStyle>
            <a:defPPr>
              <a:defRPr lang="en-US"/>
            </a:defPPr>
            <a:lvl1pPr defTabSz="914126">
              <a:defRPr sz="160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defRPr>
            </a:lvl1pPr>
          </a:lstStyle>
          <a:p>
            <a:pPr marL="285750" indent="-285750">
              <a:buFont typeface="Arial" panose="020B0604020202020204" pitchFamily="34" charset="0"/>
              <a:buChar char="•"/>
            </a:pPr>
            <a:r>
              <a:rPr lang="en-US" dirty="0"/>
              <a:t>China PUE 1.2-1.25 for data centers</a:t>
            </a:r>
          </a:p>
          <a:p>
            <a:pPr marL="285750" indent="-285750">
              <a:buFont typeface="Arial" panose="020B0604020202020204" pitchFamily="34" charset="0"/>
              <a:buChar char="•"/>
            </a:pPr>
            <a:r>
              <a:rPr lang="en-US" dirty="0"/>
              <a:t>SEC: Proposed Rules for Enhanced and Standardize</a:t>
            </a:r>
            <a:br>
              <a:rPr lang="en-US" dirty="0"/>
            </a:br>
            <a:r>
              <a:rPr lang="en-US" dirty="0"/>
              <a:t>Climate-Related Disclosures</a:t>
            </a:r>
            <a:br>
              <a:rPr lang="en-US" dirty="0"/>
            </a:br>
            <a:r>
              <a:rPr lang="en-US" dirty="0"/>
              <a:t>Nov 2022</a:t>
            </a:r>
          </a:p>
        </p:txBody>
      </p:sp>
      <p:sp>
        <p:nvSpPr>
          <p:cNvPr id="43" name="TextBox 42">
            <a:extLst>
              <a:ext uri="{FF2B5EF4-FFF2-40B4-BE49-F238E27FC236}">
                <a16:creationId xmlns:a16="http://schemas.microsoft.com/office/drawing/2014/main" id="{90246553-3796-65FD-CE8F-76D32D40FAB0}"/>
              </a:ext>
            </a:extLst>
          </p:cNvPr>
          <p:cNvSpPr txBox="1"/>
          <p:nvPr/>
        </p:nvSpPr>
        <p:spPr>
          <a:xfrm>
            <a:off x="1591303" y="3709028"/>
            <a:ext cx="2195904" cy="1015663"/>
          </a:xfrm>
          <a:prstGeom prst="rect">
            <a:avLst/>
          </a:prstGeom>
          <a:noFill/>
        </p:spPr>
        <p:txBody>
          <a:bodyPr wrap="square" rtlCol="0">
            <a:spAutoFit/>
          </a:bodyPr>
          <a:lstStyle>
            <a:defPPr>
              <a:defRPr lang="en-US"/>
            </a:defPPr>
            <a:lvl1pPr defTabSz="914126">
              <a:defRPr sz="160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defRPr>
            </a:lvl1pPr>
          </a:lstStyle>
          <a:p>
            <a:pPr algn="ctr"/>
            <a:r>
              <a:rPr lang="en-US" sz="2000" dirty="0"/>
              <a:t>Global Wholesale avg electricity prices</a:t>
            </a:r>
            <a:r>
              <a:rPr lang="en-US" sz="2000" baseline="30000" dirty="0"/>
              <a:t>1</a:t>
            </a:r>
            <a:r>
              <a:rPr lang="en-US" sz="2000" dirty="0"/>
              <a:t> </a:t>
            </a:r>
          </a:p>
        </p:txBody>
      </p:sp>
      <p:sp>
        <p:nvSpPr>
          <p:cNvPr id="44" name="TextBox 43">
            <a:extLst>
              <a:ext uri="{FF2B5EF4-FFF2-40B4-BE49-F238E27FC236}">
                <a16:creationId xmlns:a16="http://schemas.microsoft.com/office/drawing/2014/main" id="{B7006127-B4AE-5D51-369E-37EA9FA2B417}"/>
              </a:ext>
            </a:extLst>
          </p:cNvPr>
          <p:cNvSpPr txBox="1"/>
          <p:nvPr/>
        </p:nvSpPr>
        <p:spPr>
          <a:xfrm>
            <a:off x="1428289" y="2777242"/>
            <a:ext cx="2467949" cy="1015318"/>
          </a:xfrm>
          <a:prstGeom prst="rect">
            <a:avLst/>
          </a:prstGeom>
          <a:noFill/>
        </p:spPr>
        <p:txBody>
          <a:bodyPr wrap="square" lIns="91416" tIns="45708" rIns="91416" bIns="45708" anchor="t">
            <a:spAutoFit/>
          </a:bodyPr>
          <a:lstStyle>
            <a:defPPr>
              <a:defRPr lang="en-US"/>
            </a:defPPr>
            <a:lvl1pP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pPr algn="ctr"/>
            <a:r>
              <a:rPr lang="en-US" dirty="0">
                <a:latin typeface="IntelOne Display Bold" panose="020B0503020203020204" pitchFamily="34" charset="77"/>
              </a:rPr>
              <a:t>2x</a:t>
            </a:r>
          </a:p>
        </p:txBody>
      </p:sp>
      <p:cxnSp>
        <p:nvCxnSpPr>
          <p:cNvPr id="48" name="Straight Connector 47">
            <a:extLst>
              <a:ext uri="{FF2B5EF4-FFF2-40B4-BE49-F238E27FC236}">
                <a16:creationId xmlns:a16="http://schemas.microsoft.com/office/drawing/2014/main" id="{980F60D3-97E2-AF0D-52A6-FB1B55E24BA0}"/>
              </a:ext>
            </a:extLst>
          </p:cNvPr>
          <p:cNvCxnSpPr/>
          <p:nvPr/>
        </p:nvCxnSpPr>
        <p:spPr>
          <a:xfrm>
            <a:off x="1096950" y="2328905"/>
            <a:ext cx="3184610"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105B55B-07BA-45D0-FB66-73A640B8D34B}"/>
              </a:ext>
            </a:extLst>
          </p:cNvPr>
          <p:cNvCxnSpPr/>
          <p:nvPr/>
        </p:nvCxnSpPr>
        <p:spPr>
          <a:xfrm>
            <a:off x="4500550" y="2328905"/>
            <a:ext cx="3184610"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F51FAD0-279F-1680-8A8E-BE1D22D10AE7}"/>
              </a:ext>
            </a:extLst>
          </p:cNvPr>
          <p:cNvCxnSpPr/>
          <p:nvPr/>
        </p:nvCxnSpPr>
        <p:spPr>
          <a:xfrm>
            <a:off x="7904150" y="2328905"/>
            <a:ext cx="3184610"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0C63872-16D1-1223-79C5-3C6420047E20}"/>
              </a:ext>
            </a:extLst>
          </p:cNvPr>
          <p:cNvSpPr txBox="1"/>
          <p:nvPr/>
        </p:nvSpPr>
        <p:spPr>
          <a:xfrm>
            <a:off x="1932477" y="1669722"/>
            <a:ext cx="1513556" cy="584775"/>
          </a:xfrm>
          <a:prstGeom prst="rect">
            <a:avLst/>
          </a:prstGeom>
          <a:noFill/>
        </p:spPr>
        <p:txBody>
          <a:bodyPr wrap="none" rtlCol="0">
            <a:spAutoFit/>
          </a:bodyPr>
          <a:lstStyle/>
          <a:p>
            <a:pPr algn="ctr"/>
            <a:r>
              <a:rPr lang="en-US" sz="3200" dirty="0">
                <a:solidFill>
                  <a:srgbClr val="004E88"/>
                </a:solidFill>
                <a:latin typeface="IntelOne Display Medium" panose="020B0503020203020204" pitchFamily="34" charset="77"/>
              </a:rPr>
              <a:t>Energy</a:t>
            </a:r>
          </a:p>
        </p:txBody>
      </p:sp>
      <p:sp>
        <p:nvSpPr>
          <p:cNvPr id="52" name="TextBox 51">
            <a:extLst>
              <a:ext uri="{FF2B5EF4-FFF2-40B4-BE49-F238E27FC236}">
                <a16:creationId xmlns:a16="http://schemas.microsoft.com/office/drawing/2014/main" id="{87963306-FDF9-7C7D-D6ED-96BC22854B3F}"/>
              </a:ext>
            </a:extLst>
          </p:cNvPr>
          <p:cNvSpPr txBox="1"/>
          <p:nvPr/>
        </p:nvSpPr>
        <p:spPr>
          <a:xfrm>
            <a:off x="4710498" y="1669722"/>
            <a:ext cx="2853666" cy="584775"/>
          </a:xfrm>
          <a:prstGeom prst="rect">
            <a:avLst/>
          </a:prstGeom>
          <a:noFill/>
        </p:spPr>
        <p:txBody>
          <a:bodyPr wrap="none" rtlCol="0">
            <a:spAutoFit/>
          </a:bodyPr>
          <a:lstStyle/>
          <a:p>
            <a:pPr algn="ctr"/>
            <a:r>
              <a:rPr lang="en-US" sz="3200" dirty="0">
                <a:solidFill>
                  <a:srgbClr val="004E88"/>
                </a:solidFill>
                <a:latin typeface="IntelOne Display Medium" panose="020B0503020203020204" pitchFamily="34" charset="77"/>
              </a:rPr>
              <a:t>Environmental</a:t>
            </a:r>
          </a:p>
        </p:txBody>
      </p:sp>
      <p:sp>
        <p:nvSpPr>
          <p:cNvPr id="53" name="TextBox 52">
            <a:extLst>
              <a:ext uri="{FF2B5EF4-FFF2-40B4-BE49-F238E27FC236}">
                <a16:creationId xmlns:a16="http://schemas.microsoft.com/office/drawing/2014/main" id="{7565A74C-F0D2-EF96-30EF-AA045B56E93C}"/>
              </a:ext>
            </a:extLst>
          </p:cNvPr>
          <p:cNvSpPr txBox="1"/>
          <p:nvPr/>
        </p:nvSpPr>
        <p:spPr>
          <a:xfrm>
            <a:off x="8385417" y="1669722"/>
            <a:ext cx="2222083" cy="584775"/>
          </a:xfrm>
          <a:prstGeom prst="rect">
            <a:avLst/>
          </a:prstGeom>
          <a:noFill/>
        </p:spPr>
        <p:txBody>
          <a:bodyPr wrap="none" rtlCol="0">
            <a:spAutoFit/>
          </a:bodyPr>
          <a:lstStyle/>
          <a:p>
            <a:pPr algn="ctr"/>
            <a:r>
              <a:rPr lang="en-US" sz="3200" dirty="0">
                <a:solidFill>
                  <a:srgbClr val="004E88"/>
                </a:solidFill>
                <a:latin typeface="IntelOne Display Medium" panose="020B0503020203020204" pitchFamily="34" charset="77"/>
              </a:rPr>
              <a:t>Regulatory</a:t>
            </a:r>
          </a:p>
        </p:txBody>
      </p:sp>
      <p:sp>
        <p:nvSpPr>
          <p:cNvPr id="62" name="TextBox 61">
            <a:extLst>
              <a:ext uri="{FF2B5EF4-FFF2-40B4-BE49-F238E27FC236}">
                <a16:creationId xmlns:a16="http://schemas.microsoft.com/office/drawing/2014/main" id="{C8728DB6-EDDE-CFCA-FF39-FFE325EA3011}"/>
              </a:ext>
            </a:extLst>
          </p:cNvPr>
          <p:cNvSpPr txBox="1"/>
          <p:nvPr/>
        </p:nvSpPr>
        <p:spPr>
          <a:xfrm>
            <a:off x="4673600" y="4612012"/>
            <a:ext cx="2878266" cy="584775"/>
          </a:xfrm>
          <a:prstGeom prst="rect">
            <a:avLst/>
          </a:prstGeom>
          <a:noFill/>
        </p:spPr>
        <p:txBody>
          <a:bodyPr wrap="square" rtlCol="0">
            <a:spAutoFit/>
          </a:bodyPr>
          <a:lstStyle>
            <a:defPPr>
              <a:defRPr lang="en-US"/>
            </a:defPPr>
            <a:lvl1pPr defTabSz="914126">
              <a:defRPr sz="1600">
                <a:solidFill>
                  <a:srgbClr val="525252"/>
                </a:solidFill>
                <a:latin typeface="IntelOne Display Regular" panose="020B0503020203020204" pitchFamily="34" charset="0"/>
                <a:ea typeface="Intel Clear Light" panose="020B0404020203020204" pitchFamily="34" charset="0"/>
                <a:cs typeface="Intel Clear Light" panose="020B0404020203020204" pitchFamily="34" charset="0"/>
              </a:defRPr>
            </a:lvl1pPr>
          </a:lstStyle>
          <a:p>
            <a:pPr algn="ctr"/>
            <a:r>
              <a:rPr lang="en-US" dirty="0">
                <a:latin typeface="+mj-lt"/>
              </a:rPr>
              <a:t>gallons of water used per day by a 100MW data center3</a:t>
            </a:r>
          </a:p>
        </p:txBody>
      </p:sp>
      <p:sp>
        <p:nvSpPr>
          <p:cNvPr id="63" name="TextBox 62">
            <a:extLst>
              <a:ext uri="{FF2B5EF4-FFF2-40B4-BE49-F238E27FC236}">
                <a16:creationId xmlns:a16="http://schemas.microsoft.com/office/drawing/2014/main" id="{09D8C519-BB11-A32B-EB7B-BB27D68079C4}"/>
              </a:ext>
            </a:extLst>
          </p:cNvPr>
          <p:cNvSpPr txBox="1"/>
          <p:nvPr/>
        </p:nvSpPr>
        <p:spPr>
          <a:xfrm>
            <a:off x="4890304" y="3863109"/>
            <a:ext cx="2494047" cy="830972"/>
          </a:xfrm>
          <a:prstGeom prst="rect">
            <a:avLst/>
          </a:prstGeom>
          <a:noFill/>
        </p:spPr>
        <p:txBody>
          <a:bodyPr wrap="square" lIns="91416" tIns="45708" rIns="91416" bIns="45708" anchor="t">
            <a:spAutoFit/>
          </a:bodyPr>
          <a:lstStyle>
            <a:defPPr>
              <a:defRPr lang="en-US"/>
            </a:defPPr>
            <a:lvl1pPr>
              <a:defRPr sz="5998">
                <a:solidFill>
                  <a:schemeClr val="accent2"/>
                </a:solidFill>
                <a:latin typeface="IntelOne Display Medium"/>
                <a:ea typeface="Intel Clear Light" panose="020B0404020203020204" pitchFamily="34" charset="0"/>
                <a:cs typeface="Intel Clear Light" panose="020B0404020203020204" pitchFamily="34" charset="0"/>
              </a:defRPr>
            </a:lvl1pPr>
          </a:lstStyle>
          <a:p>
            <a:pPr algn="ctr"/>
            <a:r>
              <a:rPr lang="en-US" sz="4800" dirty="0">
                <a:latin typeface="IntelOne Display Bold" panose="020B0503020203020204" pitchFamily="34" charset="77"/>
              </a:rPr>
              <a:t>1.1M</a:t>
            </a:r>
          </a:p>
        </p:txBody>
      </p:sp>
      <p:sp>
        <p:nvSpPr>
          <p:cNvPr id="128" name="TextBox 127">
            <a:extLst>
              <a:ext uri="{FF2B5EF4-FFF2-40B4-BE49-F238E27FC236}">
                <a16:creationId xmlns:a16="http://schemas.microsoft.com/office/drawing/2014/main" id="{5B6BC8FA-8075-6AA5-3C4F-74138CF12E06}"/>
              </a:ext>
            </a:extLst>
          </p:cNvPr>
          <p:cNvSpPr txBox="1"/>
          <p:nvPr/>
        </p:nvSpPr>
        <p:spPr>
          <a:xfrm>
            <a:off x="8153053" y="2458128"/>
            <a:ext cx="2748509" cy="1200329"/>
          </a:xfrm>
          <a:prstGeom prst="rect">
            <a:avLst/>
          </a:prstGeom>
          <a:noFill/>
        </p:spPr>
        <p:txBody>
          <a:bodyPr wrap="square" rtlCol="0">
            <a:spAutoFit/>
          </a:bodyPr>
          <a:lstStyle/>
          <a:p>
            <a:r>
              <a:rPr lang="en-US" dirty="0">
                <a:solidFill>
                  <a:srgbClr val="525252"/>
                </a:solidFill>
                <a:latin typeface="IntelOne Display Medium" panose="020B0503020203020204" pitchFamily="34" charset="77"/>
              </a:rPr>
              <a:t>European Sustainability Reporting Standards (ESRS) </a:t>
            </a:r>
            <a:r>
              <a:rPr lang="en-US" sz="1200" dirty="0">
                <a:solidFill>
                  <a:srgbClr val="525252"/>
                </a:solidFill>
                <a:latin typeface="+mj-lt"/>
              </a:rPr>
              <a:t>Approved (2024-2026)</a:t>
            </a:r>
          </a:p>
          <a:p>
            <a:pPr algn="l"/>
            <a:endParaRPr lang="en-US" dirty="0">
              <a:solidFill>
                <a:srgbClr val="525252"/>
              </a:solidFill>
            </a:endParaRPr>
          </a:p>
        </p:txBody>
      </p:sp>
      <p:cxnSp>
        <p:nvCxnSpPr>
          <p:cNvPr id="129" name="Straight Connector 128">
            <a:extLst>
              <a:ext uri="{FF2B5EF4-FFF2-40B4-BE49-F238E27FC236}">
                <a16:creationId xmlns:a16="http://schemas.microsoft.com/office/drawing/2014/main" id="{4DD9CEE8-70A2-A782-0F38-4145E5005BA8}"/>
              </a:ext>
            </a:extLst>
          </p:cNvPr>
          <p:cNvCxnSpPr>
            <a:cxnSpLocks/>
          </p:cNvCxnSpPr>
          <p:nvPr/>
        </p:nvCxnSpPr>
        <p:spPr>
          <a:xfrm flipH="1">
            <a:off x="4710498" y="3837650"/>
            <a:ext cx="2787847" cy="0"/>
          </a:xfrm>
          <a:prstGeom prst="line">
            <a:avLst/>
          </a:prstGeom>
          <a:ln w="9525">
            <a:solidFill>
              <a:srgbClr val="AEAE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3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12709A9-A9C9-059D-F79A-508CFDE300AB}"/>
              </a:ext>
            </a:extLst>
          </p:cNvPr>
          <p:cNvSpPr/>
          <p:nvPr/>
        </p:nvSpPr>
        <p:spPr>
          <a:xfrm>
            <a:off x="4837814" y="2289243"/>
            <a:ext cx="2544555" cy="2544555"/>
          </a:xfrm>
          <a:prstGeom prst="rect">
            <a:avLst/>
          </a:prstGeom>
          <a:solidFill>
            <a:srgbClr val="FFFFFF"/>
          </a:solidFill>
          <a:ln w="571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CB0606-E5BE-4880-BAD8-17CC0C324A46}"/>
              </a:ext>
            </a:extLst>
          </p:cNvPr>
          <p:cNvSpPr>
            <a:spLocks noGrp="1"/>
          </p:cNvSpPr>
          <p:nvPr>
            <p:ph type="title"/>
          </p:nvPr>
        </p:nvSpPr>
        <p:spPr/>
        <p:txBody>
          <a:bodyPr/>
          <a:lstStyle/>
          <a:p>
            <a:r>
              <a:rPr lang="en-US" dirty="0"/>
              <a:t>4th Gen Intel® Xeon® Scalable Processors</a:t>
            </a:r>
            <a:br>
              <a:rPr lang="en-US" dirty="0"/>
            </a:br>
            <a:r>
              <a:rPr lang="en-US" sz="2200" dirty="0">
                <a:latin typeface="+mj-lt"/>
              </a:rPr>
              <a:t>Intel’s most sustainable data center processor ever</a:t>
            </a:r>
          </a:p>
        </p:txBody>
      </p:sp>
      <p:sp>
        <p:nvSpPr>
          <p:cNvPr id="205" name="TextBox 204">
            <a:extLst>
              <a:ext uri="{FF2B5EF4-FFF2-40B4-BE49-F238E27FC236}">
                <a16:creationId xmlns:a16="http://schemas.microsoft.com/office/drawing/2014/main" id="{6304FC77-F04D-4799-99CF-12B98D1BC074}"/>
              </a:ext>
            </a:extLst>
          </p:cNvPr>
          <p:cNvSpPr txBox="1"/>
          <p:nvPr/>
        </p:nvSpPr>
        <p:spPr>
          <a:xfrm>
            <a:off x="7313305" y="6625043"/>
            <a:ext cx="3765364" cy="1384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defRPr/>
            </a:pPr>
            <a:r>
              <a:rPr lang="en-US" sz="900" kern="0" dirty="0">
                <a:solidFill>
                  <a:srgbClr val="FFFFFF"/>
                </a:solidFill>
                <a:latin typeface="IntelOne Display Light" panose="020B0403020203020204" pitchFamily="34" charset="77"/>
                <a:sym typeface="Helvetica Neue"/>
              </a:rPr>
              <a:t>4 Intel 2021-22 CSR </a:t>
            </a:r>
            <a:r>
              <a:rPr lang="en-US" sz="900" kern="0" dirty="0" err="1">
                <a:solidFill>
                  <a:srgbClr val="FFFFFF"/>
                </a:solidFill>
                <a:latin typeface="IntelOne Display Light" panose="020B0403020203020204" pitchFamily="34" charset="77"/>
                <a:sym typeface="Helvetica Neue"/>
              </a:rPr>
              <a:t>Repor</a:t>
            </a:r>
            <a:r>
              <a:rPr lang="en-US" sz="900" kern="0" dirty="0">
                <a:solidFill>
                  <a:srgbClr val="FFFFFF"/>
                </a:solidFill>
                <a:latin typeface="IntelOne Display Light" panose="020B0403020203020204" pitchFamily="34" charset="77"/>
                <a:sym typeface="Helvetica Neue"/>
              </a:rPr>
              <a:t>t and internal reporting  </a:t>
            </a:r>
          </a:p>
        </p:txBody>
      </p:sp>
      <p:sp>
        <p:nvSpPr>
          <p:cNvPr id="159" name="TextBox 158">
            <a:extLst>
              <a:ext uri="{FF2B5EF4-FFF2-40B4-BE49-F238E27FC236}">
                <a16:creationId xmlns:a16="http://schemas.microsoft.com/office/drawing/2014/main" id="{66A87429-81E4-4EC7-A7F1-D5011CBC7AD1}"/>
              </a:ext>
            </a:extLst>
          </p:cNvPr>
          <p:cNvSpPr txBox="1"/>
          <p:nvPr/>
        </p:nvSpPr>
        <p:spPr>
          <a:xfrm>
            <a:off x="475947" y="5879041"/>
            <a:ext cx="7618668" cy="474365"/>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1  See backup for config details.</a:t>
            </a:r>
          </a:p>
          <a:p>
            <a:r>
              <a:rPr lang="en-US" dirty="0"/>
              <a:t>2 See intel.com/</a:t>
            </a:r>
            <a:r>
              <a:rPr lang="en-US" dirty="0" err="1"/>
              <a:t>processorclaims</a:t>
            </a:r>
            <a:r>
              <a:rPr lang="en-US" dirty="0"/>
              <a:t>: 4th Gen Intel® Xeon® Scalable processors. Claim E1 . Results may vary.</a:t>
            </a:r>
            <a:br>
              <a:rPr lang="en-US" dirty="0">
                <a:sym typeface="Helvetica"/>
              </a:rPr>
            </a:br>
            <a:r>
              <a:rPr lang="en-US" dirty="0">
                <a:sym typeface="Helvetica"/>
              </a:rPr>
              <a:t>3 On select workloads. See  intel.com/</a:t>
            </a:r>
            <a:r>
              <a:rPr lang="en-US" dirty="0" err="1">
                <a:sym typeface="Helvetica"/>
              </a:rPr>
              <a:t>processorclaims</a:t>
            </a:r>
            <a:r>
              <a:rPr lang="en-US" dirty="0">
                <a:sym typeface="Helvetica"/>
              </a:rPr>
              <a:t>: 4th Gen Intel Xeon Scalable processors  Claim E6.Results may vary​. </a:t>
            </a:r>
            <a:endParaRPr lang="en-US" dirty="0"/>
          </a:p>
        </p:txBody>
      </p:sp>
      <p:pic>
        <p:nvPicPr>
          <p:cNvPr id="256" name="Picture 255">
            <a:extLst>
              <a:ext uri="{FF2B5EF4-FFF2-40B4-BE49-F238E27FC236}">
                <a16:creationId xmlns:a16="http://schemas.microsoft.com/office/drawing/2014/main" id="{067289B7-D510-4C4C-B816-E88E30D618AE}"/>
              </a:ext>
            </a:extLst>
          </p:cNvPr>
          <p:cNvPicPr>
            <a:picLocks noChangeAspect="1"/>
          </p:cNvPicPr>
          <p:nvPr/>
        </p:nvPicPr>
        <p:blipFill rotWithShape="1">
          <a:blip r:embed="rId3"/>
          <a:srcRect l="33221" t="15776" r="33609" b="25446"/>
          <a:stretch/>
        </p:blipFill>
        <p:spPr>
          <a:xfrm>
            <a:off x="5001959" y="2456917"/>
            <a:ext cx="2216265" cy="2209207"/>
          </a:xfrm>
          <a:prstGeom prst="rect">
            <a:avLst/>
          </a:prstGeom>
        </p:spPr>
      </p:pic>
      <p:grpSp>
        <p:nvGrpSpPr>
          <p:cNvPr id="15" name="Group 14">
            <a:extLst>
              <a:ext uri="{FF2B5EF4-FFF2-40B4-BE49-F238E27FC236}">
                <a16:creationId xmlns:a16="http://schemas.microsoft.com/office/drawing/2014/main" id="{8FA3CBC7-9428-4738-2A82-F245B4B080E8}"/>
              </a:ext>
            </a:extLst>
          </p:cNvPr>
          <p:cNvGrpSpPr/>
          <p:nvPr/>
        </p:nvGrpSpPr>
        <p:grpSpPr>
          <a:xfrm>
            <a:off x="4285281" y="1952786"/>
            <a:ext cx="611600" cy="3229485"/>
            <a:chOff x="4285281" y="1952786"/>
            <a:chExt cx="611600" cy="3229485"/>
          </a:xfrm>
        </p:grpSpPr>
        <p:sp>
          <p:nvSpPr>
            <p:cNvPr id="32" name="Oval 31">
              <a:extLst>
                <a:ext uri="{FF2B5EF4-FFF2-40B4-BE49-F238E27FC236}">
                  <a16:creationId xmlns:a16="http://schemas.microsoft.com/office/drawing/2014/main" id="{200E5FD1-2FF5-836A-5C20-E04DCFF4B6DA}"/>
                </a:ext>
              </a:extLst>
            </p:cNvPr>
            <p:cNvSpPr/>
            <p:nvPr/>
          </p:nvSpPr>
          <p:spPr>
            <a:xfrm flipH="1">
              <a:off x="4783184" y="2672795"/>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Oval 1">
              <a:extLst>
                <a:ext uri="{FF2B5EF4-FFF2-40B4-BE49-F238E27FC236}">
                  <a16:creationId xmlns:a16="http://schemas.microsoft.com/office/drawing/2014/main" id="{28740950-BAE0-5471-3261-C2524F439545}"/>
                </a:ext>
              </a:extLst>
            </p:cNvPr>
            <p:cNvSpPr/>
            <p:nvPr/>
          </p:nvSpPr>
          <p:spPr>
            <a:xfrm flipH="1">
              <a:off x="4783184" y="3234116"/>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a:extLst>
                <a:ext uri="{FF2B5EF4-FFF2-40B4-BE49-F238E27FC236}">
                  <a16:creationId xmlns:a16="http://schemas.microsoft.com/office/drawing/2014/main" id="{C30365EC-C7AF-BE8F-55F3-5C8928A270EE}"/>
                </a:ext>
              </a:extLst>
            </p:cNvPr>
            <p:cNvSpPr/>
            <p:nvPr/>
          </p:nvSpPr>
          <p:spPr>
            <a:xfrm flipH="1">
              <a:off x="4783184" y="3795437"/>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a:extLst>
                <a:ext uri="{FF2B5EF4-FFF2-40B4-BE49-F238E27FC236}">
                  <a16:creationId xmlns:a16="http://schemas.microsoft.com/office/drawing/2014/main" id="{2A22D9E8-63EE-8D03-9F5F-FFD0BF1130F0}"/>
                </a:ext>
              </a:extLst>
            </p:cNvPr>
            <p:cNvSpPr/>
            <p:nvPr/>
          </p:nvSpPr>
          <p:spPr>
            <a:xfrm flipH="1">
              <a:off x="4783184" y="4356758"/>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a:extLst>
                <a:ext uri="{FF2B5EF4-FFF2-40B4-BE49-F238E27FC236}">
                  <a16:creationId xmlns:a16="http://schemas.microsoft.com/office/drawing/2014/main" id="{765400F3-9A02-30D6-7E94-3370B8461069}"/>
                </a:ext>
              </a:extLst>
            </p:cNvPr>
            <p:cNvSpPr/>
            <p:nvPr/>
          </p:nvSpPr>
          <p:spPr>
            <a:xfrm>
              <a:off x="4285281" y="1952786"/>
              <a:ext cx="519194" cy="774916"/>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Freeform 6">
              <a:extLst>
                <a:ext uri="{FF2B5EF4-FFF2-40B4-BE49-F238E27FC236}">
                  <a16:creationId xmlns:a16="http://schemas.microsoft.com/office/drawing/2014/main" id="{969D7D2F-9792-ABFF-F1C8-6C491ED8D83B}"/>
                </a:ext>
              </a:extLst>
            </p:cNvPr>
            <p:cNvSpPr/>
            <p:nvPr/>
          </p:nvSpPr>
          <p:spPr>
            <a:xfrm>
              <a:off x="4285281" y="2988183"/>
              <a:ext cx="519194" cy="305207"/>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7">
              <a:extLst>
                <a:ext uri="{FF2B5EF4-FFF2-40B4-BE49-F238E27FC236}">
                  <a16:creationId xmlns:a16="http://schemas.microsoft.com/office/drawing/2014/main" id="{C7594053-47FE-2ED0-6A06-8DF352B6C31F}"/>
                </a:ext>
              </a:extLst>
            </p:cNvPr>
            <p:cNvSpPr/>
            <p:nvPr/>
          </p:nvSpPr>
          <p:spPr>
            <a:xfrm flipV="1">
              <a:off x="4285281" y="3866727"/>
              <a:ext cx="519194" cy="185195"/>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Freeform 8">
              <a:extLst>
                <a:ext uri="{FF2B5EF4-FFF2-40B4-BE49-F238E27FC236}">
                  <a16:creationId xmlns:a16="http://schemas.microsoft.com/office/drawing/2014/main" id="{B665B1D8-BC25-6C34-8D25-9AC3318E447E}"/>
                </a:ext>
              </a:extLst>
            </p:cNvPr>
            <p:cNvSpPr/>
            <p:nvPr/>
          </p:nvSpPr>
          <p:spPr>
            <a:xfrm flipV="1">
              <a:off x="4285281" y="4409167"/>
              <a:ext cx="519194" cy="773104"/>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2B32687-A449-52EA-D949-F06C21FE306B}"/>
              </a:ext>
            </a:extLst>
          </p:cNvPr>
          <p:cNvGrpSpPr/>
          <p:nvPr/>
        </p:nvGrpSpPr>
        <p:grpSpPr>
          <a:xfrm flipH="1">
            <a:off x="7334468" y="1952786"/>
            <a:ext cx="611600" cy="3229485"/>
            <a:chOff x="4285281" y="1952786"/>
            <a:chExt cx="611600" cy="3229485"/>
          </a:xfrm>
        </p:grpSpPr>
        <p:sp>
          <p:nvSpPr>
            <p:cNvPr id="17" name="Oval 16">
              <a:extLst>
                <a:ext uri="{FF2B5EF4-FFF2-40B4-BE49-F238E27FC236}">
                  <a16:creationId xmlns:a16="http://schemas.microsoft.com/office/drawing/2014/main" id="{9A03D921-A140-DE0B-AB09-4EB36FC03B62}"/>
                </a:ext>
              </a:extLst>
            </p:cNvPr>
            <p:cNvSpPr/>
            <p:nvPr/>
          </p:nvSpPr>
          <p:spPr>
            <a:xfrm flipH="1">
              <a:off x="4783184" y="2672795"/>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A42460D9-D8A3-A018-6A5A-E2F342C2B92E}"/>
                </a:ext>
              </a:extLst>
            </p:cNvPr>
            <p:cNvSpPr/>
            <p:nvPr/>
          </p:nvSpPr>
          <p:spPr>
            <a:xfrm flipH="1">
              <a:off x="4783184" y="3234116"/>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52EA7B3D-8BBD-7A26-BE44-5B918AE1A5BC}"/>
                </a:ext>
              </a:extLst>
            </p:cNvPr>
            <p:cNvSpPr/>
            <p:nvPr/>
          </p:nvSpPr>
          <p:spPr>
            <a:xfrm flipH="1">
              <a:off x="4783184" y="3795437"/>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0EA55D52-1F83-23AD-C60D-FE2938CE433E}"/>
                </a:ext>
              </a:extLst>
            </p:cNvPr>
            <p:cNvSpPr/>
            <p:nvPr/>
          </p:nvSpPr>
          <p:spPr>
            <a:xfrm flipH="1">
              <a:off x="4783184" y="4356758"/>
              <a:ext cx="113697" cy="113697"/>
            </a:xfrm>
            <a:prstGeom prst="ellipse">
              <a:avLst/>
            </a:prstGeom>
            <a:solidFill>
              <a:srgbClr val="FFFFFF"/>
            </a:solidFill>
            <a:ln w="34925">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a:extLst>
                <a:ext uri="{FF2B5EF4-FFF2-40B4-BE49-F238E27FC236}">
                  <a16:creationId xmlns:a16="http://schemas.microsoft.com/office/drawing/2014/main" id="{EC1E9458-1D33-6208-E429-C67D4E179BD4}"/>
                </a:ext>
              </a:extLst>
            </p:cNvPr>
            <p:cNvSpPr/>
            <p:nvPr/>
          </p:nvSpPr>
          <p:spPr>
            <a:xfrm>
              <a:off x="4285281" y="1952786"/>
              <a:ext cx="519194" cy="774916"/>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4" name="Freeform 43">
              <a:extLst>
                <a:ext uri="{FF2B5EF4-FFF2-40B4-BE49-F238E27FC236}">
                  <a16:creationId xmlns:a16="http://schemas.microsoft.com/office/drawing/2014/main" id="{5797CA4F-6310-ACB6-3FB8-4354012A8FE5}"/>
                </a:ext>
              </a:extLst>
            </p:cNvPr>
            <p:cNvSpPr/>
            <p:nvPr/>
          </p:nvSpPr>
          <p:spPr>
            <a:xfrm>
              <a:off x="4285281" y="2988183"/>
              <a:ext cx="519194" cy="305207"/>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EFAE2D82-A970-56B5-DD93-6C2BD4A3AA63}"/>
                </a:ext>
              </a:extLst>
            </p:cNvPr>
            <p:cNvSpPr/>
            <p:nvPr/>
          </p:nvSpPr>
          <p:spPr>
            <a:xfrm flipV="1">
              <a:off x="4285281" y="3866727"/>
              <a:ext cx="519194" cy="185195"/>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6" name="Freeform 45">
              <a:extLst>
                <a:ext uri="{FF2B5EF4-FFF2-40B4-BE49-F238E27FC236}">
                  <a16:creationId xmlns:a16="http://schemas.microsoft.com/office/drawing/2014/main" id="{C347E754-7961-A3F5-3997-E6C91101C0E0}"/>
                </a:ext>
              </a:extLst>
            </p:cNvPr>
            <p:cNvSpPr/>
            <p:nvPr/>
          </p:nvSpPr>
          <p:spPr>
            <a:xfrm flipV="1">
              <a:off x="4285281" y="4409167"/>
              <a:ext cx="519194" cy="773104"/>
            </a:xfrm>
            <a:custGeom>
              <a:avLst/>
              <a:gdLst>
                <a:gd name="connsiteX0" fmla="*/ 519194 w 519194"/>
                <a:gd name="connsiteY0" fmla="*/ 774916 h 774916"/>
                <a:gd name="connsiteX1" fmla="*/ 371960 w 519194"/>
                <a:gd name="connsiteY1" fmla="*/ 774916 h 774916"/>
                <a:gd name="connsiteX2" fmla="*/ 371960 w 519194"/>
                <a:gd name="connsiteY2" fmla="*/ 0 h 774916"/>
                <a:gd name="connsiteX3" fmla="*/ 0 w 519194"/>
                <a:gd name="connsiteY3" fmla="*/ 0 h 774916"/>
              </a:gdLst>
              <a:ahLst/>
              <a:cxnLst>
                <a:cxn ang="0">
                  <a:pos x="connsiteX0" y="connsiteY0"/>
                </a:cxn>
                <a:cxn ang="0">
                  <a:pos x="connsiteX1" y="connsiteY1"/>
                </a:cxn>
                <a:cxn ang="0">
                  <a:pos x="connsiteX2" y="connsiteY2"/>
                </a:cxn>
                <a:cxn ang="0">
                  <a:pos x="connsiteX3" y="connsiteY3"/>
                </a:cxn>
              </a:cxnLst>
              <a:rect l="l" t="t" r="r" b="b"/>
              <a:pathLst>
                <a:path w="519194" h="774916">
                  <a:moveTo>
                    <a:pt x="519194" y="774916"/>
                  </a:moveTo>
                  <a:lnTo>
                    <a:pt x="371960" y="774916"/>
                  </a:lnTo>
                  <a:lnTo>
                    <a:pt x="371960" y="0"/>
                  </a:lnTo>
                  <a:lnTo>
                    <a:pt x="0" y="0"/>
                  </a:lnTo>
                </a:path>
              </a:pathLst>
            </a:custGeom>
            <a:ln w="19050">
              <a:solidFill>
                <a:srgbClr val="00C7FD"/>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2D291D88-A5E7-EED9-F41F-3A2E61E6584B}"/>
              </a:ext>
            </a:extLst>
          </p:cNvPr>
          <p:cNvSpPr/>
          <p:nvPr/>
        </p:nvSpPr>
        <p:spPr>
          <a:xfrm>
            <a:off x="7930000" y="1447560"/>
            <a:ext cx="4027289" cy="1009355"/>
          </a:xfrm>
          <a:prstGeom prst="rect">
            <a:avLst/>
          </a:prstGeom>
          <a:gradFill>
            <a:gsLst>
              <a:gs pos="0">
                <a:srgbClr val="E9E9E9">
                  <a:alpha val="20000"/>
                </a:srgbClr>
              </a:gs>
              <a:gs pos="100000">
                <a:srgbClr val="FFFFFF"/>
              </a:gs>
            </a:gsLst>
            <a:lin ang="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a:extLst>
              <a:ext uri="{FF2B5EF4-FFF2-40B4-BE49-F238E27FC236}">
                <a16:creationId xmlns:a16="http://schemas.microsoft.com/office/drawing/2014/main" id="{51607B83-74DB-E1F7-CBBA-5298C315D4FB}"/>
              </a:ext>
            </a:extLst>
          </p:cNvPr>
          <p:cNvSpPr/>
          <p:nvPr/>
        </p:nvSpPr>
        <p:spPr>
          <a:xfrm>
            <a:off x="7930000" y="2500183"/>
            <a:ext cx="4027289" cy="1009355"/>
          </a:xfrm>
          <a:prstGeom prst="rect">
            <a:avLst/>
          </a:prstGeom>
          <a:gradFill>
            <a:gsLst>
              <a:gs pos="0">
                <a:srgbClr val="E9E9E9">
                  <a:alpha val="20000"/>
                </a:srgbClr>
              </a:gs>
              <a:gs pos="100000">
                <a:srgbClr val="FFFFFF"/>
              </a:gs>
            </a:gsLst>
            <a:lin ang="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a:extLst>
              <a:ext uri="{FF2B5EF4-FFF2-40B4-BE49-F238E27FC236}">
                <a16:creationId xmlns:a16="http://schemas.microsoft.com/office/drawing/2014/main" id="{B3EF8368-A8DB-7006-70F6-7037BD8D7F65}"/>
              </a:ext>
            </a:extLst>
          </p:cNvPr>
          <p:cNvSpPr/>
          <p:nvPr/>
        </p:nvSpPr>
        <p:spPr>
          <a:xfrm>
            <a:off x="7930000" y="3552806"/>
            <a:ext cx="4027289" cy="1009355"/>
          </a:xfrm>
          <a:prstGeom prst="rect">
            <a:avLst/>
          </a:prstGeom>
          <a:gradFill>
            <a:gsLst>
              <a:gs pos="0">
                <a:srgbClr val="E9E9E9">
                  <a:alpha val="20000"/>
                </a:srgbClr>
              </a:gs>
              <a:gs pos="100000">
                <a:srgbClr val="FFFFFF"/>
              </a:gs>
            </a:gsLst>
            <a:lin ang="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a:extLst>
              <a:ext uri="{FF2B5EF4-FFF2-40B4-BE49-F238E27FC236}">
                <a16:creationId xmlns:a16="http://schemas.microsoft.com/office/drawing/2014/main" id="{D64F3B48-A4A3-0798-605A-814658A6E0AE}"/>
              </a:ext>
            </a:extLst>
          </p:cNvPr>
          <p:cNvSpPr/>
          <p:nvPr/>
        </p:nvSpPr>
        <p:spPr>
          <a:xfrm>
            <a:off x="7930000" y="4605429"/>
            <a:ext cx="4027289" cy="1215920"/>
          </a:xfrm>
          <a:prstGeom prst="rect">
            <a:avLst/>
          </a:prstGeom>
          <a:gradFill>
            <a:gsLst>
              <a:gs pos="0">
                <a:srgbClr val="E9E9E9">
                  <a:alpha val="20000"/>
                </a:srgbClr>
              </a:gs>
              <a:gs pos="100000">
                <a:srgbClr val="FFFFFF"/>
              </a:gs>
            </a:gsLst>
            <a:lin ang="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a:extLst>
              <a:ext uri="{FF2B5EF4-FFF2-40B4-BE49-F238E27FC236}">
                <a16:creationId xmlns:a16="http://schemas.microsoft.com/office/drawing/2014/main" id="{55CBDE3A-9E1B-9203-7BDE-16E5CCDEA590}"/>
              </a:ext>
            </a:extLst>
          </p:cNvPr>
          <p:cNvSpPr/>
          <p:nvPr/>
        </p:nvSpPr>
        <p:spPr>
          <a:xfrm>
            <a:off x="7976525" y="4630266"/>
            <a:ext cx="3643899" cy="10560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p>
            <a:pPr defTabSz="914126"/>
            <a:r>
              <a:rPr lang="en-US" sz="1600" dirty="0">
                <a:solidFill>
                  <a:srgbClr val="525252"/>
                </a:solidFill>
                <a:latin typeface="IntelOne Display Medium" panose="020B0503020203020204" pitchFamily="34" charset="77"/>
              </a:rPr>
              <a:t>Built in advanced telemetry enables monitoring and control of electricity consumption and carbon emissions</a:t>
            </a:r>
          </a:p>
        </p:txBody>
      </p:sp>
      <p:sp>
        <p:nvSpPr>
          <p:cNvPr id="189" name="Rectangle 188">
            <a:extLst>
              <a:ext uri="{FF2B5EF4-FFF2-40B4-BE49-F238E27FC236}">
                <a16:creationId xmlns:a16="http://schemas.microsoft.com/office/drawing/2014/main" id="{7A40EB2D-3751-4D5F-93D6-E44887D8B432}"/>
              </a:ext>
            </a:extLst>
          </p:cNvPr>
          <p:cNvSpPr/>
          <p:nvPr/>
        </p:nvSpPr>
        <p:spPr>
          <a:xfrm>
            <a:off x="7976527" y="1563858"/>
            <a:ext cx="3136674" cy="7253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p>
            <a:pPr defTabSz="914126">
              <a:spcBef>
                <a:spcPts val="600"/>
              </a:spcBef>
            </a:pPr>
            <a:r>
              <a:rPr lang="en-US" sz="1600" dirty="0">
                <a:solidFill>
                  <a:srgbClr val="525252"/>
                </a:solidFill>
                <a:latin typeface="IntelOne Display Medium" panose="020B0503020203020204" pitchFamily="34" charset="77"/>
              </a:rPr>
              <a:t>Made with 90-100% </a:t>
            </a:r>
            <a:br>
              <a:rPr lang="en-US" sz="1600" dirty="0">
                <a:solidFill>
                  <a:srgbClr val="525252"/>
                </a:solidFill>
                <a:latin typeface="IntelOne Display Medium" panose="020B0503020203020204" pitchFamily="34" charset="77"/>
              </a:rPr>
            </a:br>
            <a:r>
              <a:rPr lang="en-US" sz="1600" dirty="0">
                <a:solidFill>
                  <a:srgbClr val="525252"/>
                </a:solidFill>
                <a:latin typeface="IntelOne Display Medium" panose="020B0503020203020204" pitchFamily="34" charset="77"/>
              </a:rPr>
              <a:t>renewable electricity</a:t>
            </a:r>
            <a:r>
              <a:rPr lang="en-US" sz="1600" baseline="30000" dirty="0">
                <a:solidFill>
                  <a:srgbClr val="525252"/>
                </a:solidFill>
                <a:latin typeface="IntelOne Display Medium" panose="020B0503020203020204" pitchFamily="34" charset="77"/>
              </a:rPr>
              <a:t>4</a:t>
            </a:r>
            <a:r>
              <a:rPr lang="en-US" sz="1600" dirty="0">
                <a:solidFill>
                  <a:srgbClr val="525252"/>
                </a:solidFill>
                <a:latin typeface="IntelOne Display Medium" panose="020B0503020203020204" pitchFamily="34" charset="77"/>
              </a:rPr>
              <a:t> </a:t>
            </a:r>
          </a:p>
          <a:p>
            <a:pPr defTabSz="914126">
              <a:spcBef>
                <a:spcPts val="600"/>
              </a:spcBef>
            </a:pPr>
            <a:r>
              <a:rPr lang="en-US" sz="1000" dirty="0">
                <a:solidFill>
                  <a:srgbClr val="525252"/>
                </a:solidFill>
              </a:rPr>
              <a:t>for lower carbon footprint</a:t>
            </a:r>
          </a:p>
        </p:txBody>
      </p:sp>
      <p:sp>
        <p:nvSpPr>
          <p:cNvPr id="190" name="Rectangle 189">
            <a:extLst>
              <a:ext uri="{FF2B5EF4-FFF2-40B4-BE49-F238E27FC236}">
                <a16:creationId xmlns:a16="http://schemas.microsoft.com/office/drawing/2014/main" id="{19205812-3816-4BAC-939C-3836D7BF1724}"/>
              </a:ext>
            </a:extLst>
          </p:cNvPr>
          <p:cNvSpPr/>
          <p:nvPr/>
        </p:nvSpPr>
        <p:spPr>
          <a:xfrm>
            <a:off x="7976525" y="2538697"/>
            <a:ext cx="3358247" cy="93999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p>
            <a:pPr defTabSz="914126"/>
            <a:r>
              <a:rPr lang="en-US" sz="1600" dirty="0">
                <a:solidFill>
                  <a:srgbClr val="525252"/>
                </a:solidFill>
                <a:latin typeface="IntelOne Display Medium" panose="020B0503020203020204" pitchFamily="34" charset="77"/>
              </a:rPr>
              <a:t>Manufactured at Sites with State-of-the-art Water Reclamation</a:t>
            </a:r>
          </a:p>
          <a:p>
            <a:pPr defTabSz="914126">
              <a:spcBef>
                <a:spcPts val="600"/>
              </a:spcBef>
            </a:pPr>
            <a:r>
              <a:rPr lang="en-US" sz="1000" dirty="0">
                <a:solidFill>
                  <a:srgbClr val="525252"/>
                </a:solidFill>
              </a:rPr>
              <a:t>2.8 billion gallons of water recycled in20214</a:t>
            </a:r>
          </a:p>
        </p:txBody>
      </p:sp>
      <p:sp>
        <p:nvSpPr>
          <p:cNvPr id="245" name="Rectangle 244">
            <a:extLst>
              <a:ext uri="{FF2B5EF4-FFF2-40B4-BE49-F238E27FC236}">
                <a16:creationId xmlns:a16="http://schemas.microsoft.com/office/drawing/2014/main" id="{707FFD97-4B6B-4C15-84F8-DA331091A897}"/>
              </a:ext>
            </a:extLst>
          </p:cNvPr>
          <p:cNvSpPr/>
          <p:nvPr/>
        </p:nvSpPr>
        <p:spPr>
          <a:xfrm>
            <a:off x="7976526" y="3585535"/>
            <a:ext cx="3136675" cy="939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p>
            <a:pPr defTabSz="914126">
              <a:spcBef>
                <a:spcPts val="600"/>
              </a:spcBef>
            </a:pPr>
            <a:r>
              <a:rPr lang="en-US" sz="1600" dirty="0">
                <a:solidFill>
                  <a:srgbClr val="525252"/>
                </a:solidFill>
                <a:latin typeface="IntelOne Display Medium" panose="020B0503020203020204" pitchFamily="34" charset="77"/>
              </a:rPr>
              <a:t>Built with circular economy strategies for waste</a:t>
            </a:r>
          </a:p>
          <a:p>
            <a:pPr defTabSz="914126">
              <a:spcBef>
                <a:spcPts val="600"/>
              </a:spcBef>
            </a:pPr>
            <a:r>
              <a:rPr lang="en-US" sz="1000" dirty="0">
                <a:solidFill>
                  <a:srgbClr val="525252"/>
                </a:solidFill>
              </a:rPr>
              <a:t>5% total waste to landfill</a:t>
            </a:r>
            <a:r>
              <a:rPr lang="en-US" sz="1000" baseline="30000" dirty="0">
                <a:solidFill>
                  <a:srgbClr val="525252"/>
                </a:solidFill>
              </a:rPr>
              <a:t> 4</a:t>
            </a:r>
          </a:p>
        </p:txBody>
      </p:sp>
      <p:sp>
        <p:nvSpPr>
          <p:cNvPr id="28" name="Rectangle 27">
            <a:extLst>
              <a:ext uri="{FF2B5EF4-FFF2-40B4-BE49-F238E27FC236}">
                <a16:creationId xmlns:a16="http://schemas.microsoft.com/office/drawing/2014/main" id="{C07F990E-66E7-92B9-CD90-F3C9BA5DD65C}"/>
              </a:ext>
            </a:extLst>
          </p:cNvPr>
          <p:cNvSpPr/>
          <p:nvPr/>
        </p:nvSpPr>
        <p:spPr>
          <a:xfrm>
            <a:off x="262894" y="1447560"/>
            <a:ext cx="4027289" cy="1009355"/>
          </a:xfrm>
          <a:prstGeom prst="rect">
            <a:avLst/>
          </a:prstGeom>
          <a:gradFill>
            <a:gsLst>
              <a:gs pos="0">
                <a:srgbClr val="E9E9E9">
                  <a:alpha val="20000"/>
                </a:srgbClr>
              </a:gs>
              <a:gs pos="100000">
                <a:srgbClr val="FFFFFF"/>
              </a:gs>
            </a:gsLst>
            <a:lin ang="1080000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a:extLst>
              <a:ext uri="{FF2B5EF4-FFF2-40B4-BE49-F238E27FC236}">
                <a16:creationId xmlns:a16="http://schemas.microsoft.com/office/drawing/2014/main" id="{14793A50-264B-3BE9-95E4-D5D5CF970AC4}"/>
              </a:ext>
            </a:extLst>
          </p:cNvPr>
          <p:cNvSpPr/>
          <p:nvPr/>
        </p:nvSpPr>
        <p:spPr>
          <a:xfrm>
            <a:off x="262894" y="2500183"/>
            <a:ext cx="4027289" cy="1009355"/>
          </a:xfrm>
          <a:prstGeom prst="rect">
            <a:avLst/>
          </a:prstGeom>
          <a:gradFill>
            <a:gsLst>
              <a:gs pos="0">
                <a:srgbClr val="E9E9E9">
                  <a:alpha val="20000"/>
                </a:srgbClr>
              </a:gs>
              <a:gs pos="100000">
                <a:srgbClr val="FFFFFF"/>
              </a:gs>
            </a:gsLst>
            <a:lin ang="1080000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a:extLst>
              <a:ext uri="{FF2B5EF4-FFF2-40B4-BE49-F238E27FC236}">
                <a16:creationId xmlns:a16="http://schemas.microsoft.com/office/drawing/2014/main" id="{44BBC954-12DF-74AB-17FD-C28EC0E59789}"/>
              </a:ext>
            </a:extLst>
          </p:cNvPr>
          <p:cNvSpPr/>
          <p:nvPr/>
        </p:nvSpPr>
        <p:spPr>
          <a:xfrm>
            <a:off x="262894" y="3552806"/>
            <a:ext cx="4027289" cy="1009355"/>
          </a:xfrm>
          <a:prstGeom prst="rect">
            <a:avLst/>
          </a:prstGeom>
          <a:gradFill>
            <a:gsLst>
              <a:gs pos="0">
                <a:srgbClr val="E9E9E9">
                  <a:alpha val="20000"/>
                </a:srgbClr>
              </a:gs>
              <a:gs pos="100000">
                <a:srgbClr val="FFFFFF"/>
              </a:gs>
            </a:gsLst>
            <a:lin ang="1080000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467C1F51-0E30-6326-029E-CF9CD7FFDC54}"/>
              </a:ext>
            </a:extLst>
          </p:cNvPr>
          <p:cNvSpPr/>
          <p:nvPr/>
        </p:nvSpPr>
        <p:spPr>
          <a:xfrm>
            <a:off x="262894" y="4605429"/>
            <a:ext cx="4027289" cy="1215920"/>
          </a:xfrm>
          <a:prstGeom prst="rect">
            <a:avLst/>
          </a:prstGeom>
          <a:gradFill>
            <a:gsLst>
              <a:gs pos="0">
                <a:srgbClr val="E9E9E9">
                  <a:alpha val="20000"/>
                </a:srgbClr>
              </a:gs>
              <a:gs pos="100000">
                <a:srgbClr val="FFFFFF"/>
              </a:gs>
            </a:gsLst>
            <a:lin ang="10800000" scaled="0"/>
          </a:gradFill>
          <a:ln w="6350">
            <a:solidFill>
              <a:srgbClr val="00C7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a:extLst>
              <a:ext uri="{FF2B5EF4-FFF2-40B4-BE49-F238E27FC236}">
                <a16:creationId xmlns:a16="http://schemas.microsoft.com/office/drawing/2014/main" id="{B0277609-5C07-E934-B12B-FA919AAC5FC8}"/>
              </a:ext>
            </a:extLst>
          </p:cNvPr>
          <p:cNvSpPr/>
          <p:nvPr/>
        </p:nvSpPr>
        <p:spPr>
          <a:xfrm>
            <a:off x="791986" y="1522587"/>
            <a:ext cx="3408270" cy="8290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p>
            <a:pPr algn="r" defTabSz="914126"/>
            <a:r>
              <a:rPr lang="en-US" sz="1600" dirty="0">
                <a:solidFill>
                  <a:srgbClr val="525252"/>
                </a:solidFill>
                <a:latin typeface="IntelOne Display Medium" panose="020B0503020203020204" pitchFamily="34" charset="77"/>
              </a:rPr>
              <a:t>Integrated AI</a:t>
            </a:r>
          </a:p>
          <a:p>
            <a:pPr algn="r" defTabSz="914126"/>
            <a:r>
              <a:rPr lang="en-US" sz="1600" dirty="0">
                <a:solidFill>
                  <a:srgbClr val="525252"/>
                </a:solidFill>
                <a:latin typeface="IntelOne Display Medium" panose="020B0503020203020204" pitchFamily="34" charset="77"/>
              </a:rPr>
              <a:t>Up to 14x perf / watt boost</a:t>
            </a:r>
            <a:r>
              <a:rPr lang="en-US" sz="1600" baseline="30000" dirty="0">
                <a:solidFill>
                  <a:srgbClr val="525252"/>
                </a:solidFill>
                <a:latin typeface="IntelOne Display Medium" panose="020B0503020203020204" pitchFamily="34" charset="77"/>
              </a:rPr>
              <a:t>1</a:t>
            </a:r>
          </a:p>
          <a:p>
            <a:pPr algn="r" defTabSz="914126">
              <a:spcBef>
                <a:spcPts val="600"/>
              </a:spcBef>
            </a:pPr>
            <a:r>
              <a:rPr lang="en-US" sz="1000" dirty="0">
                <a:solidFill>
                  <a:srgbClr val="525252"/>
                </a:solidFill>
              </a:rPr>
              <a:t>AI inference workloads with Intel AMX accel vs no accel</a:t>
            </a:r>
          </a:p>
        </p:txBody>
      </p:sp>
      <p:sp>
        <p:nvSpPr>
          <p:cNvPr id="41" name="Rectangle 40">
            <a:extLst>
              <a:ext uri="{FF2B5EF4-FFF2-40B4-BE49-F238E27FC236}">
                <a16:creationId xmlns:a16="http://schemas.microsoft.com/office/drawing/2014/main" id="{E5AEFB4C-25F6-E4F3-153F-671029A576AF}"/>
              </a:ext>
            </a:extLst>
          </p:cNvPr>
          <p:cNvSpPr/>
          <p:nvPr/>
        </p:nvSpPr>
        <p:spPr>
          <a:xfrm>
            <a:off x="747286" y="3581612"/>
            <a:ext cx="3452970" cy="10372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p>
            <a:pPr algn="r" defTabSz="914126"/>
            <a:r>
              <a:rPr lang="en-US" sz="1600" dirty="0">
                <a:solidFill>
                  <a:srgbClr val="525252"/>
                </a:solidFill>
                <a:latin typeface="IntelOne Display Medium" panose="020B0503020203020204" pitchFamily="34" charset="77"/>
              </a:rPr>
              <a:t>Up to 20% CPU power saving at  less than 5% performance impact</a:t>
            </a:r>
          </a:p>
          <a:p>
            <a:pPr algn="r" defTabSz="914126">
              <a:spcBef>
                <a:spcPts val="600"/>
              </a:spcBef>
            </a:pPr>
            <a:r>
              <a:rPr lang="en-US" sz="1000" dirty="0">
                <a:solidFill>
                  <a:srgbClr val="525252"/>
                </a:solidFill>
              </a:rPr>
              <a:t>with Optimized Power Mode</a:t>
            </a:r>
            <a:r>
              <a:rPr lang="en-US" sz="1000" baseline="30000" dirty="0">
                <a:solidFill>
                  <a:srgbClr val="525252"/>
                </a:solidFill>
              </a:rPr>
              <a:t>3</a:t>
            </a:r>
          </a:p>
        </p:txBody>
      </p:sp>
      <p:sp>
        <p:nvSpPr>
          <p:cNvPr id="257" name="Rectangle 256">
            <a:extLst>
              <a:ext uri="{FF2B5EF4-FFF2-40B4-BE49-F238E27FC236}">
                <a16:creationId xmlns:a16="http://schemas.microsoft.com/office/drawing/2014/main" id="{B68F5CDC-429E-4637-A01F-4794966AB6FB}"/>
              </a:ext>
            </a:extLst>
          </p:cNvPr>
          <p:cNvSpPr/>
          <p:nvPr/>
        </p:nvSpPr>
        <p:spPr>
          <a:xfrm>
            <a:off x="740852" y="2504608"/>
            <a:ext cx="3459404" cy="10120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p>
            <a:pPr algn="r" defTabSz="914126">
              <a:defRPr/>
            </a:pPr>
            <a:r>
              <a:rPr lang="en-US" sz="1600" dirty="0">
                <a:solidFill>
                  <a:srgbClr val="525252"/>
                </a:solidFill>
                <a:latin typeface="IntelOne Display Medium" panose="020B0503020203020204" pitchFamily="34" charset="77"/>
              </a:rPr>
              <a:t>Built in accelerators  provide an avg 2.9X improvement in perf/watt</a:t>
            </a:r>
            <a:r>
              <a:rPr lang="en-US" sz="1600" baseline="30000" dirty="0">
                <a:solidFill>
                  <a:srgbClr val="525252"/>
                </a:solidFill>
                <a:latin typeface="IntelOne Display Medium" panose="020B0503020203020204" pitchFamily="34" charset="77"/>
              </a:rPr>
              <a:t>2</a:t>
            </a:r>
          </a:p>
        </p:txBody>
      </p:sp>
      <p:sp>
        <p:nvSpPr>
          <p:cNvPr id="11" name="TextBox 10">
            <a:extLst>
              <a:ext uri="{FF2B5EF4-FFF2-40B4-BE49-F238E27FC236}">
                <a16:creationId xmlns:a16="http://schemas.microsoft.com/office/drawing/2014/main" id="{7CB47655-3319-5D8C-5DEA-8CB434475785}"/>
              </a:ext>
            </a:extLst>
          </p:cNvPr>
          <p:cNvSpPr txBox="1"/>
          <p:nvPr/>
        </p:nvSpPr>
        <p:spPr>
          <a:xfrm>
            <a:off x="592807" y="4653236"/>
            <a:ext cx="3607449" cy="11238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45708" rtlCol="0" anchor="ctr" anchorCtr="0"/>
          <a:lstStyle>
            <a:defPPr>
              <a:defRPr lang="en-US"/>
            </a:defPPr>
            <a:lvl1pPr algn="r" defTabSz="914126">
              <a:defRPr sz="1600">
                <a:solidFill>
                  <a:srgbClr val="52525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IntelOne Display Medium" panose="020B0503020203020204" pitchFamily="34" charset="77"/>
                <a:sym typeface="Helvetica Neue"/>
              </a:rPr>
              <a:t>55% Lower TCO and power consumption while reducing 524K kg of CO2 emissions*</a:t>
            </a:r>
          </a:p>
          <a:p>
            <a:pPr>
              <a:spcBef>
                <a:spcPts val="600"/>
              </a:spcBef>
            </a:pPr>
            <a:r>
              <a:rPr lang="en-US" sz="1000" dirty="0"/>
              <a:t>AI Real Time Inferencing Workload, ResNet50</a:t>
            </a:r>
          </a:p>
        </p:txBody>
      </p:sp>
    </p:spTree>
    <p:extLst>
      <p:ext uri="{BB962C8B-B14F-4D97-AF65-F5344CB8AC3E}">
        <p14:creationId xmlns:p14="http://schemas.microsoft.com/office/powerpoint/2010/main" val="253882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52B07BC-F7BC-BA1E-F431-CC728E15B792}"/>
              </a:ext>
            </a:extLst>
          </p:cNvPr>
          <p:cNvSpPr>
            <a:spLocks noGrp="1"/>
          </p:cNvSpPr>
          <p:nvPr>
            <p:ph type="title"/>
          </p:nvPr>
        </p:nvSpPr>
        <p:spPr/>
        <p:txBody>
          <a:bodyPr/>
          <a:lstStyle/>
          <a:p>
            <a:r>
              <a:rPr lang="en-US" dirty="0">
                <a:latin typeface="IntelOne Display Regular" panose="020B0503020203020204" pitchFamily="34" charset="77"/>
              </a:rPr>
              <a:t>Recommended Resources</a:t>
            </a:r>
          </a:p>
        </p:txBody>
      </p:sp>
      <p:sp>
        <p:nvSpPr>
          <p:cNvPr id="4" name="Content Placeholder 3">
            <a:extLst>
              <a:ext uri="{FF2B5EF4-FFF2-40B4-BE49-F238E27FC236}">
                <a16:creationId xmlns:a16="http://schemas.microsoft.com/office/drawing/2014/main" id="{D38EAABC-3C41-4049-B68B-307BD5504CE4}"/>
              </a:ext>
            </a:extLst>
          </p:cNvPr>
          <p:cNvSpPr>
            <a:spLocks noGrp="1"/>
          </p:cNvSpPr>
          <p:nvPr>
            <p:ph sz="quarter" idx="4294967295"/>
          </p:nvPr>
        </p:nvSpPr>
        <p:spPr>
          <a:xfrm>
            <a:off x="366738" y="1379734"/>
            <a:ext cx="5541963" cy="2832100"/>
          </a:xfrm>
        </p:spPr>
        <p:txBody>
          <a:bodyPr vert="horz" lIns="91440" tIns="45720" rIns="91440" bIns="45720" rtlCol="0" anchor="t">
            <a:noAutofit/>
          </a:bodyPr>
          <a:lstStyle/>
          <a:p>
            <a:pPr marL="227965" indent="-227965"/>
            <a:r>
              <a:rPr lang="en-US" sz="2000" dirty="0">
                <a:latin typeface="IntelOne Display Regular" panose="020B0503020203020204" pitchFamily="34" charset="77"/>
                <a:hlinkClick r:id="rId3">
                  <a:extLst>
                    <a:ext uri="{A12FA001-AC4F-418D-AE19-62706E023703}">
                      <ahyp:hlinkClr xmlns:ahyp="http://schemas.microsoft.com/office/drawing/2018/hyperlinkcolor" val="tx"/>
                    </a:ext>
                  </a:extLst>
                </a:hlinkClick>
              </a:rPr>
              <a:t>Intel.com Cloud Hub</a:t>
            </a:r>
            <a:endParaRPr lang="en-US" sz="2000" dirty="0">
              <a:latin typeface="IntelOne Display Regular" panose="020B0503020203020204" pitchFamily="34" charset="77"/>
            </a:endParaRPr>
          </a:p>
          <a:p>
            <a:pPr marL="227965" indent="-227965"/>
            <a:r>
              <a:rPr lang="en-US" sz="2000" dirty="0">
                <a:latin typeface="IntelOne Display Regular" panose="020B0503020203020204" pitchFamily="34" charset="77"/>
                <a:hlinkClick r:id="rId4">
                  <a:extLst>
                    <a:ext uri="{A12FA001-AC4F-418D-AE19-62706E023703}">
                      <ahyp:hlinkClr xmlns:ahyp="http://schemas.microsoft.com/office/drawing/2018/hyperlinkcolor" val="tx"/>
                    </a:ext>
                  </a:extLst>
                </a:hlinkClick>
              </a:rPr>
              <a:t>Intel Cloud Performance Portal</a:t>
            </a:r>
            <a:endParaRPr lang="en-US" sz="2000" dirty="0">
              <a:latin typeface="IntelOne Display Regular" panose="020B0503020203020204" pitchFamily="34" charset="77"/>
            </a:endParaRPr>
          </a:p>
          <a:p>
            <a:pPr marL="227965" indent="-227965"/>
            <a:r>
              <a:rPr lang="en-US" sz="2000" dirty="0">
                <a:latin typeface="IntelOne Display Regular" panose="020B0503020203020204" pitchFamily="34" charset="77"/>
                <a:hlinkClick r:id="" action="ppaction://noaction">
                  <a:extLst>
                    <a:ext uri="{A12FA001-AC4F-418D-AE19-62706E023703}">
                      <ahyp:hlinkClr xmlns:ahyp="http://schemas.microsoft.com/office/drawing/2018/hyperlinkcolor" val="tx"/>
                    </a:ext>
                  </a:extLst>
                </a:hlinkClick>
              </a:rPr>
              <a:t>Intel Cloud Insider Program</a:t>
            </a:r>
            <a:endParaRPr lang="en-US" sz="2000" dirty="0">
              <a:latin typeface="IntelOne Display Regular" panose="020B0503020203020204" pitchFamily="34" charset="77"/>
            </a:endParaRPr>
          </a:p>
          <a:p>
            <a:pPr marL="227965" indent="-227965"/>
            <a:r>
              <a:rPr lang="en-US" sz="2000" dirty="0">
                <a:latin typeface="IntelOne Display Regular" panose="020B0503020203020204" pitchFamily="34" charset="77"/>
                <a:hlinkClick r:id="rId5">
                  <a:extLst>
                    <a:ext uri="{A12FA001-AC4F-418D-AE19-62706E023703}">
                      <ahyp:hlinkClr xmlns:ahyp="http://schemas.microsoft.com/office/drawing/2018/hyperlinkcolor" val="tx"/>
                    </a:ext>
                  </a:extLst>
                </a:hlinkClick>
              </a:rPr>
              <a:t>Intel Cloud University</a:t>
            </a:r>
            <a:endParaRPr lang="en-US" sz="2000" dirty="0">
              <a:latin typeface="IntelOne Display Regular" panose="020B0503020203020204" pitchFamily="34" charset="77"/>
            </a:endParaRPr>
          </a:p>
          <a:p>
            <a:pPr marL="227965" indent="-227965"/>
            <a:r>
              <a:rPr lang="en-US" sz="2000" dirty="0">
                <a:latin typeface="IntelOne Display Light"/>
                <a:hlinkClick r:id="rId6"/>
              </a:rPr>
              <a:t>4</a:t>
            </a:r>
            <a:r>
              <a:rPr lang="en-US" sz="2000" baseline="30000" dirty="0">
                <a:latin typeface="IntelOne Display Light"/>
                <a:hlinkClick r:id="rId6"/>
              </a:rPr>
              <a:t>th</a:t>
            </a:r>
            <a:r>
              <a:rPr lang="en-US" sz="2000" dirty="0">
                <a:latin typeface="IntelOne Display Light"/>
                <a:hlinkClick r:id="rId6"/>
              </a:rPr>
              <a:t> gen Cloud animated video</a:t>
            </a:r>
            <a:r>
              <a:rPr lang="en-US" sz="2000" dirty="0">
                <a:latin typeface="IntelOne Display Light"/>
              </a:rPr>
              <a:t> </a:t>
            </a:r>
            <a:endParaRPr lang="en-US" sz="2000" dirty="0">
              <a:latin typeface="IntelOne Display Regular" panose="020B0503020203020204" pitchFamily="34" charset="77"/>
            </a:endParaRPr>
          </a:p>
          <a:p>
            <a:pPr marL="227965" indent="-227965"/>
            <a:r>
              <a:rPr lang="en-US" sz="2000" dirty="0">
                <a:latin typeface="IntelOne Display Light"/>
                <a:hlinkClick r:id="rId7"/>
              </a:rPr>
              <a:t>4</a:t>
            </a:r>
            <a:r>
              <a:rPr lang="en-US" sz="2000" baseline="30000" dirty="0">
                <a:latin typeface="IntelOne Display Light"/>
                <a:hlinkClick r:id="rId7"/>
              </a:rPr>
              <a:t>th</a:t>
            </a:r>
            <a:r>
              <a:rPr lang="en-US" sz="2000" dirty="0">
                <a:latin typeface="IntelOne Display Light"/>
                <a:hlinkClick r:id="rId7"/>
              </a:rPr>
              <a:t> gen AI animated video</a:t>
            </a:r>
            <a:r>
              <a:rPr lang="en-US" sz="2000" dirty="0">
                <a:latin typeface="IntelOne Display Light"/>
              </a:rPr>
              <a:t> </a:t>
            </a:r>
            <a:endParaRPr lang="en-US" dirty="0"/>
          </a:p>
          <a:p>
            <a:pPr marL="227965" indent="-227965"/>
            <a:r>
              <a:rPr lang="en-US" sz="2000" dirty="0">
                <a:latin typeface="IntelOne Display Light"/>
                <a:hlinkClick r:id="rId8"/>
              </a:rPr>
              <a:t>4</a:t>
            </a:r>
            <a:r>
              <a:rPr lang="en-US" sz="2000" baseline="30000" dirty="0">
                <a:latin typeface="IntelOne Display Light"/>
                <a:hlinkClick r:id="rId8"/>
              </a:rPr>
              <a:t>th</a:t>
            </a:r>
            <a:r>
              <a:rPr lang="en-US" sz="2000" dirty="0">
                <a:latin typeface="IntelOne Display Light"/>
                <a:hlinkClick r:id="rId8"/>
              </a:rPr>
              <a:t> gen Security animated video</a:t>
            </a:r>
            <a:r>
              <a:rPr lang="en-US" sz="2000" dirty="0">
                <a:latin typeface="IntelOne Display Light"/>
              </a:rPr>
              <a:t> </a:t>
            </a:r>
            <a:endParaRPr lang="en-US" dirty="0"/>
          </a:p>
          <a:p>
            <a:pPr marL="227965" indent="-227965"/>
            <a:r>
              <a:rPr lang="en-US" sz="2000" dirty="0">
                <a:latin typeface="IntelOne Display Light"/>
              </a:rPr>
              <a:t> </a:t>
            </a:r>
            <a:r>
              <a:rPr lang="en-US" sz="2000" dirty="0">
                <a:latin typeface="IntelOne Display Light"/>
                <a:hlinkClick r:id="rId9"/>
              </a:rPr>
              <a:t>4</a:t>
            </a:r>
            <a:r>
              <a:rPr lang="en-US" sz="2000" baseline="30000" dirty="0">
                <a:latin typeface="IntelOne Display Light"/>
                <a:hlinkClick r:id="rId9"/>
              </a:rPr>
              <a:t>th</a:t>
            </a:r>
            <a:r>
              <a:rPr lang="en-US" sz="2000" dirty="0">
                <a:latin typeface="IntelOne Display Light"/>
                <a:hlinkClick r:id="rId9"/>
              </a:rPr>
              <a:t> gen Cloud Solution Brief</a:t>
            </a:r>
            <a:r>
              <a:rPr lang="en-US" sz="2000" dirty="0">
                <a:latin typeface="IntelOne Display Light"/>
              </a:rPr>
              <a:t> </a:t>
            </a:r>
            <a:endParaRPr lang="en-US" dirty="0"/>
          </a:p>
          <a:p>
            <a:pPr marL="227965" indent="-227965"/>
            <a:r>
              <a:rPr lang="en-US" sz="2000" dirty="0">
                <a:latin typeface="IntelOne Display Light"/>
                <a:hlinkClick r:id="rId10"/>
              </a:rPr>
              <a:t>4</a:t>
            </a:r>
            <a:r>
              <a:rPr lang="en-US" sz="2000" baseline="30000" dirty="0">
                <a:latin typeface="IntelOne Display Light"/>
                <a:hlinkClick r:id="rId10"/>
              </a:rPr>
              <a:t>th</a:t>
            </a:r>
            <a:r>
              <a:rPr lang="en-US" sz="2000" dirty="0">
                <a:latin typeface="IntelOne Display Light"/>
                <a:hlinkClick r:id="rId10"/>
              </a:rPr>
              <a:t> gen AI Solution Brief</a:t>
            </a:r>
            <a:r>
              <a:rPr lang="en-US" sz="2000" dirty="0">
                <a:latin typeface="IntelOne Display Light"/>
              </a:rPr>
              <a:t> </a:t>
            </a:r>
            <a:endParaRPr lang="en-US" dirty="0"/>
          </a:p>
          <a:p>
            <a:pPr marL="227965" indent="-227965"/>
            <a:r>
              <a:rPr lang="en-US" sz="2000" dirty="0">
                <a:latin typeface="IntelOne Display Light"/>
                <a:hlinkClick r:id="rId11"/>
              </a:rPr>
              <a:t>4</a:t>
            </a:r>
            <a:r>
              <a:rPr lang="en-US" sz="2000" baseline="30000" dirty="0">
                <a:latin typeface="IntelOne Display Light"/>
                <a:hlinkClick r:id="rId11"/>
              </a:rPr>
              <a:t>th</a:t>
            </a:r>
            <a:r>
              <a:rPr lang="en-US" sz="2000" dirty="0">
                <a:latin typeface="IntelOne Display Light"/>
                <a:hlinkClick r:id="rId11"/>
              </a:rPr>
              <a:t> gen Security Solution Brief</a:t>
            </a:r>
            <a:r>
              <a:rPr lang="en-US" sz="2000" dirty="0">
                <a:latin typeface="IntelOne Display Light"/>
              </a:rPr>
              <a:t> </a:t>
            </a:r>
            <a:endParaRPr lang="en-US" dirty="0"/>
          </a:p>
          <a:p>
            <a:pPr marL="227965" indent="-227965"/>
            <a:r>
              <a:rPr lang="en-US" sz="2000" dirty="0">
                <a:latin typeface="IntelOne Display Light"/>
                <a:hlinkClick r:id="rId12"/>
              </a:rPr>
              <a:t>5 Challenges to Microservices whitepaper</a:t>
            </a:r>
            <a:r>
              <a:rPr lang="en-US" sz="2000" dirty="0">
                <a:latin typeface="IntelOne Display Light"/>
              </a:rPr>
              <a:t> </a:t>
            </a:r>
            <a:endParaRPr lang="en-US" dirty="0"/>
          </a:p>
          <a:p>
            <a:pPr marL="227965" indent="-227965"/>
            <a:endParaRPr lang="en-US" sz="2000" dirty="0">
              <a:latin typeface="IntelOne Display Regular" panose="020B0503020203020204" pitchFamily="34" charset="77"/>
            </a:endParaRPr>
          </a:p>
          <a:p>
            <a:pPr marL="227965" indent="-227965"/>
            <a:endParaRPr lang="en-US" sz="2000" dirty="0">
              <a:latin typeface="IntelOne Display Regular" panose="020B0503020203020204" pitchFamily="34" charset="77"/>
            </a:endParaRPr>
          </a:p>
        </p:txBody>
      </p:sp>
      <p:sp>
        <p:nvSpPr>
          <p:cNvPr id="5" name="Content Placeholder 4">
            <a:extLst>
              <a:ext uri="{FF2B5EF4-FFF2-40B4-BE49-F238E27FC236}">
                <a16:creationId xmlns:a16="http://schemas.microsoft.com/office/drawing/2014/main" id="{35894BF7-9077-4F21-9B3D-C239EAAC6BBC}"/>
              </a:ext>
            </a:extLst>
          </p:cNvPr>
          <p:cNvSpPr>
            <a:spLocks noGrp="1"/>
          </p:cNvSpPr>
          <p:nvPr>
            <p:ph sz="half" idx="4294967295"/>
          </p:nvPr>
        </p:nvSpPr>
        <p:spPr>
          <a:xfrm>
            <a:off x="6095106" y="1980586"/>
            <a:ext cx="5427662" cy="4116229"/>
          </a:xfrm>
        </p:spPr>
        <p:txBody>
          <a:bodyPr vert="horz" lIns="91416" tIns="45708" rIns="91416" bIns="45708" rtlCol="0" anchor="t">
            <a:normAutofit/>
          </a:bodyPr>
          <a:lstStyle/>
          <a:p>
            <a:pPr marL="227965" indent="-227965"/>
            <a:r>
              <a:rPr lang="en-US" sz="2000" dirty="0">
                <a:latin typeface="IntelOne Display Regular" panose="020B0503020203020204" pitchFamily="34" charset="77"/>
                <a:sym typeface="Helvetica Neue"/>
                <a:hlinkClick r:id="rId13">
                  <a:extLst>
                    <a:ext uri="{A12FA001-AC4F-418D-AE19-62706E023703}">
                      <ahyp:hlinkClr xmlns:ahyp="http://schemas.microsoft.com/office/drawing/2018/hyperlinkcolor" val="tx"/>
                    </a:ext>
                  </a:extLst>
                </a:hlinkClick>
              </a:rPr>
              <a:t>DCAI Security Gold Deck</a:t>
            </a:r>
            <a:endParaRPr lang="en-US" sz="2000" dirty="0">
              <a:latin typeface="IntelOne Display Regular" panose="020B0503020203020204" pitchFamily="34" charset="77"/>
            </a:endParaRPr>
          </a:p>
          <a:p>
            <a:pPr marL="227965" indent="-227965"/>
            <a:r>
              <a:rPr lang="en-US" sz="2000" dirty="0">
                <a:latin typeface="IntelOne Display Regular"/>
                <a:sym typeface="Helvetica Neue"/>
                <a:hlinkClick r:id="rId14"/>
              </a:rPr>
              <a:t>Confidential Computing 30-3-30</a:t>
            </a:r>
            <a:endParaRPr lang="en-US" sz="2000" dirty="0">
              <a:latin typeface="IntelOne Display Regular"/>
            </a:endParaRPr>
          </a:p>
          <a:p>
            <a:pPr marL="227965" indent="-227965"/>
            <a:r>
              <a:rPr lang="en-US" sz="2000" dirty="0">
                <a:latin typeface="IntelOne Display Light"/>
                <a:hlinkClick r:id="rId15"/>
              </a:rPr>
              <a:t>SPR AI Gold Deck</a:t>
            </a:r>
            <a:r>
              <a:rPr lang="en-US" sz="2000" dirty="0">
                <a:latin typeface="IntelOne Display Light"/>
              </a:rPr>
              <a:t> </a:t>
            </a:r>
            <a:endParaRPr lang="en-US" sz="2750" dirty="0"/>
          </a:p>
          <a:p>
            <a:pPr marL="227965" indent="-227965"/>
            <a:r>
              <a:rPr lang="en-US" sz="2000" dirty="0">
                <a:latin typeface="IntelOne Display Light"/>
                <a:hlinkClick r:id="rId16"/>
              </a:rPr>
              <a:t>AI Gold Deck</a:t>
            </a:r>
            <a:endParaRPr lang="en-US" sz="2000" dirty="0"/>
          </a:p>
          <a:p>
            <a:pPr marL="0" indent="0">
              <a:buNone/>
            </a:pPr>
            <a:endParaRPr lang="en-US" sz="2000" dirty="0">
              <a:latin typeface="IntelOne Display Regular"/>
            </a:endParaRPr>
          </a:p>
          <a:p>
            <a:pPr marL="227965" indent="-227965"/>
            <a:endParaRPr lang="en-US" sz="2000" dirty="0">
              <a:solidFill>
                <a:schemeClr val="bg1">
                  <a:lumMod val="50000"/>
                </a:schemeClr>
              </a:solidFill>
              <a:latin typeface="IntelOne Display Regular" panose="020B0503020203020204" pitchFamily="34" charset="77"/>
            </a:endParaRPr>
          </a:p>
          <a:p>
            <a:pPr marL="227965" indent="-227965"/>
            <a:endParaRPr lang="en-US" sz="2000" dirty="0">
              <a:solidFill>
                <a:schemeClr val="bg1">
                  <a:lumMod val="50000"/>
                </a:schemeClr>
              </a:solidFill>
              <a:latin typeface="IntelOne Display Regular" panose="020B0503020203020204" pitchFamily="34" charset="77"/>
            </a:endParaRPr>
          </a:p>
          <a:p>
            <a:pPr marL="227965" indent="-227965"/>
            <a:endParaRPr lang="en-US" sz="2800" dirty="0">
              <a:latin typeface="IntelOne Display Regular" panose="020B0503020203020204" pitchFamily="34" charset="77"/>
            </a:endParaRPr>
          </a:p>
        </p:txBody>
      </p:sp>
      <p:sp>
        <p:nvSpPr>
          <p:cNvPr id="9" name="Text Placeholder 6">
            <a:extLst>
              <a:ext uri="{FF2B5EF4-FFF2-40B4-BE49-F238E27FC236}">
                <a16:creationId xmlns:a16="http://schemas.microsoft.com/office/drawing/2014/main" id="{595C3C47-95C8-4312-8457-67973D25B1AD}"/>
              </a:ext>
            </a:extLst>
          </p:cNvPr>
          <p:cNvSpPr txBox="1">
            <a:spLocks/>
          </p:cNvSpPr>
          <p:nvPr/>
        </p:nvSpPr>
        <p:spPr>
          <a:xfrm>
            <a:off x="6101441" y="1582645"/>
            <a:ext cx="5541492" cy="530316"/>
          </a:xfrm>
          <a:prstGeom prst="rect">
            <a:avLst/>
          </a:prstGeom>
        </p:spPr>
        <p:txBody>
          <a:bodyPr vert="horz" lIns="91416" tIns="45708" rIns="91416" bIns="45708" rtlCol="0" anchor="t">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525252"/>
                </a:solidFill>
                <a:latin typeface="IntelOne Display Regular"/>
              </a:rPr>
              <a:t>Related Gold Decks</a:t>
            </a:r>
          </a:p>
        </p:txBody>
      </p:sp>
    </p:spTree>
    <p:extLst>
      <p:ext uri="{BB962C8B-B14F-4D97-AF65-F5344CB8AC3E}">
        <p14:creationId xmlns:p14="http://schemas.microsoft.com/office/powerpoint/2010/main" val="400275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4F5DDC4-3BF5-BBD5-F131-56B0790D73F0}"/>
              </a:ext>
            </a:extLst>
          </p:cNvPr>
          <p:cNvGraphicFramePr>
            <a:graphicFrameLocks noGrp="1"/>
          </p:cNvGraphicFramePr>
          <p:nvPr>
            <p:extLst>
              <p:ext uri="{D42A27DB-BD31-4B8C-83A1-F6EECF244321}">
                <p14:modId xmlns:p14="http://schemas.microsoft.com/office/powerpoint/2010/main" val="640206256"/>
              </p:ext>
            </p:extLst>
          </p:nvPr>
        </p:nvGraphicFramePr>
        <p:xfrm>
          <a:off x="656469" y="1858974"/>
          <a:ext cx="10875886" cy="3639101"/>
        </p:xfrm>
        <a:graphic>
          <a:graphicData uri="http://schemas.openxmlformats.org/drawingml/2006/table">
            <a:tbl>
              <a:tblPr firstRow="1" bandRow="1">
                <a:tableStyleId>{3B4B98B0-60AC-42C2-AFA5-B58CD77FA1E5}</a:tableStyleId>
              </a:tblPr>
              <a:tblGrid>
                <a:gridCol w="3170516">
                  <a:extLst>
                    <a:ext uri="{9D8B030D-6E8A-4147-A177-3AD203B41FA5}">
                      <a16:colId xmlns:a16="http://schemas.microsoft.com/office/drawing/2014/main" val="519630871"/>
                    </a:ext>
                  </a:extLst>
                </a:gridCol>
                <a:gridCol w="2764832">
                  <a:extLst>
                    <a:ext uri="{9D8B030D-6E8A-4147-A177-3AD203B41FA5}">
                      <a16:colId xmlns:a16="http://schemas.microsoft.com/office/drawing/2014/main" val="3667424011"/>
                    </a:ext>
                  </a:extLst>
                </a:gridCol>
                <a:gridCol w="2470269">
                  <a:extLst>
                    <a:ext uri="{9D8B030D-6E8A-4147-A177-3AD203B41FA5}">
                      <a16:colId xmlns:a16="http://schemas.microsoft.com/office/drawing/2014/main" val="679822976"/>
                    </a:ext>
                  </a:extLst>
                </a:gridCol>
                <a:gridCol w="2470269">
                  <a:extLst>
                    <a:ext uri="{9D8B030D-6E8A-4147-A177-3AD203B41FA5}">
                      <a16:colId xmlns:a16="http://schemas.microsoft.com/office/drawing/2014/main" val="1469812343"/>
                    </a:ext>
                  </a:extLst>
                </a:gridCol>
              </a:tblGrid>
              <a:tr h="826524">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0" kern="1200" dirty="0">
                          <a:solidFill>
                            <a:schemeClr val="bg1"/>
                          </a:solidFill>
                          <a:latin typeface="IntelOne Display Light" panose="020B0403020203020204" pitchFamily="34" charset="0"/>
                          <a:ea typeface="+mn-ea"/>
                          <a:cs typeface="+mn-cs"/>
                        </a:rPr>
                        <a:t>Comparisons to deploying </a:t>
                      </a:r>
                      <a:br>
                        <a:rPr lang="en-US" sz="1200" b="0" kern="1200" dirty="0">
                          <a:solidFill>
                            <a:schemeClr val="bg1"/>
                          </a:solidFill>
                          <a:latin typeface="IntelOne Display Light" panose="020B0403020203020204" pitchFamily="34" charset="0"/>
                          <a:ea typeface="+mn-ea"/>
                          <a:cs typeface="+mn-cs"/>
                        </a:rPr>
                      </a:br>
                      <a:r>
                        <a:rPr lang="en-US" sz="1200" b="0" kern="1200" dirty="0">
                          <a:solidFill>
                            <a:schemeClr val="bg1"/>
                          </a:solidFill>
                          <a:latin typeface="IntelOne Display Light" panose="020B0403020203020204" pitchFamily="34" charset="0"/>
                          <a:ea typeface="+mn-ea"/>
                          <a:cs typeface="+mn-cs"/>
                        </a:rPr>
                        <a:t>50 servers with  3</a:t>
                      </a:r>
                      <a:r>
                        <a:rPr lang="en-US" sz="1200" b="0" kern="1200" baseline="30000" dirty="0">
                          <a:solidFill>
                            <a:schemeClr val="bg1"/>
                          </a:solidFill>
                          <a:latin typeface="IntelOne Display Light" panose="020B0403020203020204" pitchFamily="34" charset="0"/>
                          <a:ea typeface="+mn-ea"/>
                          <a:cs typeface="+mn-cs"/>
                        </a:rPr>
                        <a:t>rd</a:t>
                      </a:r>
                      <a:r>
                        <a:rPr lang="en-US" sz="1200" b="0" kern="1200" dirty="0">
                          <a:solidFill>
                            <a:schemeClr val="bg1"/>
                          </a:solidFill>
                          <a:latin typeface="IntelOne Display Light" panose="020B0403020203020204" pitchFamily="34" charset="0"/>
                          <a:ea typeface="+mn-ea"/>
                          <a:cs typeface="+mn-cs"/>
                        </a:rPr>
                        <a:t> Gen Intel Xeon processor</a:t>
                      </a:r>
                    </a:p>
                  </a:txBody>
                  <a:tcPr marL="91416" marR="91416" marT="45708" marB="45708" anchor="ctr">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000" b="0" i="0" dirty="0">
                          <a:solidFill>
                            <a:schemeClr val="bg1"/>
                          </a:solidFill>
                          <a:latin typeface="IntelOne Display Medium" panose="020B0503020203020204" pitchFamily="34" charset="77"/>
                        </a:rPr>
                        <a:t>Artificial Intelligence</a:t>
                      </a:r>
                      <a:br>
                        <a:rPr lang="en-US" sz="1600" b="1" dirty="0">
                          <a:solidFill>
                            <a:schemeClr val="bg1"/>
                          </a:solidFill>
                        </a:rPr>
                      </a:br>
                      <a:r>
                        <a:rPr lang="en-US" sz="1200" b="0" kern="1200" dirty="0">
                          <a:solidFill>
                            <a:schemeClr val="bg1"/>
                          </a:solidFill>
                          <a:latin typeface="IntelOne Display Light" panose="020B0403020203020204" pitchFamily="34" charset="0"/>
                          <a:ea typeface="+mn-ea"/>
                          <a:cs typeface="+mn-cs"/>
                        </a:rPr>
                        <a:t>(Real time Inferencing, </a:t>
                      </a:r>
                      <a:br>
                        <a:rPr lang="en-US" sz="1200" b="0" kern="1200" dirty="0">
                          <a:solidFill>
                            <a:schemeClr val="bg1"/>
                          </a:solidFill>
                          <a:latin typeface="IntelOne Display Light" panose="020B0403020203020204" pitchFamily="34" charset="0"/>
                          <a:ea typeface="+mn-ea"/>
                          <a:cs typeface="+mn-cs"/>
                        </a:rPr>
                      </a:br>
                      <a:r>
                        <a:rPr lang="en-US" sz="1200" b="0" kern="1200" dirty="0">
                          <a:solidFill>
                            <a:schemeClr val="bg1"/>
                          </a:solidFill>
                          <a:latin typeface="IntelOne Display Light" panose="020B0403020203020204" pitchFamily="34" charset="0"/>
                          <a:ea typeface="+mn-ea"/>
                          <a:cs typeface="+mn-cs"/>
                        </a:rPr>
                        <a:t>RSN50 w/ Intel® AMX)</a:t>
                      </a:r>
                    </a:p>
                  </a:txBody>
                  <a:tcPr marL="91416" marR="91416" marT="45708" marB="45708">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tcPr>
                </a:tc>
                <a:tc>
                  <a:txBody>
                    <a:bodyPr/>
                    <a:lstStyle/>
                    <a:p>
                      <a:pPr algn="ctr"/>
                      <a:r>
                        <a:rPr lang="en-US" sz="2000" b="0" i="0" kern="1200" dirty="0">
                          <a:solidFill>
                            <a:schemeClr val="bg1"/>
                          </a:solidFill>
                          <a:latin typeface="IntelOne Display Medium" panose="020B0503020203020204" pitchFamily="34" charset="77"/>
                          <a:ea typeface="+mn-ea"/>
                          <a:cs typeface="+mn-cs"/>
                        </a:rPr>
                        <a:t>Database </a:t>
                      </a:r>
                    </a:p>
                    <a:p>
                      <a:pPr algn="ctr"/>
                      <a:r>
                        <a:rPr lang="en-US" sz="1200" b="0" kern="1200" dirty="0">
                          <a:solidFill>
                            <a:schemeClr val="bg1"/>
                          </a:solidFill>
                          <a:latin typeface="IntelOne Display Light" panose="020B0403020203020204" pitchFamily="34" charset="0"/>
                          <a:ea typeface="+mn-ea"/>
                          <a:cs typeface="+mn-cs"/>
                        </a:rPr>
                        <a:t>(Rocks DB w/Intel®  IAA)</a:t>
                      </a:r>
                    </a:p>
                  </a:txBody>
                  <a:tcPr marL="91416" marR="91416" marT="45708" marB="45708">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tcPr>
                </a:tc>
                <a:tc>
                  <a:txBody>
                    <a:bodyPr/>
                    <a:lstStyle/>
                    <a:p>
                      <a:pPr marL="0" algn="ctr" defTabSz="914400" rtl="0" eaLnBrk="1" latinLnBrk="0" hangingPunct="1"/>
                      <a:r>
                        <a:rPr lang="en-US" sz="2000" b="0" i="0" kern="1200" dirty="0">
                          <a:solidFill>
                            <a:schemeClr val="bg1"/>
                          </a:solidFill>
                          <a:latin typeface="IntelOne Display Medium" panose="020B0503020203020204" pitchFamily="34" charset="77"/>
                          <a:ea typeface="+mn-ea"/>
                          <a:cs typeface="+mn-cs"/>
                        </a:rPr>
                        <a:t>HPC</a:t>
                      </a:r>
                    </a:p>
                    <a:p>
                      <a:pPr algn="ctr"/>
                      <a:r>
                        <a:rPr lang="en-US" sz="1200" b="0" kern="1200" dirty="0">
                          <a:solidFill>
                            <a:schemeClr val="bg1"/>
                          </a:solidFill>
                          <a:latin typeface="IntelOne Display Light" panose="020B0403020203020204" pitchFamily="34" charset="0"/>
                          <a:ea typeface="+mn-ea"/>
                          <a:cs typeface="+mn-cs"/>
                        </a:rPr>
                        <a:t>(</a:t>
                      </a:r>
                      <a:r>
                        <a:rPr lang="en-US" sz="1200" b="0" kern="1200" dirty="0" err="1">
                          <a:solidFill>
                            <a:schemeClr val="bg1"/>
                          </a:solidFill>
                          <a:latin typeface="IntelOne Display Light" panose="020B0403020203020204" pitchFamily="34" charset="0"/>
                          <a:ea typeface="+mn-ea"/>
                          <a:cs typeface="+mn-cs"/>
                        </a:rPr>
                        <a:t>OpenFOAM</a:t>
                      </a:r>
                      <a:r>
                        <a:rPr lang="en-US" sz="1200" b="0" kern="1200" dirty="0">
                          <a:solidFill>
                            <a:schemeClr val="bg1"/>
                          </a:solidFill>
                          <a:latin typeface="IntelOne Display Light" panose="020B0403020203020204" pitchFamily="34" charset="0"/>
                          <a:ea typeface="+mn-ea"/>
                          <a:cs typeface="+mn-cs"/>
                        </a:rPr>
                        <a:t>)</a:t>
                      </a:r>
                    </a:p>
                  </a:txBody>
                  <a:tcPr marL="91416" marR="91416" marT="45708" marB="45708">
                    <a:lnL w="9525" cap="flat" cmpd="sng" algn="ctr">
                      <a:solidFill>
                        <a:srgbClr val="AEAEAE"/>
                      </a:solidFill>
                      <a:prstDash val="solid"/>
                      <a:round/>
                      <a:headEnd type="none" w="med" len="med"/>
                      <a:tailEnd type="none" w="med" len="med"/>
                    </a:lnL>
                    <a:lnT w="9525" cap="flat" cmpd="sng" algn="ctr">
                      <a:noFill/>
                      <a:prstDash val="solid"/>
                      <a:round/>
                      <a:headEnd type="none" w="med" len="med"/>
                      <a:tailEnd type="none" w="med" len="med"/>
                    </a:lnT>
                    <a:lnB w="9525" cap="flat" cmpd="sng" algn="ctr">
                      <a:solidFill>
                        <a:srgbClr val="AEAEAE"/>
                      </a:solidFill>
                      <a:prstDash val="solid"/>
                      <a:round/>
                      <a:headEnd type="none" w="med" len="med"/>
                      <a:tailEnd type="none" w="med" len="med"/>
                    </a:lnB>
                  </a:tcPr>
                </a:tc>
                <a:extLst>
                  <a:ext uri="{0D108BD9-81ED-4DB2-BD59-A6C34878D82A}">
                    <a16:rowId xmlns:a16="http://schemas.microsoft.com/office/drawing/2014/main" val="3387019569"/>
                  </a:ext>
                </a:extLst>
              </a:tr>
              <a:tr h="640190">
                <a:tc>
                  <a:txBody>
                    <a:bodyPr/>
                    <a:lstStyle/>
                    <a:p>
                      <a:pPr algn="l"/>
                      <a:r>
                        <a:rPr lang="en-US" sz="1600" b="0" dirty="0">
                          <a:solidFill>
                            <a:schemeClr val="bg1"/>
                          </a:solidFill>
                        </a:rPr>
                        <a:t>Number of Intel Xeon processor-based servers</a:t>
                      </a:r>
                    </a:p>
                  </a:txBody>
                  <a:tcPr marL="91416" marR="91416" marT="45708" marB="45708" anchor="ctr">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tc>
                  <a:txBody>
                    <a:bodyPr/>
                    <a:lstStyle/>
                    <a:p>
                      <a:pPr algn="ctr"/>
                      <a:r>
                        <a:rPr lang="en-US" sz="1800" dirty="0">
                          <a:solidFill>
                            <a:schemeClr val="bg1"/>
                          </a:solidFill>
                        </a:rPr>
                        <a:t>17 servers</a:t>
                      </a:r>
                      <a:endParaRPr lang="en-US" sz="800" dirty="0">
                        <a:solidFill>
                          <a:schemeClr val="bg1"/>
                        </a:solidFill>
                      </a:endParaRPr>
                    </a:p>
                    <a:p>
                      <a:pPr algn="ctr"/>
                      <a:r>
                        <a:rPr lang="en-US" sz="800" dirty="0">
                          <a:solidFill>
                            <a:schemeClr val="bg1"/>
                          </a:solidFill>
                        </a:rPr>
                        <a:t>with 4</a:t>
                      </a:r>
                      <a:r>
                        <a:rPr lang="en-US" sz="800" baseline="30000" dirty="0">
                          <a:solidFill>
                            <a:schemeClr val="bg1"/>
                          </a:solidFill>
                        </a:rPr>
                        <a:t>th</a:t>
                      </a:r>
                      <a:r>
                        <a:rPr lang="en-US" sz="800" dirty="0">
                          <a:solidFill>
                            <a:schemeClr val="bg1"/>
                          </a:solidFill>
                        </a:rPr>
                        <a:t> Gen Intel® Xeon processors</a:t>
                      </a:r>
                      <a:endParaRPr lang="en-US" sz="1800" dirty="0">
                        <a:solidFill>
                          <a:schemeClr val="bg1"/>
                        </a:solidFill>
                      </a:endParaRP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18 servers</a:t>
                      </a:r>
                      <a:endParaRPr lang="en-US" sz="8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with 4th Gen Intel® Xeon processors</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16 servers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with Intel® Xeon® CPU Max Series</a:t>
                      </a:r>
                    </a:p>
                  </a:txBody>
                  <a:tcPr marL="91416" marR="91416" marT="45708" marB="45708" anchor="ctr">
                    <a:lnL w="9525" cap="flat" cmpd="sng" algn="ctr">
                      <a:solidFill>
                        <a:srgbClr val="AEAEAE"/>
                      </a:solidFill>
                      <a:prstDash val="solid"/>
                      <a:round/>
                      <a:headEnd type="none" w="med" len="med"/>
                      <a:tailEnd type="none" w="med" len="med"/>
                    </a:lnL>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extLst>
                  <a:ext uri="{0D108BD9-81ED-4DB2-BD59-A6C34878D82A}">
                    <a16:rowId xmlns:a16="http://schemas.microsoft.com/office/drawing/2014/main" val="312153829"/>
                  </a:ext>
                </a:extLst>
              </a:tr>
              <a:tr h="617547">
                <a:tc>
                  <a:txBody>
                    <a:bodyPr/>
                    <a:lstStyle/>
                    <a:p>
                      <a:pPr marL="0" algn="l" defTabSz="914400" rtl="0" eaLnBrk="1" latinLnBrk="0" hangingPunct="1"/>
                      <a:r>
                        <a:rPr lang="en-US" sz="1600" b="0" kern="1200" dirty="0">
                          <a:solidFill>
                            <a:schemeClr val="bg1"/>
                          </a:solidFill>
                          <a:latin typeface="+mn-lt"/>
                          <a:ea typeface="+mn-ea"/>
                          <a:cs typeface="+mn-cs"/>
                        </a:rPr>
                        <a:t>Lower Fleet Power (kilowatts)</a:t>
                      </a:r>
                    </a:p>
                  </a:txBody>
                  <a:tcPr marL="91416" marR="91416" marT="45708" marB="45708" anchor="ctr">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alpha val="20000"/>
                      </a:srgbClr>
                    </a:solidFill>
                  </a:tcPr>
                </a:tc>
                <a:tc>
                  <a:txBody>
                    <a:bodyPr/>
                    <a:lstStyle/>
                    <a:p>
                      <a:pPr algn="ctr"/>
                      <a:r>
                        <a:rPr lang="en-US" sz="1800">
                          <a:solidFill>
                            <a:schemeClr val="bg1"/>
                          </a:solidFill>
                        </a:rPr>
                        <a:t>22.1 kW </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15.4 kW</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25.7 kW</a:t>
                      </a:r>
                    </a:p>
                  </a:txBody>
                  <a:tcPr marL="91416" marR="91416" marT="45708" marB="45708" anchor="ctr">
                    <a:lnL w="9525" cap="flat" cmpd="sng" algn="ctr">
                      <a:solidFill>
                        <a:srgbClr val="AEAEAE"/>
                      </a:solidFill>
                      <a:prstDash val="solid"/>
                      <a:round/>
                      <a:headEnd type="none" w="med" len="med"/>
                      <a:tailEnd type="none" w="med" len="med"/>
                    </a:lnL>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alpha val="20000"/>
                      </a:srgbClr>
                    </a:solidFill>
                  </a:tcPr>
                </a:tc>
                <a:extLst>
                  <a:ext uri="{0D108BD9-81ED-4DB2-BD59-A6C34878D82A}">
                    <a16:rowId xmlns:a16="http://schemas.microsoft.com/office/drawing/2014/main" val="856587624"/>
                  </a:ext>
                </a:extLst>
              </a:tr>
              <a:tr h="617547">
                <a:tc>
                  <a:txBody>
                    <a:bodyPr/>
                    <a:lstStyle/>
                    <a:p>
                      <a:pPr marL="0" algn="l" defTabSz="914400" rtl="0" eaLnBrk="1" latinLnBrk="0" hangingPunct="1"/>
                      <a:r>
                        <a:rPr lang="en-US" sz="1600" b="0" kern="1200" dirty="0">
                          <a:solidFill>
                            <a:schemeClr val="bg1"/>
                          </a:solidFill>
                          <a:latin typeface="+mn-lt"/>
                          <a:ea typeface="+mn-ea"/>
                          <a:cs typeface="+mn-cs"/>
                        </a:rPr>
                        <a:t>Reduced CO2 emissions (kg)*</a:t>
                      </a:r>
                    </a:p>
                  </a:txBody>
                  <a:tcPr marL="91416" marR="91416" marT="45708" marB="45708" anchor="ctr">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tc>
                  <a:txBody>
                    <a:bodyPr/>
                    <a:lstStyle/>
                    <a:p>
                      <a:pPr algn="ctr"/>
                      <a:r>
                        <a:rPr lang="en-US" sz="1800">
                          <a:solidFill>
                            <a:schemeClr val="bg1"/>
                          </a:solidFill>
                        </a:rPr>
                        <a:t>524,000 kg</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tc>
                  <a:txBody>
                    <a:bodyPr/>
                    <a:lstStyle/>
                    <a:p>
                      <a:pPr algn="ctr"/>
                      <a:r>
                        <a:rPr lang="en-US" sz="1800">
                          <a:solidFill>
                            <a:schemeClr val="bg1"/>
                          </a:solidFill>
                        </a:rPr>
                        <a:t>366,000 kg</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latin typeface="+mn-lt"/>
                          <a:ea typeface="+mn-ea"/>
                          <a:cs typeface="+mn-cs"/>
                        </a:rPr>
                        <a:t>611,000  kg</a:t>
                      </a:r>
                    </a:p>
                  </a:txBody>
                  <a:tcPr marL="91416" marR="91416" marT="45708" marB="45708" anchor="ctr">
                    <a:lnL w="9525" cap="flat" cmpd="sng" algn="ctr">
                      <a:solidFill>
                        <a:srgbClr val="AEAEAE"/>
                      </a:solidFill>
                      <a:prstDash val="solid"/>
                      <a:round/>
                      <a:headEnd type="none" w="med" len="med"/>
                      <a:tailEnd type="none" w="med" len="med"/>
                    </a:lnL>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E9E9E9"/>
                    </a:solidFill>
                  </a:tcPr>
                </a:tc>
                <a:extLst>
                  <a:ext uri="{0D108BD9-81ED-4DB2-BD59-A6C34878D82A}">
                    <a16:rowId xmlns:a16="http://schemas.microsoft.com/office/drawing/2014/main" val="1859591622"/>
                  </a:ext>
                </a:extLst>
              </a:tr>
              <a:tr h="541077">
                <a:tc>
                  <a:txBody>
                    <a:bodyPr/>
                    <a:lstStyle/>
                    <a:p>
                      <a:pPr algn="l"/>
                      <a:r>
                        <a:rPr lang="en-US" sz="1600" b="0" dirty="0">
                          <a:solidFill>
                            <a:srgbClr val="FFFFFF"/>
                          </a:solidFill>
                        </a:rPr>
                        <a:t>TCO savings ($)*</a:t>
                      </a:r>
                    </a:p>
                  </a:txBody>
                  <a:tcPr marL="91416" marR="91416" marT="45708" marB="45708" anchor="ctr">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0068B5"/>
                    </a:solidFill>
                  </a:tcPr>
                </a:tc>
                <a:tc>
                  <a:txBody>
                    <a:bodyPr/>
                    <a:lstStyle/>
                    <a:p>
                      <a:pPr algn="ctr"/>
                      <a:r>
                        <a:rPr lang="en-US" sz="1800" dirty="0">
                          <a:solidFill>
                            <a:srgbClr val="FFFFFF"/>
                          </a:solidFill>
                        </a:rPr>
                        <a:t>$1.3M </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0068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$1.2M </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0068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$1.5M </a:t>
                      </a:r>
                    </a:p>
                  </a:txBody>
                  <a:tcPr marL="91416" marR="91416" marT="45708" marB="45708" anchor="ctr">
                    <a:lnL w="9525" cap="flat" cmpd="sng" algn="ctr">
                      <a:solidFill>
                        <a:srgbClr val="AEAEAE"/>
                      </a:solidFill>
                      <a:prstDash val="solid"/>
                      <a:round/>
                      <a:headEnd type="none" w="med" len="med"/>
                      <a:tailEnd type="none" w="med" len="med"/>
                    </a:lnL>
                    <a:lnT w="9525" cap="flat" cmpd="sng" algn="ctr">
                      <a:solidFill>
                        <a:srgbClr val="AEAEAE"/>
                      </a:solidFill>
                      <a:prstDash val="solid"/>
                      <a:round/>
                      <a:headEnd type="none" w="med" len="med"/>
                      <a:tailEnd type="none" w="med" len="med"/>
                    </a:lnT>
                    <a:lnB w="9525" cap="flat" cmpd="sng" algn="ctr">
                      <a:solidFill>
                        <a:srgbClr val="AEAEAE"/>
                      </a:solidFill>
                      <a:prstDash val="solid"/>
                      <a:round/>
                      <a:headEnd type="none" w="med" len="med"/>
                      <a:tailEnd type="none" w="med" len="med"/>
                    </a:lnB>
                    <a:solidFill>
                      <a:srgbClr val="0068B5"/>
                    </a:solidFill>
                  </a:tcPr>
                </a:tc>
                <a:extLst>
                  <a:ext uri="{0D108BD9-81ED-4DB2-BD59-A6C34878D82A}">
                    <a16:rowId xmlns:a16="http://schemas.microsoft.com/office/drawing/2014/main" val="2668170145"/>
                  </a:ext>
                </a:extLst>
              </a:tr>
              <a:tr h="396137">
                <a:tc>
                  <a:txBody>
                    <a:bodyPr/>
                    <a:lstStyle/>
                    <a:p>
                      <a:pPr marL="0" algn="r" defTabSz="914400" rtl="0" eaLnBrk="1" latinLnBrk="0" hangingPunct="1"/>
                      <a:endParaRPr lang="en-US" sz="1400" kern="1200" dirty="0">
                        <a:solidFill>
                          <a:schemeClr val="tx1"/>
                        </a:solidFill>
                        <a:latin typeface="+mn-lt"/>
                        <a:ea typeface="+mn-ea"/>
                        <a:cs typeface="+mn-cs"/>
                      </a:endParaRPr>
                    </a:p>
                  </a:txBody>
                  <a:tcPr marL="91416" marR="91416" marT="45708" marB="45708" anchor="ctr">
                    <a:lnL>
                      <a:noFill/>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dirty="0">
                          <a:ln>
                            <a:noFill/>
                          </a:ln>
                          <a:solidFill>
                            <a:srgbClr val="FEC91B"/>
                          </a:solidFill>
                          <a:effectLst/>
                          <a:latin typeface="IntelOne Display Medium" panose="020B0703020203020204" pitchFamily="34" charset="0"/>
                          <a:ea typeface="Intel Clear Light" panose="020B0404020203020204" pitchFamily="34" charset="0"/>
                          <a:cs typeface="Intel Clear Light" panose="020B0404020203020204" pitchFamily="34" charset="0"/>
                        </a:rPr>
                        <a:t>55% Lower TCO</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004E8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dirty="0">
                          <a:ln>
                            <a:noFill/>
                          </a:ln>
                          <a:solidFill>
                            <a:srgbClr val="FEC91B"/>
                          </a:solidFill>
                          <a:effectLst/>
                          <a:latin typeface="IntelOne Display Medium" panose="020B0703020203020204" pitchFamily="34" charset="0"/>
                          <a:ea typeface="Intel Clear Light" panose="020B0404020203020204" pitchFamily="34" charset="0"/>
                          <a:cs typeface="Intel Clear Light" panose="020B0404020203020204" pitchFamily="34" charset="0"/>
                        </a:rPr>
                        <a:t>52% Lower TCO</a:t>
                      </a:r>
                    </a:p>
                  </a:txBody>
                  <a:tcPr marL="91416" marR="91416" marT="45708" marB="45708" anchor="ctr">
                    <a:lnL w="9525" cap="flat" cmpd="sng" algn="ctr">
                      <a:solidFill>
                        <a:srgbClr val="AEAEAE"/>
                      </a:solidFill>
                      <a:prstDash val="solid"/>
                      <a:round/>
                      <a:headEnd type="none" w="med" len="med"/>
                      <a:tailEnd type="none" w="med" len="med"/>
                    </a:lnL>
                    <a:lnR w="9525" cap="flat" cmpd="sng" algn="ctr">
                      <a:solidFill>
                        <a:srgbClr val="AEAEAE"/>
                      </a:solidFill>
                      <a:prstDash val="solid"/>
                      <a:round/>
                      <a:headEnd type="none" w="med" len="med"/>
                      <a:tailEnd type="none" w="med" len="med"/>
                    </a:lnR>
                    <a:lnT w="9525" cap="flat" cmpd="sng" algn="ctr">
                      <a:solidFill>
                        <a:srgbClr val="AEAEAE"/>
                      </a:solidFill>
                      <a:prstDash val="solid"/>
                      <a:round/>
                      <a:headEnd type="none" w="med" len="med"/>
                      <a:tailEnd type="none" w="med" len="med"/>
                    </a:lnT>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004E8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dirty="0">
                          <a:ln>
                            <a:noFill/>
                          </a:ln>
                          <a:solidFill>
                            <a:srgbClr val="FEC91B"/>
                          </a:solidFill>
                          <a:effectLst/>
                          <a:latin typeface="IntelOne Display Medium" panose="020B0703020203020204" pitchFamily="34" charset="0"/>
                          <a:ea typeface="Intel Clear Light" panose="020B0404020203020204" pitchFamily="34" charset="0"/>
                          <a:cs typeface="Intel Clear Light" panose="020B0404020203020204" pitchFamily="34" charset="0"/>
                        </a:rPr>
                        <a:t>66% Lower TCO</a:t>
                      </a:r>
                    </a:p>
                  </a:txBody>
                  <a:tcPr marL="91416" marR="91416" marT="45708" marB="45708" anchor="ctr">
                    <a:lnL w="9525" cap="flat" cmpd="sng" algn="ctr">
                      <a:solidFill>
                        <a:srgbClr val="AEAEAE"/>
                      </a:solidFill>
                      <a:prstDash val="solid"/>
                      <a:round/>
                      <a:headEnd type="none" w="med" len="med"/>
                      <a:tailEnd type="none" w="med" len="med"/>
                    </a:lnL>
                    <a:lnR>
                      <a:noFill/>
                    </a:lnR>
                    <a:lnT w="9525" cap="flat" cmpd="sng" algn="ctr">
                      <a:solidFill>
                        <a:srgbClr val="AEAEAE"/>
                      </a:solidFill>
                      <a:prstDash val="solid"/>
                      <a:round/>
                      <a:headEnd type="none" w="med" len="med"/>
                      <a:tailEnd type="none" w="med" len="med"/>
                    </a:lnT>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004E88"/>
                    </a:solidFill>
                  </a:tcPr>
                </a:tc>
                <a:extLst>
                  <a:ext uri="{0D108BD9-81ED-4DB2-BD59-A6C34878D82A}">
                    <a16:rowId xmlns:a16="http://schemas.microsoft.com/office/drawing/2014/main" val="3580149346"/>
                  </a:ext>
                </a:extLst>
              </a:tr>
            </a:tbl>
          </a:graphicData>
        </a:graphic>
      </p:graphicFrame>
      <p:sp>
        <p:nvSpPr>
          <p:cNvPr id="6" name="TextBox 5">
            <a:extLst>
              <a:ext uri="{FF2B5EF4-FFF2-40B4-BE49-F238E27FC236}">
                <a16:creationId xmlns:a16="http://schemas.microsoft.com/office/drawing/2014/main" id="{6854E22E-A621-4058-9FF2-BDB9C77031FA}"/>
              </a:ext>
            </a:extLst>
          </p:cNvPr>
          <p:cNvSpPr txBox="1"/>
          <p:nvPr/>
        </p:nvSpPr>
        <p:spPr>
          <a:xfrm>
            <a:off x="578734" y="6079374"/>
            <a:ext cx="3914830" cy="33855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 Estimated over 4 years</a:t>
            </a:r>
          </a:p>
          <a:p>
            <a:r>
              <a:rPr lang="en-US" dirty="0"/>
              <a:t>See backup for workloads and configurations.  Results may vary.</a:t>
            </a:r>
          </a:p>
        </p:txBody>
      </p:sp>
      <p:sp>
        <p:nvSpPr>
          <p:cNvPr id="10" name="TextBox 9">
            <a:extLst>
              <a:ext uri="{FF2B5EF4-FFF2-40B4-BE49-F238E27FC236}">
                <a16:creationId xmlns:a16="http://schemas.microsoft.com/office/drawing/2014/main" id="{2D10B6A3-3DA6-42F3-BB0C-2E9987B43A90}"/>
              </a:ext>
            </a:extLst>
          </p:cNvPr>
          <p:cNvSpPr txBox="1"/>
          <p:nvPr/>
        </p:nvSpPr>
        <p:spPr>
          <a:xfrm>
            <a:off x="584869" y="5805037"/>
            <a:ext cx="5410306" cy="33855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This offering is not approved or endorsed by </a:t>
            </a:r>
            <a:r>
              <a:rPr lang="en-US" dirty="0" err="1"/>
              <a:t>OpenCFD</a:t>
            </a:r>
            <a:r>
              <a:rPr lang="en-US" dirty="0"/>
              <a:t> Limited, producer and distributor of the </a:t>
            </a:r>
            <a:r>
              <a:rPr lang="en-US" dirty="0" err="1"/>
              <a:t>OpenFOAM</a:t>
            </a:r>
            <a:r>
              <a:rPr lang="en-US" dirty="0"/>
              <a:t> software via www.openfoam.com, and owner of the OPENFOAM®  and </a:t>
            </a:r>
            <a:r>
              <a:rPr lang="en-US" dirty="0" err="1"/>
              <a:t>OpenCFD</a:t>
            </a:r>
            <a:r>
              <a:rPr lang="en-US" dirty="0"/>
              <a:t>®  trademark</a:t>
            </a:r>
          </a:p>
        </p:txBody>
      </p:sp>
      <p:sp>
        <p:nvSpPr>
          <p:cNvPr id="2" name="Title 1">
            <a:extLst>
              <a:ext uri="{FF2B5EF4-FFF2-40B4-BE49-F238E27FC236}">
                <a16:creationId xmlns:a16="http://schemas.microsoft.com/office/drawing/2014/main" id="{F4500AB7-7838-3698-32E7-A07997BF8B27}"/>
              </a:ext>
            </a:extLst>
          </p:cNvPr>
          <p:cNvSpPr>
            <a:spLocks noGrp="1"/>
          </p:cNvSpPr>
          <p:nvPr>
            <p:ph type="title"/>
          </p:nvPr>
        </p:nvSpPr>
        <p:spPr>
          <a:xfrm>
            <a:off x="578734" y="221694"/>
            <a:ext cx="11234269" cy="1493679"/>
          </a:xfrm>
        </p:spPr>
        <p:txBody>
          <a:bodyPr>
            <a:normAutofit/>
          </a:bodyPr>
          <a:lstStyle/>
          <a:p>
            <a:r>
              <a:rPr lang="en-US" dirty="0">
                <a:sym typeface="Helvetica Neue"/>
              </a:rPr>
              <a:t>A More Cost-Efficient Server Architecture</a:t>
            </a:r>
            <a:br>
              <a:rPr lang="en-US" dirty="0">
                <a:sym typeface="Helvetica Neue"/>
              </a:rPr>
            </a:br>
            <a:r>
              <a:rPr lang="en-US" sz="2400" dirty="0">
                <a:latin typeface="+mj-lt"/>
              </a:rPr>
              <a:t>Deploy fewer  4th Gen Intel® Xeon® processor-based servers to meet the same </a:t>
            </a:r>
            <a:br>
              <a:rPr lang="en-US" sz="2400" dirty="0">
                <a:latin typeface="+mj-lt"/>
              </a:rPr>
            </a:br>
            <a:r>
              <a:rPr lang="en-US" sz="2400" dirty="0">
                <a:latin typeface="+mj-lt"/>
              </a:rPr>
              <a:t>performance requirement</a:t>
            </a:r>
          </a:p>
        </p:txBody>
      </p:sp>
    </p:spTree>
    <p:extLst>
      <p:ext uri="{BB962C8B-B14F-4D97-AF65-F5344CB8AC3E}">
        <p14:creationId xmlns:p14="http://schemas.microsoft.com/office/powerpoint/2010/main" val="2532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ADD164-8C92-3416-44C9-4B0ED8987078}"/>
              </a:ext>
            </a:extLst>
          </p:cNvPr>
          <p:cNvSpPr/>
          <p:nvPr/>
        </p:nvSpPr>
        <p:spPr>
          <a:xfrm>
            <a:off x="1397018" y="1455031"/>
            <a:ext cx="4227709" cy="613786"/>
          </a:xfrm>
          <a:prstGeom prst="rect">
            <a:avLst/>
          </a:prstGeom>
          <a:solidFill>
            <a:srgbClr val="004E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9299CFBC-28B4-4970-B9E2-378B63E909CE}"/>
              </a:ext>
            </a:extLst>
          </p:cNvPr>
          <p:cNvGraphicFramePr>
            <a:graphicFrameLocks/>
          </p:cNvGraphicFramePr>
          <p:nvPr>
            <p:extLst>
              <p:ext uri="{D42A27DB-BD31-4B8C-83A1-F6EECF244321}">
                <p14:modId xmlns:p14="http://schemas.microsoft.com/office/powerpoint/2010/main" val="1211414452"/>
              </p:ext>
            </p:extLst>
          </p:nvPr>
        </p:nvGraphicFramePr>
        <p:xfrm>
          <a:off x="5707452" y="1778000"/>
          <a:ext cx="6258518" cy="43561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38C3D93-1F6E-442B-84F0-BA4E7C34F51C}"/>
              </a:ext>
            </a:extLst>
          </p:cNvPr>
          <p:cNvSpPr>
            <a:spLocks noGrp="1"/>
          </p:cNvSpPr>
          <p:nvPr>
            <p:ph type="title"/>
          </p:nvPr>
        </p:nvSpPr>
        <p:spPr/>
        <p:txBody>
          <a:bodyPr/>
          <a:lstStyle/>
          <a:p>
            <a:r>
              <a:rPr lang="en-US" dirty="0"/>
              <a:t>Energy Savings a Click Away</a:t>
            </a:r>
          </a:p>
        </p:txBody>
      </p:sp>
      <p:sp>
        <p:nvSpPr>
          <p:cNvPr id="6" name="TextBox 5">
            <a:extLst>
              <a:ext uri="{FF2B5EF4-FFF2-40B4-BE49-F238E27FC236}">
                <a16:creationId xmlns:a16="http://schemas.microsoft.com/office/drawing/2014/main" id="{81D6C120-A6B9-4611-A319-EFE78076134F}"/>
              </a:ext>
            </a:extLst>
          </p:cNvPr>
          <p:cNvSpPr txBox="1"/>
          <p:nvPr/>
        </p:nvSpPr>
        <p:spPr>
          <a:xfrm>
            <a:off x="1397018" y="1510524"/>
            <a:ext cx="4227709" cy="461665"/>
          </a:xfrm>
          <a:prstGeom prst="rect">
            <a:avLst/>
          </a:prstGeom>
          <a:noFill/>
        </p:spPr>
        <p:txBody>
          <a:bodyPr wrap="square">
            <a:spAutoFit/>
          </a:bodyPr>
          <a:lstStyle/>
          <a:p>
            <a:pPr algn="ctr" defTabSz="914126">
              <a:defRPr/>
            </a:pPr>
            <a:r>
              <a:rPr lang="en-US" sz="2400" dirty="0">
                <a:solidFill>
                  <a:srgbClr val="FFFFFF"/>
                </a:solidFill>
                <a:latin typeface="IntelOne Display Medium" panose="020B0503020203020204" pitchFamily="34" charset="77"/>
                <a:cs typeface="Arial"/>
              </a:rPr>
              <a:t>Optimized Power Mode</a:t>
            </a:r>
          </a:p>
        </p:txBody>
      </p:sp>
      <p:sp>
        <p:nvSpPr>
          <p:cNvPr id="14" name="TextBox 13">
            <a:extLst>
              <a:ext uri="{FF2B5EF4-FFF2-40B4-BE49-F238E27FC236}">
                <a16:creationId xmlns:a16="http://schemas.microsoft.com/office/drawing/2014/main" id="{E964A7E6-042E-4726-91EE-DB15809C1888}"/>
              </a:ext>
            </a:extLst>
          </p:cNvPr>
          <p:cNvSpPr txBox="1"/>
          <p:nvPr/>
        </p:nvSpPr>
        <p:spPr>
          <a:xfrm>
            <a:off x="422251" y="6026461"/>
            <a:ext cx="9182038"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 Performance degradation estimated to be 2-5% on select tested  workloads;  see intel.com/</a:t>
            </a:r>
            <a:r>
              <a:rPr lang="en-US" dirty="0" err="1"/>
              <a:t>performanceclaims</a:t>
            </a:r>
            <a:r>
              <a:rPr lang="en-US" dirty="0"/>
              <a:t> : 4th Gen Intel Xeon Scalable processors Claim E6.</a:t>
            </a:r>
          </a:p>
        </p:txBody>
      </p:sp>
      <p:sp>
        <p:nvSpPr>
          <p:cNvPr id="3" name="TextBox 2">
            <a:extLst>
              <a:ext uri="{FF2B5EF4-FFF2-40B4-BE49-F238E27FC236}">
                <a16:creationId xmlns:a16="http://schemas.microsoft.com/office/drawing/2014/main" id="{E75AEA09-0BA4-46F7-A5EE-2E68ACF30605}"/>
              </a:ext>
            </a:extLst>
          </p:cNvPr>
          <p:cNvSpPr txBox="1"/>
          <p:nvPr/>
        </p:nvSpPr>
        <p:spPr>
          <a:xfrm>
            <a:off x="6417310" y="4705826"/>
            <a:ext cx="1916260" cy="473976"/>
          </a:xfrm>
          <a:prstGeom prst="rect">
            <a:avLst/>
          </a:prstGeom>
          <a:solidFill>
            <a:srgbClr val="FEC91B"/>
          </a:solidFill>
          <a:ln w="25400">
            <a:solidFill>
              <a:srgbClr val="FFFFFF"/>
            </a:solidFill>
          </a:ln>
          <a:effectLst/>
        </p:spPr>
        <p:txBody>
          <a:bodyPr wrap="square" rtlCol="0" anchor="ctr">
            <a:spAutoFit/>
          </a:bodyPr>
          <a:lstStyle>
            <a:defPPr>
              <a:defRPr lang="en-US"/>
            </a:defPPr>
            <a:lvl1pPr algn="ctr">
              <a:lnSpc>
                <a:spcPct val="80000"/>
              </a:lnSpc>
              <a:defRPr kumimoji="0" sz="1100" i="0" u="none" strike="noStrike" cap="none" normalizeH="0" baseline="0">
                <a:ln>
                  <a:noFill/>
                </a:ln>
                <a:solidFill>
                  <a:srgbClr val="00C7FD"/>
                </a:solidFill>
                <a:effectLst/>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defTabSz="914126">
              <a:defRPr/>
            </a:pPr>
            <a:r>
              <a:rPr lang="en-US" dirty="0">
                <a:solidFill>
                  <a:srgbClr val="525252"/>
                </a:solidFill>
                <a:latin typeface="+mn-lt"/>
              </a:rPr>
              <a:t>Low to Intermediate</a:t>
            </a:r>
          </a:p>
          <a:p>
            <a:pPr defTabSz="914126">
              <a:defRPr/>
            </a:pPr>
            <a:r>
              <a:rPr lang="en-US" sz="1000" dirty="0">
                <a:solidFill>
                  <a:srgbClr val="525252"/>
                </a:solidFill>
                <a:latin typeface="+mn-lt"/>
              </a:rPr>
              <a:t>CPU utilization </a:t>
            </a:r>
          </a:p>
          <a:p>
            <a:pPr defTabSz="914126">
              <a:defRPr/>
            </a:pPr>
            <a:r>
              <a:rPr lang="en-US" sz="1000" dirty="0">
                <a:solidFill>
                  <a:srgbClr val="525252"/>
                </a:solidFill>
                <a:latin typeface="+mn-lt"/>
              </a:rPr>
              <a:t>(below ~40%)</a:t>
            </a:r>
          </a:p>
        </p:txBody>
      </p:sp>
      <p:sp>
        <p:nvSpPr>
          <p:cNvPr id="12" name="TextBox 11">
            <a:extLst>
              <a:ext uri="{FF2B5EF4-FFF2-40B4-BE49-F238E27FC236}">
                <a16:creationId xmlns:a16="http://schemas.microsoft.com/office/drawing/2014/main" id="{D3801520-59C0-48A1-BE84-44DF4BDF2D73}"/>
              </a:ext>
            </a:extLst>
          </p:cNvPr>
          <p:cNvSpPr txBox="1"/>
          <p:nvPr/>
        </p:nvSpPr>
        <p:spPr>
          <a:xfrm>
            <a:off x="10103450" y="4794671"/>
            <a:ext cx="1063357" cy="350865"/>
          </a:xfrm>
          <a:prstGeom prst="rect">
            <a:avLst/>
          </a:prstGeom>
          <a:solidFill>
            <a:srgbClr val="FEC91B"/>
          </a:solidFill>
          <a:ln w="25400">
            <a:solidFill>
              <a:srgbClr val="FFFFFF"/>
            </a:solidFill>
          </a:ln>
          <a:effectLst/>
        </p:spPr>
        <p:txBody>
          <a:bodyPr wrap="square" rtlCol="0" anchor="ctr">
            <a:spAutoFit/>
          </a:bodyPr>
          <a:lstStyle/>
          <a:p>
            <a:pPr algn="ctr" defTabSz="914126">
              <a:lnSpc>
                <a:spcPct val="80000"/>
              </a:lnSpc>
              <a:defRPr/>
            </a:pPr>
            <a:r>
              <a:rPr lang="en-US" sz="1100" dirty="0">
                <a:solidFill>
                  <a:srgbClr val="525252"/>
                </a:solidFill>
                <a:ea typeface="Intel Clear Light" panose="020B0404020203020204" pitchFamily="34" charset="0"/>
                <a:cs typeface="Intel Clear Light" panose="020B0404020203020204" pitchFamily="34" charset="0"/>
              </a:rPr>
              <a:t>High/Peak</a:t>
            </a:r>
          </a:p>
          <a:p>
            <a:pPr algn="ctr" defTabSz="914126">
              <a:lnSpc>
                <a:spcPct val="80000"/>
              </a:lnSpc>
              <a:defRPr/>
            </a:pPr>
            <a:r>
              <a:rPr lang="en-US" sz="1000" dirty="0">
                <a:solidFill>
                  <a:srgbClr val="525252"/>
                </a:solidFill>
                <a:ea typeface="Intel Clear Light" panose="020B0404020203020204" pitchFamily="34" charset="0"/>
                <a:cs typeface="Intel Clear Light" panose="020B0404020203020204" pitchFamily="34" charset="0"/>
              </a:rPr>
              <a:t>CPU utilization</a:t>
            </a:r>
          </a:p>
        </p:txBody>
      </p:sp>
      <p:sp>
        <p:nvSpPr>
          <p:cNvPr id="4" name="Rectangle 3">
            <a:extLst>
              <a:ext uri="{FF2B5EF4-FFF2-40B4-BE49-F238E27FC236}">
                <a16:creationId xmlns:a16="http://schemas.microsoft.com/office/drawing/2014/main" id="{B623CDC3-6E8C-0B7B-4A77-590A2763F1C8}"/>
              </a:ext>
            </a:extLst>
          </p:cNvPr>
          <p:cNvSpPr/>
          <p:nvPr/>
        </p:nvSpPr>
        <p:spPr>
          <a:xfrm>
            <a:off x="6417310" y="2558475"/>
            <a:ext cx="1934975" cy="205655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525252"/>
              </a:solidFill>
              <a:latin typeface="IntelOne Display Regular"/>
              <a:cs typeface="Arial"/>
            </a:endParaRPr>
          </a:p>
        </p:txBody>
      </p:sp>
      <p:sp>
        <p:nvSpPr>
          <p:cNvPr id="5" name="TextBox 4">
            <a:extLst>
              <a:ext uri="{FF2B5EF4-FFF2-40B4-BE49-F238E27FC236}">
                <a16:creationId xmlns:a16="http://schemas.microsoft.com/office/drawing/2014/main" id="{F81CD273-97DA-7588-74E6-C1BEA5F53E00}"/>
              </a:ext>
            </a:extLst>
          </p:cNvPr>
          <p:cNvSpPr txBox="1"/>
          <p:nvPr/>
        </p:nvSpPr>
        <p:spPr>
          <a:xfrm>
            <a:off x="6417310" y="2127588"/>
            <a:ext cx="1934976" cy="430887"/>
          </a:xfrm>
          <a:prstGeom prst="rect">
            <a:avLst/>
          </a:prstGeom>
          <a:solidFill>
            <a:srgbClr val="00B050"/>
          </a:solidFill>
        </p:spPr>
        <p:txBody>
          <a:bodyPr wrap="square">
            <a:spAutoFit/>
          </a:bodyPr>
          <a:lstStyle/>
          <a:p>
            <a:pPr algn="ctr" defTabSz="914126">
              <a:defRPr/>
            </a:pPr>
            <a:r>
              <a:rPr lang="en-US" sz="1200" dirty="0">
                <a:solidFill>
                  <a:srgbClr val="FFFFFF"/>
                </a:solidFill>
                <a:latin typeface="IntelOne Display Regular" panose="020B0503020203020204" pitchFamily="34" charset="77"/>
                <a:cs typeface="Arial"/>
              </a:rPr>
              <a:t>Real-world Zone: </a:t>
            </a:r>
            <a:br>
              <a:rPr lang="en-US" sz="1200" dirty="0">
                <a:solidFill>
                  <a:srgbClr val="FFFFFF"/>
                </a:solidFill>
                <a:latin typeface="IntelOne Display Regular" panose="020B0503020203020204" pitchFamily="34" charset="77"/>
                <a:cs typeface="Arial"/>
              </a:rPr>
            </a:br>
            <a:r>
              <a:rPr lang="en-US" sz="1000" dirty="0">
                <a:solidFill>
                  <a:srgbClr val="FFFFFF"/>
                </a:solidFill>
                <a:latin typeface="IntelOne Display Regular" panose="020B0503020203020204" pitchFamily="34" charset="77"/>
                <a:cs typeface="Arial"/>
              </a:rPr>
              <a:t>80% of use</a:t>
            </a:r>
            <a:endParaRPr lang="en-US" sz="1400" dirty="0">
              <a:solidFill>
                <a:srgbClr val="FFFFFF"/>
              </a:solidFill>
              <a:latin typeface="IntelOne Display Regular" panose="020B0503020203020204" pitchFamily="34" charset="77"/>
              <a:cs typeface="Arial"/>
            </a:endParaRPr>
          </a:p>
        </p:txBody>
      </p:sp>
      <p:pic>
        <p:nvPicPr>
          <p:cNvPr id="7" name="Picture 6" descr="Graphical user interface, application&#10;&#10;Description automatically generated">
            <a:extLst>
              <a:ext uri="{FF2B5EF4-FFF2-40B4-BE49-F238E27FC236}">
                <a16:creationId xmlns:a16="http://schemas.microsoft.com/office/drawing/2014/main" id="{86D8FCE9-611A-53DB-74FB-701E5BEB4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03" y="1455031"/>
            <a:ext cx="613786" cy="613786"/>
          </a:xfrm>
          <a:prstGeom prst="rect">
            <a:avLst/>
          </a:prstGeom>
          <a:ln>
            <a:noFill/>
          </a:ln>
          <a:effectLst/>
        </p:spPr>
      </p:pic>
      <p:grpSp>
        <p:nvGrpSpPr>
          <p:cNvPr id="27" name="Group 5">
            <a:extLst>
              <a:ext uri="{FF2B5EF4-FFF2-40B4-BE49-F238E27FC236}">
                <a16:creationId xmlns:a16="http://schemas.microsoft.com/office/drawing/2014/main" id="{91391CE7-CDD1-C349-DAE9-524FB77026A9}"/>
              </a:ext>
            </a:extLst>
          </p:cNvPr>
          <p:cNvGrpSpPr>
            <a:grpSpLocks noChangeAspect="1"/>
          </p:cNvGrpSpPr>
          <p:nvPr/>
        </p:nvGrpSpPr>
        <p:grpSpPr bwMode="auto">
          <a:xfrm>
            <a:off x="7368193" y="3956091"/>
            <a:ext cx="418356" cy="452369"/>
            <a:chOff x="2630" y="1352"/>
            <a:chExt cx="492" cy="532"/>
          </a:xfrm>
          <a:solidFill>
            <a:srgbClr val="00B050"/>
          </a:solidFill>
        </p:grpSpPr>
        <p:sp>
          <p:nvSpPr>
            <p:cNvPr id="28" name="Freeform 6">
              <a:extLst>
                <a:ext uri="{FF2B5EF4-FFF2-40B4-BE49-F238E27FC236}">
                  <a16:creationId xmlns:a16="http://schemas.microsoft.com/office/drawing/2014/main" id="{F0E540AF-96CF-4BDC-155F-D98B8BE40FCC}"/>
                </a:ext>
              </a:extLst>
            </p:cNvPr>
            <p:cNvSpPr>
              <a:spLocks/>
            </p:cNvSpPr>
            <p:nvPr/>
          </p:nvSpPr>
          <p:spPr bwMode="auto">
            <a:xfrm>
              <a:off x="2930" y="1716"/>
              <a:ext cx="180" cy="168"/>
            </a:xfrm>
            <a:custGeom>
              <a:avLst/>
              <a:gdLst>
                <a:gd name="T0" fmla="*/ 50 w 76"/>
                <a:gd name="T1" fmla="*/ 4 h 71"/>
                <a:gd name="T2" fmla="*/ 50 w 76"/>
                <a:gd name="T3" fmla="*/ 16 h 71"/>
                <a:gd name="T4" fmla="*/ 75 w 76"/>
                <a:gd name="T5" fmla="*/ 16 h 71"/>
                <a:gd name="T6" fmla="*/ 76 w 76"/>
                <a:gd name="T7" fmla="*/ 18 h 71"/>
                <a:gd name="T8" fmla="*/ 76 w 76"/>
                <a:gd name="T9" fmla="*/ 27 h 71"/>
                <a:gd name="T10" fmla="*/ 75 w 76"/>
                <a:gd name="T11" fmla="*/ 28 h 71"/>
                <a:gd name="T12" fmla="*/ 50 w 76"/>
                <a:gd name="T13" fmla="*/ 28 h 71"/>
                <a:gd name="T14" fmla="*/ 50 w 76"/>
                <a:gd name="T15" fmla="*/ 43 h 71"/>
                <a:gd name="T16" fmla="*/ 75 w 76"/>
                <a:gd name="T17" fmla="*/ 43 h 71"/>
                <a:gd name="T18" fmla="*/ 76 w 76"/>
                <a:gd name="T19" fmla="*/ 44 h 71"/>
                <a:gd name="T20" fmla="*/ 76 w 76"/>
                <a:gd name="T21" fmla="*/ 53 h 71"/>
                <a:gd name="T22" fmla="*/ 75 w 76"/>
                <a:gd name="T23" fmla="*/ 54 h 71"/>
                <a:gd name="T24" fmla="*/ 50 w 76"/>
                <a:gd name="T25" fmla="*/ 54 h 71"/>
                <a:gd name="T26" fmla="*/ 50 w 76"/>
                <a:gd name="T27" fmla="*/ 66 h 71"/>
                <a:gd name="T28" fmla="*/ 50 w 76"/>
                <a:gd name="T29" fmla="*/ 68 h 71"/>
                <a:gd name="T30" fmla="*/ 47 w 76"/>
                <a:gd name="T31" fmla="*/ 71 h 71"/>
                <a:gd name="T32" fmla="*/ 40 w 76"/>
                <a:gd name="T33" fmla="*/ 71 h 71"/>
                <a:gd name="T34" fmla="*/ 38 w 76"/>
                <a:gd name="T35" fmla="*/ 68 h 71"/>
                <a:gd name="T36" fmla="*/ 38 w 76"/>
                <a:gd name="T37" fmla="*/ 65 h 71"/>
                <a:gd name="T38" fmla="*/ 0 w 76"/>
                <a:gd name="T39" fmla="*/ 50 h 71"/>
                <a:gd name="T40" fmla="*/ 0 w 76"/>
                <a:gd name="T41" fmla="*/ 20 h 71"/>
                <a:gd name="T42" fmla="*/ 38 w 76"/>
                <a:gd name="T43" fmla="*/ 5 h 71"/>
                <a:gd name="T44" fmla="*/ 38 w 76"/>
                <a:gd name="T45" fmla="*/ 2 h 71"/>
                <a:gd name="T46" fmla="*/ 40 w 76"/>
                <a:gd name="T47" fmla="*/ 0 h 71"/>
                <a:gd name="T48" fmla="*/ 47 w 76"/>
                <a:gd name="T49" fmla="*/ 0 h 71"/>
                <a:gd name="T50" fmla="*/ 50 w 76"/>
                <a:gd name="T51" fmla="*/ 2 h 71"/>
                <a:gd name="T52" fmla="*/ 50 w 76"/>
                <a:gd name="T53"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71">
                  <a:moveTo>
                    <a:pt x="50" y="4"/>
                  </a:moveTo>
                  <a:cubicBezTo>
                    <a:pt x="50" y="16"/>
                    <a:pt x="50" y="16"/>
                    <a:pt x="50" y="16"/>
                  </a:cubicBezTo>
                  <a:cubicBezTo>
                    <a:pt x="75" y="16"/>
                    <a:pt x="75" y="16"/>
                    <a:pt x="75" y="16"/>
                  </a:cubicBezTo>
                  <a:cubicBezTo>
                    <a:pt x="76" y="16"/>
                    <a:pt x="76" y="16"/>
                    <a:pt x="76" y="18"/>
                  </a:cubicBezTo>
                  <a:cubicBezTo>
                    <a:pt x="76" y="27"/>
                    <a:pt x="76" y="27"/>
                    <a:pt x="76" y="27"/>
                  </a:cubicBezTo>
                  <a:cubicBezTo>
                    <a:pt x="76" y="27"/>
                    <a:pt x="76" y="28"/>
                    <a:pt x="75" y="28"/>
                  </a:cubicBezTo>
                  <a:cubicBezTo>
                    <a:pt x="50" y="28"/>
                    <a:pt x="50" y="28"/>
                    <a:pt x="50" y="28"/>
                  </a:cubicBezTo>
                  <a:cubicBezTo>
                    <a:pt x="50" y="43"/>
                    <a:pt x="50" y="43"/>
                    <a:pt x="50" y="43"/>
                  </a:cubicBezTo>
                  <a:cubicBezTo>
                    <a:pt x="75" y="43"/>
                    <a:pt x="75" y="43"/>
                    <a:pt x="75" y="43"/>
                  </a:cubicBezTo>
                  <a:cubicBezTo>
                    <a:pt x="76" y="43"/>
                    <a:pt x="76" y="43"/>
                    <a:pt x="76" y="44"/>
                  </a:cubicBezTo>
                  <a:cubicBezTo>
                    <a:pt x="76" y="53"/>
                    <a:pt x="76" y="53"/>
                    <a:pt x="76" y="53"/>
                  </a:cubicBezTo>
                  <a:cubicBezTo>
                    <a:pt x="76" y="54"/>
                    <a:pt x="76" y="54"/>
                    <a:pt x="75" y="54"/>
                  </a:cubicBezTo>
                  <a:cubicBezTo>
                    <a:pt x="50" y="54"/>
                    <a:pt x="50" y="54"/>
                    <a:pt x="50" y="54"/>
                  </a:cubicBezTo>
                  <a:cubicBezTo>
                    <a:pt x="50" y="66"/>
                    <a:pt x="50" y="66"/>
                    <a:pt x="50" y="66"/>
                  </a:cubicBezTo>
                  <a:cubicBezTo>
                    <a:pt x="50" y="68"/>
                    <a:pt x="50" y="68"/>
                    <a:pt x="50" y="68"/>
                  </a:cubicBezTo>
                  <a:cubicBezTo>
                    <a:pt x="50" y="70"/>
                    <a:pt x="49" y="71"/>
                    <a:pt x="47" y="71"/>
                  </a:cubicBezTo>
                  <a:cubicBezTo>
                    <a:pt x="40" y="71"/>
                    <a:pt x="40" y="71"/>
                    <a:pt x="40" y="71"/>
                  </a:cubicBezTo>
                  <a:cubicBezTo>
                    <a:pt x="39" y="71"/>
                    <a:pt x="38" y="70"/>
                    <a:pt x="38" y="68"/>
                  </a:cubicBezTo>
                  <a:cubicBezTo>
                    <a:pt x="38" y="65"/>
                    <a:pt x="38" y="65"/>
                    <a:pt x="38" y="65"/>
                  </a:cubicBezTo>
                  <a:cubicBezTo>
                    <a:pt x="0" y="50"/>
                    <a:pt x="0" y="50"/>
                    <a:pt x="0" y="50"/>
                  </a:cubicBezTo>
                  <a:cubicBezTo>
                    <a:pt x="0" y="20"/>
                    <a:pt x="0" y="20"/>
                    <a:pt x="0" y="20"/>
                  </a:cubicBezTo>
                  <a:cubicBezTo>
                    <a:pt x="38" y="5"/>
                    <a:pt x="38" y="5"/>
                    <a:pt x="38" y="5"/>
                  </a:cubicBezTo>
                  <a:cubicBezTo>
                    <a:pt x="38" y="2"/>
                    <a:pt x="38" y="2"/>
                    <a:pt x="38" y="2"/>
                  </a:cubicBezTo>
                  <a:cubicBezTo>
                    <a:pt x="38" y="0"/>
                    <a:pt x="39" y="0"/>
                    <a:pt x="40" y="0"/>
                  </a:cubicBezTo>
                  <a:cubicBezTo>
                    <a:pt x="47" y="0"/>
                    <a:pt x="47" y="0"/>
                    <a:pt x="47" y="0"/>
                  </a:cubicBezTo>
                  <a:cubicBezTo>
                    <a:pt x="49" y="0"/>
                    <a:pt x="50" y="0"/>
                    <a:pt x="50" y="2"/>
                  </a:cubicBezTo>
                  <a:cubicBezTo>
                    <a:pt x="50" y="4"/>
                    <a:pt x="50" y="4"/>
                    <a:pt x="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02">
                <a:defRPr/>
              </a:pPr>
              <a:endParaRPr lang="en-US" sz="1067" dirty="0">
                <a:solidFill>
                  <a:prstClr val="black"/>
                </a:solidFill>
                <a:latin typeface="IntelOne Display Regular" panose="020B0503020203020204" pitchFamily="34" charset="77"/>
                <a:cs typeface="Arial"/>
              </a:endParaRPr>
            </a:p>
          </p:txBody>
        </p:sp>
        <p:sp>
          <p:nvSpPr>
            <p:cNvPr id="29" name="Freeform 7">
              <a:extLst>
                <a:ext uri="{FF2B5EF4-FFF2-40B4-BE49-F238E27FC236}">
                  <a16:creationId xmlns:a16="http://schemas.microsoft.com/office/drawing/2014/main" id="{8EBFECC3-49DE-E2AE-A1E8-FDC698DA1F80}"/>
                </a:ext>
              </a:extLst>
            </p:cNvPr>
            <p:cNvSpPr>
              <a:spLocks/>
            </p:cNvSpPr>
            <p:nvPr/>
          </p:nvSpPr>
          <p:spPr bwMode="auto">
            <a:xfrm>
              <a:off x="2630" y="1352"/>
              <a:ext cx="492" cy="465"/>
            </a:xfrm>
            <a:custGeom>
              <a:avLst/>
              <a:gdLst>
                <a:gd name="T0" fmla="*/ 16 w 208"/>
                <a:gd name="T1" fmla="*/ 184 h 197"/>
                <a:gd name="T2" fmla="*/ 26 w 208"/>
                <a:gd name="T3" fmla="*/ 197 h 197"/>
                <a:gd name="T4" fmla="*/ 122 w 208"/>
                <a:gd name="T5" fmla="*/ 197 h 197"/>
                <a:gd name="T6" fmla="*/ 122 w 208"/>
                <a:gd name="T7" fmla="*/ 181 h 197"/>
                <a:gd name="T8" fmla="*/ 31 w 208"/>
                <a:gd name="T9" fmla="*/ 181 h 197"/>
                <a:gd name="T10" fmla="*/ 31 w 208"/>
                <a:gd name="T11" fmla="*/ 172 h 197"/>
                <a:gd name="T12" fmla="*/ 92 w 208"/>
                <a:gd name="T13" fmla="*/ 172 h 197"/>
                <a:gd name="T14" fmla="*/ 93 w 208"/>
                <a:gd name="T15" fmla="*/ 170 h 197"/>
                <a:gd name="T16" fmla="*/ 93 w 208"/>
                <a:gd name="T17" fmla="*/ 170 h 197"/>
                <a:gd name="T18" fmla="*/ 95 w 208"/>
                <a:gd name="T19" fmla="*/ 165 h 197"/>
                <a:gd name="T20" fmla="*/ 97 w 208"/>
                <a:gd name="T21" fmla="*/ 157 h 197"/>
                <a:gd name="T22" fmla="*/ 113 w 208"/>
                <a:gd name="T23" fmla="*/ 116 h 197"/>
                <a:gd name="T24" fmla="*/ 168 w 208"/>
                <a:gd name="T25" fmla="*/ 95 h 197"/>
                <a:gd name="T26" fmla="*/ 200 w 208"/>
                <a:gd name="T27" fmla="*/ 63 h 197"/>
                <a:gd name="T28" fmla="*/ 199 w 208"/>
                <a:gd name="T29" fmla="*/ 28 h 197"/>
                <a:gd name="T30" fmla="*/ 208 w 208"/>
                <a:gd name="T31" fmla="*/ 2 h 197"/>
                <a:gd name="T32" fmla="*/ 198 w 208"/>
                <a:gd name="T33" fmla="*/ 0 h 197"/>
                <a:gd name="T34" fmla="*/ 184 w 208"/>
                <a:gd name="T35" fmla="*/ 1 h 197"/>
                <a:gd name="T36" fmla="*/ 158 w 208"/>
                <a:gd name="T37" fmla="*/ 7 h 197"/>
                <a:gd name="T38" fmla="*/ 95 w 208"/>
                <a:gd name="T39" fmla="*/ 93 h 197"/>
                <a:gd name="T40" fmla="*/ 98 w 208"/>
                <a:gd name="T41" fmla="*/ 103 h 197"/>
                <a:gd name="T42" fmla="*/ 141 w 208"/>
                <a:gd name="T43" fmla="*/ 38 h 197"/>
                <a:gd name="T44" fmla="*/ 168 w 208"/>
                <a:gd name="T45" fmla="*/ 29 h 197"/>
                <a:gd name="T46" fmla="*/ 105 w 208"/>
                <a:gd name="T47" fmla="*/ 106 h 197"/>
                <a:gd name="T48" fmla="*/ 99 w 208"/>
                <a:gd name="T49" fmla="*/ 120 h 197"/>
                <a:gd name="T50" fmla="*/ 95 w 208"/>
                <a:gd name="T51" fmla="*/ 120 h 197"/>
                <a:gd name="T52" fmla="*/ 85 w 208"/>
                <a:gd name="T53" fmla="*/ 107 h 197"/>
                <a:gd name="T54" fmla="*/ 32 w 208"/>
                <a:gd name="T55" fmla="*/ 64 h 197"/>
                <a:gd name="T56" fmla="*/ 51 w 208"/>
                <a:gd name="T57" fmla="*/ 66 h 197"/>
                <a:gd name="T58" fmla="*/ 89 w 208"/>
                <a:gd name="T59" fmla="*/ 104 h 197"/>
                <a:gd name="T60" fmla="*/ 90 w 208"/>
                <a:gd name="T61" fmla="*/ 96 h 197"/>
                <a:gd name="T62" fmla="*/ 35 w 208"/>
                <a:gd name="T63" fmla="*/ 48 h 197"/>
                <a:gd name="T64" fmla="*/ 17 w 208"/>
                <a:gd name="T65" fmla="*/ 48 h 197"/>
                <a:gd name="T66" fmla="*/ 7 w 208"/>
                <a:gd name="T67" fmla="*/ 49 h 197"/>
                <a:gd name="T68" fmla="*/ 1 w 208"/>
                <a:gd name="T69" fmla="*/ 52 h 197"/>
                <a:gd name="T70" fmla="*/ 11 w 208"/>
                <a:gd name="T71" fmla="*/ 68 h 197"/>
                <a:gd name="T72" fmla="*/ 15 w 208"/>
                <a:gd name="T73" fmla="*/ 92 h 197"/>
                <a:gd name="T74" fmla="*/ 41 w 208"/>
                <a:gd name="T75" fmla="*/ 109 h 197"/>
                <a:gd name="T76" fmla="*/ 81 w 208"/>
                <a:gd name="T77" fmla="*/ 115 h 197"/>
                <a:gd name="T78" fmla="*/ 92 w 208"/>
                <a:gd name="T79" fmla="*/ 131 h 197"/>
                <a:gd name="T80" fmla="*/ 93 w 208"/>
                <a:gd name="T81" fmla="*/ 136 h 197"/>
                <a:gd name="T82" fmla="*/ 86 w 208"/>
                <a:gd name="T83" fmla="*/ 157 h 197"/>
                <a:gd name="T84" fmla="*/ 16 w 208"/>
                <a:gd name="T85" fmla="*/ 157 h 197"/>
                <a:gd name="T86" fmla="*/ 16 w 208"/>
                <a:gd name="T87" fmla="*/ 18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97">
                  <a:moveTo>
                    <a:pt x="16" y="184"/>
                  </a:moveTo>
                  <a:cubicBezTo>
                    <a:pt x="16" y="193"/>
                    <a:pt x="20" y="197"/>
                    <a:pt x="26" y="197"/>
                  </a:cubicBezTo>
                  <a:cubicBezTo>
                    <a:pt x="122" y="197"/>
                    <a:pt x="122" y="197"/>
                    <a:pt x="122" y="197"/>
                  </a:cubicBezTo>
                  <a:cubicBezTo>
                    <a:pt x="122" y="181"/>
                    <a:pt x="122" y="181"/>
                    <a:pt x="122" y="181"/>
                  </a:cubicBezTo>
                  <a:cubicBezTo>
                    <a:pt x="31" y="181"/>
                    <a:pt x="31" y="181"/>
                    <a:pt x="31" y="181"/>
                  </a:cubicBezTo>
                  <a:cubicBezTo>
                    <a:pt x="31" y="172"/>
                    <a:pt x="31" y="172"/>
                    <a:pt x="31" y="172"/>
                  </a:cubicBezTo>
                  <a:cubicBezTo>
                    <a:pt x="92" y="172"/>
                    <a:pt x="92" y="172"/>
                    <a:pt x="92" y="172"/>
                  </a:cubicBezTo>
                  <a:cubicBezTo>
                    <a:pt x="93" y="170"/>
                    <a:pt x="93" y="170"/>
                    <a:pt x="93" y="170"/>
                  </a:cubicBezTo>
                  <a:cubicBezTo>
                    <a:pt x="93" y="170"/>
                    <a:pt x="93" y="170"/>
                    <a:pt x="93" y="170"/>
                  </a:cubicBezTo>
                  <a:cubicBezTo>
                    <a:pt x="93" y="168"/>
                    <a:pt x="94" y="166"/>
                    <a:pt x="95" y="165"/>
                  </a:cubicBezTo>
                  <a:cubicBezTo>
                    <a:pt x="97" y="157"/>
                    <a:pt x="97" y="157"/>
                    <a:pt x="97" y="157"/>
                  </a:cubicBezTo>
                  <a:cubicBezTo>
                    <a:pt x="102" y="142"/>
                    <a:pt x="109" y="122"/>
                    <a:pt x="113" y="116"/>
                  </a:cubicBezTo>
                  <a:cubicBezTo>
                    <a:pt x="122" y="98"/>
                    <a:pt x="151" y="98"/>
                    <a:pt x="168" y="95"/>
                  </a:cubicBezTo>
                  <a:cubicBezTo>
                    <a:pt x="188" y="91"/>
                    <a:pt x="197" y="78"/>
                    <a:pt x="200" y="63"/>
                  </a:cubicBezTo>
                  <a:cubicBezTo>
                    <a:pt x="203" y="49"/>
                    <a:pt x="201" y="41"/>
                    <a:pt x="199" y="28"/>
                  </a:cubicBezTo>
                  <a:cubicBezTo>
                    <a:pt x="198" y="11"/>
                    <a:pt x="208" y="5"/>
                    <a:pt x="208" y="2"/>
                  </a:cubicBezTo>
                  <a:cubicBezTo>
                    <a:pt x="208" y="0"/>
                    <a:pt x="204" y="0"/>
                    <a:pt x="198" y="0"/>
                  </a:cubicBezTo>
                  <a:cubicBezTo>
                    <a:pt x="194" y="0"/>
                    <a:pt x="188" y="0"/>
                    <a:pt x="184" y="1"/>
                  </a:cubicBezTo>
                  <a:cubicBezTo>
                    <a:pt x="174" y="2"/>
                    <a:pt x="160" y="6"/>
                    <a:pt x="158" y="7"/>
                  </a:cubicBezTo>
                  <a:cubicBezTo>
                    <a:pt x="124" y="18"/>
                    <a:pt x="82" y="45"/>
                    <a:pt x="95" y="93"/>
                  </a:cubicBezTo>
                  <a:cubicBezTo>
                    <a:pt x="96" y="96"/>
                    <a:pt x="97" y="100"/>
                    <a:pt x="98" y="103"/>
                  </a:cubicBezTo>
                  <a:cubicBezTo>
                    <a:pt x="109" y="77"/>
                    <a:pt x="122" y="54"/>
                    <a:pt x="141" y="38"/>
                  </a:cubicBezTo>
                  <a:cubicBezTo>
                    <a:pt x="160" y="22"/>
                    <a:pt x="189" y="20"/>
                    <a:pt x="168" y="29"/>
                  </a:cubicBezTo>
                  <a:cubicBezTo>
                    <a:pt x="137" y="44"/>
                    <a:pt x="120" y="72"/>
                    <a:pt x="105" y="106"/>
                  </a:cubicBezTo>
                  <a:cubicBezTo>
                    <a:pt x="103" y="111"/>
                    <a:pt x="101" y="115"/>
                    <a:pt x="99" y="120"/>
                  </a:cubicBezTo>
                  <a:cubicBezTo>
                    <a:pt x="98" y="123"/>
                    <a:pt x="97" y="123"/>
                    <a:pt x="95" y="120"/>
                  </a:cubicBezTo>
                  <a:cubicBezTo>
                    <a:pt x="91" y="115"/>
                    <a:pt x="88" y="111"/>
                    <a:pt x="85" y="107"/>
                  </a:cubicBezTo>
                  <a:cubicBezTo>
                    <a:pt x="70" y="86"/>
                    <a:pt x="54" y="70"/>
                    <a:pt x="32" y="64"/>
                  </a:cubicBezTo>
                  <a:cubicBezTo>
                    <a:pt x="16" y="61"/>
                    <a:pt x="36" y="58"/>
                    <a:pt x="51" y="66"/>
                  </a:cubicBezTo>
                  <a:cubicBezTo>
                    <a:pt x="66" y="75"/>
                    <a:pt x="78" y="88"/>
                    <a:pt x="89" y="104"/>
                  </a:cubicBezTo>
                  <a:cubicBezTo>
                    <a:pt x="90" y="101"/>
                    <a:pt x="90" y="98"/>
                    <a:pt x="90" y="96"/>
                  </a:cubicBezTo>
                  <a:cubicBezTo>
                    <a:pt x="91" y="63"/>
                    <a:pt x="59" y="50"/>
                    <a:pt x="35" y="48"/>
                  </a:cubicBezTo>
                  <a:cubicBezTo>
                    <a:pt x="34" y="48"/>
                    <a:pt x="24" y="47"/>
                    <a:pt x="17" y="48"/>
                  </a:cubicBezTo>
                  <a:cubicBezTo>
                    <a:pt x="14" y="48"/>
                    <a:pt x="10" y="48"/>
                    <a:pt x="7" y="49"/>
                  </a:cubicBezTo>
                  <a:cubicBezTo>
                    <a:pt x="3" y="50"/>
                    <a:pt x="0" y="51"/>
                    <a:pt x="1" y="52"/>
                  </a:cubicBezTo>
                  <a:cubicBezTo>
                    <a:pt x="1" y="54"/>
                    <a:pt x="9" y="57"/>
                    <a:pt x="11" y="68"/>
                  </a:cubicBezTo>
                  <a:cubicBezTo>
                    <a:pt x="11" y="77"/>
                    <a:pt x="11" y="83"/>
                    <a:pt x="15" y="92"/>
                  </a:cubicBezTo>
                  <a:cubicBezTo>
                    <a:pt x="19" y="102"/>
                    <a:pt x="27" y="109"/>
                    <a:pt x="41" y="109"/>
                  </a:cubicBezTo>
                  <a:cubicBezTo>
                    <a:pt x="53" y="109"/>
                    <a:pt x="72" y="104"/>
                    <a:pt x="81" y="115"/>
                  </a:cubicBezTo>
                  <a:cubicBezTo>
                    <a:pt x="86" y="120"/>
                    <a:pt x="90" y="126"/>
                    <a:pt x="92" y="131"/>
                  </a:cubicBezTo>
                  <a:cubicBezTo>
                    <a:pt x="93" y="132"/>
                    <a:pt x="93" y="134"/>
                    <a:pt x="93" y="136"/>
                  </a:cubicBezTo>
                  <a:cubicBezTo>
                    <a:pt x="92" y="138"/>
                    <a:pt x="88" y="148"/>
                    <a:pt x="86" y="157"/>
                  </a:cubicBezTo>
                  <a:cubicBezTo>
                    <a:pt x="16" y="157"/>
                    <a:pt x="16" y="157"/>
                    <a:pt x="16" y="157"/>
                  </a:cubicBezTo>
                  <a:cubicBezTo>
                    <a:pt x="16" y="184"/>
                    <a:pt x="16" y="184"/>
                    <a:pt x="16"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02">
                <a:defRPr/>
              </a:pPr>
              <a:endParaRPr lang="en-US" sz="1067" dirty="0">
                <a:solidFill>
                  <a:prstClr val="black"/>
                </a:solidFill>
                <a:latin typeface="IntelOne Display Regular" panose="020B0503020203020204" pitchFamily="34" charset="77"/>
                <a:cs typeface="Arial"/>
              </a:endParaRPr>
            </a:p>
          </p:txBody>
        </p:sp>
        <p:sp>
          <p:nvSpPr>
            <p:cNvPr id="30" name="Freeform 8">
              <a:extLst>
                <a:ext uri="{FF2B5EF4-FFF2-40B4-BE49-F238E27FC236}">
                  <a16:creationId xmlns:a16="http://schemas.microsoft.com/office/drawing/2014/main" id="{D58624DB-F322-4833-485E-297F2A4303FC}"/>
                </a:ext>
              </a:extLst>
            </p:cNvPr>
            <p:cNvSpPr>
              <a:spLocks/>
            </p:cNvSpPr>
            <p:nvPr/>
          </p:nvSpPr>
          <p:spPr bwMode="auto">
            <a:xfrm>
              <a:off x="2833" y="1723"/>
              <a:ext cx="26" cy="0"/>
            </a:xfrm>
            <a:custGeom>
              <a:avLst/>
              <a:gdLst>
                <a:gd name="T0" fmla="*/ 0 w 11"/>
                <a:gd name="T1" fmla="*/ 11 w 11"/>
                <a:gd name="T2" fmla="*/ 11 w 11"/>
                <a:gd name="T3" fmla="*/ 0 w 11"/>
                <a:gd name="T4" fmla="*/ 0 w 11"/>
              </a:gdLst>
              <a:ahLst/>
              <a:cxnLst>
                <a:cxn ang="0">
                  <a:pos x="T0" y="0"/>
                </a:cxn>
                <a:cxn ang="0">
                  <a:pos x="T1" y="0"/>
                </a:cxn>
                <a:cxn ang="0">
                  <a:pos x="T2" y="0"/>
                </a:cxn>
                <a:cxn ang="0">
                  <a:pos x="T3" y="0"/>
                </a:cxn>
                <a:cxn ang="0">
                  <a:pos x="T4" y="0"/>
                </a:cxn>
              </a:cxnLst>
              <a:rect l="0" t="0" r="r" b="b"/>
              <a:pathLst>
                <a:path w="11">
                  <a:moveTo>
                    <a:pt x="0" y="0"/>
                  </a:moveTo>
                  <a:cubicBezTo>
                    <a:pt x="11" y="0"/>
                    <a:pt x="11" y="0"/>
                    <a:pt x="11" y="0"/>
                  </a:cubicBezTo>
                  <a:cubicBezTo>
                    <a:pt x="11" y="0"/>
                    <a:pt x="11" y="0"/>
                    <a:pt x="11"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02">
                <a:defRPr/>
              </a:pPr>
              <a:endParaRPr lang="en-US" sz="1067" dirty="0">
                <a:solidFill>
                  <a:prstClr val="black"/>
                </a:solidFill>
                <a:latin typeface="IntelOne Display Regular" panose="020B0503020203020204" pitchFamily="34" charset="77"/>
                <a:cs typeface="Arial"/>
              </a:endParaRPr>
            </a:p>
          </p:txBody>
        </p:sp>
      </p:grpSp>
      <p:sp>
        <p:nvSpPr>
          <p:cNvPr id="41" name="Rectangle 40">
            <a:extLst>
              <a:ext uri="{FF2B5EF4-FFF2-40B4-BE49-F238E27FC236}">
                <a16:creationId xmlns:a16="http://schemas.microsoft.com/office/drawing/2014/main" id="{EF3398C4-EF20-3CA8-68B7-57FCF9FE47F2}"/>
              </a:ext>
            </a:extLst>
          </p:cNvPr>
          <p:cNvSpPr/>
          <p:nvPr/>
        </p:nvSpPr>
        <p:spPr>
          <a:xfrm>
            <a:off x="647117" y="2194353"/>
            <a:ext cx="2408452" cy="1385418"/>
          </a:xfrm>
          <a:prstGeom prst="rect">
            <a:avLst/>
          </a:prstGeom>
          <a:gradFill flip="none" rotWithShape="1">
            <a:gsLst>
              <a:gs pos="100000">
                <a:srgbClr val="00A3F6"/>
              </a:gs>
              <a:gs pos="1000">
                <a:srgbClr val="0068B5"/>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tIns="182880" rIns="182832" bIns="137124" rtlCol="0" anchor="ctr" anchorCtr="0"/>
          <a:lstStyle/>
          <a:p>
            <a:pPr algn="ctr" defTabSz="914126">
              <a:defRPr/>
            </a:pPr>
            <a:r>
              <a:rPr lang="en-US" sz="1600" dirty="0">
                <a:solidFill>
                  <a:srgbClr val="FFFFFF"/>
                </a:solidFill>
                <a:latin typeface="IntelOne Display Regular" panose="020B0503020203020204" pitchFamily="34" charset="77"/>
                <a:cs typeface="Arial"/>
                <a:sym typeface="Arial"/>
              </a:rPr>
              <a:t>Save up to</a:t>
            </a:r>
            <a:br>
              <a:rPr lang="en-US" sz="1600" dirty="0">
                <a:solidFill>
                  <a:srgbClr val="FFFFFF"/>
                </a:solidFill>
                <a:latin typeface="IntelOne Display Regular" panose="020B0503020203020204" pitchFamily="34" charset="77"/>
                <a:cs typeface="Arial"/>
                <a:sym typeface="Arial"/>
              </a:rPr>
            </a:br>
            <a:r>
              <a:rPr lang="en-US" sz="4399" b="1" dirty="0">
                <a:solidFill>
                  <a:srgbClr val="FFFFFF"/>
                </a:solidFill>
                <a:latin typeface="IntelOne Display Bold" panose="020B0503020203020204" pitchFamily="34" charset="77"/>
                <a:cs typeface="Arial"/>
                <a:sym typeface="Arial"/>
              </a:rPr>
              <a:t>20%</a:t>
            </a:r>
            <a:br>
              <a:rPr lang="en-US" sz="1600" dirty="0">
                <a:solidFill>
                  <a:srgbClr val="FFFFFF"/>
                </a:solidFill>
                <a:latin typeface="IntelOne Display Regular" panose="020B0503020203020204" pitchFamily="34" charset="77"/>
                <a:cs typeface="Arial"/>
                <a:sym typeface="Arial"/>
              </a:rPr>
            </a:br>
            <a:r>
              <a:rPr lang="en-US" sz="1600" dirty="0">
                <a:solidFill>
                  <a:srgbClr val="FFFFFF"/>
                </a:solidFill>
                <a:latin typeface="IntelOne Display Regular" panose="020B0503020203020204" pitchFamily="34" charset="77"/>
                <a:cs typeface="Arial"/>
                <a:sym typeface="Arial"/>
              </a:rPr>
              <a:t>power*</a:t>
            </a:r>
            <a:endParaRPr lang="en-US" sz="1600" baseline="30000" dirty="0">
              <a:solidFill>
                <a:srgbClr val="FFFFFF"/>
              </a:solidFill>
              <a:latin typeface="IntelOne Display Regular" panose="020B0503020203020204" pitchFamily="34" charset="77"/>
              <a:cs typeface="Arial"/>
              <a:sym typeface="Arial"/>
            </a:endParaRPr>
          </a:p>
        </p:txBody>
      </p:sp>
      <p:sp>
        <p:nvSpPr>
          <p:cNvPr id="42" name="Rectangle 41">
            <a:extLst>
              <a:ext uri="{FF2B5EF4-FFF2-40B4-BE49-F238E27FC236}">
                <a16:creationId xmlns:a16="http://schemas.microsoft.com/office/drawing/2014/main" id="{7E29A45A-B8E5-CB0A-1178-645D6D23412A}"/>
              </a:ext>
            </a:extLst>
          </p:cNvPr>
          <p:cNvSpPr/>
          <p:nvPr/>
        </p:nvSpPr>
        <p:spPr>
          <a:xfrm>
            <a:off x="3216276" y="2194354"/>
            <a:ext cx="2408452" cy="1385418"/>
          </a:xfrm>
          <a:prstGeom prst="rect">
            <a:avLst/>
          </a:prstGeom>
          <a:gradFill flip="none" rotWithShape="1">
            <a:gsLst>
              <a:gs pos="100000">
                <a:srgbClr val="00A3F6"/>
              </a:gs>
              <a:gs pos="1000">
                <a:srgbClr val="0068B5"/>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32" tIns="182880" rIns="182832" bIns="137124" rtlCol="0" anchor="ctr" anchorCtr="0"/>
          <a:lstStyle/>
          <a:p>
            <a:pPr algn="ctr" defTabSz="914126">
              <a:defRPr/>
            </a:pPr>
            <a:r>
              <a:rPr lang="en-US" sz="1600" dirty="0">
                <a:solidFill>
                  <a:srgbClr val="FFFFFF"/>
                </a:solidFill>
                <a:latin typeface="IntelOne Display Regular" panose="020B0503020203020204" pitchFamily="34" charset="77"/>
                <a:cs typeface="Arial"/>
                <a:sym typeface="Arial"/>
              </a:rPr>
              <a:t>Save up to</a:t>
            </a:r>
            <a:br>
              <a:rPr lang="en-US" sz="1600" dirty="0">
                <a:solidFill>
                  <a:srgbClr val="FFFFFF"/>
                </a:solidFill>
                <a:latin typeface="IntelOne Display Regular" panose="020B0503020203020204" pitchFamily="34" charset="77"/>
                <a:cs typeface="Arial"/>
                <a:sym typeface="Arial"/>
              </a:rPr>
            </a:br>
            <a:r>
              <a:rPr lang="en-US" sz="4399" b="1" dirty="0">
                <a:solidFill>
                  <a:srgbClr val="FFFFFF"/>
                </a:solidFill>
                <a:latin typeface="IntelOne Display Bold" panose="020B0503020203020204" pitchFamily="34" charset="77"/>
                <a:cs typeface="Arial"/>
                <a:sym typeface="Arial"/>
              </a:rPr>
              <a:t>140W</a:t>
            </a:r>
            <a:br>
              <a:rPr lang="en-US" sz="1600" dirty="0">
                <a:solidFill>
                  <a:srgbClr val="FFFFFF"/>
                </a:solidFill>
                <a:latin typeface="IntelOne Display Regular" panose="020B0503020203020204" pitchFamily="34" charset="77"/>
                <a:cs typeface="Arial"/>
                <a:sym typeface="Arial"/>
              </a:rPr>
            </a:br>
            <a:r>
              <a:rPr lang="en-US" sz="1600" dirty="0">
                <a:solidFill>
                  <a:srgbClr val="FFFFFF"/>
                </a:solidFill>
                <a:latin typeface="IntelOne Display Regular" panose="020B0503020203020204" pitchFamily="34" charset="77"/>
                <a:cs typeface="Arial"/>
                <a:sym typeface="Arial"/>
              </a:rPr>
              <a:t>per 2-socket</a:t>
            </a:r>
            <a:endParaRPr lang="en-US" sz="1600" baseline="30000" dirty="0">
              <a:solidFill>
                <a:srgbClr val="FFFFFF"/>
              </a:solidFill>
              <a:latin typeface="IntelOne Display Regular" panose="020B0503020203020204" pitchFamily="34" charset="77"/>
              <a:cs typeface="Arial"/>
              <a:sym typeface="Arial"/>
            </a:endParaRPr>
          </a:p>
        </p:txBody>
      </p:sp>
      <p:sp>
        <p:nvSpPr>
          <p:cNvPr id="31" name="TextBox 30">
            <a:extLst>
              <a:ext uri="{FF2B5EF4-FFF2-40B4-BE49-F238E27FC236}">
                <a16:creationId xmlns:a16="http://schemas.microsoft.com/office/drawing/2014/main" id="{2D18E810-EE62-451D-85EA-FC280B571134}"/>
              </a:ext>
            </a:extLst>
          </p:cNvPr>
          <p:cNvSpPr txBox="1"/>
          <p:nvPr/>
        </p:nvSpPr>
        <p:spPr>
          <a:xfrm>
            <a:off x="448974" y="3823093"/>
            <a:ext cx="4660934" cy="2108269"/>
          </a:xfrm>
          <a:prstGeom prst="rect">
            <a:avLst/>
          </a:prstGeom>
          <a:noFill/>
        </p:spPr>
        <p:txBody>
          <a:bodyPr wrap="square">
            <a:spAutoFit/>
          </a:bodyPr>
          <a:lstStyle/>
          <a:p>
            <a:pPr marL="233363" indent="-233363" defTabSz="914126">
              <a:buFont typeface="Arial" panose="020B0604020202020204" pitchFamily="34" charset="0"/>
              <a:buChar char="•"/>
              <a:defRPr/>
            </a:pPr>
            <a:r>
              <a:rPr lang="en-US" b="1" dirty="0">
                <a:solidFill>
                  <a:srgbClr val="525252"/>
                </a:solidFill>
                <a:latin typeface="IntelOne Display Light" panose="020B0403020203020204" pitchFamily="34" charset="77"/>
                <a:cs typeface="Arial"/>
              </a:rPr>
              <a:t>Enabled in BIOS</a:t>
            </a:r>
          </a:p>
          <a:p>
            <a:pPr marL="233363" indent="-233363" defTabSz="914126">
              <a:buFont typeface="Arial" panose="020B0604020202020204" pitchFamily="34" charset="0"/>
              <a:buChar char="•"/>
              <a:defRPr/>
            </a:pPr>
            <a:endParaRPr lang="en-US" sz="1200" b="1" dirty="0">
              <a:solidFill>
                <a:srgbClr val="525252"/>
              </a:solidFill>
              <a:latin typeface="IntelOne Display Light" panose="020B0403020203020204" pitchFamily="34" charset="77"/>
              <a:cs typeface="Arial"/>
            </a:endParaRPr>
          </a:p>
          <a:p>
            <a:pPr marL="233363" indent="-233363" defTabSz="914126">
              <a:buFont typeface="Arial" panose="020B0604020202020204" pitchFamily="34" charset="0"/>
              <a:buChar char="•"/>
              <a:defRPr/>
            </a:pPr>
            <a:r>
              <a:rPr lang="en-US" b="1" dirty="0">
                <a:solidFill>
                  <a:srgbClr val="525252"/>
                </a:solidFill>
                <a:latin typeface="IntelOne Display Light" panose="020B0403020203020204" pitchFamily="34" charset="77"/>
                <a:cs typeface="Arial"/>
              </a:rPr>
              <a:t>Provides savings on select workloads with a negligible performance impact* at CPU utilization less than 40%</a:t>
            </a:r>
          </a:p>
          <a:p>
            <a:pPr marL="233363" indent="-233363" defTabSz="914126">
              <a:buFont typeface="Arial" panose="020B0604020202020204" pitchFamily="34" charset="0"/>
              <a:buChar char="•"/>
              <a:defRPr/>
            </a:pPr>
            <a:endParaRPr lang="en-US" sz="1100" b="1" dirty="0">
              <a:solidFill>
                <a:srgbClr val="525252"/>
              </a:solidFill>
              <a:latin typeface="IntelOne Display Light" panose="020B0403020203020204" pitchFamily="34" charset="77"/>
              <a:cs typeface="Arial"/>
            </a:endParaRPr>
          </a:p>
          <a:p>
            <a:pPr marL="233363" indent="-233363" defTabSz="914126">
              <a:buFont typeface="Arial" panose="020B0604020202020204" pitchFamily="34" charset="0"/>
              <a:buChar char="•"/>
              <a:defRPr/>
            </a:pPr>
            <a:r>
              <a:rPr lang="en-US" b="1" dirty="0">
                <a:solidFill>
                  <a:srgbClr val="525252"/>
                </a:solidFill>
                <a:latin typeface="IntelOne Display Light" panose="020B0403020203020204" pitchFamily="34" charset="77"/>
                <a:cs typeface="Arial"/>
              </a:rPr>
              <a:t>Workloads most likely to benefit:</a:t>
            </a:r>
            <a:br>
              <a:rPr lang="en-US" b="1" dirty="0">
                <a:solidFill>
                  <a:srgbClr val="525252"/>
                </a:solidFill>
                <a:latin typeface="IntelOne Display Light" panose="020B0403020203020204" pitchFamily="34" charset="77"/>
                <a:cs typeface="Arial"/>
              </a:rPr>
            </a:br>
            <a:r>
              <a:rPr lang="en-US" b="1" dirty="0">
                <a:solidFill>
                  <a:srgbClr val="525252"/>
                </a:solidFill>
                <a:latin typeface="IntelOne Display Light" panose="020B0403020203020204" pitchFamily="34" charset="77"/>
                <a:cs typeface="Arial"/>
              </a:rPr>
              <a:t> </a:t>
            </a:r>
            <a:r>
              <a:rPr lang="en-US" sz="1600" b="1" dirty="0">
                <a:solidFill>
                  <a:srgbClr val="525252"/>
                </a:solidFill>
                <a:latin typeface="IntelOne Display Light" panose="020B0403020203020204" pitchFamily="34" charset="77"/>
                <a:cs typeface="Arial"/>
              </a:rPr>
              <a:t>non latency sensitive, such as AI &amp; database</a:t>
            </a:r>
          </a:p>
        </p:txBody>
      </p:sp>
      <p:sp>
        <p:nvSpPr>
          <p:cNvPr id="8" name="TextBox 7">
            <a:extLst>
              <a:ext uri="{FF2B5EF4-FFF2-40B4-BE49-F238E27FC236}">
                <a16:creationId xmlns:a16="http://schemas.microsoft.com/office/drawing/2014/main" id="{C35234DA-8B30-49C4-8647-CDF61F7E46CB}"/>
              </a:ext>
            </a:extLst>
          </p:cNvPr>
          <p:cNvSpPr txBox="1"/>
          <p:nvPr/>
        </p:nvSpPr>
        <p:spPr>
          <a:xfrm>
            <a:off x="10852779" y="5849780"/>
            <a:ext cx="913795" cy="253850"/>
          </a:xfrm>
          <a:prstGeom prst="rect">
            <a:avLst/>
          </a:prstGeom>
          <a:noFill/>
        </p:spPr>
        <p:txBody>
          <a:bodyPr wrap="none" rtlCol="0">
            <a:spAutoFit/>
          </a:bodyPr>
          <a:lstStyle/>
          <a:p>
            <a:r>
              <a:rPr lang="en-US" sz="1050" dirty="0">
                <a:solidFill>
                  <a:srgbClr val="525252"/>
                </a:solidFill>
              </a:rPr>
              <a:t>Source: Intel</a:t>
            </a:r>
          </a:p>
        </p:txBody>
      </p:sp>
    </p:spTree>
    <p:extLst>
      <p:ext uri="{BB962C8B-B14F-4D97-AF65-F5344CB8AC3E}">
        <p14:creationId xmlns:p14="http://schemas.microsoft.com/office/powerpoint/2010/main" val="121891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8CDDCC-6B47-07AC-9343-BCD63B9BA44F}"/>
              </a:ext>
            </a:extLst>
          </p:cNvPr>
          <p:cNvGrpSpPr/>
          <p:nvPr/>
        </p:nvGrpSpPr>
        <p:grpSpPr>
          <a:xfrm>
            <a:off x="85063" y="1116417"/>
            <a:ext cx="11980412" cy="5071730"/>
            <a:chOff x="-1" y="1054454"/>
            <a:chExt cx="11980412" cy="5532407"/>
          </a:xfrm>
        </p:grpSpPr>
        <p:cxnSp>
          <p:nvCxnSpPr>
            <p:cNvPr id="21" name="Straight Connector 20">
              <a:extLst>
                <a:ext uri="{FF2B5EF4-FFF2-40B4-BE49-F238E27FC236}">
                  <a16:creationId xmlns:a16="http://schemas.microsoft.com/office/drawing/2014/main" id="{5DFB3B37-DECF-485D-9692-0A30544F61B7}"/>
                </a:ext>
              </a:extLst>
            </p:cNvPr>
            <p:cNvCxnSpPr>
              <a:cxnSpLocks/>
            </p:cNvCxnSpPr>
            <p:nvPr/>
          </p:nvCxnSpPr>
          <p:spPr>
            <a:xfrm>
              <a:off x="1536299" y="4652269"/>
              <a:ext cx="10304656" cy="0"/>
            </a:xfrm>
            <a:prstGeom prst="line">
              <a:avLst/>
            </a:prstGeom>
            <a:noFill/>
            <a:ln w="57150" cap="flat">
              <a:solidFill>
                <a:srgbClr val="FFFFFF">
                  <a:lumMod val="95000"/>
                </a:srgbClr>
              </a:solidFill>
              <a:prstDash val="solid"/>
              <a:miter lim="400000"/>
            </a:ln>
            <a:effectLst/>
            <a:sp3d/>
          </p:spPr>
        </p:cxnSp>
        <p:graphicFrame>
          <p:nvGraphicFramePr>
            <p:cNvPr id="22" name="Chart 21">
              <a:extLst>
                <a:ext uri="{FF2B5EF4-FFF2-40B4-BE49-F238E27FC236}">
                  <a16:creationId xmlns:a16="http://schemas.microsoft.com/office/drawing/2014/main" id="{123513CE-D7C6-4C96-BBC9-D8959BE7D07E}"/>
                </a:ext>
              </a:extLst>
            </p:cNvPr>
            <p:cNvGraphicFramePr>
              <a:graphicFrameLocks/>
            </p:cNvGraphicFramePr>
            <p:nvPr>
              <p:extLst>
                <p:ext uri="{D42A27DB-BD31-4B8C-83A1-F6EECF244321}">
                  <p14:modId xmlns:p14="http://schemas.microsoft.com/office/powerpoint/2010/main" val="2386361443"/>
                </p:ext>
              </p:extLst>
            </p:nvPr>
          </p:nvGraphicFramePr>
          <p:xfrm>
            <a:off x="1402426" y="1895277"/>
            <a:ext cx="10577985" cy="4691584"/>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A8A15C31-2537-4794-82D8-4DFD72F0BA20}"/>
                </a:ext>
              </a:extLst>
            </p:cNvPr>
            <p:cNvSpPr txBox="1"/>
            <p:nvPr/>
          </p:nvSpPr>
          <p:spPr>
            <a:xfrm>
              <a:off x="-1" y="4230531"/>
              <a:ext cx="1501111" cy="830781"/>
            </a:xfrm>
            <a:prstGeom prst="rect">
              <a:avLst/>
            </a:prstGeom>
            <a:noFill/>
          </p:spPr>
          <p:txBody>
            <a:bodyPr wrap="square" rtlCol="0">
              <a:spAutoFit/>
            </a:bodyPr>
            <a:lstStyle/>
            <a:p>
              <a:pPr algn="r">
                <a:defRPr/>
              </a:pPr>
              <a:r>
                <a:rPr lang="en-US" sz="1200" dirty="0">
                  <a:solidFill>
                    <a:srgbClr val="525252"/>
                  </a:solidFill>
                  <a:latin typeface="IntelOne Display Regular"/>
                  <a:cs typeface="Arial"/>
                </a:rPr>
                <a:t>Baseline is </a:t>
              </a:r>
            </a:p>
            <a:p>
              <a:pPr algn="r">
                <a:defRPr/>
              </a:pPr>
              <a:r>
                <a:rPr lang="en-US" sz="1200" dirty="0">
                  <a:solidFill>
                    <a:srgbClr val="525252"/>
                  </a:solidFill>
                  <a:latin typeface="IntelOne Display Regular"/>
                  <a:cs typeface="Arial"/>
                </a:rPr>
                <a:t>4th Gen Intel Xeon processor with</a:t>
              </a:r>
            </a:p>
            <a:p>
              <a:pPr algn="r">
                <a:defRPr/>
              </a:pPr>
              <a:r>
                <a:rPr lang="en-US" sz="1200" dirty="0">
                  <a:solidFill>
                    <a:srgbClr val="525252"/>
                  </a:solidFill>
                  <a:latin typeface="IntelOne Display Regular"/>
                  <a:cs typeface="Arial"/>
                </a:rPr>
                <a:t>No Acceleration</a:t>
              </a:r>
            </a:p>
          </p:txBody>
        </p:sp>
        <p:sp>
          <p:nvSpPr>
            <p:cNvPr id="24" name="TextBox 23">
              <a:extLst>
                <a:ext uri="{FF2B5EF4-FFF2-40B4-BE49-F238E27FC236}">
                  <a16:creationId xmlns:a16="http://schemas.microsoft.com/office/drawing/2014/main" id="{8BEA987C-923B-445B-90AA-38FA098BED10}"/>
                </a:ext>
              </a:extLst>
            </p:cNvPr>
            <p:cNvSpPr txBox="1"/>
            <p:nvPr/>
          </p:nvSpPr>
          <p:spPr>
            <a:xfrm>
              <a:off x="10268450" y="4982000"/>
              <a:ext cx="1422823" cy="369236"/>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algn="ctr">
                <a:defRPr/>
              </a:pPr>
              <a:r>
                <a:rPr lang="en-US" sz="1799">
                  <a:solidFill>
                    <a:srgbClr val="FFFFFF"/>
                  </a:solidFill>
                  <a:latin typeface="IntelOne Display Regular"/>
                  <a:cs typeface="Arial"/>
                </a:rPr>
                <a:t>QAT</a:t>
              </a:r>
            </a:p>
          </p:txBody>
        </p:sp>
        <p:sp>
          <p:nvSpPr>
            <p:cNvPr id="25" name="TextBox 24">
              <a:extLst>
                <a:ext uri="{FF2B5EF4-FFF2-40B4-BE49-F238E27FC236}">
                  <a16:creationId xmlns:a16="http://schemas.microsoft.com/office/drawing/2014/main" id="{770BEC06-4F50-4573-BFBD-069810BF9BFB}"/>
                </a:ext>
              </a:extLst>
            </p:cNvPr>
            <p:cNvSpPr txBox="1"/>
            <p:nvPr/>
          </p:nvSpPr>
          <p:spPr>
            <a:xfrm>
              <a:off x="3977239" y="4982000"/>
              <a:ext cx="1130005" cy="369236"/>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algn="ctr">
                <a:defRPr/>
              </a:pPr>
              <a:r>
                <a:rPr lang="en-US" sz="1799">
                  <a:solidFill>
                    <a:srgbClr val="FFFFFF"/>
                  </a:solidFill>
                  <a:latin typeface="IntelOne Display Regular"/>
                  <a:cs typeface="Arial"/>
                </a:rPr>
                <a:t>AVX-512</a:t>
              </a:r>
            </a:p>
          </p:txBody>
        </p:sp>
        <p:sp>
          <p:nvSpPr>
            <p:cNvPr id="26" name="TextBox 25">
              <a:extLst>
                <a:ext uri="{FF2B5EF4-FFF2-40B4-BE49-F238E27FC236}">
                  <a16:creationId xmlns:a16="http://schemas.microsoft.com/office/drawing/2014/main" id="{959CDE93-32C6-4B0E-B094-3800A7161CBF}"/>
                </a:ext>
              </a:extLst>
            </p:cNvPr>
            <p:cNvSpPr txBox="1"/>
            <p:nvPr/>
          </p:nvSpPr>
          <p:spPr>
            <a:xfrm>
              <a:off x="1638241" y="4982000"/>
              <a:ext cx="2286835" cy="369236"/>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algn="ctr">
                <a:defRPr/>
              </a:pPr>
              <a:r>
                <a:rPr lang="en-US" sz="1799" dirty="0">
                  <a:solidFill>
                    <a:srgbClr val="FFFFFF"/>
                  </a:solidFill>
                  <a:latin typeface="IntelOne Display Regular"/>
                  <a:cs typeface="Arial"/>
                </a:rPr>
                <a:t>IAA</a:t>
              </a:r>
            </a:p>
          </p:txBody>
        </p:sp>
        <p:sp>
          <p:nvSpPr>
            <p:cNvPr id="27" name="TextBox 26">
              <a:extLst>
                <a:ext uri="{FF2B5EF4-FFF2-40B4-BE49-F238E27FC236}">
                  <a16:creationId xmlns:a16="http://schemas.microsoft.com/office/drawing/2014/main" id="{794A190D-F76F-4A4F-81CE-67267A8638D5}"/>
                </a:ext>
              </a:extLst>
            </p:cNvPr>
            <p:cNvSpPr txBox="1"/>
            <p:nvPr/>
          </p:nvSpPr>
          <p:spPr>
            <a:xfrm>
              <a:off x="332505" y="1821616"/>
              <a:ext cx="1168606" cy="430775"/>
            </a:xfrm>
            <a:prstGeom prst="rect">
              <a:avLst/>
            </a:prstGeom>
            <a:noFill/>
          </p:spPr>
          <p:txBody>
            <a:bodyPr wrap="none" rtlCol="0">
              <a:spAutoFit/>
            </a:bodyPr>
            <a:lstStyle/>
            <a:p>
              <a:pPr algn="r">
                <a:defRPr/>
              </a:pPr>
              <a:r>
                <a:rPr lang="en-US" sz="1100">
                  <a:solidFill>
                    <a:srgbClr val="525252"/>
                  </a:solidFill>
                  <a:latin typeface="IntelOne Display Regular"/>
                  <a:cs typeface="Arial"/>
                </a:rPr>
                <a:t>Relative Perf/W</a:t>
              </a:r>
            </a:p>
            <a:p>
              <a:pPr algn="r">
                <a:defRPr/>
              </a:pPr>
              <a:r>
                <a:rPr lang="en-US" sz="1100">
                  <a:solidFill>
                    <a:srgbClr val="525252"/>
                  </a:solidFill>
                  <a:latin typeface="IntelOne Display Regular"/>
                  <a:cs typeface="Arial"/>
                </a:rPr>
                <a:t>Higher is Better</a:t>
              </a:r>
            </a:p>
          </p:txBody>
        </p:sp>
        <p:sp>
          <p:nvSpPr>
            <p:cNvPr id="28" name="Rectangle 27">
              <a:extLst>
                <a:ext uri="{FF2B5EF4-FFF2-40B4-BE49-F238E27FC236}">
                  <a16:creationId xmlns:a16="http://schemas.microsoft.com/office/drawing/2014/main" id="{37A8065C-5BB2-4754-A407-4CAFD4AEE219}"/>
                </a:ext>
              </a:extLst>
            </p:cNvPr>
            <p:cNvSpPr/>
            <p:nvPr/>
          </p:nvSpPr>
          <p:spPr>
            <a:xfrm>
              <a:off x="7842575" y="1661794"/>
              <a:ext cx="269638" cy="274888"/>
            </a:xfrm>
            <a:prstGeom prst="rect">
              <a:avLst/>
            </a:prstGeom>
            <a:gradFill>
              <a:gsLst>
                <a:gs pos="0">
                  <a:srgbClr val="008DD1"/>
                </a:gs>
                <a:gs pos="84000">
                  <a:srgbClr val="0068B5"/>
                </a:gs>
              </a:gsLst>
              <a:lin ang="16200000" scaled="0"/>
            </a:gradFill>
            <a:ln w="12700" cap="flat" cmpd="sng" algn="ctr">
              <a:noFill/>
              <a:prstDash val="solid"/>
              <a:miter lim="800000"/>
            </a:ln>
            <a:effectLst/>
          </p:spPr>
          <p:txBody>
            <a:bodyPr rtlCol="0" anchor="ctr"/>
            <a:lstStyle/>
            <a:p>
              <a:pPr algn="ctr" defTabSz="914126">
                <a:defRPr/>
              </a:pPr>
              <a:endParaRPr lang="en-US" sz="1799" kern="0">
                <a:solidFill>
                  <a:srgbClr val="525252"/>
                </a:solidFill>
                <a:latin typeface="IntelOne Display Regular"/>
                <a:cs typeface="Arial"/>
              </a:endParaRPr>
            </a:p>
          </p:txBody>
        </p:sp>
        <p:sp>
          <p:nvSpPr>
            <p:cNvPr id="29" name="Rectangle 28">
              <a:extLst>
                <a:ext uri="{FF2B5EF4-FFF2-40B4-BE49-F238E27FC236}">
                  <a16:creationId xmlns:a16="http://schemas.microsoft.com/office/drawing/2014/main" id="{4EB392F2-FFE1-4025-BF2E-F3696E307930}"/>
                </a:ext>
              </a:extLst>
            </p:cNvPr>
            <p:cNvSpPr/>
            <p:nvPr/>
          </p:nvSpPr>
          <p:spPr>
            <a:xfrm>
              <a:off x="8702699" y="1505907"/>
              <a:ext cx="269638" cy="430775"/>
            </a:xfrm>
            <a:prstGeom prst="rect">
              <a:avLst/>
            </a:prstGeom>
            <a:gradFill>
              <a:gsLst>
                <a:gs pos="0">
                  <a:srgbClr val="009FDF"/>
                </a:gs>
                <a:gs pos="84000">
                  <a:srgbClr val="0068B5"/>
                </a:gs>
              </a:gsLst>
              <a:lin ang="16200000" scaled="0"/>
            </a:gradFill>
            <a:ln w="12700" cap="flat" cmpd="sng" algn="ctr">
              <a:noFill/>
              <a:prstDash val="solid"/>
              <a:miter lim="800000"/>
            </a:ln>
            <a:effectLst/>
          </p:spPr>
          <p:txBody>
            <a:bodyPr rtlCol="0" anchor="ctr"/>
            <a:lstStyle/>
            <a:p>
              <a:pPr algn="ctr" defTabSz="914126">
                <a:defRPr/>
              </a:pPr>
              <a:endParaRPr lang="en-US" sz="1799" kern="0">
                <a:solidFill>
                  <a:srgbClr val="525252"/>
                </a:solidFill>
                <a:latin typeface="IntelOne Display Regular"/>
                <a:cs typeface="Arial"/>
              </a:endParaRPr>
            </a:p>
          </p:txBody>
        </p:sp>
        <p:sp>
          <p:nvSpPr>
            <p:cNvPr id="30" name="Rectangle 29">
              <a:extLst>
                <a:ext uri="{FF2B5EF4-FFF2-40B4-BE49-F238E27FC236}">
                  <a16:creationId xmlns:a16="http://schemas.microsoft.com/office/drawing/2014/main" id="{DFA47DD7-AE0F-4E08-A7C7-5409EF88B101}"/>
                </a:ext>
              </a:extLst>
            </p:cNvPr>
            <p:cNvSpPr/>
            <p:nvPr/>
          </p:nvSpPr>
          <p:spPr>
            <a:xfrm>
              <a:off x="9561559" y="1581656"/>
              <a:ext cx="269638" cy="351080"/>
            </a:xfrm>
            <a:prstGeom prst="rect">
              <a:avLst/>
            </a:prstGeom>
            <a:gradFill>
              <a:gsLst>
                <a:gs pos="0">
                  <a:srgbClr val="009DDD"/>
                </a:gs>
                <a:gs pos="84000">
                  <a:srgbClr val="0068B5"/>
                </a:gs>
              </a:gsLst>
              <a:lin ang="16200000" scaled="0"/>
            </a:gradFill>
            <a:ln w="12700" cap="flat" cmpd="sng" algn="ctr">
              <a:noFill/>
              <a:prstDash val="solid"/>
              <a:miter lim="800000"/>
            </a:ln>
            <a:effectLst/>
          </p:spPr>
          <p:txBody>
            <a:bodyPr rtlCol="0" anchor="ctr"/>
            <a:lstStyle/>
            <a:p>
              <a:pPr algn="ctr" defTabSz="914126">
                <a:defRPr/>
              </a:pPr>
              <a:endParaRPr lang="en-US" sz="1799" kern="0">
                <a:solidFill>
                  <a:srgbClr val="525252"/>
                </a:solidFill>
                <a:latin typeface="IntelOne Display Regular"/>
                <a:cs typeface="Arial"/>
              </a:endParaRPr>
            </a:p>
          </p:txBody>
        </p:sp>
        <p:sp>
          <p:nvSpPr>
            <p:cNvPr id="31" name="Rectangle 30">
              <a:extLst>
                <a:ext uri="{FF2B5EF4-FFF2-40B4-BE49-F238E27FC236}">
                  <a16:creationId xmlns:a16="http://schemas.microsoft.com/office/drawing/2014/main" id="{F26205EA-D6FA-40DA-B7E5-EEBBE1B7791D}"/>
                </a:ext>
              </a:extLst>
            </p:cNvPr>
            <p:cNvSpPr/>
            <p:nvPr/>
          </p:nvSpPr>
          <p:spPr>
            <a:xfrm>
              <a:off x="11274528" y="1287291"/>
              <a:ext cx="269638" cy="645445"/>
            </a:xfrm>
            <a:prstGeom prst="rect">
              <a:avLst/>
            </a:prstGeom>
            <a:gradFill>
              <a:gsLst>
                <a:gs pos="0">
                  <a:srgbClr val="00B3EE"/>
                </a:gs>
                <a:gs pos="84000">
                  <a:srgbClr val="0068B5"/>
                </a:gs>
              </a:gsLst>
              <a:lin ang="16200000" scaled="0"/>
            </a:gradFill>
            <a:ln w="12700" cap="flat" cmpd="sng" algn="ctr">
              <a:noFill/>
              <a:prstDash val="solid"/>
              <a:miter lim="800000"/>
            </a:ln>
            <a:effectLst/>
          </p:spPr>
          <p:txBody>
            <a:bodyPr rtlCol="0" anchor="ctr"/>
            <a:lstStyle/>
            <a:p>
              <a:pPr algn="ctr" defTabSz="914126">
                <a:defRPr/>
              </a:pPr>
              <a:endParaRPr lang="en-US" sz="1799" kern="0">
                <a:solidFill>
                  <a:srgbClr val="525252"/>
                </a:solidFill>
                <a:latin typeface="IntelOne Display Regular"/>
                <a:cs typeface="Arial"/>
              </a:endParaRPr>
            </a:p>
          </p:txBody>
        </p:sp>
        <p:sp>
          <p:nvSpPr>
            <p:cNvPr id="32" name="TextBox 31">
              <a:extLst>
                <a:ext uri="{FF2B5EF4-FFF2-40B4-BE49-F238E27FC236}">
                  <a16:creationId xmlns:a16="http://schemas.microsoft.com/office/drawing/2014/main" id="{A65A914C-703F-4967-A2B3-30C8F46D015A}"/>
                </a:ext>
              </a:extLst>
            </p:cNvPr>
            <p:cNvSpPr txBox="1"/>
            <p:nvPr/>
          </p:nvSpPr>
          <p:spPr>
            <a:xfrm>
              <a:off x="6995616" y="1509662"/>
              <a:ext cx="253530" cy="230772"/>
            </a:xfrm>
            <a:prstGeom prst="rect">
              <a:avLst/>
            </a:prstGeom>
            <a:noFill/>
          </p:spPr>
          <p:txBody>
            <a:bodyPr wrap="square" rtlCol="0">
              <a:spAutoFit/>
            </a:bodyPr>
            <a:lstStyle/>
            <a:p>
              <a:pPr>
                <a:defRPr/>
              </a:pPr>
              <a:r>
                <a:rPr lang="en-US" sz="900" dirty="0">
                  <a:solidFill>
                    <a:srgbClr val="525252"/>
                  </a:solidFill>
                  <a:latin typeface="IntelOne Display Regular"/>
                  <a:cs typeface="Arial"/>
                </a:rPr>
                <a:t>8</a:t>
              </a:r>
            </a:p>
          </p:txBody>
        </p:sp>
        <p:sp>
          <p:nvSpPr>
            <p:cNvPr id="33" name="TextBox 32">
              <a:extLst>
                <a:ext uri="{FF2B5EF4-FFF2-40B4-BE49-F238E27FC236}">
                  <a16:creationId xmlns:a16="http://schemas.microsoft.com/office/drawing/2014/main" id="{43C7B142-2025-4B3C-9852-E1BCEFA3316E}"/>
                </a:ext>
              </a:extLst>
            </p:cNvPr>
            <p:cNvSpPr txBox="1"/>
            <p:nvPr/>
          </p:nvSpPr>
          <p:spPr>
            <a:xfrm>
              <a:off x="7776109" y="1431025"/>
              <a:ext cx="402569" cy="230772"/>
            </a:xfrm>
            <a:prstGeom prst="rect">
              <a:avLst/>
            </a:prstGeom>
            <a:noFill/>
          </p:spPr>
          <p:txBody>
            <a:bodyPr wrap="square" rtlCol="0">
              <a:spAutoFit/>
            </a:bodyPr>
            <a:lstStyle/>
            <a:p>
              <a:pPr>
                <a:defRPr/>
              </a:pPr>
              <a:r>
                <a:rPr lang="en-US" sz="900">
                  <a:solidFill>
                    <a:srgbClr val="525252"/>
                  </a:solidFill>
                  <a:latin typeface="IntelOne Display Regular"/>
                  <a:cs typeface="Arial"/>
                </a:rPr>
                <a:t>9.76</a:t>
              </a:r>
            </a:p>
          </p:txBody>
        </p:sp>
        <p:sp>
          <p:nvSpPr>
            <p:cNvPr id="34" name="TextBox 33">
              <a:extLst>
                <a:ext uri="{FF2B5EF4-FFF2-40B4-BE49-F238E27FC236}">
                  <a16:creationId xmlns:a16="http://schemas.microsoft.com/office/drawing/2014/main" id="{2D624E61-D877-4DA7-AB79-A3DDDFDD5B90}"/>
                </a:ext>
              </a:extLst>
            </p:cNvPr>
            <p:cNvSpPr txBox="1"/>
            <p:nvPr/>
          </p:nvSpPr>
          <p:spPr>
            <a:xfrm>
              <a:off x="8636570" y="1275135"/>
              <a:ext cx="410583" cy="230772"/>
            </a:xfrm>
            <a:prstGeom prst="rect">
              <a:avLst/>
            </a:prstGeom>
            <a:noFill/>
          </p:spPr>
          <p:txBody>
            <a:bodyPr wrap="square" rtlCol="0">
              <a:spAutoFit/>
            </a:bodyPr>
            <a:lstStyle/>
            <a:p>
              <a:pPr>
                <a:defRPr/>
              </a:pPr>
              <a:r>
                <a:rPr lang="en-US" sz="900">
                  <a:solidFill>
                    <a:srgbClr val="525252"/>
                  </a:solidFill>
                  <a:latin typeface="IntelOne Display Regular"/>
                  <a:cs typeface="Arial"/>
                </a:rPr>
                <a:t>14.21</a:t>
              </a:r>
            </a:p>
          </p:txBody>
        </p:sp>
        <p:sp>
          <p:nvSpPr>
            <p:cNvPr id="35" name="TextBox 34">
              <a:extLst>
                <a:ext uri="{FF2B5EF4-FFF2-40B4-BE49-F238E27FC236}">
                  <a16:creationId xmlns:a16="http://schemas.microsoft.com/office/drawing/2014/main" id="{4022C9B3-CBC3-4E45-B907-5321C2CD7CEC}"/>
                </a:ext>
              </a:extLst>
            </p:cNvPr>
            <p:cNvSpPr txBox="1"/>
            <p:nvPr/>
          </p:nvSpPr>
          <p:spPr>
            <a:xfrm>
              <a:off x="9477164" y="1350884"/>
              <a:ext cx="442635" cy="230772"/>
            </a:xfrm>
            <a:prstGeom prst="rect">
              <a:avLst/>
            </a:prstGeom>
            <a:noFill/>
          </p:spPr>
          <p:txBody>
            <a:bodyPr wrap="square" rtlCol="0">
              <a:spAutoFit/>
            </a:bodyPr>
            <a:lstStyle/>
            <a:p>
              <a:pPr>
                <a:defRPr/>
              </a:pPr>
              <a:r>
                <a:rPr lang="en-US" sz="900">
                  <a:solidFill>
                    <a:srgbClr val="525252"/>
                  </a:solidFill>
                  <a:latin typeface="IntelOne Display Regular"/>
                  <a:cs typeface="Arial"/>
                </a:rPr>
                <a:t>13.53</a:t>
              </a:r>
            </a:p>
          </p:txBody>
        </p:sp>
        <p:sp>
          <p:nvSpPr>
            <p:cNvPr id="36" name="TextBox 35">
              <a:extLst>
                <a:ext uri="{FF2B5EF4-FFF2-40B4-BE49-F238E27FC236}">
                  <a16:creationId xmlns:a16="http://schemas.microsoft.com/office/drawing/2014/main" id="{88A6EC3D-21DF-487B-B880-EDD78746B1BC}"/>
                </a:ext>
              </a:extLst>
            </p:cNvPr>
            <p:cNvSpPr txBox="1"/>
            <p:nvPr/>
          </p:nvSpPr>
          <p:spPr>
            <a:xfrm>
              <a:off x="11170401" y="1054454"/>
              <a:ext cx="477892" cy="230772"/>
            </a:xfrm>
            <a:prstGeom prst="rect">
              <a:avLst/>
            </a:prstGeom>
            <a:noFill/>
          </p:spPr>
          <p:txBody>
            <a:bodyPr wrap="square" rtlCol="0">
              <a:spAutoFit/>
            </a:bodyPr>
            <a:lstStyle/>
            <a:p>
              <a:pPr>
                <a:defRPr/>
              </a:pPr>
              <a:r>
                <a:rPr lang="en-US" sz="900">
                  <a:solidFill>
                    <a:srgbClr val="525252"/>
                  </a:solidFill>
                  <a:latin typeface="IntelOne Display Regular"/>
                  <a:cs typeface="Arial"/>
                </a:rPr>
                <a:t>28.85</a:t>
              </a:r>
            </a:p>
          </p:txBody>
        </p:sp>
        <p:sp>
          <p:nvSpPr>
            <p:cNvPr id="37" name="TextBox 36">
              <a:extLst>
                <a:ext uri="{FF2B5EF4-FFF2-40B4-BE49-F238E27FC236}">
                  <a16:creationId xmlns:a16="http://schemas.microsoft.com/office/drawing/2014/main" id="{CB3BA548-8A12-423B-9F8B-A52F28A83BFB}"/>
                </a:ext>
              </a:extLst>
            </p:cNvPr>
            <p:cNvSpPr txBox="1"/>
            <p:nvPr/>
          </p:nvSpPr>
          <p:spPr>
            <a:xfrm>
              <a:off x="5159407" y="4982000"/>
              <a:ext cx="1350264" cy="369236"/>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algn="ctr">
                <a:defRPr/>
              </a:pPr>
              <a:r>
                <a:rPr lang="en-US" sz="1799">
                  <a:solidFill>
                    <a:srgbClr val="FFFFFF"/>
                  </a:solidFill>
                  <a:latin typeface="IntelOne Display Regular"/>
                  <a:cs typeface="Arial"/>
                </a:rPr>
                <a:t>DSA</a:t>
              </a:r>
            </a:p>
          </p:txBody>
        </p:sp>
        <p:sp>
          <p:nvSpPr>
            <p:cNvPr id="38" name="TextBox 37">
              <a:extLst>
                <a:ext uri="{FF2B5EF4-FFF2-40B4-BE49-F238E27FC236}">
                  <a16:creationId xmlns:a16="http://schemas.microsoft.com/office/drawing/2014/main" id="{18C3291B-B18F-406B-A16D-889F26A8C5C9}"/>
                </a:ext>
              </a:extLst>
            </p:cNvPr>
            <p:cNvSpPr txBox="1"/>
            <p:nvPr/>
          </p:nvSpPr>
          <p:spPr>
            <a:xfrm>
              <a:off x="6834288" y="4982000"/>
              <a:ext cx="3141872" cy="369236"/>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algn="ctr">
                <a:defRPr/>
              </a:pPr>
              <a:r>
                <a:rPr lang="en-US" sz="1799">
                  <a:solidFill>
                    <a:srgbClr val="FFFFFF"/>
                  </a:solidFill>
                  <a:latin typeface="IntelOne Display Regular"/>
                  <a:cs typeface="Arial"/>
                </a:rPr>
                <a:t>AMX</a:t>
              </a:r>
            </a:p>
          </p:txBody>
        </p:sp>
        <p:sp>
          <p:nvSpPr>
            <p:cNvPr id="41" name="Rectangle 40">
              <a:extLst>
                <a:ext uri="{FF2B5EF4-FFF2-40B4-BE49-F238E27FC236}">
                  <a16:creationId xmlns:a16="http://schemas.microsoft.com/office/drawing/2014/main" id="{4D56CEC5-914D-4DA2-914E-792910283B95}"/>
                </a:ext>
              </a:extLst>
            </p:cNvPr>
            <p:cNvSpPr/>
            <p:nvPr/>
          </p:nvSpPr>
          <p:spPr>
            <a:xfrm>
              <a:off x="6986373" y="1740979"/>
              <a:ext cx="269638" cy="195703"/>
            </a:xfrm>
            <a:prstGeom prst="rect">
              <a:avLst/>
            </a:prstGeom>
            <a:gradFill>
              <a:gsLst>
                <a:gs pos="0">
                  <a:srgbClr val="0080C7"/>
                </a:gs>
                <a:gs pos="84000">
                  <a:srgbClr val="0068B5"/>
                </a:gs>
              </a:gsLst>
              <a:lin ang="16200000" scaled="0"/>
            </a:gradFill>
            <a:ln w="12700" cap="flat" cmpd="sng" algn="ctr">
              <a:noFill/>
              <a:prstDash val="solid"/>
              <a:miter lim="800000"/>
            </a:ln>
            <a:effectLst/>
          </p:spPr>
          <p:txBody>
            <a:bodyPr rtlCol="0" anchor="ctr"/>
            <a:lstStyle/>
            <a:p>
              <a:pPr algn="ctr" defTabSz="914126">
                <a:defRPr/>
              </a:pPr>
              <a:endParaRPr lang="en-US" sz="1799" kern="0">
                <a:solidFill>
                  <a:srgbClr val="525252"/>
                </a:solidFill>
                <a:latin typeface="IntelOne Display Regular"/>
                <a:cs typeface="Arial"/>
              </a:endParaRPr>
            </a:p>
          </p:txBody>
        </p:sp>
        <p:sp>
          <p:nvSpPr>
            <p:cNvPr id="3" name="Rectangle 2">
              <a:extLst>
                <a:ext uri="{FF2B5EF4-FFF2-40B4-BE49-F238E27FC236}">
                  <a16:creationId xmlns:a16="http://schemas.microsoft.com/office/drawing/2014/main" id="{30AEC0F9-8A06-4300-B3AC-84890CEA6204}"/>
                </a:ext>
              </a:extLst>
            </p:cNvPr>
            <p:cNvSpPr/>
            <p:nvPr/>
          </p:nvSpPr>
          <p:spPr>
            <a:xfrm>
              <a:off x="2036637" y="1505907"/>
              <a:ext cx="2374936" cy="1739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t>Average of </a:t>
              </a:r>
              <a:r>
                <a:rPr lang="en-US" sz="2799">
                  <a:latin typeface="IntelOne Display Medium" panose="020B0604020202020204" charset="0"/>
                </a:rPr>
                <a:t>~2.9X</a:t>
              </a:r>
            </a:p>
            <a:p>
              <a:pPr algn="ctr"/>
              <a:r>
                <a:rPr lang="en-US" sz="1799"/>
                <a:t>Improvement</a:t>
              </a:r>
            </a:p>
            <a:p>
              <a:pPr algn="ctr"/>
              <a:r>
                <a:rPr lang="en-US" sz="1799"/>
                <a:t>Perf/Watt</a:t>
              </a:r>
            </a:p>
          </p:txBody>
        </p:sp>
      </p:grpSp>
      <p:sp>
        <p:nvSpPr>
          <p:cNvPr id="42" name="TextBox 41">
            <a:extLst>
              <a:ext uri="{FF2B5EF4-FFF2-40B4-BE49-F238E27FC236}">
                <a16:creationId xmlns:a16="http://schemas.microsoft.com/office/drawing/2014/main" id="{F3571499-04CB-404A-B589-E65FE9BE89B5}"/>
              </a:ext>
            </a:extLst>
          </p:cNvPr>
          <p:cNvSpPr txBox="1"/>
          <p:nvPr/>
        </p:nvSpPr>
        <p:spPr>
          <a:xfrm>
            <a:off x="492965" y="6040231"/>
            <a:ext cx="6426387"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intel.com/</a:t>
            </a:r>
            <a:r>
              <a:rPr lang="en-US" dirty="0" err="1"/>
              <a:t>processorclaims</a:t>
            </a:r>
            <a:r>
              <a:rPr lang="en-US" dirty="0"/>
              <a:t>: 4th Gen Intel® Xeon® Scalable processors. Claim E1 . Results may vary.</a:t>
            </a:r>
          </a:p>
        </p:txBody>
      </p:sp>
      <p:sp>
        <p:nvSpPr>
          <p:cNvPr id="2" name="Title 1">
            <a:extLst>
              <a:ext uri="{FF2B5EF4-FFF2-40B4-BE49-F238E27FC236}">
                <a16:creationId xmlns:a16="http://schemas.microsoft.com/office/drawing/2014/main" id="{BAF8E6A4-06B1-09D9-204D-FE367AA0213A}"/>
              </a:ext>
            </a:extLst>
          </p:cNvPr>
          <p:cNvSpPr>
            <a:spLocks noGrp="1"/>
          </p:cNvSpPr>
          <p:nvPr>
            <p:ph type="title"/>
          </p:nvPr>
        </p:nvSpPr>
        <p:spPr/>
        <p:txBody>
          <a:bodyPr>
            <a:normAutofit/>
          </a:bodyPr>
          <a:lstStyle/>
          <a:p>
            <a:r>
              <a:rPr lang="en-US" dirty="0">
                <a:sym typeface="Helvetica Neue"/>
              </a:rPr>
              <a:t>A More Energy Efficient Server Architecture</a:t>
            </a:r>
            <a:br>
              <a:rPr lang="en-US" dirty="0">
                <a:sym typeface="Helvetica Neue"/>
              </a:rPr>
            </a:br>
            <a:r>
              <a:rPr lang="en-US" sz="2200" dirty="0">
                <a:sym typeface="Helvetica Neue"/>
              </a:rPr>
              <a:t>Intel® Accelerator Engines Raise Performance Per Watt Ceilings</a:t>
            </a:r>
            <a:endParaRPr lang="en-US" sz="2200" dirty="0"/>
          </a:p>
        </p:txBody>
      </p:sp>
    </p:spTree>
    <p:extLst>
      <p:ext uri="{BB962C8B-B14F-4D97-AF65-F5344CB8AC3E}">
        <p14:creationId xmlns:p14="http://schemas.microsoft.com/office/powerpoint/2010/main" val="9184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DC8DD7-EF93-030E-C2CF-A854E5F6E986}"/>
              </a:ext>
            </a:extLst>
          </p:cNvPr>
          <p:cNvPicPr>
            <a:picLocks noChangeAspect="1"/>
          </p:cNvPicPr>
          <p:nvPr/>
        </p:nvPicPr>
        <p:blipFill>
          <a:blip r:embed="rId2"/>
          <a:srcRect t="3334" b="3334"/>
          <a:stretch/>
        </p:blipFill>
        <p:spPr>
          <a:xfrm>
            <a:off x="-1" y="893"/>
            <a:ext cx="12190415" cy="6399908"/>
          </a:xfrm>
          <a:prstGeom prst="rect">
            <a:avLst/>
          </a:prstGeom>
        </p:spPr>
      </p:pic>
      <p:sp>
        <p:nvSpPr>
          <p:cNvPr id="12" name="Rectangle 11">
            <a:extLst>
              <a:ext uri="{FF2B5EF4-FFF2-40B4-BE49-F238E27FC236}">
                <a16:creationId xmlns:a16="http://schemas.microsoft.com/office/drawing/2014/main" id="{793F2E95-5006-6F7F-6EAF-307B234DB9C4}"/>
              </a:ext>
            </a:extLst>
          </p:cNvPr>
          <p:cNvSpPr/>
          <p:nvPr/>
        </p:nvSpPr>
        <p:spPr>
          <a:xfrm>
            <a:off x="0" y="1505166"/>
            <a:ext cx="6094412" cy="1932933"/>
          </a:xfrm>
          <a:prstGeom prst="rect">
            <a:avLst/>
          </a:prstGeom>
          <a:gradFill>
            <a:gsLst>
              <a:gs pos="0">
                <a:srgbClr val="00C7FD"/>
              </a:gs>
              <a:gs pos="100000">
                <a:srgbClr val="0068B5"/>
              </a:gs>
            </a:gsLst>
            <a:lin ang="3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spcBef>
                <a:spcPts val="1000"/>
              </a:spcBef>
            </a:pPr>
            <a:r>
              <a:rPr lang="en-US" sz="4400" dirty="0">
                <a:solidFill>
                  <a:srgbClr val="FFFFFF"/>
                </a:solidFill>
                <a:latin typeface="+mj-lt"/>
              </a:rPr>
              <a:t>AI</a:t>
            </a:r>
            <a:endParaRPr lang="en-US" sz="4400" dirty="0">
              <a:solidFill>
                <a:srgbClr val="FFFFFF"/>
              </a:solidFill>
              <a:latin typeface="+mj-lt"/>
              <a:ea typeface="+mn-lt"/>
              <a:cs typeface="+mn-lt"/>
            </a:endParaRPr>
          </a:p>
        </p:txBody>
      </p:sp>
      <p:sp>
        <p:nvSpPr>
          <p:cNvPr id="14" name="Rectangle 13">
            <a:extLst>
              <a:ext uri="{FF2B5EF4-FFF2-40B4-BE49-F238E27FC236}">
                <a16:creationId xmlns:a16="http://schemas.microsoft.com/office/drawing/2014/main" id="{7C3BEB62-EF68-EED4-919D-3F69B2A5792F}"/>
              </a:ext>
            </a:extLst>
          </p:cNvPr>
          <p:cNvSpPr/>
          <p:nvPr/>
        </p:nvSpPr>
        <p:spPr>
          <a:xfrm>
            <a:off x="6094412" y="1316081"/>
            <a:ext cx="192059" cy="189085"/>
          </a:xfrm>
          <a:prstGeom prst="rect">
            <a:avLst/>
          </a:prstGeom>
          <a:solidFill>
            <a:schemeClr val="accent2">
              <a:lumMod val="20000"/>
              <a:lumOff val="80000"/>
            </a:schemeClr>
          </a:solidFill>
          <a:ln w="12700" cap="flat">
            <a:noFill/>
            <a:miter lim="400000"/>
          </a:ln>
          <a:effectLst/>
          <a:sp3d/>
        </p:spPr>
        <p:txBody>
          <a:bodyPr rot="0" spcFirstLastPara="1" vertOverflow="overflow" horzOverflow="overflow" vert="horz" wrap="square" lIns="50787" tIns="50787" rIns="50787" bIns="50787" numCol="1" spcCol="38100" rtlCol="0" anchor="ctr">
            <a:noAutofit/>
          </a:bodyPr>
          <a:lstStyle/>
          <a:p>
            <a:pPr algn="ctr" defTabSz="825252" hangingPunct="0">
              <a:defRPr/>
            </a:pPr>
            <a:endParaRPr lang="en-US" sz="3199" kern="0" dirty="0">
              <a:solidFill>
                <a:srgbClr val="004A86"/>
              </a:solidFill>
              <a:ea typeface="Helvetica Neue Medium"/>
              <a:cs typeface="Helvetica Neue Medium"/>
              <a:sym typeface="Helvetica Neue Medium"/>
            </a:endParaRPr>
          </a:p>
        </p:txBody>
      </p:sp>
    </p:spTree>
    <p:extLst>
      <p:ext uri="{BB962C8B-B14F-4D97-AF65-F5344CB8AC3E}">
        <p14:creationId xmlns:p14="http://schemas.microsoft.com/office/powerpoint/2010/main" val="209595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8F70-C465-0DB6-DE8C-B90BD9E46AE1}"/>
              </a:ext>
            </a:extLst>
          </p:cNvPr>
          <p:cNvSpPr>
            <a:spLocks noGrp="1"/>
          </p:cNvSpPr>
          <p:nvPr>
            <p:ph type="title"/>
          </p:nvPr>
        </p:nvSpPr>
        <p:spPr/>
        <p:txBody>
          <a:bodyPr/>
          <a:lstStyle/>
          <a:p>
            <a:r>
              <a:rPr lang="en-US" dirty="0">
                <a:latin typeface="IntelOne Display Regular" panose="020B0503020203020204" pitchFamily="34" charset="77"/>
              </a:rPr>
              <a:t>The Universal AI Platform</a:t>
            </a:r>
          </a:p>
        </p:txBody>
      </p:sp>
      <p:sp>
        <p:nvSpPr>
          <p:cNvPr id="32" name="TextBox 31">
            <a:extLst>
              <a:ext uri="{FF2B5EF4-FFF2-40B4-BE49-F238E27FC236}">
                <a16:creationId xmlns:a16="http://schemas.microsoft.com/office/drawing/2014/main" id="{C5467506-7FF0-44DA-8868-1906D9721970}"/>
              </a:ext>
            </a:extLst>
          </p:cNvPr>
          <p:cNvSpPr txBox="1"/>
          <p:nvPr/>
        </p:nvSpPr>
        <p:spPr>
          <a:xfrm>
            <a:off x="578734" y="5984791"/>
            <a:ext cx="9243585" cy="338466"/>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1,2,3  See [A2, A16, A17, A33] at </a:t>
            </a:r>
            <a:r>
              <a:rPr lang="en-US" dirty="0" err="1"/>
              <a:t>intel.com</a:t>
            </a:r>
            <a:r>
              <a:rPr lang="en-US" dirty="0"/>
              <a:t>/</a:t>
            </a:r>
            <a:r>
              <a:rPr lang="en-US" dirty="0" err="1"/>
              <a:t>processorclaims</a:t>
            </a:r>
            <a:r>
              <a:rPr lang="en-US" dirty="0"/>
              <a:t>: 4th Gen Intel Xeon Scalable processors. Results may vary. </a:t>
            </a:r>
          </a:p>
          <a:p>
            <a:r>
              <a:rPr lang="en-US" dirty="0"/>
              <a:t>4 See backup for workloads and configurations.  Results may vary.</a:t>
            </a:r>
          </a:p>
        </p:txBody>
      </p:sp>
      <p:grpSp>
        <p:nvGrpSpPr>
          <p:cNvPr id="17" name="Group 16">
            <a:extLst>
              <a:ext uri="{FF2B5EF4-FFF2-40B4-BE49-F238E27FC236}">
                <a16:creationId xmlns:a16="http://schemas.microsoft.com/office/drawing/2014/main" id="{C2069AF5-DD5F-928F-C74D-170B9006772B}"/>
              </a:ext>
            </a:extLst>
          </p:cNvPr>
          <p:cNvGrpSpPr/>
          <p:nvPr/>
        </p:nvGrpSpPr>
        <p:grpSpPr>
          <a:xfrm>
            <a:off x="716437" y="1264599"/>
            <a:ext cx="10991654" cy="4587372"/>
            <a:chOff x="716437" y="1264599"/>
            <a:chExt cx="10991654" cy="4587372"/>
          </a:xfrm>
        </p:grpSpPr>
        <p:sp>
          <p:nvSpPr>
            <p:cNvPr id="14" name="Rectangle 13">
              <a:extLst>
                <a:ext uri="{FF2B5EF4-FFF2-40B4-BE49-F238E27FC236}">
                  <a16:creationId xmlns:a16="http://schemas.microsoft.com/office/drawing/2014/main" id="{30811CC4-A3DB-AA71-5B15-5170BE204A55}"/>
                </a:ext>
              </a:extLst>
            </p:cNvPr>
            <p:cNvSpPr/>
            <p:nvPr/>
          </p:nvSpPr>
          <p:spPr>
            <a:xfrm>
              <a:off x="990128" y="4126939"/>
              <a:ext cx="3409667" cy="684893"/>
            </a:xfrm>
            <a:prstGeom prst="rect">
              <a:avLst/>
            </a:prstGeom>
            <a:solidFill>
              <a:srgbClr val="E9E9E9">
                <a:alpha val="20000"/>
              </a:srgbClr>
            </a:solidFill>
            <a:ln w="19050" cap="flat">
              <a:noFill/>
              <a:miter lim="400000"/>
            </a:ln>
            <a:effectLst/>
            <a:sp3d/>
          </p:spPr>
          <p:txBody>
            <a:bodyPr rot="0" spcFirstLastPara="1" vertOverflow="overflow" horzOverflow="overflow" vert="horz" wrap="square" lIns="50661" tIns="50661" rIns="50661" bIns="50661" numCol="1" spcCol="38100" rtlCol="0" anchor="ctr">
              <a:no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089321B2-EE2A-781D-3021-69E209802470}"/>
                </a:ext>
              </a:extLst>
            </p:cNvPr>
            <p:cNvSpPr/>
            <p:nvPr/>
          </p:nvSpPr>
          <p:spPr>
            <a:xfrm>
              <a:off x="4479307" y="4126942"/>
              <a:ext cx="3409666" cy="684893"/>
            </a:xfrm>
            <a:prstGeom prst="rect">
              <a:avLst/>
            </a:prstGeom>
            <a:solidFill>
              <a:srgbClr val="E9E9E9">
                <a:alpha val="20000"/>
              </a:srgbClr>
            </a:solidFill>
            <a:ln w="19050" cap="flat">
              <a:noFill/>
              <a:miter lim="400000"/>
            </a:ln>
            <a:effectLst/>
            <a:sp3d/>
          </p:spPr>
          <p:txBody>
            <a:bodyPr rot="0" spcFirstLastPara="1" vertOverflow="overflow" horzOverflow="overflow" vert="horz" wrap="square" lIns="50661" tIns="50661" rIns="50661" bIns="50661" numCol="1" spcCol="38100" rtlCol="0" anchor="ctr">
              <a:no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235A7331-E954-45A3-83C2-F52615D32C7B}"/>
                </a:ext>
              </a:extLst>
            </p:cNvPr>
            <p:cNvSpPr/>
            <p:nvPr/>
          </p:nvSpPr>
          <p:spPr>
            <a:xfrm>
              <a:off x="7968486" y="4126942"/>
              <a:ext cx="3409667" cy="684893"/>
            </a:xfrm>
            <a:prstGeom prst="rect">
              <a:avLst/>
            </a:prstGeom>
            <a:solidFill>
              <a:srgbClr val="E9E9E9">
                <a:alpha val="20000"/>
              </a:srgbClr>
            </a:solidFill>
            <a:ln w="19050" cap="flat">
              <a:noFill/>
              <a:miter lim="400000"/>
            </a:ln>
            <a:effectLst/>
            <a:sp3d/>
          </p:spPr>
          <p:txBody>
            <a:bodyPr rot="0" spcFirstLastPara="1" vertOverflow="overflow" horzOverflow="overflow" vert="horz" wrap="square" lIns="50661" tIns="50661" rIns="50661" bIns="50661" numCol="1" spcCol="38100" rtlCol="0" anchor="ctr">
              <a:no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2BAE285D-4AA8-11B5-A44B-CAFD9A98F094}"/>
                </a:ext>
              </a:extLst>
            </p:cNvPr>
            <p:cNvSpPr/>
            <p:nvPr/>
          </p:nvSpPr>
          <p:spPr>
            <a:xfrm>
              <a:off x="990128" y="4811835"/>
              <a:ext cx="3409667" cy="1040132"/>
            </a:xfrm>
            <a:prstGeom prst="rect">
              <a:avLst/>
            </a:prstGeom>
            <a:solidFill>
              <a:srgbClr val="E9E9E9"/>
            </a:solidFill>
            <a:ln w="19050" cap="flat">
              <a:noFill/>
              <a:miter lim="400000"/>
            </a:ln>
            <a:effectLst/>
            <a:sp3d/>
          </p:spPr>
          <p:txBody>
            <a:bodyPr rot="0" spcFirstLastPara="1" vertOverflow="overflow" horzOverflow="overflow" vert="horz" wrap="square" lIns="50661" tIns="50661" rIns="50661" bIns="50661" numCol="1" spcCol="38100" rtlCol="0" anchor="ctr">
              <a:no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C2D04DC2-A4D7-AF45-D2FB-8813E199B060}"/>
                </a:ext>
              </a:extLst>
            </p:cNvPr>
            <p:cNvSpPr/>
            <p:nvPr/>
          </p:nvSpPr>
          <p:spPr>
            <a:xfrm>
              <a:off x="4479307" y="4811838"/>
              <a:ext cx="3409666" cy="1040132"/>
            </a:xfrm>
            <a:prstGeom prst="rect">
              <a:avLst/>
            </a:prstGeom>
            <a:solidFill>
              <a:srgbClr val="E9E9E9"/>
            </a:solidFill>
            <a:ln w="19050" cap="flat">
              <a:noFill/>
              <a:miter lim="400000"/>
            </a:ln>
            <a:effectLst/>
            <a:sp3d/>
          </p:spPr>
          <p:txBody>
            <a:bodyPr rot="0" spcFirstLastPara="1" vertOverflow="overflow" horzOverflow="overflow" vert="horz" wrap="square" lIns="50661" tIns="50661" rIns="50661" bIns="50661" numCol="1" spcCol="38100" rtlCol="0" anchor="ctr">
              <a:no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417CE228-B7AF-27A9-1250-9A477C66D433}"/>
                </a:ext>
              </a:extLst>
            </p:cNvPr>
            <p:cNvSpPr/>
            <p:nvPr/>
          </p:nvSpPr>
          <p:spPr>
            <a:xfrm>
              <a:off x="7968486" y="4811838"/>
              <a:ext cx="3409667" cy="1040132"/>
            </a:xfrm>
            <a:prstGeom prst="rect">
              <a:avLst/>
            </a:prstGeom>
            <a:solidFill>
              <a:srgbClr val="E9E9E9"/>
            </a:solidFill>
            <a:ln w="19050" cap="flat">
              <a:noFill/>
              <a:miter lim="400000"/>
            </a:ln>
            <a:effectLst/>
            <a:sp3d/>
          </p:spPr>
          <p:txBody>
            <a:bodyPr rot="0" spcFirstLastPara="1" vertOverflow="overflow" horzOverflow="overflow" vert="horz" wrap="square" lIns="50661" tIns="50661" rIns="50661" bIns="50661" numCol="1" spcCol="38100" rtlCol="0" anchor="ctr">
              <a:no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58" name="Rectangle 57">
              <a:extLst>
                <a:ext uri="{FF2B5EF4-FFF2-40B4-BE49-F238E27FC236}">
                  <a16:creationId xmlns:a16="http://schemas.microsoft.com/office/drawing/2014/main" id="{9A9BCA33-8E92-4C64-908F-D97155ED192D}"/>
                </a:ext>
              </a:extLst>
            </p:cNvPr>
            <p:cNvSpPr/>
            <p:nvPr/>
          </p:nvSpPr>
          <p:spPr>
            <a:xfrm>
              <a:off x="990128" y="3232644"/>
              <a:ext cx="3409667" cy="894298"/>
            </a:xfrm>
            <a:prstGeom prst="rect">
              <a:avLst/>
            </a:prstGeom>
            <a:gradFill>
              <a:gsLst>
                <a:gs pos="0">
                  <a:srgbClr val="0068B5">
                    <a:lumMod val="75000"/>
                  </a:srgbClr>
                </a:gs>
                <a:gs pos="99000">
                  <a:srgbClr val="0068B5"/>
                </a:gs>
              </a:gsLst>
              <a:lin ang="5400000" scaled="0"/>
            </a:gradFill>
            <a:ln w="19050" cap="flat">
              <a:noFill/>
              <a:miter lim="400000"/>
            </a:ln>
            <a:effectLst/>
            <a:sp3d/>
          </p:spPr>
          <p:txBody>
            <a:bodyPr rot="0" spcFirstLastPara="1" vertOverflow="overflow" horzOverflow="overflow" vert="horz" wrap="square" lIns="50661" tIns="50661" rIns="50661" bIns="50661" numCol="1" spcCol="38100" rtlCol="0" anchor="ctr">
              <a:sp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64" name="Rectangle 63">
              <a:extLst>
                <a:ext uri="{FF2B5EF4-FFF2-40B4-BE49-F238E27FC236}">
                  <a16:creationId xmlns:a16="http://schemas.microsoft.com/office/drawing/2014/main" id="{C5C1B73C-9125-4292-B6F6-D664A9BCFB1A}"/>
                </a:ext>
              </a:extLst>
            </p:cNvPr>
            <p:cNvSpPr/>
            <p:nvPr/>
          </p:nvSpPr>
          <p:spPr>
            <a:xfrm>
              <a:off x="4479307" y="3232647"/>
              <a:ext cx="3409666" cy="894298"/>
            </a:xfrm>
            <a:prstGeom prst="rect">
              <a:avLst/>
            </a:prstGeom>
            <a:gradFill>
              <a:gsLst>
                <a:gs pos="0">
                  <a:srgbClr val="0068B5">
                    <a:lumMod val="75000"/>
                  </a:srgbClr>
                </a:gs>
                <a:gs pos="99000">
                  <a:srgbClr val="0068B5"/>
                </a:gs>
              </a:gsLst>
              <a:lin ang="5400000" scaled="0"/>
            </a:gradFill>
            <a:ln w="19050" cap="flat">
              <a:noFill/>
              <a:miter lim="400000"/>
            </a:ln>
            <a:effectLst/>
            <a:sp3d/>
          </p:spPr>
          <p:txBody>
            <a:bodyPr rot="0" spcFirstLastPara="1" vertOverflow="overflow" horzOverflow="overflow" vert="horz" wrap="square" lIns="50661" tIns="50661" rIns="50661" bIns="50661" numCol="1" spcCol="38100" rtlCol="0" anchor="ctr">
              <a:sp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71" name="Rectangle 70">
              <a:extLst>
                <a:ext uri="{FF2B5EF4-FFF2-40B4-BE49-F238E27FC236}">
                  <a16:creationId xmlns:a16="http://schemas.microsoft.com/office/drawing/2014/main" id="{86BA9754-886D-41C8-BE8C-DBAE04911E64}"/>
                </a:ext>
              </a:extLst>
            </p:cNvPr>
            <p:cNvSpPr/>
            <p:nvPr/>
          </p:nvSpPr>
          <p:spPr>
            <a:xfrm>
              <a:off x="7968486" y="3232647"/>
              <a:ext cx="3409667" cy="894298"/>
            </a:xfrm>
            <a:prstGeom prst="rect">
              <a:avLst/>
            </a:prstGeom>
            <a:gradFill>
              <a:gsLst>
                <a:gs pos="0">
                  <a:srgbClr val="0068B5">
                    <a:lumMod val="75000"/>
                  </a:srgbClr>
                </a:gs>
                <a:gs pos="99000">
                  <a:srgbClr val="0068B5"/>
                </a:gs>
              </a:gsLst>
              <a:lin ang="5400000" scaled="0"/>
            </a:gradFill>
            <a:ln w="19050" cap="flat">
              <a:noFill/>
              <a:miter lim="400000"/>
            </a:ln>
            <a:effectLst/>
            <a:sp3d/>
          </p:spPr>
          <p:txBody>
            <a:bodyPr rot="0" spcFirstLastPara="1" vertOverflow="overflow" horzOverflow="overflow" vert="horz" wrap="square" lIns="50661" tIns="50661" rIns="50661" bIns="50661" numCol="1" spcCol="38100" rtlCol="0" anchor="ctr">
              <a:spAutoFit/>
            </a:bodyPr>
            <a:lstStyle/>
            <a:p>
              <a:pPr algn="ctr" defTabSz="823189" hangingPunct="0">
                <a:defRPr/>
              </a:pPr>
              <a:endParaRPr lang="en-US" sz="3191" kern="0">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57" name="Rectangle 56">
              <a:extLst>
                <a:ext uri="{FF2B5EF4-FFF2-40B4-BE49-F238E27FC236}">
                  <a16:creationId xmlns:a16="http://schemas.microsoft.com/office/drawing/2014/main" id="{41590E9E-C5B6-4CB1-AA2E-01CB8F4CDC39}"/>
                </a:ext>
              </a:extLst>
            </p:cNvPr>
            <p:cNvSpPr/>
            <p:nvPr/>
          </p:nvSpPr>
          <p:spPr>
            <a:xfrm>
              <a:off x="990127" y="2817540"/>
              <a:ext cx="3401599" cy="333302"/>
            </a:xfrm>
            <a:prstGeom prst="rect">
              <a:avLst/>
            </a:prstGeom>
            <a:noFill/>
            <a:ln w="12700" cap="flat" cmpd="sng" algn="ctr">
              <a:noFill/>
              <a:prstDash val="solid"/>
              <a:miter lim="800000"/>
            </a:ln>
            <a:effectLst/>
          </p:spPr>
          <p:txBody>
            <a:bodyPr rtlCol="0" anchor="ctr"/>
            <a:lstStyle/>
            <a:p>
              <a:pPr algn="ctr" defTabSz="823189" hangingPunct="0">
                <a:defRPr/>
              </a:pPr>
              <a:r>
                <a:rPr lang="en-US" kern="0" dirty="0">
                  <a:solidFill>
                    <a:srgbClr val="004E88"/>
                  </a:solidFill>
                  <a:latin typeface="IntelOne Display Medium" panose="020B0503020203020204" pitchFamily="34" charset="77"/>
                  <a:sym typeface="Helvetica Neue Medium"/>
                </a:rPr>
                <a:t>Any AI code, every workload</a:t>
              </a:r>
            </a:p>
          </p:txBody>
        </p:sp>
        <p:sp>
          <p:nvSpPr>
            <p:cNvPr id="59" name="TextBox 58">
              <a:extLst>
                <a:ext uri="{FF2B5EF4-FFF2-40B4-BE49-F238E27FC236}">
                  <a16:creationId xmlns:a16="http://schemas.microsoft.com/office/drawing/2014/main" id="{0539DF47-FC0E-4418-86FF-CD3FDFDBDD4A}"/>
                </a:ext>
              </a:extLst>
            </p:cNvPr>
            <p:cNvSpPr txBox="1"/>
            <p:nvPr/>
          </p:nvSpPr>
          <p:spPr>
            <a:xfrm flipH="1">
              <a:off x="990126" y="3429000"/>
              <a:ext cx="3401599" cy="492443"/>
            </a:xfrm>
            <a:prstGeom prst="rect">
              <a:avLst/>
            </a:prstGeom>
            <a:noFill/>
            <a:ln w="12700" cap="flat">
              <a:noFill/>
              <a:miter lim="400000"/>
            </a:ln>
            <a:effectLst/>
            <a:sp3d/>
          </p:spPr>
          <p:txBody>
            <a:bodyPr rot="0" spcFirstLastPara="1" vertOverflow="overflow" horzOverflow="overflow" vert="horz" wrap="square" lIns="182880" tIns="0" rIns="182880" bIns="0" numCol="1" spcCol="38100" rtlCol="0" anchor="t" anchorCtr="0">
              <a:spAutoFit/>
            </a:bodyPr>
            <a:lstStyle/>
            <a:p>
              <a:pPr algn="ctr" defTabSz="2431512" hangingPunct="0">
                <a:defRPr/>
              </a:pPr>
              <a:r>
                <a:rPr lang="en-US" sz="1600" kern="0" dirty="0">
                  <a:solidFill>
                    <a:srgbClr val="FFFFFF"/>
                  </a:solidFill>
                  <a:latin typeface="IntelOne Display Regular" panose="020B0503020203020204" pitchFamily="34" charset="77"/>
                  <a:sym typeface="Helvetica Neue"/>
                </a:rPr>
                <a:t>4th Gen Intel® Xeon® Scalable Processor </a:t>
              </a:r>
            </a:p>
          </p:txBody>
        </p:sp>
        <p:sp>
          <p:nvSpPr>
            <p:cNvPr id="60" name="TextBox 59">
              <a:extLst>
                <a:ext uri="{FF2B5EF4-FFF2-40B4-BE49-F238E27FC236}">
                  <a16:creationId xmlns:a16="http://schemas.microsoft.com/office/drawing/2014/main" id="{D48358B3-BA93-4E7F-8FB8-DB42D7BA16BA}"/>
                </a:ext>
              </a:extLst>
            </p:cNvPr>
            <p:cNvSpPr txBox="1"/>
            <p:nvPr/>
          </p:nvSpPr>
          <p:spPr>
            <a:xfrm>
              <a:off x="990127" y="4242505"/>
              <a:ext cx="3401599" cy="477054"/>
            </a:xfrm>
            <a:prstGeom prst="rect">
              <a:avLst/>
            </a:prstGeom>
            <a:noFill/>
            <a:ln w="12700" cap="flat">
              <a:noFill/>
              <a:miter lim="400000"/>
            </a:ln>
            <a:effectLst/>
            <a:sp3d/>
          </p:spPr>
          <p:txBody>
            <a:bodyPr wrap="square" lIns="182880" tIns="0" rIns="182880">
              <a:spAutoFit/>
            </a:bodyPr>
            <a:lstStyle/>
            <a:p>
              <a:pPr algn="ctr" defTabSz="2431512" hangingPunct="0">
                <a:defRPr/>
              </a:pPr>
              <a:r>
                <a:rPr lang="en-US" sz="1400" kern="0" dirty="0">
                  <a:solidFill>
                    <a:srgbClr val="525252"/>
                  </a:solidFill>
                  <a:latin typeface="IntelOne Display Medium" panose="020B0503020203020204" pitchFamily="34" charset="77"/>
                  <a:sym typeface="Intel Clear"/>
                </a:rPr>
                <a:t>The flexibility of Xeon with the built-in DL performance of an AI accelerator</a:t>
              </a:r>
            </a:p>
          </p:txBody>
        </p:sp>
        <p:sp>
          <p:nvSpPr>
            <p:cNvPr id="62" name="TextBox 61">
              <a:extLst>
                <a:ext uri="{FF2B5EF4-FFF2-40B4-BE49-F238E27FC236}">
                  <a16:creationId xmlns:a16="http://schemas.microsoft.com/office/drawing/2014/main" id="{F0C6A15F-BEF4-4576-A834-37B285A615C8}"/>
                </a:ext>
              </a:extLst>
            </p:cNvPr>
            <p:cNvSpPr txBox="1"/>
            <p:nvPr/>
          </p:nvSpPr>
          <p:spPr>
            <a:xfrm>
              <a:off x="993229" y="4915475"/>
              <a:ext cx="3401599" cy="764312"/>
            </a:xfrm>
            <a:prstGeom prst="rect">
              <a:avLst/>
            </a:prstGeom>
            <a:noFill/>
            <a:ln w="12700" cap="flat">
              <a:noFill/>
              <a:miter lim="400000"/>
            </a:ln>
            <a:effectLst/>
            <a:sp3d/>
          </p:spPr>
          <p:txBody>
            <a:bodyPr wrap="square" lIns="274320">
              <a:spAutoFit/>
            </a:bodyPr>
            <a:lstStyle/>
            <a:p>
              <a:pPr marL="285750" indent="-285750" defTabSz="607894">
                <a:spcAft>
                  <a:spcPts val="200"/>
                </a:spcAft>
                <a:buFont typeface="Arial" panose="020B0604020202020204" pitchFamily="34" charset="0"/>
                <a:buChar char="•"/>
                <a:defRPr/>
              </a:pPr>
              <a:r>
                <a:rPr lang="en-US" sz="1400" kern="0" dirty="0">
                  <a:solidFill>
                    <a:srgbClr val="525252"/>
                  </a:solidFill>
                  <a:latin typeface="IntelOne Display Regular" panose="020B0503020203020204" pitchFamily="34" charset="77"/>
                  <a:sym typeface="Intel Clear"/>
                </a:rPr>
                <a:t>Up to 10x gen-to-gen model performance</a:t>
              </a:r>
              <a:r>
                <a:rPr lang="en-US" sz="1400" kern="0" baseline="30000" dirty="0">
                  <a:solidFill>
                    <a:srgbClr val="525252"/>
                  </a:solidFill>
                  <a:latin typeface="IntelOne Display Regular" panose="020B0503020203020204" pitchFamily="34" charset="77"/>
                  <a:sym typeface="Intel Clear"/>
                </a:rPr>
                <a:t>1</a:t>
              </a:r>
              <a:endParaRPr lang="en-US" sz="1400" kern="0" dirty="0">
                <a:solidFill>
                  <a:srgbClr val="525252"/>
                </a:solidFill>
                <a:latin typeface="IntelOne Display Regular" panose="020B0503020203020204" pitchFamily="34" charset="77"/>
                <a:sym typeface="Intel Clear"/>
              </a:endParaRPr>
            </a:p>
            <a:p>
              <a:pPr marL="285750" indent="-285750" defTabSz="607894">
                <a:spcAft>
                  <a:spcPts val="1200"/>
                </a:spcAft>
                <a:buFont typeface="Arial" panose="020B0604020202020204" pitchFamily="34" charset="0"/>
                <a:buChar char="•"/>
                <a:defRPr/>
              </a:pPr>
              <a:r>
                <a:rPr lang="en-US" sz="1400" kern="0" dirty="0">
                  <a:solidFill>
                    <a:srgbClr val="525252"/>
                  </a:solidFill>
                  <a:latin typeface="IntelOne Display Regular" panose="020B0503020203020204" pitchFamily="34" charset="77"/>
                  <a:sym typeface="Intel Clear"/>
                </a:rPr>
                <a:t>Up to 7.7x performance/watt</a:t>
              </a:r>
              <a:r>
                <a:rPr lang="en-US" sz="1400" kern="0" baseline="30000" dirty="0">
                  <a:solidFill>
                    <a:srgbClr val="525252"/>
                  </a:solidFill>
                  <a:latin typeface="IntelOne Display Regular" panose="020B0503020203020204" pitchFamily="34" charset="77"/>
                  <a:sym typeface="Intel Clear"/>
                </a:rPr>
                <a:t>2</a:t>
              </a:r>
              <a:endParaRPr lang="en-US" sz="1400" kern="0" dirty="0">
                <a:solidFill>
                  <a:srgbClr val="525252"/>
                </a:solidFill>
                <a:latin typeface="IntelOne Display Regular" panose="020B0503020203020204" pitchFamily="34" charset="77"/>
                <a:sym typeface="Intel Clear"/>
              </a:endParaRPr>
            </a:p>
          </p:txBody>
        </p:sp>
        <p:sp>
          <p:nvSpPr>
            <p:cNvPr id="65" name="Rectangle 64">
              <a:extLst>
                <a:ext uri="{FF2B5EF4-FFF2-40B4-BE49-F238E27FC236}">
                  <a16:creationId xmlns:a16="http://schemas.microsoft.com/office/drawing/2014/main" id="{8F15AA25-6C62-4876-B9FB-27BC05F8B175}"/>
                </a:ext>
              </a:extLst>
            </p:cNvPr>
            <p:cNvSpPr/>
            <p:nvPr/>
          </p:nvSpPr>
          <p:spPr>
            <a:xfrm>
              <a:off x="4479306" y="2817540"/>
              <a:ext cx="3401599" cy="333302"/>
            </a:xfrm>
            <a:prstGeom prst="rect">
              <a:avLst/>
            </a:prstGeom>
            <a:noFill/>
            <a:ln w="12700" cap="flat" cmpd="sng" algn="ctr">
              <a:noFill/>
              <a:prstDash val="solid"/>
              <a:miter lim="800000"/>
            </a:ln>
            <a:effectLst/>
          </p:spPr>
          <p:txBody>
            <a:bodyPr rtlCol="0" anchor="ctr"/>
            <a:lstStyle/>
            <a:p>
              <a:pPr algn="ctr" defTabSz="911840">
                <a:defRPr/>
              </a:pPr>
              <a:r>
                <a:rPr lang="en-US" kern="0" dirty="0">
                  <a:solidFill>
                    <a:srgbClr val="004E88"/>
                  </a:solidFill>
                  <a:latin typeface="IntelOne Display Medium" panose="020B0503020203020204" pitchFamily="34" charset="77"/>
                  <a:ea typeface="Intel Clear Pro" panose="020B0804020202060201" pitchFamily="34" charset="0"/>
                  <a:cs typeface="Intel Clear Pro" panose="020B0804020202060201" pitchFamily="34" charset="0"/>
                </a:rPr>
                <a:t> B</a:t>
              </a:r>
              <a:r>
                <a:rPr lang="en-US" kern="0" dirty="0">
                  <a:solidFill>
                    <a:srgbClr val="004E88"/>
                  </a:solidFill>
                  <a:latin typeface="IntelOne Display Medium" panose="020B0503020203020204" pitchFamily="34" charset="77"/>
                </a:rPr>
                <a:t>uild and deploy everywhere​</a:t>
              </a:r>
            </a:p>
          </p:txBody>
        </p:sp>
        <p:sp>
          <p:nvSpPr>
            <p:cNvPr id="66" name="TextBox 65">
              <a:extLst>
                <a:ext uri="{FF2B5EF4-FFF2-40B4-BE49-F238E27FC236}">
                  <a16:creationId xmlns:a16="http://schemas.microsoft.com/office/drawing/2014/main" id="{5465090D-63DE-42A0-A87C-78568AA6924A}"/>
                </a:ext>
              </a:extLst>
            </p:cNvPr>
            <p:cNvSpPr txBox="1"/>
            <p:nvPr/>
          </p:nvSpPr>
          <p:spPr>
            <a:xfrm flipH="1">
              <a:off x="4479303" y="3429000"/>
              <a:ext cx="3401598" cy="492443"/>
            </a:xfrm>
            <a:prstGeom prst="rect">
              <a:avLst/>
            </a:prstGeom>
            <a:noFill/>
            <a:ln w="12700" cap="flat">
              <a:noFill/>
              <a:miter lim="400000"/>
            </a:ln>
            <a:effectLst/>
            <a:sp3d/>
          </p:spPr>
          <p:txBody>
            <a:bodyPr rot="0" spcFirstLastPara="1" vertOverflow="overflow" horzOverflow="overflow" vert="horz" wrap="square" lIns="182880" tIns="0" rIns="182880" bIns="0" numCol="1" spcCol="38100" rtlCol="0" anchor="t" anchorCtr="0">
              <a:spAutoFit/>
            </a:bodyPr>
            <a:lstStyle/>
            <a:p>
              <a:pPr algn="ctr" defTabSz="2431512" hangingPunct="0">
                <a:defRPr/>
              </a:pPr>
              <a:r>
                <a:rPr lang="en-US" sz="1600" kern="0" dirty="0">
                  <a:solidFill>
                    <a:srgbClr val="FFFFFF"/>
                  </a:solidFill>
                  <a:latin typeface="IntelOne Display Regular" panose="020B0503020203020204" pitchFamily="34" charset="77"/>
                  <a:sym typeface="Helvetica Neue"/>
                </a:rPr>
                <a:t>Intel AI software suite of optimized open-source frameworks and tools</a:t>
              </a:r>
            </a:p>
          </p:txBody>
        </p:sp>
        <p:sp>
          <p:nvSpPr>
            <p:cNvPr id="67" name="TextBox 66">
              <a:extLst>
                <a:ext uri="{FF2B5EF4-FFF2-40B4-BE49-F238E27FC236}">
                  <a16:creationId xmlns:a16="http://schemas.microsoft.com/office/drawing/2014/main" id="{A406C8CB-791B-4DB5-9034-D89966684A89}"/>
                </a:ext>
              </a:extLst>
            </p:cNvPr>
            <p:cNvSpPr txBox="1"/>
            <p:nvPr/>
          </p:nvSpPr>
          <p:spPr>
            <a:xfrm>
              <a:off x="4479305" y="4242505"/>
              <a:ext cx="3401599" cy="476930"/>
            </a:xfrm>
            <a:prstGeom prst="rect">
              <a:avLst/>
            </a:prstGeom>
            <a:noFill/>
            <a:ln w="12700" cap="flat">
              <a:noFill/>
              <a:miter lim="400000"/>
            </a:ln>
            <a:effectLst/>
            <a:sp3d/>
          </p:spPr>
          <p:txBody>
            <a:bodyPr wrap="square" lIns="182880" tIns="0" rIns="182880">
              <a:spAutoFit/>
            </a:bodyPr>
            <a:lstStyle/>
            <a:p>
              <a:pPr algn="ctr" defTabSz="2431512" hangingPunct="0">
                <a:defRPr/>
              </a:pPr>
              <a:r>
                <a:rPr lang="en-US" sz="1400" kern="0" dirty="0">
                  <a:solidFill>
                    <a:srgbClr val="525252"/>
                  </a:solidFill>
                  <a:latin typeface="IntelOne Display Medium" panose="020B0503020203020204" pitchFamily="34" charset="77"/>
                  <a:sym typeface="Intel Clear"/>
                </a:rPr>
                <a:t>Enables out of the box AI performance and E2E productivity </a:t>
              </a:r>
            </a:p>
          </p:txBody>
        </p:sp>
        <p:sp>
          <p:nvSpPr>
            <p:cNvPr id="69" name="TextBox 68">
              <a:extLst>
                <a:ext uri="{FF2B5EF4-FFF2-40B4-BE49-F238E27FC236}">
                  <a16:creationId xmlns:a16="http://schemas.microsoft.com/office/drawing/2014/main" id="{DA8F885E-4E60-4253-8EE7-F60DF9C7D9EA}"/>
                </a:ext>
              </a:extLst>
            </p:cNvPr>
            <p:cNvSpPr txBox="1"/>
            <p:nvPr/>
          </p:nvSpPr>
          <p:spPr>
            <a:xfrm>
              <a:off x="4484273" y="4915475"/>
              <a:ext cx="3404699" cy="738664"/>
            </a:xfrm>
            <a:prstGeom prst="rect">
              <a:avLst/>
            </a:prstGeom>
            <a:noFill/>
            <a:ln w="12700" cap="flat">
              <a:noFill/>
              <a:miter lim="400000"/>
            </a:ln>
            <a:effectLst/>
            <a:sp3d/>
          </p:spPr>
          <p:txBody>
            <a:bodyPr wrap="square" lIns="274320">
              <a:spAutoFit/>
            </a:bodyPr>
            <a:lstStyle/>
            <a:p>
              <a:pPr marL="285750" indent="-285750" defTabSz="607894">
                <a:buFont typeface="Arial" panose="020B0604020202020204" pitchFamily="34" charset="0"/>
                <a:buChar char="•"/>
                <a:defRPr/>
              </a:pPr>
              <a:r>
                <a:rPr lang="en-US" sz="1400" kern="0" dirty="0">
                  <a:solidFill>
                    <a:srgbClr val="525252"/>
                  </a:solidFill>
                  <a:latin typeface="IntelOne Display Regular" panose="020B0503020203020204" pitchFamily="34" charset="77"/>
                  <a:sym typeface="Intel Clear"/>
                </a:rPr>
                <a:t>Up to 6.7x E2E application performance</a:t>
              </a:r>
              <a:r>
                <a:rPr lang="en-US" sz="1400" kern="0" baseline="30000" dirty="0">
                  <a:solidFill>
                    <a:srgbClr val="525252"/>
                  </a:solidFill>
                  <a:latin typeface="IntelOne Display Regular" panose="020B0503020203020204" pitchFamily="34" charset="77"/>
                  <a:sym typeface="Intel Clear"/>
                </a:rPr>
                <a:t>3</a:t>
              </a:r>
            </a:p>
            <a:p>
              <a:pPr marL="285750" indent="-285750" defTabSz="607894">
                <a:buFont typeface="Arial" panose="020B0604020202020204" pitchFamily="34" charset="0"/>
                <a:buChar char="•"/>
                <a:defRPr/>
              </a:pPr>
              <a:r>
                <a:rPr lang="en-US" sz="1400" kern="0" dirty="0">
                  <a:solidFill>
                    <a:srgbClr val="525252"/>
                  </a:solidFill>
                  <a:latin typeface="IntelOne Display Regular" panose="020B0503020203020204" pitchFamily="34" charset="77"/>
                  <a:sym typeface="Intel Clear"/>
                </a:rPr>
                <a:t>400+ models validated</a:t>
              </a:r>
            </a:p>
          </p:txBody>
        </p:sp>
        <p:sp>
          <p:nvSpPr>
            <p:cNvPr id="72" name="Rectangle 71">
              <a:extLst>
                <a:ext uri="{FF2B5EF4-FFF2-40B4-BE49-F238E27FC236}">
                  <a16:creationId xmlns:a16="http://schemas.microsoft.com/office/drawing/2014/main" id="{A2C6DE6E-D6F7-4989-A0E4-6EBB4B3726A7}"/>
                </a:ext>
              </a:extLst>
            </p:cNvPr>
            <p:cNvSpPr/>
            <p:nvPr/>
          </p:nvSpPr>
          <p:spPr>
            <a:xfrm>
              <a:off x="7968485" y="2817540"/>
              <a:ext cx="3409667" cy="333302"/>
            </a:xfrm>
            <a:prstGeom prst="rect">
              <a:avLst/>
            </a:prstGeom>
            <a:noFill/>
            <a:ln w="12700" cap="flat" cmpd="sng" algn="ctr">
              <a:noFill/>
              <a:prstDash val="solid"/>
              <a:miter lim="800000"/>
            </a:ln>
            <a:effectLst/>
          </p:spPr>
          <p:txBody>
            <a:bodyPr rtlCol="0" anchor="ctr"/>
            <a:lstStyle/>
            <a:p>
              <a:pPr algn="ctr" defTabSz="911840">
                <a:defRPr/>
              </a:pPr>
              <a:r>
                <a:rPr lang="en-US" kern="0" dirty="0">
                  <a:solidFill>
                    <a:srgbClr val="004E88"/>
                  </a:solidFill>
                  <a:latin typeface="IntelOne Display Medium" panose="020B0503020203020204" pitchFamily="34" charset="77"/>
                </a:rPr>
                <a:t>Implement pre-built solutions</a:t>
              </a:r>
            </a:p>
          </p:txBody>
        </p:sp>
        <p:sp>
          <p:nvSpPr>
            <p:cNvPr id="73" name="TextBox 72">
              <a:extLst>
                <a:ext uri="{FF2B5EF4-FFF2-40B4-BE49-F238E27FC236}">
                  <a16:creationId xmlns:a16="http://schemas.microsoft.com/office/drawing/2014/main" id="{6D4A6534-6A79-4B0F-95CB-272168010CD3}"/>
                </a:ext>
              </a:extLst>
            </p:cNvPr>
            <p:cNvSpPr txBox="1"/>
            <p:nvPr/>
          </p:nvSpPr>
          <p:spPr>
            <a:xfrm flipH="1">
              <a:off x="7968485" y="3429000"/>
              <a:ext cx="3409667" cy="492443"/>
            </a:xfrm>
            <a:prstGeom prst="rect">
              <a:avLst/>
            </a:prstGeom>
            <a:noFill/>
            <a:ln w="12700" cap="flat">
              <a:noFill/>
              <a:miter lim="400000"/>
            </a:ln>
            <a:effectLst/>
            <a:sp3d/>
          </p:spPr>
          <p:txBody>
            <a:bodyPr rot="0" spcFirstLastPara="1" vertOverflow="overflow" horzOverflow="overflow" vert="horz" wrap="square" lIns="182880" tIns="0" rIns="182880" bIns="0" numCol="1" spcCol="38100" rtlCol="0" anchor="t" anchorCtr="0">
              <a:spAutoFit/>
            </a:bodyPr>
            <a:lstStyle/>
            <a:p>
              <a:pPr algn="ctr" defTabSz="2431512" hangingPunct="0">
                <a:defRPr/>
              </a:pPr>
              <a:r>
                <a:rPr lang="en-US" sz="1600" kern="0" dirty="0">
                  <a:solidFill>
                    <a:srgbClr val="FFFFFF"/>
                  </a:solidFill>
                  <a:latin typeface="IntelOne Display Regular" panose="020B0503020203020204" pitchFamily="34" charset="77"/>
                  <a:sym typeface="Helvetica Neue"/>
                </a:rPr>
                <a:t>Extensive Intel AI products</a:t>
              </a:r>
              <a:br>
                <a:rPr lang="en-US" sz="1600" kern="0" dirty="0">
                  <a:solidFill>
                    <a:srgbClr val="FFFFFF"/>
                  </a:solidFill>
                  <a:latin typeface="IntelOne Display Regular" panose="020B0503020203020204" pitchFamily="34" charset="77"/>
                  <a:sym typeface="Helvetica Neue"/>
                </a:rPr>
              </a:br>
              <a:r>
                <a:rPr lang="en-US" sz="1600" kern="0" dirty="0">
                  <a:solidFill>
                    <a:srgbClr val="FFFFFF"/>
                  </a:solidFill>
                  <a:latin typeface="IntelOne Display Regular" panose="020B0503020203020204" pitchFamily="34" charset="77"/>
                  <a:sym typeface="Helvetica Neue"/>
                </a:rPr>
                <a:t>and  partnership</a:t>
              </a:r>
            </a:p>
          </p:txBody>
        </p:sp>
        <p:sp>
          <p:nvSpPr>
            <p:cNvPr id="74" name="TextBox 73">
              <a:extLst>
                <a:ext uri="{FF2B5EF4-FFF2-40B4-BE49-F238E27FC236}">
                  <a16:creationId xmlns:a16="http://schemas.microsoft.com/office/drawing/2014/main" id="{9A2FD074-81B6-4A19-A729-4F7D99D06A55}"/>
                </a:ext>
              </a:extLst>
            </p:cNvPr>
            <p:cNvSpPr txBox="1"/>
            <p:nvPr/>
          </p:nvSpPr>
          <p:spPr>
            <a:xfrm>
              <a:off x="7968485" y="4242505"/>
              <a:ext cx="3409667" cy="477054"/>
            </a:xfrm>
            <a:prstGeom prst="rect">
              <a:avLst/>
            </a:prstGeom>
            <a:noFill/>
            <a:ln w="12700" cap="flat">
              <a:noFill/>
              <a:miter lim="400000"/>
            </a:ln>
            <a:effectLst/>
            <a:sp3d/>
          </p:spPr>
          <p:txBody>
            <a:bodyPr wrap="square" lIns="182880" tIns="0" rIns="182880">
              <a:spAutoFit/>
            </a:bodyPr>
            <a:lstStyle/>
            <a:p>
              <a:pPr algn="ctr" defTabSz="2431512" hangingPunct="0">
                <a:defRPr/>
              </a:pPr>
              <a:r>
                <a:rPr lang="en-US" sz="1400" kern="0" dirty="0">
                  <a:solidFill>
                    <a:srgbClr val="525252"/>
                  </a:solidFill>
                  <a:latin typeface="IntelOne Display Medium" panose="020B0503020203020204" pitchFamily="34" charset="77"/>
                  <a:sym typeface="Intel Clear"/>
                </a:rPr>
                <a:t>Accelerate end customer time to  market</a:t>
              </a:r>
            </a:p>
          </p:txBody>
        </p:sp>
        <p:pic>
          <p:nvPicPr>
            <p:cNvPr id="75" name="Picture 74">
              <a:extLst>
                <a:ext uri="{FF2B5EF4-FFF2-40B4-BE49-F238E27FC236}">
                  <a16:creationId xmlns:a16="http://schemas.microsoft.com/office/drawing/2014/main" id="{4C10BC9A-9298-42AA-A1F0-A4EB98B1EC45}"/>
                </a:ext>
              </a:extLst>
            </p:cNvPr>
            <p:cNvPicPr>
              <a:picLocks noChangeAspect="1"/>
            </p:cNvPicPr>
            <p:nvPr/>
          </p:nvPicPr>
          <p:blipFill>
            <a:blip r:embed="rId3">
              <a:alphaModFix/>
            </a:blip>
            <a:stretch>
              <a:fillRect/>
            </a:stretch>
          </p:blipFill>
          <p:spPr>
            <a:xfrm>
              <a:off x="9359150" y="2108799"/>
              <a:ext cx="549055" cy="549055"/>
            </a:xfrm>
            <a:prstGeom prst="rect">
              <a:avLst/>
            </a:prstGeom>
          </p:spPr>
        </p:pic>
        <p:sp>
          <p:nvSpPr>
            <p:cNvPr id="76" name="TextBox 75">
              <a:extLst>
                <a:ext uri="{FF2B5EF4-FFF2-40B4-BE49-F238E27FC236}">
                  <a16:creationId xmlns:a16="http://schemas.microsoft.com/office/drawing/2014/main" id="{17D2DEC9-65C5-4267-BC89-501D68F0C215}"/>
                </a:ext>
              </a:extLst>
            </p:cNvPr>
            <p:cNvSpPr txBox="1"/>
            <p:nvPr/>
          </p:nvSpPr>
          <p:spPr>
            <a:xfrm>
              <a:off x="7973450" y="4915475"/>
              <a:ext cx="3404701" cy="738664"/>
            </a:xfrm>
            <a:prstGeom prst="rect">
              <a:avLst/>
            </a:prstGeom>
            <a:noFill/>
            <a:ln w="12700" cap="flat">
              <a:noFill/>
              <a:miter lim="400000"/>
            </a:ln>
            <a:effectLst/>
            <a:sp3d/>
          </p:spPr>
          <p:txBody>
            <a:bodyPr wrap="square" lIns="274320">
              <a:spAutoFit/>
            </a:bodyPr>
            <a:lstStyle/>
            <a:p>
              <a:pPr defTabSz="911840">
                <a:defRPr/>
              </a:pPr>
              <a:r>
                <a:rPr lang="en-US" sz="1400" kern="0" dirty="0">
                  <a:solidFill>
                    <a:srgbClr val="525252"/>
                  </a:solidFill>
                  <a:latin typeface="IntelOne Display Regular" panose="020B0503020203020204" pitchFamily="34" charset="77"/>
                  <a:sym typeface="Intel Clear"/>
                </a:rPr>
                <a:t>Example: </a:t>
              </a:r>
              <a:br>
                <a:rPr lang="en-US" sz="1400" kern="0" dirty="0">
                  <a:solidFill>
                    <a:srgbClr val="525252"/>
                  </a:solidFill>
                  <a:latin typeface="IntelOne Display Regular" panose="020B0503020203020204" pitchFamily="34" charset="77"/>
                  <a:sym typeface="Intel Clear"/>
                </a:rPr>
              </a:br>
              <a:r>
                <a:rPr lang="en-US" sz="1400" kern="0" dirty="0">
                  <a:solidFill>
                    <a:srgbClr val="525252"/>
                  </a:solidFill>
                  <a:latin typeface="IntelOne Display Regular" panose="020B0503020203020204" pitchFamily="34" charset="77"/>
                  <a:sym typeface="Intel Clear"/>
                </a:rPr>
                <a:t>Meet 10ms SLA with an order-of-magnitude throughout gains</a:t>
              </a:r>
              <a:r>
                <a:rPr lang="en-US" sz="1400" kern="0" baseline="30000" dirty="0">
                  <a:solidFill>
                    <a:srgbClr val="525252"/>
                  </a:solidFill>
                  <a:latin typeface="IntelOne Display Regular" panose="020B0503020203020204" pitchFamily="34" charset="77"/>
                  <a:sym typeface="Intel Clear"/>
                </a:rPr>
                <a:t>4</a:t>
              </a:r>
              <a:endParaRPr lang="en-US" sz="1400" kern="0" dirty="0">
                <a:solidFill>
                  <a:srgbClr val="525252"/>
                </a:solidFill>
                <a:latin typeface="IntelOne Display Regular" panose="020B0503020203020204" pitchFamily="34" charset="77"/>
                <a:sym typeface="Intel Clear"/>
              </a:endParaRPr>
            </a:p>
          </p:txBody>
        </p:sp>
        <p:pic>
          <p:nvPicPr>
            <p:cNvPr id="5" name="Picture 4">
              <a:extLst>
                <a:ext uri="{FF2B5EF4-FFF2-40B4-BE49-F238E27FC236}">
                  <a16:creationId xmlns:a16="http://schemas.microsoft.com/office/drawing/2014/main" id="{EDCAB795-EBE4-F6AB-3686-06EDA9D68FB2}"/>
                </a:ext>
              </a:extLst>
            </p:cNvPr>
            <p:cNvPicPr>
              <a:picLocks noChangeAspect="1"/>
            </p:cNvPicPr>
            <p:nvPr/>
          </p:nvPicPr>
          <p:blipFill>
            <a:blip r:embed="rId4"/>
            <a:stretch>
              <a:fillRect/>
            </a:stretch>
          </p:blipFill>
          <p:spPr>
            <a:xfrm>
              <a:off x="5746631" y="1907156"/>
              <a:ext cx="859440" cy="859440"/>
            </a:xfrm>
            <a:prstGeom prst="rect">
              <a:avLst/>
            </a:prstGeom>
          </p:spPr>
        </p:pic>
        <p:sp>
          <p:nvSpPr>
            <p:cNvPr id="4" name="Rectangle 3">
              <a:extLst>
                <a:ext uri="{FF2B5EF4-FFF2-40B4-BE49-F238E27FC236}">
                  <a16:creationId xmlns:a16="http://schemas.microsoft.com/office/drawing/2014/main" id="{BCDAC9CE-C875-15B0-5199-2D7C6CF431FA}"/>
                </a:ext>
              </a:extLst>
            </p:cNvPr>
            <p:cNvSpPr/>
            <p:nvPr/>
          </p:nvSpPr>
          <p:spPr>
            <a:xfrm>
              <a:off x="716437" y="1554339"/>
              <a:ext cx="10991654" cy="4297632"/>
            </a:xfrm>
            <a:prstGeom prst="rect">
              <a:avLst/>
            </a:prstGeom>
            <a:noFill/>
            <a:ln w="508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714D8E-AED2-63C8-84DD-37E7049CDEF9}"/>
                </a:ext>
              </a:extLst>
            </p:cNvPr>
            <p:cNvSpPr txBox="1"/>
            <p:nvPr/>
          </p:nvSpPr>
          <p:spPr>
            <a:xfrm>
              <a:off x="4587810" y="1264599"/>
              <a:ext cx="3239990" cy="584775"/>
            </a:xfrm>
            <a:prstGeom prst="rect">
              <a:avLst/>
            </a:prstGeom>
            <a:solidFill>
              <a:srgbClr val="FFFFFF"/>
            </a:solidFill>
          </p:spPr>
          <p:txBody>
            <a:bodyPr wrap="none" rtlCol="0">
              <a:spAutoFit/>
            </a:bodyPr>
            <a:lstStyle/>
            <a:p>
              <a:pPr algn="ctr"/>
              <a:r>
                <a:rPr lang="en-US" sz="3200" kern="0" dirty="0">
                  <a:solidFill>
                    <a:srgbClr val="004E88"/>
                  </a:solidFill>
                  <a:latin typeface="IntelOne Display Medium" panose="020B0503020203020204" pitchFamily="34" charset="77"/>
                  <a:sym typeface="Helvetica Neue"/>
                </a:rPr>
                <a:t>Intel</a:t>
              </a:r>
              <a:r>
                <a:rPr lang="en-US" sz="3200" kern="0" baseline="30000" dirty="0">
                  <a:solidFill>
                    <a:srgbClr val="004E88"/>
                  </a:solidFill>
                  <a:latin typeface="IntelOne Display Medium" panose="020B0503020203020204" pitchFamily="34" charset="77"/>
                  <a:sym typeface="Helvetica Neue"/>
                </a:rPr>
                <a:t>®</a:t>
              </a:r>
              <a:r>
                <a:rPr lang="en-US" sz="3200" kern="0" dirty="0">
                  <a:solidFill>
                    <a:srgbClr val="004E88"/>
                  </a:solidFill>
                  <a:latin typeface="IntelOne Display Medium" panose="020B0503020203020204" pitchFamily="34" charset="77"/>
                  <a:sym typeface="Helvetica Neue"/>
                </a:rPr>
                <a:t> AI Platform</a:t>
              </a:r>
            </a:p>
          </p:txBody>
        </p:sp>
        <p:pic>
          <p:nvPicPr>
            <p:cNvPr id="6" name="Picture 5">
              <a:extLst>
                <a:ext uri="{FF2B5EF4-FFF2-40B4-BE49-F238E27FC236}">
                  <a16:creationId xmlns:a16="http://schemas.microsoft.com/office/drawing/2014/main" id="{B48D2F87-24B2-D537-8FB1-4184BF7AF3DE}"/>
                </a:ext>
              </a:extLst>
            </p:cNvPr>
            <p:cNvPicPr>
              <a:picLocks noChangeAspect="1"/>
            </p:cNvPicPr>
            <p:nvPr/>
          </p:nvPicPr>
          <p:blipFill rotWithShape="1">
            <a:blip r:embed="rId5"/>
            <a:srcRect l="33221" t="15776" r="33609" b="25446"/>
            <a:stretch/>
          </p:blipFill>
          <p:spPr>
            <a:xfrm>
              <a:off x="2388298" y="2099727"/>
              <a:ext cx="605255" cy="603327"/>
            </a:xfrm>
            <a:prstGeom prst="rect">
              <a:avLst/>
            </a:prstGeom>
          </p:spPr>
        </p:pic>
      </p:grpSp>
    </p:spTree>
    <p:extLst>
      <p:ext uri="{BB962C8B-B14F-4D97-AF65-F5344CB8AC3E}">
        <p14:creationId xmlns:p14="http://schemas.microsoft.com/office/powerpoint/2010/main" val="6470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4911E-4044-4A6B-BB02-DDE98B2B7952}"/>
              </a:ext>
            </a:extLst>
          </p:cNvPr>
          <p:cNvSpPr>
            <a:spLocks noGrp="1"/>
          </p:cNvSpPr>
          <p:nvPr>
            <p:ph type="title"/>
          </p:nvPr>
        </p:nvSpPr>
        <p:spPr/>
        <p:txBody>
          <a:bodyPr>
            <a:normAutofit/>
          </a:bodyPr>
          <a:lstStyle/>
          <a:p>
            <a:r>
              <a:rPr lang="en-US" sz="3550" dirty="0"/>
              <a:t>4th Gen Intel® Xeon® Processors </a:t>
            </a:r>
            <a:r>
              <a:rPr lang="en-US" sz="3600" dirty="0">
                <a:latin typeface="IntelOne Display Medium"/>
              </a:rPr>
              <a:t>Improve AI</a:t>
            </a:r>
            <a:br>
              <a:rPr lang="en-US" sz="3550" dirty="0"/>
            </a:br>
            <a:r>
              <a:rPr lang="en-US" sz="2400" dirty="0">
                <a:latin typeface="+mj-lt"/>
              </a:rPr>
              <a:t>Advanced Insights with Artificial Intelligence</a:t>
            </a:r>
          </a:p>
        </p:txBody>
      </p:sp>
      <p:sp>
        <p:nvSpPr>
          <p:cNvPr id="23" name="TextBox 22">
            <a:extLst>
              <a:ext uri="{FF2B5EF4-FFF2-40B4-BE49-F238E27FC236}">
                <a16:creationId xmlns:a16="http://schemas.microsoft.com/office/drawing/2014/main" id="{CE42C9CE-1694-40A6-B0FE-E2497816DBBC}"/>
              </a:ext>
            </a:extLst>
          </p:cNvPr>
          <p:cNvSpPr txBox="1"/>
          <p:nvPr/>
        </p:nvSpPr>
        <p:spPr>
          <a:xfrm>
            <a:off x="174597" y="6173516"/>
            <a:ext cx="4007660"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*available through select Cloud Service Providers in 2023</a:t>
            </a:r>
          </a:p>
        </p:txBody>
      </p:sp>
      <p:sp>
        <p:nvSpPr>
          <p:cNvPr id="5" name="Rectangle 4">
            <a:extLst>
              <a:ext uri="{FF2B5EF4-FFF2-40B4-BE49-F238E27FC236}">
                <a16:creationId xmlns:a16="http://schemas.microsoft.com/office/drawing/2014/main" id="{03451598-24D2-4AFC-8BAB-4559287E97CF}"/>
              </a:ext>
            </a:extLst>
          </p:cNvPr>
          <p:cNvSpPr/>
          <p:nvPr/>
        </p:nvSpPr>
        <p:spPr>
          <a:xfrm>
            <a:off x="4043652" y="1734851"/>
            <a:ext cx="6636884" cy="1744423"/>
          </a:xfrm>
          <a:prstGeom prst="rect">
            <a:avLst/>
          </a:prstGeom>
          <a:gradFill flip="none" rotWithShape="1">
            <a:gsLst>
              <a:gs pos="21000">
                <a:srgbClr val="B4F0FF"/>
              </a:gs>
              <a:gs pos="100000">
                <a:srgbClr val="B4F0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Title 1">
            <a:extLst>
              <a:ext uri="{FF2B5EF4-FFF2-40B4-BE49-F238E27FC236}">
                <a16:creationId xmlns:a16="http://schemas.microsoft.com/office/drawing/2014/main" id="{85A87B3D-C4BE-4902-8FDD-6B27BC039F7E}"/>
              </a:ext>
            </a:extLst>
          </p:cNvPr>
          <p:cNvSpPr txBox="1">
            <a:spLocks/>
          </p:cNvSpPr>
          <p:nvPr/>
        </p:nvSpPr>
        <p:spPr>
          <a:xfrm>
            <a:off x="4233794" y="1783097"/>
            <a:ext cx="4591814" cy="14816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ctr" anchorCtr="0">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defTabSz="914126">
              <a:defRPr/>
            </a:pPr>
            <a:r>
              <a:rPr lang="en-US" sz="2400" dirty="0">
                <a:solidFill>
                  <a:srgbClr val="525252"/>
                </a:solidFill>
                <a:latin typeface="IntelOne Display Medium" panose="020B0503020203020204" pitchFamily="34" charset="77"/>
                <a:ea typeface="+mn-ea"/>
                <a:cs typeface="Arial"/>
              </a:rPr>
              <a:t>Higher </a:t>
            </a:r>
            <a:r>
              <a:rPr lang="en-US" sz="2400" dirty="0">
                <a:latin typeface="IntelOne Display Medium" panose="020B0503020203020204" pitchFamily="34" charset="77"/>
                <a:ea typeface="+mn-ea"/>
                <a:cs typeface="Arial"/>
              </a:rPr>
              <a:t>Real-time Inference </a:t>
            </a:r>
            <a:r>
              <a:rPr lang="en-US" sz="2400" dirty="0">
                <a:solidFill>
                  <a:srgbClr val="525252"/>
                </a:solidFill>
                <a:latin typeface="IntelOne Display Medium" panose="020B0503020203020204" pitchFamily="34" charset="77"/>
                <a:ea typeface="+mn-ea"/>
                <a:cs typeface="Arial"/>
              </a:rPr>
              <a:t>Performance</a:t>
            </a:r>
            <a:endParaRPr lang="en-US" sz="2400" dirty="0">
              <a:solidFill>
                <a:schemeClr val="bg1"/>
              </a:solidFill>
              <a:ea typeface="Intel Clear" panose="020B0604020203020204" pitchFamily="34" charset="0"/>
              <a:cs typeface="Intel Clear" panose="020B0604020203020204" pitchFamily="34" charset="0"/>
            </a:endParaRPr>
          </a:p>
        </p:txBody>
      </p:sp>
      <p:sp>
        <p:nvSpPr>
          <p:cNvPr id="12" name="Rectangle 11">
            <a:extLst>
              <a:ext uri="{FF2B5EF4-FFF2-40B4-BE49-F238E27FC236}">
                <a16:creationId xmlns:a16="http://schemas.microsoft.com/office/drawing/2014/main" id="{D5C4927C-C536-1C2F-3FEC-86544C88F55D}"/>
              </a:ext>
            </a:extLst>
          </p:cNvPr>
          <p:cNvSpPr/>
          <p:nvPr/>
        </p:nvSpPr>
        <p:spPr>
          <a:xfrm>
            <a:off x="1508289" y="1734725"/>
            <a:ext cx="2535189" cy="1744549"/>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latin typeface="IntelOne Display Bold" panose="020B0503020203020204" pitchFamily="34" charset="77"/>
              </a:rPr>
              <a:t>5.7x</a:t>
            </a:r>
          </a:p>
          <a:p>
            <a:pPr algn="ctr"/>
            <a:r>
              <a:rPr lang="en-US" sz="1400" dirty="0">
                <a:solidFill>
                  <a:srgbClr val="FFFFFF"/>
                </a:solidFill>
                <a:latin typeface="IntelOne Display Medium" panose="020B0703020203020204" pitchFamily="34" charset="0"/>
              </a:rPr>
              <a:t>to</a:t>
            </a:r>
          </a:p>
          <a:p>
            <a:pPr algn="ctr"/>
            <a:r>
              <a:rPr lang="en-US" sz="3600" b="1" dirty="0">
                <a:solidFill>
                  <a:srgbClr val="FFFFFF"/>
                </a:solidFill>
                <a:latin typeface="IntelOne Display Bold" panose="020B0503020203020204" pitchFamily="34" charset="77"/>
              </a:rPr>
              <a:t>10x</a:t>
            </a:r>
          </a:p>
        </p:txBody>
      </p:sp>
      <p:sp>
        <p:nvSpPr>
          <p:cNvPr id="24" name="TextBox 23">
            <a:extLst>
              <a:ext uri="{FF2B5EF4-FFF2-40B4-BE49-F238E27FC236}">
                <a16:creationId xmlns:a16="http://schemas.microsoft.com/office/drawing/2014/main" id="{1249CBE2-8446-7AFD-7041-1A77B6F5D07E}"/>
              </a:ext>
            </a:extLst>
          </p:cNvPr>
          <p:cNvSpPr txBox="1"/>
          <p:nvPr/>
        </p:nvSpPr>
        <p:spPr>
          <a:xfrm>
            <a:off x="4144840" y="2950601"/>
            <a:ext cx="5205271" cy="276999"/>
          </a:xfrm>
          <a:prstGeom prst="rect">
            <a:avLst/>
          </a:prstGeom>
          <a:noFill/>
        </p:spPr>
        <p:txBody>
          <a:bodyPr wrap="none" lIns="91440" tIns="45720" rIns="91440" bIns="45720" rtlCol="0" anchor="t">
            <a:spAutoFit/>
          </a:bodyPr>
          <a:lstStyle/>
          <a:p>
            <a:r>
              <a:rPr lang="en-US" sz="1200" dirty="0">
                <a:solidFill>
                  <a:srgbClr val="525252"/>
                </a:solidFill>
              </a:rPr>
              <a:t>With built-in Intel AMX (BF16) vs. the prior generation (FP32) with PyTorch </a:t>
            </a:r>
            <a:r>
              <a:rPr lang="en-US" sz="1200" baseline="30000" dirty="0">
                <a:solidFill>
                  <a:srgbClr val="004E88"/>
                </a:solidFill>
              </a:rPr>
              <a:t>5</a:t>
            </a:r>
          </a:p>
        </p:txBody>
      </p:sp>
      <p:sp>
        <p:nvSpPr>
          <p:cNvPr id="26" name="Rectangle 25">
            <a:extLst>
              <a:ext uri="{FF2B5EF4-FFF2-40B4-BE49-F238E27FC236}">
                <a16:creationId xmlns:a16="http://schemas.microsoft.com/office/drawing/2014/main" id="{639F9561-B35A-B84B-0444-4B3BE33912D8}"/>
              </a:ext>
            </a:extLst>
          </p:cNvPr>
          <p:cNvSpPr/>
          <p:nvPr/>
        </p:nvSpPr>
        <p:spPr>
          <a:xfrm>
            <a:off x="4043652" y="3591298"/>
            <a:ext cx="6636884" cy="1744423"/>
          </a:xfrm>
          <a:prstGeom prst="rect">
            <a:avLst/>
          </a:prstGeom>
          <a:gradFill flip="none" rotWithShape="1">
            <a:gsLst>
              <a:gs pos="21000">
                <a:srgbClr val="B4F0FF"/>
              </a:gs>
              <a:gs pos="100000">
                <a:srgbClr val="B4F0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Title 1">
            <a:extLst>
              <a:ext uri="{FF2B5EF4-FFF2-40B4-BE49-F238E27FC236}">
                <a16:creationId xmlns:a16="http://schemas.microsoft.com/office/drawing/2014/main" id="{8213BB0B-6DB2-3C49-3B5F-B41BA9F2A1EF}"/>
              </a:ext>
            </a:extLst>
          </p:cNvPr>
          <p:cNvSpPr txBox="1">
            <a:spLocks/>
          </p:cNvSpPr>
          <p:nvPr/>
        </p:nvSpPr>
        <p:spPr>
          <a:xfrm>
            <a:off x="4233794" y="3639544"/>
            <a:ext cx="4591814" cy="14816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ctr" anchorCtr="0">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defTabSz="914126">
              <a:defRPr/>
            </a:pPr>
            <a:r>
              <a:rPr lang="en-US" sz="2400" dirty="0">
                <a:solidFill>
                  <a:srgbClr val="525252"/>
                </a:solidFill>
                <a:latin typeface="IntelOne Display Medium" panose="020B0503020203020204" pitchFamily="34" charset="77"/>
                <a:ea typeface="+mn-ea"/>
                <a:cs typeface="Arial"/>
              </a:rPr>
              <a:t>Higher </a:t>
            </a:r>
            <a:r>
              <a:rPr lang="en-US" sz="2400" dirty="0">
                <a:latin typeface="IntelOne Display Medium" panose="020B0503020203020204" pitchFamily="34" charset="77"/>
                <a:ea typeface="+mn-ea"/>
                <a:cs typeface="Arial"/>
              </a:rPr>
              <a:t>Training</a:t>
            </a:r>
            <a:br>
              <a:rPr lang="en-US" sz="2400" dirty="0">
                <a:latin typeface="IntelOne Display Medium" panose="020B0503020203020204" pitchFamily="34" charset="77"/>
                <a:ea typeface="+mn-ea"/>
                <a:cs typeface="Arial"/>
              </a:rPr>
            </a:br>
            <a:r>
              <a:rPr lang="en-US" sz="2400" dirty="0">
                <a:solidFill>
                  <a:srgbClr val="525252"/>
                </a:solidFill>
                <a:latin typeface="IntelOne Display Medium" panose="020B0503020203020204" pitchFamily="34" charset="77"/>
                <a:ea typeface="+mn-ea"/>
                <a:cs typeface="Arial"/>
              </a:rPr>
              <a:t>Performance</a:t>
            </a:r>
            <a:endParaRPr lang="en-US" sz="2400" dirty="0">
              <a:solidFill>
                <a:schemeClr val="bg1"/>
              </a:solidFill>
              <a:ea typeface="Intel Clear" panose="020B0604020203020204" pitchFamily="34" charset="0"/>
              <a:cs typeface="Intel Clear" panose="020B0604020203020204" pitchFamily="34" charset="0"/>
            </a:endParaRPr>
          </a:p>
        </p:txBody>
      </p:sp>
      <p:sp>
        <p:nvSpPr>
          <p:cNvPr id="28" name="Rectangle 27">
            <a:extLst>
              <a:ext uri="{FF2B5EF4-FFF2-40B4-BE49-F238E27FC236}">
                <a16:creationId xmlns:a16="http://schemas.microsoft.com/office/drawing/2014/main" id="{CEE1A371-4372-727E-4524-AE4BDC4C6F2A}"/>
              </a:ext>
            </a:extLst>
          </p:cNvPr>
          <p:cNvSpPr/>
          <p:nvPr/>
        </p:nvSpPr>
        <p:spPr>
          <a:xfrm>
            <a:off x="1508289" y="3591172"/>
            <a:ext cx="2535190" cy="1744549"/>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latin typeface="IntelOne Display Bold" panose="020B0503020203020204" pitchFamily="34" charset="77"/>
              </a:rPr>
              <a:t>3.5x</a:t>
            </a:r>
          </a:p>
          <a:p>
            <a:pPr algn="ctr"/>
            <a:r>
              <a:rPr lang="en-US" sz="1400" dirty="0">
                <a:solidFill>
                  <a:srgbClr val="FFFFFF"/>
                </a:solidFill>
                <a:latin typeface="IntelOne Display Medium" panose="020B0703020203020204" pitchFamily="34" charset="0"/>
              </a:rPr>
              <a:t>to</a:t>
            </a:r>
          </a:p>
          <a:p>
            <a:pPr algn="ctr"/>
            <a:r>
              <a:rPr lang="en-US" sz="3600" b="1" dirty="0">
                <a:solidFill>
                  <a:srgbClr val="FFFFFF"/>
                </a:solidFill>
                <a:latin typeface="IntelOne Display Bold" panose="020B0503020203020204" pitchFamily="34" charset="77"/>
              </a:rPr>
              <a:t>10x</a:t>
            </a:r>
          </a:p>
        </p:txBody>
      </p:sp>
      <p:sp>
        <p:nvSpPr>
          <p:cNvPr id="30" name="TextBox 29">
            <a:extLst>
              <a:ext uri="{FF2B5EF4-FFF2-40B4-BE49-F238E27FC236}">
                <a16:creationId xmlns:a16="http://schemas.microsoft.com/office/drawing/2014/main" id="{4B9814FD-E362-FA82-C945-930B6D261A7F}"/>
              </a:ext>
            </a:extLst>
          </p:cNvPr>
          <p:cNvSpPr txBox="1"/>
          <p:nvPr/>
        </p:nvSpPr>
        <p:spPr>
          <a:xfrm>
            <a:off x="4144840" y="4807048"/>
            <a:ext cx="5205271" cy="276999"/>
          </a:xfrm>
          <a:prstGeom prst="rect">
            <a:avLst/>
          </a:prstGeom>
          <a:noFill/>
        </p:spPr>
        <p:txBody>
          <a:bodyPr wrap="none" lIns="91440" tIns="45720" rIns="91440" bIns="45720" rtlCol="0" anchor="t">
            <a:spAutoFit/>
          </a:bodyPr>
          <a:lstStyle/>
          <a:p>
            <a:r>
              <a:rPr lang="en-US" sz="1200" dirty="0">
                <a:solidFill>
                  <a:srgbClr val="525252"/>
                </a:solidFill>
              </a:rPr>
              <a:t>With built-in Intel AMX (BF16) vs. the prior generation (FP32) with PyTorch </a:t>
            </a:r>
            <a:r>
              <a:rPr lang="en-US" sz="1200" baseline="30000" dirty="0">
                <a:solidFill>
                  <a:srgbClr val="004E88"/>
                </a:solidFill>
              </a:rPr>
              <a:t>6</a:t>
            </a:r>
          </a:p>
        </p:txBody>
      </p:sp>
      <p:sp>
        <p:nvSpPr>
          <p:cNvPr id="2" name="TextBox 1">
            <a:extLst>
              <a:ext uri="{FF2B5EF4-FFF2-40B4-BE49-F238E27FC236}">
                <a16:creationId xmlns:a16="http://schemas.microsoft.com/office/drawing/2014/main" id="{AC4867A8-883C-811B-B4C6-B3CD1A340860}"/>
              </a:ext>
            </a:extLst>
          </p:cNvPr>
          <p:cNvSpPr txBox="1"/>
          <p:nvPr/>
        </p:nvSpPr>
        <p:spPr>
          <a:xfrm>
            <a:off x="174597" y="5896856"/>
            <a:ext cx="6082573" cy="33855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5-See [A17] at intel.com/</a:t>
            </a:r>
            <a:r>
              <a:rPr lang="en-US" dirty="0" err="1"/>
              <a:t>processorclaims</a:t>
            </a:r>
            <a:r>
              <a:rPr lang="en-US" dirty="0"/>
              <a:t>: 4th Gen Intel® Xeon® Scalable processors. Results may vary. </a:t>
            </a:r>
          </a:p>
          <a:p>
            <a:r>
              <a:rPr lang="en-US" dirty="0"/>
              <a:t>6-See [A16] at intel.com/</a:t>
            </a:r>
            <a:r>
              <a:rPr lang="en-US" dirty="0" err="1"/>
              <a:t>processorclaims</a:t>
            </a:r>
            <a:r>
              <a:rPr lang="en-US" dirty="0"/>
              <a:t>: 4th Gen Intel® Xeon® Scalable processors. Results may vary</a:t>
            </a:r>
          </a:p>
        </p:txBody>
      </p:sp>
    </p:spTree>
    <p:extLst>
      <p:ext uri="{BB962C8B-B14F-4D97-AF65-F5344CB8AC3E}">
        <p14:creationId xmlns:p14="http://schemas.microsoft.com/office/powerpoint/2010/main" val="7494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EEA76C0-425E-4348-A4C4-B9A7922621BA}"/>
              </a:ext>
            </a:extLst>
          </p:cNvPr>
          <p:cNvGraphicFramePr>
            <a:graphicFrameLocks noGrp="1"/>
          </p:cNvGraphicFramePr>
          <p:nvPr>
            <p:ph sz="quarter" idx="4294967295"/>
            <p:extLst>
              <p:ext uri="{D42A27DB-BD31-4B8C-83A1-F6EECF244321}">
                <p14:modId xmlns:p14="http://schemas.microsoft.com/office/powerpoint/2010/main" val="1443213501"/>
              </p:ext>
            </p:extLst>
          </p:nvPr>
        </p:nvGraphicFramePr>
        <p:xfrm>
          <a:off x="170121" y="1875438"/>
          <a:ext cx="10969625" cy="3794125"/>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88FF64EC-66BA-50BF-94A7-2E669F8B82F9}"/>
              </a:ext>
            </a:extLst>
          </p:cNvPr>
          <p:cNvCxnSpPr>
            <a:cxnSpLocks/>
          </p:cNvCxnSpPr>
          <p:nvPr/>
        </p:nvCxnSpPr>
        <p:spPr>
          <a:xfrm>
            <a:off x="1370110" y="5119207"/>
            <a:ext cx="9405096" cy="0"/>
          </a:xfrm>
          <a:prstGeom prst="line">
            <a:avLst/>
          </a:prstGeom>
          <a:ln>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DAE0C5-57AD-028D-43D5-2D81D4F1B2B3}"/>
              </a:ext>
            </a:extLst>
          </p:cNvPr>
          <p:cNvSpPr/>
          <p:nvPr/>
        </p:nvSpPr>
        <p:spPr>
          <a:xfrm>
            <a:off x="10329252" y="4856084"/>
            <a:ext cx="1306698" cy="478269"/>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7FCEF-9167-47EF-A264-CAB132D396B9}"/>
              </a:ext>
            </a:extLst>
          </p:cNvPr>
          <p:cNvSpPr>
            <a:spLocks noGrp="1"/>
          </p:cNvSpPr>
          <p:nvPr>
            <p:ph type="title"/>
          </p:nvPr>
        </p:nvSpPr>
        <p:spPr/>
        <p:txBody>
          <a:bodyPr>
            <a:normAutofit/>
          </a:bodyPr>
          <a:lstStyle/>
          <a:p>
            <a:r>
              <a:rPr lang="en-US" dirty="0"/>
              <a:t>Real Workloads: </a:t>
            </a:r>
            <a:br>
              <a:rPr lang="en-US" dirty="0"/>
            </a:br>
            <a:r>
              <a:rPr lang="en-US" sz="2200" dirty="0">
                <a:latin typeface="+mj-lt"/>
              </a:rPr>
              <a:t>SLA Compliance with Outstanding Performance Per Watt </a:t>
            </a:r>
          </a:p>
        </p:txBody>
      </p:sp>
      <p:sp>
        <p:nvSpPr>
          <p:cNvPr id="8" name="TextBox 7">
            <a:extLst>
              <a:ext uri="{FF2B5EF4-FFF2-40B4-BE49-F238E27FC236}">
                <a16:creationId xmlns:a16="http://schemas.microsoft.com/office/drawing/2014/main" id="{12F520DA-D26C-4CEF-BC9A-A220F742747C}"/>
              </a:ext>
            </a:extLst>
          </p:cNvPr>
          <p:cNvSpPr txBox="1"/>
          <p:nvPr/>
        </p:nvSpPr>
        <p:spPr>
          <a:xfrm>
            <a:off x="2752838" y="5500137"/>
            <a:ext cx="244041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dirty="0">
                <a:solidFill>
                  <a:srgbClr val="525252"/>
                </a:solidFill>
                <a:latin typeface="IntelOne Display Regular"/>
                <a:cs typeface="Arial"/>
                <a:sym typeface="Helvetica Neue"/>
              </a:rPr>
              <a:t>Intel® Xeon® </a:t>
            </a:r>
          </a:p>
          <a:p>
            <a:pPr algn="ctr" defTabSz="3242017" hangingPunct="0">
              <a:defRPr/>
            </a:pPr>
            <a:r>
              <a:rPr lang="en-US" sz="1000" dirty="0">
                <a:solidFill>
                  <a:srgbClr val="525252"/>
                </a:solidFill>
                <a:latin typeface="IntelOne Display Regular"/>
                <a:cs typeface="Arial"/>
                <a:sym typeface="Helvetica Neue"/>
              </a:rPr>
              <a:t>Scalable Processor</a:t>
            </a:r>
            <a:br>
              <a:rPr lang="en-US" sz="1000" dirty="0">
                <a:solidFill>
                  <a:srgbClr val="525252"/>
                </a:solidFill>
                <a:latin typeface="IntelOne Display Regular"/>
                <a:cs typeface="Arial"/>
                <a:sym typeface="Helvetica Neue"/>
              </a:rPr>
            </a:br>
            <a:r>
              <a:rPr lang="en-US" sz="1000" dirty="0">
                <a:solidFill>
                  <a:srgbClr val="525252"/>
                </a:solidFill>
                <a:latin typeface="IntelOne Display Regular"/>
                <a:cs typeface="Arial"/>
                <a:sym typeface="Helvetica Neue"/>
              </a:rPr>
              <a:t>(codenamed Sky Lake)</a:t>
            </a:r>
          </a:p>
          <a:p>
            <a:pPr algn="ctr" defTabSz="3242017" hangingPunct="0">
              <a:defRPr/>
            </a:pPr>
            <a:r>
              <a:rPr lang="en-US" sz="1000" dirty="0">
                <a:solidFill>
                  <a:srgbClr val="525252"/>
                </a:solidFill>
                <a:latin typeface="IntelOne Display Regular"/>
                <a:cs typeface="Arial"/>
                <a:sym typeface="Helvetica Neue"/>
              </a:rPr>
              <a:t>28 cores</a:t>
            </a:r>
          </a:p>
        </p:txBody>
      </p:sp>
      <p:sp>
        <p:nvSpPr>
          <p:cNvPr id="20" name="TextBox 19">
            <a:extLst>
              <a:ext uri="{FF2B5EF4-FFF2-40B4-BE49-F238E27FC236}">
                <a16:creationId xmlns:a16="http://schemas.microsoft.com/office/drawing/2014/main" id="{249E3268-528E-4214-86B7-7EA83FF84402}"/>
              </a:ext>
            </a:extLst>
          </p:cNvPr>
          <p:cNvSpPr txBox="1"/>
          <p:nvPr/>
        </p:nvSpPr>
        <p:spPr>
          <a:xfrm>
            <a:off x="437920" y="6046594"/>
            <a:ext cx="3391541" cy="215388"/>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See backup for workloads and configurations. Results may vary.</a:t>
            </a:r>
          </a:p>
        </p:txBody>
      </p:sp>
      <p:sp>
        <p:nvSpPr>
          <p:cNvPr id="21" name="TextBox 20">
            <a:extLst>
              <a:ext uri="{FF2B5EF4-FFF2-40B4-BE49-F238E27FC236}">
                <a16:creationId xmlns:a16="http://schemas.microsoft.com/office/drawing/2014/main" id="{43F340E1-E593-4C05-9AF5-564EB3376853}"/>
              </a:ext>
            </a:extLst>
          </p:cNvPr>
          <p:cNvSpPr txBox="1"/>
          <p:nvPr/>
        </p:nvSpPr>
        <p:spPr>
          <a:xfrm>
            <a:off x="4745464" y="5504424"/>
            <a:ext cx="244041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a:solidFill>
                  <a:srgbClr val="525252"/>
                </a:solidFill>
                <a:latin typeface="IntelOne Display Regular"/>
                <a:cs typeface="Arial"/>
                <a:sym typeface="Helvetica Neue"/>
              </a:rPr>
              <a:t>2nd Gen Intel® Xeon® </a:t>
            </a:r>
          </a:p>
          <a:p>
            <a:pPr algn="ctr" defTabSz="3242017" hangingPunct="0">
              <a:defRPr/>
            </a:pPr>
            <a:r>
              <a:rPr lang="en-US" sz="1000">
                <a:solidFill>
                  <a:srgbClr val="525252"/>
                </a:solidFill>
                <a:latin typeface="IntelOne Display Regular"/>
                <a:cs typeface="Arial"/>
                <a:sym typeface="Helvetica Neue"/>
              </a:rPr>
              <a:t>Scalable Processor </a:t>
            </a:r>
            <a:br>
              <a:rPr lang="en-US" sz="1000">
                <a:solidFill>
                  <a:srgbClr val="525252"/>
                </a:solidFill>
                <a:latin typeface="IntelOne Display Regular"/>
                <a:cs typeface="Arial"/>
                <a:sym typeface="Helvetica Neue"/>
              </a:rPr>
            </a:br>
            <a:r>
              <a:rPr lang="en-US" sz="1000">
                <a:solidFill>
                  <a:srgbClr val="525252"/>
                </a:solidFill>
                <a:latin typeface="IntelOne Display Regular"/>
                <a:cs typeface="Arial"/>
                <a:sym typeface="Helvetica Neue"/>
              </a:rPr>
              <a:t>(codenamed Cascade Lake)</a:t>
            </a:r>
          </a:p>
          <a:p>
            <a:pPr algn="ctr" defTabSz="3242017" hangingPunct="0">
              <a:defRPr/>
            </a:pPr>
            <a:r>
              <a:rPr lang="en-US" sz="1000">
                <a:solidFill>
                  <a:srgbClr val="525252"/>
                </a:solidFill>
                <a:latin typeface="IntelOne Display Regular"/>
                <a:cs typeface="Arial"/>
                <a:sym typeface="Helvetica Neue"/>
              </a:rPr>
              <a:t>28 cores</a:t>
            </a:r>
          </a:p>
        </p:txBody>
      </p:sp>
      <p:sp>
        <p:nvSpPr>
          <p:cNvPr id="22" name="TextBox 21">
            <a:extLst>
              <a:ext uri="{FF2B5EF4-FFF2-40B4-BE49-F238E27FC236}">
                <a16:creationId xmlns:a16="http://schemas.microsoft.com/office/drawing/2014/main" id="{CA131D57-D07C-4222-82A7-7339C35C92E7}"/>
              </a:ext>
            </a:extLst>
          </p:cNvPr>
          <p:cNvSpPr txBox="1"/>
          <p:nvPr/>
        </p:nvSpPr>
        <p:spPr>
          <a:xfrm>
            <a:off x="6668646" y="5504117"/>
            <a:ext cx="244041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dirty="0">
                <a:solidFill>
                  <a:srgbClr val="525252"/>
                </a:solidFill>
                <a:latin typeface="IntelOne Display Regular"/>
                <a:cs typeface="Arial"/>
                <a:sym typeface="Helvetica Neue"/>
              </a:rPr>
              <a:t>3rd Gen Intel® Xeon® </a:t>
            </a:r>
          </a:p>
          <a:p>
            <a:pPr algn="ctr" defTabSz="3242017" hangingPunct="0">
              <a:defRPr/>
            </a:pPr>
            <a:r>
              <a:rPr lang="en-US" sz="1000" dirty="0">
                <a:solidFill>
                  <a:srgbClr val="525252"/>
                </a:solidFill>
                <a:latin typeface="IntelOne Display Regular"/>
                <a:cs typeface="Arial"/>
                <a:sym typeface="Helvetica Neue"/>
              </a:rPr>
              <a:t>Scalable Processor </a:t>
            </a:r>
            <a:br>
              <a:rPr lang="en-US" sz="1000" dirty="0">
                <a:solidFill>
                  <a:srgbClr val="525252"/>
                </a:solidFill>
                <a:latin typeface="IntelOne Display Regular"/>
                <a:cs typeface="Arial"/>
                <a:sym typeface="Helvetica Neue"/>
              </a:rPr>
            </a:br>
            <a:r>
              <a:rPr lang="en-US" sz="1000" dirty="0">
                <a:solidFill>
                  <a:srgbClr val="525252"/>
                </a:solidFill>
                <a:latin typeface="IntelOne Display Regular"/>
                <a:cs typeface="Arial"/>
                <a:sym typeface="Helvetica Neue"/>
              </a:rPr>
              <a:t>(codenamed Ice Lake)</a:t>
            </a:r>
          </a:p>
          <a:p>
            <a:pPr algn="ctr" defTabSz="3242017" hangingPunct="0">
              <a:defRPr/>
            </a:pPr>
            <a:r>
              <a:rPr lang="en-US" sz="1000" dirty="0">
                <a:solidFill>
                  <a:srgbClr val="525252"/>
                </a:solidFill>
                <a:latin typeface="IntelOne Display Regular"/>
                <a:cs typeface="Arial"/>
                <a:sym typeface="Helvetica Neue"/>
              </a:rPr>
              <a:t>40 cores</a:t>
            </a:r>
          </a:p>
        </p:txBody>
      </p:sp>
      <p:sp>
        <p:nvSpPr>
          <p:cNvPr id="23" name="TextBox 22">
            <a:extLst>
              <a:ext uri="{FF2B5EF4-FFF2-40B4-BE49-F238E27FC236}">
                <a16:creationId xmlns:a16="http://schemas.microsoft.com/office/drawing/2014/main" id="{E06A1A60-D2F9-4F2E-ABF7-425CAAAE680D}"/>
              </a:ext>
            </a:extLst>
          </p:cNvPr>
          <p:cNvSpPr txBox="1"/>
          <p:nvPr/>
        </p:nvSpPr>
        <p:spPr>
          <a:xfrm>
            <a:off x="8605418" y="5508554"/>
            <a:ext cx="244041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a:solidFill>
                  <a:srgbClr val="525252"/>
                </a:solidFill>
                <a:latin typeface="IntelOne Display Regular"/>
                <a:cs typeface="Arial"/>
                <a:sym typeface="Helvetica Neue"/>
              </a:rPr>
              <a:t>4th Gen Intel® Xeon® </a:t>
            </a:r>
          </a:p>
          <a:p>
            <a:pPr algn="ctr" defTabSz="3242017" hangingPunct="0">
              <a:defRPr/>
            </a:pPr>
            <a:r>
              <a:rPr lang="en-US" sz="1000">
                <a:solidFill>
                  <a:srgbClr val="525252"/>
                </a:solidFill>
                <a:latin typeface="IntelOne Display Regular"/>
                <a:cs typeface="Arial"/>
                <a:sym typeface="Helvetica Neue"/>
              </a:rPr>
              <a:t>Scalable Processor </a:t>
            </a:r>
            <a:br>
              <a:rPr lang="en-US" sz="1000">
                <a:solidFill>
                  <a:srgbClr val="525252"/>
                </a:solidFill>
                <a:latin typeface="IntelOne Display Regular"/>
                <a:cs typeface="Arial"/>
                <a:sym typeface="Helvetica Neue"/>
              </a:rPr>
            </a:br>
            <a:r>
              <a:rPr lang="en-US" sz="1000">
                <a:solidFill>
                  <a:srgbClr val="525252"/>
                </a:solidFill>
                <a:latin typeface="IntelOne Display Regular"/>
                <a:cs typeface="Arial"/>
                <a:sym typeface="Helvetica Neue"/>
              </a:rPr>
              <a:t>(codenamed Sapphire Rapids)</a:t>
            </a:r>
          </a:p>
          <a:p>
            <a:pPr algn="ctr" defTabSz="3242017" hangingPunct="0">
              <a:defRPr/>
            </a:pPr>
            <a:r>
              <a:rPr lang="en-US" sz="1000">
                <a:solidFill>
                  <a:srgbClr val="525252"/>
                </a:solidFill>
                <a:latin typeface="IntelOne Display Regular"/>
                <a:cs typeface="Arial"/>
                <a:sym typeface="Helvetica Neue"/>
              </a:rPr>
              <a:t>56 cores</a:t>
            </a:r>
          </a:p>
        </p:txBody>
      </p:sp>
      <p:sp>
        <p:nvSpPr>
          <p:cNvPr id="17" name="TextBox 16">
            <a:extLst>
              <a:ext uri="{FF2B5EF4-FFF2-40B4-BE49-F238E27FC236}">
                <a16:creationId xmlns:a16="http://schemas.microsoft.com/office/drawing/2014/main" id="{8902859D-5DC6-46DD-95D5-3402ACCA52B2}"/>
              </a:ext>
            </a:extLst>
          </p:cNvPr>
          <p:cNvSpPr txBox="1"/>
          <p:nvPr/>
        </p:nvSpPr>
        <p:spPr>
          <a:xfrm>
            <a:off x="1213596" y="5466467"/>
            <a:ext cx="1699863"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dirty="0">
                <a:solidFill>
                  <a:srgbClr val="525252"/>
                </a:solidFill>
                <a:latin typeface="IntelOne Display Regular"/>
                <a:cs typeface="Arial"/>
                <a:sym typeface="Helvetica Neue"/>
              </a:rPr>
              <a:t>Intel® Xeon®</a:t>
            </a:r>
            <a:br>
              <a:rPr lang="en-US" sz="1000" dirty="0">
                <a:solidFill>
                  <a:srgbClr val="525252"/>
                </a:solidFill>
                <a:latin typeface="IntelOne Display Regular"/>
                <a:cs typeface="Arial"/>
                <a:sym typeface="Helvetica Neue"/>
              </a:rPr>
            </a:br>
            <a:r>
              <a:rPr lang="en-US" sz="1000" dirty="0">
                <a:solidFill>
                  <a:srgbClr val="525252"/>
                </a:solidFill>
                <a:latin typeface="IntelOne Display Regular"/>
                <a:cs typeface="Arial"/>
                <a:sym typeface="Helvetica Neue"/>
              </a:rPr>
              <a:t>processor</a:t>
            </a:r>
            <a:br>
              <a:rPr lang="en-US" sz="1000" dirty="0">
                <a:solidFill>
                  <a:srgbClr val="525252"/>
                </a:solidFill>
                <a:latin typeface="IntelOne Display Regular"/>
                <a:cs typeface="Arial"/>
                <a:sym typeface="Helvetica Neue"/>
              </a:rPr>
            </a:br>
            <a:r>
              <a:rPr lang="en-US" sz="1000" dirty="0">
                <a:solidFill>
                  <a:srgbClr val="525252"/>
                </a:solidFill>
                <a:latin typeface="IntelOne Display Regular"/>
                <a:cs typeface="Arial"/>
                <a:sym typeface="Helvetica Neue"/>
              </a:rPr>
              <a:t>(codenamed Broadwell)</a:t>
            </a:r>
          </a:p>
          <a:p>
            <a:pPr algn="ctr" defTabSz="3242017" hangingPunct="0">
              <a:defRPr/>
            </a:pPr>
            <a:r>
              <a:rPr lang="en-US" sz="1000" dirty="0">
                <a:solidFill>
                  <a:srgbClr val="525252"/>
                </a:solidFill>
                <a:latin typeface="IntelOne Display Regular"/>
                <a:cs typeface="Arial"/>
                <a:sym typeface="Helvetica Neue"/>
              </a:rPr>
              <a:t>24 cores</a:t>
            </a:r>
          </a:p>
        </p:txBody>
      </p:sp>
      <p:sp>
        <p:nvSpPr>
          <p:cNvPr id="26" name="TextBox 25">
            <a:extLst>
              <a:ext uri="{FF2B5EF4-FFF2-40B4-BE49-F238E27FC236}">
                <a16:creationId xmlns:a16="http://schemas.microsoft.com/office/drawing/2014/main" id="{730BF78B-3AF2-4855-9C7C-D8AAFA486AC5}"/>
              </a:ext>
            </a:extLst>
          </p:cNvPr>
          <p:cNvSpPr txBox="1"/>
          <p:nvPr/>
        </p:nvSpPr>
        <p:spPr>
          <a:xfrm>
            <a:off x="1310394" y="4772187"/>
            <a:ext cx="1483301"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400">
                <a:solidFill>
                  <a:srgbClr val="0068B5"/>
                </a:solidFill>
                <a:latin typeface="IntelOne Display Light"/>
                <a:cs typeface="Arial"/>
                <a:sym typeface="Helvetica Neue"/>
              </a:rPr>
              <a:t>&gt;400 </a:t>
            </a:r>
            <a:r>
              <a:rPr lang="en-US" sz="1050">
                <a:solidFill>
                  <a:srgbClr val="525252"/>
                </a:solidFill>
                <a:latin typeface="IntelOne Display Light"/>
                <a:cs typeface="Arial"/>
                <a:sym typeface="Helvetica Neue"/>
              </a:rPr>
              <a:t>images/sec</a:t>
            </a:r>
          </a:p>
        </p:txBody>
      </p:sp>
      <p:sp>
        <p:nvSpPr>
          <p:cNvPr id="27" name="TextBox 26">
            <a:extLst>
              <a:ext uri="{FF2B5EF4-FFF2-40B4-BE49-F238E27FC236}">
                <a16:creationId xmlns:a16="http://schemas.microsoft.com/office/drawing/2014/main" id="{7CDA35F0-8ED3-4E51-8DAC-CAB543C1F7C0}"/>
              </a:ext>
            </a:extLst>
          </p:cNvPr>
          <p:cNvSpPr txBox="1"/>
          <p:nvPr/>
        </p:nvSpPr>
        <p:spPr>
          <a:xfrm>
            <a:off x="8738202" y="2195705"/>
            <a:ext cx="2440418"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400">
                <a:solidFill>
                  <a:srgbClr val="0068B5"/>
                </a:solidFill>
                <a:latin typeface="IntelOne Display Light"/>
                <a:cs typeface="Arial"/>
                <a:sym typeface="Helvetica Neue"/>
              </a:rPr>
              <a:t>&gt;12,000 </a:t>
            </a:r>
            <a:r>
              <a:rPr lang="en-US" sz="1050">
                <a:solidFill>
                  <a:srgbClr val="525252"/>
                </a:solidFill>
                <a:latin typeface="IntelOne Display Light"/>
                <a:cs typeface="Arial"/>
                <a:sym typeface="Helvetica Neue"/>
              </a:rPr>
              <a:t>images/sec</a:t>
            </a:r>
          </a:p>
        </p:txBody>
      </p:sp>
      <p:sp>
        <p:nvSpPr>
          <p:cNvPr id="24" name="TextBox 23">
            <a:extLst>
              <a:ext uri="{FF2B5EF4-FFF2-40B4-BE49-F238E27FC236}">
                <a16:creationId xmlns:a16="http://schemas.microsoft.com/office/drawing/2014/main" id="{000EACFE-2DC2-4CCA-AA16-D1FC2F5199BA}"/>
              </a:ext>
            </a:extLst>
          </p:cNvPr>
          <p:cNvSpPr txBox="1"/>
          <p:nvPr/>
        </p:nvSpPr>
        <p:spPr>
          <a:xfrm>
            <a:off x="5619242" y="5203207"/>
            <a:ext cx="2533699" cy="15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a:solidFill>
                  <a:srgbClr val="004A86"/>
                </a:solidFill>
                <a:latin typeface="IntelOne Display Medium" panose="020B0503020203020204" pitchFamily="34" charset="77"/>
                <a:cs typeface="Arial"/>
                <a:sym typeface="Helvetica Neue"/>
              </a:rPr>
              <a:t>Intel® AVX-512 VNNI [INT8]</a:t>
            </a:r>
          </a:p>
        </p:txBody>
      </p:sp>
      <p:sp>
        <p:nvSpPr>
          <p:cNvPr id="29" name="TextBox 28">
            <a:extLst>
              <a:ext uri="{FF2B5EF4-FFF2-40B4-BE49-F238E27FC236}">
                <a16:creationId xmlns:a16="http://schemas.microsoft.com/office/drawing/2014/main" id="{E1EF0F9C-2D88-4898-B475-13141C7C80F9}"/>
              </a:ext>
            </a:extLst>
          </p:cNvPr>
          <p:cNvSpPr txBox="1"/>
          <p:nvPr/>
        </p:nvSpPr>
        <p:spPr>
          <a:xfrm>
            <a:off x="8511330" y="5207214"/>
            <a:ext cx="1909684" cy="15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a:solidFill>
                  <a:srgbClr val="004A86"/>
                </a:solidFill>
                <a:latin typeface="IntelOne Display Medium" panose="020B0503020203020204" pitchFamily="34" charset="77"/>
                <a:cs typeface="Arial"/>
                <a:sym typeface="Helvetica Neue"/>
              </a:rPr>
              <a:t>Intel® AMX [BF16 and INT8]</a:t>
            </a:r>
          </a:p>
        </p:txBody>
      </p:sp>
      <p:sp>
        <p:nvSpPr>
          <p:cNvPr id="30" name="TextBox 29">
            <a:extLst>
              <a:ext uri="{FF2B5EF4-FFF2-40B4-BE49-F238E27FC236}">
                <a16:creationId xmlns:a16="http://schemas.microsoft.com/office/drawing/2014/main" id="{80B2C8A7-AF70-47AB-BB09-E2065DF3C077}"/>
              </a:ext>
            </a:extLst>
          </p:cNvPr>
          <p:cNvSpPr txBox="1"/>
          <p:nvPr/>
        </p:nvSpPr>
        <p:spPr>
          <a:xfrm>
            <a:off x="3011596" y="5204395"/>
            <a:ext cx="1940126" cy="15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a:solidFill>
                  <a:srgbClr val="004A86"/>
                </a:solidFill>
                <a:latin typeface="IntelOne Display Medium" panose="020B0503020203020204" pitchFamily="34" charset="77"/>
                <a:cs typeface="Arial"/>
                <a:sym typeface="Helvetica Neue"/>
              </a:rPr>
              <a:t>Intel® AVX-512 [INT8]</a:t>
            </a:r>
          </a:p>
        </p:txBody>
      </p:sp>
      <p:sp>
        <p:nvSpPr>
          <p:cNvPr id="34" name="TextBox 33">
            <a:extLst>
              <a:ext uri="{FF2B5EF4-FFF2-40B4-BE49-F238E27FC236}">
                <a16:creationId xmlns:a16="http://schemas.microsoft.com/office/drawing/2014/main" id="{67A623D6-CEBB-44C2-A697-EFF9567799A1}"/>
              </a:ext>
            </a:extLst>
          </p:cNvPr>
          <p:cNvSpPr txBox="1"/>
          <p:nvPr/>
        </p:nvSpPr>
        <p:spPr>
          <a:xfrm>
            <a:off x="1149035" y="5214087"/>
            <a:ext cx="1940126" cy="15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3242017" hangingPunct="0">
              <a:defRPr/>
            </a:pPr>
            <a:r>
              <a:rPr lang="en-US" sz="1000" dirty="0">
                <a:solidFill>
                  <a:srgbClr val="004A86"/>
                </a:solidFill>
                <a:latin typeface="IntelOne Display Medium" panose="020B0503020203020204" pitchFamily="34" charset="77"/>
                <a:cs typeface="Arial"/>
                <a:sym typeface="Helvetica Neue"/>
              </a:rPr>
              <a:t>Intel® AVX2 [INT8]</a:t>
            </a:r>
          </a:p>
        </p:txBody>
      </p:sp>
      <p:sp>
        <p:nvSpPr>
          <p:cNvPr id="7" name="TextBox 6">
            <a:extLst>
              <a:ext uri="{FF2B5EF4-FFF2-40B4-BE49-F238E27FC236}">
                <a16:creationId xmlns:a16="http://schemas.microsoft.com/office/drawing/2014/main" id="{C2D4E3A4-D694-4BFD-BD4D-A6B8C9EFA3AC}"/>
              </a:ext>
            </a:extLst>
          </p:cNvPr>
          <p:cNvSpPr txBox="1"/>
          <p:nvPr/>
        </p:nvSpPr>
        <p:spPr>
          <a:xfrm rot="16200000">
            <a:off x="10085278" y="3349625"/>
            <a:ext cx="3226699" cy="507831"/>
          </a:xfrm>
          <a:prstGeom prst="rect">
            <a:avLst/>
          </a:prstGeom>
          <a:noFill/>
        </p:spPr>
        <p:txBody>
          <a:bodyPr wrap="square" rtlCol="0">
            <a:spAutoFit/>
          </a:bodyPr>
          <a:lstStyle/>
          <a:p>
            <a:pPr algn="ctr" defTabSz="914126">
              <a:defRPr/>
            </a:pPr>
            <a:r>
              <a:rPr lang="en-US" sz="1600"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Power per images/sec (watts)</a:t>
            </a:r>
          </a:p>
          <a:p>
            <a:pPr algn="ctr" defTabSz="914126">
              <a:defRPr/>
            </a:pPr>
            <a:r>
              <a:rPr lang="en-US" sz="1100"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(Lower is better)</a:t>
            </a:r>
          </a:p>
        </p:txBody>
      </p:sp>
      <p:grpSp>
        <p:nvGrpSpPr>
          <p:cNvPr id="38" name="Group 37">
            <a:extLst>
              <a:ext uri="{FF2B5EF4-FFF2-40B4-BE49-F238E27FC236}">
                <a16:creationId xmlns:a16="http://schemas.microsoft.com/office/drawing/2014/main" id="{CB83B1BB-2980-72F6-CAA7-577FE8B21E00}"/>
              </a:ext>
            </a:extLst>
          </p:cNvPr>
          <p:cNvGrpSpPr/>
          <p:nvPr/>
        </p:nvGrpSpPr>
        <p:grpSpPr>
          <a:xfrm>
            <a:off x="2414955" y="3215729"/>
            <a:ext cx="9594718" cy="1934833"/>
            <a:chOff x="2764144" y="3338500"/>
            <a:chExt cx="9114686" cy="1935337"/>
          </a:xfrm>
        </p:grpSpPr>
        <p:grpSp>
          <p:nvGrpSpPr>
            <p:cNvPr id="3" name="Group 2">
              <a:extLst>
                <a:ext uri="{FF2B5EF4-FFF2-40B4-BE49-F238E27FC236}">
                  <a16:creationId xmlns:a16="http://schemas.microsoft.com/office/drawing/2014/main" id="{B067C582-AAEC-4592-36A4-32A0A4510EDC}"/>
                </a:ext>
              </a:extLst>
            </p:cNvPr>
            <p:cNvGrpSpPr/>
            <p:nvPr/>
          </p:nvGrpSpPr>
          <p:grpSpPr>
            <a:xfrm>
              <a:off x="2764144" y="3338500"/>
              <a:ext cx="1856151" cy="575630"/>
              <a:chOff x="2764144" y="3338500"/>
              <a:chExt cx="1856151" cy="575630"/>
            </a:xfrm>
          </p:grpSpPr>
          <p:sp>
            <p:nvSpPr>
              <p:cNvPr id="32" name="TextBox 31">
                <a:extLst>
                  <a:ext uri="{FF2B5EF4-FFF2-40B4-BE49-F238E27FC236}">
                    <a16:creationId xmlns:a16="http://schemas.microsoft.com/office/drawing/2014/main" id="{7745D8F2-94EA-4BD6-BF8D-84AAAB43D096}"/>
                  </a:ext>
                </a:extLst>
              </p:cNvPr>
              <p:cNvSpPr txBox="1"/>
              <p:nvPr/>
            </p:nvSpPr>
            <p:spPr>
              <a:xfrm>
                <a:off x="3046883" y="3338500"/>
                <a:ext cx="1336076" cy="400110"/>
              </a:xfrm>
              <a:prstGeom prst="rect">
                <a:avLst/>
              </a:prstGeom>
              <a:noFill/>
            </p:spPr>
            <p:txBody>
              <a:bodyPr wrap="square" rtlCol="0">
                <a:spAutoFit/>
              </a:bodyPr>
              <a:lstStyle/>
              <a:p>
                <a:pPr algn="ctr" defTabSz="914126">
                  <a:defRPr/>
                </a:pPr>
                <a:r>
                  <a:rPr lang="en-US" sz="1999" dirty="0">
                    <a:solidFill>
                      <a:srgbClr val="00C7FD"/>
                    </a:solidFill>
                    <a:latin typeface="IntelOne Display Medium" panose="020B0703020203020204" pitchFamily="34" charset="0"/>
                    <a:ea typeface="Intel Clear Light" panose="020B0404020203020204" pitchFamily="34" charset="0"/>
                    <a:cs typeface="Intel Clear Light" panose="020B0404020203020204" pitchFamily="34" charset="0"/>
                  </a:rPr>
                  <a:t>441 watts</a:t>
                </a:r>
              </a:p>
            </p:txBody>
          </p:sp>
          <p:sp>
            <p:nvSpPr>
              <p:cNvPr id="4" name="TextBox 3">
                <a:extLst>
                  <a:ext uri="{FF2B5EF4-FFF2-40B4-BE49-F238E27FC236}">
                    <a16:creationId xmlns:a16="http://schemas.microsoft.com/office/drawing/2014/main" id="{ACA2662D-D2AA-4FCC-9D38-4F871A850310}"/>
                  </a:ext>
                </a:extLst>
              </p:cNvPr>
              <p:cNvSpPr txBox="1"/>
              <p:nvPr/>
            </p:nvSpPr>
            <p:spPr>
              <a:xfrm>
                <a:off x="2764144" y="3663052"/>
                <a:ext cx="1856151" cy="251078"/>
              </a:xfrm>
              <a:prstGeom prst="rect">
                <a:avLst/>
              </a:prstGeom>
              <a:noFill/>
            </p:spPr>
            <p:txBody>
              <a:bodyPr wrap="square" rtlCol="0">
                <a:spAutoFit/>
              </a:bodyPr>
              <a:lstStyle/>
              <a:p>
                <a:pPr algn="ctr" defTabSz="914126">
                  <a:defRPr/>
                </a:pPr>
                <a:r>
                  <a:rPr lang="en-US" sz="1000" dirty="0">
                    <a:solidFill>
                      <a:srgbClr val="525252"/>
                    </a:solidFill>
                    <a:latin typeface="IntelOne Display Light" panose="020B0403020203020204" pitchFamily="34" charset="77"/>
                    <a:ea typeface="Intel Clear Light" panose="020B0404020203020204" pitchFamily="34" charset="0"/>
                    <a:cs typeface="Intel Clear Light" panose="020B0404020203020204" pitchFamily="34" charset="0"/>
                  </a:rPr>
                  <a:t>per 1,000 images/sec</a:t>
                </a:r>
              </a:p>
            </p:txBody>
          </p:sp>
        </p:grpSp>
        <p:grpSp>
          <p:nvGrpSpPr>
            <p:cNvPr id="13" name="Group 12">
              <a:extLst>
                <a:ext uri="{FF2B5EF4-FFF2-40B4-BE49-F238E27FC236}">
                  <a16:creationId xmlns:a16="http://schemas.microsoft.com/office/drawing/2014/main" id="{DC4C702D-6783-A6DA-0749-A381DD400EB6}"/>
                </a:ext>
              </a:extLst>
            </p:cNvPr>
            <p:cNvGrpSpPr/>
            <p:nvPr/>
          </p:nvGrpSpPr>
          <p:grpSpPr>
            <a:xfrm>
              <a:off x="9973276" y="4733408"/>
              <a:ext cx="1905554" cy="540429"/>
              <a:chOff x="9973276" y="4733408"/>
              <a:chExt cx="1905554" cy="540429"/>
            </a:xfrm>
          </p:grpSpPr>
          <p:sp>
            <p:nvSpPr>
              <p:cNvPr id="33" name="TextBox 32">
                <a:extLst>
                  <a:ext uri="{FF2B5EF4-FFF2-40B4-BE49-F238E27FC236}">
                    <a16:creationId xmlns:a16="http://schemas.microsoft.com/office/drawing/2014/main" id="{76DF4CD5-0575-4F64-9CDB-6CA81D0154F5}"/>
                  </a:ext>
                </a:extLst>
              </p:cNvPr>
              <p:cNvSpPr txBox="1"/>
              <p:nvPr/>
            </p:nvSpPr>
            <p:spPr>
              <a:xfrm>
                <a:off x="10148717" y="4733408"/>
                <a:ext cx="1336076" cy="400110"/>
              </a:xfrm>
              <a:prstGeom prst="rect">
                <a:avLst/>
              </a:prstGeom>
              <a:noFill/>
            </p:spPr>
            <p:txBody>
              <a:bodyPr wrap="square" rtlCol="0">
                <a:spAutoFit/>
              </a:bodyPr>
              <a:lstStyle/>
              <a:p>
                <a:pPr algn="ctr" defTabSz="914126">
                  <a:defRPr/>
                </a:pPr>
                <a:r>
                  <a:rPr lang="en-US" sz="1999" dirty="0">
                    <a:solidFill>
                      <a:srgbClr val="00C7FD"/>
                    </a:solidFill>
                    <a:latin typeface="IntelOne Display Medium" panose="020B0703020203020204" pitchFamily="34" charset="0"/>
                    <a:ea typeface="Intel Clear Light" panose="020B0404020203020204" pitchFamily="34" charset="0"/>
                    <a:cs typeface="Intel Clear Light" panose="020B0404020203020204" pitchFamily="34" charset="0"/>
                  </a:rPr>
                  <a:t>85 watts</a:t>
                </a:r>
              </a:p>
            </p:txBody>
          </p:sp>
          <p:sp>
            <p:nvSpPr>
              <p:cNvPr id="36" name="TextBox 35">
                <a:extLst>
                  <a:ext uri="{FF2B5EF4-FFF2-40B4-BE49-F238E27FC236}">
                    <a16:creationId xmlns:a16="http://schemas.microsoft.com/office/drawing/2014/main" id="{775309A1-B79E-4BB9-886A-32710DC0D455}"/>
                  </a:ext>
                </a:extLst>
              </p:cNvPr>
              <p:cNvSpPr txBox="1"/>
              <p:nvPr/>
            </p:nvSpPr>
            <p:spPr>
              <a:xfrm>
                <a:off x="9973276" y="5029755"/>
                <a:ext cx="1905554" cy="244082"/>
              </a:xfrm>
              <a:prstGeom prst="rect">
                <a:avLst/>
              </a:prstGeom>
              <a:noFill/>
            </p:spPr>
            <p:txBody>
              <a:bodyPr wrap="square" rtlCol="0">
                <a:spAutoFit/>
              </a:bodyPr>
              <a:lstStyle/>
              <a:p>
                <a:pPr algn="ctr" defTabSz="914126">
                  <a:defRPr/>
                </a:pPr>
                <a:r>
                  <a:rPr lang="en-US" sz="1000" dirty="0">
                    <a:solidFill>
                      <a:srgbClr val="525252"/>
                    </a:solidFill>
                    <a:latin typeface="IntelOne Display Light"/>
                    <a:ea typeface="Intel Clear Light" panose="020B0404020203020204" pitchFamily="34" charset="0"/>
                    <a:cs typeface="Intel Clear Light" panose="020B0404020203020204" pitchFamily="34" charset="0"/>
                  </a:rPr>
                  <a:t>per 1,000 images/sec</a:t>
                </a:r>
              </a:p>
            </p:txBody>
          </p:sp>
        </p:grpSp>
        <p:sp>
          <p:nvSpPr>
            <p:cNvPr id="31" name="Freeform 30">
              <a:extLst>
                <a:ext uri="{FF2B5EF4-FFF2-40B4-BE49-F238E27FC236}">
                  <a16:creationId xmlns:a16="http://schemas.microsoft.com/office/drawing/2014/main" id="{A749311A-05F9-4AF9-AC9D-5345FA755714}"/>
                </a:ext>
              </a:extLst>
            </p:cNvPr>
            <p:cNvSpPr/>
            <p:nvPr/>
          </p:nvSpPr>
          <p:spPr>
            <a:xfrm>
              <a:off x="4296641" y="3930969"/>
              <a:ext cx="5456089" cy="1040699"/>
            </a:xfrm>
            <a:custGeom>
              <a:avLst/>
              <a:gdLst>
                <a:gd name="connsiteX0" fmla="*/ 0 w 5582387"/>
                <a:gd name="connsiteY0" fmla="*/ 80831 h 1131634"/>
                <a:gd name="connsiteX1" fmla="*/ 1818696 w 5582387"/>
                <a:gd name="connsiteY1" fmla="*/ 676960 h 1131634"/>
                <a:gd name="connsiteX2" fmla="*/ 3642445 w 5582387"/>
                <a:gd name="connsiteY2" fmla="*/ 702219 h 1131634"/>
                <a:gd name="connsiteX3" fmla="*/ 5501556 w 5582387"/>
                <a:gd name="connsiteY3" fmla="*/ 1131634 h 1131634"/>
                <a:gd name="connsiteX4" fmla="*/ 5496504 w 5582387"/>
                <a:gd name="connsiteY4" fmla="*/ 1126582 h 1131634"/>
                <a:gd name="connsiteX5" fmla="*/ 5496504 w 5582387"/>
                <a:gd name="connsiteY5" fmla="*/ 1126582 h 1131634"/>
                <a:gd name="connsiteX6" fmla="*/ 5223700 w 5582387"/>
                <a:gd name="connsiteY6" fmla="*/ 889141 h 1131634"/>
                <a:gd name="connsiteX7" fmla="*/ 5567231 w 5582387"/>
                <a:gd name="connsiteY7" fmla="*/ 919452 h 1131634"/>
                <a:gd name="connsiteX8" fmla="*/ 5582387 w 5582387"/>
                <a:gd name="connsiteY8" fmla="*/ 959868 h 1131634"/>
                <a:gd name="connsiteX9" fmla="*/ 3804106 w 5582387"/>
                <a:gd name="connsiteY9" fmla="*/ 424363 h 1131634"/>
                <a:gd name="connsiteX10" fmla="*/ 50520 w 5582387"/>
                <a:gd name="connsiteY10" fmla="*/ 0 h 1131634"/>
                <a:gd name="connsiteX11" fmla="*/ 0 w 5582387"/>
                <a:gd name="connsiteY11" fmla="*/ 80831 h 1131634"/>
                <a:gd name="connsiteX0" fmla="*/ 0 w 5582387"/>
                <a:gd name="connsiteY0" fmla="*/ 80831 h 1131634"/>
                <a:gd name="connsiteX1" fmla="*/ 1818696 w 5582387"/>
                <a:gd name="connsiteY1" fmla="*/ 676960 h 1131634"/>
                <a:gd name="connsiteX2" fmla="*/ 3642445 w 5582387"/>
                <a:gd name="connsiteY2" fmla="*/ 702219 h 1131634"/>
                <a:gd name="connsiteX3" fmla="*/ 5501556 w 5582387"/>
                <a:gd name="connsiteY3" fmla="*/ 1131634 h 1131634"/>
                <a:gd name="connsiteX4" fmla="*/ 5496504 w 5582387"/>
                <a:gd name="connsiteY4" fmla="*/ 1126582 h 1131634"/>
                <a:gd name="connsiteX5" fmla="*/ 5496504 w 5582387"/>
                <a:gd name="connsiteY5" fmla="*/ 1126582 h 1131634"/>
                <a:gd name="connsiteX6" fmla="*/ 5223700 w 5582387"/>
                <a:gd name="connsiteY6" fmla="*/ 889141 h 1131634"/>
                <a:gd name="connsiteX7" fmla="*/ 5567231 w 5582387"/>
                <a:gd name="connsiteY7" fmla="*/ 919452 h 1131634"/>
                <a:gd name="connsiteX8" fmla="*/ 5582387 w 5582387"/>
                <a:gd name="connsiteY8" fmla="*/ 959868 h 1131634"/>
                <a:gd name="connsiteX9" fmla="*/ 50520 w 5582387"/>
                <a:gd name="connsiteY9" fmla="*/ 0 h 1131634"/>
                <a:gd name="connsiteX10" fmla="*/ 0 w 5582387"/>
                <a:gd name="connsiteY10" fmla="*/ 80831 h 1131634"/>
                <a:gd name="connsiteX0" fmla="*/ 5223700 w 5582387"/>
                <a:gd name="connsiteY0" fmla="*/ 889141 h 1131634"/>
                <a:gd name="connsiteX1" fmla="*/ 5567231 w 5582387"/>
                <a:gd name="connsiteY1" fmla="*/ 919452 h 1131634"/>
                <a:gd name="connsiteX2" fmla="*/ 5582387 w 5582387"/>
                <a:gd name="connsiteY2" fmla="*/ 959868 h 1131634"/>
                <a:gd name="connsiteX3" fmla="*/ 50520 w 5582387"/>
                <a:gd name="connsiteY3" fmla="*/ 0 h 1131634"/>
                <a:gd name="connsiteX4" fmla="*/ 0 w 5582387"/>
                <a:gd name="connsiteY4" fmla="*/ 80831 h 1131634"/>
                <a:gd name="connsiteX5" fmla="*/ 1818696 w 5582387"/>
                <a:gd name="connsiteY5" fmla="*/ 676960 h 1131634"/>
                <a:gd name="connsiteX6" fmla="*/ 3642445 w 5582387"/>
                <a:gd name="connsiteY6" fmla="*/ 702219 h 1131634"/>
                <a:gd name="connsiteX7" fmla="*/ 5501556 w 5582387"/>
                <a:gd name="connsiteY7" fmla="*/ 1131634 h 1131634"/>
                <a:gd name="connsiteX8" fmla="*/ 5496504 w 5582387"/>
                <a:gd name="connsiteY8" fmla="*/ 1126582 h 1131634"/>
                <a:gd name="connsiteX9" fmla="*/ 5496504 w 5582387"/>
                <a:gd name="connsiteY9" fmla="*/ 1126582 h 1131634"/>
                <a:gd name="connsiteX10" fmla="*/ 5315140 w 5582387"/>
                <a:gd name="connsiteY10" fmla="*/ 980581 h 1131634"/>
                <a:gd name="connsiteX0" fmla="*/ 5223700 w 5582387"/>
                <a:gd name="connsiteY0" fmla="*/ 808310 h 1050803"/>
                <a:gd name="connsiteX1" fmla="*/ 5567231 w 5582387"/>
                <a:gd name="connsiteY1" fmla="*/ 838621 h 1050803"/>
                <a:gd name="connsiteX2" fmla="*/ 5582387 w 5582387"/>
                <a:gd name="connsiteY2" fmla="*/ 879037 h 1050803"/>
                <a:gd name="connsiteX3" fmla="*/ 0 w 5582387"/>
                <a:gd name="connsiteY3" fmla="*/ 0 h 1050803"/>
                <a:gd name="connsiteX4" fmla="*/ 1818696 w 5582387"/>
                <a:gd name="connsiteY4" fmla="*/ 596129 h 1050803"/>
                <a:gd name="connsiteX5" fmla="*/ 3642445 w 5582387"/>
                <a:gd name="connsiteY5" fmla="*/ 621388 h 1050803"/>
                <a:gd name="connsiteX6" fmla="*/ 5501556 w 5582387"/>
                <a:gd name="connsiteY6" fmla="*/ 1050803 h 1050803"/>
                <a:gd name="connsiteX7" fmla="*/ 5496504 w 5582387"/>
                <a:gd name="connsiteY7" fmla="*/ 1045751 h 1050803"/>
                <a:gd name="connsiteX8" fmla="*/ 5496504 w 5582387"/>
                <a:gd name="connsiteY8" fmla="*/ 1045751 h 1050803"/>
                <a:gd name="connsiteX9" fmla="*/ 5315140 w 5582387"/>
                <a:gd name="connsiteY9" fmla="*/ 899750 h 1050803"/>
                <a:gd name="connsiteX0" fmla="*/ 5223700 w 5582387"/>
                <a:gd name="connsiteY0" fmla="*/ 808310 h 1050803"/>
                <a:gd name="connsiteX1" fmla="*/ 5582387 w 5582387"/>
                <a:gd name="connsiteY1" fmla="*/ 879037 h 1050803"/>
                <a:gd name="connsiteX2" fmla="*/ 0 w 5582387"/>
                <a:gd name="connsiteY2" fmla="*/ 0 h 1050803"/>
                <a:gd name="connsiteX3" fmla="*/ 1818696 w 5582387"/>
                <a:gd name="connsiteY3" fmla="*/ 596129 h 1050803"/>
                <a:gd name="connsiteX4" fmla="*/ 3642445 w 5582387"/>
                <a:gd name="connsiteY4" fmla="*/ 621388 h 1050803"/>
                <a:gd name="connsiteX5" fmla="*/ 5501556 w 5582387"/>
                <a:gd name="connsiteY5" fmla="*/ 1050803 h 1050803"/>
                <a:gd name="connsiteX6" fmla="*/ 5496504 w 5582387"/>
                <a:gd name="connsiteY6" fmla="*/ 1045751 h 1050803"/>
                <a:gd name="connsiteX7" fmla="*/ 5496504 w 5582387"/>
                <a:gd name="connsiteY7" fmla="*/ 1045751 h 1050803"/>
                <a:gd name="connsiteX8" fmla="*/ 5315140 w 5582387"/>
                <a:gd name="connsiteY8" fmla="*/ 899750 h 1050803"/>
                <a:gd name="connsiteX0" fmla="*/ 5223700 w 5501556"/>
                <a:gd name="connsiteY0" fmla="*/ 808310 h 1050803"/>
                <a:gd name="connsiteX1" fmla="*/ 0 w 5501556"/>
                <a:gd name="connsiteY1" fmla="*/ 0 h 1050803"/>
                <a:gd name="connsiteX2" fmla="*/ 1818696 w 5501556"/>
                <a:gd name="connsiteY2" fmla="*/ 596129 h 1050803"/>
                <a:gd name="connsiteX3" fmla="*/ 3642445 w 5501556"/>
                <a:gd name="connsiteY3" fmla="*/ 621388 h 1050803"/>
                <a:gd name="connsiteX4" fmla="*/ 5501556 w 5501556"/>
                <a:gd name="connsiteY4" fmla="*/ 1050803 h 1050803"/>
                <a:gd name="connsiteX5" fmla="*/ 5496504 w 5501556"/>
                <a:gd name="connsiteY5" fmla="*/ 1045751 h 1050803"/>
                <a:gd name="connsiteX6" fmla="*/ 5496504 w 5501556"/>
                <a:gd name="connsiteY6" fmla="*/ 1045751 h 1050803"/>
                <a:gd name="connsiteX7" fmla="*/ 5315140 w 5501556"/>
                <a:gd name="connsiteY7" fmla="*/ 899750 h 1050803"/>
                <a:gd name="connsiteX0" fmla="*/ 0 w 5501556"/>
                <a:gd name="connsiteY0" fmla="*/ 0 h 1050803"/>
                <a:gd name="connsiteX1" fmla="*/ 1818696 w 5501556"/>
                <a:gd name="connsiteY1" fmla="*/ 596129 h 1050803"/>
                <a:gd name="connsiteX2" fmla="*/ 3642445 w 5501556"/>
                <a:gd name="connsiteY2" fmla="*/ 621388 h 1050803"/>
                <a:gd name="connsiteX3" fmla="*/ 5501556 w 5501556"/>
                <a:gd name="connsiteY3" fmla="*/ 1050803 h 1050803"/>
                <a:gd name="connsiteX4" fmla="*/ 5496504 w 5501556"/>
                <a:gd name="connsiteY4" fmla="*/ 1045751 h 1050803"/>
                <a:gd name="connsiteX5" fmla="*/ 5496504 w 5501556"/>
                <a:gd name="connsiteY5" fmla="*/ 1045751 h 1050803"/>
                <a:gd name="connsiteX6" fmla="*/ 5315140 w 5501556"/>
                <a:gd name="connsiteY6" fmla="*/ 899750 h 1050803"/>
                <a:gd name="connsiteX0" fmla="*/ 0 w 5501556"/>
                <a:gd name="connsiteY0" fmla="*/ 0 h 1050803"/>
                <a:gd name="connsiteX1" fmla="*/ 1818696 w 5501556"/>
                <a:gd name="connsiteY1" fmla="*/ 596129 h 1050803"/>
                <a:gd name="connsiteX2" fmla="*/ 3642445 w 5501556"/>
                <a:gd name="connsiteY2" fmla="*/ 621388 h 1050803"/>
                <a:gd name="connsiteX3" fmla="*/ 5501556 w 5501556"/>
                <a:gd name="connsiteY3" fmla="*/ 1050803 h 1050803"/>
                <a:gd name="connsiteX4" fmla="*/ 5496504 w 5501556"/>
                <a:gd name="connsiteY4" fmla="*/ 1045751 h 1050803"/>
                <a:gd name="connsiteX5" fmla="*/ 5496504 w 5501556"/>
                <a:gd name="connsiteY5" fmla="*/ 1045751 h 1050803"/>
                <a:gd name="connsiteX0" fmla="*/ 0 w 5501556"/>
                <a:gd name="connsiteY0" fmla="*/ 0 h 1050803"/>
                <a:gd name="connsiteX1" fmla="*/ 1818696 w 5501556"/>
                <a:gd name="connsiteY1" fmla="*/ 596129 h 1050803"/>
                <a:gd name="connsiteX2" fmla="*/ 3642445 w 5501556"/>
                <a:gd name="connsiteY2" fmla="*/ 621388 h 1050803"/>
                <a:gd name="connsiteX3" fmla="*/ 5501556 w 5501556"/>
                <a:gd name="connsiteY3" fmla="*/ 1050803 h 1050803"/>
                <a:gd name="connsiteX4" fmla="*/ 5496504 w 5501556"/>
                <a:gd name="connsiteY4" fmla="*/ 1045751 h 1050803"/>
                <a:gd name="connsiteX0" fmla="*/ 0 w 5501556"/>
                <a:gd name="connsiteY0" fmla="*/ 0 h 1050803"/>
                <a:gd name="connsiteX1" fmla="*/ 1818696 w 5501556"/>
                <a:gd name="connsiteY1" fmla="*/ 596129 h 1050803"/>
                <a:gd name="connsiteX2" fmla="*/ 3642445 w 5501556"/>
                <a:gd name="connsiteY2" fmla="*/ 621388 h 1050803"/>
                <a:gd name="connsiteX3" fmla="*/ 5501556 w 5501556"/>
                <a:gd name="connsiteY3" fmla="*/ 1050803 h 1050803"/>
                <a:gd name="connsiteX0" fmla="*/ 0 w 5501556"/>
                <a:gd name="connsiteY0" fmla="*/ 0 h 1050803"/>
                <a:gd name="connsiteX1" fmla="*/ 1818696 w 5501556"/>
                <a:gd name="connsiteY1" fmla="*/ 596129 h 1050803"/>
                <a:gd name="connsiteX2" fmla="*/ 3632341 w 5501556"/>
                <a:gd name="connsiteY2" fmla="*/ 591077 h 1050803"/>
                <a:gd name="connsiteX3" fmla="*/ 5501556 w 5501556"/>
                <a:gd name="connsiteY3" fmla="*/ 1050803 h 1050803"/>
                <a:gd name="connsiteX0" fmla="*/ 0 w 5445985"/>
                <a:gd name="connsiteY0" fmla="*/ 0 h 1025543"/>
                <a:gd name="connsiteX1" fmla="*/ 1818696 w 5445985"/>
                <a:gd name="connsiteY1" fmla="*/ 596129 h 1025543"/>
                <a:gd name="connsiteX2" fmla="*/ 3632341 w 5445985"/>
                <a:gd name="connsiteY2" fmla="*/ 591077 h 1025543"/>
                <a:gd name="connsiteX3" fmla="*/ 5445985 w 5445985"/>
                <a:gd name="connsiteY3" fmla="*/ 1025543 h 1025543"/>
                <a:gd name="connsiteX0" fmla="*/ 0 w 5456089"/>
                <a:gd name="connsiteY0" fmla="*/ 0 h 1040699"/>
                <a:gd name="connsiteX1" fmla="*/ 1818696 w 5456089"/>
                <a:gd name="connsiteY1" fmla="*/ 596129 h 1040699"/>
                <a:gd name="connsiteX2" fmla="*/ 3632341 w 5456089"/>
                <a:gd name="connsiteY2" fmla="*/ 591077 h 1040699"/>
                <a:gd name="connsiteX3" fmla="*/ 5456089 w 5456089"/>
                <a:gd name="connsiteY3" fmla="*/ 1040699 h 1040699"/>
              </a:gdLst>
              <a:ahLst/>
              <a:cxnLst>
                <a:cxn ang="0">
                  <a:pos x="connsiteX0" y="connsiteY0"/>
                </a:cxn>
                <a:cxn ang="0">
                  <a:pos x="connsiteX1" y="connsiteY1"/>
                </a:cxn>
                <a:cxn ang="0">
                  <a:pos x="connsiteX2" y="connsiteY2"/>
                </a:cxn>
                <a:cxn ang="0">
                  <a:pos x="connsiteX3" y="connsiteY3"/>
                </a:cxn>
              </a:cxnLst>
              <a:rect l="l" t="t" r="r" b="b"/>
              <a:pathLst>
                <a:path w="5456089" h="1040699">
                  <a:moveTo>
                    <a:pt x="0" y="0"/>
                  </a:moveTo>
                  <a:lnTo>
                    <a:pt x="1818696" y="596129"/>
                  </a:lnTo>
                  <a:lnTo>
                    <a:pt x="3632341" y="591077"/>
                  </a:lnTo>
                  <a:lnTo>
                    <a:pt x="5456089" y="1040699"/>
                  </a:lnTo>
                </a:path>
              </a:pathLst>
            </a:custGeom>
            <a:noFill/>
            <a:ln w="635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525252"/>
                </a:solidFill>
                <a:latin typeface="IntelOne Display Regular"/>
                <a:cs typeface="Arial"/>
              </a:endParaRPr>
            </a:p>
          </p:txBody>
        </p:sp>
      </p:grpSp>
      <p:sp>
        <p:nvSpPr>
          <p:cNvPr id="35" name="TextBox 34">
            <a:extLst>
              <a:ext uri="{FF2B5EF4-FFF2-40B4-BE49-F238E27FC236}">
                <a16:creationId xmlns:a16="http://schemas.microsoft.com/office/drawing/2014/main" id="{11E4C356-B04E-4693-924D-843CD3FCDF3A}"/>
              </a:ext>
            </a:extLst>
          </p:cNvPr>
          <p:cNvSpPr txBox="1"/>
          <p:nvPr/>
        </p:nvSpPr>
        <p:spPr>
          <a:xfrm>
            <a:off x="978914" y="1367946"/>
            <a:ext cx="10121963" cy="676932"/>
          </a:xfrm>
          <a:prstGeom prst="rect">
            <a:avLst/>
          </a:prstGeom>
          <a:noFill/>
        </p:spPr>
        <p:txBody>
          <a:bodyPr wrap="square" rtlCol="0">
            <a:spAutoFit/>
          </a:bodyPr>
          <a:lstStyle/>
          <a:p>
            <a:pPr algn="ctr" defTabSz="914126">
              <a:defRPr/>
            </a:pPr>
            <a:r>
              <a:rPr lang="en-US" sz="2599" b="1" kern="0" dirty="0">
                <a:solidFill>
                  <a:srgbClr val="00C7FD"/>
                </a:solidFill>
                <a:latin typeface="IntelOne Display Bold" panose="020B0503020203020204" pitchFamily="34" charset="77"/>
              </a:rPr>
              <a:t>30x</a:t>
            </a:r>
            <a:r>
              <a:rPr lang="en-US" sz="2599" kern="0" dirty="0">
                <a:solidFill>
                  <a:srgbClr val="525252"/>
                </a:solidFill>
                <a:ea typeface="Intel Clear Light" panose="020B0404020203020204" pitchFamily="34" charset="0"/>
                <a:cs typeface="Intel Clear Light" panose="020B0404020203020204" pitchFamily="34" charset="0"/>
              </a:rPr>
              <a:t> </a:t>
            </a:r>
            <a:r>
              <a:rPr lang="en-US" sz="2599" kern="0"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Vision Throughput Improvement</a:t>
            </a:r>
          </a:p>
          <a:p>
            <a:pPr algn="ctr" defTabSz="914126">
              <a:defRPr/>
            </a:pPr>
            <a:r>
              <a:rPr lang="en-US" sz="1200" kern="0" dirty="0">
                <a:solidFill>
                  <a:srgbClr val="525252"/>
                </a:solidFill>
                <a:ea typeface="Intel Clear Light" panose="020B0404020203020204" pitchFamily="34" charset="0"/>
                <a:cs typeface="Intel Clear Light" panose="020B0404020203020204" pitchFamily="34" charset="0"/>
              </a:rPr>
              <a:t>ResNet-50 Batch Inferencing, TensorFlow, INT8</a:t>
            </a:r>
          </a:p>
        </p:txBody>
      </p:sp>
      <p:cxnSp>
        <p:nvCxnSpPr>
          <p:cNvPr id="11" name="Straight Connector 10">
            <a:extLst>
              <a:ext uri="{FF2B5EF4-FFF2-40B4-BE49-F238E27FC236}">
                <a16:creationId xmlns:a16="http://schemas.microsoft.com/office/drawing/2014/main" id="{B0766468-4682-F490-1C1F-4D55161E167E}"/>
              </a:ext>
            </a:extLst>
          </p:cNvPr>
          <p:cNvCxnSpPr>
            <a:cxnSpLocks/>
          </p:cNvCxnSpPr>
          <p:nvPr/>
        </p:nvCxnSpPr>
        <p:spPr>
          <a:xfrm>
            <a:off x="850605" y="2089378"/>
            <a:ext cx="10289141"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52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6">
            <a:extLst>
              <a:ext uri="{FF2B5EF4-FFF2-40B4-BE49-F238E27FC236}">
                <a16:creationId xmlns:a16="http://schemas.microsoft.com/office/drawing/2014/main" id="{D0080FF3-9A40-4328-8B4F-EF6AE999D05D}"/>
              </a:ext>
            </a:extLst>
          </p:cNvPr>
          <p:cNvGraphicFramePr>
            <a:graphicFrameLocks/>
          </p:cNvGraphicFramePr>
          <p:nvPr>
            <p:extLst>
              <p:ext uri="{D42A27DB-BD31-4B8C-83A1-F6EECF244321}">
                <p14:modId xmlns:p14="http://schemas.microsoft.com/office/powerpoint/2010/main" val="2922199322"/>
              </p:ext>
            </p:extLst>
          </p:nvPr>
        </p:nvGraphicFramePr>
        <p:xfrm>
          <a:off x="474439" y="1489065"/>
          <a:ext cx="6457854" cy="4573984"/>
        </p:xfrm>
        <a:graphic>
          <a:graphicData uri="http://schemas.openxmlformats.org/drawingml/2006/chart">
            <c:chart xmlns:c="http://schemas.openxmlformats.org/drawingml/2006/chart" xmlns:r="http://schemas.openxmlformats.org/officeDocument/2006/relationships" r:id="rId3"/>
          </a:graphicData>
        </a:graphic>
      </p:graphicFrame>
      <p:sp>
        <p:nvSpPr>
          <p:cNvPr id="15" name="Left Bracket 14">
            <a:extLst>
              <a:ext uri="{FF2B5EF4-FFF2-40B4-BE49-F238E27FC236}">
                <a16:creationId xmlns:a16="http://schemas.microsoft.com/office/drawing/2014/main" id="{099BC25C-44EA-4836-84A7-1D2E79F8F36E}"/>
              </a:ext>
            </a:extLst>
          </p:cNvPr>
          <p:cNvSpPr/>
          <p:nvPr/>
        </p:nvSpPr>
        <p:spPr>
          <a:xfrm rot="16200000">
            <a:off x="2782339" y="3649447"/>
            <a:ext cx="96180" cy="3360020"/>
          </a:xfrm>
          <a:prstGeom prst="leftBracket">
            <a:avLst>
              <a:gd name="adj" fmla="val 0"/>
            </a:avLst>
          </a:prstGeom>
          <a:ln>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a:solidFill>
                <a:srgbClr val="FFFFFF"/>
              </a:solidFill>
              <a:latin typeface="IntelOne Display Regular"/>
              <a:cs typeface="Arial"/>
            </a:endParaRPr>
          </a:p>
        </p:txBody>
      </p:sp>
      <p:sp>
        <p:nvSpPr>
          <p:cNvPr id="3" name="Title 2">
            <a:extLst>
              <a:ext uri="{FF2B5EF4-FFF2-40B4-BE49-F238E27FC236}">
                <a16:creationId xmlns:a16="http://schemas.microsoft.com/office/drawing/2014/main" id="{8AF0A313-78C1-4CDD-AD83-329978137185}"/>
              </a:ext>
            </a:extLst>
          </p:cNvPr>
          <p:cNvSpPr>
            <a:spLocks noGrp="1"/>
          </p:cNvSpPr>
          <p:nvPr>
            <p:ph type="title"/>
          </p:nvPr>
        </p:nvSpPr>
        <p:spPr/>
        <p:txBody>
          <a:bodyPr/>
          <a:lstStyle/>
          <a:p>
            <a:r>
              <a:rPr lang="en-US" dirty="0"/>
              <a:t>Real Workloads: </a:t>
            </a:r>
            <a:br>
              <a:rPr lang="en-US" dirty="0"/>
            </a:br>
            <a:r>
              <a:rPr lang="en-US" sz="2200" dirty="0">
                <a:latin typeface="+mj-lt"/>
              </a:rPr>
              <a:t>Train With Fine Tuning in Less Than 4 Minutes</a:t>
            </a:r>
          </a:p>
        </p:txBody>
      </p:sp>
      <p:graphicFrame>
        <p:nvGraphicFramePr>
          <p:cNvPr id="7" name="Content Placeholder 6">
            <a:extLst>
              <a:ext uri="{FF2B5EF4-FFF2-40B4-BE49-F238E27FC236}">
                <a16:creationId xmlns:a16="http://schemas.microsoft.com/office/drawing/2014/main" id="{E7F7D5B8-D9E8-490D-B1CE-498540477EC4}"/>
              </a:ext>
            </a:extLst>
          </p:cNvPr>
          <p:cNvGraphicFramePr>
            <a:graphicFrameLocks noGrp="1"/>
          </p:cNvGraphicFramePr>
          <p:nvPr>
            <p:ph sz="quarter" idx="4294967295"/>
            <p:extLst>
              <p:ext uri="{D42A27DB-BD31-4B8C-83A1-F6EECF244321}">
                <p14:modId xmlns:p14="http://schemas.microsoft.com/office/powerpoint/2010/main" val="2009430774"/>
              </p:ext>
            </p:extLst>
          </p:nvPr>
        </p:nvGraphicFramePr>
        <p:xfrm>
          <a:off x="8289205" y="1489075"/>
          <a:ext cx="2257425" cy="4575175"/>
        </p:xfrm>
        <a:graphic>
          <a:graphicData uri="http://schemas.openxmlformats.org/drawingml/2006/chart">
            <c:chart xmlns:c="http://schemas.openxmlformats.org/drawingml/2006/chart" xmlns:r="http://schemas.openxmlformats.org/officeDocument/2006/relationships" r:id="rId4"/>
          </a:graphicData>
        </a:graphic>
      </p:graphicFrame>
      <p:sp>
        <p:nvSpPr>
          <p:cNvPr id="10" name="Speech Bubble: Rectangle 9">
            <a:extLst>
              <a:ext uri="{FF2B5EF4-FFF2-40B4-BE49-F238E27FC236}">
                <a16:creationId xmlns:a16="http://schemas.microsoft.com/office/drawing/2014/main" id="{7E2A10DD-4FD2-4F80-B02F-CDF310AF4971}"/>
              </a:ext>
            </a:extLst>
          </p:cNvPr>
          <p:cNvSpPr/>
          <p:nvPr/>
        </p:nvSpPr>
        <p:spPr>
          <a:xfrm>
            <a:off x="7607949" y="2884512"/>
            <a:ext cx="1204017" cy="561880"/>
          </a:xfrm>
          <a:prstGeom prst="wedgeRectCallout">
            <a:avLst>
              <a:gd name="adj1" fmla="val 38765"/>
              <a:gd name="adj2" fmla="val 105458"/>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defRPr/>
            </a:pPr>
            <a:r>
              <a:rPr lang="en-US" sz="1200">
                <a:solidFill>
                  <a:srgbClr val="FFFFFF"/>
                </a:solidFill>
                <a:latin typeface="IntelOne Display Regular"/>
                <a:ea typeface="Helvetica Neue Medium"/>
                <a:cs typeface="Helvetica Neue Medium"/>
                <a:sym typeface="Helvetica Neue Medium"/>
              </a:rPr>
              <a:t>&gt;1 min faster </a:t>
            </a:r>
            <a:br>
              <a:rPr lang="en-US" sz="1200">
                <a:solidFill>
                  <a:srgbClr val="FFFFFF"/>
                </a:solidFill>
                <a:latin typeface="IntelOne Display Regular"/>
                <a:ea typeface="Helvetica Neue Medium"/>
                <a:cs typeface="Helvetica Neue Medium"/>
                <a:sym typeface="Helvetica Neue Medium"/>
              </a:rPr>
            </a:br>
            <a:r>
              <a:rPr lang="en-US" sz="1200">
                <a:solidFill>
                  <a:srgbClr val="FFFFFF"/>
                </a:solidFill>
                <a:latin typeface="IntelOne Display Regular"/>
                <a:ea typeface="Helvetica Neue Medium"/>
                <a:cs typeface="Helvetica Neue Medium"/>
                <a:sym typeface="Helvetica Neue Medium"/>
              </a:rPr>
              <a:t>than A100</a:t>
            </a:r>
          </a:p>
        </p:txBody>
      </p:sp>
      <p:sp>
        <p:nvSpPr>
          <p:cNvPr id="2" name="TextBox 1">
            <a:extLst>
              <a:ext uri="{FF2B5EF4-FFF2-40B4-BE49-F238E27FC236}">
                <a16:creationId xmlns:a16="http://schemas.microsoft.com/office/drawing/2014/main" id="{1BE63C20-85A9-4434-94FD-E9CDE75FCE2D}"/>
              </a:ext>
            </a:extLst>
          </p:cNvPr>
          <p:cNvSpPr txBox="1"/>
          <p:nvPr/>
        </p:nvSpPr>
        <p:spPr>
          <a:xfrm>
            <a:off x="2764844" y="2128527"/>
            <a:ext cx="1402746" cy="246221"/>
          </a:xfrm>
          <a:prstGeom prst="rect">
            <a:avLst/>
          </a:prstGeom>
          <a:noFill/>
        </p:spPr>
        <p:txBody>
          <a:bodyPr wrap="square" rtlCol="0">
            <a:spAutoFit/>
          </a:bodyPr>
          <a:lstStyle/>
          <a:p>
            <a:pPr algn="ctr" defTabSz="914126">
              <a:defRPr/>
            </a:pPr>
            <a:r>
              <a:rPr lang="en-US" sz="1000" dirty="0">
                <a:solidFill>
                  <a:srgbClr val="004A86"/>
                </a:solidFill>
                <a:latin typeface="IntelOne Display Regular" panose="020B0503020203020204" pitchFamily="34" charset="77"/>
                <a:ea typeface="Intel Clear Light" panose="020B0404020203020204" pitchFamily="34" charset="0"/>
                <a:cs typeface="Intel Clear Light" panose="020B0404020203020204" pitchFamily="34" charset="0"/>
              </a:rPr>
              <a:t>(Lower is better)</a:t>
            </a:r>
          </a:p>
        </p:txBody>
      </p:sp>
      <p:sp>
        <p:nvSpPr>
          <p:cNvPr id="14" name="TextBox 13">
            <a:extLst>
              <a:ext uri="{FF2B5EF4-FFF2-40B4-BE49-F238E27FC236}">
                <a16:creationId xmlns:a16="http://schemas.microsoft.com/office/drawing/2014/main" id="{EAF53779-0E6E-4E5D-9BBB-4BC5F74E60D8}"/>
              </a:ext>
            </a:extLst>
          </p:cNvPr>
          <p:cNvSpPr txBox="1"/>
          <p:nvPr/>
        </p:nvSpPr>
        <p:spPr>
          <a:xfrm>
            <a:off x="8147004" y="5386157"/>
            <a:ext cx="2697681" cy="430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a:defRPr sz="1000">
                <a:solidFill>
                  <a:srgbClr val="333333"/>
                </a:solidFill>
                <a:latin typeface="IntelOne Text Light" panose="020B0403020203020204" pitchFamily="34" charset="0"/>
                <a:cs typeface="IntelOne Display AR Bold" panose="020B0803020203020204" pitchFamily="34" charset="-78"/>
              </a:defRPr>
            </a:lvl1pPr>
          </a:lstStyle>
          <a:p>
            <a:pPr algn="ctr" defTabSz="914126">
              <a:defRPr/>
            </a:pPr>
            <a:r>
              <a:rPr lang="en-US" sz="1100">
                <a:solidFill>
                  <a:srgbClr val="0068B5"/>
                </a:solidFill>
                <a:latin typeface="IntelOne Display Light"/>
                <a:sym typeface="Helvetica Neue"/>
              </a:rPr>
              <a:t>Intel® Tensor Processing Primitives (TPP) Extension for </a:t>
            </a:r>
            <a:r>
              <a:rPr lang="en-US" sz="1100" err="1">
                <a:solidFill>
                  <a:srgbClr val="0068B5"/>
                </a:solidFill>
                <a:latin typeface="IntelOne Display Light"/>
                <a:sym typeface="Helvetica Neue"/>
              </a:rPr>
              <a:t>PyTorch</a:t>
            </a:r>
            <a:endParaRPr lang="en-US" sz="1100">
              <a:solidFill>
                <a:srgbClr val="0068B5"/>
              </a:solidFill>
              <a:latin typeface="IntelOne Display Light"/>
              <a:sym typeface="Helvetica Neue"/>
            </a:endParaRPr>
          </a:p>
        </p:txBody>
      </p:sp>
      <p:pic>
        <p:nvPicPr>
          <p:cNvPr id="17" name="Picture 16">
            <a:extLst>
              <a:ext uri="{FF2B5EF4-FFF2-40B4-BE49-F238E27FC236}">
                <a16:creationId xmlns:a16="http://schemas.microsoft.com/office/drawing/2014/main" id="{40107BF9-93AF-4F82-9B56-BC6423D89B46}"/>
              </a:ext>
            </a:extLst>
          </p:cNvPr>
          <p:cNvPicPr>
            <a:picLocks noChangeAspect="1"/>
          </p:cNvPicPr>
          <p:nvPr/>
        </p:nvPicPr>
        <p:blipFill rotWithShape="1">
          <a:blip r:embed="rId5">
            <a:clrChange>
              <a:clrFrom>
                <a:srgbClr val="FFFFFF"/>
              </a:clrFrom>
              <a:clrTo>
                <a:srgbClr val="FFFFFF">
                  <a:alpha val="0"/>
                </a:srgbClr>
              </a:clrTo>
            </a:clrChange>
          </a:blip>
          <a:srcRect t="44015"/>
          <a:stretch/>
        </p:blipFill>
        <p:spPr>
          <a:xfrm>
            <a:off x="9324754" y="380403"/>
            <a:ext cx="2183116" cy="660665"/>
          </a:xfrm>
          <a:prstGeom prst="rect">
            <a:avLst/>
          </a:prstGeom>
        </p:spPr>
      </p:pic>
      <p:sp>
        <p:nvSpPr>
          <p:cNvPr id="13" name="TextBox 12">
            <a:extLst>
              <a:ext uri="{FF2B5EF4-FFF2-40B4-BE49-F238E27FC236}">
                <a16:creationId xmlns:a16="http://schemas.microsoft.com/office/drawing/2014/main" id="{DB759449-EC9A-4E6A-85D6-A54ABA501C69}"/>
              </a:ext>
            </a:extLst>
          </p:cNvPr>
          <p:cNvSpPr txBox="1"/>
          <p:nvPr/>
        </p:nvSpPr>
        <p:spPr>
          <a:xfrm>
            <a:off x="1157466" y="5551468"/>
            <a:ext cx="3096077" cy="400110"/>
          </a:xfrm>
          <a:prstGeom prst="rect">
            <a:avLst/>
          </a:prstGeom>
          <a:noFill/>
        </p:spPr>
        <p:txBody>
          <a:bodyPr wrap="square" rtlCol="0">
            <a:spAutoFit/>
          </a:bodyPr>
          <a:lstStyle/>
          <a:p>
            <a:pPr algn="ctr" defTabSz="914103">
              <a:defRPr/>
            </a:pPr>
            <a:r>
              <a:rPr lang="en-US" sz="1000" dirty="0">
                <a:solidFill>
                  <a:srgbClr val="525252"/>
                </a:solidFill>
                <a:latin typeface="IntelOne Display Regular"/>
                <a:ea typeface="Intel Clear Light" panose="020B0404020203020204" pitchFamily="34" charset="0"/>
                <a:cs typeface="Intel Clear Light" panose="020B0404020203020204" pitchFamily="34" charset="0"/>
              </a:rPr>
              <a:t>Xeon 8480+ [Intel® Extension for </a:t>
            </a:r>
            <a:r>
              <a:rPr lang="en-US" sz="1000" dirty="0" err="1">
                <a:solidFill>
                  <a:srgbClr val="525252"/>
                </a:solidFill>
                <a:latin typeface="IntelOne Display Regular"/>
                <a:ea typeface="Intel Clear Light" panose="020B0404020203020204" pitchFamily="34" charset="0"/>
                <a:cs typeface="Intel Clear Light" panose="020B0404020203020204" pitchFamily="34" charset="0"/>
              </a:rPr>
              <a:t>PyTorch</a:t>
            </a:r>
            <a:endParaRPr lang="en-US" sz="1000" dirty="0">
              <a:solidFill>
                <a:srgbClr val="525252"/>
              </a:solidFill>
              <a:latin typeface="IntelOne Display Regular"/>
              <a:ea typeface="Intel Clear Light" panose="020B0404020203020204" pitchFamily="34" charset="0"/>
              <a:cs typeface="Intel Clear Light" panose="020B0404020203020204" pitchFamily="34" charset="0"/>
            </a:endParaRPr>
          </a:p>
          <a:p>
            <a:pPr algn="ctr" defTabSz="914103">
              <a:defRPr/>
            </a:pPr>
            <a:r>
              <a:rPr lang="en-US" sz="1000" dirty="0">
                <a:solidFill>
                  <a:srgbClr val="525252"/>
                </a:solidFill>
                <a:latin typeface="IntelOne Display Regular"/>
                <a:ea typeface="Intel Clear Light" panose="020B0404020203020204" pitchFamily="34" charset="0"/>
                <a:cs typeface="Intel Clear Light" panose="020B0404020203020204" pitchFamily="34" charset="0"/>
              </a:rPr>
              <a:t>NVIDIA A100 [Stock </a:t>
            </a:r>
            <a:r>
              <a:rPr lang="en-US" sz="1000" dirty="0" err="1">
                <a:solidFill>
                  <a:srgbClr val="525252"/>
                </a:solidFill>
                <a:latin typeface="IntelOne Display Regular"/>
                <a:ea typeface="Intel Clear Light" panose="020B0404020203020204" pitchFamily="34" charset="0"/>
                <a:cs typeface="Intel Clear Light" panose="020B0404020203020204" pitchFamily="34" charset="0"/>
              </a:rPr>
              <a:t>PyTorch</a:t>
            </a:r>
            <a:r>
              <a:rPr lang="en-US" sz="1000" dirty="0">
                <a:solidFill>
                  <a:srgbClr val="525252"/>
                </a:solidFill>
                <a:latin typeface="IntelOne Display Regular"/>
                <a:ea typeface="Intel Clear Light" panose="020B0404020203020204" pitchFamily="34" charset="0"/>
                <a:cs typeface="Intel Clear Light" panose="020B0404020203020204" pitchFamily="34" charset="0"/>
              </a:rPr>
              <a:t>]</a:t>
            </a:r>
          </a:p>
        </p:txBody>
      </p:sp>
      <p:sp>
        <p:nvSpPr>
          <p:cNvPr id="16" name="TextBox 15">
            <a:extLst>
              <a:ext uri="{FF2B5EF4-FFF2-40B4-BE49-F238E27FC236}">
                <a16:creationId xmlns:a16="http://schemas.microsoft.com/office/drawing/2014/main" id="{125F31F5-7235-4445-BFC8-25ED354DE58F}"/>
              </a:ext>
            </a:extLst>
          </p:cNvPr>
          <p:cNvSpPr txBox="1"/>
          <p:nvPr/>
        </p:nvSpPr>
        <p:spPr>
          <a:xfrm>
            <a:off x="4167590" y="5543999"/>
            <a:ext cx="3096077" cy="400110"/>
          </a:xfrm>
          <a:prstGeom prst="rect">
            <a:avLst/>
          </a:prstGeom>
          <a:noFill/>
        </p:spPr>
        <p:txBody>
          <a:bodyPr wrap="square" rtlCol="0">
            <a:spAutoFit/>
          </a:bodyPr>
          <a:lstStyle/>
          <a:p>
            <a:pPr algn="ctr" defTabSz="914103">
              <a:defRPr/>
            </a:pPr>
            <a:r>
              <a:rPr lang="en-US" sz="1000" dirty="0">
                <a:solidFill>
                  <a:srgbClr val="525252"/>
                </a:solidFill>
                <a:latin typeface="IntelOne Display Regular"/>
                <a:ea typeface="Intel Clear Light" panose="020B0404020203020204" pitchFamily="34" charset="0"/>
                <a:cs typeface="Intel Clear Light" panose="020B0404020203020204" pitchFamily="34" charset="0"/>
              </a:rPr>
              <a:t>Xeon 8480+ [Intel® Optimization for TensorFlow]</a:t>
            </a:r>
          </a:p>
          <a:p>
            <a:pPr algn="ctr" defTabSz="914103">
              <a:defRPr/>
            </a:pPr>
            <a:r>
              <a:rPr lang="en-US" sz="1000" dirty="0">
                <a:solidFill>
                  <a:srgbClr val="525252"/>
                </a:solidFill>
                <a:latin typeface="IntelOne Display Regular"/>
                <a:ea typeface="Intel Clear Light" panose="020B0404020203020204" pitchFamily="34" charset="0"/>
                <a:cs typeface="Intel Clear Light" panose="020B0404020203020204" pitchFamily="34" charset="0"/>
              </a:rPr>
              <a:t>NVIDIA A100 [Stock TensorFlow]</a:t>
            </a:r>
          </a:p>
        </p:txBody>
      </p:sp>
      <p:sp>
        <p:nvSpPr>
          <p:cNvPr id="18" name="TextBox 17">
            <a:extLst>
              <a:ext uri="{FF2B5EF4-FFF2-40B4-BE49-F238E27FC236}">
                <a16:creationId xmlns:a16="http://schemas.microsoft.com/office/drawing/2014/main" id="{FDD7FBD6-8D4A-4C3B-A8B8-D5B3DD6FF721}"/>
              </a:ext>
            </a:extLst>
          </p:cNvPr>
          <p:cNvSpPr txBox="1"/>
          <p:nvPr/>
        </p:nvSpPr>
        <p:spPr>
          <a:xfrm>
            <a:off x="7970622" y="5836594"/>
            <a:ext cx="3096077" cy="246221"/>
          </a:xfrm>
          <a:prstGeom prst="rect">
            <a:avLst/>
          </a:prstGeom>
          <a:noFill/>
        </p:spPr>
        <p:txBody>
          <a:bodyPr wrap="square" rtlCol="0">
            <a:spAutoFit/>
          </a:bodyPr>
          <a:lstStyle/>
          <a:p>
            <a:pPr algn="ctr" defTabSz="914103">
              <a:defRPr/>
            </a:pPr>
            <a:r>
              <a:rPr lang="en-US" sz="1000"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NVIDIA A100 [Stock </a:t>
            </a:r>
            <a:r>
              <a:rPr lang="en-US" sz="1000" dirty="0" err="1">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PyTorch</a:t>
            </a:r>
            <a:r>
              <a:rPr lang="en-US" sz="1000" dirty="0">
                <a:solidFill>
                  <a:srgbClr val="525252"/>
                </a:solidFill>
                <a:latin typeface="IntelOne Display Regular" panose="020B0503020203020204" pitchFamily="34" charset="77"/>
                <a:ea typeface="Intel Clear Light" panose="020B0404020203020204" pitchFamily="34" charset="0"/>
                <a:cs typeface="Intel Clear Light" panose="020B0404020203020204" pitchFamily="34" charset="0"/>
              </a:rPr>
              <a:t>]</a:t>
            </a:r>
          </a:p>
        </p:txBody>
      </p:sp>
      <p:sp>
        <p:nvSpPr>
          <p:cNvPr id="5" name="TextBox 4">
            <a:extLst>
              <a:ext uri="{FF2B5EF4-FFF2-40B4-BE49-F238E27FC236}">
                <a16:creationId xmlns:a16="http://schemas.microsoft.com/office/drawing/2014/main" id="{ED566803-8682-CCEF-E2FB-F7F58317ACC8}"/>
              </a:ext>
            </a:extLst>
          </p:cNvPr>
          <p:cNvSpPr txBox="1"/>
          <p:nvPr/>
        </p:nvSpPr>
        <p:spPr>
          <a:xfrm>
            <a:off x="6526515" y="6525385"/>
            <a:ext cx="4480241" cy="215388"/>
          </a:xfrm>
          <a:prstGeom prst="rect">
            <a:avLst/>
          </a:prstGeom>
          <a:noFill/>
        </p:spPr>
        <p:txBody>
          <a:bodyPr wrap="square">
            <a:spAutoFit/>
          </a:bodyPr>
          <a:lstStyle/>
          <a:p>
            <a:pPr algn="r" defTabSz="914126">
              <a:defRPr/>
            </a:pPr>
            <a:r>
              <a:rPr lang="en-US" sz="800" dirty="0">
                <a:solidFill>
                  <a:srgbClr val="525252"/>
                </a:solidFill>
                <a:latin typeface="IntelOne Display Light" panose="020B0403020203020204" pitchFamily="34" charset="77"/>
                <a:cs typeface="Arial"/>
              </a:rPr>
              <a:t>See backup for workloads and configurations. Results may vary.</a:t>
            </a:r>
          </a:p>
        </p:txBody>
      </p:sp>
      <p:sp>
        <p:nvSpPr>
          <p:cNvPr id="6" name="TextBox 5">
            <a:extLst>
              <a:ext uri="{FF2B5EF4-FFF2-40B4-BE49-F238E27FC236}">
                <a16:creationId xmlns:a16="http://schemas.microsoft.com/office/drawing/2014/main" id="{33BC756A-5A23-53B0-82D7-8AAD61A86BBB}"/>
              </a:ext>
            </a:extLst>
          </p:cNvPr>
          <p:cNvSpPr txBox="1"/>
          <p:nvPr/>
        </p:nvSpPr>
        <p:spPr>
          <a:xfrm>
            <a:off x="474439" y="1435695"/>
            <a:ext cx="6247124" cy="584775"/>
          </a:xfrm>
          <a:prstGeom prst="rect">
            <a:avLst/>
          </a:prstGeom>
          <a:noFill/>
        </p:spPr>
        <p:txBody>
          <a:bodyPr wrap="square" rtlCol="0">
            <a:spAutoFit/>
          </a:bodyPr>
          <a:lstStyle/>
          <a:p>
            <a:pPr algn="ctr" defTabSz="914126">
              <a:defRPr/>
            </a:pPr>
            <a:r>
              <a:rPr lang="en-US" sz="1600" dirty="0">
                <a:solidFill>
                  <a:srgbClr val="525252"/>
                </a:solidFill>
                <a:latin typeface="IntelOne Display Regular"/>
                <a:cs typeface="Arial"/>
              </a:rPr>
              <a:t>Fine tuning time-to-train performance </a:t>
            </a:r>
          </a:p>
          <a:p>
            <a:pPr algn="ctr" defTabSz="914126">
              <a:defRPr/>
            </a:pPr>
            <a:r>
              <a:rPr lang="en-US" sz="1600" dirty="0">
                <a:solidFill>
                  <a:srgbClr val="525252"/>
                </a:solidFill>
                <a:latin typeface="IntelOne Display Regular"/>
                <a:cs typeface="Arial"/>
              </a:rPr>
              <a:t>Intel® Xeon® Platinum 8480+ processor vs. Nvidia A100 GPU</a:t>
            </a:r>
          </a:p>
        </p:txBody>
      </p:sp>
      <p:sp>
        <p:nvSpPr>
          <p:cNvPr id="8" name="TextBox 7">
            <a:extLst>
              <a:ext uri="{FF2B5EF4-FFF2-40B4-BE49-F238E27FC236}">
                <a16:creationId xmlns:a16="http://schemas.microsoft.com/office/drawing/2014/main" id="{A5ED77E5-61C4-73E3-1271-AD7188FB9D9F}"/>
              </a:ext>
            </a:extLst>
          </p:cNvPr>
          <p:cNvSpPr txBox="1"/>
          <p:nvPr/>
        </p:nvSpPr>
        <p:spPr>
          <a:xfrm>
            <a:off x="6626468" y="1435847"/>
            <a:ext cx="5010212" cy="584623"/>
          </a:xfrm>
          <a:prstGeom prst="rect">
            <a:avLst/>
          </a:prstGeom>
          <a:noFill/>
        </p:spPr>
        <p:txBody>
          <a:bodyPr wrap="square" rtlCol="0">
            <a:spAutoFit/>
          </a:bodyPr>
          <a:lstStyle/>
          <a:p>
            <a:pPr algn="ctr" defTabSz="914126">
              <a:defRPr sz="1600" b="0" i="0" u="none" strike="noStrike" kern="1200" spc="0" baseline="0">
                <a:solidFill>
                  <a:srgbClr val="525252"/>
                </a:solidFill>
                <a:latin typeface="+mn-lt"/>
                <a:ea typeface="+mn-ea"/>
                <a:cs typeface="+mn-cs"/>
              </a:defRPr>
            </a:pPr>
            <a:r>
              <a:rPr lang="en-US" sz="1600" dirty="0">
                <a:solidFill>
                  <a:srgbClr val="525252"/>
                </a:solidFill>
                <a:latin typeface="IntelOne Display Regular"/>
                <a:cs typeface="Arial"/>
              </a:rPr>
              <a:t>In the lab: Intel optimizations to shorten </a:t>
            </a:r>
            <a:br>
              <a:rPr lang="en-US" sz="1600" dirty="0">
                <a:solidFill>
                  <a:srgbClr val="525252"/>
                </a:solidFill>
                <a:latin typeface="IntelOne Display Regular"/>
                <a:cs typeface="Arial"/>
              </a:rPr>
            </a:br>
            <a:r>
              <a:rPr lang="en-US" sz="1600" dirty="0">
                <a:solidFill>
                  <a:srgbClr val="525252"/>
                </a:solidFill>
                <a:latin typeface="IntelOne Display Regular"/>
                <a:cs typeface="Arial"/>
              </a:rPr>
              <a:t>TTT for large natural language models</a:t>
            </a:r>
          </a:p>
        </p:txBody>
      </p:sp>
      <p:cxnSp>
        <p:nvCxnSpPr>
          <p:cNvPr id="9" name="Straight Connector 8">
            <a:extLst>
              <a:ext uri="{FF2B5EF4-FFF2-40B4-BE49-F238E27FC236}">
                <a16:creationId xmlns:a16="http://schemas.microsoft.com/office/drawing/2014/main" id="{6AD14455-1583-578B-8733-27F04C420C46}"/>
              </a:ext>
            </a:extLst>
          </p:cNvPr>
          <p:cNvCxnSpPr>
            <a:cxnSpLocks/>
          </p:cNvCxnSpPr>
          <p:nvPr/>
        </p:nvCxnSpPr>
        <p:spPr>
          <a:xfrm>
            <a:off x="8130710" y="4813841"/>
            <a:ext cx="2377508" cy="0"/>
          </a:xfrm>
          <a:prstGeom prst="line">
            <a:avLst/>
          </a:prstGeom>
          <a:ln>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1C914BE-45FD-D8F3-BE00-0E534AAC5F56}"/>
              </a:ext>
            </a:extLst>
          </p:cNvPr>
          <p:cNvCxnSpPr>
            <a:cxnSpLocks/>
          </p:cNvCxnSpPr>
          <p:nvPr/>
        </p:nvCxnSpPr>
        <p:spPr>
          <a:xfrm>
            <a:off x="1034052" y="4813841"/>
            <a:ext cx="5492464" cy="0"/>
          </a:xfrm>
          <a:prstGeom prst="line">
            <a:avLst/>
          </a:prstGeom>
          <a:ln>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193E730-2F56-74F2-54B0-CC0922C6E84A}"/>
              </a:ext>
            </a:extLst>
          </p:cNvPr>
          <p:cNvCxnSpPr>
            <a:cxnSpLocks/>
          </p:cNvCxnSpPr>
          <p:nvPr/>
        </p:nvCxnSpPr>
        <p:spPr>
          <a:xfrm>
            <a:off x="850605" y="2089378"/>
            <a:ext cx="10289141" cy="0"/>
          </a:xfrm>
          <a:prstGeom prst="line">
            <a:avLst/>
          </a:prstGeom>
          <a:ln w="50800">
            <a:solidFill>
              <a:srgbClr val="004E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0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P spid="14" grpId="0"/>
      <p:bldP spid="18"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E715-144C-426F-BEEA-F0FA626A7547}"/>
              </a:ext>
            </a:extLst>
          </p:cNvPr>
          <p:cNvSpPr>
            <a:spLocks noGrp="1"/>
          </p:cNvSpPr>
          <p:nvPr>
            <p:ph type="title"/>
          </p:nvPr>
        </p:nvSpPr>
        <p:spPr/>
        <p:txBody>
          <a:bodyPr/>
          <a:lstStyle/>
          <a:p>
            <a:r>
              <a:rPr lang="en-US" dirty="0"/>
              <a:t>Intel® AI Software Suite</a:t>
            </a:r>
          </a:p>
        </p:txBody>
      </p:sp>
      <p:sp>
        <p:nvSpPr>
          <p:cNvPr id="12" name="TextBox 11">
            <a:extLst>
              <a:ext uri="{FF2B5EF4-FFF2-40B4-BE49-F238E27FC236}">
                <a16:creationId xmlns:a16="http://schemas.microsoft.com/office/drawing/2014/main" id="{EF1D0FC2-5B0D-4D5D-B5BD-376E28706E17}"/>
              </a:ext>
            </a:extLst>
          </p:cNvPr>
          <p:cNvSpPr txBox="1"/>
          <p:nvPr/>
        </p:nvSpPr>
        <p:spPr>
          <a:xfrm>
            <a:off x="397218" y="6180903"/>
            <a:ext cx="3470026" cy="215444"/>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*Versions identified are minimum versions that support Intel® AMX</a:t>
            </a:r>
          </a:p>
        </p:txBody>
      </p:sp>
      <p:grpSp>
        <p:nvGrpSpPr>
          <p:cNvPr id="7" name="Group 6">
            <a:extLst>
              <a:ext uri="{FF2B5EF4-FFF2-40B4-BE49-F238E27FC236}">
                <a16:creationId xmlns:a16="http://schemas.microsoft.com/office/drawing/2014/main" id="{53D11E18-C6A0-1908-1F5B-F46DF7B405B7}"/>
              </a:ext>
            </a:extLst>
          </p:cNvPr>
          <p:cNvGrpSpPr/>
          <p:nvPr/>
        </p:nvGrpSpPr>
        <p:grpSpPr>
          <a:xfrm>
            <a:off x="3482" y="1562998"/>
            <a:ext cx="11670835" cy="4373733"/>
            <a:chOff x="3482" y="1562998"/>
            <a:chExt cx="11670835" cy="4373733"/>
          </a:xfrm>
        </p:grpSpPr>
        <p:sp>
          <p:nvSpPr>
            <p:cNvPr id="87" name="TextBox 86">
              <a:extLst>
                <a:ext uri="{FF2B5EF4-FFF2-40B4-BE49-F238E27FC236}">
                  <a16:creationId xmlns:a16="http://schemas.microsoft.com/office/drawing/2014/main" id="{0521F523-6A4E-44A0-931A-11CD48770D83}"/>
                </a:ext>
              </a:extLst>
            </p:cNvPr>
            <p:cNvSpPr txBox="1"/>
            <p:nvPr/>
          </p:nvSpPr>
          <p:spPr>
            <a:xfrm>
              <a:off x="186115" y="2224691"/>
              <a:ext cx="2424969" cy="852167"/>
            </a:xfrm>
            <a:prstGeom prst="rect">
              <a:avLst/>
            </a:prstGeom>
            <a:noFill/>
          </p:spPr>
          <p:txBody>
            <a:bodyPr wrap="square" rtlCol="0" anchor="ctr">
              <a:noAutofit/>
            </a:bodyPr>
            <a:lstStyle/>
            <a:p>
              <a:pPr algn="r">
                <a:defRPr/>
              </a:pPr>
              <a:r>
                <a:rPr lang="en-US" sz="1799" dirty="0">
                  <a:solidFill>
                    <a:srgbClr val="004A86"/>
                  </a:solidFill>
                  <a:latin typeface="IntelOne Display Light"/>
                  <a:ea typeface="Intel Clear Light" panose="020B0404020203020204" pitchFamily="34" charset="0"/>
                  <a:cs typeface="Intel Clear Light" panose="020B0404020203020204" pitchFamily="34" charset="0"/>
                </a:rPr>
                <a:t>E2E productivity Intel tools and kits</a:t>
              </a:r>
            </a:p>
          </p:txBody>
        </p:sp>
        <p:sp>
          <p:nvSpPr>
            <p:cNvPr id="93" name="TextBox 92">
              <a:extLst>
                <a:ext uri="{FF2B5EF4-FFF2-40B4-BE49-F238E27FC236}">
                  <a16:creationId xmlns:a16="http://schemas.microsoft.com/office/drawing/2014/main" id="{D082F87A-74E7-4556-864B-89B298C990B3}"/>
                </a:ext>
              </a:extLst>
            </p:cNvPr>
            <p:cNvSpPr txBox="1"/>
            <p:nvPr/>
          </p:nvSpPr>
          <p:spPr>
            <a:xfrm>
              <a:off x="3482" y="3164001"/>
              <a:ext cx="2607602" cy="835305"/>
            </a:xfrm>
            <a:prstGeom prst="rect">
              <a:avLst/>
            </a:prstGeom>
            <a:noFill/>
          </p:spPr>
          <p:txBody>
            <a:bodyPr wrap="square" rtlCol="0" anchor="ctr">
              <a:noAutofit/>
            </a:bodyPr>
            <a:lstStyle/>
            <a:p>
              <a:pPr algn="r">
                <a:defRPr/>
              </a:pPr>
              <a:r>
                <a:rPr lang="en-US" sz="1799" dirty="0">
                  <a:solidFill>
                    <a:srgbClr val="004A86"/>
                  </a:solidFill>
                  <a:latin typeface="IntelOne Display Light"/>
                  <a:ea typeface="Intel Clear Light" panose="020B0404020203020204" pitchFamily="34" charset="0"/>
                  <a:cs typeface="Intel Clear Light" panose="020B0404020203020204" pitchFamily="34" charset="0"/>
                </a:rPr>
                <a:t>Any framework; optimized for Xeon</a:t>
              </a:r>
            </a:p>
          </p:txBody>
        </p:sp>
        <p:sp>
          <p:nvSpPr>
            <p:cNvPr id="94" name="TextBox 93">
              <a:extLst>
                <a:ext uri="{FF2B5EF4-FFF2-40B4-BE49-F238E27FC236}">
                  <a16:creationId xmlns:a16="http://schemas.microsoft.com/office/drawing/2014/main" id="{16D9BCA8-7197-4AFF-85D2-23E8770A780E}"/>
                </a:ext>
              </a:extLst>
            </p:cNvPr>
            <p:cNvSpPr txBox="1"/>
            <p:nvPr/>
          </p:nvSpPr>
          <p:spPr>
            <a:xfrm>
              <a:off x="3482" y="4112713"/>
              <a:ext cx="2607602" cy="835305"/>
            </a:xfrm>
            <a:prstGeom prst="rect">
              <a:avLst/>
            </a:prstGeom>
            <a:noFill/>
          </p:spPr>
          <p:txBody>
            <a:bodyPr wrap="square" rtlCol="0" anchor="ctr">
              <a:noAutofit/>
            </a:bodyPr>
            <a:lstStyle/>
            <a:p>
              <a:pPr algn="r">
                <a:defRPr/>
              </a:pPr>
              <a:r>
                <a:rPr lang="en-US" sz="1799" dirty="0">
                  <a:solidFill>
                    <a:srgbClr val="004A86"/>
                  </a:solidFill>
                  <a:latin typeface="IntelOne Display Light"/>
                  <a:ea typeface="Intel Clear Light" panose="020B0404020203020204" pitchFamily="34" charset="0"/>
                  <a:cs typeface="Intel Clear Light" panose="020B0404020203020204" pitchFamily="34" charset="0"/>
                </a:rPr>
                <a:t>Intel </a:t>
              </a:r>
              <a:r>
                <a:rPr lang="en-US" sz="1799" dirty="0" err="1">
                  <a:solidFill>
                    <a:srgbClr val="004A86"/>
                  </a:solidFill>
                  <a:latin typeface="IntelOne Display Light"/>
                  <a:ea typeface="Intel Clear Light" panose="020B0404020203020204" pitchFamily="34" charset="0"/>
                  <a:cs typeface="Intel Clear Light" panose="020B0404020203020204" pitchFamily="34" charset="0"/>
                </a:rPr>
                <a:t>oneAPI</a:t>
              </a:r>
              <a:r>
                <a:rPr lang="en-US" sz="1799" dirty="0">
                  <a:solidFill>
                    <a:srgbClr val="004A86"/>
                  </a:solidFill>
                  <a:latin typeface="IntelOne Display Light"/>
                  <a:ea typeface="Intel Clear Light" panose="020B0404020203020204" pitchFamily="34" charset="0"/>
                  <a:cs typeface="Intel Clear Light" panose="020B0404020203020204" pitchFamily="34" charset="0"/>
                </a:rPr>
                <a:t> programming model</a:t>
              </a:r>
            </a:p>
          </p:txBody>
        </p:sp>
        <p:sp>
          <p:nvSpPr>
            <p:cNvPr id="95" name="Rectangle 94">
              <a:extLst>
                <a:ext uri="{FF2B5EF4-FFF2-40B4-BE49-F238E27FC236}">
                  <a16:creationId xmlns:a16="http://schemas.microsoft.com/office/drawing/2014/main" id="{23E5BF14-2941-4C14-8C76-C70F95024F00}"/>
                </a:ext>
              </a:extLst>
            </p:cNvPr>
            <p:cNvSpPr/>
            <p:nvPr/>
          </p:nvSpPr>
          <p:spPr>
            <a:xfrm>
              <a:off x="2627073" y="2220956"/>
              <a:ext cx="8925627" cy="852168"/>
            </a:xfrm>
            <a:prstGeom prst="rect">
              <a:avLst/>
            </a:prstGeom>
            <a:solidFill>
              <a:srgbClr val="E9E9E9">
                <a:alpha val="90000"/>
              </a:srgbClr>
            </a:solidFill>
            <a:ln w="12700" cap="flat" cmpd="sng" algn="ctr">
              <a:noFill/>
              <a:prstDash val="solid"/>
              <a:miter lim="800000"/>
            </a:ln>
            <a:effectLst/>
          </p:spPr>
          <p:txBody>
            <a:bodyPr rtlCol="0" anchor="ctr"/>
            <a:lstStyle/>
            <a:p>
              <a:pPr algn="ctr" defTabSz="914126">
                <a:defRPr/>
              </a:pPr>
              <a:endParaRPr lang="en-US" sz="2799" kern="0" dirty="0">
                <a:solidFill>
                  <a:srgbClr val="525252"/>
                </a:solidFill>
                <a:latin typeface="IntelOne Display Regular" panose="020B0503020203020204" pitchFamily="34" charset="77"/>
                <a:cs typeface="Arial"/>
              </a:endParaRPr>
            </a:p>
          </p:txBody>
        </p:sp>
        <p:sp>
          <p:nvSpPr>
            <p:cNvPr id="96" name="Rectangle 95">
              <a:extLst>
                <a:ext uri="{FF2B5EF4-FFF2-40B4-BE49-F238E27FC236}">
                  <a16:creationId xmlns:a16="http://schemas.microsoft.com/office/drawing/2014/main" id="{51CD7550-8B32-45AF-8730-1970FD20F21F}"/>
                </a:ext>
              </a:extLst>
            </p:cNvPr>
            <p:cNvSpPr/>
            <p:nvPr/>
          </p:nvSpPr>
          <p:spPr>
            <a:xfrm>
              <a:off x="2627073" y="3164000"/>
              <a:ext cx="8925628" cy="852168"/>
            </a:xfrm>
            <a:prstGeom prst="rect">
              <a:avLst/>
            </a:prstGeom>
            <a:solidFill>
              <a:srgbClr val="E9E9E9">
                <a:alpha val="90000"/>
              </a:srgbClr>
            </a:solidFill>
            <a:ln w="12700" cap="flat" cmpd="sng" algn="ctr">
              <a:noFill/>
              <a:prstDash val="solid"/>
              <a:miter lim="800000"/>
            </a:ln>
            <a:effectLst/>
          </p:spPr>
          <p:txBody>
            <a:bodyPr rtlCol="0" anchor="ctr"/>
            <a:lstStyle/>
            <a:p>
              <a:pPr algn="ctr" defTabSz="914126">
                <a:defRPr/>
              </a:pPr>
              <a:endParaRPr lang="en-US" sz="2799" kern="0" dirty="0">
                <a:solidFill>
                  <a:srgbClr val="525252"/>
                </a:solidFill>
                <a:latin typeface="IntelOne Display Regular" panose="020B0503020203020204" pitchFamily="34" charset="77"/>
                <a:cs typeface="Arial"/>
              </a:endParaRPr>
            </a:p>
          </p:txBody>
        </p:sp>
        <p:sp>
          <p:nvSpPr>
            <p:cNvPr id="97" name="Rectangle 96">
              <a:extLst>
                <a:ext uri="{FF2B5EF4-FFF2-40B4-BE49-F238E27FC236}">
                  <a16:creationId xmlns:a16="http://schemas.microsoft.com/office/drawing/2014/main" id="{9F546240-22D6-41D2-B9EC-86C6ADCC8A85}"/>
                </a:ext>
              </a:extLst>
            </p:cNvPr>
            <p:cNvSpPr/>
            <p:nvPr/>
          </p:nvSpPr>
          <p:spPr>
            <a:xfrm>
              <a:off x="2627073" y="4100704"/>
              <a:ext cx="8925629" cy="852168"/>
            </a:xfrm>
            <a:prstGeom prst="rect">
              <a:avLst/>
            </a:prstGeom>
            <a:solidFill>
              <a:srgbClr val="E9E9E9">
                <a:alpha val="90000"/>
              </a:srgbClr>
            </a:solidFill>
            <a:ln w="12700" cap="flat" cmpd="sng" algn="ctr">
              <a:noFill/>
              <a:prstDash val="solid"/>
              <a:miter lim="800000"/>
            </a:ln>
            <a:effectLst/>
          </p:spPr>
          <p:txBody>
            <a:bodyPr rtlCol="0" anchor="ctr"/>
            <a:lstStyle/>
            <a:p>
              <a:pPr algn="ctr" defTabSz="914126">
                <a:defRPr/>
              </a:pPr>
              <a:endParaRPr lang="en-US" sz="1999" kern="0" dirty="0">
                <a:solidFill>
                  <a:srgbClr val="525252"/>
                </a:solidFill>
                <a:latin typeface="IntelOne Display Regular" panose="020B0503020203020204" pitchFamily="34" charset="77"/>
                <a:cs typeface="Arial"/>
              </a:endParaRPr>
            </a:p>
          </p:txBody>
        </p:sp>
        <p:sp>
          <p:nvSpPr>
            <p:cNvPr id="98" name="TextBox 97">
              <a:extLst>
                <a:ext uri="{FF2B5EF4-FFF2-40B4-BE49-F238E27FC236}">
                  <a16:creationId xmlns:a16="http://schemas.microsoft.com/office/drawing/2014/main" id="{57616C89-80A8-48F7-93EB-E466A101C805}"/>
                </a:ext>
              </a:extLst>
            </p:cNvPr>
            <p:cNvSpPr txBox="1"/>
            <p:nvPr/>
          </p:nvSpPr>
          <p:spPr>
            <a:xfrm>
              <a:off x="2649340" y="2215654"/>
              <a:ext cx="1563946" cy="523084"/>
            </a:xfrm>
            <a:prstGeom prst="rect">
              <a:avLst/>
            </a:prstGeom>
            <a:noFill/>
          </p:spPr>
          <p:txBody>
            <a:bodyPr vert="horz" wrap="square" lIns="91416" tIns="45708" rIns="91416" bIns="45708" rtlCol="0" anchor="ctr" anchorCtr="0">
              <a:spAutoFit/>
            </a:bodyPr>
            <a:lstStyle/>
            <a:p>
              <a:pPr algn="ctr">
                <a:defRPr/>
              </a:pPr>
              <a:r>
                <a:rPr lang="en-US" sz="1400">
                  <a:solidFill>
                    <a:srgbClr val="525252"/>
                  </a:solidFill>
                  <a:latin typeface="IntelOne Display Medium" panose="020B0703020203020204" pitchFamily="34" charset="0"/>
                </a:rPr>
                <a:t>Intel Developer Catalog</a:t>
              </a:r>
              <a:endParaRPr lang="en-US" sz="1100">
                <a:solidFill>
                  <a:srgbClr val="525252"/>
                </a:solidFill>
                <a:latin typeface="IntelOne Display Medium" panose="020B0703020203020204" pitchFamily="34" charset="0"/>
              </a:endParaRPr>
            </a:p>
          </p:txBody>
        </p:sp>
        <p:sp>
          <p:nvSpPr>
            <p:cNvPr id="99" name="TextBox 98">
              <a:extLst>
                <a:ext uri="{FF2B5EF4-FFF2-40B4-BE49-F238E27FC236}">
                  <a16:creationId xmlns:a16="http://schemas.microsoft.com/office/drawing/2014/main" id="{034D6731-90C1-4624-B7DB-974F9A8DCB79}"/>
                </a:ext>
              </a:extLst>
            </p:cNvPr>
            <p:cNvSpPr txBox="1"/>
            <p:nvPr/>
          </p:nvSpPr>
          <p:spPr>
            <a:xfrm>
              <a:off x="5797291" y="2224691"/>
              <a:ext cx="870524" cy="430775"/>
            </a:xfrm>
            <a:prstGeom prst="rect">
              <a:avLst/>
            </a:prstGeom>
            <a:noFill/>
          </p:spPr>
          <p:txBody>
            <a:bodyPr vert="horz" wrap="none" lIns="91416" tIns="45708" rIns="91416" bIns="45708" rtlCol="0" anchor="ctr" anchorCtr="0">
              <a:spAutoFit/>
            </a:bodyPr>
            <a:lstStyle/>
            <a:p>
              <a:pPr algn="ctr">
                <a:defRPr/>
              </a:pPr>
              <a:r>
                <a:rPr lang="en-US" sz="1400">
                  <a:solidFill>
                    <a:srgbClr val="525252"/>
                  </a:solidFill>
                  <a:latin typeface="IntelOne Display Medium" panose="020B0703020203020204" pitchFamily="34" charset="0"/>
                </a:rPr>
                <a:t>Cnvrg.io</a:t>
              </a:r>
            </a:p>
            <a:p>
              <a:pPr algn="ctr">
                <a:defRPr/>
              </a:pPr>
              <a:r>
                <a:rPr lang="en-US" sz="800">
                  <a:solidFill>
                    <a:srgbClr val="525252"/>
                  </a:solidFill>
                  <a:latin typeface="IntelOne Display Medium" panose="020B0703020203020204" pitchFamily="34" charset="0"/>
                </a:rPr>
                <a:t>MLOPs</a:t>
              </a:r>
            </a:p>
          </p:txBody>
        </p:sp>
        <p:sp>
          <p:nvSpPr>
            <p:cNvPr id="100" name="TextBox 99">
              <a:extLst>
                <a:ext uri="{FF2B5EF4-FFF2-40B4-BE49-F238E27FC236}">
                  <a16:creationId xmlns:a16="http://schemas.microsoft.com/office/drawing/2014/main" id="{7ACFDFFF-9CC5-4FCB-8CFA-E1555BD6F499}"/>
                </a:ext>
              </a:extLst>
            </p:cNvPr>
            <p:cNvSpPr txBox="1"/>
            <p:nvPr/>
          </p:nvSpPr>
          <p:spPr>
            <a:xfrm>
              <a:off x="3810834" y="2229935"/>
              <a:ext cx="2279485" cy="430775"/>
            </a:xfrm>
            <a:prstGeom prst="rect">
              <a:avLst/>
            </a:prstGeom>
            <a:noFill/>
          </p:spPr>
          <p:txBody>
            <a:bodyPr vert="horz" wrap="square" lIns="91416" tIns="45708" rIns="91416" bIns="45708" rtlCol="0" anchor="ctr" anchorCtr="0">
              <a:spAutoFit/>
            </a:bodyPr>
            <a:lstStyle/>
            <a:p>
              <a:pPr algn="ctr">
                <a:defRPr/>
              </a:pPr>
              <a:r>
                <a:rPr lang="en-US" sz="1400">
                  <a:solidFill>
                    <a:srgbClr val="525252"/>
                  </a:solidFill>
                  <a:latin typeface="IntelOne Display Medium" panose="020B0703020203020204" pitchFamily="34" charset="0"/>
                </a:rPr>
                <a:t>Intel® </a:t>
              </a:r>
              <a:r>
                <a:rPr lang="en-US" sz="1400" err="1">
                  <a:solidFill>
                    <a:srgbClr val="525252"/>
                  </a:solidFill>
                  <a:latin typeface="IntelOne Display Medium" panose="020B0703020203020204" pitchFamily="34" charset="0"/>
                </a:rPr>
                <a:t>Dev.Cloud</a:t>
              </a:r>
              <a:endParaRPr lang="en-US" sz="1400">
                <a:solidFill>
                  <a:srgbClr val="525252"/>
                </a:solidFill>
                <a:latin typeface="IntelOne Display Medium" panose="020B0703020203020204" pitchFamily="34" charset="0"/>
              </a:endParaRPr>
            </a:p>
            <a:p>
              <a:pPr algn="ctr">
                <a:defRPr/>
              </a:pPr>
              <a:r>
                <a:rPr lang="en-US" sz="800">
                  <a:solidFill>
                    <a:srgbClr val="525252"/>
                  </a:solidFill>
                  <a:latin typeface="IntelOne Display Medium" panose="020B0703020203020204" pitchFamily="34" charset="0"/>
                </a:rPr>
                <a:t>Early access</a:t>
              </a:r>
            </a:p>
          </p:txBody>
        </p:sp>
        <p:sp>
          <p:nvSpPr>
            <p:cNvPr id="101" name="TextBox 100">
              <a:extLst>
                <a:ext uri="{FF2B5EF4-FFF2-40B4-BE49-F238E27FC236}">
                  <a16:creationId xmlns:a16="http://schemas.microsoft.com/office/drawing/2014/main" id="{F0843F12-A8ED-48F9-82FA-46236142FED7}"/>
                </a:ext>
              </a:extLst>
            </p:cNvPr>
            <p:cNvSpPr txBox="1"/>
            <p:nvPr/>
          </p:nvSpPr>
          <p:spPr>
            <a:xfrm>
              <a:off x="6712710" y="2206649"/>
              <a:ext cx="1093283" cy="430775"/>
            </a:xfrm>
            <a:prstGeom prst="rect">
              <a:avLst/>
            </a:prstGeom>
            <a:noFill/>
          </p:spPr>
          <p:txBody>
            <a:bodyPr vert="horz" wrap="square" lIns="91416" tIns="45708" rIns="91416" bIns="45708" rtlCol="0" anchor="ctr" anchorCtr="0">
              <a:spAutoFit/>
            </a:bodyPr>
            <a:lstStyle/>
            <a:p>
              <a:pPr algn="ctr">
                <a:defRPr/>
              </a:pPr>
              <a:r>
                <a:rPr lang="en-US" sz="1400">
                  <a:solidFill>
                    <a:srgbClr val="525252"/>
                  </a:solidFill>
                  <a:latin typeface="IntelOne Display Medium" panose="020B0703020203020204" pitchFamily="34" charset="0"/>
                </a:rPr>
                <a:t>Intel AI Kit</a:t>
              </a:r>
            </a:p>
            <a:p>
              <a:pPr algn="ctr">
                <a:defRPr/>
              </a:pPr>
              <a:r>
                <a:rPr lang="en-US" sz="800">
                  <a:solidFill>
                    <a:srgbClr val="525252"/>
                  </a:solidFill>
                  <a:latin typeface="IntelOne Display Medium" panose="020B0703020203020204" pitchFamily="34" charset="0"/>
                </a:rPr>
                <a:t>Python</a:t>
              </a:r>
            </a:p>
          </p:txBody>
        </p:sp>
        <p:sp>
          <p:nvSpPr>
            <p:cNvPr id="102" name="TextBox 101">
              <a:extLst>
                <a:ext uri="{FF2B5EF4-FFF2-40B4-BE49-F238E27FC236}">
                  <a16:creationId xmlns:a16="http://schemas.microsoft.com/office/drawing/2014/main" id="{B8E3855A-7C5E-464C-A3DE-10FD77531BE3}"/>
                </a:ext>
              </a:extLst>
            </p:cNvPr>
            <p:cNvSpPr txBox="1"/>
            <p:nvPr/>
          </p:nvSpPr>
          <p:spPr>
            <a:xfrm>
              <a:off x="9547290" y="2220223"/>
              <a:ext cx="729497" cy="430775"/>
            </a:xfrm>
            <a:prstGeom prst="rect">
              <a:avLst/>
            </a:prstGeom>
            <a:noFill/>
          </p:spPr>
          <p:txBody>
            <a:bodyPr vert="horz" wrap="square" lIns="91416" tIns="45708" rIns="91416" bIns="45708" rtlCol="0" anchor="ctr" anchorCtr="0">
              <a:spAutoFit/>
            </a:bodyPr>
            <a:lstStyle/>
            <a:p>
              <a:pPr algn="ctr">
                <a:defRPr/>
              </a:pPr>
              <a:r>
                <a:rPr lang="en-US" sz="1400" err="1">
                  <a:solidFill>
                    <a:srgbClr val="525252"/>
                  </a:solidFill>
                  <a:latin typeface="IntelOne Display Medium" panose="020B0703020203020204" pitchFamily="34" charset="0"/>
                </a:rPr>
                <a:t>BigDL</a:t>
              </a:r>
              <a:endParaRPr lang="en-US" sz="1400">
                <a:solidFill>
                  <a:srgbClr val="525252"/>
                </a:solidFill>
                <a:latin typeface="IntelOne Display Medium" panose="020B0703020203020204" pitchFamily="34" charset="0"/>
              </a:endParaRPr>
            </a:p>
            <a:p>
              <a:pPr algn="ctr">
                <a:defRPr/>
              </a:pPr>
              <a:r>
                <a:rPr lang="en-US" sz="800">
                  <a:solidFill>
                    <a:srgbClr val="525252"/>
                  </a:solidFill>
                  <a:latin typeface="IntelOne Display Medium" panose="020B0703020203020204" pitchFamily="34" charset="0"/>
                </a:rPr>
                <a:t>SPARK</a:t>
              </a:r>
            </a:p>
          </p:txBody>
        </p:sp>
        <p:pic>
          <p:nvPicPr>
            <p:cNvPr id="103" name="Picture 102">
              <a:extLst>
                <a:ext uri="{FF2B5EF4-FFF2-40B4-BE49-F238E27FC236}">
                  <a16:creationId xmlns:a16="http://schemas.microsoft.com/office/drawing/2014/main" id="{F3758B54-020C-4633-BD7E-6755A05258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4739" y="2276719"/>
              <a:ext cx="1003736" cy="204529"/>
            </a:xfrm>
            <a:prstGeom prst="rect">
              <a:avLst/>
            </a:prstGeom>
          </p:spPr>
        </p:pic>
        <p:sp>
          <p:nvSpPr>
            <p:cNvPr id="104" name="TextBox 103">
              <a:extLst>
                <a:ext uri="{FF2B5EF4-FFF2-40B4-BE49-F238E27FC236}">
                  <a16:creationId xmlns:a16="http://schemas.microsoft.com/office/drawing/2014/main" id="{D719271B-53D8-49C6-B785-D41FF00B9CBA}"/>
                </a:ext>
              </a:extLst>
            </p:cNvPr>
            <p:cNvSpPr txBox="1"/>
            <p:nvPr/>
          </p:nvSpPr>
          <p:spPr>
            <a:xfrm>
              <a:off x="3670283" y="4313767"/>
              <a:ext cx="957064" cy="338466"/>
            </a:xfrm>
            <a:prstGeom prst="rect">
              <a:avLst/>
            </a:prstGeom>
            <a:noFill/>
          </p:spPr>
          <p:txBody>
            <a:bodyPr vert="horz" wrap="none" lIns="91416" tIns="45708" rIns="91416" bIns="45708" rtlCol="0" anchor="ctr" anchorCtr="0">
              <a:spAutoFit/>
            </a:bodyPr>
            <a:lstStyle/>
            <a:p>
              <a:pPr algn="ctr">
                <a:defRPr/>
              </a:pPr>
              <a:r>
                <a:rPr lang="en-US" sz="1600" err="1">
                  <a:solidFill>
                    <a:srgbClr val="525252"/>
                  </a:solidFill>
                  <a:latin typeface="IntelOne Display Medium" panose="020B0703020203020204" pitchFamily="34" charset="0"/>
                </a:rPr>
                <a:t>oneDAL</a:t>
              </a:r>
              <a:endParaRPr lang="en-US" sz="1600">
                <a:solidFill>
                  <a:srgbClr val="525252"/>
                </a:solidFill>
                <a:latin typeface="IntelOne Display Medium" panose="020B0703020203020204" pitchFamily="34" charset="0"/>
              </a:endParaRPr>
            </a:p>
          </p:txBody>
        </p:sp>
        <p:sp>
          <p:nvSpPr>
            <p:cNvPr id="105" name="TextBox 104">
              <a:extLst>
                <a:ext uri="{FF2B5EF4-FFF2-40B4-BE49-F238E27FC236}">
                  <a16:creationId xmlns:a16="http://schemas.microsoft.com/office/drawing/2014/main" id="{E1A7A5CC-E34F-4FFA-8A6C-8B9F0874CB5A}"/>
                </a:ext>
              </a:extLst>
            </p:cNvPr>
            <p:cNvSpPr txBox="1"/>
            <p:nvPr/>
          </p:nvSpPr>
          <p:spPr>
            <a:xfrm>
              <a:off x="5675861" y="4313767"/>
              <a:ext cx="992321" cy="338466"/>
            </a:xfrm>
            <a:prstGeom prst="rect">
              <a:avLst/>
            </a:prstGeom>
            <a:noFill/>
          </p:spPr>
          <p:txBody>
            <a:bodyPr vert="horz" wrap="none" lIns="91416" tIns="45708" rIns="91416" bIns="45708" rtlCol="0" anchor="ctr" anchorCtr="0">
              <a:spAutoFit/>
            </a:bodyPr>
            <a:lstStyle/>
            <a:p>
              <a:pPr algn="ctr">
                <a:defRPr/>
              </a:pPr>
              <a:r>
                <a:rPr lang="en-US" sz="1600" err="1">
                  <a:solidFill>
                    <a:srgbClr val="525252"/>
                  </a:solidFill>
                  <a:latin typeface="IntelOne Display Medium" panose="020B0703020203020204" pitchFamily="34" charset="0"/>
                </a:rPr>
                <a:t>oneDNN</a:t>
              </a:r>
              <a:endParaRPr lang="en-US" sz="1600">
                <a:solidFill>
                  <a:srgbClr val="525252"/>
                </a:solidFill>
                <a:latin typeface="IntelOne Display Medium" panose="020B0703020203020204" pitchFamily="34" charset="0"/>
              </a:endParaRPr>
            </a:p>
          </p:txBody>
        </p:sp>
        <p:sp>
          <p:nvSpPr>
            <p:cNvPr id="106" name="TextBox 105">
              <a:extLst>
                <a:ext uri="{FF2B5EF4-FFF2-40B4-BE49-F238E27FC236}">
                  <a16:creationId xmlns:a16="http://schemas.microsoft.com/office/drawing/2014/main" id="{A33C827D-38C8-4A6A-B679-1DBCE2B1606A}"/>
                </a:ext>
              </a:extLst>
            </p:cNvPr>
            <p:cNvSpPr txBox="1"/>
            <p:nvPr/>
          </p:nvSpPr>
          <p:spPr>
            <a:xfrm>
              <a:off x="7647089" y="4313767"/>
              <a:ext cx="950653" cy="338466"/>
            </a:xfrm>
            <a:prstGeom prst="rect">
              <a:avLst/>
            </a:prstGeom>
            <a:noFill/>
          </p:spPr>
          <p:txBody>
            <a:bodyPr vert="horz" wrap="none" lIns="91416" tIns="45708" rIns="91416" bIns="45708" rtlCol="0" anchor="ctr" anchorCtr="0">
              <a:spAutoFit/>
            </a:bodyPr>
            <a:lstStyle/>
            <a:p>
              <a:pPr algn="ctr">
                <a:defRPr/>
              </a:pPr>
              <a:r>
                <a:rPr lang="en-US" sz="1600" dirty="0" err="1">
                  <a:solidFill>
                    <a:srgbClr val="525252"/>
                  </a:solidFill>
                  <a:latin typeface="IntelOne Display Medium" panose="020B0703020203020204" pitchFamily="34" charset="0"/>
                </a:rPr>
                <a:t>oneCCL</a:t>
              </a:r>
              <a:endParaRPr lang="en-US" sz="1600" dirty="0">
                <a:solidFill>
                  <a:srgbClr val="525252"/>
                </a:solidFill>
                <a:latin typeface="IntelOne Display Medium" panose="020B0703020203020204" pitchFamily="34" charset="0"/>
              </a:endParaRPr>
            </a:p>
          </p:txBody>
        </p:sp>
        <p:sp>
          <p:nvSpPr>
            <p:cNvPr id="107" name="TextBox 106">
              <a:extLst>
                <a:ext uri="{FF2B5EF4-FFF2-40B4-BE49-F238E27FC236}">
                  <a16:creationId xmlns:a16="http://schemas.microsoft.com/office/drawing/2014/main" id="{48C80975-80FC-4D72-8080-63525188E707}"/>
                </a:ext>
              </a:extLst>
            </p:cNvPr>
            <p:cNvSpPr txBox="1"/>
            <p:nvPr/>
          </p:nvSpPr>
          <p:spPr>
            <a:xfrm>
              <a:off x="9615164" y="4313767"/>
              <a:ext cx="971488" cy="338466"/>
            </a:xfrm>
            <a:prstGeom prst="rect">
              <a:avLst/>
            </a:prstGeom>
            <a:noFill/>
          </p:spPr>
          <p:txBody>
            <a:bodyPr vert="horz" wrap="none" lIns="91416" tIns="45708" rIns="91416" bIns="45708" rtlCol="0" anchor="ctr" anchorCtr="0">
              <a:spAutoFit/>
            </a:bodyPr>
            <a:lstStyle/>
            <a:p>
              <a:pPr algn="ctr">
                <a:defRPr/>
              </a:pPr>
              <a:r>
                <a:rPr lang="en-US" sz="1600" dirty="0" err="1">
                  <a:solidFill>
                    <a:srgbClr val="525252"/>
                  </a:solidFill>
                  <a:latin typeface="IntelOne Display Medium" panose="020B0703020203020204" pitchFamily="34" charset="0"/>
                </a:rPr>
                <a:t>oneMKL</a:t>
              </a:r>
              <a:endParaRPr lang="en-US" sz="1600" dirty="0">
                <a:solidFill>
                  <a:srgbClr val="525252"/>
                </a:solidFill>
                <a:latin typeface="IntelOne Display Medium" panose="020B0703020203020204" pitchFamily="34" charset="0"/>
              </a:endParaRPr>
            </a:p>
          </p:txBody>
        </p:sp>
        <p:sp>
          <p:nvSpPr>
            <p:cNvPr id="108" name="TextBox 107">
              <a:extLst>
                <a:ext uri="{FF2B5EF4-FFF2-40B4-BE49-F238E27FC236}">
                  <a16:creationId xmlns:a16="http://schemas.microsoft.com/office/drawing/2014/main" id="{1FE061D4-488F-41A1-98E0-C5B33B39F0DF}"/>
                </a:ext>
              </a:extLst>
            </p:cNvPr>
            <p:cNvSpPr txBox="1"/>
            <p:nvPr/>
          </p:nvSpPr>
          <p:spPr>
            <a:xfrm flipH="1">
              <a:off x="2760147" y="2777479"/>
              <a:ext cx="1371243" cy="214361"/>
            </a:xfrm>
            <a:prstGeom prst="rect">
              <a:avLst/>
            </a:prstGeom>
            <a:gradFill rotWithShape="1">
              <a:gsLst>
                <a:gs pos="71000">
                  <a:srgbClr val="005594"/>
                </a:gs>
                <a:gs pos="0">
                  <a:srgbClr val="004A86">
                    <a:lumMod val="50000"/>
                  </a:srgbClr>
                </a:gs>
                <a:gs pos="100000">
                  <a:srgbClr val="0068B5"/>
                </a:gs>
              </a:gsLst>
              <a:lin ang="2700000" scaled="0"/>
            </a:gradFill>
            <a:ln>
              <a:noFill/>
            </a:ln>
            <a:effectLst/>
          </p:spPr>
          <p:txBody>
            <a:bodyPr wrap="none" rtlCol="0" anchor="ctr">
              <a:noAutofit/>
            </a:bodyPr>
            <a:lstStyle/>
            <a:p>
              <a:pPr algn="ctr" defTabSz="914126">
                <a:defRPr/>
              </a:pPr>
              <a:r>
                <a:rPr lang="en-US" sz="900" kern="0" dirty="0">
                  <a:solidFill>
                    <a:srgbClr val="FFFFFF"/>
                  </a:solidFill>
                  <a:latin typeface="IntelOne Display Medium" panose="020B0703020203020204" pitchFamily="34" charset="0"/>
                  <a:ea typeface="Intel Clear Light" panose="020B0404020203020204" pitchFamily="34" charset="0"/>
                  <a:cs typeface="Intel Clear Light" panose="020B0404020203020204" pitchFamily="34" charset="0"/>
                </a:rPr>
                <a:t>55+ pre-trained models </a:t>
              </a:r>
            </a:p>
          </p:txBody>
        </p:sp>
        <p:sp>
          <p:nvSpPr>
            <p:cNvPr id="109" name="Rectangle 108">
              <a:extLst>
                <a:ext uri="{FF2B5EF4-FFF2-40B4-BE49-F238E27FC236}">
                  <a16:creationId xmlns:a16="http://schemas.microsoft.com/office/drawing/2014/main" id="{1F37EC1C-FD43-4D3A-AFB5-0FF00DAB24DB}"/>
                </a:ext>
              </a:extLst>
            </p:cNvPr>
            <p:cNvSpPr/>
            <p:nvPr/>
          </p:nvSpPr>
          <p:spPr>
            <a:xfrm>
              <a:off x="2627073" y="5566170"/>
              <a:ext cx="8933248" cy="359059"/>
            </a:xfrm>
            <a:prstGeom prst="rect">
              <a:avLst/>
            </a:prstGeom>
            <a:solidFill>
              <a:srgbClr val="E9E9E9"/>
            </a:solidFill>
            <a:ln w="12700" cap="flat" cmpd="sng" algn="ctr">
              <a:noFill/>
              <a:prstDash val="solid"/>
              <a:miter lim="800000"/>
            </a:ln>
            <a:effectLst/>
          </p:spPr>
          <p:txBody>
            <a:bodyPr rtlCol="0" anchor="ctr"/>
            <a:lstStyle/>
            <a:p>
              <a:pPr algn="ctr">
                <a:defRPr/>
              </a:pPr>
              <a:endParaRPr lang="en-US" sz="1799" kern="0">
                <a:solidFill>
                  <a:srgbClr val="FFFFFF"/>
                </a:solidFill>
                <a:latin typeface="IntelOne Display Medium" panose="020B0703020203020204" pitchFamily="34" charset="0"/>
              </a:endParaRPr>
            </a:p>
          </p:txBody>
        </p:sp>
        <p:sp>
          <p:nvSpPr>
            <p:cNvPr id="110" name="Rectangle 109">
              <a:extLst>
                <a:ext uri="{FF2B5EF4-FFF2-40B4-BE49-F238E27FC236}">
                  <a16:creationId xmlns:a16="http://schemas.microsoft.com/office/drawing/2014/main" id="{8A1B8F65-65BE-421C-B8AA-DCC1A1AB4973}"/>
                </a:ext>
              </a:extLst>
            </p:cNvPr>
            <p:cNvSpPr/>
            <p:nvPr/>
          </p:nvSpPr>
          <p:spPr>
            <a:xfrm>
              <a:off x="2627073" y="5029557"/>
              <a:ext cx="8933248" cy="444154"/>
            </a:xfrm>
            <a:prstGeom prst="rect">
              <a:avLst/>
            </a:prstGeom>
            <a:solidFill>
              <a:srgbClr val="E9E9E9"/>
            </a:solidFill>
            <a:ln w="12700" cap="flat" cmpd="sng" algn="ctr">
              <a:noFill/>
              <a:prstDash val="solid"/>
              <a:miter lim="800000"/>
            </a:ln>
            <a:effectLst/>
          </p:spPr>
          <p:txBody>
            <a:bodyPr rtlCol="0" anchor="ctr"/>
            <a:lstStyle/>
            <a:p>
              <a:pPr algn="ctr">
                <a:defRPr/>
              </a:pPr>
              <a:endParaRPr lang="en-US" sz="1799" kern="0">
                <a:solidFill>
                  <a:srgbClr val="FFFFFF"/>
                </a:solidFill>
                <a:latin typeface="IntelOne Display Medium" panose="020B0703020203020204" pitchFamily="34" charset="0"/>
              </a:endParaRPr>
            </a:p>
          </p:txBody>
        </p:sp>
        <p:sp>
          <p:nvSpPr>
            <p:cNvPr id="111" name="TextBox 110">
              <a:extLst>
                <a:ext uri="{FF2B5EF4-FFF2-40B4-BE49-F238E27FC236}">
                  <a16:creationId xmlns:a16="http://schemas.microsoft.com/office/drawing/2014/main" id="{5F98CF4B-9027-431D-9F70-293B06248233}"/>
                </a:ext>
              </a:extLst>
            </p:cNvPr>
            <p:cNvSpPr txBox="1"/>
            <p:nvPr/>
          </p:nvSpPr>
          <p:spPr>
            <a:xfrm>
              <a:off x="735989" y="5036709"/>
              <a:ext cx="1875095" cy="444153"/>
            </a:xfrm>
            <a:prstGeom prst="rect">
              <a:avLst/>
            </a:prstGeom>
            <a:noFill/>
          </p:spPr>
          <p:txBody>
            <a:bodyPr wrap="square" rtlCol="0" anchor="ctr">
              <a:noAutofit/>
            </a:bodyPr>
            <a:lstStyle>
              <a:defPPr>
                <a:defRPr lang="en-US"/>
              </a:defPPr>
              <a:lvl1pPr algn="r">
                <a:defRPr sz="20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a:defRPr/>
              </a:pPr>
              <a:r>
                <a:rPr lang="en-US" sz="1799" dirty="0">
                  <a:solidFill>
                    <a:srgbClr val="004A86"/>
                  </a:solidFill>
                  <a:latin typeface="IntelOne Display Light"/>
                </a:rPr>
                <a:t>Hypervisors</a:t>
              </a:r>
            </a:p>
          </p:txBody>
        </p:sp>
        <p:sp>
          <p:nvSpPr>
            <p:cNvPr id="112" name="Rectangle: Rounded Corners 17">
              <a:extLst>
                <a:ext uri="{FF2B5EF4-FFF2-40B4-BE49-F238E27FC236}">
                  <a16:creationId xmlns:a16="http://schemas.microsoft.com/office/drawing/2014/main" id="{5037FEB3-37FC-4244-BC07-05752C56E023}"/>
                </a:ext>
              </a:extLst>
            </p:cNvPr>
            <p:cNvSpPr/>
            <p:nvPr/>
          </p:nvSpPr>
          <p:spPr>
            <a:xfrm>
              <a:off x="3929057" y="5132793"/>
              <a:ext cx="1441277" cy="237682"/>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kern="0" dirty="0">
                  <a:solidFill>
                    <a:srgbClr val="525252"/>
                  </a:solidFill>
                  <a:latin typeface="IntelOne Display Medium" panose="020B0703020203020204" pitchFamily="34" charset="0"/>
                </a:rPr>
                <a:t>KVM 5.17</a:t>
              </a:r>
            </a:p>
          </p:txBody>
        </p:sp>
        <p:sp>
          <p:nvSpPr>
            <p:cNvPr id="113" name="Rectangle: Rounded Corners 18">
              <a:extLst>
                <a:ext uri="{FF2B5EF4-FFF2-40B4-BE49-F238E27FC236}">
                  <a16:creationId xmlns:a16="http://schemas.microsoft.com/office/drawing/2014/main" id="{AB74BCED-300A-4EEE-8120-50A4744E1790}"/>
                </a:ext>
              </a:extLst>
            </p:cNvPr>
            <p:cNvSpPr/>
            <p:nvPr/>
          </p:nvSpPr>
          <p:spPr>
            <a:xfrm>
              <a:off x="6436133" y="5133376"/>
              <a:ext cx="1292137" cy="237682"/>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kern="0" dirty="0">
                  <a:solidFill>
                    <a:srgbClr val="525252"/>
                  </a:solidFill>
                  <a:latin typeface="IntelOne Display Medium" panose="020B0703020203020204" pitchFamily="34" charset="0"/>
                </a:rPr>
                <a:t>Hyper-V 1H’22</a:t>
              </a:r>
            </a:p>
          </p:txBody>
        </p:sp>
        <p:sp>
          <p:nvSpPr>
            <p:cNvPr id="114" name="Rectangle: Rounded Corners 19">
              <a:extLst>
                <a:ext uri="{FF2B5EF4-FFF2-40B4-BE49-F238E27FC236}">
                  <a16:creationId xmlns:a16="http://schemas.microsoft.com/office/drawing/2014/main" id="{C0B87369-6D73-4A0B-A311-05A05ADD6DAB}"/>
                </a:ext>
              </a:extLst>
            </p:cNvPr>
            <p:cNvSpPr/>
            <p:nvPr/>
          </p:nvSpPr>
          <p:spPr>
            <a:xfrm>
              <a:off x="8909620" y="5111664"/>
              <a:ext cx="1905109" cy="264141"/>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kern="0" err="1">
                  <a:solidFill>
                    <a:srgbClr val="525252"/>
                  </a:solidFill>
                  <a:latin typeface="IntelOne Display Medium" panose="020B0703020203020204" pitchFamily="34" charset="0"/>
                </a:rPr>
                <a:t>ESXi</a:t>
              </a:r>
              <a:r>
                <a:rPr lang="en-US" sz="1400" kern="0">
                  <a:solidFill>
                    <a:srgbClr val="525252"/>
                  </a:solidFill>
                  <a:latin typeface="IntelOne Display Medium" panose="020B0703020203020204" pitchFamily="34" charset="0"/>
                </a:rPr>
                <a:t> /vSphere 8.0</a:t>
              </a:r>
            </a:p>
          </p:txBody>
        </p:sp>
        <p:sp>
          <p:nvSpPr>
            <p:cNvPr id="115" name="TextBox 114">
              <a:extLst>
                <a:ext uri="{FF2B5EF4-FFF2-40B4-BE49-F238E27FC236}">
                  <a16:creationId xmlns:a16="http://schemas.microsoft.com/office/drawing/2014/main" id="{6A8C5647-B87B-4B33-8C3C-2AF0F26BB1D6}"/>
                </a:ext>
              </a:extLst>
            </p:cNvPr>
            <p:cNvSpPr txBox="1"/>
            <p:nvPr/>
          </p:nvSpPr>
          <p:spPr>
            <a:xfrm>
              <a:off x="735989" y="5567495"/>
              <a:ext cx="1875095" cy="369236"/>
            </a:xfrm>
            <a:prstGeom prst="rect">
              <a:avLst/>
            </a:prstGeom>
            <a:noFill/>
          </p:spPr>
          <p:txBody>
            <a:bodyPr wrap="square" rtlCol="0" anchor="ctr">
              <a:noAutofit/>
            </a:bodyPr>
            <a:lstStyle>
              <a:defPPr>
                <a:defRPr lang="en-US"/>
              </a:defPPr>
              <a:lvl1pPr algn="r">
                <a:defRPr sz="20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a:defRPr/>
              </a:pPr>
              <a:r>
                <a:rPr lang="en-US" sz="1799" dirty="0">
                  <a:solidFill>
                    <a:srgbClr val="004A86"/>
                  </a:solidFill>
                  <a:latin typeface="IntelOne Display Light"/>
                </a:rPr>
                <a:t>OS &amp; Kernel </a:t>
              </a:r>
            </a:p>
          </p:txBody>
        </p:sp>
        <p:sp>
          <p:nvSpPr>
            <p:cNvPr id="116" name="Rectangle: Rounded Corners 30">
              <a:extLst>
                <a:ext uri="{FF2B5EF4-FFF2-40B4-BE49-F238E27FC236}">
                  <a16:creationId xmlns:a16="http://schemas.microsoft.com/office/drawing/2014/main" id="{2C7ADD2A-7CD2-4965-AB12-414C11FB44AD}"/>
                </a:ext>
              </a:extLst>
            </p:cNvPr>
            <p:cNvSpPr/>
            <p:nvPr/>
          </p:nvSpPr>
          <p:spPr>
            <a:xfrm>
              <a:off x="4711205" y="5638428"/>
              <a:ext cx="1031718" cy="219399"/>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kern="0">
                  <a:solidFill>
                    <a:srgbClr val="525252"/>
                  </a:solidFill>
                  <a:latin typeface="IntelOne Display Medium" panose="020B0703020203020204" pitchFamily="34" charset="0"/>
                </a:rPr>
                <a:t>Linux 5.16</a:t>
              </a:r>
            </a:p>
          </p:txBody>
        </p:sp>
        <p:sp>
          <p:nvSpPr>
            <p:cNvPr id="117" name="Rectangle: Rounded Corners 31">
              <a:extLst>
                <a:ext uri="{FF2B5EF4-FFF2-40B4-BE49-F238E27FC236}">
                  <a16:creationId xmlns:a16="http://schemas.microsoft.com/office/drawing/2014/main" id="{244AD2BF-AD85-41F2-8316-4630D429E802}"/>
                </a:ext>
              </a:extLst>
            </p:cNvPr>
            <p:cNvSpPr/>
            <p:nvPr/>
          </p:nvSpPr>
          <p:spPr>
            <a:xfrm>
              <a:off x="3053653" y="5638428"/>
              <a:ext cx="1244208" cy="219399"/>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kern="0" dirty="0">
                  <a:solidFill>
                    <a:srgbClr val="525252"/>
                  </a:solidFill>
                  <a:latin typeface="IntelOne Display Medium" panose="020B0703020203020204" pitchFamily="34" charset="0"/>
                </a:rPr>
                <a:t>WinServer22</a:t>
              </a:r>
            </a:p>
          </p:txBody>
        </p:sp>
        <p:sp>
          <p:nvSpPr>
            <p:cNvPr id="118" name="Rectangle: Rounded Corners 32">
              <a:extLst>
                <a:ext uri="{FF2B5EF4-FFF2-40B4-BE49-F238E27FC236}">
                  <a16:creationId xmlns:a16="http://schemas.microsoft.com/office/drawing/2014/main" id="{B01B1A5A-74B2-4D98-981A-F737936D76A2}"/>
                </a:ext>
              </a:extLst>
            </p:cNvPr>
            <p:cNvSpPr/>
            <p:nvPr/>
          </p:nvSpPr>
          <p:spPr>
            <a:xfrm>
              <a:off x="9858234" y="5638428"/>
              <a:ext cx="1212626" cy="219399"/>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a:solidFill>
                    <a:srgbClr val="525252"/>
                  </a:solidFill>
                  <a:latin typeface="IntelOne Display Medium" panose="020B0703020203020204" pitchFamily="34" charset="0"/>
                  <a:ea typeface="Calibri" panose="020F0502020204030204" pitchFamily="34" charset="0"/>
                </a:rPr>
                <a:t>SLES15 SP4</a:t>
              </a:r>
              <a:endParaRPr lang="en-US" sz="1400" kern="0">
                <a:solidFill>
                  <a:srgbClr val="525252"/>
                </a:solidFill>
                <a:latin typeface="IntelOne Display Medium" panose="020B0703020203020204" pitchFamily="34" charset="0"/>
              </a:endParaRPr>
            </a:p>
          </p:txBody>
        </p:sp>
        <p:sp>
          <p:nvSpPr>
            <p:cNvPr id="119" name="Rectangle: Rounded Corners 33">
              <a:extLst>
                <a:ext uri="{FF2B5EF4-FFF2-40B4-BE49-F238E27FC236}">
                  <a16:creationId xmlns:a16="http://schemas.microsoft.com/office/drawing/2014/main" id="{C500AE68-B848-484B-A645-27FDFF815FA8}"/>
                </a:ext>
              </a:extLst>
            </p:cNvPr>
            <p:cNvSpPr/>
            <p:nvPr/>
          </p:nvSpPr>
          <p:spPr>
            <a:xfrm>
              <a:off x="6143946" y="5638428"/>
              <a:ext cx="1532613" cy="219399"/>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kern="0">
                  <a:solidFill>
                    <a:srgbClr val="525252"/>
                  </a:solidFill>
                  <a:latin typeface="IntelOne Display Medium" panose="020B0703020203020204" pitchFamily="34" charset="0"/>
                </a:rPr>
                <a:t>RedHat 8.6</a:t>
              </a:r>
            </a:p>
          </p:txBody>
        </p:sp>
        <p:sp>
          <p:nvSpPr>
            <p:cNvPr id="120" name="Rectangle: Rounded Corners 34">
              <a:extLst>
                <a:ext uri="{FF2B5EF4-FFF2-40B4-BE49-F238E27FC236}">
                  <a16:creationId xmlns:a16="http://schemas.microsoft.com/office/drawing/2014/main" id="{F37F5BA0-A81F-4858-90AE-0D1E486813B8}"/>
                </a:ext>
              </a:extLst>
            </p:cNvPr>
            <p:cNvSpPr/>
            <p:nvPr/>
          </p:nvSpPr>
          <p:spPr>
            <a:xfrm>
              <a:off x="8038207" y="5638428"/>
              <a:ext cx="1419004" cy="219399"/>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402">
                <a:defRPr/>
              </a:pPr>
              <a:r>
                <a:rPr lang="en-US" sz="1400">
                  <a:solidFill>
                    <a:srgbClr val="525252"/>
                  </a:solidFill>
                  <a:latin typeface="IntelOne Display Medium" panose="020B0703020203020204" pitchFamily="34" charset="0"/>
                  <a:ea typeface="Calibri" panose="020F0502020204030204" pitchFamily="34" charset="0"/>
                </a:rPr>
                <a:t>Ubuntu 22.04</a:t>
              </a:r>
              <a:endParaRPr lang="en-US" sz="1400" kern="0">
                <a:solidFill>
                  <a:srgbClr val="525252"/>
                </a:solidFill>
                <a:latin typeface="IntelOne Display Medium" panose="020B0703020203020204" pitchFamily="34" charset="0"/>
              </a:endParaRPr>
            </a:p>
          </p:txBody>
        </p:sp>
        <p:sp>
          <p:nvSpPr>
            <p:cNvPr id="121" name="TextBox 120">
              <a:extLst>
                <a:ext uri="{FF2B5EF4-FFF2-40B4-BE49-F238E27FC236}">
                  <a16:creationId xmlns:a16="http://schemas.microsoft.com/office/drawing/2014/main" id="{DDD7AA5C-6E63-40E1-840D-EFB131F3FCEE}"/>
                </a:ext>
              </a:extLst>
            </p:cNvPr>
            <p:cNvSpPr txBox="1"/>
            <p:nvPr/>
          </p:nvSpPr>
          <p:spPr>
            <a:xfrm flipH="1">
              <a:off x="4588232" y="2777477"/>
              <a:ext cx="881958" cy="210257"/>
            </a:xfrm>
            <a:prstGeom prst="rect">
              <a:avLst/>
            </a:prstGeom>
            <a:gradFill rotWithShape="1">
              <a:gsLst>
                <a:gs pos="71000">
                  <a:srgbClr val="005594"/>
                </a:gs>
                <a:gs pos="0">
                  <a:srgbClr val="004A86">
                    <a:lumMod val="50000"/>
                  </a:srgbClr>
                </a:gs>
                <a:gs pos="100000">
                  <a:srgbClr val="0068B5"/>
                </a:gs>
              </a:gsLst>
              <a:lin ang="2700000" scaled="0"/>
            </a:gradFill>
            <a:ln>
              <a:noFill/>
            </a:ln>
            <a:effectLst/>
          </p:spPr>
          <p:txBody>
            <a:bodyPr wrap="none" rtlCol="0" anchor="ctr">
              <a:noAutofit/>
            </a:bodyPr>
            <a:lstStyle>
              <a:defPPr>
                <a:defRPr lang="en-US"/>
              </a:defPPr>
              <a:lvl1pPr algn="ctr">
                <a:defRPr sz="9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defTabSz="914126">
                <a:defRPr/>
              </a:pPr>
              <a:r>
                <a:rPr lang="en-US" kern="0" dirty="0">
                  <a:solidFill>
                    <a:srgbClr val="FFFFFF"/>
                  </a:solidFill>
                </a:rPr>
                <a:t>NEW</a:t>
              </a:r>
            </a:p>
          </p:txBody>
        </p:sp>
        <p:sp>
          <p:nvSpPr>
            <p:cNvPr id="122" name="TextBox 121">
              <a:extLst>
                <a:ext uri="{FF2B5EF4-FFF2-40B4-BE49-F238E27FC236}">
                  <a16:creationId xmlns:a16="http://schemas.microsoft.com/office/drawing/2014/main" id="{8555B7CD-5E72-4475-9FFA-623499806959}"/>
                </a:ext>
              </a:extLst>
            </p:cNvPr>
            <p:cNvSpPr txBox="1"/>
            <p:nvPr/>
          </p:nvSpPr>
          <p:spPr>
            <a:xfrm flipH="1">
              <a:off x="6829386" y="2777477"/>
              <a:ext cx="881958" cy="210257"/>
            </a:xfrm>
            <a:prstGeom prst="rect">
              <a:avLst/>
            </a:prstGeom>
            <a:gradFill rotWithShape="1">
              <a:gsLst>
                <a:gs pos="71000">
                  <a:srgbClr val="005594"/>
                </a:gs>
                <a:gs pos="0">
                  <a:srgbClr val="004A86">
                    <a:lumMod val="50000"/>
                  </a:srgbClr>
                </a:gs>
                <a:gs pos="100000">
                  <a:srgbClr val="0068B5"/>
                </a:gs>
              </a:gsLst>
              <a:lin ang="2700000" scaled="0"/>
            </a:gradFill>
            <a:ln>
              <a:noFill/>
            </a:ln>
            <a:effectLst/>
          </p:spPr>
          <p:txBody>
            <a:bodyPr wrap="none" rtlCol="0" anchor="ctr">
              <a:noAutofit/>
            </a:bodyPr>
            <a:lstStyle>
              <a:defPPr>
                <a:defRPr lang="en-US"/>
              </a:defPPr>
              <a:lvl1pPr algn="ctr">
                <a:defRPr sz="9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defTabSz="914126">
                <a:defRPr/>
              </a:pPr>
              <a:r>
                <a:rPr lang="en-US" kern="0" dirty="0">
                  <a:solidFill>
                    <a:srgbClr val="FFFFFF"/>
                  </a:solidFill>
                </a:rPr>
                <a:t>v2022.3</a:t>
              </a:r>
            </a:p>
          </p:txBody>
        </p:sp>
        <p:sp>
          <p:nvSpPr>
            <p:cNvPr id="123" name="TextBox 122">
              <a:extLst>
                <a:ext uri="{FF2B5EF4-FFF2-40B4-BE49-F238E27FC236}">
                  <a16:creationId xmlns:a16="http://schemas.microsoft.com/office/drawing/2014/main" id="{EBB69888-0FE9-4A5D-8601-091142ADB667}"/>
                </a:ext>
              </a:extLst>
            </p:cNvPr>
            <p:cNvSpPr txBox="1"/>
            <p:nvPr/>
          </p:nvSpPr>
          <p:spPr>
            <a:xfrm flipH="1">
              <a:off x="10585628" y="2777477"/>
              <a:ext cx="881958" cy="210257"/>
            </a:xfrm>
            <a:prstGeom prst="rect">
              <a:avLst/>
            </a:prstGeom>
            <a:gradFill rotWithShape="1">
              <a:gsLst>
                <a:gs pos="71000">
                  <a:srgbClr val="005594"/>
                </a:gs>
                <a:gs pos="0">
                  <a:srgbClr val="004A86">
                    <a:lumMod val="50000"/>
                  </a:srgbClr>
                </a:gs>
                <a:gs pos="100000">
                  <a:srgbClr val="0068B5"/>
                </a:gs>
              </a:gsLst>
              <a:lin ang="2700000" scaled="0"/>
            </a:gradFill>
            <a:ln>
              <a:noFill/>
            </a:ln>
            <a:effectLst/>
          </p:spPr>
          <p:txBody>
            <a:bodyPr wrap="none" rtlCol="0" anchor="ctr">
              <a:noAutofit/>
            </a:bodyPr>
            <a:lstStyle>
              <a:defPPr>
                <a:defRPr lang="en-US"/>
              </a:defPPr>
              <a:lvl1pPr algn="ctr">
                <a:defRPr sz="9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defTabSz="914126">
                <a:defRPr/>
              </a:pPr>
              <a:r>
                <a:rPr lang="en-US" kern="0" dirty="0">
                  <a:solidFill>
                    <a:srgbClr val="FFFFFF"/>
                  </a:solidFill>
                </a:rPr>
                <a:t>v2022.3</a:t>
              </a:r>
            </a:p>
          </p:txBody>
        </p:sp>
        <p:sp>
          <p:nvSpPr>
            <p:cNvPr id="124" name="TextBox 123">
              <a:extLst>
                <a:ext uri="{FF2B5EF4-FFF2-40B4-BE49-F238E27FC236}">
                  <a16:creationId xmlns:a16="http://schemas.microsoft.com/office/drawing/2014/main" id="{10F8138D-6A48-4C5E-9723-273FEA8E0620}"/>
                </a:ext>
              </a:extLst>
            </p:cNvPr>
            <p:cNvSpPr txBox="1"/>
            <p:nvPr/>
          </p:nvSpPr>
          <p:spPr>
            <a:xfrm flipH="1">
              <a:off x="9488347" y="2777477"/>
              <a:ext cx="881958" cy="210257"/>
            </a:xfrm>
            <a:prstGeom prst="rect">
              <a:avLst/>
            </a:prstGeom>
            <a:gradFill rotWithShape="1">
              <a:gsLst>
                <a:gs pos="71000">
                  <a:srgbClr val="005594"/>
                </a:gs>
                <a:gs pos="0">
                  <a:srgbClr val="004A86">
                    <a:lumMod val="50000"/>
                  </a:srgbClr>
                </a:gs>
                <a:gs pos="100000">
                  <a:srgbClr val="0068B5"/>
                </a:gs>
              </a:gsLst>
              <a:lin ang="2700000" scaled="0"/>
            </a:gradFill>
            <a:ln>
              <a:noFill/>
            </a:ln>
            <a:effectLst/>
          </p:spPr>
          <p:txBody>
            <a:bodyPr wrap="none" rtlCol="0" anchor="ctr">
              <a:noAutofit/>
            </a:bodyPr>
            <a:lstStyle>
              <a:defPPr>
                <a:defRPr lang="en-US"/>
              </a:defPPr>
              <a:lvl1pPr algn="ctr">
                <a:defRPr sz="9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defTabSz="914126">
                <a:defRPr/>
              </a:pPr>
              <a:r>
                <a:rPr lang="en-US" kern="0" dirty="0">
                  <a:solidFill>
                    <a:srgbClr val="FFFFFF"/>
                  </a:solidFill>
                </a:rPr>
                <a:t>v2.2</a:t>
              </a:r>
            </a:p>
          </p:txBody>
        </p:sp>
        <p:sp>
          <p:nvSpPr>
            <p:cNvPr id="125" name="TextBox 124">
              <a:extLst>
                <a:ext uri="{FF2B5EF4-FFF2-40B4-BE49-F238E27FC236}">
                  <a16:creationId xmlns:a16="http://schemas.microsoft.com/office/drawing/2014/main" id="{7CE1A7E1-B701-4B08-880F-64643F72F397}"/>
                </a:ext>
              </a:extLst>
            </p:cNvPr>
            <p:cNvSpPr txBox="1"/>
            <p:nvPr/>
          </p:nvSpPr>
          <p:spPr>
            <a:xfrm>
              <a:off x="10656779" y="2452323"/>
              <a:ext cx="796805" cy="215388"/>
            </a:xfrm>
            <a:prstGeom prst="rect">
              <a:avLst/>
            </a:prstGeom>
            <a:noFill/>
          </p:spPr>
          <p:txBody>
            <a:bodyPr vert="horz" wrap="square" lIns="91416" tIns="45708" rIns="91416" bIns="45708" rtlCol="0" anchor="ctr" anchorCtr="0">
              <a:spAutoFit/>
            </a:bodyPr>
            <a:lstStyle/>
            <a:p>
              <a:pPr algn="ctr">
                <a:defRPr/>
              </a:pPr>
              <a:r>
                <a:rPr lang="en-US" sz="800">
                  <a:solidFill>
                    <a:srgbClr val="525252"/>
                  </a:solidFill>
                  <a:latin typeface="IntelOne Display Medium" panose="020B0703020203020204" pitchFamily="34" charset="0"/>
                </a:rPr>
                <a:t>Deployment</a:t>
              </a:r>
            </a:p>
          </p:txBody>
        </p:sp>
        <p:sp>
          <p:nvSpPr>
            <p:cNvPr id="126" name="TextBox 125">
              <a:extLst>
                <a:ext uri="{FF2B5EF4-FFF2-40B4-BE49-F238E27FC236}">
                  <a16:creationId xmlns:a16="http://schemas.microsoft.com/office/drawing/2014/main" id="{B01F0F8B-DE86-4627-B997-821028E3CC6C}"/>
                </a:ext>
              </a:extLst>
            </p:cNvPr>
            <p:cNvSpPr txBox="1"/>
            <p:nvPr/>
          </p:nvSpPr>
          <p:spPr>
            <a:xfrm flipH="1">
              <a:off x="5823429" y="2777478"/>
              <a:ext cx="769547" cy="210257"/>
            </a:xfrm>
            <a:prstGeom prst="rect">
              <a:avLst/>
            </a:prstGeom>
            <a:gradFill rotWithShape="1">
              <a:gsLst>
                <a:gs pos="71000">
                  <a:srgbClr val="005594"/>
                </a:gs>
                <a:gs pos="0">
                  <a:srgbClr val="004A86">
                    <a:lumMod val="50000"/>
                  </a:srgbClr>
                </a:gs>
                <a:gs pos="100000">
                  <a:srgbClr val="0068B5"/>
                </a:gs>
              </a:gsLst>
              <a:lin ang="2700000" scaled="0"/>
            </a:gradFill>
            <a:ln>
              <a:noFill/>
            </a:ln>
            <a:effectLst/>
          </p:spPr>
          <p:txBody>
            <a:bodyPr wrap="none" rtlCol="0" anchor="ctr">
              <a:noAutofit/>
            </a:bodyPr>
            <a:lstStyle>
              <a:defPPr>
                <a:defRPr lang="en-US"/>
              </a:defPPr>
              <a:lvl1pPr algn="ctr">
                <a:defRPr sz="9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defTabSz="914126">
                <a:defRPr/>
              </a:pPr>
              <a:r>
                <a:rPr lang="en-US" kern="0" dirty="0" err="1">
                  <a:solidFill>
                    <a:srgbClr val="FFFFFF"/>
                  </a:solidFill>
                </a:rPr>
                <a:t>MetaCloud</a:t>
              </a:r>
              <a:endParaRPr lang="en-US" kern="0" dirty="0">
                <a:solidFill>
                  <a:srgbClr val="FFFFFF"/>
                </a:solidFill>
              </a:endParaRPr>
            </a:p>
          </p:txBody>
        </p:sp>
        <p:pic>
          <p:nvPicPr>
            <p:cNvPr id="127" name="Picture 8" descr="Automated Model Tuning – TWIML">
              <a:extLst>
                <a:ext uri="{FF2B5EF4-FFF2-40B4-BE49-F238E27FC236}">
                  <a16:creationId xmlns:a16="http://schemas.microsoft.com/office/drawing/2014/main" id="{6F801234-0E01-4CBE-8334-64DC7AAF5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6002" y="2189365"/>
              <a:ext cx="776027" cy="382618"/>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9C9E8BE4-C920-417D-95C8-98D71F52442B}"/>
                </a:ext>
              </a:extLst>
            </p:cNvPr>
            <p:cNvSpPr txBox="1"/>
            <p:nvPr/>
          </p:nvSpPr>
          <p:spPr>
            <a:xfrm flipH="1">
              <a:off x="7977215" y="2777478"/>
              <a:ext cx="1269949" cy="210257"/>
            </a:xfrm>
            <a:prstGeom prst="rect">
              <a:avLst/>
            </a:prstGeom>
            <a:gradFill rotWithShape="1">
              <a:gsLst>
                <a:gs pos="71000">
                  <a:srgbClr val="005594"/>
                </a:gs>
                <a:gs pos="0">
                  <a:srgbClr val="004A86">
                    <a:lumMod val="50000"/>
                  </a:srgbClr>
                </a:gs>
                <a:gs pos="100000">
                  <a:srgbClr val="0068B5"/>
                </a:gs>
              </a:gsLst>
              <a:lin ang="2700000" scaled="0"/>
            </a:gradFill>
            <a:ln>
              <a:noFill/>
            </a:ln>
            <a:effectLst/>
          </p:spPr>
          <p:txBody>
            <a:bodyPr wrap="none" rtlCol="0" anchor="ctr">
              <a:noAutofit/>
            </a:bodyPr>
            <a:lstStyle>
              <a:defPPr>
                <a:defRPr lang="en-US"/>
              </a:defPPr>
              <a:lvl1pPr algn="ctr">
                <a:defRPr sz="900">
                  <a:solidFill>
                    <a:schemeClr val="bg1"/>
                  </a:solidFill>
                  <a:latin typeface="IntelOne Display Medium" panose="020B0703020203020204" pitchFamily="34" charset="0"/>
                  <a:ea typeface="Intel Clear Light" panose="020B0404020203020204" pitchFamily="34" charset="0"/>
                  <a:cs typeface="Intel Clear Light" panose="020B0404020203020204" pitchFamily="34" charset="0"/>
                </a:defRPr>
              </a:lvl1pPr>
            </a:lstStyle>
            <a:p>
              <a:pPr defTabSz="914126">
                <a:defRPr/>
              </a:pPr>
              <a:r>
                <a:rPr lang="en-US" kern="0" dirty="0" err="1">
                  <a:solidFill>
                    <a:srgbClr val="FFFFFF"/>
                  </a:solidFill>
                </a:rPr>
                <a:t>XGBoost</a:t>
              </a:r>
              <a:r>
                <a:rPr lang="en-US" kern="0" dirty="0">
                  <a:solidFill>
                    <a:srgbClr val="FFFFFF"/>
                  </a:solidFill>
                </a:rPr>
                <a:t> Integration</a:t>
              </a:r>
            </a:p>
          </p:txBody>
        </p:sp>
        <p:sp>
          <p:nvSpPr>
            <p:cNvPr id="129" name="TextBox 128">
              <a:extLst>
                <a:ext uri="{FF2B5EF4-FFF2-40B4-BE49-F238E27FC236}">
                  <a16:creationId xmlns:a16="http://schemas.microsoft.com/office/drawing/2014/main" id="{A8326B35-BD1E-4B5A-98FB-A36BC21A172B}"/>
                </a:ext>
              </a:extLst>
            </p:cNvPr>
            <p:cNvSpPr txBox="1"/>
            <p:nvPr/>
          </p:nvSpPr>
          <p:spPr>
            <a:xfrm>
              <a:off x="8063480" y="2462442"/>
              <a:ext cx="1035636" cy="215388"/>
            </a:xfrm>
            <a:prstGeom prst="rect">
              <a:avLst/>
            </a:prstGeom>
            <a:noFill/>
          </p:spPr>
          <p:txBody>
            <a:bodyPr vert="horz" wrap="square" lIns="91416" tIns="45708" rIns="91416" bIns="45708" rtlCol="0" anchor="ctr" anchorCtr="0">
              <a:spAutoFit/>
            </a:bodyPr>
            <a:lstStyle/>
            <a:p>
              <a:pPr algn="ctr">
                <a:defRPr/>
              </a:pPr>
              <a:r>
                <a:rPr lang="en-US" sz="800">
                  <a:solidFill>
                    <a:srgbClr val="525252"/>
                  </a:solidFill>
                  <a:latin typeface="IntelOne Display Medium" panose="020B0703020203020204" pitchFamily="34" charset="0"/>
                </a:rPr>
                <a:t>Optimization</a:t>
              </a:r>
            </a:p>
          </p:txBody>
        </p:sp>
        <p:sp>
          <p:nvSpPr>
            <p:cNvPr id="130" name="TextBox 129">
              <a:extLst>
                <a:ext uri="{FF2B5EF4-FFF2-40B4-BE49-F238E27FC236}">
                  <a16:creationId xmlns:a16="http://schemas.microsoft.com/office/drawing/2014/main" id="{E36314A7-4AC5-467B-8AF0-A8F2D2A86846}"/>
                </a:ext>
              </a:extLst>
            </p:cNvPr>
            <p:cNvSpPr txBox="1"/>
            <p:nvPr/>
          </p:nvSpPr>
          <p:spPr>
            <a:xfrm>
              <a:off x="3652567" y="4660832"/>
              <a:ext cx="997129" cy="276927"/>
            </a:xfrm>
            <a:prstGeom prst="rect">
              <a:avLst/>
            </a:prstGeom>
            <a:noFill/>
          </p:spPr>
          <p:txBody>
            <a:bodyPr wrap="square" rtlCol="0">
              <a:spAutoFit/>
            </a:bodyPr>
            <a:lstStyle/>
            <a:p>
              <a:pPr algn="ctr" defTabSz="914126">
                <a:defRPr/>
              </a:pPr>
              <a:r>
                <a:rPr lang="en-US" sz="1200" kern="0">
                  <a:solidFill>
                    <a:srgbClr val="808080"/>
                  </a:solidFill>
                </a:rPr>
                <a:t>V2022.6</a:t>
              </a:r>
            </a:p>
          </p:txBody>
        </p:sp>
        <p:sp>
          <p:nvSpPr>
            <p:cNvPr id="131" name="TextBox 130">
              <a:extLst>
                <a:ext uri="{FF2B5EF4-FFF2-40B4-BE49-F238E27FC236}">
                  <a16:creationId xmlns:a16="http://schemas.microsoft.com/office/drawing/2014/main" id="{7C18D4E1-1ECE-47E6-AFDC-4B54B9CD8050}"/>
                </a:ext>
              </a:extLst>
            </p:cNvPr>
            <p:cNvSpPr txBox="1"/>
            <p:nvPr/>
          </p:nvSpPr>
          <p:spPr>
            <a:xfrm>
              <a:off x="5940774" y="4661228"/>
              <a:ext cx="495359" cy="276927"/>
            </a:xfrm>
            <a:prstGeom prst="rect">
              <a:avLst/>
            </a:prstGeom>
            <a:noFill/>
          </p:spPr>
          <p:txBody>
            <a:bodyPr wrap="square" rtlCol="0">
              <a:spAutoFit/>
            </a:bodyPr>
            <a:lstStyle/>
            <a:p>
              <a:pPr algn="ctr" defTabSz="914126">
                <a:defRPr/>
              </a:pPr>
              <a:r>
                <a:rPr lang="en-US" sz="1200" kern="0">
                  <a:solidFill>
                    <a:srgbClr val="808080"/>
                  </a:solidFill>
                </a:rPr>
                <a:t>v2.7</a:t>
              </a:r>
            </a:p>
          </p:txBody>
        </p:sp>
        <p:sp>
          <p:nvSpPr>
            <p:cNvPr id="132" name="TextBox 131">
              <a:extLst>
                <a:ext uri="{FF2B5EF4-FFF2-40B4-BE49-F238E27FC236}">
                  <a16:creationId xmlns:a16="http://schemas.microsoft.com/office/drawing/2014/main" id="{BE2372CF-42A0-403C-97E3-FF613E15D22B}"/>
                </a:ext>
              </a:extLst>
            </p:cNvPr>
            <p:cNvSpPr txBox="1"/>
            <p:nvPr/>
          </p:nvSpPr>
          <p:spPr>
            <a:xfrm>
              <a:off x="7687282" y="4661229"/>
              <a:ext cx="846255" cy="276927"/>
            </a:xfrm>
            <a:prstGeom prst="rect">
              <a:avLst/>
            </a:prstGeom>
            <a:noFill/>
          </p:spPr>
          <p:txBody>
            <a:bodyPr wrap="square" rtlCol="0">
              <a:spAutoFit/>
            </a:bodyPr>
            <a:lstStyle/>
            <a:p>
              <a:pPr algn="ctr" defTabSz="914126">
                <a:defRPr/>
              </a:pPr>
              <a:r>
                <a:rPr lang="en-US" sz="1200" kern="0">
                  <a:solidFill>
                    <a:srgbClr val="808080"/>
                  </a:solidFill>
                </a:rPr>
                <a:t>V2022.7</a:t>
              </a:r>
            </a:p>
          </p:txBody>
        </p:sp>
        <p:sp>
          <p:nvSpPr>
            <p:cNvPr id="133" name="TextBox 132">
              <a:extLst>
                <a:ext uri="{FF2B5EF4-FFF2-40B4-BE49-F238E27FC236}">
                  <a16:creationId xmlns:a16="http://schemas.microsoft.com/office/drawing/2014/main" id="{8FC54D6C-3860-4D8E-ABBA-737CA564D55F}"/>
                </a:ext>
              </a:extLst>
            </p:cNvPr>
            <p:cNvSpPr txBox="1"/>
            <p:nvPr/>
          </p:nvSpPr>
          <p:spPr>
            <a:xfrm>
              <a:off x="9658825" y="4658469"/>
              <a:ext cx="846255" cy="276927"/>
            </a:xfrm>
            <a:prstGeom prst="rect">
              <a:avLst/>
            </a:prstGeom>
            <a:noFill/>
          </p:spPr>
          <p:txBody>
            <a:bodyPr wrap="square" rtlCol="0">
              <a:spAutoFit/>
            </a:bodyPr>
            <a:lstStyle/>
            <a:p>
              <a:pPr algn="ctr" defTabSz="914126">
                <a:defRPr/>
              </a:pPr>
              <a:r>
                <a:rPr lang="en-US" sz="1200" kern="0">
                  <a:solidFill>
                    <a:srgbClr val="808080"/>
                  </a:solidFill>
                </a:rPr>
                <a:t>2022.2</a:t>
              </a:r>
            </a:p>
          </p:txBody>
        </p:sp>
        <p:pic>
          <p:nvPicPr>
            <p:cNvPr id="134" name="Google Shape;73;p15">
              <a:extLst>
                <a:ext uri="{FF2B5EF4-FFF2-40B4-BE49-F238E27FC236}">
                  <a16:creationId xmlns:a16="http://schemas.microsoft.com/office/drawing/2014/main" id="{80A6C46F-EB7F-47C3-BE54-1DFD32C36CF6}"/>
                </a:ext>
              </a:extLst>
            </p:cNvPr>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8655065" y="3236760"/>
              <a:ext cx="1343570" cy="476888"/>
            </a:xfrm>
            <a:prstGeom prst="rect">
              <a:avLst/>
            </a:prstGeom>
            <a:noFill/>
            <a:ln>
              <a:noFill/>
            </a:ln>
          </p:spPr>
        </p:pic>
        <p:pic>
          <p:nvPicPr>
            <p:cNvPr id="135" name="Picture 134" descr="Text&#10;&#10;Description automatically generated">
              <a:extLst>
                <a:ext uri="{FF2B5EF4-FFF2-40B4-BE49-F238E27FC236}">
                  <a16:creationId xmlns:a16="http://schemas.microsoft.com/office/drawing/2014/main" id="{CE650019-C492-4F8D-B413-C7B97D40C2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249" y="3382557"/>
              <a:ext cx="967740" cy="238125"/>
            </a:xfrm>
            <a:prstGeom prst="rect">
              <a:avLst/>
            </a:prstGeom>
          </p:spPr>
        </p:pic>
        <p:pic>
          <p:nvPicPr>
            <p:cNvPr id="136" name="Picture 2" descr="XGBoost - Crunchbase Company Profile &amp;amp; Funding">
              <a:extLst>
                <a:ext uri="{FF2B5EF4-FFF2-40B4-BE49-F238E27FC236}">
                  <a16:creationId xmlns:a16="http://schemas.microsoft.com/office/drawing/2014/main" id="{13C36EA7-AB99-4935-B379-DC71E7725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1166" y="3255045"/>
              <a:ext cx="790759" cy="50803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descr="scikit-learn - Wikidata">
              <a:extLst>
                <a:ext uri="{FF2B5EF4-FFF2-40B4-BE49-F238E27FC236}">
                  <a16:creationId xmlns:a16="http://schemas.microsoft.com/office/drawing/2014/main" id="{D0DFF91F-0E21-4ED1-A03D-626D05B1E3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0133" y="3304987"/>
              <a:ext cx="703671" cy="30473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descr="Modin: Pandas Scalability with Devin Petersohn - Software Engineering Daily">
              <a:extLst>
                <a:ext uri="{FF2B5EF4-FFF2-40B4-BE49-F238E27FC236}">
                  <a16:creationId xmlns:a16="http://schemas.microsoft.com/office/drawing/2014/main" id="{975AD9F3-3F8E-4862-A568-F1FC166118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2031" y="3359362"/>
              <a:ext cx="592277" cy="31822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8" descr="The Worldwide Pandas Documentation Sprint: A Closer Look - NumFOCUS">
              <a:extLst>
                <a:ext uri="{FF2B5EF4-FFF2-40B4-BE49-F238E27FC236}">
                  <a16:creationId xmlns:a16="http://schemas.microsoft.com/office/drawing/2014/main" id="{D176A867-DBEF-482D-A7C7-2F2A053A13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1728" y="3255046"/>
              <a:ext cx="694476" cy="554141"/>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Logo&#10;&#10;Description automatically generated">
              <a:extLst>
                <a:ext uri="{FF2B5EF4-FFF2-40B4-BE49-F238E27FC236}">
                  <a16:creationId xmlns:a16="http://schemas.microsoft.com/office/drawing/2014/main" id="{537E4131-5C6A-4C93-800F-1EF48136AE82}"/>
                </a:ext>
              </a:extLst>
            </p:cNvPr>
            <p:cNvPicPr>
              <a:picLocks noChangeAspect="1"/>
            </p:cNvPicPr>
            <p:nvPr/>
          </p:nvPicPr>
          <p:blipFill>
            <a:blip r:embed="rId11"/>
            <a:stretch>
              <a:fillRect/>
            </a:stretch>
          </p:blipFill>
          <p:spPr>
            <a:xfrm>
              <a:off x="5071863" y="3304987"/>
              <a:ext cx="698628" cy="373937"/>
            </a:xfrm>
            <a:prstGeom prst="rect">
              <a:avLst/>
            </a:prstGeom>
          </p:spPr>
        </p:pic>
        <p:sp>
          <p:nvSpPr>
            <p:cNvPr id="141" name="TextBox 140">
              <a:extLst>
                <a:ext uri="{FF2B5EF4-FFF2-40B4-BE49-F238E27FC236}">
                  <a16:creationId xmlns:a16="http://schemas.microsoft.com/office/drawing/2014/main" id="{70921698-AAC5-4A49-BEBA-EA5FECDAE9D7}"/>
                </a:ext>
              </a:extLst>
            </p:cNvPr>
            <p:cNvSpPr txBox="1"/>
            <p:nvPr/>
          </p:nvSpPr>
          <p:spPr>
            <a:xfrm>
              <a:off x="3867244" y="3726671"/>
              <a:ext cx="997129" cy="246157"/>
            </a:xfrm>
            <a:prstGeom prst="rect">
              <a:avLst/>
            </a:prstGeom>
            <a:noFill/>
          </p:spPr>
          <p:txBody>
            <a:bodyPr wrap="square" rtlCol="0">
              <a:spAutoFit/>
            </a:bodyPr>
            <a:lstStyle/>
            <a:p>
              <a:pPr algn="ctr" defTabSz="914126">
                <a:defRPr/>
              </a:pPr>
              <a:r>
                <a:rPr lang="en-US" sz="1000" kern="0">
                  <a:solidFill>
                    <a:srgbClr val="808080"/>
                  </a:solidFill>
                </a:rPr>
                <a:t>0.17</a:t>
              </a:r>
            </a:p>
          </p:txBody>
        </p:sp>
        <p:sp>
          <p:nvSpPr>
            <p:cNvPr id="142" name="TextBox 141">
              <a:extLst>
                <a:ext uri="{FF2B5EF4-FFF2-40B4-BE49-F238E27FC236}">
                  <a16:creationId xmlns:a16="http://schemas.microsoft.com/office/drawing/2014/main" id="{A3287180-4E4C-4773-9A85-1566C6F8DBE5}"/>
                </a:ext>
              </a:extLst>
            </p:cNvPr>
            <p:cNvSpPr txBox="1"/>
            <p:nvPr/>
          </p:nvSpPr>
          <p:spPr>
            <a:xfrm>
              <a:off x="4902786" y="3709209"/>
              <a:ext cx="997129" cy="246157"/>
            </a:xfrm>
            <a:prstGeom prst="rect">
              <a:avLst/>
            </a:prstGeom>
            <a:noFill/>
          </p:spPr>
          <p:txBody>
            <a:bodyPr wrap="square" rtlCol="0">
              <a:spAutoFit/>
            </a:bodyPr>
            <a:lstStyle/>
            <a:p>
              <a:pPr algn="ctr" defTabSz="914126">
                <a:defRPr/>
              </a:pPr>
              <a:r>
                <a:rPr lang="en-US" sz="1000" kern="0">
                  <a:solidFill>
                    <a:srgbClr val="808080"/>
                  </a:solidFill>
                </a:rPr>
                <a:t>Intel Ext 3.2</a:t>
              </a:r>
            </a:p>
          </p:txBody>
        </p:sp>
        <p:sp>
          <p:nvSpPr>
            <p:cNvPr id="143" name="TextBox 142">
              <a:extLst>
                <a:ext uri="{FF2B5EF4-FFF2-40B4-BE49-F238E27FC236}">
                  <a16:creationId xmlns:a16="http://schemas.microsoft.com/office/drawing/2014/main" id="{C4B6D248-B09D-425C-AE0B-3171DB866B13}"/>
                </a:ext>
              </a:extLst>
            </p:cNvPr>
            <p:cNvSpPr txBox="1"/>
            <p:nvPr/>
          </p:nvSpPr>
          <p:spPr>
            <a:xfrm>
              <a:off x="6110219" y="3712628"/>
              <a:ext cx="997129" cy="246157"/>
            </a:xfrm>
            <a:prstGeom prst="rect">
              <a:avLst/>
            </a:prstGeom>
            <a:noFill/>
          </p:spPr>
          <p:txBody>
            <a:bodyPr wrap="square" rtlCol="0">
              <a:spAutoFit/>
            </a:bodyPr>
            <a:lstStyle/>
            <a:p>
              <a:pPr algn="ctr" defTabSz="914126">
                <a:defRPr/>
              </a:pPr>
              <a:r>
                <a:rPr lang="en-US" sz="1000" kern="0">
                  <a:solidFill>
                    <a:srgbClr val="808080"/>
                  </a:solidFill>
                </a:rPr>
                <a:t>v1.4.3</a:t>
              </a:r>
            </a:p>
          </p:txBody>
        </p:sp>
        <p:sp>
          <p:nvSpPr>
            <p:cNvPr id="144" name="TextBox 143">
              <a:extLst>
                <a:ext uri="{FF2B5EF4-FFF2-40B4-BE49-F238E27FC236}">
                  <a16:creationId xmlns:a16="http://schemas.microsoft.com/office/drawing/2014/main" id="{2E037EF2-247A-4181-A9B0-118794F350E8}"/>
                </a:ext>
              </a:extLst>
            </p:cNvPr>
            <p:cNvSpPr txBox="1"/>
            <p:nvPr/>
          </p:nvSpPr>
          <p:spPr>
            <a:xfrm>
              <a:off x="8873373" y="3733134"/>
              <a:ext cx="997129" cy="246157"/>
            </a:xfrm>
            <a:prstGeom prst="rect">
              <a:avLst/>
            </a:prstGeom>
            <a:noFill/>
          </p:spPr>
          <p:txBody>
            <a:bodyPr wrap="square" rtlCol="0">
              <a:spAutoFit/>
            </a:bodyPr>
            <a:lstStyle/>
            <a:p>
              <a:pPr algn="ctr" defTabSz="914126">
                <a:defRPr/>
              </a:pPr>
              <a:r>
                <a:rPr lang="en-US" sz="1000" kern="0">
                  <a:solidFill>
                    <a:srgbClr val="808080"/>
                  </a:solidFill>
                </a:rPr>
                <a:t>v2.11</a:t>
              </a:r>
            </a:p>
          </p:txBody>
        </p:sp>
        <p:sp>
          <p:nvSpPr>
            <p:cNvPr id="145" name="TextBox 144">
              <a:extLst>
                <a:ext uri="{FF2B5EF4-FFF2-40B4-BE49-F238E27FC236}">
                  <a16:creationId xmlns:a16="http://schemas.microsoft.com/office/drawing/2014/main" id="{13EE1F97-E77A-4548-AF49-EE9AFE3C8C75}"/>
                </a:ext>
              </a:extLst>
            </p:cNvPr>
            <p:cNvSpPr txBox="1"/>
            <p:nvPr/>
          </p:nvSpPr>
          <p:spPr>
            <a:xfrm>
              <a:off x="10301056" y="3704092"/>
              <a:ext cx="997129" cy="246157"/>
            </a:xfrm>
            <a:prstGeom prst="rect">
              <a:avLst/>
            </a:prstGeom>
            <a:noFill/>
          </p:spPr>
          <p:txBody>
            <a:bodyPr wrap="square" rtlCol="0">
              <a:spAutoFit/>
            </a:bodyPr>
            <a:lstStyle/>
            <a:p>
              <a:pPr algn="ctr" defTabSz="914126">
                <a:defRPr/>
              </a:pPr>
              <a:r>
                <a:rPr lang="en-US" sz="1000" kern="0" dirty="0">
                  <a:solidFill>
                    <a:srgbClr val="808080"/>
                  </a:solidFill>
                </a:rPr>
                <a:t>IPEX 1.14</a:t>
              </a:r>
            </a:p>
          </p:txBody>
        </p:sp>
        <p:sp>
          <p:nvSpPr>
            <p:cNvPr id="146" name="TextBox 145">
              <a:extLst>
                <a:ext uri="{FF2B5EF4-FFF2-40B4-BE49-F238E27FC236}">
                  <a16:creationId xmlns:a16="http://schemas.microsoft.com/office/drawing/2014/main" id="{B66E123F-ED56-4B73-807A-FB82C123908B}"/>
                </a:ext>
              </a:extLst>
            </p:cNvPr>
            <p:cNvSpPr txBox="1"/>
            <p:nvPr/>
          </p:nvSpPr>
          <p:spPr>
            <a:xfrm>
              <a:off x="7150889" y="3726672"/>
              <a:ext cx="1363614" cy="246157"/>
            </a:xfrm>
            <a:prstGeom prst="rect">
              <a:avLst/>
            </a:prstGeom>
            <a:noFill/>
          </p:spPr>
          <p:txBody>
            <a:bodyPr wrap="square" rtlCol="0">
              <a:spAutoFit/>
            </a:bodyPr>
            <a:lstStyle/>
            <a:p>
              <a:pPr algn="ctr" defTabSz="914126">
                <a:defRPr/>
              </a:pPr>
              <a:r>
                <a:rPr lang="en-US" sz="1000" kern="0">
                  <a:solidFill>
                    <a:srgbClr val="808080"/>
                  </a:solidFill>
                </a:rPr>
                <a:t>Intel Ext v2023.0</a:t>
              </a:r>
            </a:p>
          </p:txBody>
        </p:sp>
        <p:sp>
          <p:nvSpPr>
            <p:cNvPr id="147" name="TextBox 146">
              <a:extLst>
                <a:ext uri="{FF2B5EF4-FFF2-40B4-BE49-F238E27FC236}">
                  <a16:creationId xmlns:a16="http://schemas.microsoft.com/office/drawing/2014/main" id="{629EEAF4-7466-4EC2-B7E9-24184D5AF713}"/>
                </a:ext>
              </a:extLst>
            </p:cNvPr>
            <p:cNvSpPr txBox="1"/>
            <p:nvPr/>
          </p:nvSpPr>
          <p:spPr>
            <a:xfrm>
              <a:off x="2870287" y="3714644"/>
              <a:ext cx="997129" cy="246157"/>
            </a:xfrm>
            <a:prstGeom prst="rect">
              <a:avLst/>
            </a:prstGeom>
            <a:noFill/>
          </p:spPr>
          <p:txBody>
            <a:bodyPr wrap="square" rtlCol="0">
              <a:spAutoFit/>
            </a:bodyPr>
            <a:lstStyle/>
            <a:p>
              <a:pPr algn="ctr" defTabSz="914126">
                <a:defRPr/>
              </a:pPr>
              <a:r>
                <a:rPr lang="en-US" sz="1000" kern="0">
                  <a:solidFill>
                    <a:srgbClr val="808080"/>
                  </a:solidFill>
                </a:rPr>
                <a:t>1.5.1</a:t>
              </a:r>
            </a:p>
          </p:txBody>
        </p:sp>
        <p:sp>
          <p:nvSpPr>
            <p:cNvPr id="149" name="Arrow: Chevron 34">
              <a:extLst>
                <a:ext uri="{FF2B5EF4-FFF2-40B4-BE49-F238E27FC236}">
                  <a16:creationId xmlns:a16="http://schemas.microsoft.com/office/drawing/2014/main" id="{E5468DFD-E641-477A-B031-AA780E369899}"/>
                </a:ext>
              </a:extLst>
            </p:cNvPr>
            <p:cNvSpPr/>
            <p:nvPr/>
          </p:nvSpPr>
          <p:spPr>
            <a:xfrm>
              <a:off x="2649341" y="1562998"/>
              <a:ext cx="3093732" cy="545969"/>
            </a:xfrm>
            <a:prstGeom prst="chevron">
              <a:avLst>
                <a:gd name="adj" fmla="val 28351"/>
              </a:avLst>
            </a:prstGeom>
            <a:gradFill>
              <a:gsLst>
                <a:gs pos="71000">
                  <a:srgbClr val="005594"/>
                </a:gs>
                <a:gs pos="0">
                  <a:srgbClr val="004A86">
                    <a:lumMod val="50000"/>
                  </a:srgbClr>
                </a:gs>
                <a:gs pos="100000">
                  <a:srgbClr val="0068B5"/>
                </a:gs>
              </a:gsLst>
              <a:lin ang="2700000" scaled="0"/>
            </a:gradFill>
            <a:ln w="12700" cap="flat" cmpd="sng" algn="ctr">
              <a:noFill/>
              <a:prstDash val="solid"/>
              <a:miter lim="800000"/>
            </a:ln>
            <a:effectLst/>
          </p:spPr>
          <p:txBody>
            <a:bodyPr lIns="822960" rtlCol="0" anchor="ctr"/>
            <a:lstStyle/>
            <a:p>
              <a:pPr defTabSz="914126">
                <a:defRPr/>
              </a:pPr>
              <a:r>
                <a:rPr lang="en-US" sz="2000" kern="0" dirty="0">
                  <a:solidFill>
                    <a:srgbClr val="FFFFFF"/>
                  </a:solidFill>
                  <a:latin typeface="IntelOne Display Medium" panose="020B0503020203020204" pitchFamily="34" charset="77"/>
                  <a:cs typeface="Arial"/>
                </a:rPr>
                <a:t>DATA</a:t>
              </a:r>
            </a:p>
          </p:txBody>
        </p:sp>
        <p:sp>
          <p:nvSpPr>
            <p:cNvPr id="5" name="Arrow: Chevron 34">
              <a:extLst>
                <a:ext uri="{FF2B5EF4-FFF2-40B4-BE49-F238E27FC236}">
                  <a16:creationId xmlns:a16="http://schemas.microsoft.com/office/drawing/2014/main" id="{897A034A-C306-18D8-6172-7FF9453CD456}"/>
                </a:ext>
              </a:extLst>
            </p:cNvPr>
            <p:cNvSpPr/>
            <p:nvPr/>
          </p:nvSpPr>
          <p:spPr>
            <a:xfrm>
              <a:off x="5614963" y="1562998"/>
              <a:ext cx="3093732" cy="545969"/>
            </a:xfrm>
            <a:prstGeom prst="chevron">
              <a:avLst>
                <a:gd name="adj" fmla="val 28351"/>
              </a:avLst>
            </a:prstGeom>
            <a:gradFill>
              <a:gsLst>
                <a:gs pos="71000">
                  <a:srgbClr val="005594"/>
                </a:gs>
                <a:gs pos="0">
                  <a:srgbClr val="004A86">
                    <a:lumMod val="50000"/>
                  </a:srgbClr>
                </a:gs>
                <a:gs pos="100000">
                  <a:srgbClr val="0068B5"/>
                </a:gs>
              </a:gsLst>
              <a:lin ang="2700000" scaled="0"/>
            </a:gradFill>
            <a:ln w="12700" cap="flat" cmpd="sng" algn="ctr">
              <a:noFill/>
              <a:prstDash val="solid"/>
              <a:miter lim="800000"/>
            </a:ln>
            <a:effectLst/>
          </p:spPr>
          <p:txBody>
            <a:bodyPr lIns="822960" rtlCol="0" anchor="ctr"/>
            <a:lstStyle/>
            <a:p>
              <a:pPr defTabSz="914126">
                <a:defRPr/>
              </a:pPr>
              <a:r>
                <a:rPr lang="en-US" sz="2000" kern="0" dirty="0">
                  <a:solidFill>
                    <a:srgbClr val="FFFFFF"/>
                  </a:solidFill>
                  <a:latin typeface="IntelOne Display Medium" panose="020B0503020203020204" pitchFamily="34" charset="77"/>
                  <a:cs typeface="Arial"/>
                </a:rPr>
                <a:t>MODEL</a:t>
              </a:r>
            </a:p>
          </p:txBody>
        </p:sp>
        <p:sp>
          <p:nvSpPr>
            <p:cNvPr id="6" name="Arrow: Chevron 34">
              <a:extLst>
                <a:ext uri="{FF2B5EF4-FFF2-40B4-BE49-F238E27FC236}">
                  <a16:creationId xmlns:a16="http://schemas.microsoft.com/office/drawing/2014/main" id="{7331B076-0BCE-4422-786C-180D5E8BFBBF}"/>
                </a:ext>
              </a:extLst>
            </p:cNvPr>
            <p:cNvSpPr/>
            <p:nvPr/>
          </p:nvSpPr>
          <p:spPr>
            <a:xfrm>
              <a:off x="8580585" y="1562998"/>
              <a:ext cx="3093732" cy="545969"/>
            </a:xfrm>
            <a:prstGeom prst="chevron">
              <a:avLst>
                <a:gd name="adj" fmla="val 28351"/>
              </a:avLst>
            </a:prstGeom>
            <a:gradFill>
              <a:gsLst>
                <a:gs pos="71000">
                  <a:srgbClr val="005594"/>
                </a:gs>
                <a:gs pos="0">
                  <a:srgbClr val="004A86">
                    <a:lumMod val="50000"/>
                  </a:srgbClr>
                </a:gs>
                <a:gs pos="100000">
                  <a:srgbClr val="0068B5"/>
                </a:gs>
              </a:gsLst>
              <a:lin ang="2700000" scaled="0"/>
            </a:gradFill>
            <a:ln w="12700" cap="flat" cmpd="sng" algn="ctr">
              <a:noFill/>
              <a:prstDash val="solid"/>
              <a:miter lim="800000"/>
            </a:ln>
            <a:effectLst/>
          </p:spPr>
          <p:txBody>
            <a:bodyPr lIns="822960" rtlCol="0" anchor="ctr"/>
            <a:lstStyle/>
            <a:p>
              <a:pPr defTabSz="914126">
                <a:defRPr/>
              </a:pPr>
              <a:r>
                <a:rPr lang="en-US" sz="2000" kern="0" dirty="0">
                  <a:solidFill>
                    <a:srgbClr val="FFFFFF"/>
                  </a:solidFill>
                  <a:latin typeface="IntelOne Display Medium" panose="020B0503020203020204" pitchFamily="34" charset="77"/>
                  <a:cs typeface="Arial"/>
                </a:rPr>
                <a:t>DEPLOY</a:t>
              </a:r>
            </a:p>
          </p:txBody>
        </p:sp>
      </p:grpSp>
    </p:spTree>
    <p:extLst>
      <p:ext uri="{BB962C8B-B14F-4D97-AF65-F5344CB8AC3E}">
        <p14:creationId xmlns:p14="http://schemas.microsoft.com/office/powerpoint/2010/main" val="33686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430F3-6047-4089-B780-9D144D09C600}"/>
              </a:ext>
            </a:extLst>
          </p:cNvPr>
          <p:cNvSpPr>
            <a:spLocks noGrp="1"/>
          </p:cNvSpPr>
          <p:nvPr>
            <p:ph type="title"/>
          </p:nvPr>
        </p:nvSpPr>
        <p:spPr/>
        <p:txBody>
          <a:bodyPr/>
          <a:lstStyle/>
          <a:p>
            <a:r>
              <a:rPr lang="en-US"/>
              <a:t>Customer Solutions Realize a Diverse Set of SLAs </a:t>
            </a:r>
            <a:br>
              <a:rPr lang="en-US"/>
            </a:br>
            <a:r>
              <a:rPr lang="en-US"/>
              <a:t>with the Universal Intel® AI Platform </a:t>
            </a:r>
          </a:p>
        </p:txBody>
      </p:sp>
      <p:sp>
        <p:nvSpPr>
          <p:cNvPr id="39" name="TextBox 38">
            <a:extLst>
              <a:ext uri="{FF2B5EF4-FFF2-40B4-BE49-F238E27FC236}">
                <a16:creationId xmlns:a16="http://schemas.microsoft.com/office/drawing/2014/main" id="{E5A88C73-F912-424D-8D61-04CE5C8B61DB}"/>
              </a:ext>
            </a:extLst>
          </p:cNvPr>
          <p:cNvSpPr txBox="1"/>
          <p:nvPr/>
        </p:nvSpPr>
        <p:spPr>
          <a:xfrm>
            <a:off x="569081" y="5980999"/>
            <a:ext cx="4480241" cy="338466"/>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1 Based on geomean of BERT-large and ResNet-50 performance</a:t>
            </a:r>
          </a:p>
          <a:p>
            <a:r>
              <a:rPr lang="en-US" dirty="0"/>
              <a:t>See backup for workloads and configurations.  Results may vary.</a:t>
            </a:r>
          </a:p>
        </p:txBody>
      </p:sp>
      <p:grpSp>
        <p:nvGrpSpPr>
          <p:cNvPr id="53" name="Group 52">
            <a:extLst>
              <a:ext uri="{FF2B5EF4-FFF2-40B4-BE49-F238E27FC236}">
                <a16:creationId xmlns:a16="http://schemas.microsoft.com/office/drawing/2014/main" id="{B4E64EF1-D9A1-6415-767E-8A26B33177A9}"/>
              </a:ext>
            </a:extLst>
          </p:cNvPr>
          <p:cNvGrpSpPr/>
          <p:nvPr/>
        </p:nvGrpSpPr>
        <p:grpSpPr>
          <a:xfrm>
            <a:off x="684480" y="1733260"/>
            <a:ext cx="11023221" cy="4090761"/>
            <a:chOff x="684480" y="1486125"/>
            <a:chExt cx="11023221" cy="4090761"/>
          </a:xfrm>
        </p:grpSpPr>
        <p:grpSp>
          <p:nvGrpSpPr>
            <p:cNvPr id="47" name="Group 46">
              <a:extLst>
                <a:ext uri="{FF2B5EF4-FFF2-40B4-BE49-F238E27FC236}">
                  <a16:creationId xmlns:a16="http://schemas.microsoft.com/office/drawing/2014/main" id="{59DE17A1-DF00-6F95-AE9D-28C0A64C5891}"/>
                </a:ext>
              </a:extLst>
            </p:cNvPr>
            <p:cNvGrpSpPr/>
            <p:nvPr/>
          </p:nvGrpSpPr>
          <p:grpSpPr>
            <a:xfrm>
              <a:off x="705753" y="4167070"/>
              <a:ext cx="10898664" cy="1401766"/>
              <a:chOff x="705753" y="4167070"/>
              <a:chExt cx="10898664" cy="1401766"/>
            </a:xfrm>
          </p:grpSpPr>
          <p:sp>
            <p:nvSpPr>
              <p:cNvPr id="41" name="Rectangle 40">
                <a:extLst>
                  <a:ext uri="{FF2B5EF4-FFF2-40B4-BE49-F238E27FC236}">
                    <a16:creationId xmlns:a16="http://schemas.microsoft.com/office/drawing/2014/main" id="{AB688197-462D-CB0D-24A2-63433E254902}"/>
                  </a:ext>
                </a:extLst>
              </p:cNvPr>
              <p:cNvSpPr/>
              <p:nvPr/>
            </p:nvSpPr>
            <p:spPr>
              <a:xfrm>
                <a:off x="705753" y="4167070"/>
                <a:ext cx="2120788" cy="1401766"/>
              </a:xfrm>
              <a:prstGeom prst="rect">
                <a:avLst/>
              </a:prstGeom>
              <a:solidFill>
                <a:srgbClr val="E9E9E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21C5DEA-2739-4921-5A94-6C8189977D8E}"/>
                  </a:ext>
                </a:extLst>
              </p:cNvPr>
              <p:cNvSpPr/>
              <p:nvPr/>
            </p:nvSpPr>
            <p:spPr>
              <a:xfrm>
                <a:off x="2900222" y="4167070"/>
                <a:ext cx="2120788" cy="1401766"/>
              </a:xfrm>
              <a:prstGeom prst="rect">
                <a:avLst/>
              </a:prstGeom>
              <a:solidFill>
                <a:srgbClr val="E9E9E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89DFECA-178E-27E5-8B1E-095F7D775BCB}"/>
                  </a:ext>
                </a:extLst>
              </p:cNvPr>
              <p:cNvSpPr/>
              <p:nvPr/>
            </p:nvSpPr>
            <p:spPr>
              <a:xfrm>
                <a:off x="5094691" y="4167070"/>
                <a:ext cx="2120788" cy="1401766"/>
              </a:xfrm>
              <a:prstGeom prst="rect">
                <a:avLst/>
              </a:prstGeom>
              <a:solidFill>
                <a:srgbClr val="E9E9E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26CE294-A05A-564F-2550-547523E47CE8}"/>
                  </a:ext>
                </a:extLst>
              </p:cNvPr>
              <p:cNvSpPr/>
              <p:nvPr/>
            </p:nvSpPr>
            <p:spPr>
              <a:xfrm>
                <a:off x="7289160" y="4167070"/>
                <a:ext cx="2120788" cy="1401766"/>
              </a:xfrm>
              <a:prstGeom prst="rect">
                <a:avLst/>
              </a:prstGeom>
              <a:solidFill>
                <a:srgbClr val="E9E9E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CFBF89C-E729-CA5A-BA76-57BC27B6D2FA}"/>
                  </a:ext>
                </a:extLst>
              </p:cNvPr>
              <p:cNvSpPr/>
              <p:nvPr/>
            </p:nvSpPr>
            <p:spPr>
              <a:xfrm>
                <a:off x="9483629" y="4167070"/>
                <a:ext cx="2120788" cy="1401766"/>
              </a:xfrm>
              <a:prstGeom prst="rect">
                <a:avLst/>
              </a:prstGeom>
              <a:solidFill>
                <a:srgbClr val="E9E9E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1B83DBB9-8867-67DC-A6D7-5064CF2F463F}"/>
                </a:ext>
              </a:extLst>
            </p:cNvPr>
            <p:cNvGrpSpPr/>
            <p:nvPr/>
          </p:nvGrpSpPr>
          <p:grpSpPr>
            <a:xfrm>
              <a:off x="705753" y="3499473"/>
              <a:ext cx="10898664" cy="2074544"/>
              <a:chOff x="705753" y="3499473"/>
              <a:chExt cx="10898664" cy="2074544"/>
            </a:xfrm>
          </p:grpSpPr>
          <p:sp>
            <p:nvSpPr>
              <p:cNvPr id="50" name="Rectangle 49">
                <a:extLst>
                  <a:ext uri="{FF2B5EF4-FFF2-40B4-BE49-F238E27FC236}">
                    <a16:creationId xmlns:a16="http://schemas.microsoft.com/office/drawing/2014/main" id="{A25F329E-050D-DE02-515F-1EBEC1C3322C}"/>
                  </a:ext>
                </a:extLst>
              </p:cNvPr>
              <p:cNvSpPr/>
              <p:nvPr/>
            </p:nvSpPr>
            <p:spPr>
              <a:xfrm>
                <a:off x="9493528" y="4172251"/>
                <a:ext cx="2110889" cy="1401766"/>
              </a:xfrm>
              <a:prstGeom prst="rect">
                <a:avLst/>
              </a:prstGeom>
              <a:noFill/>
              <a:ln w="25400" cap="flat" cmpd="sng" algn="ctr">
                <a:noFill/>
                <a:prstDash val="solid"/>
              </a:ln>
              <a:effectLst/>
            </p:spPr>
            <p:txBody>
              <a:bodyPr wrap="none" rtlCol="0" anchor="ctr"/>
              <a:lstStyle/>
              <a:p>
                <a:pPr algn="ctr" defTabSz="914126">
                  <a:defRPr/>
                </a:pPr>
                <a:r>
                  <a:rPr lang="en-US" sz="4399" b="1" dirty="0">
                    <a:solidFill>
                      <a:srgbClr val="0068B5"/>
                    </a:solidFill>
                    <a:latin typeface="IntelOne Display Bold" panose="020B0503020203020204" pitchFamily="34" charset="77"/>
                    <a:cs typeface="Arial"/>
                  </a:rPr>
                  <a:t>3x</a:t>
                </a:r>
              </a:p>
              <a:p>
                <a:pPr algn="ctr" defTabSz="914126">
                  <a:defRPr/>
                </a:pPr>
                <a:r>
                  <a:rPr lang="en-US" sz="1300" dirty="0">
                    <a:solidFill>
                      <a:srgbClr val="525252"/>
                    </a:solidFill>
                    <a:ea typeface="Intel Clear Light" panose="020B0404020203020204" pitchFamily="34" charset="0"/>
                    <a:cs typeface="Intel Clear Light" panose="020B0404020203020204" pitchFamily="34" charset="0"/>
                  </a:rPr>
                  <a:t>higher average perf on</a:t>
                </a:r>
                <a:br>
                  <a:rPr lang="en-US" sz="1300" dirty="0">
                    <a:solidFill>
                      <a:srgbClr val="525252"/>
                    </a:solidFill>
                    <a:ea typeface="Intel Clear Light" panose="020B0404020203020204" pitchFamily="34" charset="0"/>
                    <a:cs typeface="Intel Clear Light" panose="020B0404020203020204" pitchFamily="34" charset="0"/>
                  </a:rPr>
                </a:br>
                <a:r>
                  <a:rPr lang="en-US" sz="1300" dirty="0">
                    <a:solidFill>
                      <a:srgbClr val="525252"/>
                    </a:solidFill>
                    <a:ea typeface="Intel Clear Light" panose="020B0404020203020204" pitchFamily="34" charset="0"/>
                    <a:cs typeface="Intel Clear Light" panose="020B0404020203020204" pitchFamily="34" charset="0"/>
                  </a:rPr>
                  <a:t> BERT-Large and ResNet50</a:t>
                </a:r>
                <a:br>
                  <a:rPr lang="en-US" sz="1300" dirty="0">
                    <a:solidFill>
                      <a:srgbClr val="525252"/>
                    </a:solidFill>
                    <a:ea typeface="Intel Clear Light" panose="020B0404020203020204" pitchFamily="34" charset="0"/>
                    <a:cs typeface="Intel Clear Light" panose="020B0404020203020204" pitchFamily="34" charset="0"/>
                  </a:rPr>
                </a:br>
                <a:r>
                  <a:rPr lang="en-US" sz="1300" dirty="0">
                    <a:solidFill>
                      <a:srgbClr val="525252"/>
                    </a:solidFill>
                    <a:ea typeface="Intel Clear Light" panose="020B0404020203020204" pitchFamily="34" charset="0"/>
                    <a:cs typeface="Intel Clear Light" panose="020B0404020203020204" pitchFamily="34" charset="0"/>
                  </a:rPr>
                  <a:t>w/ accuracy gain1</a:t>
                </a:r>
              </a:p>
              <a:p>
                <a:pPr algn="ctr" defTabSz="914126">
                  <a:defRPr/>
                </a:pPr>
                <a:endParaRPr lang="en-US" sz="800" dirty="0">
                  <a:solidFill>
                    <a:srgbClr val="FFFFFF"/>
                  </a:solidFill>
                  <a:latin typeface="IntelOne Display Regular"/>
                  <a:cs typeface="Arial"/>
                </a:endParaRPr>
              </a:p>
            </p:txBody>
          </p:sp>
          <p:grpSp>
            <p:nvGrpSpPr>
              <p:cNvPr id="51" name="Group 50">
                <a:extLst>
                  <a:ext uri="{FF2B5EF4-FFF2-40B4-BE49-F238E27FC236}">
                    <a16:creationId xmlns:a16="http://schemas.microsoft.com/office/drawing/2014/main" id="{B9CC120F-7B8B-5AFF-F440-F1AE703FFC9A}"/>
                  </a:ext>
                </a:extLst>
              </p:cNvPr>
              <p:cNvGrpSpPr/>
              <p:nvPr/>
            </p:nvGrpSpPr>
            <p:grpSpPr>
              <a:xfrm>
                <a:off x="705753" y="3499473"/>
                <a:ext cx="10898664" cy="667512"/>
                <a:chOff x="705753" y="3499473"/>
                <a:chExt cx="10898664" cy="671604"/>
              </a:xfrm>
            </p:grpSpPr>
            <p:sp>
              <p:nvSpPr>
                <p:cNvPr id="34" name="Rectangle 33">
                  <a:extLst>
                    <a:ext uri="{FF2B5EF4-FFF2-40B4-BE49-F238E27FC236}">
                      <a16:creationId xmlns:a16="http://schemas.microsoft.com/office/drawing/2014/main" id="{72CDE243-8A64-89D8-A14B-2038F90D534D}"/>
                    </a:ext>
                  </a:extLst>
                </p:cNvPr>
                <p:cNvSpPr/>
                <p:nvPr/>
              </p:nvSpPr>
              <p:spPr>
                <a:xfrm>
                  <a:off x="705753" y="3499473"/>
                  <a:ext cx="2120788" cy="671604"/>
                </a:xfrm>
                <a:prstGeom prst="rect">
                  <a:avLst/>
                </a:prstGeom>
                <a:solidFill>
                  <a:srgbClr val="E9E9E9">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9394919-08AE-103A-AADB-E8342788B92C}"/>
                    </a:ext>
                  </a:extLst>
                </p:cNvPr>
                <p:cNvSpPr/>
                <p:nvPr/>
              </p:nvSpPr>
              <p:spPr>
                <a:xfrm>
                  <a:off x="2900222" y="3499473"/>
                  <a:ext cx="2120788" cy="671604"/>
                </a:xfrm>
                <a:prstGeom prst="rect">
                  <a:avLst/>
                </a:prstGeom>
                <a:solidFill>
                  <a:srgbClr val="E9E9E9">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6864337-0C0D-6BA2-3451-2377A55DF935}"/>
                    </a:ext>
                  </a:extLst>
                </p:cNvPr>
                <p:cNvSpPr/>
                <p:nvPr/>
              </p:nvSpPr>
              <p:spPr>
                <a:xfrm>
                  <a:off x="5094691" y="3499473"/>
                  <a:ext cx="2120788" cy="671604"/>
                </a:xfrm>
                <a:prstGeom prst="rect">
                  <a:avLst/>
                </a:prstGeom>
                <a:solidFill>
                  <a:srgbClr val="E9E9E9">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75EDC3-36D5-F18C-F0F7-30AA96DA3F07}"/>
                    </a:ext>
                  </a:extLst>
                </p:cNvPr>
                <p:cNvSpPr/>
                <p:nvPr/>
              </p:nvSpPr>
              <p:spPr>
                <a:xfrm>
                  <a:off x="7289160" y="3499473"/>
                  <a:ext cx="2120788" cy="671604"/>
                </a:xfrm>
                <a:prstGeom prst="rect">
                  <a:avLst/>
                </a:prstGeom>
                <a:solidFill>
                  <a:srgbClr val="E9E9E9">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EEDB7D3-346D-EEF7-B9CE-C2C750031E3C}"/>
                    </a:ext>
                  </a:extLst>
                </p:cNvPr>
                <p:cNvSpPr/>
                <p:nvPr/>
              </p:nvSpPr>
              <p:spPr>
                <a:xfrm>
                  <a:off x="9483629" y="3499473"/>
                  <a:ext cx="2120788" cy="671604"/>
                </a:xfrm>
                <a:prstGeom prst="rect">
                  <a:avLst/>
                </a:prstGeom>
                <a:solidFill>
                  <a:srgbClr val="E9E9E9">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a:extLst>
                <a:ext uri="{FF2B5EF4-FFF2-40B4-BE49-F238E27FC236}">
                  <a16:creationId xmlns:a16="http://schemas.microsoft.com/office/drawing/2014/main" id="{D874A408-12CB-26DB-553C-7609AD1BAF34}"/>
                </a:ext>
              </a:extLst>
            </p:cNvPr>
            <p:cNvSpPr txBox="1"/>
            <p:nvPr/>
          </p:nvSpPr>
          <p:spPr>
            <a:xfrm>
              <a:off x="705753" y="3557141"/>
              <a:ext cx="2116020" cy="523084"/>
            </a:xfrm>
            <a:prstGeom prst="rect">
              <a:avLst/>
            </a:prstGeom>
            <a:noFill/>
          </p:spPr>
          <p:txBody>
            <a:bodyPr wrap="square" rtlCol="0">
              <a:spAutoFit/>
            </a:bodyPr>
            <a:lstStyle/>
            <a:p>
              <a:pPr algn="ctr" defTabSz="914126">
                <a:defRPr/>
              </a:pPr>
              <a:r>
                <a:rPr lang="en-US" sz="1400" dirty="0">
                  <a:solidFill>
                    <a:srgbClr val="525252"/>
                  </a:solidFill>
                  <a:latin typeface="IntelOne Display Medium" panose="020B0503020203020204" pitchFamily="34" charset="77"/>
                  <a:ea typeface="Intel Clear Light" panose="020B0404020203020204" pitchFamily="34" charset="0"/>
                  <a:cs typeface="Intel Clear Light" panose="020B0404020203020204" pitchFamily="34" charset="0"/>
                </a:rPr>
                <a:t>Powerful neuroscience-based solutions</a:t>
              </a:r>
            </a:p>
          </p:txBody>
        </p:sp>
        <p:sp>
          <p:nvSpPr>
            <p:cNvPr id="23" name="Rectangle 22">
              <a:extLst>
                <a:ext uri="{FF2B5EF4-FFF2-40B4-BE49-F238E27FC236}">
                  <a16:creationId xmlns:a16="http://schemas.microsoft.com/office/drawing/2014/main" id="{DF0EA429-03B2-FBF7-DD4C-35AEEFC54183}"/>
                </a:ext>
              </a:extLst>
            </p:cNvPr>
            <p:cNvSpPr/>
            <p:nvPr/>
          </p:nvSpPr>
          <p:spPr>
            <a:xfrm>
              <a:off x="698248" y="4175119"/>
              <a:ext cx="2120788" cy="1401767"/>
            </a:xfrm>
            <a:prstGeom prst="rect">
              <a:avLst/>
            </a:prstGeom>
            <a:noFill/>
            <a:ln w="25400" cap="flat" cmpd="sng" algn="ctr">
              <a:noFill/>
              <a:prstDash val="solid"/>
            </a:ln>
            <a:effectLst/>
          </p:spPr>
          <p:txBody>
            <a:bodyPr wrap="none" rtlCol="0" anchor="ctr"/>
            <a:lstStyle/>
            <a:p>
              <a:pPr algn="ctr" defTabSz="914126">
                <a:defRPr/>
              </a:pPr>
              <a:r>
                <a:rPr lang="en-US" sz="4399" b="1" dirty="0">
                  <a:solidFill>
                    <a:srgbClr val="0068B5"/>
                  </a:solidFill>
                  <a:latin typeface="IntelOne Display Bold" panose="020B0503020203020204" pitchFamily="34" charset="77"/>
                  <a:cs typeface="Arial"/>
                </a:rPr>
                <a:t>62x</a:t>
              </a:r>
            </a:p>
            <a:p>
              <a:pPr algn="ctr" defTabSz="914126">
                <a:defRPr/>
              </a:pPr>
              <a:r>
                <a:rPr lang="en-US" sz="1300" dirty="0">
                  <a:solidFill>
                    <a:srgbClr val="525252"/>
                  </a:solidFill>
                  <a:ea typeface="Intel Clear Light" panose="020B0404020203020204" pitchFamily="34" charset="0"/>
                  <a:cs typeface="Intel Clear Light" panose="020B0404020203020204" pitchFamily="34" charset="0"/>
                </a:rPr>
                <a:t>higher gen-to-gen</a:t>
              </a:r>
              <a:br>
                <a:rPr lang="en-US" sz="1300" dirty="0">
                  <a:solidFill>
                    <a:srgbClr val="525252"/>
                  </a:solidFill>
                  <a:ea typeface="Intel Clear Light" panose="020B0404020203020204" pitchFamily="34" charset="0"/>
                  <a:cs typeface="Intel Clear Light" panose="020B0404020203020204" pitchFamily="34" charset="0"/>
                </a:rPr>
              </a:br>
              <a:r>
                <a:rPr lang="en-US" sz="1300" dirty="0">
                  <a:solidFill>
                    <a:srgbClr val="525252"/>
                  </a:solidFill>
                  <a:ea typeface="Intel Clear Light" panose="020B0404020203020204" pitchFamily="34" charset="0"/>
                  <a:cs typeface="Intel Clear Light" panose="020B0404020203020204" pitchFamily="34" charset="0"/>
                </a:rPr>
                <a:t>throughput with</a:t>
              </a:r>
              <a:br>
                <a:rPr lang="en-US" sz="1300" dirty="0">
                  <a:solidFill>
                    <a:srgbClr val="525252"/>
                  </a:solidFill>
                  <a:ea typeface="Intel Clear Light" panose="020B0404020203020204" pitchFamily="34" charset="0"/>
                  <a:cs typeface="Intel Clear Light" panose="020B0404020203020204" pitchFamily="34" charset="0"/>
                </a:rPr>
              </a:br>
              <a:r>
                <a:rPr lang="en-US" sz="1300" dirty="0" err="1">
                  <a:solidFill>
                    <a:srgbClr val="525252"/>
                  </a:solidFill>
                  <a:ea typeface="Intel Clear Light" panose="020B0404020203020204" pitchFamily="34" charset="0"/>
                  <a:cs typeface="Intel Clear Light" panose="020B0404020203020204" pitchFamily="34" charset="0"/>
                </a:rPr>
                <a:t>Numenta</a:t>
              </a:r>
              <a:r>
                <a:rPr lang="en-US" sz="1300" dirty="0">
                  <a:solidFill>
                    <a:srgbClr val="525252"/>
                  </a:solidFill>
                  <a:ea typeface="Intel Clear Light" panose="020B0404020203020204" pitchFamily="34" charset="0"/>
                  <a:cs typeface="Intel Clear Light" panose="020B0404020203020204" pitchFamily="34" charset="0"/>
                </a:rPr>
                <a:t> adaptations</a:t>
              </a:r>
            </a:p>
            <a:p>
              <a:pPr algn="ctr" defTabSz="914126">
                <a:defRPr/>
              </a:pPr>
              <a:endParaRPr lang="en-US" sz="800" dirty="0">
                <a:solidFill>
                  <a:srgbClr val="FFFFFF"/>
                </a:solidFill>
                <a:latin typeface="IntelOne Display Light"/>
                <a:cs typeface="Arial"/>
              </a:endParaRPr>
            </a:p>
          </p:txBody>
        </p:sp>
        <p:sp>
          <p:nvSpPr>
            <p:cNvPr id="24" name="Rectangle 23">
              <a:extLst>
                <a:ext uri="{FF2B5EF4-FFF2-40B4-BE49-F238E27FC236}">
                  <a16:creationId xmlns:a16="http://schemas.microsoft.com/office/drawing/2014/main" id="{38E50E27-615B-387A-12D4-A29B3F7850A3}"/>
                </a:ext>
              </a:extLst>
            </p:cNvPr>
            <p:cNvSpPr/>
            <p:nvPr/>
          </p:nvSpPr>
          <p:spPr>
            <a:xfrm>
              <a:off x="684480" y="1486125"/>
              <a:ext cx="2221413" cy="873132"/>
            </a:xfrm>
            <a:prstGeom prst="rect">
              <a:avLst/>
            </a:prstGeom>
            <a:noFill/>
            <a:ln w="25400" cap="flat" cmpd="sng" algn="ctr">
              <a:noFill/>
              <a:prstDash val="solid"/>
            </a:ln>
            <a:effectLst/>
          </p:spPr>
          <p:txBody>
            <a:bodyPr wrap="none" rtlCol="0" anchor="ctr"/>
            <a:lstStyle/>
            <a:p>
              <a:pPr algn="ctr" defTabSz="914126">
                <a:defRPr/>
              </a:pP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Real-time</a:t>
              </a:r>
            </a:p>
            <a:p>
              <a:pPr algn="ctr" defTabSz="914126">
                <a:defRPr/>
              </a:pP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conversational AI</a:t>
              </a:r>
            </a:p>
            <a:p>
              <a:pPr algn="ctr" defTabSz="914126">
                <a:spcBef>
                  <a:spcPts val="600"/>
                </a:spcBef>
                <a:defRPr/>
              </a:pP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Achieved 10ms</a:t>
              </a:r>
              <a:br>
                <a:rPr lang="en-US" sz="1100" dirty="0">
                  <a:solidFill>
                    <a:srgbClr val="525252"/>
                  </a:solidFill>
                  <a:latin typeface="IntelOne Display Regular"/>
                  <a:ea typeface="Intel Clear Light" panose="020B0404020203020204" pitchFamily="34" charset="0"/>
                  <a:cs typeface="Intel Clear Light" panose="020B0404020203020204" pitchFamily="34" charset="0"/>
                </a:rPr>
              </a:b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latency SLA </a:t>
              </a:r>
              <a:endParaRPr lang="en-US" sz="1100" dirty="0">
                <a:solidFill>
                  <a:srgbClr val="FFFFFF"/>
                </a:solidFill>
                <a:latin typeface="IntelOne Display Regular"/>
                <a:cs typeface="Arial"/>
              </a:endParaRPr>
            </a:p>
          </p:txBody>
        </p:sp>
        <p:sp>
          <p:nvSpPr>
            <p:cNvPr id="15" name="TextBox 14">
              <a:extLst>
                <a:ext uri="{FF2B5EF4-FFF2-40B4-BE49-F238E27FC236}">
                  <a16:creationId xmlns:a16="http://schemas.microsoft.com/office/drawing/2014/main" id="{FDD4AB3E-0321-4804-78B2-CE412CB84423}"/>
                </a:ext>
              </a:extLst>
            </p:cNvPr>
            <p:cNvSpPr txBox="1"/>
            <p:nvPr/>
          </p:nvSpPr>
          <p:spPr>
            <a:xfrm>
              <a:off x="7291540" y="3557141"/>
              <a:ext cx="2118408" cy="523084"/>
            </a:xfrm>
            <a:prstGeom prst="rect">
              <a:avLst/>
            </a:prstGeom>
            <a:noFill/>
          </p:spPr>
          <p:txBody>
            <a:bodyPr wrap="square" rtlCol="0">
              <a:spAutoFit/>
            </a:bodyPr>
            <a:lstStyle>
              <a:defPPr>
                <a:defRPr lang="en-US"/>
              </a:defPPr>
              <a:lvl1pPr algn="ctr" defTabSz="914126">
                <a:defRPr sz="1400">
                  <a:solidFill>
                    <a:srgbClr val="525252">
                      <a:lumMod val="60000"/>
                      <a:lumOff val="40000"/>
                    </a:srgbClr>
                  </a:solidFill>
                  <a:latin typeface="IntelOne Display Light"/>
                  <a:ea typeface="Intel Clear Light" panose="020B0404020203020204" pitchFamily="34" charset="0"/>
                  <a:cs typeface="Intel Clear Light" panose="020B0404020203020204" pitchFamily="34" charset="0"/>
                </a:defRPr>
              </a:lvl1pPr>
            </a:lstStyle>
            <a:p>
              <a:r>
                <a:rPr lang="en-US" dirty="0">
                  <a:solidFill>
                    <a:srgbClr val="525252"/>
                  </a:solidFill>
                  <a:latin typeface="IntelOne Display Medium" panose="020B0503020203020204" pitchFamily="34" charset="77"/>
                </a:rPr>
                <a:t>Digital transformation platform</a:t>
              </a:r>
            </a:p>
          </p:txBody>
        </p:sp>
        <p:sp>
          <p:nvSpPr>
            <p:cNvPr id="29" name="Rectangle 28">
              <a:extLst>
                <a:ext uri="{FF2B5EF4-FFF2-40B4-BE49-F238E27FC236}">
                  <a16:creationId xmlns:a16="http://schemas.microsoft.com/office/drawing/2014/main" id="{E726D0F1-1394-5FF3-EA7C-60C1AE5708BD}"/>
                </a:ext>
              </a:extLst>
            </p:cNvPr>
            <p:cNvSpPr/>
            <p:nvPr/>
          </p:nvSpPr>
          <p:spPr>
            <a:xfrm>
              <a:off x="7236830" y="1486125"/>
              <a:ext cx="2221701" cy="873132"/>
            </a:xfrm>
            <a:prstGeom prst="rect">
              <a:avLst/>
            </a:prstGeom>
            <a:noFill/>
            <a:ln w="25400" cap="flat" cmpd="sng" algn="ctr">
              <a:noFill/>
              <a:prstDash val="solid"/>
            </a:ln>
            <a:effectLst/>
          </p:spPr>
          <p:txBody>
            <a:bodyPr wrap="none" rtlCol="0" anchor="ctr"/>
            <a:lstStyle/>
            <a:p>
              <a:pPr algn="ctr" defTabSz="914126">
                <a:defRPr/>
              </a:pP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Sentiment</a:t>
              </a:r>
              <a:b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b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analysis</a:t>
              </a:r>
            </a:p>
            <a:p>
              <a:pPr algn="ctr" defTabSz="914126">
                <a:spcBef>
                  <a:spcPts val="600"/>
                </a:spcBef>
                <a:defRPr/>
              </a:pP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E2E AI “test drive” platform, </a:t>
              </a:r>
              <a:br>
                <a:rPr lang="en-US" sz="1100" dirty="0">
                  <a:solidFill>
                    <a:srgbClr val="525252"/>
                  </a:solidFill>
                  <a:latin typeface="IntelOne Display Regular"/>
                  <a:ea typeface="Intel Clear Light" panose="020B0404020203020204" pitchFamily="34" charset="0"/>
                  <a:cs typeface="Intel Clear Light" panose="020B0404020203020204" pitchFamily="34" charset="0"/>
                </a:rPr>
              </a:b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cloud to edge</a:t>
              </a:r>
            </a:p>
          </p:txBody>
        </p:sp>
        <p:sp>
          <p:nvSpPr>
            <p:cNvPr id="30" name="Rectangle 29">
              <a:extLst>
                <a:ext uri="{FF2B5EF4-FFF2-40B4-BE49-F238E27FC236}">
                  <a16:creationId xmlns:a16="http://schemas.microsoft.com/office/drawing/2014/main" id="{E5FE4F1B-9390-7419-802E-C05AA4EF0618}"/>
                </a:ext>
              </a:extLst>
            </p:cNvPr>
            <p:cNvSpPr/>
            <p:nvPr/>
          </p:nvSpPr>
          <p:spPr>
            <a:xfrm>
              <a:off x="7281655" y="4175119"/>
              <a:ext cx="2151210" cy="1401766"/>
            </a:xfrm>
            <a:prstGeom prst="rect">
              <a:avLst/>
            </a:prstGeom>
            <a:noFill/>
            <a:ln w="25400" cap="flat" cmpd="sng" algn="ctr">
              <a:noFill/>
              <a:prstDash val="solid"/>
            </a:ln>
            <a:effectLst/>
          </p:spPr>
          <p:txBody>
            <a:bodyPr wrap="none" rtlCol="0" anchor="ctr"/>
            <a:lstStyle/>
            <a:p>
              <a:pPr algn="ctr" defTabSz="914126">
                <a:defRPr/>
              </a:pPr>
              <a:r>
                <a:rPr lang="en-US" sz="4399" b="1" dirty="0">
                  <a:solidFill>
                    <a:srgbClr val="0068B5"/>
                  </a:solidFill>
                  <a:latin typeface="IntelOne Display Bold" panose="020B0503020203020204" pitchFamily="34" charset="77"/>
                  <a:cs typeface="Arial"/>
                </a:rPr>
                <a:t>4x</a:t>
              </a:r>
            </a:p>
            <a:p>
              <a:pPr algn="ctr" defTabSz="914126">
                <a:defRPr/>
              </a:pPr>
              <a:r>
                <a:rPr lang="en-US" sz="1300" dirty="0">
                  <a:solidFill>
                    <a:srgbClr val="525252"/>
                  </a:solidFill>
                  <a:ea typeface="Intel Clear Light" panose="020B0404020203020204" pitchFamily="34" charset="0"/>
                  <a:cs typeface="Intel Clear Light" panose="020B0404020203020204" pitchFamily="34" charset="0"/>
                </a:rPr>
                <a:t>faster gen-to-gen </a:t>
              </a:r>
              <a:br>
                <a:rPr lang="en-US" sz="1300" dirty="0">
                  <a:solidFill>
                    <a:srgbClr val="525252"/>
                  </a:solidFill>
                  <a:ea typeface="Intel Clear Light" panose="020B0404020203020204" pitchFamily="34" charset="0"/>
                  <a:cs typeface="Intel Clear Light" panose="020B0404020203020204" pitchFamily="34" charset="0"/>
                </a:rPr>
              </a:br>
              <a:r>
                <a:rPr lang="en-US" sz="1300" dirty="0">
                  <a:solidFill>
                    <a:srgbClr val="525252"/>
                  </a:solidFill>
                  <a:ea typeface="Intel Clear Light" panose="020B0404020203020204" pitchFamily="34" charset="0"/>
                  <a:cs typeface="Intel Clear Light" panose="020B0404020203020204" pitchFamily="34" charset="0"/>
                </a:rPr>
                <a:t>NLP inferencing</a:t>
              </a:r>
            </a:p>
            <a:p>
              <a:pPr algn="ctr" defTabSz="914126">
                <a:defRPr/>
              </a:pPr>
              <a:endParaRPr lang="en-US" sz="1999" dirty="0">
                <a:solidFill>
                  <a:srgbClr val="525252"/>
                </a:solidFill>
                <a:latin typeface="IntelOne Display Light"/>
                <a:ea typeface="Intel Clear Light" panose="020B0404020203020204" pitchFamily="34" charset="0"/>
                <a:cs typeface="Arial"/>
              </a:endParaRPr>
            </a:p>
          </p:txBody>
        </p:sp>
        <p:pic>
          <p:nvPicPr>
            <p:cNvPr id="11" name="Picture 10">
              <a:extLst>
                <a:ext uri="{FF2B5EF4-FFF2-40B4-BE49-F238E27FC236}">
                  <a16:creationId xmlns:a16="http://schemas.microsoft.com/office/drawing/2014/main" id="{D2DCD33C-6B6A-B203-8DE5-56E55830E4B0}"/>
                </a:ext>
              </a:extLst>
            </p:cNvPr>
            <p:cNvPicPr>
              <a:picLocks noChangeAspect="1"/>
            </p:cNvPicPr>
            <p:nvPr/>
          </p:nvPicPr>
          <p:blipFill>
            <a:blip r:embed="rId3"/>
            <a:stretch>
              <a:fillRect/>
            </a:stretch>
          </p:blipFill>
          <p:spPr>
            <a:xfrm>
              <a:off x="3160407" y="2667697"/>
              <a:ext cx="1623114" cy="735776"/>
            </a:xfrm>
            <a:prstGeom prst="rect">
              <a:avLst/>
            </a:prstGeom>
          </p:spPr>
        </p:pic>
        <p:sp>
          <p:nvSpPr>
            <p:cNvPr id="13" name="TextBox 12">
              <a:extLst>
                <a:ext uri="{FF2B5EF4-FFF2-40B4-BE49-F238E27FC236}">
                  <a16:creationId xmlns:a16="http://schemas.microsoft.com/office/drawing/2014/main" id="{BE439A51-3E10-42AF-1C56-226DF1B34F1E}"/>
                </a:ext>
              </a:extLst>
            </p:cNvPr>
            <p:cNvSpPr txBox="1"/>
            <p:nvPr/>
          </p:nvSpPr>
          <p:spPr>
            <a:xfrm>
              <a:off x="2901137" y="3557141"/>
              <a:ext cx="2129667" cy="523084"/>
            </a:xfrm>
            <a:prstGeom prst="rect">
              <a:avLst/>
            </a:prstGeom>
            <a:noFill/>
          </p:spPr>
          <p:txBody>
            <a:bodyPr wrap="square" rtlCol="0">
              <a:spAutoFit/>
            </a:bodyPr>
            <a:lstStyle>
              <a:defPPr>
                <a:defRPr lang="en-US"/>
              </a:defPPr>
              <a:lvl1pPr algn="ctr" defTabSz="914126">
                <a:defRPr sz="1400">
                  <a:solidFill>
                    <a:srgbClr val="525252">
                      <a:lumMod val="60000"/>
                      <a:lumOff val="40000"/>
                    </a:srgbClr>
                  </a:solidFill>
                  <a:latin typeface="IntelOne Display Light"/>
                  <a:ea typeface="Intel Clear Light" panose="020B0404020203020204" pitchFamily="34" charset="0"/>
                  <a:cs typeface="Intel Clear Light" panose="020B0404020203020204" pitchFamily="34" charset="0"/>
                </a:defRPr>
              </a:lvl1pPr>
            </a:lstStyle>
            <a:p>
              <a:r>
                <a:rPr lang="en-US" dirty="0">
                  <a:solidFill>
                    <a:srgbClr val="525252"/>
                  </a:solidFill>
                  <a:latin typeface="IntelOne Display Medium" panose="020B0503020203020204" pitchFamily="34" charset="77"/>
                </a:rPr>
                <a:t>In-memory distributed graph engine</a:t>
              </a:r>
            </a:p>
          </p:txBody>
        </p:sp>
        <p:sp>
          <p:nvSpPr>
            <p:cNvPr id="28" name="Rectangle 27">
              <a:extLst>
                <a:ext uri="{FF2B5EF4-FFF2-40B4-BE49-F238E27FC236}">
                  <a16:creationId xmlns:a16="http://schemas.microsoft.com/office/drawing/2014/main" id="{F8518C1D-1759-4739-010B-CD23C7B57B47}"/>
                </a:ext>
              </a:extLst>
            </p:cNvPr>
            <p:cNvSpPr/>
            <p:nvPr/>
          </p:nvSpPr>
          <p:spPr>
            <a:xfrm>
              <a:off x="2855200" y="1486125"/>
              <a:ext cx="2221413" cy="873134"/>
            </a:xfrm>
            <a:prstGeom prst="rect">
              <a:avLst/>
            </a:prstGeom>
            <a:noFill/>
            <a:ln w="25400" cap="flat" cmpd="sng" algn="ctr">
              <a:noFill/>
              <a:prstDash val="solid"/>
            </a:ln>
            <a:effectLst/>
          </p:spPr>
          <p:txBody>
            <a:bodyPr wrap="none" rtlCol="0" anchor="ctr"/>
            <a:lstStyle/>
            <a:p>
              <a:pPr algn="ctr" defTabSz="914126">
                <a:defRPr/>
              </a:pP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Big data </a:t>
              </a:r>
              <a:b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b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precision medicine</a:t>
              </a:r>
            </a:p>
            <a:p>
              <a:pPr algn="ctr" defTabSz="914126">
                <a:spcBef>
                  <a:spcPts val="600"/>
                </a:spcBef>
                <a:defRPr/>
              </a:pP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16x distributed graph analytics </a:t>
              </a:r>
              <a:br>
                <a:rPr lang="en-US" sz="1100" dirty="0">
                  <a:solidFill>
                    <a:srgbClr val="525252"/>
                  </a:solidFill>
                  <a:latin typeface="IntelOne Display Regular"/>
                  <a:ea typeface="Intel Clear Light" panose="020B0404020203020204" pitchFamily="34" charset="0"/>
                  <a:cs typeface="Intel Clear Light" panose="020B0404020203020204" pitchFamily="34" charset="0"/>
                </a:rPr>
              </a:b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speed up on 8-nodes </a:t>
              </a:r>
            </a:p>
          </p:txBody>
        </p:sp>
        <p:sp>
          <p:nvSpPr>
            <p:cNvPr id="31" name="Rectangle 30">
              <a:extLst>
                <a:ext uri="{FF2B5EF4-FFF2-40B4-BE49-F238E27FC236}">
                  <a16:creationId xmlns:a16="http://schemas.microsoft.com/office/drawing/2014/main" id="{99A8DD4C-0AEB-BEA0-275C-5DC0D3A62DE4}"/>
                </a:ext>
              </a:extLst>
            </p:cNvPr>
            <p:cNvSpPr/>
            <p:nvPr/>
          </p:nvSpPr>
          <p:spPr>
            <a:xfrm>
              <a:off x="2892717" y="4171096"/>
              <a:ext cx="2145697" cy="1401767"/>
            </a:xfrm>
            <a:prstGeom prst="rect">
              <a:avLst/>
            </a:prstGeom>
            <a:noFill/>
            <a:ln w="25400" cap="flat" cmpd="sng" algn="ctr">
              <a:noFill/>
              <a:prstDash val="solid"/>
            </a:ln>
            <a:effectLst/>
          </p:spPr>
          <p:txBody>
            <a:bodyPr wrap="none" rtlCol="0" anchor="ctr"/>
            <a:lstStyle/>
            <a:p>
              <a:pPr algn="ctr" defTabSz="914126">
                <a:defRPr/>
              </a:pPr>
              <a:r>
                <a:rPr lang="en-US" sz="4399" b="1" dirty="0">
                  <a:solidFill>
                    <a:srgbClr val="0068B5"/>
                  </a:solidFill>
                  <a:latin typeface="IntelOne Display Bold" panose="020B0503020203020204" pitchFamily="34" charset="77"/>
                  <a:cs typeface="Arial"/>
                </a:rPr>
                <a:t>1.6x</a:t>
              </a:r>
            </a:p>
            <a:p>
              <a:pPr algn="ctr" defTabSz="914126">
                <a:defRPr/>
              </a:pPr>
              <a:r>
                <a:rPr lang="en-US" sz="1300" dirty="0">
                  <a:solidFill>
                    <a:srgbClr val="525252"/>
                  </a:solidFill>
                  <a:ea typeface="Intel Clear Light" panose="020B0404020203020204" pitchFamily="34" charset="0"/>
                  <a:cs typeface="Intel Clear Light" panose="020B0404020203020204" pitchFamily="34" charset="0"/>
                </a:rPr>
                <a:t>faster GNN training (FP32)</a:t>
              </a:r>
              <a:br>
                <a:rPr lang="en-US" sz="1300" dirty="0">
                  <a:solidFill>
                    <a:srgbClr val="525252"/>
                  </a:solidFill>
                  <a:ea typeface="Intel Clear Light" panose="020B0404020203020204" pitchFamily="34" charset="0"/>
                  <a:cs typeface="Intel Clear Light" panose="020B0404020203020204" pitchFamily="34" charset="0"/>
                </a:rPr>
              </a:br>
              <a:r>
                <a:rPr lang="en-US" sz="1300" dirty="0">
                  <a:solidFill>
                    <a:srgbClr val="525252"/>
                  </a:solidFill>
                  <a:ea typeface="Intel Clear Light" panose="020B0404020203020204" pitchFamily="34" charset="0"/>
                  <a:cs typeface="Intel Clear Light" panose="020B0404020203020204" pitchFamily="34" charset="0"/>
                </a:rPr>
                <a:t>for  SPR Katana Graph vs </a:t>
              </a:r>
              <a:br>
                <a:rPr lang="en-US" sz="1300" dirty="0">
                  <a:solidFill>
                    <a:srgbClr val="525252"/>
                  </a:solidFill>
                  <a:ea typeface="Intel Clear Light" panose="020B0404020203020204" pitchFamily="34" charset="0"/>
                  <a:cs typeface="Intel Clear Light" panose="020B0404020203020204" pitchFamily="34" charset="0"/>
                </a:rPr>
              </a:br>
              <a:r>
                <a:rPr lang="en-US" sz="1300" dirty="0">
                  <a:solidFill>
                    <a:srgbClr val="525252"/>
                  </a:solidFill>
                  <a:ea typeface="Intel Clear Light" panose="020B0404020203020204" pitchFamily="34" charset="0"/>
                  <a:cs typeface="Intel Clear Light" panose="020B0404020203020204" pitchFamily="34" charset="0"/>
                </a:rPr>
                <a:t>NVIDIA A100</a:t>
              </a:r>
            </a:p>
            <a:p>
              <a:pPr algn="ctr" defTabSz="914126">
                <a:defRPr/>
              </a:pPr>
              <a:endParaRPr lang="en-US" sz="800" dirty="0">
                <a:solidFill>
                  <a:srgbClr val="FFFFFF"/>
                </a:solidFill>
                <a:latin typeface="IntelOne Display Light"/>
                <a:cs typeface="Arial"/>
              </a:endParaRPr>
            </a:p>
          </p:txBody>
        </p:sp>
        <p:sp>
          <p:nvSpPr>
            <p:cNvPr id="44" name="Rectangle 43">
              <a:extLst>
                <a:ext uri="{FF2B5EF4-FFF2-40B4-BE49-F238E27FC236}">
                  <a16:creationId xmlns:a16="http://schemas.microsoft.com/office/drawing/2014/main" id="{4827B2B2-217B-5E36-3287-A0EC180B5E22}"/>
                </a:ext>
              </a:extLst>
            </p:cNvPr>
            <p:cNvSpPr/>
            <p:nvPr/>
          </p:nvSpPr>
          <p:spPr>
            <a:xfrm>
              <a:off x="9485999" y="1486125"/>
              <a:ext cx="2221702" cy="873132"/>
            </a:xfrm>
            <a:prstGeom prst="rect">
              <a:avLst/>
            </a:prstGeom>
            <a:noFill/>
            <a:ln w="25400" cap="flat" cmpd="sng" algn="ctr">
              <a:noFill/>
              <a:prstDash val="solid"/>
            </a:ln>
            <a:effectLst/>
          </p:spPr>
          <p:txBody>
            <a:bodyPr wrap="none" rtlCol="0" anchor="ctr"/>
            <a:lstStyle/>
            <a:p>
              <a:pPr algn="ctr" defTabSz="914126">
                <a:defRPr/>
              </a:pP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AI inference </a:t>
              </a:r>
            </a:p>
            <a:p>
              <a:pPr algn="ctr" defTabSz="914126">
                <a:defRPr/>
              </a:pP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platform</a:t>
              </a:r>
            </a:p>
            <a:p>
              <a:pPr algn="ctr" defTabSz="914126">
                <a:spcBef>
                  <a:spcPts val="600"/>
                </a:spcBef>
                <a:defRPr/>
              </a:pP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Hardware aware</a:t>
              </a:r>
              <a:br>
                <a:rPr lang="en-US" sz="1100" dirty="0">
                  <a:solidFill>
                    <a:srgbClr val="525252"/>
                  </a:solidFill>
                  <a:latin typeface="IntelOne Display Regular"/>
                  <a:ea typeface="Intel Clear Light" panose="020B0404020203020204" pitchFamily="34" charset="0"/>
                  <a:cs typeface="Intel Clear Light" panose="020B0404020203020204" pitchFamily="34" charset="0"/>
                </a:rPr>
              </a:b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AI models</a:t>
              </a:r>
            </a:p>
          </p:txBody>
        </p:sp>
        <p:sp>
          <p:nvSpPr>
            <p:cNvPr id="48" name="TextBox 47">
              <a:extLst>
                <a:ext uri="{FF2B5EF4-FFF2-40B4-BE49-F238E27FC236}">
                  <a16:creationId xmlns:a16="http://schemas.microsoft.com/office/drawing/2014/main" id="{649FB24D-F53A-373D-410C-ACC06DE50CE7}"/>
                </a:ext>
              </a:extLst>
            </p:cNvPr>
            <p:cNvSpPr txBox="1"/>
            <p:nvPr/>
          </p:nvSpPr>
          <p:spPr>
            <a:xfrm>
              <a:off x="9476502" y="3557141"/>
              <a:ext cx="2127915" cy="523220"/>
            </a:xfrm>
            <a:prstGeom prst="rect">
              <a:avLst/>
            </a:prstGeom>
            <a:noFill/>
          </p:spPr>
          <p:txBody>
            <a:bodyPr wrap="square" rtlCol="0">
              <a:spAutoFit/>
            </a:bodyPr>
            <a:lstStyle>
              <a:defPPr>
                <a:defRPr lang="en-US"/>
              </a:defPPr>
              <a:lvl1pPr algn="ctr" defTabSz="914126">
                <a:defRPr sz="1400">
                  <a:solidFill>
                    <a:srgbClr val="525252">
                      <a:lumMod val="60000"/>
                      <a:lumOff val="40000"/>
                    </a:srgbClr>
                  </a:solidFill>
                  <a:latin typeface="IntelOne Display Light"/>
                  <a:ea typeface="Intel Clear Light" panose="020B0404020203020204" pitchFamily="34" charset="0"/>
                  <a:cs typeface="Intel Clear Light" panose="020B0404020203020204" pitchFamily="34" charset="0"/>
                </a:defRPr>
              </a:lvl1pPr>
            </a:lstStyle>
            <a:p>
              <a:r>
                <a:rPr lang="en-US" dirty="0">
                  <a:solidFill>
                    <a:srgbClr val="525252"/>
                  </a:solidFill>
                  <a:latin typeface="IntelOne Display Medium" panose="020B0503020203020204" pitchFamily="34" charset="77"/>
                </a:rPr>
                <a:t>Scale AI inference </a:t>
              </a:r>
            </a:p>
            <a:p>
              <a:r>
                <a:rPr lang="en-US" dirty="0">
                  <a:solidFill>
                    <a:srgbClr val="525252"/>
                  </a:solidFill>
                  <a:latin typeface="IntelOne Display Medium" panose="020B0503020203020204" pitchFamily="34" charset="77"/>
                </a:rPr>
                <a:t>with accuracy</a:t>
              </a:r>
            </a:p>
          </p:txBody>
        </p:sp>
        <p:pic>
          <p:nvPicPr>
            <p:cNvPr id="10" name="Picture 2" descr="Aible Announces World's First Fully Automated Machine Learning AI Platform  for Data Scientists and Developers | Business Wire">
              <a:extLst>
                <a:ext uri="{FF2B5EF4-FFF2-40B4-BE49-F238E27FC236}">
                  <a16:creationId xmlns:a16="http://schemas.microsoft.com/office/drawing/2014/main" id="{F086A370-2758-61E3-EFFC-A04E8E940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548" y="2690455"/>
              <a:ext cx="1399873" cy="6999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3A3EF49-609B-1F82-17A0-0DB4F62020EE}"/>
                </a:ext>
              </a:extLst>
            </p:cNvPr>
            <p:cNvSpPr txBox="1"/>
            <p:nvPr/>
          </p:nvSpPr>
          <p:spPr>
            <a:xfrm>
              <a:off x="5089923" y="3557141"/>
              <a:ext cx="2120788" cy="523084"/>
            </a:xfrm>
            <a:prstGeom prst="rect">
              <a:avLst/>
            </a:prstGeom>
            <a:noFill/>
          </p:spPr>
          <p:txBody>
            <a:bodyPr wrap="square" rtlCol="0">
              <a:spAutoFit/>
            </a:bodyPr>
            <a:lstStyle>
              <a:defPPr>
                <a:defRPr lang="en-US"/>
              </a:defPPr>
              <a:lvl1pPr algn="ctr" defTabSz="914126">
                <a:defRPr sz="1400">
                  <a:solidFill>
                    <a:srgbClr val="525252">
                      <a:lumMod val="60000"/>
                      <a:lumOff val="40000"/>
                    </a:srgbClr>
                  </a:solidFill>
                  <a:latin typeface="IntelOne Display Light"/>
                  <a:ea typeface="Intel Clear Light" panose="020B0404020203020204" pitchFamily="34" charset="0"/>
                  <a:cs typeface="Intel Clear Light" panose="020B0404020203020204" pitchFamily="34" charset="0"/>
                </a:defRPr>
              </a:lvl1pPr>
            </a:lstStyle>
            <a:p>
              <a:r>
                <a:rPr lang="en-US" dirty="0">
                  <a:solidFill>
                    <a:srgbClr val="525252"/>
                  </a:solidFill>
                  <a:latin typeface="IntelOne Display Medium" panose="020B0503020203020204" pitchFamily="34" charset="77"/>
                </a:rPr>
                <a:t>Customer Impact </a:t>
              </a:r>
              <a:br>
                <a:rPr lang="en-US" dirty="0">
                  <a:solidFill>
                    <a:srgbClr val="525252"/>
                  </a:solidFill>
                  <a:latin typeface="IntelOne Display Medium" panose="020B0503020203020204" pitchFamily="34" charset="77"/>
                </a:rPr>
              </a:br>
              <a:r>
                <a:rPr lang="en-US" dirty="0">
                  <a:solidFill>
                    <a:srgbClr val="525252"/>
                  </a:solidFill>
                  <a:latin typeface="IntelOne Display Medium" panose="020B0503020203020204" pitchFamily="34" charset="77"/>
                </a:rPr>
                <a:t>from AI in 30 days</a:t>
              </a:r>
            </a:p>
          </p:txBody>
        </p:sp>
        <p:sp>
          <p:nvSpPr>
            <p:cNvPr id="25" name="Rectangle 24">
              <a:extLst>
                <a:ext uri="{FF2B5EF4-FFF2-40B4-BE49-F238E27FC236}">
                  <a16:creationId xmlns:a16="http://schemas.microsoft.com/office/drawing/2014/main" id="{19BC2198-FEE7-3AB1-E039-39B1E7A5C266}"/>
                </a:ext>
              </a:extLst>
            </p:cNvPr>
            <p:cNvSpPr/>
            <p:nvPr/>
          </p:nvSpPr>
          <p:spPr>
            <a:xfrm>
              <a:off x="5049322" y="1486125"/>
              <a:ext cx="2221413" cy="873134"/>
            </a:xfrm>
            <a:prstGeom prst="rect">
              <a:avLst/>
            </a:prstGeom>
            <a:noFill/>
            <a:ln w="25400" cap="flat" cmpd="sng" algn="ctr">
              <a:noFill/>
              <a:prstDash val="solid"/>
            </a:ln>
            <a:effectLst/>
          </p:spPr>
          <p:txBody>
            <a:bodyPr wrap="none" rtlCol="0" anchor="ctr"/>
            <a:lstStyle/>
            <a:p>
              <a:pPr algn="ctr" defTabSz="914126">
                <a:defRPr/>
              </a:pP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No code/low code</a:t>
              </a:r>
              <a:b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br>
              <a:r>
                <a:rPr lang="en-US" sz="1600" dirty="0">
                  <a:solidFill>
                    <a:srgbClr val="004E88"/>
                  </a:solidFill>
                  <a:latin typeface="IntelOne Display Medium" panose="020B0503020203020204" pitchFamily="34" charset="77"/>
                  <a:ea typeface="Intel Clear Light" panose="020B0404020203020204" pitchFamily="34" charset="0"/>
                  <a:cs typeface="Intel Clear Light" panose="020B0404020203020204" pitchFamily="34" charset="0"/>
                </a:rPr>
                <a:t>AI platform</a:t>
              </a:r>
            </a:p>
            <a:p>
              <a:pPr algn="ctr" defTabSz="914126">
                <a:spcBef>
                  <a:spcPts val="600"/>
                </a:spcBef>
                <a:defRPr/>
              </a:pP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Augmented analytics</a:t>
              </a:r>
              <a:br>
                <a:rPr lang="en-US" sz="1100" dirty="0">
                  <a:solidFill>
                    <a:srgbClr val="525252"/>
                  </a:solidFill>
                  <a:latin typeface="IntelOne Display Regular"/>
                  <a:ea typeface="Intel Clear Light" panose="020B0404020203020204" pitchFamily="34" charset="0"/>
                  <a:cs typeface="Intel Clear Light" panose="020B0404020203020204" pitchFamily="34" charset="0"/>
                </a:rPr>
              </a:b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on a single </a:t>
              </a:r>
              <a:r>
                <a:rPr lang="en-US" sz="1100" dirty="0" err="1">
                  <a:solidFill>
                    <a:srgbClr val="525252"/>
                  </a:solidFill>
                  <a:latin typeface="IntelOne Display Regular"/>
                  <a:ea typeface="Intel Clear Light" panose="020B0404020203020204" pitchFamily="34" charset="0"/>
                  <a:cs typeface="Intel Clear Light" panose="020B0404020203020204" pitchFamily="34" charset="0"/>
                </a:rPr>
                <a:t>AutoML</a:t>
              </a:r>
              <a:r>
                <a:rPr lang="en-US" sz="1100" dirty="0">
                  <a:solidFill>
                    <a:srgbClr val="525252"/>
                  </a:solidFill>
                  <a:latin typeface="IntelOne Display Regular"/>
                  <a:ea typeface="Intel Clear Light" panose="020B0404020203020204" pitchFamily="34" charset="0"/>
                  <a:cs typeface="Intel Clear Light" panose="020B0404020203020204" pitchFamily="34" charset="0"/>
                </a:rPr>
                <a:t> platform</a:t>
              </a:r>
              <a:endParaRPr lang="en-US" sz="1100" dirty="0">
                <a:solidFill>
                  <a:srgbClr val="FFFFFF"/>
                </a:solidFill>
                <a:latin typeface="IntelOne Display Regular"/>
                <a:cs typeface="Arial"/>
              </a:endParaRPr>
            </a:p>
          </p:txBody>
        </p:sp>
        <p:sp>
          <p:nvSpPr>
            <p:cNvPr id="33" name="Rectangle 32">
              <a:extLst>
                <a:ext uri="{FF2B5EF4-FFF2-40B4-BE49-F238E27FC236}">
                  <a16:creationId xmlns:a16="http://schemas.microsoft.com/office/drawing/2014/main" id="{48AA1A45-8DDE-4373-9C50-69AD34654052}"/>
                </a:ext>
              </a:extLst>
            </p:cNvPr>
            <p:cNvSpPr/>
            <p:nvPr/>
          </p:nvSpPr>
          <p:spPr>
            <a:xfrm>
              <a:off x="5094692" y="4171094"/>
              <a:ext cx="2122618" cy="1401767"/>
            </a:xfrm>
            <a:prstGeom prst="rect">
              <a:avLst/>
            </a:prstGeom>
            <a:noFill/>
            <a:ln w="25400" cap="flat" cmpd="sng" algn="ctr">
              <a:noFill/>
              <a:prstDash val="solid"/>
            </a:ln>
            <a:effectLst/>
          </p:spPr>
          <p:txBody>
            <a:bodyPr wrap="none" rtlCol="0" anchor="ctr"/>
            <a:lstStyle/>
            <a:p>
              <a:pPr algn="ctr" defTabSz="914126">
                <a:defRPr/>
              </a:pPr>
              <a:r>
                <a:rPr lang="en-US" sz="4399" b="1" dirty="0">
                  <a:solidFill>
                    <a:srgbClr val="0068B5"/>
                  </a:solidFill>
                  <a:latin typeface="IntelOne Display Bold" panose="020B0503020203020204" pitchFamily="34" charset="77"/>
                  <a:cs typeface="Arial"/>
                </a:rPr>
                <a:t>2x</a:t>
              </a:r>
            </a:p>
            <a:p>
              <a:pPr algn="ctr" defTabSz="914126">
                <a:defRPr/>
              </a:pPr>
              <a:r>
                <a:rPr lang="en-US" sz="1300" dirty="0">
                  <a:solidFill>
                    <a:srgbClr val="525252"/>
                  </a:solidFill>
                  <a:ea typeface="Intel Clear Light" panose="020B0404020203020204" pitchFamily="34" charset="0"/>
                  <a:cs typeface="Intel Clear Light" panose="020B0404020203020204" pitchFamily="34" charset="0"/>
                </a:rPr>
                <a:t>further speed up in</a:t>
              </a:r>
              <a:br>
                <a:rPr lang="en-US" sz="1300" dirty="0">
                  <a:solidFill>
                    <a:srgbClr val="525252"/>
                  </a:solidFill>
                  <a:ea typeface="Intel Clear Light" panose="020B0404020203020204" pitchFamily="34" charset="0"/>
                  <a:cs typeface="Intel Clear Light" panose="020B0404020203020204" pitchFamily="34" charset="0"/>
                </a:rPr>
              </a:br>
              <a:r>
                <a:rPr lang="en-US" sz="1300" dirty="0">
                  <a:solidFill>
                    <a:srgbClr val="525252"/>
                  </a:solidFill>
                  <a:ea typeface="Intel Clear Light" panose="020B0404020203020204" pitchFamily="34" charset="0"/>
                  <a:cs typeface="Intel Clear Light" panose="020B0404020203020204" pitchFamily="34" charset="0"/>
                </a:rPr>
                <a:t>time to insight</a:t>
              </a:r>
            </a:p>
            <a:p>
              <a:pPr algn="ctr" defTabSz="914126">
                <a:defRPr/>
              </a:pPr>
              <a:endParaRPr lang="en-US" sz="1799" dirty="0">
                <a:solidFill>
                  <a:srgbClr val="525252"/>
                </a:solidFill>
                <a:latin typeface="IntelOne Display Light"/>
                <a:ea typeface="Intel Clear Light" panose="020B0404020203020204" pitchFamily="34" charset="0"/>
                <a:cs typeface="Intel Clear Light" panose="020B0404020203020204" pitchFamily="34" charset="0"/>
              </a:endParaRPr>
            </a:p>
          </p:txBody>
        </p:sp>
        <p:pic>
          <p:nvPicPr>
            <p:cNvPr id="1026" name="Picture 2" descr="Home | Numenta">
              <a:extLst>
                <a:ext uri="{FF2B5EF4-FFF2-40B4-BE49-F238E27FC236}">
                  <a16:creationId xmlns:a16="http://schemas.microsoft.com/office/drawing/2014/main" id="{E3DC12C8-F1AD-6993-1ABE-EAB061341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629" y="2814466"/>
              <a:ext cx="1606378" cy="371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3F95D1-9AE3-55C6-0A0E-E38D2B473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379" y="2722122"/>
              <a:ext cx="1224461" cy="5753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ci - Edge AI and Vision Alliance">
              <a:extLst>
                <a:ext uri="{FF2B5EF4-FFF2-40B4-BE49-F238E27FC236}">
                  <a16:creationId xmlns:a16="http://schemas.microsoft.com/office/drawing/2014/main" id="{83E777D7-D3A9-D339-24A5-507C2C299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5887" y="2725485"/>
              <a:ext cx="1152697" cy="57634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674B4AFC-C00D-257C-A9EF-63498D8CCE9A}"/>
                </a:ext>
              </a:extLst>
            </p:cNvPr>
            <p:cNvCxnSpPr/>
            <p:nvPr/>
          </p:nvCxnSpPr>
          <p:spPr>
            <a:xfrm>
              <a:off x="2901137" y="2489313"/>
              <a:ext cx="2120788"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2082B6-53AE-27BC-57C0-C4723D1DC917}"/>
                </a:ext>
              </a:extLst>
            </p:cNvPr>
            <p:cNvCxnSpPr/>
            <p:nvPr/>
          </p:nvCxnSpPr>
          <p:spPr>
            <a:xfrm>
              <a:off x="705753" y="2489313"/>
              <a:ext cx="2120788"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9D6C8F-EB6E-512A-1320-83F00AD5A066}"/>
                </a:ext>
              </a:extLst>
            </p:cNvPr>
            <p:cNvCxnSpPr/>
            <p:nvPr/>
          </p:nvCxnSpPr>
          <p:spPr>
            <a:xfrm>
              <a:off x="7291905" y="2489313"/>
              <a:ext cx="2120788"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0A6B81-819F-892A-1B27-D5CEEAE355A4}"/>
                </a:ext>
              </a:extLst>
            </p:cNvPr>
            <p:cNvCxnSpPr/>
            <p:nvPr/>
          </p:nvCxnSpPr>
          <p:spPr>
            <a:xfrm>
              <a:off x="5096521" y="2489313"/>
              <a:ext cx="2120788"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AA948C-E14F-4318-19EB-5E5E2DC8AC99}"/>
                </a:ext>
              </a:extLst>
            </p:cNvPr>
            <p:cNvCxnSpPr/>
            <p:nvPr/>
          </p:nvCxnSpPr>
          <p:spPr>
            <a:xfrm>
              <a:off x="9487288" y="2489313"/>
              <a:ext cx="2120788"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502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F4BE2-8E4A-4003-B816-9E34781F7E88}"/>
              </a:ext>
            </a:extLst>
          </p:cNvPr>
          <p:cNvSpPr>
            <a:spLocks noGrp="1"/>
          </p:cNvSpPr>
          <p:nvPr>
            <p:ph type="ctrTitle"/>
          </p:nvPr>
        </p:nvSpPr>
        <p:spPr/>
        <p:txBody>
          <a:bodyPr>
            <a:normAutofit fontScale="90000"/>
          </a:bodyPr>
          <a:lstStyle/>
          <a:p>
            <a:r>
              <a:rPr lang="en-US" dirty="0"/>
              <a:t>Accelerate. Innovate. Automate. </a:t>
            </a:r>
            <a:br>
              <a:rPr lang="en-US" dirty="0"/>
            </a:br>
            <a:r>
              <a:rPr lang="en-US" dirty="0"/>
              <a:t>New possibilities for your business.</a:t>
            </a:r>
          </a:p>
        </p:txBody>
      </p:sp>
      <p:sp>
        <p:nvSpPr>
          <p:cNvPr id="9" name="Text Placeholder 8">
            <a:extLst>
              <a:ext uri="{FF2B5EF4-FFF2-40B4-BE49-F238E27FC236}">
                <a16:creationId xmlns:a16="http://schemas.microsoft.com/office/drawing/2014/main" id="{ABEAF9F9-E88D-44A4-A1B6-BAA2E532B65E}"/>
              </a:ext>
            </a:extLst>
          </p:cNvPr>
          <p:cNvSpPr>
            <a:spLocks noGrp="1"/>
          </p:cNvSpPr>
          <p:nvPr>
            <p:ph type="subTitle" idx="1"/>
          </p:nvPr>
        </p:nvSpPr>
        <p:spPr/>
        <p:txBody>
          <a:bodyPr/>
          <a:lstStyle/>
          <a:p>
            <a:r>
              <a:rPr lang="en-US" dirty="0"/>
              <a:t>Presenter Name</a:t>
            </a:r>
          </a:p>
          <a:p>
            <a:r>
              <a:rPr lang="en-US" dirty="0"/>
              <a:t>Presenter Title</a:t>
            </a:r>
          </a:p>
        </p:txBody>
      </p:sp>
      <p:sp>
        <p:nvSpPr>
          <p:cNvPr id="2" name="Text Placeholder 1">
            <a:extLst>
              <a:ext uri="{FF2B5EF4-FFF2-40B4-BE49-F238E27FC236}">
                <a16:creationId xmlns:a16="http://schemas.microsoft.com/office/drawing/2014/main" id="{FDC3E927-C7BF-F725-DCF7-31BF1DF71324}"/>
              </a:ext>
            </a:extLst>
          </p:cNvPr>
          <p:cNvSpPr>
            <a:spLocks noGrp="1"/>
          </p:cNvSpPr>
          <p:nvPr>
            <p:ph type="body" sz="quarter" idx="10"/>
          </p:nvPr>
        </p:nvSpPr>
        <p:spPr>
          <a:xfrm>
            <a:off x="1624294" y="972500"/>
            <a:ext cx="9807808" cy="627700"/>
          </a:xfrm>
        </p:spPr>
        <p:txBody>
          <a:bodyPr/>
          <a:lstStyle/>
          <a:p>
            <a:endParaRPr lang="en-US"/>
          </a:p>
        </p:txBody>
      </p:sp>
    </p:spTree>
    <p:extLst>
      <p:ext uri="{BB962C8B-B14F-4D97-AF65-F5344CB8AC3E}">
        <p14:creationId xmlns:p14="http://schemas.microsoft.com/office/powerpoint/2010/main" val="14715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4911E-4044-4A6B-BB02-DDE98B2B7952}"/>
              </a:ext>
            </a:extLst>
          </p:cNvPr>
          <p:cNvSpPr>
            <a:spLocks noGrp="1"/>
          </p:cNvSpPr>
          <p:nvPr>
            <p:ph type="title"/>
          </p:nvPr>
        </p:nvSpPr>
        <p:spPr/>
        <p:txBody>
          <a:bodyPr>
            <a:normAutofit fontScale="90000"/>
          </a:bodyPr>
          <a:lstStyle/>
          <a:p>
            <a:r>
              <a:rPr lang="en-US" dirty="0"/>
              <a:t>4th Gen Intel® Xeon® Processors </a:t>
            </a:r>
            <a:r>
              <a:rPr lang="en-US" dirty="0">
                <a:latin typeface="IntelOne Display Medium" panose="020B0503020203020204" pitchFamily="34" charset="77"/>
              </a:rPr>
              <a:t>Advance Data Analytics</a:t>
            </a:r>
            <a:br>
              <a:rPr lang="en-US" dirty="0"/>
            </a:br>
            <a:r>
              <a:rPr lang="en-US" sz="2400" dirty="0">
                <a:latin typeface="+mj-lt"/>
              </a:rPr>
              <a:t>With a New Low-Power Offload Engine for In-Memory Data Services Performance</a:t>
            </a:r>
          </a:p>
        </p:txBody>
      </p:sp>
      <p:grpSp>
        <p:nvGrpSpPr>
          <p:cNvPr id="7" name="Group 6">
            <a:extLst>
              <a:ext uri="{FF2B5EF4-FFF2-40B4-BE49-F238E27FC236}">
                <a16:creationId xmlns:a16="http://schemas.microsoft.com/office/drawing/2014/main" id="{6A606BD6-59A6-D726-5B87-307FC24CF51A}"/>
              </a:ext>
            </a:extLst>
          </p:cNvPr>
          <p:cNvGrpSpPr/>
          <p:nvPr/>
        </p:nvGrpSpPr>
        <p:grpSpPr>
          <a:xfrm>
            <a:off x="261660" y="5482754"/>
            <a:ext cx="11625541" cy="611569"/>
            <a:chOff x="261660" y="5217885"/>
            <a:chExt cx="11625541" cy="611569"/>
          </a:xfrm>
        </p:grpSpPr>
        <p:sp>
          <p:nvSpPr>
            <p:cNvPr id="8" name="Rectangle 7">
              <a:extLst>
                <a:ext uri="{FF2B5EF4-FFF2-40B4-BE49-F238E27FC236}">
                  <a16:creationId xmlns:a16="http://schemas.microsoft.com/office/drawing/2014/main" id="{6B1B542B-96E6-1510-E8E8-8BBC4944C1A5}"/>
                </a:ext>
              </a:extLst>
            </p:cNvPr>
            <p:cNvSpPr/>
            <p:nvPr/>
          </p:nvSpPr>
          <p:spPr>
            <a:xfrm>
              <a:off x="444540" y="5292308"/>
              <a:ext cx="11276378" cy="440850"/>
            </a:xfrm>
            <a:prstGeom prst="rect">
              <a:avLst/>
            </a:prstGeom>
            <a:gradFill>
              <a:gsLst>
                <a:gs pos="0">
                  <a:srgbClr val="0068B5"/>
                </a:gs>
                <a:gs pos="30000">
                  <a:srgbClr val="00C7FD"/>
                </a:gs>
                <a:gs pos="70000">
                  <a:srgbClr val="00C7FD"/>
                </a:gs>
                <a:gs pos="100000">
                  <a:srgbClr val="0068B5"/>
                </a:gs>
              </a:gsLst>
              <a:lin ang="0" scaled="0"/>
            </a:gradFill>
            <a:ln w="381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A41C7C84-2401-4300-8795-DE44A929782B}"/>
                </a:ext>
              </a:extLst>
            </p:cNvPr>
            <p:cNvSpPr/>
            <p:nvPr/>
          </p:nvSpPr>
          <p:spPr>
            <a:xfrm>
              <a:off x="261660" y="5217885"/>
              <a:ext cx="11625541" cy="611569"/>
            </a:xfrm>
            <a:prstGeom prst="rect">
              <a:avLst/>
            </a:prstGeom>
            <a:noFill/>
            <a:ln w="12700" cap="flat" cmpd="sng" algn="ctr">
              <a:noFill/>
              <a:prstDash val="solid"/>
              <a:miter lim="800000"/>
            </a:ln>
            <a:effectLst/>
          </p:spPr>
          <p:txBody>
            <a:bodyPr rtlCol="0" anchor="ctr"/>
            <a:lstStyle/>
            <a:p>
              <a:pPr algn="ctr">
                <a:lnSpc>
                  <a:spcPct val="80000"/>
                </a:lnSpc>
              </a:pPr>
              <a:r>
                <a:rPr lang="en-US" dirty="0">
                  <a:solidFill>
                    <a:srgbClr val="FFFFFF"/>
                  </a:solidFill>
                  <a:latin typeface="+mj-lt"/>
                </a:rPr>
                <a:t>  Customer Usages: </a:t>
              </a:r>
              <a:r>
                <a:rPr lang="en-US" dirty="0">
                  <a:solidFill>
                    <a:srgbClr val="FFFFFF"/>
                  </a:solidFill>
                  <a:latin typeface="IntelOne Display Medium" panose="020B0503020203020204" pitchFamily="34" charset="77"/>
                </a:rPr>
                <a:t>In-Memory Databases, Big Data Analytics, Databases </a:t>
              </a:r>
            </a:p>
          </p:txBody>
        </p:sp>
      </p:grpSp>
      <p:sp>
        <p:nvSpPr>
          <p:cNvPr id="10" name="Rectangle 9">
            <a:extLst>
              <a:ext uri="{FF2B5EF4-FFF2-40B4-BE49-F238E27FC236}">
                <a16:creationId xmlns:a16="http://schemas.microsoft.com/office/drawing/2014/main" id="{AB137F82-F7A2-813D-1814-8BBFB4E1BDC2}"/>
              </a:ext>
            </a:extLst>
          </p:cNvPr>
          <p:cNvSpPr/>
          <p:nvPr/>
        </p:nvSpPr>
        <p:spPr>
          <a:xfrm>
            <a:off x="444539" y="2136809"/>
            <a:ext cx="7339829" cy="2816427"/>
          </a:xfrm>
          <a:prstGeom prst="rect">
            <a:avLst/>
          </a:prstGeom>
          <a:solidFill>
            <a:srgbClr val="F2F2F2">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IntelOne Display Medium" panose="020B0703020203020204" pitchFamily="34" charset="0"/>
            </a:endParaRPr>
          </a:p>
        </p:txBody>
      </p:sp>
      <p:sp>
        <p:nvSpPr>
          <p:cNvPr id="17" name="TextBox 16">
            <a:extLst>
              <a:ext uri="{FF2B5EF4-FFF2-40B4-BE49-F238E27FC236}">
                <a16:creationId xmlns:a16="http://schemas.microsoft.com/office/drawing/2014/main" id="{EAEC10F3-4631-C905-FF10-FEAE8B76014E}"/>
              </a:ext>
            </a:extLst>
          </p:cNvPr>
          <p:cNvSpPr txBox="1"/>
          <p:nvPr/>
        </p:nvSpPr>
        <p:spPr>
          <a:xfrm>
            <a:off x="534822" y="1754324"/>
            <a:ext cx="7131688" cy="313804"/>
          </a:xfrm>
          <a:prstGeom prst="rect">
            <a:avLst/>
          </a:prstGeom>
          <a:noFill/>
        </p:spPr>
        <p:txBody>
          <a:bodyPr wrap="square" rtlCol="0" anchor="b">
            <a:spAutoFit/>
          </a:bodyPr>
          <a:lstStyle/>
          <a:p>
            <a:pPr algn="ctr" defTabSz="914126">
              <a:lnSpc>
                <a:spcPct val="80000"/>
              </a:lnSpc>
              <a:defRPr/>
            </a:pPr>
            <a:r>
              <a:rPr lang="en-US" dirty="0">
                <a:solidFill>
                  <a:srgbClr val="0068B5"/>
                </a:solidFill>
                <a:latin typeface="IntelOne Display Regular" panose="020B0503020203020204" pitchFamily="34" charset="77"/>
              </a:rPr>
              <a:t>Intel® In-Memory Analytics Accelerator (IAA)</a:t>
            </a:r>
          </a:p>
        </p:txBody>
      </p:sp>
      <p:cxnSp>
        <p:nvCxnSpPr>
          <p:cNvPr id="19" name="Straight Connector 18">
            <a:extLst>
              <a:ext uri="{FF2B5EF4-FFF2-40B4-BE49-F238E27FC236}">
                <a16:creationId xmlns:a16="http://schemas.microsoft.com/office/drawing/2014/main" id="{F083B081-C142-2ED1-1481-C5A38CBB8CB2}"/>
              </a:ext>
            </a:extLst>
          </p:cNvPr>
          <p:cNvCxnSpPr>
            <a:cxnSpLocks/>
          </p:cNvCxnSpPr>
          <p:nvPr/>
        </p:nvCxnSpPr>
        <p:spPr>
          <a:xfrm>
            <a:off x="444540" y="2136810"/>
            <a:ext cx="7339829"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E4144BFB-BDED-88BE-3166-1D9D5ECDE4B1}"/>
              </a:ext>
            </a:extLst>
          </p:cNvPr>
          <p:cNvGrpSpPr/>
          <p:nvPr/>
        </p:nvGrpSpPr>
        <p:grpSpPr>
          <a:xfrm>
            <a:off x="8025228" y="1493381"/>
            <a:ext cx="4099209" cy="3500116"/>
            <a:chOff x="8359587" y="1889534"/>
            <a:chExt cx="4099209" cy="3500116"/>
          </a:xfrm>
        </p:grpSpPr>
        <p:sp>
          <p:nvSpPr>
            <p:cNvPr id="70" name="TextBox 69">
              <a:extLst>
                <a:ext uri="{FF2B5EF4-FFF2-40B4-BE49-F238E27FC236}">
                  <a16:creationId xmlns:a16="http://schemas.microsoft.com/office/drawing/2014/main" id="{CE9E0CC9-255B-E58A-EE64-6CE28D8D608D}"/>
                </a:ext>
              </a:extLst>
            </p:cNvPr>
            <p:cNvSpPr txBox="1"/>
            <p:nvPr/>
          </p:nvSpPr>
          <p:spPr>
            <a:xfrm>
              <a:off x="9963905" y="3625032"/>
              <a:ext cx="2250929" cy="600164"/>
            </a:xfrm>
            <a:prstGeom prst="rect">
              <a:avLst/>
            </a:prstGeom>
            <a:noFill/>
          </p:spPr>
          <p:txBody>
            <a:bodyPr wrap="square" rtlCol="0">
              <a:spAutoFit/>
            </a:bodyPr>
            <a:lstStyle/>
            <a:p>
              <a:r>
                <a:rPr lang="en-US" sz="1100" dirty="0">
                  <a:solidFill>
                    <a:srgbClr val="525252"/>
                  </a:solidFill>
                  <a:latin typeface="+mj-lt"/>
                  <a:ea typeface="Intel Clear Light" panose="020B0404020203020204" pitchFamily="34" charset="0"/>
                  <a:cs typeface="Intel Clear Light" panose="020B0404020203020204" pitchFamily="34" charset="0"/>
                </a:rPr>
                <a:t>using integrated Intel® In-Memory Analytics Accelerator (Intel® IAA) vs. the prior generation</a:t>
              </a:r>
              <a:r>
                <a:rPr lang="en-US" sz="1100" baseline="30000" dirty="0">
                  <a:solidFill>
                    <a:srgbClr val="525252"/>
                  </a:solidFill>
                  <a:latin typeface="+mj-lt"/>
                  <a:ea typeface="Intel Clear Light" panose="020B0404020203020204" pitchFamily="34" charset="0"/>
                  <a:cs typeface="Intel Clear Light" panose="020B0404020203020204" pitchFamily="34" charset="0"/>
                </a:rPr>
                <a:t>1</a:t>
              </a:r>
            </a:p>
          </p:txBody>
        </p:sp>
        <p:sp>
          <p:nvSpPr>
            <p:cNvPr id="71" name="Arrow: Up 2">
              <a:extLst>
                <a:ext uri="{FF2B5EF4-FFF2-40B4-BE49-F238E27FC236}">
                  <a16:creationId xmlns:a16="http://schemas.microsoft.com/office/drawing/2014/main" id="{3DAFA295-C06F-5A61-46F6-B5B0F42E84A1}"/>
                </a:ext>
              </a:extLst>
            </p:cNvPr>
            <p:cNvSpPr/>
            <p:nvPr/>
          </p:nvSpPr>
          <p:spPr>
            <a:xfrm>
              <a:off x="8488044" y="3382291"/>
              <a:ext cx="1051414" cy="1947747"/>
            </a:xfrm>
            <a:prstGeom prst="upArrow">
              <a:avLst/>
            </a:prstGeom>
            <a:gradFill flip="none" rotWithShape="1">
              <a:gsLst>
                <a:gs pos="100000">
                  <a:srgbClr val="00C7FD"/>
                </a:gs>
                <a:gs pos="0">
                  <a:srgbClr val="00C7FD">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2" name="TextBox 71">
              <a:extLst>
                <a:ext uri="{FF2B5EF4-FFF2-40B4-BE49-F238E27FC236}">
                  <a16:creationId xmlns:a16="http://schemas.microsoft.com/office/drawing/2014/main" id="{2895503C-6A58-F8C8-AC4A-E7465357F3B6}"/>
                </a:ext>
              </a:extLst>
            </p:cNvPr>
            <p:cNvSpPr txBox="1"/>
            <p:nvPr/>
          </p:nvSpPr>
          <p:spPr>
            <a:xfrm>
              <a:off x="8359587" y="4144046"/>
              <a:ext cx="1256051" cy="707702"/>
            </a:xfrm>
            <a:prstGeom prst="rect">
              <a:avLst/>
            </a:prstGeom>
            <a:noFill/>
          </p:spPr>
          <p:txBody>
            <a:bodyPr wrap="square" rtlCol="0">
              <a:spAutoFit/>
            </a:bodyPr>
            <a:lstStyle/>
            <a:p>
              <a:pPr defTabSz="914126">
                <a:defRPr/>
              </a:pPr>
              <a:r>
                <a:rPr lang="en-US" sz="3999">
                  <a:solidFill>
                    <a:schemeClr val="accent1"/>
                  </a:solidFill>
                  <a:latin typeface="IntelOne Display Medium" panose="020B0703020203020204" pitchFamily="34" charset="0"/>
                </a:rPr>
                <a:t>2.2x</a:t>
              </a:r>
            </a:p>
          </p:txBody>
        </p:sp>
        <p:sp>
          <p:nvSpPr>
            <p:cNvPr id="73" name="TextBox 72">
              <a:extLst>
                <a:ext uri="{FF2B5EF4-FFF2-40B4-BE49-F238E27FC236}">
                  <a16:creationId xmlns:a16="http://schemas.microsoft.com/office/drawing/2014/main" id="{7BC76884-C3AC-255B-296A-1C6E0995060B}"/>
                </a:ext>
              </a:extLst>
            </p:cNvPr>
            <p:cNvSpPr txBox="1"/>
            <p:nvPr/>
          </p:nvSpPr>
          <p:spPr>
            <a:xfrm>
              <a:off x="8394834" y="4010794"/>
              <a:ext cx="755138" cy="338466"/>
            </a:xfrm>
            <a:prstGeom prst="rect">
              <a:avLst/>
            </a:prstGeom>
            <a:noFill/>
          </p:spPr>
          <p:txBody>
            <a:bodyPr wrap="none" rtlCol="0">
              <a:spAutoFit/>
            </a:bodyPr>
            <a:lstStyle/>
            <a:p>
              <a:pPr algn="ctr"/>
              <a:r>
                <a:rPr lang="en-US" sz="1600" dirty="0">
                  <a:solidFill>
                    <a:schemeClr val="accent1"/>
                  </a:solidFill>
                  <a:latin typeface="IntelOne Display Medium" panose="020B0703020203020204" pitchFamily="34" charset="0"/>
                  <a:ea typeface="Intel Clear Light" panose="020B0404020203020204" pitchFamily="34" charset="0"/>
                  <a:cs typeface="Intel Clear Light" panose="020B0404020203020204" pitchFamily="34" charset="0"/>
                </a:rPr>
                <a:t>Up To</a:t>
              </a:r>
            </a:p>
          </p:txBody>
        </p:sp>
        <p:sp>
          <p:nvSpPr>
            <p:cNvPr id="74" name="TextBox 73">
              <a:extLst>
                <a:ext uri="{FF2B5EF4-FFF2-40B4-BE49-F238E27FC236}">
                  <a16:creationId xmlns:a16="http://schemas.microsoft.com/office/drawing/2014/main" id="{B5DB05F7-417A-697C-1238-5E0FDCACCEA5}"/>
                </a:ext>
              </a:extLst>
            </p:cNvPr>
            <p:cNvSpPr txBox="1"/>
            <p:nvPr/>
          </p:nvSpPr>
          <p:spPr>
            <a:xfrm>
              <a:off x="9384273" y="4334946"/>
              <a:ext cx="2131566" cy="461545"/>
            </a:xfrm>
            <a:prstGeom prst="rect">
              <a:avLst/>
            </a:prstGeom>
            <a:noFill/>
          </p:spPr>
          <p:txBody>
            <a:bodyPr wrap="square">
              <a:spAutoFit/>
            </a:bodyPr>
            <a:lstStyle/>
            <a:p>
              <a:r>
                <a:rPr lang="en-US" sz="2399">
                  <a:solidFill>
                    <a:schemeClr val="accent1"/>
                  </a:solidFill>
                  <a:latin typeface="IntelOne Display Medium" panose="020B0703020203020204" pitchFamily="34" charset="0"/>
                </a:rPr>
                <a:t>Higher</a:t>
              </a:r>
              <a:endParaRPr lang="en-US" sz="2399"/>
            </a:p>
          </p:txBody>
        </p:sp>
        <p:sp>
          <p:nvSpPr>
            <p:cNvPr id="75" name="TextBox 74">
              <a:extLst>
                <a:ext uri="{FF2B5EF4-FFF2-40B4-BE49-F238E27FC236}">
                  <a16:creationId xmlns:a16="http://schemas.microsoft.com/office/drawing/2014/main" id="{ACCD29C0-FAF4-6C07-A60C-A17CB7529744}"/>
                </a:ext>
              </a:extLst>
            </p:cNvPr>
            <p:cNvSpPr txBox="1"/>
            <p:nvPr/>
          </p:nvSpPr>
          <p:spPr>
            <a:xfrm>
              <a:off x="9384273" y="4743487"/>
              <a:ext cx="2386598" cy="646163"/>
            </a:xfrm>
            <a:prstGeom prst="rect">
              <a:avLst/>
            </a:prstGeom>
            <a:noFill/>
          </p:spPr>
          <p:txBody>
            <a:bodyPr wrap="square">
              <a:spAutoFit/>
            </a:bodyPr>
            <a:lstStyle/>
            <a:p>
              <a:r>
                <a:rPr lang="en-US" sz="1799" dirty="0" err="1">
                  <a:solidFill>
                    <a:schemeClr val="accent1"/>
                  </a:solidFill>
                  <a:latin typeface="IntelOne Display Medium"/>
                </a:rPr>
                <a:t>RocksDB</a:t>
              </a:r>
              <a:endParaRPr lang="en-US" sz="1799" dirty="0">
                <a:solidFill>
                  <a:schemeClr val="accent1"/>
                </a:solidFill>
                <a:latin typeface="IntelOne Display Medium"/>
              </a:endParaRPr>
            </a:p>
            <a:p>
              <a:r>
                <a:rPr lang="en-US" sz="1799" dirty="0">
                  <a:solidFill>
                    <a:schemeClr val="accent1"/>
                  </a:solidFill>
                  <a:latin typeface="IntelOne Display Medium"/>
                </a:rPr>
                <a:t>Performance/Watt</a:t>
              </a:r>
            </a:p>
          </p:txBody>
        </p:sp>
        <p:sp>
          <p:nvSpPr>
            <p:cNvPr id="76" name="Arrow: Up 14">
              <a:extLst>
                <a:ext uri="{FF2B5EF4-FFF2-40B4-BE49-F238E27FC236}">
                  <a16:creationId xmlns:a16="http://schemas.microsoft.com/office/drawing/2014/main" id="{5351CEA2-0D0D-8CC7-09D0-C1E42D08A6A6}"/>
                </a:ext>
              </a:extLst>
            </p:cNvPr>
            <p:cNvSpPr/>
            <p:nvPr/>
          </p:nvSpPr>
          <p:spPr>
            <a:xfrm>
              <a:off x="9197588" y="1889534"/>
              <a:ext cx="1051414" cy="1767410"/>
            </a:xfrm>
            <a:prstGeom prst="upArrow">
              <a:avLst/>
            </a:prstGeom>
            <a:gradFill flip="none" rotWithShape="1">
              <a:gsLst>
                <a:gs pos="100000">
                  <a:srgbClr val="00C7FD"/>
                </a:gs>
                <a:gs pos="0">
                  <a:srgbClr val="00C7FD">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7" name="TextBox 76">
              <a:extLst>
                <a:ext uri="{FF2B5EF4-FFF2-40B4-BE49-F238E27FC236}">
                  <a16:creationId xmlns:a16="http://schemas.microsoft.com/office/drawing/2014/main" id="{2C57EC01-4A0E-5C61-E399-72805E64B94C}"/>
                </a:ext>
              </a:extLst>
            </p:cNvPr>
            <p:cNvSpPr txBox="1"/>
            <p:nvPr/>
          </p:nvSpPr>
          <p:spPr>
            <a:xfrm>
              <a:off x="9069131" y="2651287"/>
              <a:ext cx="1256051" cy="707702"/>
            </a:xfrm>
            <a:prstGeom prst="rect">
              <a:avLst/>
            </a:prstGeom>
            <a:noFill/>
          </p:spPr>
          <p:txBody>
            <a:bodyPr wrap="square" rtlCol="0">
              <a:spAutoFit/>
            </a:bodyPr>
            <a:lstStyle/>
            <a:p>
              <a:pPr defTabSz="914126">
                <a:defRPr/>
              </a:pPr>
              <a:r>
                <a:rPr lang="en-US" sz="3999">
                  <a:solidFill>
                    <a:schemeClr val="accent1"/>
                  </a:solidFill>
                  <a:latin typeface="IntelOne Display Medium" panose="020B0703020203020204" pitchFamily="34" charset="0"/>
                </a:rPr>
                <a:t>3x</a:t>
              </a:r>
            </a:p>
          </p:txBody>
        </p:sp>
        <p:sp>
          <p:nvSpPr>
            <p:cNvPr id="78" name="TextBox 77">
              <a:extLst>
                <a:ext uri="{FF2B5EF4-FFF2-40B4-BE49-F238E27FC236}">
                  <a16:creationId xmlns:a16="http://schemas.microsoft.com/office/drawing/2014/main" id="{A2DB51BD-FB0B-4AF8-972D-133A5DB55E37}"/>
                </a:ext>
              </a:extLst>
            </p:cNvPr>
            <p:cNvSpPr txBox="1"/>
            <p:nvPr/>
          </p:nvSpPr>
          <p:spPr>
            <a:xfrm>
              <a:off x="9104379" y="2518036"/>
              <a:ext cx="755138" cy="338466"/>
            </a:xfrm>
            <a:prstGeom prst="rect">
              <a:avLst/>
            </a:prstGeom>
            <a:noFill/>
          </p:spPr>
          <p:txBody>
            <a:bodyPr wrap="none" rtlCol="0">
              <a:spAutoFit/>
            </a:bodyPr>
            <a:lstStyle/>
            <a:p>
              <a:pPr algn="ctr"/>
              <a:r>
                <a:rPr lang="en-US" sz="1600" dirty="0">
                  <a:solidFill>
                    <a:schemeClr val="accent1"/>
                  </a:solidFill>
                  <a:latin typeface="IntelOne Display Medium" panose="020B0703020203020204" pitchFamily="34" charset="0"/>
                  <a:ea typeface="Intel Clear Light" panose="020B0404020203020204" pitchFamily="34" charset="0"/>
                  <a:cs typeface="Intel Clear Light" panose="020B0404020203020204" pitchFamily="34" charset="0"/>
                </a:rPr>
                <a:t>Up To</a:t>
              </a:r>
            </a:p>
          </p:txBody>
        </p:sp>
        <p:sp>
          <p:nvSpPr>
            <p:cNvPr id="79" name="TextBox 78">
              <a:extLst>
                <a:ext uri="{FF2B5EF4-FFF2-40B4-BE49-F238E27FC236}">
                  <a16:creationId xmlns:a16="http://schemas.microsoft.com/office/drawing/2014/main" id="{A9C344EB-763E-F4EB-6F24-09779FFC3F15}"/>
                </a:ext>
              </a:extLst>
            </p:cNvPr>
            <p:cNvSpPr txBox="1"/>
            <p:nvPr/>
          </p:nvSpPr>
          <p:spPr>
            <a:xfrm>
              <a:off x="9970629" y="2625730"/>
              <a:ext cx="2131566" cy="461545"/>
            </a:xfrm>
            <a:prstGeom prst="rect">
              <a:avLst/>
            </a:prstGeom>
            <a:noFill/>
          </p:spPr>
          <p:txBody>
            <a:bodyPr wrap="square">
              <a:spAutoFit/>
            </a:bodyPr>
            <a:lstStyle/>
            <a:p>
              <a:r>
                <a:rPr lang="en-US" sz="2399" dirty="0">
                  <a:solidFill>
                    <a:schemeClr val="accent1"/>
                  </a:solidFill>
                  <a:latin typeface="IntelOne Display Medium" panose="020B0703020203020204" pitchFamily="34" charset="0"/>
                </a:rPr>
                <a:t>Higher</a:t>
              </a:r>
              <a:endParaRPr lang="en-US" sz="2399" dirty="0"/>
            </a:p>
          </p:txBody>
        </p:sp>
        <p:sp>
          <p:nvSpPr>
            <p:cNvPr id="80" name="TextBox 79">
              <a:extLst>
                <a:ext uri="{FF2B5EF4-FFF2-40B4-BE49-F238E27FC236}">
                  <a16:creationId xmlns:a16="http://schemas.microsoft.com/office/drawing/2014/main" id="{3371062C-6826-9CDD-7540-2308D5EAA13B}"/>
                </a:ext>
              </a:extLst>
            </p:cNvPr>
            <p:cNvSpPr txBox="1"/>
            <p:nvPr/>
          </p:nvSpPr>
          <p:spPr>
            <a:xfrm>
              <a:off x="9945231" y="3017854"/>
              <a:ext cx="2513565" cy="923090"/>
            </a:xfrm>
            <a:prstGeom prst="rect">
              <a:avLst/>
            </a:prstGeom>
            <a:noFill/>
          </p:spPr>
          <p:txBody>
            <a:bodyPr wrap="square" lIns="91416" tIns="45708" rIns="91416" bIns="45708" anchor="t">
              <a:spAutoFit/>
            </a:bodyPr>
            <a:lstStyle/>
            <a:p>
              <a:r>
                <a:rPr lang="en-US" sz="1799" err="1">
                  <a:solidFill>
                    <a:schemeClr val="accent1"/>
                  </a:solidFill>
                  <a:latin typeface="IntelOne Display Medium"/>
                </a:rPr>
                <a:t>RocksDB</a:t>
              </a:r>
              <a:br>
                <a:rPr lang="en-US" sz="1799">
                  <a:latin typeface="IntelOne Display Medium" panose="020B0703020203020204" pitchFamily="34" charset="0"/>
                </a:rPr>
              </a:br>
              <a:r>
                <a:rPr lang="en-US" sz="1799">
                  <a:solidFill>
                    <a:schemeClr val="accent1"/>
                  </a:solidFill>
                  <a:latin typeface="IntelOne Display Medium"/>
                </a:rPr>
                <a:t>Performance</a:t>
              </a:r>
              <a:endParaRPr lang="en-US" sz="1600">
                <a:solidFill>
                  <a:schemeClr val="accent1"/>
                </a:solidFill>
                <a:latin typeface="IntelOne Display Medium"/>
              </a:endParaRPr>
            </a:p>
            <a:p>
              <a:endParaRPr lang="en-US" sz="1799">
                <a:solidFill>
                  <a:schemeClr val="accent1"/>
                </a:solidFill>
              </a:endParaRPr>
            </a:p>
          </p:txBody>
        </p:sp>
      </p:grpSp>
      <p:sp>
        <p:nvSpPr>
          <p:cNvPr id="81" name="Title 1">
            <a:extLst>
              <a:ext uri="{FF2B5EF4-FFF2-40B4-BE49-F238E27FC236}">
                <a16:creationId xmlns:a16="http://schemas.microsoft.com/office/drawing/2014/main" id="{F5465A78-D41C-D9F4-2400-CB128FFAA1BC}"/>
              </a:ext>
            </a:extLst>
          </p:cNvPr>
          <p:cNvSpPr txBox="1">
            <a:spLocks/>
          </p:cNvSpPr>
          <p:nvPr/>
        </p:nvSpPr>
        <p:spPr>
          <a:xfrm>
            <a:off x="969109" y="1203999"/>
            <a:ext cx="7265536" cy="3662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ctr" anchorCtr="0">
            <a:norm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defTabSz="914126">
              <a:defRPr/>
            </a:pPr>
            <a:r>
              <a:rPr lang="en-US" sz="1600" dirty="0">
                <a:solidFill>
                  <a:srgbClr val="525252"/>
                </a:solidFill>
                <a:latin typeface="+mn-lt"/>
                <a:ea typeface="Intel Clear" panose="020B0604020203020204" pitchFamily="34" charset="0"/>
                <a:cs typeface="Intel Clear" panose="020B0604020203020204" pitchFamily="34" charset="0"/>
              </a:rPr>
              <a:t>Increases query throughput and decreases memory footprint  </a:t>
            </a:r>
          </a:p>
        </p:txBody>
      </p:sp>
      <p:grpSp>
        <p:nvGrpSpPr>
          <p:cNvPr id="84" name="Group 83">
            <a:extLst>
              <a:ext uri="{FF2B5EF4-FFF2-40B4-BE49-F238E27FC236}">
                <a16:creationId xmlns:a16="http://schemas.microsoft.com/office/drawing/2014/main" id="{EF082536-96DB-D307-76BE-C49D7777DE8F}"/>
              </a:ext>
            </a:extLst>
          </p:cNvPr>
          <p:cNvGrpSpPr/>
          <p:nvPr/>
        </p:nvGrpSpPr>
        <p:grpSpPr>
          <a:xfrm>
            <a:off x="691452" y="1279625"/>
            <a:ext cx="202165" cy="202164"/>
            <a:chOff x="9261547" y="1573795"/>
            <a:chExt cx="167078" cy="167077"/>
          </a:xfrm>
        </p:grpSpPr>
        <p:sp>
          <p:nvSpPr>
            <p:cNvPr id="83" name="Rectangle 82">
              <a:extLst>
                <a:ext uri="{FF2B5EF4-FFF2-40B4-BE49-F238E27FC236}">
                  <a16:creationId xmlns:a16="http://schemas.microsoft.com/office/drawing/2014/main" id="{890A960D-A78B-1BCA-AF48-F70C9E86774C}"/>
                </a:ext>
              </a:extLst>
            </p:cNvPr>
            <p:cNvSpPr/>
            <p:nvPr/>
          </p:nvSpPr>
          <p:spPr>
            <a:xfrm>
              <a:off x="9264722" y="1583586"/>
              <a:ext cx="159895" cy="14776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19">
              <a:extLst>
                <a:ext uri="{FF2B5EF4-FFF2-40B4-BE49-F238E27FC236}">
                  <a16:creationId xmlns:a16="http://schemas.microsoft.com/office/drawing/2014/main" id="{2F8BF321-6D5D-2DC6-B2EB-5E199BEA181C}"/>
                </a:ext>
              </a:extLst>
            </p:cNvPr>
            <p:cNvSpPr>
              <a:spLocks noEditPoints="1"/>
            </p:cNvSpPr>
            <p:nvPr/>
          </p:nvSpPr>
          <p:spPr bwMode="auto">
            <a:xfrm>
              <a:off x="9261547" y="1573795"/>
              <a:ext cx="167078" cy="167077"/>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46" name="Freeform 421">
              <a:extLst>
                <a:ext uri="{FF2B5EF4-FFF2-40B4-BE49-F238E27FC236}">
                  <a16:creationId xmlns:a16="http://schemas.microsoft.com/office/drawing/2014/main" id="{4934FAD5-A02B-ABFF-61D9-D980D0C0F120}"/>
                </a:ext>
              </a:extLst>
            </p:cNvPr>
            <p:cNvSpPr>
              <a:spLocks/>
            </p:cNvSpPr>
            <p:nvPr/>
          </p:nvSpPr>
          <p:spPr bwMode="auto">
            <a:xfrm>
              <a:off x="9288385" y="1611595"/>
              <a:ext cx="117182" cy="91855"/>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0068B5"/>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101" name="Group 100">
            <a:extLst>
              <a:ext uri="{FF2B5EF4-FFF2-40B4-BE49-F238E27FC236}">
                <a16:creationId xmlns:a16="http://schemas.microsoft.com/office/drawing/2014/main" id="{BD5B21F7-5444-AAC0-1868-3B0D4624C434}"/>
              </a:ext>
            </a:extLst>
          </p:cNvPr>
          <p:cNvGrpSpPr/>
          <p:nvPr/>
        </p:nvGrpSpPr>
        <p:grpSpPr>
          <a:xfrm>
            <a:off x="838611" y="2565249"/>
            <a:ext cx="6638635" cy="2155931"/>
            <a:chOff x="838611" y="2565249"/>
            <a:chExt cx="6638635" cy="2155931"/>
          </a:xfrm>
        </p:grpSpPr>
        <p:sp>
          <p:nvSpPr>
            <p:cNvPr id="26" name="Rectangle 25">
              <a:extLst>
                <a:ext uri="{FF2B5EF4-FFF2-40B4-BE49-F238E27FC236}">
                  <a16:creationId xmlns:a16="http://schemas.microsoft.com/office/drawing/2014/main" id="{3210BEC9-237C-B698-4BD2-2277046A68B3}"/>
                </a:ext>
              </a:extLst>
            </p:cNvPr>
            <p:cNvSpPr/>
            <p:nvPr/>
          </p:nvSpPr>
          <p:spPr>
            <a:xfrm>
              <a:off x="2419937" y="2565249"/>
              <a:ext cx="3430744" cy="2155931"/>
            </a:xfrm>
            <a:prstGeom prst="rect">
              <a:avLst/>
            </a:prstGeom>
            <a:noFill/>
            <a:ln w="19050">
              <a:solidFill>
                <a:srgbClr val="AEAEA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1278C3E0-6552-CCA7-A6CB-CCDC5CA64DA1}"/>
                </a:ext>
              </a:extLst>
            </p:cNvPr>
            <p:cNvSpPr txBox="1"/>
            <p:nvPr/>
          </p:nvSpPr>
          <p:spPr>
            <a:xfrm>
              <a:off x="6232414" y="3848458"/>
              <a:ext cx="1244832" cy="310725"/>
            </a:xfrm>
            <a:prstGeom prst="rect">
              <a:avLst/>
            </a:prstGeom>
            <a:solidFill>
              <a:srgbClr val="0068B5"/>
            </a:solidFill>
            <a:ln w="9525" cap="flat" cmpd="sng" algn="ctr">
              <a:noFill/>
              <a:prstDash val="solid"/>
            </a:ln>
            <a:effectLst/>
          </p:spPr>
          <p:txBody>
            <a:bodyPr lIns="0" tIns="0" rIns="0" bIns="0" rtlCol="0" anchor="ctr"/>
            <a:lstStyle>
              <a:defPPr>
                <a:defRPr lang="en-US"/>
              </a:defPPr>
              <a:lvl1pPr algn="ctr" defTabSz="457052">
                <a:defRPr sz="1200">
                  <a:solidFill>
                    <a:srgbClr val="FFFFFF"/>
                  </a:solidFill>
                  <a:latin typeface="IntelOne Display Medium" panose="020B0703020203020204" pitchFamily="34" charset="0"/>
                </a:defRPr>
              </a:lvl1pPr>
            </a:lstStyle>
            <a:p>
              <a:r>
                <a:rPr lang="en-US" dirty="0">
                  <a:sym typeface="Helvetica Neue"/>
                </a:rPr>
                <a:t>LLC or memory </a:t>
              </a:r>
            </a:p>
          </p:txBody>
        </p:sp>
        <p:sp>
          <p:nvSpPr>
            <p:cNvPr id="91" name="Freeform 90">
              <a:extLst>
                <a:ext uri="{FF2B5EF4-FFF2-40B4-BE49-F238E27FC236}">
                  <a16:creationId xmlns:a16="http://schemas.microsoft.com/office/drawing/2014/main" id="{58F5C31C-5E04-ADD2-51AD-8E8B4A2506C9}"/>
                </a:ext>
              </a:extLst>
            </p:cNvPr>
            <p:cNvSpPr/>
            <p:nvPr/>
          </p:nvSpPr>
          <p:spPr>
            <a:xfrm>
              <a:off x="1469985" y="3070282"/>
              <a:ext cx="1273572" cy="248971"/>
            </a:xfrm>
            <a:custGeom>
              <a:avLst/>
              <a:gdLst>
                <a:gd name="connsiteX0" fmla="*/ 1226916 w 1226916"/>
                <a:gd name="connsiteY0" fmla="*/ 0 h 300942"/>
                <a:gd name="connsiteX1" fmla="*/ 0 w 1226916"/>
                <a:gd name="connsiteY1" fmla="*/ 0 h 300942"/>
                <a:gd name="connsiteX2" fmla="*/ 0 w 1226916"/>
                <a:gd name="connsiteY2" fmla="*/ 104173 h 300942"/>
                <a:gd name="connsiteX3" fmla="*/ 0 w 1226916"/>
                <a:gd name="connsiteY3" fmla="*/ 300942 h 300942"/>
              </a:gdLst>
              <a:ahLst/>
              <a:cxnLst>
                <a:cxn ang="0">
                  <a:pos x="connsiteX0" y="connsiteY0"/>
                </a:cxn>
                <a:cxn ang="0">
                  <a:pos x="connsiteX1" y="connsiteY1"/>
                </a:cxn>
                <a:cxn ang="0">
                  <a:pos x="connsiteX2" y="connsiteY2"/>
                </a:cxn>
                <a:cxn ang="0">
                  <a:pos x="connsiteX3" y="connsiteY3"/>
                </a:cxn>
              </a:cxnLst>
              <a:rect l="l" t="t" r="r" b="b"/>
              <a:pathLst>
                <a:path w="1226916" h="300942">
                  <a:moveTo>
                    <a:pt x="1226916" y="0"/>
                  </a:moveTo>
                  <a:lnTo>
                    <a:pt x="0" y="0"/>
                  </a:lnTo>
                  <a:lnTo>
                    <a:pt x="0" y="104173"/>
                  </a:lnTo>
                  <a:lnTo>
                    <a:pt x="0" y="300942"/>
                  </a:lnTo>
                </a:path>
              </a:pathLst>
            </a:custGeom>
            <a:ln w="15875">
              <a:solidFill>
                <a:srgbClr val="52525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a:extLst>
                <a:ext uri="{FF2B5EF4-FFF2-40B4-BE49-F238E27FC236}">
                  <a16:creationId xmlns:a16="http://schemas.microsoft.com/office/drawing/2014/main" id="{E32BCFD1-718A-1F0A-1D06-CD5F88AC103E}"/>
                </a:ext>
              </a:extLst>
            </p:cNvPr>
            <p:cNvSpPr/>
            <p:nvPr/>
          </p:nvSpPr>
          <p:spPr>
            <a:xfrm rot="16200000">
              <a:off x="1937043" y="3200668"/>
              <a:ext cx="310724" cy="1244833"/>
            </a:xfrm>
            <a:custGeom>
              <a:avLst/>
              <a:gdLst>
                <a:gd name="connsiteX0" fmla="*/ 1226916 w 1226916"/>
                <a:gd name="connsiteY0" fmla="*/ 0 h 300942"/>
                <a:gd name="connsiteX1" fmla="*/ 0 w 1226916"/>
                <a:gd name="connsiteY1" fmla="*/ 0 h 300942"/>
                <a:gd name="connsiteX2" fmla="*/ 0 w 1226916"/>
                <a:gd name="connsiteY2" fmla="*/ 104173 h 300942"/>
                <a:gd name="connsiteX3" fmla="*/ 0 w 1226916"/>
                <a:gd name="connsiteY3" fmla="*/ 300942 h 300942"/>
              </a:gdLst>
              <a:ahLst/>
              <a:cxnLst>
                <a:cxn ang="0">
                  <a:pos x="connsiteX0" y="connsiteY0"/>
                </a:cxn>
                <a:cxn ang="0">
                  <a:pos x="connsiteX1" y="connsiteY1"/>
                </a:cxn>
                <a:cxn ang="0">
                  <a:pos x="connsiteX2" y="connsiteY2"/>
                </a:cxn>
                <a:cxn ang="0">
                  <a:pos x="connsiteX3" y="connsiteY3"/>
                </a:cxn>
              </a:cxnLst>
              <a:rect l="l" t="t" r="r" b="b"/>
              <a:pathLst>
                <a:path w="1226916" h="300942">
                  <a:moveTo>
                    <a:pt x="1226916" y="0"/>
                  </a:moveTo>
                  <a:lnTo>
                    <a:pt x="0" y="0"/>
                  </a:lnTo>
                  <a:lnTo>
                    <a:pt x="0" y="104173"/>
                  </a:lnTo>
                  <a:lnTo>
                    <a:pt x="0" y="300942"/>
                  </a:lnTo>
                </a:path>
              </a:pathLst>
            </a:custGeom>
            <a:ln w="15875">
              <a:solidFill>
                <a:srgbClr val="52525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5" name="Straight Arrow Connector 94">
              <a:extLst>
                <a:ext uri="{FF2B5EF4-FFF2-40B4-BE49-F238E27FC236}">
                  <a16:creationId xmlns:a16="http://schemas.microsoft.com/office/drawing/2014/main" id="{C09A28D9-0D92-B67F-6154-AE0194179017}"/>
                </a:ext>
              </a:extLst>
            </p:cNvPr>
            <p:cNvCxnSpPr>
              <a:cxnSpLocks/>
            </p:cNvCxnSpPr>
            <p:nvPr/>
          </p:nvCxnSpPr>
          <p:spPr>
            <a:xfrm>
              <a:off x="3867268" y="4006170"/>
              <a:ext cx="533152" cy="0"/>
            </a:xfrm>
            <a:prstGeom prst="straightConnector1">
              <a:avLst/>
            </a:prstGeom>
            <a:ln w="15875">
              <a:solidFill>
                <a:srgbClr val="52525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ounded Rectangle 64">
              <a:extLst>
                <a:ext uri="{FF2B5EF4-FFF2-40B4-BE49-F238E27FC236}">
                  <a16:creationId xmlns:a16="http://schemas.microsoft.com/office/drawing/2014/main" id="{7C5AAE97-65D8-8A08-9365-D97C77744603}"/>
                </a:ext>
              </a:extLst>
            </p:cNvPr>
            <p:cNvSpPr/>
            <p:nvPr/>
          </p:nvSpPr>
          <p:spPr>
            <a:xfrm>
              <a:off x="2735400" y="2751472"/>
              <a:ext cx="1155933" cy="605526"/>
            </a:xfrm>
            <a:prstGeom prst="roundRect">
              <a:avLst>
                <a:gd name="adj" fmla="val 0"/>
              </a:avLst>
            </a:prstGeom>
            <a:solidFill>
              <a:srgbClr val="00C7FD"/>
            </a:solidFill>
            <a:ln w="9525" cap="flat" cmpd="sng" algn="ctr">
              <a:noFill/>
              <a:prstDash val="solid"/>
            </a:ln>
            <a:effectLst/>
          </p:spPr>
          <p:txBody>
            <a:bodyPr lIns="0" tIns="0" rIns="0" bIns="0" rtlCol="0" anchor="ctr"/>
            <a:lstStyle/>
            <a:p>
              <a:pPr algn="ctr" defTabSz="457052">
                <a:defRPr/>
              </a:pPr>
              <a:r>
                <a:rPr lang="en-US" sz="1200" dirty="0">
                  <a:solidFill>
                    <a:srgbClr val="FFFFFF"/>
                  </a:solidFill>
                  <a:latin typeface="IntelOne Display Medium" panose="020B0703020203020204" pitchFamily="34" charset="0"/>
                </a:rPr>
                <a:t>Compress</a:t>
              </a:r>
            </a:p>
          </p:txBody>
        </p:sp>
        <p:sp>
          <p:nvSpPr>
            <p:cNvPr id="86" name="Rounded Rectangle 64">
              <a:extLst>
                <a:ext uri="{FF2B5EF4-FFF2-40B4-BE49-F238E27FC236}">
                  <a16:creationId xmlns:a16="http://schemas.microsoft.com/office/drawing/2014/main" id="{AB670F60-24CF-9289-7E4F-5C40A627B29E}"/>
                </a:ext>
              </a:extLst>
            </p:cNvPr>
            <p:cNvSpPr/>
            <p:nvPr/>
          </p:nvSpPr>
          <p:spPr>
            <a:xfrm>
              <a:off x="2735400" y="3703407"/>
              <a:ext cx="1155933" cy="605526"/>
            </a:xfrm>
            <a:prstGeom prst="roundRect">
              <a:avLst>
                <a:gd name="adj" fmla="val 0"/>
              </a:avLst>
            </a:prstGeom>
            <a:solidFill>
              <a:srgbClr val="00C7FD"/>
            </a:solidFill>
            <a:ln w="9525" cap="flat" cmpd="sng" algn="ctr">
              <a:noFill/>
              <a:prstDash val="solid"/>
            </a:ln>
            <a:effectLst/>
          </p:spPr>
          <p:txBody>
            <a:bodyPr lIns="0" tIns="0" rIns="0" bIns="0" rtlCol="0" anchor="ctr"/>
            <a:lstStyle/>
            <a:p>
              <a:pPr algn="ctr" defTabSz="457052">
                <a:defRPr/>
              </a:pPr>
              <a:r>
                <a:rPr lang="en-US" sz="1200" dirty="0">
                  <a:solidFill>
                    <a:srgbClr val="FFFFFF"/>
                  </a:solidFill>
                  <a:latin typeface="IntelOne Display Medium" panose="020B0703020203020204" pitchFamily="34" charset="0"/>
                </a:rPr>
                <a:t>Decompress</a:t>
              </a:r>
            </a:p>
          </p:txBody>
        </p:sp>
        <p:sp>
          <p:nvSpPr>
            <p:cNvPr id="89" name="TextBox 88">
              <a:extLst>
                <a:ext uri="{FF2B5EF4-FFF2-40B4-BE49-F238E27FC236}">
                  <a16:creationId xmlns:a16="http://schemas.microsoft.com/office/drawing/2014/main" id="{486E23E9-19E0-5A19-6312-B64721C7BE4E}"/>
                </a:ext>
              </a:extLst>
            </p:cNvPr>
            <p:cNvSpPr txBox="1"/>
            <p:nvPr/>
          </p:nvSpPr>
          <p:spPr>
            <a:xfrm>
              <a:off x="838611" y="3356998"/>
              <a:ext cx="1244832" cy="310725"/>
            </a:xfrm>
            <a:prstGeom prst="rect">
              <a:avLst/>
            </a:prstGeom>
            <a:solidFill>
              <a:srgbClr val="0068B5"/>
            </a:solidFill>
            <a:ln w="9525" cap="flat" cmpd="sng" algn="ctr">
              <a:noFill/>
              <a:prstDash val="solid"/>
            </a:ln>
            <a:effectLst/>
          </p:spPr>
          <p:txBody>
            <a:bodyPr lIns="0" tIns="0" rIns="0" bIns="0" rtlCol="0" anchor="ctr"/>
            <a:lstStyle>
              <a:defPPr>
                <a:defRPr lang="en-US"/>
              </a:defPPr>
              <a:lvl1pPr algn="ctr" defTabSz="457052">
                <a:defRPr sz="1200">
                  <a:solidFill>
                    <a:srgbClr val="FFFFFF"/>
                  </a:solidFill>
                  <a:latin typeface="IntelOne Display Medium" panose="020B0703020203020204" pitchFamily="34" charset="0"/>
                </a:defRPr>
              </a:lvl1pPr>
            </a:lstStyle>
            <a:p>
              <a:r>
                <a:rPr lang="en-US" dirty="0">
                  <a:sym typeface="Helvetica Neue"/>
                </a:rPr>
                <a:t>LLC or memory </a:t>
              </a:r>
            </a:p>
          </p:txBody>
        </p:sp>
        <p:cxnSp>
          <p:nvCxnSpPr>
            <p:cNvPr id="99" name="Straight Arrow Connector 98">
              <a:extLst>
                <a:ext uri="{FF2B5EF4-FFF2-40B4-BE49-F238E27FC236}">
                  <a16:creationId xmlns:a16="http://schemas.microsoft.com/office/drawing/2014/main" id="{B0E5F51E-6587-E269-AC55-D3A7FD6797DC}"/>
                </a:ext>
              </a:extLst>
            </p:cNvPr>
            <p:cNvCxnSpPr>
              <a:cxnSpLocks/>
            </p:cNvCxnSpPr>
            <p:nvPr/>
          </p:nvCxnSpPr>
          <p:spPr>
            <a:xfrm>
              <a:off x="5534703" y="4006170"/>
              <a:ext cx="670817" cy="0"/>
            </a:xfrm>
            <a:prstGeom prst="straightConnector1">
              <a:avLst/>
            </a:prstGeom>
            <a:ln w="15875">
              <a:solidFill>
                <a:srgbClr val="52525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ounded Rectangle 64">
              <a:extLst>
                <a:ext uri="{FF2B5EF4-FFF2-40B4-BE49-F238E27FC236}">
                  <a16:creationId xmlns:a16="http://schemas.microsoft.com/office/drawing/2014/main" id="{5A777905-8CDE-414C-AFA8-B84A0A10EB77}"/>
                </a:ext>
              </a:extLst>
            </p:cNvPr>
            <p:cNvSpPr/>
            <p:nvPr/>
          </p:nvSpPr>
          <p:spPr>
            <a:xfrm>
              <a:off x="4424485" y="3703407"/>
              <a:ext cx="1155933" cy="605526"/>
            </a:xfrm>
            <a:prstGeom prst="roundRect">
              <a:avLst>
                <a:gd name="adj" fmla="val 0"/>
              </a:avLst>
            </a:prstGeom>
            <a:solidFill>
              <a:srgbClr val="00C7FD"/>
            </a:solidFill>
            <a:ln w="9525" cap="flat" cmpd="sng" algn="ctr">
              <a:noFill/>
              <a:prstDash val="solid"/>
            </a:ln>
            <a:effectLst/>
          </p:spPr>
          <p:txBody>
            <a:bodyPr lIns="0" tIns="0" rIns="0" bIns="0" rtlCol="0" anchor="ctr"/>
            <a:lstStyle/>
            <a:p>
              <a:pPr algn="ctr" defTabSz="457052"/>
              <a:r>
                <a:rPr lang="en-US" sz="1200" dirty="0">
                  <a:solidFill>
                    <a:srgbClr val="FFFFFF"/>
                  </a:solidFill>
                  <a:latin typeface="IntelOne Display Medium" panose="020B0703020203020204" pitchFamily="34" charset="0"/>
                </a:rPr>
                <a:t>Scan/Filter</a:t>
              </a:r>
            </a:p>
          </p:txBody>
        </p:sp>
      </p:grpSp>
      <p:sp>
        <p:nvSpPr>
          <p:cNvPr id="105" name="TextBox 104">
            <a:extLst>
              <a:ext uri="{FF2B5EF4-FFF2-40B4-BE49-F238E27FC236}">
                <a16:creationId xmlns:a16="http://schemas.microsoft.com/office/drawing/2014/main" id="{5EE07A76-575C-7005-FFB7-FDF16C4A5065}"/>
              </a:ext>
            </a:extLst>
          </p:cNvPr>
          <p:cNvSpPr txBox="1"/>
          <p:nvPr/>
        </p:nvSpPr>
        <p:spPr>
          <a:xfrm>
            <a:off x="1241378" y="2479180"/>
            <a:ext cx="2117616" cy="430887"/>
          </a:xfrm>
          <a:prstGeom prst="rect">
            <a:avLst/>
          </a:prstGeom>
          <a:noFill/>
        </p:spPr>
        <p:txBody>
          <a:bodyPr wrap="square" rtlCol="0">
            <a:spAutoFit/>
          </a:bodyPr>
          <a:lstStyle/>
          <a:p>
            <a:r>
              <a:rPr lang="en-US" sz="1100" dirty="0">
                <a:solidFill>
                  <a:srgbClr val="525252"/>
                </a:solidFill>
                <a:latin typeface="IntelOne Display Regular"/>
                <a:cs typeface="Arial"/>
              </a:rPr>
              <a:t>Deeper</a:t>
            </a:r>
          </a:p>
          <a:p>
            <a:r>
              <a:rPr lang="en-US" sz="1100" dirty="0">
                <a:solidFill>
                  <a:srgbClr val="525252"/>
                </a:solidFill>
                <a:latin typeface="IntelOne Display Regular"/>
                <a:cs typeface="Arial"/>
              </a:rPr>
              <a:t>compression</a:t>
            </a:r>
            <a:endParaRPr lang="en-US" sz="1100" dirty="0">
              <a:solidFill>
                <a:srgbClr val="525252"/>
              </a:solidFill>
            </a:endParaRPr>
          </a:p>
        </p:txBody>
      </p:sp>
      <p:grpSp>
        <p:nvGrpSpPr>
          <p:cNvPr id="108" name="Group 107">
            <a:extLst>
              <a:ext uri="{FF2B5EF4-FFF2-40B4-BE49-F238E27FC236}">
                <a16:creationId xmlns:a16="http://schemas.microsoft.com/office/drawing/2014/main" id="{2788BCAE-821D-42A1-67D6-B7AB1ACFA94D}"/>
              </a:ext>
            </a:extLst>
          </p:cNvPr>
          <p:cNvGrpSpPr/>
          <p:nvPr/>
        </p:nvGrpSpPr>
        <p:grpSpPr>
          <a:xfrm>
            <a:off x="1004428" y="2551222"/>
            <a:ext cx="233985" cy="276999"/>
            <a:chOff x="914296" y="2524652"/>
            <a:chExt cx="283122" cy="335170"/>
          </a:xfrm>
        </p:grpSpPr>
        <p:sp>
          <p:nvSpPr>
            <p:cNvPr id="107" name="Oval 106">
              <a:extLst>
                <a:ext uri="{FF2B5EF4-FFF2-40B4-BE49-F238E27FC236}">
                  <a16:creationId xmlns:a16="http://schemas.microsoft.com/office/drawing/2014/main" id="{9889BEFA-432E-EF28-1584-4B6A7035C7B9}"/>
                </a:ext>
              </a:extLst>
            </p:cNvPr>
            <p:cNvSpPr/>
            <p:nvPr/>
          </p:nvSpPr>
          <p:spPr>
            <a:xfrm>
              <a:off x="919383" y="2560700"/>
              <a:ext cx="278035" cy="278035"/>
            </a:xfrm>
            <a:prstGeom prst="ellipse">
              <a:avLst/>
            </a:prstGeom>
            <a:solidFill>
              <a:schemeClr val="tx1"/>
            </a:solidFill>
            <a:ln w="2222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6" name="TextBox 105">
              <a:extLst>
                <a:ext uri="{FF2B5EF4-FFF2-40B4-BE49-F238E27FC236}">
                  <a16:creationId xmlns:a16="http://schemas.microsoft.com/office/drawing/2014/main" id="{513E94E7-A2CE-8F32-FE41-9E566E3B3470}"/>
                </a:ext>
              </a:extLst>
            </p:cNvPr>
            <p:cNvSpPr txBox="1"/>
            <p:nvPr/>
          </p:nvSpPr>
          <p:spPr>
            <a:xfrm>
              <a:off x="914296" y="2524652"/>
              <a:ext cx="281635" cy="335170"/>
            </a:xfrm>
            <a:prstGeom prst="rect">
              <a:avLst/>
            </a:prstGeom>
            <a:noFill/>
          </p:spPr>
          <p:txBody>
            <a:bodyPr wrap="none" rtlCol="0">
              <a:spAutoFit/>
            </a:bodyPr>
            <a:lstStyle/>
            <a:p>
              <a:r>
                <a:rPr lang="en-US" sz="1200" dirty="0">
                  <a:solidFill>
                    <a:srgbClr val="525252"/>
                  </a:solidFill>
                  <a:latin typeface="IntelOne Display Medium" panose="020B0503020203020204" pitchFamily="34" charset="77"/>
                </a:rPr>
                <a:t>1</a:t>
              </a:r>
            </a:p>
          </p:txBody>
        </p:sp>
      </p:grpSp>
      <p:sp>
        <p:nvSpPr>
          <p:cNvPr id="109" name="TextBox 108">
            <a:extLst>
              <a:ext uri="{FF2B5EF4-FFF2-40B4-BE49-F238E27FC236}">
                <a16:creationId xmlns:a16="http://schemas.microsoft.com/office/drawing/2014/main" id="{6BA907B6-90D2-0266-6FF9-7A1534244B03}"/>
              </a:ext>
            </a:extLst>
          </p:cNvPr>
          <p:cNvSpPr txBox="1"/>
          <p:nvPr/>
        </p:nvSpPr>
        <p:spPr>
          <a:xfrm>
            <a:off x="1241378" y="4089615"/>
            <a:ext cx="2117616" cy="430887"/>
          </a:xfrm>
          <a:prstGeom prst="rect">
            <a:avLst/>
          </a:prstGeom>
          <a:noFill/>
        </p:spPr>
        <p:txBody>
          <a:bodyPr wrap="square" rtlCol="0">
            <a:spAutoFit/>
          </a:bodyPr>
          <a:lstStyle/>
          <a:p>
            <a:r>
              <a:rPr lang="en-US" sz="1100" dirty="0">
                <a:solidFill>
                  <a:srgbClr val="525252"/>
                </a:solidFill>
                <a:latin typeface="IntelOne Display Regular"/>
                <a:cs typeface="Arial"/>
              </a:rPr>
              <a:t>More effective</a:t>
            </a:r>
          </a:p>
          <a:p>
            <a:r>
              <a:rPr lang="en-US" sz="1100" dirty="0">
                <a:solidFill>
                  <a:srgbClr val="525252"/>
                </a:solidFill>
                <a:latin typeface="IntelOne Display Regular"/>
                <a:cs typeface="Arial"/>
              </a:rPr>
              <a:t>bandwidth</a:t>
            </a:r>
            <a:endParaRPr lang="en-US" sz="1100" dirty="0">
              <a:solidFill>
                <a:srgbClr val="525252"/>
              </a:solidFill>
            </a:endParaRPr>
          </a:p>
        </p:txBody>
      </p:sp>
      <p:grpSp>
        <p:nvGrpSpPr>
          <p:cNvPr id="110" name="Group 109">
            <a:extLst>
              <a:ext uri="{FF2B5EF4-FFF2-40B4-BE49-F238E27FC236}">
                <a16:creationId xmlns:a16="http://schemas.microsoft.com/office/drawing/2014/main" id="{7EC23C02-FCC0-3463-640D-272F4EDB04AE}"/>
              </a:ext>
            </a:extLst>
          </p:cNvPr>
          <p:cNvGrpSpPr/>
          <p:nvPr/>
        </p:nvGrpSpPr>
        <p:grpSpPr>
          <a:xfrm>
            <a:off x="986141" y="4161657"/>
            <a:ext cx="274434" cy="276999"/>
            <a:chOff x="891551" y="2524652"/>
            <a:chExt cx="332065" cy="335170"/>
          </a:xfrm>
        </p:grpSpPr>
        <p:sp>
          <p:nvSpPr>
            <p:cNvPr id="111" name="Oval 110">
              <a:extLst>
                <a:ext uri="{FF2B5EF4-FFF2-40B4-BE49-F238E27FC236}">
                  <a16:creationId xmlns:a16="http://schemas.microsoft.com/office/drawing/2014/main" id="{826ECF43-1B43-46F8-A2C4-E314C65DAC15}"/>
                </a:ext>
              </a:extLst>
            </p:cNvPr>
            <p:cNvSpPr/>
            <p:nvPr/>
          </p:nvSpPr>
          <p:spPr>
            <a:xfrm>
              <a:off x="919383" y="2560700"/>
              <a:ext cx="278035" cy="278035"/>
            </a:xfrm>
            <a:prstGeom prst="ellipse">
              <a:avLst/>
            </a:prstGeom>
            <a:solidFill>
              <a:schemeClr val="tx1"/>
            </a:solidFill>
            <a:ln w="2222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TextBox 111">
              <a:extLst>
                <a:ext uri="{FF2B5EF4-FFF2-40B4-BE49-F238E27FC236}">
                  <a16:creationId xmlns:a16="http://schemas.microsoft.com/office/drawing/2014/main" id="{95771599-7D91-E977-76C3-39496C63AF18}"/>
                </a:ext>
              </a:extLst>
            </p:cNvPr>
            <p:cNvSpPr txBox="1"/>
            <p:nvPr/>
          </p:nvSpPr>
          <p:spPr>
            <a:xfrm>
              <a:off x="891551" y="2524652"/>
              <a:ext cx="332065" cy="335170"/>
            </a:xfrm>
            <a:prstGeom prst="rect">
              <a:avLst/>
            </a:prstGeom>
            <a:noFill/>
          </p:spPr>
          <p:txBody>
            <a:bodyPr wrap="none" rtlCol="0">
              <a:spAutoFit/>
            </a:bodyPr>
            <a:lstStyle/>
            <a:p>
              <a:r>
                <a:rPr lang="en-US" sz="1200" dirty="0">
                  <a:solidFill>
                    <a:srgbClr val="525252"/>
                  </a:solidFill>
                  <a:latin typeface="IntelOne Display Medium" panose="020B0503020203020204" pitchFamily="34" charset="77"/>
                </a:rPr>
                <a:t>2</a:t>
              </a:r>
            </a:p>
          </p:txBody>
        </p:sp>
      </p:grpSp>
      <p:sp>
        <p:nvSpPr>
          <p:cNvPr id="113" name="TextBox 112">
            <a:extLst>
              <a:ext uri="{FF2B5EF4-FFF2-40B4-BE49-F238E27FC236}">
                <a16:creationId xmlns:a16="http://schemas.microsoft.com/office/drawing/2014/main" id="{BB0F2217-4A3E-344B-DBC0-4536E825C53F}"/>
              </a:ext>
            </a:extLst>
          </p:cNvPr>
          <p:cNvSpPr txBox="1"/>
          <p:nvPr/>
        </p:nvSpPr>
        <p:spPr>
          <a:xfrm>
            <a:off x="4308943" y="4375620"/>
            <a:ext cx="2117616" cy="261610"/>
          </a:xfrm>
          <a:prstGeom prst="rect">
            <a:avLst/>
          </a:prstGeom>
          <a:noFill/>
        </p:spPr>
        <p:txBody>
          <a:bodyPr wrap="square" rtlCol="0">
            <a:spAutoFit/>
          </a:bodyPr>
          <a:lstStyle/>
          <a:p>
            <a:r>
              <a:rPr lang="en-US" sz="1100" dirty="0">
                <a:solidFill>
                  <a:srgbClr val="525252"/>
                </a:solidFill>
                <a:latin typeface="IntelOne Display Regular"/>
                <a:cs typeface="Arial"/>
              </a:rPr>
              <a:t>Core offload</a:t>
            </a:r>
            <a:endParaRPr lang="en-US" sz="1100" dirty="0">
              <a:solidFill>
                <a:srgbClr val="525252"/>
              </a:solidFill>
            </a:endParaRPr>
          </a:p>
        </p:txBody>
      </p:sp>
      <p:grpSp>
        <p:nvGrpSpPr>
          <p:cNvPr id="114" name="Group 113">
            <a:extLst>
              <a:ext uri="{FF2B5EF4-FFF2-40B4-BE49-F238E27FC236}">
                <a16:creationId xmlns:a16="http://schemas.microsoft.com/office/drawing/2014/main" id="{EF185B70-4EB6-08E4-6604-2E4B05C693E4}"/>
              </a:ext>
            </a:extLst>
          </p:cNvPr>
          <p:cNvGrpSpPr/>
          <p:nvPr/>
        </p:nvGrpSpPr>
        <p:grpSpPr>
          <a:xfrm>
            <a:off x="4053982" y="4365217"/>
            <a:ext cx="276038" cy="276999"/>
            <a:chOff x="891551" y="2524652"/>
            <a:chExt cx="334006" cy="335170"/>
          </a:xfrm>
        </p:grpSpPr>
        <p:sp>
          <p:nvSpPr>
            <p:cNvPr id="115" name="Oval 114">
              <a:extLst>
                <a:ext uri="{FF2B5EF4-FFF2-40B4-BE49-F238E27FC236}">
                  <a16:creationId xmlns:a16="http://schemas.microsoft.com/office/drawing/2014/main" id="{C2A9F290-B884-C7A4-3442-B041D50F96EE}"/>
                </a:ext>
              </a:extLst>
            </p:cNvPr>
            <p:cNvSpPr/>
            <p:nvPr/>
          </p:nvSpPr>
          <p:spPr>
            <a:xfrm>
              <a:off x="919383" y="2560700"/>
              <a:ext cx="278035" cy="278035"/>
            </a:xfrm>
            <a:prstGeom prst="ellipse">
              <a:avLst/>
            </a:prstGeom>
            <a:solidFill>
              <a:schemeClr val="tx1"/>
            </a:solidFill>
            <a:ln w="2222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6" name="TextBox 115">
              <a:extLst>
                <a:ext uri="{FF2B5EF4-FFF2-40B4-BE49-F238E27FC236}">
                  <a16:creationId xmlns:a16="http://schemas.microsoft.com/office/drawing/2014/main" id="{3B1F75B0-05A0-E798-2481-08EDCCE5D486}"/>
                </a:ext>
              </a:extLst>
            </p:cNvPr>
            <p:cNvSpPr txBox="1"/>
            <p:nvPr/>
          </p:nvSpPr>
          <p:spPr>
            <a:xfrm>
              <a:off x="891551" y="2524652"/>
              <a:ext cx="334006" cy="335170"/>
            </a:xfrm>
            <a:prstGeom prst="rect">
              <a:avLst/>
            </a:prstGeom>
            <a:noFill/>
          </p:spPr>
          <p:txBody>
            <a:bodyPr wrap="none" rtlCol="0">
              <a:spAutoFit/>
            </a:bodyPr>
            <a:lstStyle/>
            <a:p>
              <a:r>
                <a:rPr lang="en-US" sz="1200" dirty="0">
                  <a:solidFill>
                    <a:srgbClr val="525252"/>
                  </a:solidFill>
                  <a:latin typeface="IntelOne Display Medium" panose="020B0503020203020204" pitchFamily="34" charset="77"/>
                </a:rPr>
                <a:t>3</a:t>
              </a:r>
            </a:p>
          </p:txBody>
        </p:sp>
      </p:grpSp>
    </p:spTree>
    <p:extLst>
      <p:ext uri="{BB962C8B-B14F-4D97-AF65-F5344CB8AC3E}">
        <p14:creationId xmlns:p14="http://schemas.microsoft.com/office/powerpoint/2010/main" val="25667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DC8DD7-EF93-030E-C2CF-A854E5F6E986}"/>
              </a:ext>
            </a:extLst>
          </p:cNvPr>
          <p:cNvPicPr>
            <a:picLocks noChangeAspect="1"/>
          </p:cNvPicPr>
          <p:nvPr/>
        </p:nvPicPr>
        <p:blipFill rotWithShape="1">
          <a:blip r:embed="rId2"/>
          <a:srcRect t="13" b="6655"/>
          <a:stretch/>
        </p:blipFill>
        <p:spPr>
          <a:xfrm>
            <a:off x="-1" y="893"/>
            <a:ext cx="12190415" cy="6399908"/>
          </a:xfrm>
          <a:prstGeom prst="rect">
            <a:avLst/>
          </a:prstGeom>
        </p:spPr>
      </p:pic>
      <p:sp>
        <p:nvSpPr>
          <p:cNvPr id="2" name="Rectangle 1">
            <a:extLst>
              <a:ext uri="{FF2B5EF4-FFF2-40B4-BE49-F238E27FC236}">
                <a16:creationId xmlns:a16="http://schemas.microsoft.com/office/drawing/2014/main" id="{E86E74E6-0C72-2CBD-4AFD-80E63E26A295}"/>
              </a:ext>
            </a:extLst>
          </p:cNvPr>
          <p:cNvSpPr/>
          <p:nvPr/>
        </p:nvSpPr>
        <p:spPr>
          <a:xfrm>
            <a:off x="0" y="1505166"/>
            <a:ext cx="6094412" cy="1932933"/>
          </a:xfrm>
          <a:prstGeom prst="rect">
            <a:avLst/>
          </a:prstGeom>
          <a:gradFill>
            <a:gsLst>
              <a:gs pos="0">
                <a:srgbClr val="00C7FD"/>
              </a:gs>
              <a:gs pos="100000">
                <a:srgbClr val="0068B5"/>
              </a:gs>
            </a:gsLst>
            <a:lin ang="3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spcBef>
                <a:spcPts val="1000"/>
              </a:spcBef>
            </a:pPr>
            <a:r>
              <a:rPr lang="en-US" sz="4400" dirty="0">
                <a:solidFill>
                  <a:srgbClr val="FFFFFF"/>
                </a:solidFill>
                <a:latin typeface="+mj-lt"/>
              </a:rPr>
              <a:t>Security</a:t>
            </a:r>
            <a:endParaRPr lang="en-US" sz="4400" dirty="0">
              <a:solidFill>
                <a:srgbClr val="FFFFFF"/>
              </a:solidFill>
              <a:latin typeface="+mj-lt"/>
              <a:ea typeface="+mn-lt"/>
              <a:cs typeface="+mn-lt"/>
            </a:endParaRPr>
          </a:p>
        </p:txBody>
      </p:sp>
      <p:sp>
        <p:nvSpPr>
          <p:cNvPr id="3" name="Rectangle 2">
            <a:extLst>
              <a:ext uri="{FF2B5EF4-FFF2-40B4-BE49-F238E27FC236}">
                <a16:creationId xmlns:a16="http://schemas.microsoft.com/office/drawing/2014/main" id="{4EF95716-CC7C-C6DF-70D4-9C6CC32B8738}"/>
              </a:ext>
            </a:extLst>
          </p:cNvPr>
          <p:cNvSpPr/>
          <p:nvPr/>
        </p:nvSpPr>
        <p:spPr>
          <a:xfrm>
            <a:off x="6094412" y="1316081"/>
            <a:ext cx="192059" cy="189085"/>
          </a:xfrm>
          <a:prstGeom prst="rect">
            <a:avLst/>
          </a:prstGeom>
          <a:solidFill>
            <a:schemeClr val="accent2">
              <a:lumMod val="20000"/>
              <a:lumOff val="80000"/>
            </a:schemeClr>
          </a:solidFill>
          <a:ln w="12700" cap="flat">
            <a:noFill/>
            <a:miter lim="400000"/>
          </a:ln>
          <a:effectLst/>
          <a:sp3d/>
        </p:spPr>
        <p:txBody>
          <a:bodyPr rot="0" spcFirstLastPara="1" vertOverflow="overflow" horzOverflow="overflow" vert="horz" wrap="square" lIns="50787" tIns="50787" rIns="50787" bIns="50787" numCol="1" spcCol="38100" rtlCol="0" anchor="ctr">
            <a:noAutofit/>
          </a:bodyPr>
          <a:lstStyle/>
          <a:p>
            <a:pPr algn="ctr" defTabSz="825252" hangingPunct="0">
              <a:defRPr/>
            </a:pPr>
            <a:endParaRPr lang="en-US" sz="3199" kern="0" dirty="0">
              <a:solidFill>
                <a:srgbClr val="004A86"/>
              </a:solidFill>
              <a:ea typeface="Helvetica Neue Medium"/>
              <a:cs typeface="Helvetica Neue Medium"/>
              <a:sym typeface="Helvetica Neue Medium"/>
            </a:endParaRPr>
          </a:p>
        </p:txBody>
      </p:sp>
    </p:spTree>
    <p:extLst>
      <p:ext uri="{BB962C8B-B14F-4D97-AF65-F5344CB8AC3E}">
        <p14:creationId xmlns:p14="http://schemas.microsoft.com/office/powerpoint/2010/main" val="428044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402AF9-73BD-4EEE-265B-87F3F8880DFD}"/>
              </a:ext>
            </a:extLst>
          </p:cNvPr>
          <p:cNvGrpSpPr/>
          <p:nvPr/>
        </p:nvGrpSpPr>
        <p:grpSpPr>
          <a:xfrm>
            <a:off x="1400463" y="2095036"/>
            <a:ext cx="10211714" cy="3723521"/>
            <a:chOff x="1977111" y="2086798"/>
            <a:chExt cx="10211714" cy="3723521"/>
          </a:xfrm>
        </p:grpSpPr>
        <p:sp>
          <p:nvSpPr>
            <p:cNvPr id="4" name="Hexagon 3">
              <a:extLst>
                <a:ext uri="{FF2B5EF4-FFF2-40B4-BE49-F238E27FC236}">
                  <a16:creationId xmlns:a16="http://schemas.microsoft.com/office/drawing/2014/main" id="{461DFCD1-5BC3-5237-3E3B-23B0413B5FFD}"/>
                </a:ext>
              </a:extLst>
            </p:cNvPr>
            <p:cNvSpPr/>
            <p:nvPr/>
          </p:nvSpPr>
          <p:spPr>
            <a:xfrm>
              <a:off x="6783626" y="2248514"/>
              <a:ext cx="5405199" cy="2381319"/>
            </a:xfrm>
            <a:prstGeom prst="hexagon">
              <a:avLst/>
            </a:prstGeom>
            <a:gradFill>
              <a:gsLst>
                <a:gs pos="0">
                  <a:srgbClr val="E9E9E9"/>
                </a:gs>
                <a:gs pos="73000">
                  <a:srgbClr val="E9E9E9">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B560A50-0B32-4983-5B78-54024AF55F12}"/>
                </a:ext>
              </a:extLst>
            </p:cNvPr>
            <p:cNvSpPr/>
            <p:nvPr/>
          </p:nvSpPr>
          <p:spPr>
            <a:xfrm>
              <a:off x="2041749" y="4534394"/>
              <a:ext cx="4412938" cy="481656"/>
            </a:xfrm>
            <a:prstGeom prst="rect">
              <a:avLst/>
            </a:prstGeom>
            <a:solidFill>
              <a:srgbClr val="00C7FD"/>
            </a:solidFill>
            <a:ln w="12700"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r>
                <a:rPr lang="en-US" dirty="0">
                  <a:solidFill>
                    <a:srgbClr val="FFFFFF"/>
                  </a:solidFill>
                  <a:latin typeface="IntelOne Display Medium" panose="020B0503020203020204" pitchFamily="34" charset="77"/>
                  <a:ea typeface="Helvetica Neue Medium"/>
                  <a:cs typeface="Helvetica Neue Medium"/>
                  <a:sym typeface="Helvetica Neue Medium"/>
                </a:rPr>
                <a:t>Firmware</a:t>
              </a:r>
            </a:p>
          </p:txBody>
        </p:sp>
        <p:sp>
          <p:nvSpPr>
            <p:cNvPr id="77" name="Rectangle 76">
              <a:extLst>
                <a:ext uri="{FF2B5EF4-FFF2-40B4-BE49-F238E27FC236}">
                  <a16:creationId xmlns:a16="http://schemas.microsoft.com/office/drawing/2014/main" id="{E4DA9009-A238-179E-69CF-3B3BCDB96C84}"/>
                </a:ext>
              </a:extLst>
            </p:cNvPr>
            <p:cNvSpPr/>
            <p:nvPr/>
          </p:nvSpPr>
          <p:spPr>
            <a:xfrm>
              <a:off x="2041749" y="3929867"/>
              <a:ext cx="3086524" cy="481656"/>
            </a:xfrm>
            <a:prstGeom prst="rect">
              <a:avLst/>
            </a:prstGeom>
            <a:solidFill>
              <a:srgbClr val="00C7FD"/>
            </a:solidFill>
            <a:ln w="12700"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r>
                <a:rPr lang="en-US" dirty="0">
                  <a:solidFill>
                    <a:srgbClr val="FFFFFF"/>
                  </a:solidFill>
                  <a:latin typeface="IntelOne Display Medium" panose="020B0503020203020204" pitchFamily="34" charset="77"/>
                  <a:ea typeface="Helvetica Neue Medium"/>
                  <a:cs typeface="Helvetica Neue Medium"/>
                  <a:sym typeface="Helvetica Neue Medium"/>
                </a:rPr>
                <a:t>Hypervisor/Host OS</a:t>
              </a:r>
            </a:p>
          </p:txBody>
        </p:sp>
        <p:sp>
          <p:nvSpPr>
            <p:cNvPr id="78" name="Rectangle 77">
              <a:extLst>
                <a:ext uri="{FF2B5EF4-FFF2-40B4-BE49-F238E27FC236}">
                  <a16:creationId xmlns:a16="http://schemas.microsoft.com/office/drawing/2014/main" id="{AAEE714F-30A8-B539-58B0-EC4E4A063A9F}"/>
                </a:ext>
              </a:extLst>
            </p:cNvPr>
            <p:cNvSpPr/>
            <p:nvPr/>
          </p:nvSpPr>
          <p:spPr>
            <a:xfrm>
              <a:off x="2041749" y="3310596"/>
              <a:ext cx="3086524" cy="481656"/>
            </a:xfrm>
            <a:prstGeom prst="rect">
              <a:avLst/>
            </a:prstGeom>
            <a:solidFill>
              <a:srgbClr val="00C7FD"/>
            </a:solidFill>
            <a:ln w="12700"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r>
                <a:rPr lang="en-US" dirty="0">
                  <a:solidFill>
                    <a:srgbClr val="FFFFFF"/>
                  </a:solidFill>
                  <a:latin typeface="IntelOne Display Medium" panose="020B0503020203020204" pitchFamily="34" charset="77"/>
                  <a:ea typeface="Helvetica Neue Medium"/>
                  <a:cs typeface="Helvetica Neue Medium"/>
                  <a:sym typeface="Helvetica Neue Medium"/>
                </a:rPr>
                <a:t>Guest OS</a:t>
              </a:r>
            </a:p>
          </p:txBody>
        </p:sp>
        <p:sp>
          <p:nvSpPr>
            <p:cNvPr id="79" name="Rectangle 78">
              <a:extLst>
                <a:ext uri="{FF2B5EF4-FFF2-40B4-BE49-F238E27FC236}">
                  <a16:creationId xmlns:a16="http://schemas.microsoft.com/office/drawing/2014/main" id="{432F18EF-0305-4D06-0CE7-A015976A02FA}"/>
                </a:ext>
              </a:extLst>
            </p:cNvPr>
            <p:cNvSpPr/>
            <p:nvPr/>
          </p:nvSpPr>
          <p:spPr>
            <a:xfrm>
              <a:off x="2041749" y="2686411"/>
              <a:ext cx="3086524" cy="481656"/>
            </a:xfrm>
            <a:prstGeom prst="rect">
              <a:avLst/>
            </a:prstGeom>
            <a:solidFill>
              <a:srgbClr val="00C7FD"/>
            </a:solidFill>
            <a:ln w="12700"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r>
                <a:rPr lang="en-US" dirty="0">
                  <a:solidFill>
                    <a:srgbClr val="FFFFFF"/>
                  </a:solidFill>
                  <a:latin typeface="IntelOne Display Medium" panose="020B0503020203020204" pitchFamily="34" charset="77"/>
                  <a:ea typeface="Helvetica Neue Medium"/>
                  <a:cs typeface="Helvetica Neue Medium"/>
                  <a:sym typeface="Helvetica Neue Medium"/>
                </a:rPr>
                <a:t>Container</a:t>
              </a:r>
            </a:p>
          </p:txBody>
        </p:sp>
        <p:sp>
          <p:nvSpPr>
            <p:cNvPr id="80" name="Rectangle 79">
              <a:extLst>
                <a:ext uri="{FF2B5EF4-FFF2-40B4-BE49-F238E27FC236}">
                  <a16:creationId xmlns:a16="http://schemas.microsoft.com/office/drawing/2014/main" id="{30EE18F9-6672-FF01-DB7B-13624ACA5CDC}"/>
                </a:ext>
              </a:extLst>
            </p:cNvPr>
            <p:cNvSpPr/>
            <p:nvPr/>
          </p:nvSpPr>
          <p:spPr>
            <a:xfrm>
              <a:off x="2041749" y="2086798"/>
              <a:ext cx="3086524" cy="481656"/>
            </a:xfrm>
            <a:prstGeom prst="rect">
              <a:avLst/>
            </a:prstGeom>
            <a:solidFill>
              <a:srgbClr val="00C7FD"/>
            </a:solidFill>
            <a:ln w="12700"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r>
                <a:rPr lang="en-US" dirty="0">
                  <a:solidFill>
                    <a:srgbClr val="FFFFFF"/>
                  </a:solidFill>
                  <a:latin typeface="IntelOne Display Medium" panose="020B0503020203020204" pitchFamily="34" charset="77"/>
                  <a:ea typeface="Helvetica Neue Medium"/>
                  <a:cs typeface="Helvetica Neue Medium"/>
                  <a:sym typeface="Helvetica Neue Medium"/>
                </a:rPr>
                <a:t>Applications</a:t>
              </a:r>
            </a:p>
          </p:txBody>
        </p:sp>
        <p:sp>
          <p:nvSpPr>
            <p:cNvPr id="81" name="TextBox 80">
              <a:extLst>
                <a:ext uri="{FF2B5EF4-FFF2-40B4-BE49-F238E27FC236}">
                  <a16:creationId xmlns:a16="http://schemas.microsoft.com/office/drawing/2014/main" id="{714B1A1C-D494-740D-8E10-3C664F7E0446}"/>
                </a:ext>
              </a:extLst>
            </p:cNvPr>
            <p:cNvSpPr txBox="1"/>
            <p:nvPr/>
          </p:nvSpPr>
          <p:spPr>
            <a:xfrm>
              <a:off x="7519055" y="2567225"/>
              <a:ext cx="3370487" cy="1723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7606" hangingPunct="0"/>
              <a:r>
                <a:rPr lang="en-US" sz="2800" dirty="0">
                  <a:solidFill>
                    <a:srgbClr val="525252"/>
                  </a:solidFill>
                  <a:latin typeface="+mj-lt"/>
                </a:rPr>
                <a:t>No matter how secure your software, there’s always something underneath</a:t>
              </a:r>
              <a:endParaRPr lang="en-US" sz="2800" dirty="0">
                <a:solidFill>
                  <a:srgbClr val="525252"/>
                </a:solidFill>
                <a:latin typeface="+mj-lt"/>
                <a:sym typeface="Helvetica Neue"/>
              </a:endParaRPr>
            </a:p>
          </p:txBody>
        </p:sp>
        <p:sp>
          <p:nvSpPr>
            <p:cNvPr id="84" name="Rectangle 83">
              <a:extLst>
                <a:ext uri="{FF2B5EF4-FFF2-40B4-BE49-F238E27FC236}">
                  <a16:creationId xmlns:a16="http://schemas.microsoft.com/office/drawing/2014/main" id="{D545677F-1877-955E-A48D-147A7D3B0447}"/>
                </a:ext>
              </a:extLst>
            </p:cNvPr>
            <p:cNvSpPr/>
            <p:nvPr/>
          </p:nvSpPr>
          <p:spPr>
            <a:xfrm>
              <a:off x="5199762" y="2086798"/>
              <a:ext cx="1254925" cy="2324724"/>
            </a:xfrm>
            <a:prstGeom prst="rect">
              <a:avLst/>
            </a:prstGeom>
            <a:solidFill>
              <a:srgbClr val="00C7FD"/>
            </a:solidFill>
            <a:ln w="12700"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r>
                <a:rPr lang="en-US" dirty="0">
                  <a:solidFill>
                    <a:srgbClr val="FFFFFF"/>
                  </a:solidFill>
                  <a:latin typeface="IntelOne Display Medium" panose="020B0503020203020204" pitchFamily="34" charset="77"/>
                  <a:ea typeface="Helvetica Neue Medium"/>
                  <a:cs typeface="Helvetica Neue Medium"/>
                  <a:sym typeface="Helvetica Neue Medium"/>
                </a:rPr>
                <a:t>Security Software</a:t>
              </a:r>
            </a:p>
          </p:txBody>
        </p:sp>
        <p:sp>
          <p:nvSpPr>
            <p:cNvPr id="2" name="Rectangle 1">
              <a:extLst>
                <a:ext uri="{FF2B5EF4-FFF2-40B4-BE49-F238E27FC236}">
                  <a16:creationId xmlns:a16="http://schemas.microsoft.com/office/drawing/2014/main" id="{75553608-F9E0-E60A-87CC-5BAF68740D9B}"/>
                </a:ext>
              </a:extLst>
            </p:cNvPr>
            <p:cNvSpPr/>
            <p:nvPr/>
          </p:nvSpPr>
          <p:spPr>
            <a:xfrm>
              <a:off x="1977111" y="5117771"/>
              <a:ext cx="8742566" cy="692548"/>
            </a:xfrm>
            <a:prstGeom prst="rect">
              <a:avLst/>
            </a:prstGeom>
            <a:solidFill>
              <a:schemeClr val="tx2">
                <a:alpha val="61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ln>
                  <a:solidFill>
                    <a:schemeClr val="bg1"/>
                  </a:solidFill>
                </a:ln>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58" name="Rectangle 57">
              <a:extLst>
                <a:ext uri="{FF2B5EF4-FFF2-40B4-BE49-F238E27FC236}">
                  <a16:creationId xmlns:a16="http://schemas.microsoft.com/office/drawing/2014/main" id="{522D1B79-832C-6126-3C6D-A0775FE9883C}"/>
                </a:ext>
              </a:extLst>
            </p:cNvPr>
            <p:cNvSpPr/>
            <p:nvPr/>
          </p:nvSpPr>
          <p:spPr>
            <a:xfrm>
              <a:off x="2041749" y="5217558"/>
              <a:ext cx="4412938" cy="481656"/>
            </a:xfrm>
            <a:prstGeom prst="rect">
              <a:avLst/>
            </a:prstGeom>
            <a:solidFill>
              <a:srgbClr val="0068B5"/>
            </a:solidFill>
            <a:ln w="12700" cap="flat">
              <a:solidFill>
                <a:srgbClr val="00C7F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r>
                <a:rPr lang="en-US" dirty="0">
                  <a:solidFill>
                    <a:srgbClr val="FFFFFF"/>
                  </a:solidFill>
                  <a:latin typeface="IntelOne Display Medium" panose="020B0503020203020204" pitchFamily="34" charset="77"/>
                  <a:ea typeface="Helvetica Neue Medium"/>
                  <a:cs typeface="Helvetica Neue Medium"/>
                  <a:sym typeface="Helvetica Neue Medium"/>
                </a:rPr>
                <a:t>Hardware</a:t>
              </a:r>
            </a:p>
          </p:txBody>
        </p:sp>
        <p:sp>
          <p:nvSpPr>
            <p:cNvPr id="82" name="TextBox 81">
              <a:extLst>
                <a:ext uri="{FF2B5EF4-FFF2-40B4-BE49-F238E27FC236}">
                  <a16:creationId xmlns:a16="http://schemas.microsoft.com/office/drawing/2014/main" id="{BE6527B2-AB31-05F1-1541-F2E4676AC083}"/>
                </a:ext>
              </a:extLst>
            </p:cNvPr>
            <p:cNvSpPr txBox="1"/>
            <p:nvPr/>
          </p:nvSpPr>
          <p:spPr>
            <a:xfrm>
              <a:off x="7575677" y="5304535"/>
              <a:ext cx="3257244" cy="27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7606" hangingPunct="0"/>
              <a:r>
                <a:rPr lang="en-US" sz="1799" dirty="0">
                  <a:solidFill>
                    <a:srgbClr val="525252"/>
                  </a:solidFill>
                  <a:latin typeface="IntelOne Display Regular" panose="020B0503020203020204" pitchFamily="34" charset="77"/>
                </a:rPr>
                <a:t>Unless you start here</a:t>
              </a:r>
              <a:endParaRPr lang="en-US" sz="1799" dirty="0">
                <a:solidFill>
                  <a:srgbClr val="525252"/>
                </a:solidFill>
                <a:latin typeface="IntelOne Display Regular" panose="020B0503020203020204" pitchFamily="34" charset="77"/>
                <a:sym typeface="Helvetica Neue"/>
              </a:endParaRPr>
            </a:p>
          </p:txBody>
        </p:sp>
        <p:sp>
          <p:nvSpPr>
            <p:cNvPr id="3" name="Isosceles Triangle 2">
              <a:extLst>
                <a:ext uri="{FF2B5EF4-FFF2-40B4-BE49-F238E27FC236}">
                  <a16:creationId xmlns:a16="http://schemas.microsoft.com/office/drawing/2014/main" id="{4A0F478C-1601-4D78-D697-9FD696EDEEE6}"/>
                </a:ext>
              </a:extLst>
            </p:cNvPr>
            <p:cNvSpPr/>
            <p:nvPr/>
          </p:nvSpPr>
          <p:spPr>
            <a:xfrm rot="16200000">
              <a:off x="6529482" y="5342985"/>
              <a:ext cx="307697" cy="230798"/>
            </a:xfrm>
            <a:prstGeom prst="triangle">
              <a:avLst/>
            </a:prstGeom>
            <a:solidFill>
              <a:srgbClr val="00C7F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7" name="Isosceles Triangle 16">
              <a:extLst>
                <a:ext uri="{FF2B5EF4-FFF2-40B4-BE49-F238E27FC236}">
                  <a16:creationId xmlns:a16="http://schemas.microsoft.com/office/drawing/2014/main" id="{A8C7963E-ED47-AC9F-1B57-7C7E62CC45BA}"/>
                </a:ext>
              </a:extLst>
            </p:cNvPr>
            <p:cNvSpPr/>
            <p:nvPr/>
          </p:nvSpPr>
          <p:spPr>
            <a:xfrm rot="16200000">
              <a:off x="6804713" y="5342985"/>
              <a:ext cx="307697" cy="230798"/>
            </a:xfrm>
            <a:prstGeom prst="triangle">
              <a:avLst/>
            </a:prstGeom>
            <a:solidFill>
              <a:srgbClr val="00C7FD">
                <a:alpha val="5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8" name="Isosceles Triangle 17">
              <a:extLst>
                <a:ext uri="{FF2B5EF4-FFF2-40B4-BE49-F238E27FC236}">
                  <a16:creationId xmlns:a16="http://schemas.microsoft.com/office/drawing/2014/main" id="{9AE6BBF1-BE18-5444-8413-AD63CB57EB73}"/>
                </a:ext>
              </a:extLst>
            </p:cNvPr>
            <p:cNvSpPr/>
            <p:nvPr/>
          </p:nvSpPr>
          <p:spPr>
            <a:xfrm rot="16200000">
              <a:off x="7079943" y="5342985"/>
              <a:ext cx="307697" cy="230798"/>
            </a:xfrm>
            <a:prstGeom prst="triangle">
              <a:avLst/>
            </a:prstGeom>
            <a:solidFill>
              <a:srgbClr val="00C7FD">
                <a:alpha val="31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grpSp>
      <p:sp>
        <p:nvSpPr>
          <p:cNvPr id="5" name="Title 4">
            <a:extLst>
              <a:ext uri="{FF2B5EF4-FFF2-40B4-BE49-F238E27FC236}">
                <a16:creationId xmlns:a16="http://schemas.microsoft.com/office/drawing/2014/main" id="{E5DE62C4-940A-5278-7AF9-63F6A72AD76A}"/>
              </a:ext>
            </a:extLst>
          </p:cNvPr>
          <p:cNvSpPr>
            <a:spLocks noGrp="1"/>
          </p:cNvSpPr>
          <p:nvPr>
            <p:ph type="title"/>
          </p:nvPr>
        </p:nvSpPr>
        <p:spPr/>
        <p:txBody>
          <a:bodyPr/>
          <a:lstStyle/>
          <a:p>
            <a:r>
              <a:rPr lang="en-US" dirty="0">
                <a:sym typeface="Helvetica Neue"/>
              </a:rPr>
              <a:t>Your Hardware Platform is a Foundational </a:t>
            </a:r>
            <a:br>
              <a:rPr lang="en-US" dirty="0">
                <a:sym typeface="Helvetica Neue"/>
              </a:rPr>
            </a:br>
            <a:r>
              <a:rPr lang="en-US" dirty="0">
                <a:sym typeface="Helvetica Neue"/>
              </a:rPr>
              <a:t>Security Decision</a:t>
            </a:r>
            <a:endParaRPr lang="en-US" dirty="0"/>
          </a:p>
        </p:txBody>
      </p:sp>
    </p:spTree>
    <p:extLst>
      <p:ext uri="{BB962C8B-B14F-4D97-AF65-F5344CB8AC3E}">
        <p14:creationId xmlns:p14="http://schemas.microsoft.com/office/powerpoint/2010/main" val="206610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7F92-DD7D-328F-C2E8-114B6190BD03}"/>
              </a:ext>
            </a:extLst>
          </p:cNvPr>
          <p:cNvSpPr>
            <a:spLocks noGrp="1"/>
          </p:cNvSpPr>
          <p:nvPr>
            <p:ph type="title"/>
          </p:nvPr>
        </p:nvSpPr>
        <p:spPr/>
        <p:txBody>
          <a:bodyPr/>
          <a:lstStyle/>
          <a:p>
            <a:r>
              <a:rPr lang="en-US" dirty="0"/>
              <a:t>Confidential Computing</a:t>
            </a:r>
          </a:p>
        </p:txBody>
      </p:sp>
      <p:sp>
        <p:nvSpPr>
          <p:cNvPr id="27" name="Rectangle 26">
            <a:extLst>
              <a:ext uri="{FF2B5EF4-FFF2-40B4-BE49-F238E27FC236}">
                <a16:creationId xmlns:a16="http://schemas.microsoft.com/office/drawing/2014/main" id="{CC4F7761-1DFC-4C5A-8D57-923AFA2BD032}"/>
              </a:ext>
            </a:extLst>
          </p:cNvPr>
          <p:cNvSpPr/>
          <p:nvPr/>
        </p:nvSpPr>
        <p:spPr>
          <a:xfrm>
            <a:off x="763045" y="2318857"/>
            <a:ext cx="4718815" cy="3501957"/>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4A86"/>
              </a:solidFill>
              <a:effectLst/>
              <a:uLnTx/>
              <a:uFillTx/>
              <a:latin typeface="IntelOne Text Light"/>
            </a:endParaRPr>
          </a:p>
        </p:txBody>
      </p:sp>
      <p:sp>
        <p:nvSpPr>
          <p:cNvPr id="28" name="Rectangle 27">
            <a:extLst>
              <a:ext uri="{FF2B5EF4-FFF2-40B4-BE49-F238E27FC236}">
                <a16:creationId xmlns:a16="http://schemas.microsoft.com/office/drawing/2014/main" id="{E54008E7-9781-01E2-E2A6-7CB2CFE0217D}"/>
              </a:ext>
            </a:extLst>
          </p:cNvPr>
          <p:cNvSpPr/>
          <p:nvPr/>
        </p:nvSpPr>
        <p:spPr>
          <a:xfrm>
            <a:off x="6174157" y="1995326"/>
            <a:ext cx="5715925" cy="4149019"/>
          </a:xfrm>
          <a:prstGeom prst="rect">
            <a:avLst/>
          </a:prstGeom>
          <a:solidFill>
            <a:srgbClr val="FFFFFF">
              <a:lumMod val="95000"/>
            </a:srgbClr>
          </a:solidFill>
          <a:ln w="12700" cap="flat" cmpd="sng" algn="ctr">
            <a:noFill/>
            <a:prstDash val="solid"/>
            <a:miter lim="800000"/>
          </a:ln>
          <a:effectLst/>
        </p:spPr>
        <p:txBody>
          <a:bodyPr lIns="365760" tIns="0" rIns="36576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4A86"/>
                </a:solidFill>
                <a:effectLst/>
                <a:uLnTx/>
                <a:uFillTx/>
                <a:latin typeface="IntelOne Text" panose="020B0503020203020204" pitchFamily="34" charset="0"/>
              </a:rPr>
              <a:t>Activate confidential or regulated data in your Digital Transformation while remaining compliant, even if collaborating with others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4A86"/>
              </a:solidFill>
              <a:effectLst/>
              <a:uLnTx/>
              <a:uFillTx/>
              <a:latin typeface="IntelOne Text" panose="020B05030202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4A86"/>
              </a:solidFill>
              <a:effectLst/>
              <a:uLnTx/>
              <a:uFillTx/>
              <a:latin typeface="IntelOne Text" panose="020B05030202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4A86"/>
                </a:solidFill>
                <a:effectLst/>
                <a:uLnTx/>
                <a:uFillTx/>
                <a:latin typeface="IntelOne Text" panose="020B0503020203020204" pitchFamily="34" charset="0"/>
              </a:rPr>
              <a:t>Migrate workloads with sensitive data to the cloud with confidence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4A86"/>
              </a:solidFill>
              <a:effectLst/>
              <a:uLnTx/>
              <a:uFillTx/>
              <a:latin typeface="IntelOne Text" panose="020B05030202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4A86"/>
              </a:solidFill>
              <a:effectLst/>
              <a:uLnTx/>
              <a:uFillTx/>
              <a:latin typeface="IntelOne Text" panose="020B05030202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4A86"/>
                </a:solidFill>
                <a:effectLst/>
                <a:uLnTx/>
                <a:uFillTx/>
                <a:latin typeface="IntelOne Text" panose="020B0503020203020204" pitchFamily="34" charset="0"/>
              </a:rPr>
              <a:t>Add technological controls and safeguards to data sovereignty and governance programs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4A86"/>
              </a:solidFill>
              <a:effectLst/>
              <a:uLnTx/>
              <a:uFillTx/>
              <a:latin typeface="IntelOne Text" panose="020B05030202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4A86"/>
              </a:solidFill>
              <a:effectLst/>
              <a:uLnTx/>
              <a:uFillTx/>
              <a:latin typeface="IntelOne Text" panose="020B05030202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4A86"/>
                </a:solidFill>
                <a:effectLst/>
                <a:uLnTx/>
                <a:uFillTx/>
                <a:latin typeface="IntelOne Text" panose="020B0503020203020204" pitchFamily="34" charset="0"/>
              </a:rPr>
              <a:t>Strengthen application and data security in data center or edge deployments</a:t>
            </a:r>
          </a:p>
        </p:txBody>
      </p:sp>
      <p:grpSp>
        <p:nvGrpSpPr>
          <p:cNvPr id="29" name="Group 28">
            <a:extLst>
              <a:ext uri="{FF2B5EF4-FFF2-40B4-BE49-F238E27FC236}">
                <a16:creationId xmlns:a16="http://schemas.microsoft.com/office/drawing/2014/main" id="{99D11344-382E-E4F0-2C11-9DA65F1EF7E7}"/>
              </a:ext>
            </a:extLst>
          </p:cNvPr>
          <p:cNvGrpSpPr/>
          <p:nvPr/>
        </p:nvGrpSpPr>
        <p:grpSpPr>
          <a:xfrm>
            <a:off x="1082930" y="3731119"/>
            <a:ext cx="3899578" cy="702065"/>
            <a:chOff x="808610" y="3357216"/>
            <a:chExt cx="3899578" cy="702065"/>
          </a:xfrm>
        </p:grpSpPr>
        <p:sp>
          <p:nvSpPr>
            <p:cNvPr id="30" name="TextBox 29">
              <a:extLst>
                <a:ext uri="{FF2B5EF4-FFF2-40B4-BE49-F238E27FC236}">
                  <a16:creationId xmlns:a16="http://schemas.microsoft.com/office/drawing/2014/main" id="{9A33078E-92E8-DF89-1595-6D8D68AD03FB}"/>
                </a:ext>
              </a:extLst>
            </p:cNvPr>
            <p:cNvSpPr txBox="1"/>
            <p:nvPr/>
          </p:nvSpPr>
          <p:spPr>
            <a:xfrm>
              <a:off x="1506379" y="3534232"/>
              <a:ext cx="3201809"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C7FD"/>
                  </a:solidFill>
                  <a:effectLst/>
                  <a:uLnTx/>
                  <a:uFillTx/>
                  <a:sym typeface="Helvetica Neue"/>
                </a:rPr>
                <a:t>Encryption and Control</a:t>
              </a:r>
            </a:p>
          </p:txBody>
        </p:sp>
        <p:pic>
          <p:nvPicPr>
            <p:cNvPr id="31" name="Picture 30">
              <a:extLst>
                <a:ext uri="{FF2B5EF4-FFF2-40B4-BE49-F238E27FC236}">
                  <a16:creationId xmlns:a16="http://schemas.microsoft.com/office/drawing/2014/main" id="{DC21A1C1-7B4A-BED9-4925-B84C583B8C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8610" y="3357216"/>
              <a:ext cx="702065" cy="702065"/>
            </a:xfrm>
            <a:prstGeom prst="rect">
              <a:avLst/>
            </a:prstGeom>
          </p:spPr>
        </p:pic>
      </p:grpSp>
      <p:grpSp>
        <p:nvGrpSpPr>
          <p:cNvPr id="32" name="Group 31">
            <a:extLst>
              <a:ext uri="{FF2B5EF4-FFF2-40B4-BE49-F238E27FC236}">
                <a16:creationId xmlns:a16="http://schemas.microsoft.com/office/drawing/2014/main" id="{BEB6DED9-31FD-676B-DA93-E1F2FC54DCD7}"/>
              </a:ext>
            </a:extLst>
          </p:cNvPr>
          <p:cNvGrpSpPr/>
          <p:nvPr/>
        </p:nvGrpSpPr>
        <p:grpSpPr>
          <a:xfrm>
            <a:off x="1132939" y="4695126"/>
            <a:ext cx="4084871" cy="670570"/>
            <a:chOff x="850297" y="2485824"/>
            <a:chExt cx="4084871" cy="670570"/>
          </a:xfrm>
        </p:grpSpPr>
        <p:sp>
          <p:nvSpPr>
            <p:cNvPr id="33" name="TextBox 32">
              <a:extLst>
                <a:ext uri="{FF2B5EF4-FFF2-40B4-BE49-F238E27FC236}">
                  <a16:creationId xmlns:a16="http://schemas.microsoft.com/office/drawing/2014/main" id="{16838979-240A-A038-D2D9-ECF5DD1D78EC}"/>
                </a:ext>
              </a:extLst>
            </p:cNvPr>
            <p:cNvSpPr txBox="1"/>
            <p:nvPr/>
          </p:nvSpPr>
          <p:spPr>
            <a:xfrm>
              <a:off x="1506380" y="2629879"/>
              <a:ext cx="3428788"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C7FD"/>
                  </a:solidFill>
                  <a:effectLst/>
                  <a:uLnTx/>
                  <a:uFillTx/>
                  <a:sym typeface="Helvetica Neue"/>
                </a:rPr>
                <a:t>Verification</a:t>
              </a:r>
              <a:endParaRPr kumimoji="0" lang="en-US" sz="1800" b="0" i="0" u="none" strike="noStrike" kern="0" cap="none" spc="0" normalizeH="0" baseline="0" noProof="0">
                <a:ln>
                  <a:noFill/>
                </a:ln>
                <a:solidFill>
                  <a:srgbClr val="00C7FD"/>
                </a:solidFill>
                <a:effectLst/>
                <a:uLnTx/>
                <a:uFillTx/>
                <a:sym typeface="Helvetica Neue"/>
              </a:endParaRPr>
            </a:p>
          </p:txBody>
        </p:sp>
        <p:pic>
          <p:nvPicPr>
            <p:cNvPr id="34" name="Picture 33">
              <a:extLst>
                <a:ext uri="{FF2B5EF4-FFF2-40B4-BE49-F238E27FC236}">
                  <a16:creationId xmlns:a16="http://schemas.microsoft.com/office/drawing/2014/main" id="{708E7C31-70CE-53EC-5069-9678E03F2C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0297" y="2485824"/>
              <a:ext cx="670570" cy="670570"/>
            </a:xfrm>
            <a:prstGeom prst="rect">
              <a:avLst/>
            </a:prstGeom>
          </p:spPr>
        </p:pic>
      </p:grpSp>
      <p:grpSp>
        <p:nvGrpSpPr>
          <p:cNvPr id="35" name="Group 34">
            <a:extLst>
              <a:ext uri="{FF2B5EF4-FFF2-40B4-BE49-F238E27FC236}">
                <a16:creationId xmlns:a16="http://schemas.microsoft.com/office/drawing/2014/main" id="{B112690E-A7BC-10BA-C4AD-199A48352CE2}"/>
              </a:ext>
            </a:extLst>
          </p:cNvPr>
          <p:cNvGrpSpPr/>
          <p:nvPr/>
        </p:nvGrpSpPr>
        <p:grpSpPr>
          <a:xfrm>
            <a:off x="1071634" y="2777850"/>
            <a:ext cx="2873258" cy="737627"/>
            <a:chOff x="797314" y="4280114"/>
            <a:chExt cx="2873258" cy="737627"/>
          </a:xfrm>
        </p:grpSpPr>
        <p:sp>
          <p:nvSpPr>
            <p:cNvPr id="36" name="TextBox 35">
              <a:extLst>
                <a:ext uri="{FF2B5EF4-FFF2-40B4-BE49-F238E27FC236}">
                  <a16:creationId xmlns:a16="http://schemas.microsoft.com/office/drawing/2014/main" id="{CB6FFD44-6351-B2FD-3423-55036D393F42}"/>
                </a:ext>
              </a:extLst>
            </p:cNvPr>
            <p:cNvSpPr txBox="1"/>
            <p:nvPr/>
          </p:nvSpPr>
          <p:spPr>
            <a:xfrm>
              <a:off x="1506380" y="4438585"/>
              <a:ext cx="2164192"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C7FD"/>
                  </a:solidFill>
                  <a:effectLst/>
                  <a:uLnTx/>
                  <a:uFillTx/>
                  <a:sym typeface="Helvetica Neue"/>
                </a:rPr>
                <a:t>Isolation</a:t>
              </a:r>
              <a:endParaRPr kumimoji="0" lang="en-US" sz="1800" b="0" i="0" u="none" strike="noStrike" kern="0" cap="none" spc="0" normalizeH="0" baseline="0" noProof="0">
                <a:ln>
                  <a:noFill/>
                </a:ln>
                <a:solidFill>
                  <a:srgbClr val="00C7FD"/>
                </a:solidFill>
                <a:effectLst/>
                <a:uLnTx/>
                <a:uFillTx/>
                <a:sym typeface="Helvetica Neue"/>
              </a:endParaRPr>
            </a:p>
          </p:txBody>
        </p:sp>
        <p:pic>
          <p:nvPicPr>
            <p:cNvPr id="37" name="Picture 36">
              <a:extLst>
                <a:ext uri="{FF2B5EF4-FFF2-40B4-BE49-F238E27FC236}">
                  <a16:creationId xmlns:a16="http://schemas.microsoft.com/office/drawing/2014/main" id="{1C9710A8-844D-DC22-0125-B0421601EF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314" y="4280114"/>
              <a:ext cx="737627" cy="737627"/>
            </a:xfrm>
            <a:prstGeom prst="rect">
              <a:avLst/>
            </a:prstGeom>
          </p:spPr>
        </p:pic>
      </p:grpSp>
      <p:sp>
        <p:nvSpPr>
          <p:cNvPr id="38" name="Trapezoid 18">
            <a:extLst>
              <a:ext uri="{FF2B5EF4-FFF2-40B4-BE49-F238E27FC236}">
                <a16:creationId xmlns:a16="http://schemas.microsoft.com/office/drawing/2014/main" id="{216E4D47-1506-C1E2-6540-FC75AE7FE048}"/>
              </a:ext>
            </a:extLst>
          </p:cNvPr>
          <p:cNvSpPr/>
          <p:nvPr/>
        </p:nvSpPr>
        <p:spPr>
          <a:xfrm rot="16200000">
            <a:off x="3756238" y="3720950"/>
            <a:ext cx="4149018" cy="697772"/>
          </a:xfrm>
          <a:custGeom>
            <a:avLst/>
            <a:gdLst>
              <a:gd name="connsiteX0" fmla="*/ 0 w 3837731"/>
              <a:gd name="connsiteY0" fmla="*/ 697769 h 697769"/>
              <a:gd name="connsiteX1" fmla="*/ 174442 w 3837731"/>
              <a:gd name="connsiteY1" fmla="*/ 0 h 697769"/>
              <a:gd name="connsiteX2" fmla="*/ 3663289 w 3837731"/>
              <a:gd name="connsiteY2" fmla="*/ 0 h 697769"/>
              <a:gd name="connsiteX3" fmla="*/ 3837731 w 3837731"/>
              <a:gd name="connsiteY3" fmla="*/ 697769 h 697769"/>
              <a:gd name="connsiteX4" fmla="*/ 0 w 3837731"/>
              <a:gd name="connsiteY4" fmla="*/ 697769 h 697769"/>
              <a:gd name="connsiteX0" fmla="*/ 0 w 3993374"/>
              <a:gd name="connsiteY0" fmla="*/ 697769 h 697769"/>
              <a:gd name="connsiteX1" fmla="*/ 174442 w 3993374"/>
              <a:gd name="connsiteY1" fmla="*/ 0 h 697769"/>
              <a:gd name="connsiteX2" fmla="*/ 3663289 w 3993374"/>
              <a:gd name="connsiteY2" fmla="*/ 0 h 697769"/>
              <a:gd name="connsiteX3" fmla="*/ 3993374 w 3993374"/>
              <a:gd name="connsiteY3" fmla="*/ 697769 h 697769"/>
              <a:gd name="connsiteX4" fmla="*/ 0 w 3993374"/>
              <a:gd name="connsiteY4" fmla="*/ 697769 h 697769"/>
              <a:gd name="connsiteX0" fmla="*/ 0 w 4149018"/>
              <a:gd name="connsiteY0" fmla="*/ 697772 h 697772"/>
              <a:gd name="connsiteX1" fmla="*/ 330086 w 4149018"/>
              <a:gd name="connsiteY1" fmla="*/ 0 h 697772"/>
              <a:gd name="connsiteX2" fmla="*/ 3818933 w 4149018"/>
              <a:gd name="connsiteY2" fmla="*/ 0 h 697772"/>
              <a:gd name="connsiteX3" fmla="*/ 4149018 w 4149018"/>
              <a:gd name="connsiteY3" fmla="*/ 697769 h 697772"/>
              <a:gd name="connsiteX4" fmla="*/ 0 w 4149018"/>
              <a:gd name="connsiteY4" fmla="*/ 697772 h 69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018" h="697772">
                <a:moveTo>
                  <a:pt x="0" y="697772"/>
                </a:moveTo>
                <a:lnTo>
                  <a:pt x="330086" y="0"/>
                </a:lnTo>
                <a:lnTo>
                  <a:pt x="3818933" y="0"/>
                </a:lnTo>
                <a:lnTo>
                  <a:pt x="4149018" y="697769"/>
                </a:lnTo>
                <a:lnTo>
                  <a:pt x="0" y="697772"/>
                </a:ln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Light"/>
            </a:endParaRPr>
          </a:p>
        </p:txBody>
      </p:sp>
      <p:sp>
        <p:nvSpPr>
          <p:cNvPr id="40" name="TextBox 39">
            <a:extLst>
              <a:ext uri="{FF2B5EF4-FFF2-40B4-BE49-F238E27FC236}">
                <a16:creationId xmlns:a16="http://schemas.microsoft.com/office/drawing/2014/main" id="{825160FC-8402-1908-27CF-B86C3E86491A}"/>
              </a:ext>
            </a:extLst>
          </p:cNvPr>
          <p:cNvSpPr txBox="1"/>
          <p:nvPr/>
        </p:nvSpPr>
        <p:spPr>
          <a:xfrm>
            <a:off x="697306" y="1103878"/>
            <a:ext cx="8213014" cy="276999"/>
          </a:xfrm>
          <a:prstGeom prst="rect">
            <a:avLst/>
          </a:prstGeom>
          <a:noFill/>
        </p:spPr>
        <p:txBody>
          <a:bodyPr wrap="square" lIns="0" tIns="0" rIns="0" bIns="0" rtlCol="0" anchor="ctr">
            <a:spAutoFit/>
          </a:bodyPr>
          <a:lstStyle/>
          <a:p>
            <a:pPr defTabSz="914400"/>
            <a:r>
              <a:rPr lang="en-US" dirty="0">
                <a:solidFill>
                  <a:srgbClr val="004A86"/>
                </a:solidFill>
                <a:latin typeface="IntelOne Display Light" panose="020B0403020203020204" pitchFamily="34" charset="0"/>
                <a:sym typeface="Helvetica Neue Medium"/>
              </a:rPr>
              <a:t>Protect Data In Use with a Hardware-based Trusted Execution Environment (TEE)</a:t>
            </a:r>
          </a:p>
        </p:txBody>
      </p:sp>
    </p:spTree>
    <p:extLst>
      <p:ext uri="{BB962C8B-B14F-4D97-AF65-F5344CB8AC3E}">
        <p14:creationId xmlns:p14="http://schemas.microsoft.com/office/powerpoint/2010/main" val="61186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4911E-4044-4A6B-BB02-DDE98B2B7952}"/>
              </a:ext>
            </a:extLst>
          </p:cNvPr>
          <p:cNvSpPr>
            <a:spLocks noGrp="1"/>
          </p:cNvSpPr>
          <p:nvPr>
            <p:ph type="title"/>
          </p:nvPr>
        </p:nvSpPr>
        <p:spPr/>
        <p:txBody>
          <a:bodyPr>
            <a:normAutofit fontScale="90000"/>
          </a:bodyPr>
          <a:lstStyle/>
          <a:p>
            <a:r>
              <a:rPr lang="en-US" dirty="0"/>
              <a:t>4th Gen Intel® Xeon® Processors Improve </a:t>
            </a:r>
            <a:r>
              <a:rPr lang="en-US" dirty="0">
                <a:latin typeface="IntelOne Display Medium" panose="020B0503020203020204" pitchFamily="34" charset="77"/>
              </a:rPr>
              <a:t>Data Security</a:t>
            </a:r>
            <a:br>
              <a:rPr lang="en-US" dirty="0"/>
            </a:br>
            <a:r>
              <a:rPr lang="en-US" sz="2400" dirty="0">
                <a:latin typeface="+mj-lt"/>
              </a:rPr>
              <a:t>with Accelerated Cryptography, Enhanced Data Protection, and Platform Security Features</a:t>
            </a:r>
          </a:p>
        </p:txBody>
      </p:sp>
      <p:sp>
        <p:nvSpPr>
          <p:cNvPr id="4" name="Content Placeholder 2">
            <a:extLst>
              <a:ext uri="{FF2B5EF4-FFF2-40B4-BE49-F238E27FC236}">
                <a16:creationId xmlns:a16="http://schemas.microsoft.com/office/drawing/2014/main" id="{B1849C41-8EC1-C5B8-6801-89903F3BFC96}"/>
              </a:ext>
            </a:extLst>
          </p:cNvPr>
          <p:cNvSpPr txBox="1">
            <a:spLocks/>
          </p:cNvSpPr>
          <p:nvPr/>
        </p:nvSpPr>
        <p:spPr>
          <a:xfrm>
            <a:off x="669648" y="2087828"/>
            <a:ext cx="5001337" cy="3989793"/>
          </a:xfrm>
          <a:prstGeom prst="rect">
            <a:avLst/>
          </a:prstGeom>
        </p:spPr>
        <p:txBody>
          <a:bodyPr>
            <a:normAutofit/>
          </a:bodyPr>
          <a:lstStyle>
            <a:lvl1pPr marL="228600" marR="0" indent="-228600" algn="l" defTabSz="609600" eaLnBrk="1" latinLnBrk="0" hangingPunct="1">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eaLnBrk="1" latinLnBrk="0" hangingPunct="1">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US" sz="1999" dirty="0">
                <a:solidFill>
                  <a:srgbClr val="525252"/>
                </a:solidFill>
                <a:latin typeface="IntelOne Display Regular" panose="020B0503020203020204" pitchFamily="34" charset="77"/>
              </a:rPr>
              <a:t>Most deployed, researched, and </a:t>
            </a:r>
            <a:br>
              <a:rPr lang="en-US" sz="1999" dirty="0">
                <a:solidFill>
                  <a:srgbClr val="525252"/>
                </a:solidFill>
                <a:latin typeface="IntelOne Display Regular" panose="020B0503020203020204" pitchFamily="34" charset="77"/>
              </a:rPr>
            </a:br>
            <a:r>
              <a:rPr lang="en-US" sz="1999" dirty="0">
                <a:solidFill>
                  <a:srgbClr val="525252"/>
                </a:solidFill>
                <a:latin typeface="IntelOne Display Regular" panose="020B0503020203020204" pitchFamily="34" charset="77"/>
              </a:rPr>
              <a:t>hardened TEE for the data center </a:t>
            </a:r>
          </a:p>
          <a:p>
            <a:r>
              <a:rPr lang="en-US" sz="1999" dirty="0">
                <a:solidFill>
                  <a:srgbClr val="525252"/>
                </a:solidFill>
                <a:latin typeface="IntelOne Display Regular" panose="020B0503020203020204" pitchFamily="34" charset="77"/>
              </a:rPr>
              <a:t>Application or function-level isolation minimizes trust perimeter</a:t>
            </a:r>
          </a:p>
          <a:p>
            <a:r>
              <a:rPr lang="en-US" sz="1999" dirty="0">
                <a:solidFill>
                  <a:srgbClr val="525252"/>
                </a:solidFill>
                <a:latin typeface="IntelOne Display Regular" panose="020B0503020203020204" pitchFamily="34" charset="77"/>
              </a:rPr>
              <a:t>Supports virtualized, containerized and bare-metal deployments</a:t>
            </a:r>
          </a:p>
          <a:p>
            <a:r>
              <a:rPr lang="en-US" sz="1999" dirty="0">
                <a:solidFill>
                  <a:srgbClr val="525252"/>
                </a:solidFill>
                <a:latin typeface="IntelOne Display Regular" panose="020B0503020203020204" pitchFamily="34" charset="77"/>
              </a:rPr>
              <a:t>Extensive solution provider ecosystem</a:t>
            </a:r>
          </a:p>
          <a:p>
            <a:r>
              <a:rPr lang="en-US" sz="1999" dirty="0">
                <a:solidFill>
                  <a:srgbClr val="525252"/>
                </a:solidFill>
                <a:latin typeface="IntelOne Display Regular" panose="020B0503020203020204" pitchFamily="34" charset="77"/>
              </a:rPr>
              <a:t>Available for on-prem or cloud today</a:t>
            </a:r>
          </a:p>
        </p:txBody>
      </p:sp>
      <p:sp>
        <p:nvSpPr>
          <p:cNvPr id="6" name="Content Placeholder 2">
            <a:extLst>
              <a:ext uri="{FF2B5EF4-FFF2-40B4-BE49-F238E27FC236}">
                <a16:creationId xmlns:a16="http://schemas.microsoft.com/office/drawing/2014/main" id="{AF7D05E9-5E58-CA0C-D7D8-52472FCEF88E}"/>
              </a:ext>
            </a:extLst>
          </p:cNvPr>
          <p:cNvSpPr txBox="1">
            <a:spLocks/>
          </p:cNvSpPr>
          <p:nvPr/>
        </p:nvSpPr>
        <p:spPr>
          <a:xfrm>
            <a:off x="6232029" y="2087828"/>
            <a:ext cx="5287148" cy="3989793"/>
          </a:xfrm>
          <a:prstGeom prst="rect">
            <a:avLst/>
          </a:prstGeom>
        </p:spPr>
        <p:txBody>
          <a:bodyPr>
            <a:normAutofit/>
          </a:bodyPr>
          <a:lstStyle>
            <a:lvl1pPr marL="228600" marR="0" indent="-228600" algn="l" defTabSz="609600" eaLnBrk="1" latinLnBrk="0" hangingPunct="1">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eaLnBrk="1" latinLnBrk="0" hangingPunct="1">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eaLnBrk="1" latinLnBrk="0" hangingPunct="1">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r>
              <a:rPr lang="en-US" sz="1999" dirty="0">
                <a:solidFill>
                  <a:srgbClr val="525252"/>
                </a:solidFill>
                <a:latin typeface="IntelOne Display Regular" panose="020B0503020203020204" pitchFamily="34" charset="77"/>
              </a:rPr>
              <a:t>VM-level isolation keeps cloud provider &amp; admins outside trust boundary</a:t>
            </a:r>
          </a:p>
          <a:p>
            <a:r>
              <a:rPr lang="en-US" sz="1999" dirty="0">
                <a:solidFill>
                  <a:srgbClr val="525252"/>
                </a:solidFill>
                <a:latin typeface="IntelOne Display Regular" panose="020B0503020203020204" pitchFamily="34" charset="77"/>
              </a:rPr>
              <a:t>More straightforward deployment of existing apps into a TEE</a:t>
            </a:r>
          </a:p>
          <a:p>
            <a:r>
              <a:rPr lang="en-US" sz="1999" dirty="0">
                <a:solidFill>
                  <a:srgbClr val="525252"/>
                </a:solidFill>
                <a:latin typeface="IntelOne Display Regular" panose="020B0503020203020204" pitchFamily="34" charset="77"/>
              </a:rPr>
              <a:t>Will support cloud management features like VM live migration</a:t>
            </a:r>
          </a:p>
          <a:p>
            <a:r>
              <a:rPr lang="en-US" sz="1999" dirty="0">
                <a:solidFill>
                  <a:srgbClr val="525252"/>
                </a:solidFill>
                <a:latin typeface="IntelOne Display Regular" panose="020B0503020203020204" pitchFamily="34" charset="77"/>
              </a:rPr>
              <a:t>Available through select cloud providers in 2023</a:t>
            </a:r>
          </a:p>
        </p:txBody>
      </p:sp>
      <p:sp>
        <p:nvSpPr>
          <p:cNvPr id="7" name="TextBox 6">
            <a:extLst>
              <a:ext uri="{FF2B5EF4-FFF2-40B4-BE49-F238E27FC236}">
                <a16:creationId xmlns:a16="http://schemas.microsoft.com/office/drawing/2014/main" id="{7D840E7E-2943-D0D1-1EA0-A4FF7807AE51}"/>
              </a:ext>
            </a:extLst>
          </p:cNvPr>
          <p:cNvSpPr txBox="1"/>
          <p:nvPr/>
        </p:nvSpPr>
        <p:spPr>
          <a:xfrm>
            <a:off x="578734" y="1499286"/>
            <a:ext cx="4935967" cy="369332"/>
          </a:xfrm>
          <a:prstGeom prst="rect">
            <a:avLst/>
          </a:prstGeom>
          <a:noFill/>
        </p:spPr>
        <p:txBody>
          <a:bodyPr wrap="none" rtlCol="0">
            <a:spAutoFit/>
          </a:bodyPr>
          <a:lstStyle/>
          <a:p>
            <a:pPr marL="0" indent="0">
              <a:buNone/>
            </a:pPr>
            <a:r>
              <a:rPr lang="en-US" sz="1800" dirty="0">
                <a:solidFill>
                  <a:srgbClr val="00345B"/>
                </a:solidFill>
                <a:latin typeface="IntelOne Display Medium" panose="020B0503020203020204" pitchFamily="34" charset="77"/>
              </a:rPr>
              <a:t>Intel® Software Guard Extensions (Intel® SGX)</a:t>
            </a:r>
          </a:p>
        </p:txBody>
      </p:sp>
      <p:sp>
        <p:nvSpPr>
          <p:cNvPr id="8" name="TextBox 7">
            <a:extLst>
              <a:ext uri="{FF2B5EF4-FFF2-40B4-BE49-F238E27FC236}">
                <a16:creationId xmlns:a16="http://schemas.microsoft.com/office/drawing/2014/main" id="{14150764-BFF5-08E6-A2E1-4D90E86999AB}"/>
              </a:ext>
            </a:extLst>
          </p:cNvPr>
          <p:cNvSpPr txBox="1"/>
          <p:nvPr/>
        </p:nvSpPr>
        <p:spPr>
          <a:xfrm>
            <a:off x="6232029" y="1499286"/>
            <a:ext cx="4689104" cy="369332"/>
          </a:xfrm>
          <a:prstGeom prst="rect">
            <a:avLst/>
          </a:prstGeom>
          <a:noFill/>
        </p:spPr>
        <p:txBody>
          <a:bodyPr wrap="none" rtlCol="0">
            <a:spAutoFit/>
          </a:bodyPr>
          <a:lstStyle/>
          <a:p>
            <a:r>
              <a:rPr lang="en-US" sz="1800" dirty="0">
                <a:solidFill>
                  <a:srgbClr val="00345B"/>
                </a:solidFill>
                <a:latin typeface="IntelOne Display Medium" panose="020B0503020203020204" pitchFamily="34" charset="77"/>
              </a:rPr>
              <a:t>Intel® Trust Domain Extensions (Intel® TDX)</a:t>
            </a:r>
          </a:p>
        </p:txBody>
      </p:sp>
      <p:cxnSp>
        <p:nvCxnSpPr>
          <p:cNvPr id="11" name="Straight Connector 10">
            <a:extLst>
              <a:ext uri="{FF2B5EF4-FFF2-40B4-BE49-F238E27FC236}">
                <a16:creationId xmlns:a16="http://schemas.microsoft.com/office/drawing/2014/main" id="{7ADFAC87-E8C1-FFBA-AE58-D9C89F007596}"/>
              </a:ext>
            </a:extLst>
          </p:cNvPr>
          <p:cNvCxnSpPr/>
          <p:nvPr/>
        </p:nvCxnSpPr>
        <p:spPr>
          <a:xfrm>
            <a:off x="669648" y="1944130"/>
            <a:ext cx="5105076"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05A402-7743-AE9E-174F-8D339A6D3FBC}"/>
              </a:ext>
            </a:extLst>
          </p:cNvPr>
          <p:cNvCxnSpPr/>
          <p:nvPr/>
        </p:nvCxnSpPr>
        <p:spPr>
          <a:xfrm>
            <a:off x="6287854" y="1944130"/>
            <a:ext cx="5105076" cy="0"/>
          </a:xfrm>
          <a:prstGeom prst="line">
            <a:avLst/>
          </a:prstGeom>
          <a:ln w="50800">
            <a:solidFill>
              <a:srgbClr val="00C7F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5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26D55B1-352F-99F0-8000-E0842EFE4352}"/>
              </a:ext>
            </a:extLst>
          </p:cNvPr>
          <p:cNvPicPr>
            <a:picLocks noChangeAspect="1"/>
          </p:cNvPicPr>
          <p:nvPr/>
        </p:nvPicPr>
        <p:blipFill rotWithShape="1">
          <a:blip r:embed="rId3">
            <a:extLst>
              <a:ext uri="{28A0092B-C50C-407E-A947-70E740481C1C}">
                <a14:useLocalDpi xmlns:a14="http://schemas.microsoft.com/office/drawing/2010/main" val="0"/>
              </a:ext>
            </a:extLst>
          </a:blip>
          <a:srcRect l="23721" r="2292" b="67865"/>
          <a:stretch/>
        </p:blipFill>
        <p:spPr>
          <a:xfrm>
            <a:off x="4481523" y="2780007"/>
            <a:ext cx="7015819" cy="823703"/>
          </a:xfrm>
          <a:prstGeom prst="rect">
            <a:avLst/>
          </a:prstGeom>
          <a:noFill/>
          <a:ln w="19050">
            <a:solidFill>
              <a:srgbClr val="FEC91B"/>
            </a:solidFill>
          </a:ln>
        </p:spPr>
      </p:pic>
      <p:sp>
        <p:nvSpPr>
          <p:cNvPr id="49" name="TextBox 48">
            <a:extLst>
              <a:ext uri="{FF2B5EF4-FFF2-40B4-BE49-F238E27FC236}">
                <a16:creationId xmlns:a16="http://schemas.microsoft.com/office/drawing/2014/main" id="{E5F0A20C-24A9-E4D5-1AFA-3DC71D2FE38D}"/>
              </a:ext>
            </a:extLst>
          </p:cNvPr>
          <p:cNvSpPr txBox="1"/>
          <p:nvPr/>
        </p:nvSpPr>
        <p:spPr>
          <a:xfrm>
            <a:off x="147468" y="2780007"/>
            <a:ext cx="1869550"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solidFill>
                  <a:schemeClr val="bg1"/>
                </a:solidFill>
                <a:latin typeface="IntelOne Display Regular" panose="020B0503020203020204" pitchFamily="34" charset="0"/>
                <a:sym typeface="Helvetica Neue"/>
              </a:rPr>
              <a:t>Protected </a:t>
            </a:r>
            <a:br>
              <a:rPr lang="en-US" sz="1600" dirty="0">
                <a:solidFill>
                  <a:schemeClr val="bg1"/>
                </a:solidFill>
                <a:latin typeface="IntelOne Display Regular" panose="020B0503020203020204" pitchFamily="34" charset="0"/>
                <a:sym typeface="Helvetica Neue"/>
              </a:rPr>
            </a:br>
            <a:r>
              <a:rPr lang="en-US" sz="1600" dirty="0">
                <a:solidFill>
                  <a:schemeClr val="bg1"/>
                </a:solidFill>
                <a:latin typeface="IntelOne Display Regular" panose="020B0503020203020204" pitchFamily="34" charset="0"/>
                <a:sym typeface="Helvetica Neue"/>
              </a:rPr>
              <a:t>with Intel® Total Memory Encryption</a:t>
            </a:r>
          </a:p>
        </p:txBody>
      </p:sp>
      <p:sp>
        <p:nvSpPr>
          <p:cNvPr id="50" name="TextBox 49">
            <a:extLst>
              <a:ext uri="{FF2B5EF4-FFF2-40B4-BE49-F238E27FC236}">
                <a16:creationId xmlns:a16="http://schemas.microsoft.com/office/drawing/2014/main" id="{4E738907-4E18-4FC9-9EF1-30739A1C9644}"/>
              </a:ext>
            </a:extLst>
          </p:cNvPr>
          <p:cNvSpPr txBox="1"/>
          <p:nvPr/>
        </p:nvSpPr>
        <p:spPr>
          <a:xfrm>
            <a:off x="2188166" y="2496409"/>
            <a:ext cx="9265180"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rgbClr val="525252"/>
                </a:solidFill>
                <a:latin typeface="IntelOne Display Regular" panose="020B0503020203020204" pitchFamily="34" charset="77"/>
                <a:sym typeface="Helvetica Neue"/>
              </a:rPr>
              <a:t>Intel TME limits what you have to trust</a:t>
            </a:r>
          </a:p>
        </p:txBody>
      </p:sp>
      <p:pic>
        <p:nvPicPr>
          <p:cNvPr id="51" name="Picture 50">
            <a:extLst>
              <a:ext uri="{FF2B5EF4-FFF2-40B4-BE49-F238E27FC236}">
                <a16:creationId xmlns:a16="http://schemas.microsoft.com/office/drawing/2014/main" id="{DF385C18-F772-238B-7618-BD19A37871EB}"/>
              </a:ext>
            </a:extLst>
          </p:cNvPr>
          <p:cNvPicPr>
            <a:picLocks noChangeAspect="1"/>
          </p:cNvPicPr>
          <p:nvPr/>
        </p:nvPicPr>
        <p:blipFill rotWithShape="1">
          <a:blip r:embed="rId3">
            <a:extLst>
              <a:ext uri="{28A0092B-C50C-407E-A947-70E740481C1C}">
                <a14:useLocalDpi xmlns:a14="http://schemas.microsoft.com/office/drawing/2010/main" val="0"/>
              </a:ext>
            </a:extLst>
          </a:blip>
          <a:srcRect l="48247" r="1962" b="67757"/>
          <a:stretch/>
        </p:blipFill>
        <p:spPr>
          <a:xfrm>
            <a:off x="6791688" y="4075641"/>
            <a:ext cx="4705655" cy="823703"/>
          </a:xfrm>
          <a:prstGeom prst="rect">
            <a:avLst/>
          </a:prstGeom>
          <a:noFill/>
          <a:ln w="19050">
            <a:solidFill>
              <a:srgbClr val="FEC91B"/>
            </a:solidFill>
          </a:ln>
        </p:spPr>
      </p:pic>
      <p:sp>
        <p:nvSpPr>
          <p:cNvPr id="52" name="TextBox 51">
            <a:extLst>
              <a:ext uri="{FF2B5EF4-FFF2-40B4-BE49-F238E27FC236}">
                <a16:creationId xmlns:a16="http://schemas.microsoft.com/office/drawing/2014/main" id="{4F03E05B-97CD-3325-8E46-1ECB83E75150}"/>
              </a:ext>
            </a:extLst>
          </p:cNvPr>
          <p:cNvSpPr txBox="1"/>
          <p:nvPr/>
        </p:nvSpPr>
        <p:spPr>
          <a:xfrm>
            <a:off x="111266" y="4075641"/>
            <a:ext cx="1905752"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solidFill>
                  <a:schemeClr val="bg1"/>
                </a:solidFill>
                <a:latin typeface="IntelOne Display Regular" panose="020B0503020203020204" pitchFamily="34" charset="0"/>
                <a:sym typeface="Helvetica Neue"/>
              </a:rPr>
              <a:t>Protected </a:t>
            </a:r>
            <a:br>
              <a:rPr lang="en-US" sz="1600" dirty="0">
                <a:solidFill>
                  <a:schemeClr val="bg1"/>
                </a:solidFill>
                <a:latin typeface="IntelOne Display Regular" panose="020B0503020203020204" pitchFamily="34" charset="0"/>
                <a:sym typeface="Helvetica Neue"/>
              </a:rPr>
            </a:br>
            <a:r>
              <a:rPr lang="en-US" sz="1600" dirty="0">
                <a:solidFill>
                  <a:schemeClr val="bg1"/>
                </a:solidFill>
                <a:latin typeface="IntelOne Display Regular" panose="020B0503020203020204" pitchFamily="34" charset="0"/>
                <a:sym typeface="Helvetica Neue"/>
              </a:rPr>
              <a:t>with Intel® TDX</a:t>
            </a:r>
          </a:p>
        </p:txBody>
      </p:sp>
      <p:sp>
        <p:nvSpPr>
          <p:cNvPr id="53" name="TextBox 52">
            <a:extLst>
              <a:ext uri="{FF2B5EF4-FFF2-40B4-BE49-F238E27FC236}">
                <a16:creationId xmlns:a16="http://schemas.microsoft.com/office/drawing/2014/main" id="{7E896303-C11A-F79E-0C61-35955A49BA7E}"/>
              </a:ext>
            </a:extLst>
          </p:cNvPr>
          <p:cNvSpPr txBox="1"/>
          <p:nvPr/>
        </p:nvSpPr>
        <p:spPr>
          <a:xfrm>
            <a:off x="2327435"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63" name="TextBox 62">
            <a:extLst>
              <a:ext uri="{FF2B5EF4-FFF2-40B4-BE49-F238E27FC236}">
                <a16:creationId xmlns:a16="http://schemas.microsoft.com/office/drawing/2014/main" id="{039E1F5D-A34C-DBDC-54A3-0B0386E95DFB}"/>
              </a:ext>
            </a:extLst>
          </p:cNvPr>
          <p:cNvSpPr txBox="1"/>
          <p:nvPr/>
        </p:nvSpPr>
        <p:spPr>
          <a:xfrm>
            <a:off x="5763703"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p>
          <a:p>
            <a:pPr algn="ctr" defTabSz="2437606" hangingPunct="0"/>
            <a:r>
              <a:rPr lang="en-US" sz="1200" dirty="0">
                <a:solidFill>
                  <a:srgbClr val="FFFFFF"/>
                </a:solidFill>
                <a:latin typeface="IntelOne Display Medium" panose="020B0703020203020204" pitchFamily="34" charset="0"/>
                <a:sym typeface="Helvetica Neue"/>
              </a:rPr>
              <a:t>Hypervisor     </a:t>
            </a:r>
          </a:p>
        </p:txBody>
      </p:sp>
      <p:sp>
        <p:nvSpPr>
          <p:cNvPr id="86" name="TextBox 85">
            <a:extLst>
              <a:ext uri="{FF2B5EF4-FFF2-40B4-BE49-F238E27FC236}">
                <a16:creationId xmlns:a16="http://schemas.microsoft.com/office/drawing/2014/main" id="{B2DB7093-4BF4-EAC6-2A8B-5C99B92677FA}"/>
              </a:ext>
            </a:extLst>
          </p:cNvPr>
          <p:cNvSpPr txBox="1"/>
          <p:nvPr/>
        </p:nvSpPr>
        <p:spPr>
          <a:xfrm>
            <a:off x="4608621"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 Firmware      </a:t>
            </a:r>
          </a:p>
        </p:txBody>
      </p:sp>
      <p:sp>
        <p:nvSpPr>
          <p:cNvPr id="87" name="TextBox 86">
            <a:extLst>
              <a:ext uri="{FF2B5EF4-FFF2-40B4-BE49-F238E27FC236}">
                <a16:creationId xmlns:a16="http://schemas.microsoft.com/office/drawing/2014/main" id="{2F384ABF-4CC7-0BF4-405F-043C1357FDFA}"/>
              </a:ext>
            </a:extLst>
          </p:cNvPr>
          <p:cNvSpPr txBox="1"/>
          <p:nvPr/>
        </p:nvSpPr>
        <p:spPr>
          <a:xfrm>
            <a:off x="3453539"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88" name="TextBox 87">
            <a:extLst>
              <a:ext uri="{FF2B5EF4-FFF2-40B4-BE49-F238E27FC236}">
                <a16:creationId xmlns:a16="http://schemas.microsoft.com/office/drawing/2014/main" id="{3ABEFB9B-8074-0E1A-A144-CA6BB5318F9A}"/>
              </a:ext>
            </a:extLst>
          </p:cNvPr>
          <p:cNvSpPr txBox="1"/>
          <p:nvPr/>
        </p:nvSpPr>
        <p:spPr>
          <a:xfrm>
            <a:off x="2232164" y="3782520"/>
            <a:ext cx="926852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rgbClr val="525252"/>
                </a:solidFill>
                <a:latin typeface="IntelOne Display Regular" panose="020B0503020203020204" pitchFamily="34" charset="77"/>
                <a:sym typeface="Helvetica Neue"/>
              </a:rPr>
              <a:t>Intel TDX further limits what you have to trust</a:t>
            </a:r>
          </a:p>
        </p:txBody>
      </p:sp>
      <p:pic>
        <p:nvPicPr>
          <p:cNvPr id="89" name="Picture 88">
            <a:extLst>
              <a:ext uri="{FF2B5EF4-FFF2-40B4-BE49-F238E27FC236}">
                <a16:creationId xmlns:a16="http://schemas.microsoft.com/office/drawing/2014/main" id="{702F5786-F567-F270-E498-89F58182E4B4}"/>
              </a:ext>
            </a:extLst>
          </p:cNvPr>
          <p:cNvPicPr>
            <a:picLocks noChangeAspect="1"/>
          </p:cNvPicPr>
          <p:nvPr/>
        </p:nvPicPr>
        <p:blipFill rotWithShape="1">
          <a:blip r:embed="rId3">
            <a:extLst>
              <a:ext uri="{28A0092B-C50C-407E-A947-70E740481C1C}">
                <a14:useLocalDpi xmlns:a14="http://schemas.microsoft.com/office/drawing/2010/main" val="0"/>
              </a:ext>
            </a:extLst>
          </a:blip>
          <a:srcRect l="82391" t="1205" r="2313" b="66665"/>
          <a:stretch/>
        </p:blipFill>
        <p:spPr>
          <a:xfrm>
            <a:off x="10046311" y="5359842"/>
            <a:ext cx="1451032" cy="823703"/>
          </a:xfrm>
          <a:prstGeom prst="rect">
            <a:avLst/>
          </a:prstGeom>
          <a:noFill/>
          <a:ln w="19050">
            <a:solidFill>
              <a:srgbClr val="FEC91B"/>
            </a:solidFill>
          </a:ln>
        </p:spPr>
      </p:pic>
      <p:sp>
        <p:nvSpPr>
          <p:cNvPr id="90" name="TextBox 89">
            <a:extLst>
              <a:ext uri="{FF2B5EF4-FFF2-40B4-BE49-F238E27FC236}">
                <a16:creationId xmlns:a16="http://schemas.microsoft.com/office/drawing/2014/main" id="{67BF5C7C-1413-8985-66E7-B801DEFAC558}"/>
              </a:ext>
            </a:extLst>
          </p:cNvPr>
          <p:cNvSpPr txBox="1"/>
          <p:nvPr/>
        </p:nvSpPr>
        <p:spPr>
          <a:xfrm>
            <a:off x="9234108" y="5464216"/>
            <a:ext cx="793639" cy="599062"/>
          </a:xfrm>
          <a:prstGeom prst="rect">
            <a:avLst/>
          </a:prstGeom>
          <a:solidFill>
            <a:schemeClr val="accent5">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91" name="TextBox 90">
            <a:extLst>
              <a:ext uri="{FF2B5EF4-FFF2-40B4-BE49-F238E27FC236}">
                <a16:creationId xmlns:a16="http://schemas.microsoft.com/office/drawing/2014/main" id="{87B9BA36-AC20-B479-9DCD-2171E66FF7B8}"/>
              </a:ext>
            </a:extLst>
          </p:cNvPr>
          <p:cNvSpPr txBox="1"/>
          <p:nvPr/>
        </p:nvSpPr>
        <p:spPr>
          <a:xfrm>
            <a:off x="2327435"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92" name="TextBox 91">
            <a:extLst>
              <a:ext uri="{FF2B5EF4-FFF2-40B4-BE49-F238E27FC236}">
                <a16:creationId xmlns:a16="http://schemas.microsoft.com/office/drawing/2014/main" id="{166673C1-D30D-7D10-5A44-B8C784419539}"/>
              </a:ext>
            </a:extLst>
          </p:cNvPr>
          <p:cNvSpPr txBox="1"/>
          <p:nvPr/>
        </p:nvSpPr>
        <p:spPr>
          <a:xfrm>
            <a:off x="8073867"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93" name="TextBox 92">
            <a:extLst>
              <a:ext uri="{FF2B5EF4-FFF2-40B4-BE49-F238E27FC236}">
                <a16:creationId xmlns:a16="http://schemas.microsoft.com/office/drawing/2014/main" id="{B2B38425-5FEE-8F3D-3A36-893499608BD3}"/>
              </a:ext>
            </a:extLst>
          </p:cNvPr>
          <p:cNvSpPr txBox="1"/>
          <p:nvPr/>
        </p:nvSpPr>
        <p:spPr>
          <a:xfrm>
            <a:off x="5763703"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p>
          <a:p>
            <a:pPr algn="ctr" defTabSz="2437606" hangingPunct="0"/>
            <a:r>
              <a:rPr lang="en-US" sz="1200" dirty="0">
                <a:solidFill>
                  <a:srgbClr val="FFFFFF"/>
                </a:solidFill>
                <a:latin typeface="IntelOne Display Medium" panose="020B0703020203020204" pitchFamily="34" charset="0"/>
                <a:sym typeface="Helvetica Neue"/>
              </a:rPr>
              <a:t>Hypervisor     </a:t>
            </a:r>
          </a:p>
        </p:txBody>
      </p:sp>
      <p:sp>
        <p:nvSpPr>
          <p:cNvPr id="94" name="TextBox 93">
            <a:extLst>
              <a:ext uri="{FF2B5EF4-FFF2-40B4-BE49-F238E27FC236}">
                <a16:creationId xmlns:a16="http://schemas.microsoft.com/office/drawing/2014/main" id="{CD7521FE-54D3-D675-77B6-1A34AE43DC79}"/>
              </a:ext>
            </a:extLst>
          </p:cNvPr>
          <p:cNvSpPr txBox="1"/>
          <p:nvPr/>
        </p:nvSpPr>
        <p:spPr>
          <a:xfrm>
            <a:off x="4608621"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 Firmware      </a:t>
            </a:r>
          </a:p>
        </p:txBody>
      </p:sp>
      <p:sp>
        <p:nvSpPr>
          <p:cNvPr id="95" name="TextBox 94">
            <a:extLst>
              <a:ext uri="{FF2B5EF4-FFF2-40B4-BE49-F238E27FC236}">
                <a16:creationId xmlns:a16="http://schemas.microsoft.com/office/drawing/2014/main" id="{46E00A16-759B-7D45-AE6A-7EFD97E0F13D}"/>
              </a:ext>
            </a:extLst>
          </p:cNvPr>
          <p:cNvSpPr txBox="1"/>
          <p:nvPr/>
        </p:nvSpPr>
        <p:spPr>
          <a:xfrm>
            <a:off x="3453539"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96" name="TextBox 95">
            <a:extLst>
              <a:ext uri="{FF2B5EF4-FFF2-40B4-BE49-F238E27FC236}">
                <a16:creationId xmlns:a16="http://schemas.microsoft.com/office/drawing/2014/main" id="{7E5562C5-F513-FE54-9297-FFC36BD6C051}"/>
              </a:ext>
            </a:extLst>
          </p:cNvPr>
          <p:cNvSpPr txBox="1"/>
          <p:nvPr/>
        </p:nvSpPr>
        <p:spPr>
          <a:xfrm>
            <a:off x="2188166" y="5068631"/>
            <a:ext cx="9309175"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chemeClr val="bg2"/>
                </a:solidFill>
                <a:latin typeface="IntelOne Display Regular" panose="020B0503020203020204" pitchFamily="34" charset="77"/>
                <a:sym typeface="Helvetica Neue"/>
              </a:rPr>
              <a:t>Intel SGX has the least software with potential access to confidential data and vulnerability window limits trust</a:t>
            </a:r>
          </a:p>
        </p:txBody>
      </p:sp>
      <p:sp>
        <p:nvSpPr>
          <p:cNvPr id="97" name="TextBox 96">
            <a:extLst>
              <a:ext uri="{FF2B5EF4-FFF2-40B4-BE49-F238E27FC236}">
                <a16:creationId xmlns:a16="http://schemas.microsoft.com/office/drawing/2014/main" id="{9F10CFAF-5F69-C5A8-18E6-B2A4C5C747B6}"/>
              </a:ext>
            </a:extLst>
          </p:cNvPr>
          <p:cNvSpPr txBox="1"/>
          <p:nvPr/>
        </p:nvSpPr>
        <p:spPr>
          <a:xfrm>
            <a:off x="111266" y="5348396"/>
            <a:ext cx="1905752"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solidFill>
                  <a:schemeClr val="bg1"/>
                </a:solidFill>
                <a:latin typeface="IntelOne Display Regular" panose="020B0503020203020204" pitchFamily="34" charset="0"/>
                <a:sym typeface="Helvetica Neue"/>
              </a:rPr>
              <a:t>Protected </a:t>
            </a:r>
            <a:br>
              <a:rPr lang="en-US" sz="1600" dirty="0">
                <a:solidFill>
                  <a:schemeClr val="bg1"/>
                </a:solidFill>
                <a:latin typeface="IntelOne Display Regular" panose="020B0503020203020204" pitchFamily="34" charset="0"/>
                <a:sym typeface="Helvetica Neue"/>
              </a:rPr>
            </a:br>
            <a:r>
              <a:rPr lang="en-US" sz="1600" dirty="0">
                <a:solidFill>
                  <a:schemeClr val="bg1"/>
                </a:solidFill>
                <a:latin typeface="IntelOne Display Regular" panose="020B0503020203020204" pitchFamily="34" charset="0"/>
                <a:sym typeface="Helvetica Neue"/>
              </a:rPr>
              <a:t>with Intel® SGX</a:t>
            </a:r>
          </a:p>
        </p:txBody>
      </p:sp>
      <p:sp>
        <p:nvSpPr>
          <p:cNvPr id="98" name="Rectangle 97">
            <a:extLst>
              <a:ext uri="{FF2B5EF4-FFF2-40B4-BE49-F238E27FC236}">
                <a16:creationId xmlns:a16="http://schemas.microsoft.com/office/drawing/2014/main" id="{BC22E8F1-92C8-A43F-2DE9-089C01FDBA2A}"/>
              </a:ext>
            </a:extLst>
          </p:cNvPr>
          <p:cNvSpPr/>
          <p:nvPr/>
        </p:nvSpPr>
        <p:spPr>
          <a:xfrm>
            <a:off x="4579642" y="2876647"/>
            <a:ext cx="6832372" cy="61697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99" name="TextBox 98">
            <a:extLst>
              <a:ext uri="{FF2B5EF4-FFF2-40B4-BE49-F238E27FC236}">
                <a16:creationId xmlns:a16="http://schemas.microsoft.com/office/drawing/2014/main" id="{96801ED5-40DE-C175-7E76-8F0508E9CA23}"/>
              </a:ext>
            </a:extLst>
          </p:cNvPr>
          <p:cNvSpPr txBox="1"/>
          <p:nvPr/>
        </p:nvSpPr>
        <p:spPr>
          <a:xfrm>
            <a:off x="9234109" y="2884380"/>
            <a:ext cx="102798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100" name="TextBox 99">
            <a:extLst>
              <a:ext uri="{FF2B5EF4-FFF2-40B4-BE49-F238E27FC236}">
                <a16:creationId xmlns:a16="http://schemas.microsoft.com/office/drawing/2014/main" id="{04FEAE26-C667-18B6-E608-C89D4C639AF0}"/>
              </a:ext>
            </a:extLst>
          </p:cNvPr>
          <p:cNvSpPr txBox="1"/>
          <p:nvPr/>
        </p:nvSpPr>
        <p:spPr>
          <a:xfrm>
            <a:off x="2327435" y="2884380"/>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01" name="TextBox 100">
            <a:extLst>
              <a:ext uri="{FF2B5EF4-FFF2-40B4-BE49-F238E27FC236}">
                <a16:creationId xmlns:a16="http://schemas.microsoft.com/office/drawing/2014/main" id="{6D162FDE-AE7B-56F0-9A9F-93DB5A619887}"/>
              </a:ext>
            </a:extLst>
          </p:cNvPr>
          <p:cNvSpPr txBox="1"/>
          <p:nvPr/>
        </p:nvSpPr>
        <p:spPr>
          <a:xfrm>
            <a:off x="8073867" y="2884380"/>
            <a:ext cx="1027985" cy="599062"/>
          </a:xfrm>
          <a:prstGeom prst="rect">
            <a:avLst/>
          </a:prstGeom>
          <a:solidFill>
            <a:schemeClr val="accent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102" name="TextBox 101">
            <a:extLst>
              <a:ext uri="{FF2B5EF4-FFF2-40B4-BE49-F238E27FC236}">
                <a16:creationId xmlns:a16="http://schemas.microsoft.com/office/drawing/2014/main" id="{C2F28964-9E8A-F276-D9BD-AEF696140D5D}"/>
              </a:ext>
            </a:extLst>
          </p:cNvPr>
          <p:cNvSpPr txBox="1"/>
          <p:nvPr/>
        </p:nvSpPr>
        <p:spPr>
          <a:xfrm>
            <a:off x="6918785" y="2884380"/>
            <a:ext cx="1027985" cy="599062"/>
          </a:xfrm>
          <a:prstGeom prst="rect">
            <a:avLst/>
          </a:prstGeom>
          <a:solidFill>
            <a:schemeClr val="accent1">
              <a:alpha val="8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 </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03" name="TextBox 102">
            <a:extLst>
              <a:ext uri="{FF2B5EF4-FFF2-40B4-BE49-F238E27FC236}">
                <a16:creationId xmlns:a16="http://schemas.microsoft.com/office/drawing/2014/main" id="{E2A264A6-049A-C441-5958-55A457AF33F6}"/>
              </a:ext>
            </a:extLst>
          </p:cNvPr>
          <p:cNvSpPr txBox="1"/>
          <p:nvPr/>
        </p:nvSpPr>
        <p:spPr>
          <a:xfrm>
            <a:off x="5763703" y="2884380"/>
            <a:ext cx="1027985" cy="599062"/>
          </a:xfrm>
          <a:prstGeom prst="rect">
            <a:avLst/>
          </a:prstGeom>
          <a:solidFill>
            <a:schemeClr val="accent1">
              <a:alpha val="8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br>
              <a:rPr lang="en-US" sz="1200" dirty="0">
                <a:solidFill>
                  <a:srgbClr val="FFFFFF"/>
                </a:solidFill>
                <a:latin typeface="IntelOne Display Medium" panose="020B0703020203020204" pitchFamily="34" charset="0"/>
                <a:sym typeface="Helvetica Neue"/>
              </a:rPr>
            </a:br>
            <a:r>
              <a:rPr lang="en-US" sz="1200" dirty="0">
                <a:solidFill>
                  <a:srgbClr val="FFFFFF"/>
                </a:solidFill>
                <a:latin typeface="IntelOne Display Medium" panose="020B0703020203020204" pitchFamily="34" charset="0"/>
                <a:sym typeface="Helvetica Neue"/>
              </a:rPr>
              <a:t>Hypervisor      </a:t>
            </a:r>
          </a:p>
        </p:txBody>
      </p:sp>
      <p:sp>
        <p:nvSpPr>
          <p:cNvPr id="104" name="TextBox 103">
            <a:extLst>
              <a:ext uri="{FF2B5EF4-FFF2-40B4-BE49-F238E27FC236}">
                <a16:creationId xmlns:a16="http://schemas.microsoft.com/office/drawing/2014/main" id="{4796832A-04B6-AF88-9AB4-7EDF723DFA7B}"/>
              </a:ext>
            </a:extLst>
          </p:cNvPr>
          <p:cNvSpPr txBox="1"/>
          <p:nvPr/>
        </p:nvSpPr>
        <p:spPr>
          <a:xfrm>
            <a:off x="4608621" y="2884380"/>
            <a:ext cx="1027985" cy="599062"/>
          </a:xfrm>
          <a:prstGeom prst="rect">
            <a:avLst/>
          </a:prstGeom>
          <a:solidFill>
            <a:schemeClr val="accent1">
              <a:alpha val="7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 Firmware      </a:t>
            </a:r>
          </a:p>
        </p:txBody>
      </p:sp>
      <p:sp>
        <p:nvSpPr>
          <p:cNvPr id="105" name="TextBox 104">
            <a:extLst>
              <a:ext uri="{FF2B5EF4-FFF2-40B4-BE49-F238E27FC236}">
                <a16:creationId xmlns:a16="http://schemas.microsoft.com/office/drawing/2014/main" id="{5AE05129-6281-4751-7BBE-7A6DFC9844D8}"/>
              </a:ext>
            </a:extLst>
          </p:cNvPr>
          <p:cNvSpPr txBox="1"/>
          <p:nvPr/>
        </p:nvSpPr>
        <p:spPr>
          <a:xfrm>
            <a:off x="3453539" y="2884380"/>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106" name="Rectangle 105">
            <a:extLst>
              <a:ext uri="{FF2B5EF4-FFF2-40B4-BE49-F238E27FC236}">
                <a16:creationId xmlns:a16="http://schemas.microsoft.com/office/drawing/2014/main" id="{A627F986-04A6-DECB-1470-3DFE13B42E45}"/>
              </a:ext>
            </a:extLst>
          </p:cNvPr>
          <p:cNvSpPr/>
          <p:nvPr/>
        </p:nvSpPr>
        <p:spPr>
          <a:xfrm>
            <a:off x="6917182" y="4185800"/>
            <a:ext cx="4494833" cy="599062"/>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07" name="TextBox 106">
            <a:extLst>
              <a:ext uri="{FF2B5EF4-FFF2-40B4-BE49-F238E27FC236}">
                <a16:creationId xmlns:a16="http://schemas.microsoft.com/office/drawing/2014/main" id="{A66F9673-1D38-8FA0-C5FD-D36302199A86}"/>
              </a:ext>
            </a:extLst>
          </p:cNvPr>
          <p:cNvSpPr txBox="1"/>
          <p:nvPr/>
        </p:nvSpPr>
        <p:spPr>
          <a:xfrm>
            <a:off x="9234109" y="4180014"/>
            <a:ext cx="102798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108" name="TextBox 107">
            <a:extLst>
              <a:ext uri="{FF2B5EF4-FFF2-40B4-BE49-F238E27FC236}">
                <a16:creationId xmlns:a16="http://schemas.microsoft.com/office/drawing/2014/main" id="{70D08883-DA1E-3D07-947F-EB60306E0CB7}"/>
              </a:ext>
            </a:extLst>
          </p:cNvPr>
          <p:cNvSpPr txBox="1"/>
          <p:nvPr/>
        </p:nvSpPr>
        <p:spPr>
          <a:xfrm>
            <a:off x="8073867" y="4180014"/>
            <a:ext cx="1027985" cy="599062"/>
          </a:xfrm>
          <a:prstGeom prst="rect">
            <a:avLst/>
          </a:prstGeom>
          <a:solidFill>
            <a:schemeClr val="accent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109" name="Rectangle 108">
            <a:extLst>
              <a:ext uri="{FF2B5EF4-FFF2-40B4-BE49-F238E27FC236}">
                <a16:creationId xmlns:a16="http://schemas.microsoft.com/office/drawing/2014/main" id="{0E5A6EF8-EE4F-CD3E-2FE9-425C57A1D6EE}"/>
              </a:ext>
            </a:extLst>
          </p:cNvPr>
          <p:cNvSpPr/>
          <p:nvPr/>
        </p:nvSpPr>
        <p:spPr>
          <a:xfrm>
            <a:off x="10035803" y="5477590"/>
            <a:ext cx="1376211" cy="573845"/>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10" name="TextBox 109">
            <a:extLst>
              <a:ext uri="{FF2B5EF4-FFF2-40B4-BE49-F238E27FC236}">
                <a16:creationId xmlns:a16="http://schemas.microsoft.com/office/drawing/2014/main" id="{AA3F77B1-30D3-85E6-80B0-F92006B90801}"/>
              </a:ext>
            </a:extLst>
          </p:cNvPr>
          <p:cNvSpPr txBox="1"/>
          <p:nvPr/>
        </p:nvSpPr>
        <p:spPr>
          <a:xfrm>
            <a:off x="10027748" y="5464216"/>
            <a:ext cx="23434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Enclave      </a:t>
            </a:r>
          </a:p>
        </p:txBody>
      </p:sp>
      <p:sp>
        <p:nvSpPr>
          <p:cNvPr id="111" name="TextBox 110">
            <a:extLst>
              <a:ext uri="{FF2B5EF4-FFF2-40B4-BE49-F238E27FC236}">
                <a16:creationId xmlns:a16="http://schemas.microsoft.com/office/drawing/2014/main" id="{E41E7061-4320-845C-5A23-EFB539CBA2DD}"/>
              </a:ext>
            </a:extLst>
          </p:cNvPr>
          <p:cNvSpPr txBox="1"/>
          <p:nvPr/>
        </p:nvSpPr>
        <p:spPr>
          <a:xfrm>
            <a:off x="10387587" y="2884380"/>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12" name="TextBox 111">
            <a:extLst>
              <a:ext uri="{FF2B5EF4-FFF2-40B4-BE49-F238E27FC236}">
                <a16:creationId xmlns:a16="http://schemas.microsoft.com/office/drawing/2014/main" id="{6B49B52E-0241-2191-652C-C8E254BBCFA4}"/>
              </a:ext>
            </a:extLst>
          </p:cNvPr>
          <p:cNvSpPr txBox="1"/>
          <p:nvPr/>
        </p:nvSpPr>
        <p:spPr>
          <a:xfrm>
            <a:off x="10387587" y="2902296"/>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114" name="TextBox 113">
            <a:extLst>
              <a:ext uri="{FF2B5EF4-FFF2-40B4-BE49-F238E27FC236}">
                <a16:creationId xmlns:a16="http://schemas.microsoft.com/office/drawing/2014/main" id="{CE6E7ACA-808E-017E-8BF3-ECD8C3B94FB6}"/>
              </a:ext>
            </a:extLst>
          </p:cNvPr>
          <p:cNvSpPr txBox="1"/>
          <p:nvPr/>
        </p:nvSpPr>
        <p:spPr>
          <a:xfrm>
            <a:off x="10387587" y="4190619"/>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15" name="TextBox 114">
            <a:extLst>
              <a:ext uri="{FF2B5EF4-FFF2-40B4-BE49-F238E27FC236}">
                <a16:creationId xmlns:a16="http://schemas.microsoft.com/office/drawing/2014/main" id="{7A9835B1-7C96-57FF-38FB-0CD99732CFCA}"/>
              </a:ext>
            </a:extLst>
          </p:cNvPr>
          <p:cNvSpPr txBox="1"/>
          <p:nvPr/>
        </p:nvSpPr>
        <p:spPr>
          <a:xfrm>
            <a:off x="10387587" y="5459421"/>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16" name="TextBox 115">
            <a:extLst>
              <a:ext uri="{FF2B5EF4-FFF2-40B4-BE49-F238E27FC236}">
                <a16:creationId xmlns:a16="http://schemas.microsoft.com/office/drawing/2014/main" id="{A2A5DB1E-803D-14DE-DF38-9C2705B2DD14}"/>
              </a:ext>
            </a:extLst>
          </p:cNvPr>
          <p:cNvSpPr txBox="1"/>
          <p:nvPr/>
        </p:nvSpPr>
        <p:spPr>
          <a:xfrm>
            <a:off x="10387587" y="4189768"/>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118" name="TextBox 117">
            <a:extLst>
              <a:ext uri="{FF2B5EF4-FFF2-40B4-BE49-F238E27FC236}">
                <a16:creationId xmlns:a16="http://schemas.microsoft.com/office/drawing/2014/main" id="{14FE9D68-F320-B729-1872-19E669003FA3}"/>
              </a:ext>
            </a:extLst>
          </p:cNvPr>
          <p:cNvSpPr txBox="1"/>
          <p:nvPr/>
        </p:nvSpPr>
        <p:spPr>
          <a:xfrm>
            <a:off x="10387587" y="5473969"/>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120" name="TextBox 119">
            <a:extLst>
              <a:ext uri="{FF2B5EF4-FFF2-40B4-BE49-F238E27FC236}">
                <a16:creationId xmlns:a16="http://schemas.microsoft.com/office/drawing/2014/main" id="{9224C057-C6CA-29A5-E573-38BD343303F9}"/>
              </a:ext>
            </a:extLst>
          </p:cNvPr>
          <p:cNvSpPr txBox="1"/>
          <p:nvPr/>
        </p:nvSpPr>
        <p:spPr>
          <a:xfrm>
            <a:off x="6918785"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21" name="TextBox 120">
            <a:extLst>
              <a:ext uri="{FF2B5EF4-FFF2-40B4-BE49-F238E27FC236}">
                <a16:creationId xmlns:a16="http://schemas.microsoft.com/office/drawing/2014/main" id="{C117A48E-403E-058A-D878-025667378632}"/>
              </a:ext>
            </a:extLst>
          </p:cNvPr>
          <p:cNvSpPr txBox="1"/>
          <p:nvPr/>
        </p:nvSpPr>
        <p:spPr>
          <a:xfrm>
            <a:off x="6918785" y="4180014"/>
            <a:ext cx="1027985" cy="599062"/>
          </a:xfrm>
          <a:prstGeom prst="rect">
            <a:avLst/>
          </a:prstGeom>
          <a:solidFill>
            <a:schemeClr val="accent1">
              <a:alpha val="8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a:t>
            </a:r>
          </a:p>
          <a:p>
            <a:pPr algn="ctr" defTabSz="2437606" hangingPunct="0"/>
            <a:r>
              <a:rPr lang="en-US" sz="1200" dirty="0">
                <a:solidFill>
                  <a:srgbClr val="FFFFFF"/>
                </a:solidFill>
                <a:latin typeface="IntelOne Display Medium" panose="020B0703020203020204" pitchFamily="34" charset="0"/>
                <a:sym typeface="Helvetica Neue"/>
              </a:rPr>
              <a:t>Admin      </a:t>
            </a:r>
          </a:p>
        </p:txBody>
      </p:sp>
      <p:pic>
        <p:nvPicPr>
          <p:cNvPr id="138" name="Picture 137">
            <a:extLst>
              <a:ext uri="{FF2B5EF4-FFF2-40B4-BE49-F238E27FC236}">
                <a16:creationId xmlns:a16="http://schemas.microsoft.com/office/drawing/2014/main" id="{EBD426F1-6CCE-452C-38EA-4251D5CD771F}"/>
              </a:ext>
            </a:extLst>
          </p:cNvPr>
          <p:cNvPicPr>
            <a:picLocks noChangeAspect="1"/>
          </p:cNvPicPr>
          <p:nvPr/>
        </p:nvPicPr>
        <p:blipFill rotWithShape="1">
          <a:blip r:embed="rId3">
            <a:extLst>
              <a:ext uri="{28A0092B-C50C-407E-A947-70E740481C1C}">
                <a14:useLocalDpi xmlns:a14="http://schemas.microsoft.com/office/drawing/2010/main" val="0"/>
              </a:ext>
            </a:extLst>
          </a:blip>
          <a:srcRect r="2292" b="67865"/>
          <a:stretch/>
        </p:blipFill>
        <p:spPr>
          <a:xfrm>
            <a:off x="2232164" y="1535244"/>
            <a:ext cx="9265179" cy="823703"/>
          </a:xfrm>
          <a:prstGeom prst="rect">
            <a:avLst/>
          </a:prstGeom>
          <a:noFill/>
          <a:ln w="19050">
            <a:solidFill>
              <a:srgbClr val="FEC91B"/>
            </a:solidFill>
          </a:ln>
        </p:spPr>
      </p:pic>
      <p:sp>
        <p:nvSpPr>
          <p:cNvPr id="139" name="TextBox 138">
            <a:extLst>
              <a:ext uri="{FF2B5EF4-FFF2-40B4-BE49-F238E27FC236}">
                <a16:creationId xmlns:a16="http://schemas.microsoft.com/office/drawing/2014/main" id="{2C3C5DAC-70D6-F5F7-F2B5-311673B4C5A5}"/>
              </a:ext>
            </a:extLst>
          </p:cNvPr>
          <p:cNvSpPr txBox="1"/>
          <p:nvPr/>
        </p:nvSpPr>
        <p:spPr>
          <a:xfrm>
            <a:off x="282093" y="1535244"/>
            <a:ext cx="1734925"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solidFill>
                  <a:schemeClr val="bg1"/>
                </a:solidFill>
                <a:latin typeface="IntelOne Display Regular" panose="020B0503020203020204" pitchFamily="34" charset="0"/>
                <a:sym typeface="Helvetica Neue"/>
              </a:rPr>
              <a:t>Without Confidential Computing</a:t>
            </a:r>
          </a:p>
        </p:txBody>
      </p:sp>
      <p:sp>
        <p:nvSpPr>
          <p:cNvPr id="140" name="TextBox 139">
            <a:extLst>
              <a:ext uri="{FF2B5EF4-FFF2-40B4-BE49-F238E27FC236}">
                <a16:creationId xmlns:a16="http://schemas.microsoft.com/office/drawing/2014/main" id="{804B4167-17D7-B5CA-7470-8715EEDADF92}"/>
              </a:ext>
            </a:extLst>
          </p:cNvPr>
          <p:cNvSpPr txBox="1"/>
          <p:nvPr/>
        </p:nvSpPr>
        <p:spPr>
          <a:xfrm>
            <a:off x="2188166" y="1251646"/>
            <a:ext cx="9265179" cy="184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rgbClr val="525252"/>
                </a:solidFill>
                <a:latin typeface="IntelOne Display Regular" panose="020B0503020203020204" pitchFamily="34" charset="77"/>
                <a:sym typeface="Helvetica Neue"/>
              </a:rPr>
              <a:t>Any malicious insiders and software across the stack could have access to data in use</a:t>
            </a:r>
          </a:p>
        </p:txBody>
      </p:sp>
      <p:sp>
        <p:nvSpPr>
          <p:cNvPr id="141" name="Rectangle 140">
            <a:extLst>
              <a:ext uri="{FF2B5EF4-FFF2-40B4-BE49-F238E27FC236}">
                <a16:creationId xmlns:a16="http://schemas.microsoft.com/office/drawing/2014/main" id="{25BC5B3A-FF92-7D3D-9A00-DF4E20BA8AB8}"/>
              </a:ext>
            </a:extLst>
          </p:cNvPr>
          <p:cNvSpPr/>
          <p:nvPr/>
        </p:nvSpPr>
        <p:spPr>
          <a:xfrm>
            <a:off x="2327434" y="1631884"/>
            <a:ext cx="9084580" cy="61697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42" name="TextBox 141">
            <a:extLst>
              <a:ext uri="{FF2B5EF4-FFF2-40B4-BE49-F238E27FC236}">
                <a16:creationId xmlns:a16="http://schemas.microsoft.com/office/drawing/2014/main" id="{73450D7D-EFD7-A950-43C1-689475C928BA}"/>
              </a:ext>
            </a:extLst>
          </p:cNvPr>
          <p:cNvSpPr txBox="1"/>
          <p:nvPr/>
        </p:nvSpPr>
        <p:spPr>
          <a:xfrm>
            <a:off x="9234109" y="1639617"/>
            <a:ext cx="102798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143" name="TextBox 142">
            <a:extLst>
              <a:ext uri="{FF2B5EF4-FFF2-40B4-BE49-F238E27FC236}">
                <a16:creationId xmlns:a16="http://schemas.microsoft.com/office/drawing/2014/main" id="{48DF4825-B467-C889-D392-1AC804D9AECC}"/>
              </a:ext>
            </a:extLst>
          </p:cNvPr>
          <p:cNvSpPr txBox="1"/>
          <p:nvPr/>
        </p:nvSpPr>
        <p:spPr>
          <a:xfrm>
            <a:off x="2327435" y="1639617"/>
            <a:ext cx="1027985" cy="599062"/>
          </a:xfrm>
          <a:prstGeom prst="rect">
            <a:avLst/>
          </a:prstGeom>
          <a:solidFill>
            <a:schemeClr val="accent1">
              <a:alpha val="6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44" name="TextBox 143">
            <a:extLst>
              <a:ext uri="{FF2B5EF4-FFF2-40B4-BE49-F238E27FC236}">
                <a16:creationId xmlns:a16="http://schemas.microsoft.com/office/drawing/2014/main" id="{CB30CC9C-D4B0-3759-3321-7424057B5649}"/>
              </a:ext>
            </a:extLst>
          </p:cNvPr>
          <p:cNvSpPr txBox="1"/>
          <p:nvPr/>
        </p:nvSpPr>
        <p:spPr>
          <a:xfrm>
            <a:off x="8073867" y="1639617"/>
            <a:ext cx="1027985" cy="599062"/>
          </a:xfrm>
          <a:prstGeom prst="rect">
            <a:avLst/>
          </a:prstGeom>
          <a:solidFill>
            <a:schemeClr val="accent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145" name="TextBox 144">
            <a:extLst>
              <a:ext uri="{FF2B5EF4-FFF2-40B4-BE49-F238E27FC236}">
                <a16:creationId xmlns:a16="http://schemas.microsoft.com/office/drawing/2014/main" id="{DE00B531-594C-5794-4824-C792A925333E}"/>
              </a:ext>
            </a:extLst>
          </p:cNvPr>
          <p:cNvSpPr txBox="1"/>
          <p:nvPr/>
        </p:nvSpPr>
        <p:spPr>
          <a:xfrm>
            <a:off x="6918785" y="1639617"/>
            <a:ext cx="1027985" cy="599062"/>
          </a:xfrm>
          <a:prstGeom prst="rect">
            <a:avLst/>
          </a:prstGeom>
          <a:solidFill>
            <a:schemeClr val="accent1">
              <a:alpha val="8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 </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46" name="TextBox 145">
            <a:extLst>
              <a:ext uri="{FF2B5EF4-FFF2-40B4-BE49-F238E27FC236}">
                <a16:creationId xmlns:a16="http://schemas.microsoft.com/office/drawing/2014/main" id="{E09638E4-A60A-AF84-0845-B223FFE5A496}"/>
              </a:ext>
            </a:extLst>
          </p:cNvPr>
          <p:cNvSpPr txBox="1"/>
          <p:nvPr/>
        </p:nvSpPr>
        <p:spPr>
          <a:xfrm>
            <a:off x="5763703" y="1639617"/>
            <a:ext cx="1027985" cy="599062"/>
          </a:xfrm>
          <a:prstGeom prst="rect">
            <a:avLst/>
          </a:prstGeom>
          <a:solidFill>
            <a:schemeClr val="accent1">
              <a:alpha val="8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br>
              <a:rPr lang="en-US" sz="1200" dirty="0">
                <a:solidFill>
                  <a:srgbClr val="FFFFFF"/>
                </a:solidFill>
                <a:latin typeface="IntelOne Display Medium" panose="020B0703020203020204" pitchFamily="34" charset="0"/>
                <a:sym typeface="Helvetica Neue"/>
              </a:rPr>
            </a:br>
            <a:r>
              <a:rPr lang="en-US" sz="1200" dirty="0">
                <a:solidFill>
                  <a:srgbClr val="FFFFFF"/>
                </a:solidFill>
                <a:latin typeface="IntelOne Display Medium" panose="020B0703020203020204" pitchFamily="34" charset="0"/>
                <a:sym typeface="Helvetica Neue"/>
              </a:rPr>
              <a:t>Hypervisor      </a:t>
            </a:r>
          </a:p>
        </p:txBody>
      </p:sp>
      <p:sp>
        <p:nvSpPr>
          <p:cNvPr id="147" name="TextBox 146">
            <a:extLst>
              <a:ext uri="{FF2B5EF4-FFF2-40B4-BE49-F238E27FC236}">
                <a16:creationId xmlns:a16="http://schemas.microsoft.com/office/drawing/2014/main" id="{0156AA3E-BAA5-692D-9411-D9478BBC01A1}"/>
              </a:ext>
            </a:extLst>
          </p:cNvPr>
          <p:cNvSpPr txBox="1"/>
          <p:nvPr/>
        </p:nvSpPr>
        <p:spPr>
          <a:xfrm>
            <a:off x="4608621" y="1639617"/>
            <a:ext cx="1027985" cy="599062"/>
          </a:xfrm>
          <a:prstGeom prst="rect">
            <a:avLst/>
          </a:prstGeom>
          <a:solidFill>
            <a:schemeClr val="accent1">
              <a:alpha val="7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a:t>
            </a:r>
          </a:p>
          <a:p>
            <a:pPr algn="ctr" defTabSz="2437606" hangingPunct="0"/>
            <a:r>
              <a:rPr lang="en-US" sz="1200" dirty="0">
                <a:solidFill>
                  <a:srgbClr val="FFFFFF"/>
                </a:solidFill>
                <a:latin typeface="IntelOne Display Medium" panose="020B0703020203020204" pitchFamily="34" charset="0"/>
                <a:sym typeface="Helvetica Neue"/>
              </a:rPr>
              <a:t>Firmware      </a:t>
            </a:r>
          </a:p>
        </p:txBody>
      </p:sp>
      <p:sp>
        <p:nvSpPr>
          <p:cNvPr id="148" name="TextBox 147">
            <a:extLst>
              <a:ext uri="{FF2B5EF4-FFF2-40B4-BE49-F238E27FC236}">
                <a16:creationId xmlns:a16="http://schemas.microsoft.com/office/drawing/2014/main" id="{BECE08D5-1685-EB8E-FF4F-73272C715796}"/>
              </a:ext>
            </a:extLst>
          </p:cNvPr>
          <p:cNvSpPr txBox="1"/>
          <p:nvPr/>
        </p:nvSpPr>
        <p:spPr>
          <a:xfrm>
            <a:off x="3453539" y="1639617"/>
            <a:ext cx="1027985" cy="599062"/>
          </a:xfrm>
          <a:prstGeom prst="rect">
            <a:avLst/>
          </a:prstGeom>
          <a:solidFill>
            <a:schemeClr val="accent1">
              <a:alpha val="7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149" name="TextBox 148">
            <a:extLst>
              <a:ext uri="{FF2B5EF4-FFF2-40B4-BE49-F238E27FC236}">
                <a16:creationId xmlns:a16="http://schemas.microsoft.com/office/drawing/2014/main" id="{80FACF1B-D626-77F6-09E9-A8626181A1B6}"/>
              </a:ext>
            </a:extLst>
          </p:cNvPr>
          <p:cNvSpPr txBox="1"/>
          <p:nvPr/>
        </p:nvSpPr>
        <p:spPr>
          <a:xfrm>
            <a:off x="10387587" y="1639617"/>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50" name="TextBox 149">
            <a:extLst>
              <a:ext uri="{FF2B5EF4-FFF2-40B4-BE49-F238E27FC236}">
                <a16:creationId xmlns:a16="http://schemas.microsoft.com/office/drawing/2014/main" id="{D7A7D16E-B953-C8A9-BEB5-70F41456145F}"/>
              </a:ext>
            </a:extLst>
          </p:cNvPr>
          <p:cNvSpPr txBox="1"/>
          <p:nvPr/>
        </p:nvSpPr>
        <p:spPr>
          <a:xfrm>
            <a:off x="10387587" y="1657533"/>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2" name="Title 1">
            <a:extLst>
              <a:ext uri="{FF2B5EF4-FFF2-40B4-BE49-F238E27FC236}">
                <a16:creationId xmlns:a16="http://schemas.microsoft.com/office/drawing/2014/main" id="{E2EBFA68-3E61-8DBA-A11D-CD7233ADDC39}"/>
              </a:ext>
            </a:extLst>
          </p:cNvPr>
          <p:cNvSpPr>
            <a:spLocks noGrp="1"/>
          </p:cNvSpPr>
          <p:nvPr>
            <p:ph type="title"/>
          </p:nvPr>
        </p:nvSpPr>
        <p:spPr/>
        <p:txBody>
          <a:bodyPr/>
          <a:lstStyle/>
          <a:p>
            <a:r>
              <a:rPr lang="en-US" dirty="0">
                <a:sym typeface="Helvetica Neue"/>
              </a:rPr>
              <a:t>Intel Offers a Range of Protection Options</a:t>
            </a:r>
            <a:endParaRPr lang="en-US" dirty="0"/>
          </a:p>
        </p:txBody>
      </p:sp>
    </p:spTree>
    <p:extLst>
      <p:ext uri="{BB962C8B-B14F-4D97-AF65-F5344CB8AC3E}">
        <p14:creationId xmlns:p14="http://schemas.microsoft.com/office/powerpoint/2010/main" val="426991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6D43B41-E3F4-63B4-7454-3778A589FA99}"/>
              </a:ext>
            </a:extLst>
          </p:cNvPr>
          <p:cNvCxnSpPr>
            <a:cxnSpLocks/>
          </p:cNvCxnSpPr>
          <p:nvPr/>
        </p:nvCxnSpPr>
        <p:spPr>
          <a:xfrm>
            <a:off x="1352722" y="4051040"/>
            <a:ext cx="4242612" cy="24851"/>
          </a:xfrm>
          <a:prstGeom prst="line">
            <a:avLst/>
          </a:prstGeom>
          <a:noFill/>
          <a:ln w="12700" cap="flat">
            <a:solidFill>
              <a:schemeClr val="bg1"/>
            </a:solidFill>
            <a:prstDash val="dash"/>
            <a:miter lim="400000"/>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4379BD5E-06AA-C4C9-A84F-A40CD4EF18E7}"/>
              </a:ext>
            </a:extLst>
          </p:cNvPr>
          <p:cNvSpPr txBox="1"/>
          <p:nvPr/>
        </p:nvSpPr>
        <p:spPr>
          <a:xfrm>
            <a:off x="1656055" y="5399646"/>
            <a:ext cx="998582" cy="673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8803" hangingPunct="0">
              <a:lnSpc>
                <a:spcPct val="90000"/>
              </a:lnSpc>
              <a:spcBef>
                <a:spcPts val="2249"/>
              </a:spcBef>
              <a:defRPr/>
            </a:pPr>
            <a:r>
              <a:rPr lang="en-US" sz="1050" kern="0" dirty="0">
                <a:solidFill>
                  <a:schemeClr val="bg1"/>
                </a:solidFill>
                <a:latin typeface="IntelOne Display Regular" panose="020B0503020203020204" pitchFamily="34" charset="77"/>
                <a:sym typeface="Helvetica Neue"/>
              </a:rPr>
              <a:t>NGINX TLS 1.3 ECDHE-X25519-RSA2K </a:t>
            </a:r>
            <a:r>
              <a:rPr lang="en-US" sz="1050" kern="0" baseline="30000" dirty="0">
                <a:solidFill>
                  <a:schemeClr val="bg1"/>
                </a:solidFill>
                <a:latin typeface="IntelOne Display Regular" panose="020B0503020203020204" pitchFamily="34" charset="77"/>
                <a:sym typeface="Helvetica Neue"/>
              </a:rPr>
              <a:t>[N14]</a:t>
            </a:r>
          </a:p>
        </p:txBody>
      </p:sp>
      <p:sp>
        <p:nvSpPr>
          <p:cNvPr id="19" name="Rectangle 18">
            <a:extLst>
              <a:ext uri="{FF2B5EF4-FFF2-40B4-BE49-F238E27FC236}">
                <a16:creationId xmlns:a16="http://schemas.microsoft.com/office/drawing/2014/main" id="{CDFD8373-A16E-11B2-D136-D5BD3BB86715}"/>
              </a:ext>
            </a:extLst>
          </p:cNvPr>
          <p:cNvSpPr/>
          <p:nvPr/>
        </p:nvSpPr>
        <p:spPr>
          <a:xfrm>
            <a:off x="1884588" y="4025136"/>
            <a:ext cx="216253" cy="1341305"/>
          </a:xfrm>
          <a:prstGeom prst="rect">
            <a:avLst/>
          </a:prstGeom>
          <a:solidFill>
            <a:srgbClr val="69BCFF"/>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21" name="TextBox 20">
            <a:extLst>
              <a:ext uri="{FF2B5EF4-FFF2-40B4-BE49-F238E27FC236}">
                <a16:creationId xmlns:a16="http://schemas.microsoft.com/office/drawing/2014/main" id="{42298238-582D-1110-024C-47F5C1D08319}"/>
              </a:ext>
            </a:extLst>
          </p:cNvPr>
          <p:cNvSpPr txBox="1"/>
          <p:nvPr/>
        </p:nvSpPr>
        <p:spPr>
          <a:xfrm>
            <a:off x="1988953" y="3336677"/>
            <a:ext cx="474287"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dirty="0">
                <a:solidFill>
                  <a:schemeClr val="bg1"/>
                </a:solidFill>
                <a:latin typeface="IntelOne Display Medium" panose="020B0503020203020204" pitchFamily="34" charset="77"/>
                <a:sym typeface="Helvetica Neue"/>
              </a:rPr>
              <a:t>1.31X</a:t>
            </a:r>
          </a:p>
        </p:txBody>
      </p:sp>
      <p:sp>
        <p:nvSpPr>
          <p:cNvPr id="20" name="Rectangle 19">
            <a:extLst>
              <a:ext uri="{FF2B5EF4-FFF2-40B4-BE49-F238E27FC236}">
                <a16:creationId xmlns:a16="http://schemas.microsoft.com/office/drawing/2014/main" id="{FF1695CE-FC90-6459-C8FD-8A7C35EF9CA6}"/>
              </a:ext>
            </a:extLst>
          </p:cNvPr>
          <p:cNvSpPr/>
          <p:nvPr/>
        </p:nvSpPr>
        <p:spPr>
          <a:xfrm>
            <a:off x="2100845" y="3594127"/>
            <a:ext cx="216253" cy="175089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12" name="TextBox 11">
            <a:extLst>
              <a:ext uri="{FF2B5EF4-FFF2-40B4-BE49-F238E27FC236}">
                <a16:creationId xmlns:a16="http://schemas.microsoft.com/office/drawing/2014/main" id="{93E01EC9-C27D-6C00-0057-D230EEF3F356}"/>
              </a:ext>
            </a:extLst>
          </p:cNvPr>
          <p:cNvSpPr txBox="1"/>
          <p:nvPr/>
        </p:nvSpPr>
        <p:spPr>
          <a:xfrm>
            <a:off x="2564233" y="5399646"/>
            <a:ext cx="1116074" cy="415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lvl="0" algn="ctr" eaLnBrk="1">
              <a:defRPr sz="1050" kern="0">
                <a:solidFill>
                  <a:srgbClr val="555555"/>
                </a:solidFill>
                <a:uLnTx/>
              </a:defRPr>
            </a:lvl1pPr>
          </a:lstStyle>
          <a:p>
            <a:r>
              <a:rPr lang="en-US" dirty="0">
                <a:solidFill>
                  <a:schemeClr val="bg1"/>
                </a:solidFill>
                <a:latin typeface="IntelOne Display Regular" panose="020B0503020203020204" pitchFamily="34" charset="77"/>
              </a:rPr>
              <a:t>AES-GCM 128 encode </a:t>
            </a:r>
            <a:r>
              <a:rPr lang="en-US" baseline="30000" dirty="0">
                <a:solidFill>
                  <a:schemeClr val="bg1"/>
                </a:solidFill>
                <a:latin typeface="IntelOne Display Regular" panose="020B0503020203020204" pitchFamily="34" charset="77"/>
              </a:rPr>
              <a:t>[N62]</a:t>
            </a:r>
          </a:p>
        </p:txBody>
      </p:sp>
      <p:sp>
        <p:nvSpPr>
          <p:cNvPr id="23" name="Rectangle 22">
            <a:extLst>
              <a:ext uri="{FF2B5EF4-FFF2-40B4-BE49-F238E27FC236}">
                <a16:creationId xmlns:a16="http://schemas.microsoft.com/office/drawing/2014/main" id="{743EC832-883E-3E34-A8FF-18D6A6FFD1DD}"/>
              </a:ext>
            </a:extLst>
          </p:cNvPr>
          <p:cNvSpPr/>
          <p:nvPr/>
        </p:nvSpPr>
        <p:spPr>
          <a:xfrm>
            <a:off x="2860219" y="4025136"/>
            <a:ext cx="206299" cy="1343818"/>
          </a:xfrm>
          <a:prstGeom prst="rect">
            <a:avLst/>
          </a:prstGeom>
          <a:solidFill>
            <a:schemeClr val="tx2">
              <a:lumMod val="40000"/>
              <a:lumOff val="60000"/>
            </a:schemeClr>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CCCDE8DE-AA8D-96ED-E0B1-A90BABAD56E8}"/>
              </a:ext>
            </a:extLst>
          </p:cNvPr>
          <p:cNvSpPr/>
          <p:nvPr/>
        </p:nvSpPr>
        <p:spPr>
          <a:xfrm>
            <a:off x="3076475" y="3540527"/>
            <a:ext cx="216253" cy="180449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25" name="TextBox 24">
            <a:extLst>
              <a:ext uri="{FF2B5EF4-FFF2-40B4-BE49-F238E27FC236}">
                <a16:creationId xmlns:a16="http://schemas.microsoft.com/office/drawing/2014/main" id="{90348DFE-9C2B-B994-8E64-65B06534157D}"/>
              </a:ext>
            </a:extLst>
          </p:cNvPr>
          <p:cNvSpPr txBox="1"/>
          <p:nvPr/>
        </p:nvSpPr>
        <p:spPr>
          <a:xfrm>
            <a:off x="2967316" y="3298806"/>
            <a:ext cx="474287"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dirty="0">
                <a:solidFill>
                  <a:schemeClr val="bg1"/>
                </a:solidFill>
                <a:latin typeface="IntelOne Display Medium" panose="020B0503020203020204" pitchFamily="34" charset="77"/>
                <a:sym typeface="Helvetica Neue"/>
              </a:rPr>
              <a:t>1.34X</a:t>
            </a:r>
          </a:p>
        </p:txBody>
      </p:sp>
      <p:sp>
        <p:nvSpPr>
          <p:cNvPr id="26" name="TextBox 25">
            <a:extLst>
              <a:ext uri="{FF2B5EF4-FFF2-40B4-BE49-F238E27FC236}">
                <a16:creationId xmlns:a16="http://schemas.microsoft.com/office/drawing/2014/main" id="{32A2D3FC-D30E-61F9-C24C-0EEB74267301}"/>
              </a:ext>
            </a:extLst>
          </p:cNvPr>
          <p:cNvSpPr txBox="1"/>
          <p:nvPr/>
        </p:nvSpPr>
        <p:spPr>
          <a:xfrm>
            <a:off x="3600536" y="5399646"/>
            <a:ext cx="1163036" cy="415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lvl="0" algn="ctr" eaLnBrk="1">
              <a:defRPr sz="1050" kern="0">
                <a:solidFill>
                  <a:srgbClr val="555555"/>
                </a:solidFill>
                <a:uLnTx/>
              </a:defRPr>
            </a:lvl1pPr>
          </a:lstStyle>
          <a:p>
            <a:r>
              <a:rPr lang="en-US" dirty="0">
                <a:solidFill>
                  <a:schemeClr val="bg1"/>
                </a:solidFill>
                <a:latin typeface="IntelOne Display Regular" panose="020B0503020203020204" pitchFamily="34" charset="77"/>
              </a:rPr>
              <a:t>WordPress TLS 1.3 </a:t>
            </a:r>
            <a:r>
              <a:rPr lang="en-US" baseline="30000" dirty="0">
                <a:solidFill>
                  <a:schemeClr val="bg1"/>
                </a:solidFill>
                <a:latin typeface="IntelOne Display Regular" panose="020B0503020203020204" pitchFamily="34" charset="77"/>
              </a:rPr>
              <a:t>[W9]</a:t>
            </a:r>
          </a:p>
        </p:txBody>
      </p:sp>
      <p:sp>
        <p:nvSpPr>
          <p:cNvPr id="28" name="Rectangle 27">
            <a:extLst>
              <a:ext uri="{FF2B5EF4-FFF2-40B4-BE49-F238E27FC236}">
                <a16:creationId xmlns:a16="http://schemas.microsoft.com/office/drawing/2014/main" id="{4EEE6A54-D3C8-0FED-38B5-0458A97171AE}"/>
              </a:ext>
            </a:extLst>
          </p:cNvPr>
          <p:cNvSpPr/>
          <p:nvPr/>
        </p:nvSpPr>
        <p:spPr>
          <a:xfrm>
            <a:off x="3946715" y="4025136"/>
            <a:ext cx="222776" cy="1343818"/>
          </a:xfrm>
          <a:prstGeom prst="rect">
            <a:avLst/>
          </a:prstGeom>
          <a:solidFill>
            <a:schemeClr val="tx2">
              <a:lumMod val="40000"/>
              <a:lumOff val="60000"/>
            </a:schemeClr>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E466DFAF-73B3-8B6B-6C14-5E3D3FA4F9D8}"/>
              </a:ext>
            </a:extLst>
          </p:cNvPr>
          <p:cNvSpPr/>
          <p:nvPr/>
        </p:nvSpPr>
        <p:spPr>
          <a:xfrm>
            <a:off x="4162967" y="3379731"/>
            <a:ext cx="216253" cy="196529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30" name="TextBox 29">
            <a:extLst>
              <a:ext uri="{FF2B5EF4-FFF2-40B4-BE49-F238E27FC236}">
                <a16:creationId xmlns:a16="http://schemas.microsoft.com/office/drawing/2014/main" id="{586A65EF-A741-E5D2-01D5-2472BB6AC1A8}"/>
              </a:ext>
            </a:extLst>
          </p:cNvPr>
          <p:cNvSpPr txBox="1"/>
          <p:nvPr/>
        </p:nvSpPr>
        <p:spPr>
          <a:xfrm>
            <a:off x="4023279" y="3144457"/>
            <a:ext cx="474287"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dirty="0">
                <a:solidFill>
                  <a:schemeClr val="bg1"/>
                </a:solidFill>
                <a:latin typeface="IntelOne Display Medium" panose="020B0503020203020204" pitchFamily="34" charset="77"/>
                <a:sym typeface="Helvetica Neue"/>
              </a:rPr>
              <a:t>1.47X</a:t>
            </a:r>
          </a:p>
        </p:txBody>
      </p:sp>
      <p:sp>
        <p:nvSpPr>
          <p:cNvPr id="35" name="TextBox 34">
            <a:extLst>
              <a:ext uri="{FF2B5EF4-FFF2-40B4-BE49-F238E27FC236}">
                <a16:creationId xmlns:a16="http://schemas.microsoft.com/office/drawing/2014/main" id="{D4D8C8C8-0ECF-3AE0-FEEA-0C5AB9A1FF67}"/>
              </a:ext>
            </a:extLst>
          </p:cNvPr>
          <p:cNvSpPr txBox="1"/>
          <p:nvPr/>
        </p:nvSpPr>
        <p:spPr>
          <a:xfrm>
            <a:off x="4672460" y="5399646"/>
            <a:ext cx="1116074" cy="577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lvl="0" algn="ctr" eaLnBrk="1">
              <a:defRPr sz="1050" kern="0">
                <a:solidFill>
                  <a:srgbClr val="555555"/>
                </a:solidFill>
                <a:uLnTx/>
              </a:defRPr>
            </a:lvl1pPr>
          </a:lstStyle>
          <a:p>
            <a:r>
              <a:rPr lang="en-US" dirty="0">
                <a:solidFill>
                  <a:schemeClr val="bg1"/>
                </a:solidFill>
                <a:latin typeface="IntelOne Display Regular" panose="020B0503020203020204" pitchFamily="34" charset="77"/>
              </a:rPr>
              <a:t>TLS 1.3 AES128-GCM-SHA256 </a:t>
            </a:r>
            <a:r>
              <a:rPr lang="en-US" baseline="30000" dirty="0">
                <a:solidFill>
                  <a:schemeClr val="bg1"/>
                </a:solidFill>
                <a:latin typeface="IntelOne Display Regular" panose="020B0503020203020204" pitchFamily="34" charset="77"/>
              </a:rPr>
              <a:t>[N12]</a:t>
            </a:r>
          </a:p>
        </p:txBody>
      </p:sp>
      <p:sp>
        <p:nvSpPr>
          <p:cNvPr id="32" name="Rectangle 31">
            <a:extLst>
              <a:ext uri="{FF2B5EF4-FFF2-40B4-BE49-F238E27FC236}">
                <a16:creationId xmlns:a16="http://schemas.microsoft.com/office/drawing/2014/main" id="{27F79A69-0611-5E1B-7F65-D27ACF365B37}"/>
              </a:ext>
            </a:extLst>
          </p:cNvPr>
          <p:cNvSpPr/>
          <p:nvPr/>
        </p:nvSpPr>
        <p:spPr>
          <a:xfrm>
            <a:off x="4894542" y="4025136"/>
            <a:ext cx="222775" cy="1343818"/>
          </a:xfrm>
          <a:prstGeom prst="rect">
            <a:avLst/>
          </a:prstGeom>
          <a:solidFill>
            <a:schemeClr val="tx2">
              <a:lumMod val="40000"/>
              <a:lumOff val="60000"/>
            </a:schemeClr>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33" name="Rectangle 32">
            <a:extLst>
              <a:ext uri="{FF2B5EF4-FFF2-40B4-BE49-F238E27FC236}">
                <a16:creationId xmlns:a16="http://schemas.microsoft.com/office/drawing/2014/main" id="{8448D8B2-86F9-736C-9576-2640C256CC95}"/>
              </a:ext>
            </a:extLst>
          </p:cNvPr>
          <p:cNvSpPr/>
          <p:nvPr/>
        </p:nvSpPr>
        <p:spPr>
          <a:xfrm>
            <a:off x="5110795" y="3308265"/>
            <a:ext cx="216253" cy="203676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34" name="TextBox 33">
            <a:extLst>
              <a:ext uri="{FF2B5EF4-FFF2-40B4-BE49-F238E27FC236}">
                <a16:creationId xmlns:a16="http://schemas.microsoft.com/office/drawing/2014/main" id="{262567ED-811F-F5FE-2398-CC63F4E3D2A7}"/>
              </a:ext>
            </a:extLst>
          </p:cNvPr>
          <p:cNvSpPr txBox="1"/>
          <p:nvPr/>
        </p:nvSpPr>
        <p:spPr>
          <a:xfrm>
            <a:off x="5012369" y="3036763"/>
            <a:ext cx="474287"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dirty="0">
                <a:solidFill>
                  <a:schemeClr val="bg1"/>
                </a:solidFill>
                <a:latin typeface="IntelOne Display Medium" panose="020B0503020203020204" pitchFamily="34" charset="77"/>
              </a:rPr>
              <a:t>1.52</a:t>
            </a:r>
            <a:r>
              <a:rPr lang="en-US" sz="1400" dirty="0">
                <a:solidFill>
                  <a:schemeClr val="bg1"/>
                </a:solidFill>
                <a:latin typeface="IntelOne Display Medium" panose="020B0503020203020204" pitchFamily="34" charset="77"/>
                <a:sym typeface="Helvetica Neue"/>
              </a:rPr>
              <a:t>X</a:t>
            </a:r>
          </a:p>
        </p:txBody>
      </p:sp>
      <p:grpSp>
        <p:nvGrpSpPr>
          <p:cNvPr id="66" name="Group 65">
            <a:extLst>
              <a:ext uri="{FF2B5EF4-FFF2-40B4-BE49-F238E27FC236}">
                <a16:creationId xmlns:a16="http://schemas.microsoft.com/office/drawing/2014/main" id="{313EBEBF-05FE-E7E0-0635-6AB831A82379}"/>
              </a:ext>
            </a:extLst>
          </p:cNvPr>
          <p:cNvGrpSpPr/>
          <p:nvPr/>
        </p:nvGrpSpPr>
        <p:grpSpPr>
          <a:xfrm>
            <a:off x="1592270" y="2206988"/>
            <a:ext cx="4288801" cy="3159452"/>
            <a:chOff x="1956618" y="2340077"/>
            <a:chExt cx="7354529" cy="2635046"/>
          </a:xfrm>
        </p:grpSpPr>
        <p:cxnSp>
          <p:nvCxnSpPr>
            <p:cNvPr id="67" name="Straight Connector 66">
              <a:extLst>
                <a:ext uri="{FF2B5EF4-FFF2-40B4-BE49-F238E27FC236}">
                  <a16:creationId xmlns:a16="http://schemas.microsoft.com/office/drawing/2014/main" id="{530D5D84-E1DE-91F5-A5A3-C868C0231429}"/>
                </a:ext>
              </a:extLst>
            </p:cNvPr>
            <p:cNvCxnSpPr>
              <a:cxnSpLocks/>
            </p:cNvCxnSpPr>
            <p:nvPr/>
          </p:nvCxnSpPr>
          <p:spPr>
            <a:xfrm>
              <a:off x="1956618" y="2340077"/>
              <a:ext cx="0" cy="2635046"/>
            </a:xfrm>
            <a:prstGeom prst="line">
              <a:avLst/>
            </a:prstGeom>
            <a:noFill/>
            <a:ln w="19050"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8" name="Straight Connector 67">
              <a:extLst>
                <a:ext uri="{FF2B5EF4-FFF2-40B4-BE49-F238E27FC236}">
                  <a16:creationId xmlns:a16="http://schemas.microsoft.com/office/drawing/2014/main" id="{4B5C6FD8-D327-7D17-3DA4-F0CB3CB8ED69}"/>
                </a:ext>
              </a:extLst>
            </p:cNvPr>
            <p:cNvCxnSpPr>
              <a:cxnSpLocks/>
            </p:cNvCxnSpPr>
            <p:nvPr/>
          </p:nvCxnSpPr>
          <p:spPr>
            <a:xfrm flipH="1">
              <a:off x="1956618" y="4970207"/>
              <a:ext cx="7354529" cy="0"/>
            </a:xfrm>
            <a:prstGeom prst="line">
              <a:avLst/>
            </a:prstGeom>
            <a:noFill/>
            <a:ln w="19050"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69" name="TextBox 68">
            <a:extLst>
              <a:ext uri="{FF2B5EF4-FFF2-40B4-BE49-F238E27FC236}">
                <a16:creationId xmlns:a16="http://schemas.microsoft.com/office/drawing/2014/main" id="{CE35659C-DCFF-E120-D6B8-5CED039CE34D}"/>
              </a:ext>
            </a:extLst>
          </p:cNvPr>
          <p:cNvSpPr txBox="1"/>
          <p:nvPr/>
        </p:nvSpPr>
        <p:spPr>
          <a:xfrm>
            <a:off x="176641" y="3697260"/>
            <a:ext cx="1087216"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r" defTabSz="2437606" hangingPunct="0"/>
            <a:r>
              <a:rPr lang="en-US" sz="1200" dirty="0">
                <a:solidFill>
                  <a:schemeClr val="bg1"/>
                </a:solidFill>
                <a:latin typeface="IntelOne Display Regular" panose="020B0503020203020204" pitchFamily="34" charset="77"/>
                <a:sym typeface="Helvetica Neue"/>
              </a:rPr>
              <a:t>Comparable 3</a:t>
            </a:r>
            <a:r>
              <a:rPr lang="en-US" sz="1200" baseline="30000" dirty="0">
                <a:solidFill>
                  <a:schemeClr val="bg1"/>
                </a:solidFill>
                <a:latin typeface="IntelOne Display Regular" panose="020B0503020203020204" pitchFamily="34" charset="77"/>
              </a:rPr>
              <a:t>rd</a:t>
            </a:r>
            <a:r>
              <a:rPr lang="en-US" sz="1200" dirty="0">
                <a:solidFill>
                  <a:schemeClr val="bg1"/>
                </a:solidFill>
                <a:latin typeface="IntelOne Display Regular" panose="020B0503020203020204" pitchFamily="34" charset="77"/>
                <a:sym typeface="Helvetica Neue"/>
              </a:rPr>
              <a:t> Gen Intel® Xeon® Scalable processor</a:t>
            </a:r>
          </a:p>
        </p:txBody>
      </p:sp>
      <p:sp>
        <p:nvSpPr>
          <p:cNvPr id="70" name="TextBox 69">
            <a:extLst>
              <a:ext uri="{FF2B5EF4-FFF2-40B4-BE49-F238E27FC236}">
                <a16:creationId xmlns:a16="http://schemas.microsoft.com/office/drawing/2014/main" id="{B4059F1E-18E6-A43F-F5AB-74D5F58A47B4}"/>
              </a:ext>
            </a:extLst>
          </p:cNvPr>
          <p:cNvSpPr txBox="1"/>
          <p:nvPr/>
        </p:nvSpPr>
        <p:spPr>
          <a:xfrm>
            <a:off x="1550382" y="1403888"/>
            <a:ext cx="4144715" cy="492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600" dirty="0">
                <a:solidFill>
                  <a:schemeClr val="bg1"/>
                </a:solidFill>
                <a:latin typeface="IntelOne Display Regular" panose="020B0503020203020204" pitchFamily="34" charset="77"/>
                <a:sym typeface="Helvetica Neue"/>
              </a:rPr>
              <a:t>Gen-to-gen encryption improvements on </a:t>
            </a:r>
            <a:r>
              <a:rPr lang="en-US" sz="1600" dirty="0">
                <a:solidFill>
                  <a:schemeClr val="bg1"/>
                </a:solidFill>
                <a:latin typeface="IntelOne Display Regular" panose="020B0503020203020204" pitchFamily="34" charset="77"/>
              </a:rPr>
              <a:t>4</a:t>
            </a:r>
            <a:r>
              <a:rPr lang="en-US" sz="1600" baseline="30000" dirty="0">
                <a:solidFill>
                  <a:schemeClr val="bg1"/>
                </a:solidFill>
                <a:latin typeface="IntelOne Display Regular" panose="020B0503020203020204" pitchFamily="34" charset="77"/>
              </a:rPr>
              <a:t>th</a:t>
            </a:r>
            <a:r>
              <a:rPr lang="en-US" sz="1600" dirty="0">
                <a:solidFill>
                  <a:schemeClr val="bg1"/>
                </a:solidFill>
                <a:latin typeface="IntelOne Display Regular" panose="020B0503020203020204" pitchFamily="34" charset="77"/>
                <a:sym typeface="Helvetica Neue"/>
              </a:rPr>
              <a:t> Gen Intel® Xeon® Scalable processor</a:t>
            </a:r>
          </a:p>
        </p:txBody>
      </p:sp>
      <p:sp>
        <p:nvSpPr>
          <p:cNvPr id="71" name="TextBox 70">
            <a:extLst>
              <a:ext uri="{FF2B5EF4-FFF2-40B4-BE49-F238E27FC236}">
                <a16:creationId xmlns:a16="http://schemas.microsoft.com/office/drawing/2014/main" id="{969F6614-4769-39DB-CB2E-98EE93038DFF}"/>
              </a:ext>
            </a:extLst>
          </p:cNvPr>
          <p:cNvSpPr txBox="1"/>
          <p:nvPr/>
        </p:nvSpPr>
        <p:spPr>
          <a:xfrm>
            <a:off x="483364" y="6001652"/>
            <a:ext cx="11440060" cy="338466"/>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Please visit https://edc.intel.com/content/www/us/en/products/performance/benchmarks/4th-generation-intel-xeon-scalable-processors/ and use the corresponding performance reference number [#] to access full system configuration and performance details. Performance varies by use, configuration, and other factors.   Learn more at</a:t>
            </a:r>
            <a:r>
              <a:rPr lang="en-US" dirty="0">
                <a:hlinkClick r:id="rId3">
                  <a:extLst>
                    <a:ext uri="{A12FA001-AC4F-418D-AE19-62706E023703}">
                      <ahyp:hlinkClr xmlns:ahyp="http://schemas.microsoft.com/office/drawing/2018/hyperlinkcolor" val="tx"/>
                    </a:ext>
                  </a:extLst>
                </a:hlinkClick>
              </a:rPr>
              <a:t> www.Intel.com/PerformanceIndex</a:t>
            </a:r>
            <a:r>
              <a:rPr lang="en-US" dirty="0"/>
              <a:t>​. </a:t>
            </a:r>
          </a:p>
        </p:txBody>
      </p:sp>
      <p:sp>
        <p:nvSpPr>
          <p:cNvPr id="54" name="Rectangle 53">
            <a:extLst>
              <a:ext uri="{FF2B5EF4-FFF2-40B4-BE49-F238E27FC236}">
                <a16:creationId xmlns:a16="http://schemas.microsoft.com/office/drawing/2014/main" id="{5FB97E7D-C410-4155-E010-2307DE433693}"/>
              </a:ext>
            </a:extLst>
          </p:cNvPr>
          <p:cNvSpPr/>
          <p:nvPr/>
        </p:nvSpPr>
        <p:spPr>
          <a:xfrm>
            <a:off x="8303569" y="4559823"/>
            <a:ext cx="226736" cy="806617"/>
          </a:xfrm>
          <a:prstGeom prst="rect">
            <a:avLst/>
          </a:prstGeom>
          <a:solidFill>
            <a:schemeClr val="tx2">
              <a:lumMod val="40000"/>
              <a:lumOff val="60000"/>
            </a:schemeClr>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55" name="Rectangle 54">
            <a:extLst>
              <a:ext uri="{FF2B5EF4-FFF2-40B4-BE49-F238E27FC236}">
                <a16:creationId xmlns:a16="http://schemas.microsoft.com/office/drawing/2014/main" id="{558260A3-89F9-C406-53CB-66403CBC537C}"/>
              </a:ext>
            </a:extLst>
          </p:cNvPr>
          <p:cNvSpPr/>
          <p:nvPr/>
        </p:nvSpPr>
        <p:spPr>
          <a:xfrm>
            <a:off x="8528292" y="3344519"/>
            <a:ext cx="226736" cy="202192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56" name="TextBox 55">
            <a:extLst>
              <a:ext uri="{FF2B5EF4-FFF2-40B4-BE49-F238E27FC236}">
                <a16:creationId xmlns:a16="http://schemas.microsoft.com/office/drawing/2014/main" id="{03D81829-FEEF-DF93-E61C-0DB43CDF3BFD}"/>
              </a:ext>
            </a:extLst>
          </p:cNvPr>
          <p:cNvSpPr txBox="1"/>
          <p:nvPr/>
        </p:nvSpPr>
        <p:spPr>
          <a:xfrm>
            <a:off x="8383379" y="3111045"/>
            <a:ext cx="594823"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dirty="0">
                <a:solidFill>
                  <a:schemeClr val="bg1"/>
                </a:solidFill>
                <a:latin typeface="IntelOne Display Medium" panose="020B0503020203020204" pitchFamily="34" charset="77"/>
                <a:sym typeface="Helvetica Neue"/>
              </a:rPr>
              <a:t>2.5X</a:t>
            </a:r>
          </a:p>
        </p:txBody>
      </p:sp>
      <p:sp>
        <p:nvSpPr>
          <p:cNvPr id="63" name="Rectangle 62">
            <a:extLst>
              <a:ext uri="{FF2B5EF4-FFF2-40B4-BE49-F238E27FC236}">
                <a16:creationId xmlns:a16="http://schemas.microsoft.com/office/drawing/2014/main" id="{DE5417AD-C9D9-8920-B4ED-743164F07ED7}"/>
              </a:ext>
            </a:extLst>
          </p:cNvPr>
          <p:cNvSpPr/>
          <p:nvPr/>
        </p:nvSpPr>
        <p:spPr>
          <a:xfrm>
            <a:off x="9911486" y="4559823"/>
            <a:ext cx="226736" cy="806617"/>
          </a:xfrm>
          <a:prstGeom prst="rect">
            <a:avLst/>
          </a:prstGeom>
          <a:solidFill>
            <a:schemeClr val="tx2">
              <a:lumMod val="40000"/>
              <a:lumOff val="60000"/>
            </a:schemeClr>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64" name="Rectangle 63">
            <a:extLst>
              <a:ext uri="{FF2B5EF4-FFF2-40B4-BE49-F238E27FC236}">
                <a16:creationId xmlns:a16="http://schemas.microsoft.com/office/drawing/2014/main" id="{99196665-46D3-470F-368A-620B440046AA}"/>
              </a:ext>
            </a:extLst>
          </p:cNvPr>
          <p:cNvSpPr/>
          <p:nvPr/>
        </p:nvSpPr>
        <p:spPr>
          <a:xfrm>
            <a:off x="10136210" y="2258274"/>
            <a:ext cx="226736" cy="310816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dirty="0">
              <a:solidFill>
                <a:schemeClr val="bg1"/>
              </a:solidFill>
              <a:latin typeface="IntelOne Display Regular" panose="020B0503020203020204" pitchFamily="34" charset="77"/>
              <a:ea typeface="Helvetica Neue Medium"/>
              <a:cs typeface="Helvetica Neue Medium"/>
              <a:sym typeface="Helvetica Neue Medium"/>
            </a:endParaRPr>
          </a:p>
        </p:txBody>
      </p:sp>
      <p:sp>
        <p:nvSpPr>
          <p:cNvPr id="65" name="TextBox 64">
            <a:extLst>
              <a:ext uri="{FF2B5EF4-FFF2-40B4-BE49-F238E27FC236}">
                <a16:creationId xmlns:a16="http://schemas.microsoft.com/office/drawing/2014/main" id="{E582E9D4-AF3C-C12A-9B5D-871D2AACB548}"/>
              </a:ext>
            </a:extLst>
          </p:cNvPr>
          <p:cNvSpPr txBox="1"/>
          <p:nvPr/>
        </p:nvSpPr>
        <p:spPr>
          <a:xfrm>
            <a:off x="9952165" y="1991858"/>
            <a:ext cx="594823" cy="215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dirty="0">
                <a:solidFill>
                  <a:schemeClr val="bg1"/>
                </a:solidFill>
                <a:latin typeface="IntelOne Display Medium" panose="020B0503020203020204" pitchFamily="34" charset="77"/>
              </a:rPr>
              <a:t>3.85X</a:t>
            </a:r>
            <a:endParaRPr lang="en-US" sz="1400" dirty="0">
              <a:solidFill>
                <a:schemeClr val="bg1"/>
              </a:solidFill>
              <a:latin typeface="IntelOne Display Medium" panose="020B0503020203020204" pitchFamily="34" charset="77"/>
              <a:sym typeface="Helvetica Neue"/>
            </a:endParaRPr>
          </a:p>
        </p:txBody>
      </p:sp>
      <p:sp>
        <p:nvSpPr>
          <p:cNvPr id="17" name="TextBox 16">
            <a:extLst>
              <a:ext uri="{FF2B5EF4-FFF2-40B4-BE49-F238E27FC236}">
                <a16:creationId xmlns:a16="http://schemas.microsoft.com/office/drawing/2014/main" id="{88E9D6EA-AE66-1CB7-2543-F644E9278C93}"/>
              </a:ext>
            </a:extLst>
          </p:cNvPr>
          <p:cNvSpPr txBox="1"/>
          <p:nvPr/>
        </p:nvSpPr>
        <p:spPr>
          <a:xfrm>
            <a:off x="8022062" y="5399646"/>
            <a:ext cx="1228712" cy="415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lvl="0" algn="ctr" eaLnBrk="1">
              <a:defRPr sz="1050" kern="0">
                <a:solidFill>
                  <a:srgbClr val="555555"/>
                </a:solidFill>
                <a:uLnTx/>
              </a:defRPr>
            </a:lvl1pPr>
          </a:lstStyle>
          <a:p>
            <a:r>
              <a:rPr lang="en-US" dirty="0">
                <a:solidFill>
                  <a:schemeClr val="bg1"/>
                </a:solidFill>
                <a:latin typeface="IntelOne Display Regular" panose="020B0503020203020204" pitchFamily="34" charset="77"/>
              </a:rPr>
              <a:t>WordPress TLS 1.3 </a:t>
            </a:r>
            <a:r>
              <a:rPr lang="en-US" baseline="30000" dirty="0">
                <a:solidFill>
                  <a:schemeClr val="bg1"/>
                </a:solidFill>
                <a:latin typeface="IntelOne Display Regular" panose="020B0503020203020204" pitchFamily="34" charset="77"/>
              </a:rPr>
              <a:t>[W9]</a:t>
            </a:r>
          </a:p>
        </p:txBody>
      </p:sp>
      <p:sp>
        <p:nvSpPr>
          <p:cNvPr id="57" name="TextBox 56">
            <a:extLst>
              <a:ext uri="{FF2B5EF4-FFF2-40B4-BE49-F238E27FC236}">
                <a16:creationId xmlns:a16="http://schemas.microsoft.com/office/drawing/2014/main" id="{722AD37E-1C7E-4C94-80DC-3EB82E440D76}"/>
              </a:ext>
            </a:extLst>
          </p:cNvPr>
          <p:cNvSpPr txBox="1"/>
          <p:nvPr/>
        </p:nvSpPr>
        <p:spPr>
          <a:xfrm>
            <a:off x="9533139" y="5399646"/>
            <a:ext cx="1176984" cy="415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lvl="0" algn="ctr" eaLnBrk="1">
              <a:defRPr sz="1050" kern="0">
                <a:solidFill>
                  <a:srgbClr val="555555"/>
                </a:solidFill>
                <a:uLnTx/>
              </a:defRPr>
            </a:lvl1pPr>
          </a:lstStyle>
          <a:p>
            <a:r>
              <a:rPr lang="en-US" dirty="0">
                <a:solidFill>
                  <a:schemeClr val="bg1"/>
                </a:solidFill>
                <a:latin typeface="IntelOne Display Regular" panose="020B0503020203020204" pitchFamily="34" charset="77"/>
              </a:rPr>
              <a:t>AES-GCM 128 encode</a:t>
            </a:r>
            <a:r>
              <a:rPr lang="en-US" baseline="30000" dirty="0">
                <a:solidFill>
                  <a:schemeClr val="bg1"/>
                </a:solidFill>
                <a:latin typeface="IntelOne Display Regular" panose="020B0503020203020204" pitchFamily="34" charset="77"/>
              </a:rPr>
              <a:t>[N62]</a:t>
            </a:r>
          </a:p>
        </p:txBody>
      </p:sp>
      <p:grpSp>
        <p:nvGrpSpPr>
          <p:cNvPr id="27" name="Group 26">
            <a:extLst>
              <a:ext uri="{FF2B5EF4-FFF2-40B4-BE49-F238E27FC236}">
                <a16:creationId xmlns:a16="http://schemas.microsoft.com/office/drawing/2014/main" id="{295B3A9B-8E19-DBB7-520B-C64C66E4F846}"/>
              </a:ext>
            </a:extLst>
          </p:cNvPr>
          <p:cNvGrpSpPr/>
          <p:nvPr/>
        </p:nvGrpSpPr>
        <p:grpSpPr>
          <a:xfrm>
            <a:off x="7808798" y="2206988"/>
            <a:ext cx="3285631" cy="3159452"/>
            <a:chOff x="1956618" y="2340077"/>
            <a:chExt cx="7354529" cy="2635046"/>
          </a:xfrm>
        </p:grpSpPr>
        <p:cxnSp>
          <p:nvCxnSpPr>
            <p:cNvPr id="31" name="Straight Connector 30">
              <a:extLst>
                <a:ext uri="{FF2B5EF4-FFF2-40B4-BE49-F238E27FC236}">
                  <a16:creationId xmlns:a16="http://schemas.microsoft.com/office/drawing/2014/main" id="{8CF7E509-E407-0815-5CB7-CC0117EA253C}"/>
                </a:ext>
              </a:extLst>
            </p:cNvPr>
            <p:cNvCxnSpPr>
              <a:cxnSpLocks/>
            </p:cNvCxnSpPr>
            <p:nvPr/>
          </p:nvCxnSpPr>
          <p:spPr>
            <a:xfrm>
              <a:off x="1956618" y="2340077"/>
              <a:ext cx="0" cy="2635046"/>
            </a:xfrm>
            <a:prstGeom prst="line">
              <a:avLst/>
            </a:prstGeom>
            <a:noFill/>
            <a:ln w="19050"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D20EF1EA-F420-8BB6-146F-3EDE47877EEB}"/>
                </a:ext>
              </a:extLst>
            </p:cNvPr>
            <p:cNvCxnSpPr>
              <a:cxnSpLocks/>
            </p:cNvCxnSpPr>
            <p:nvPr/>
          </p:nvCxnSpPr>
          <p:spPr>
            <a:xfrm flipH="1">
              <a:off x="1956618" y="4970207"/>
              <a:ext cx="7354529" cy="0"/>
            </a:xfrm>
            <a:prstGeom prst="line">
              <a:avLst/>
            </a:prstGeom>
            <a:noFill/>
            <a:ln w="19050"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cxnSp>
      </p:grpSp>
      <p:cxnSp>
        <p:nvCxnSpPr>
          <p:cNvPr id="40" name="Straight Connector 39">
            <a:extLst>
              <a:ext uri="{FF2B5EF4-FFF2-40B4-BE49-F238E27FC236}">
                <a16:creationId xmlns:a16="http://schemas.microsoft.com/office/drawing/2014/main" id="{BDB4C356-1014-10FC-0520-99CC859A96AA}"/>
              </a:ext>
            </a:extLst>
          </p:cNvPr>
          <p:cNvCxnSpPr>
            <a:cxnSpLocks/>
          </p:cNvCxnSpPr>
          <p:nvPr/>
        </p:nvCxnSpPr>
        <p:spPr>
          <a:xfrm flipV="1">
            <a:off x="7574297" y="4546493"/>
            <a:ext cx="3312271" cy="25643"/>
          </a:xfrm>
          <a:prstGeom prst="line">
            <a:avLst/>
          </a:prstGeom>
          <a:noFill/>
          <a:ln w="12700" cap="flat">
            <a:solidFill>
              <a:schemeClr val="bg1"/>
            </a:solidFill>
            <a:prstDash val="dash"/>
            <a:miter lim="400000"/>
          </a:ln>
          <a:effectLst/>
          <a:sp3d/>
        </p:spPr>
        <p:style>
          <a:lnRef idx="0">
            <a:scrgbClr r="0" g="0" b="0"/>
          </a:lnRef>
          <a:fillRef idx="0">
            <a:scrgbClr r="0" g="0" b="0"/>
          </a:fillRef>
          <a:effectRef idx="0">
            <a:scrgbClr r="0" g="0" b="0"/>
          </a:effectRef>
          <a:fontRef idx="none"/>
        </p:style>
      </p:cxnSp>
      <p:sp>
        <p:nvSpPr>
          <p:cNvPr id="58" name="TextBox 57">
            <a:extLst>
              <a:ext uri="{FF2B5EF4-FFF2-40B4-BE49-F238E27FC236}">
                <a16:creationId xmlns:a16="http://schemas.microsoft.com/office/drawing/2014/main" id="{674C5640-F55E-4517-0CE1-27E3531D655A}"/>
              </a:ext>
            </a:extLst>
          </p:cNvPr>
          <p:cNvSpPr txBox="1"/>
          <p:nvPr/>
        </p:nvSpPr>
        <p:spPr>
          <a:xfrm>
            <a:off x="6418835" y="4202804"/>
            <a:ext cx="103821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r" defTabSz="2437606" hangingPunct="0"/>
            <a:r>
              <a:rPr lang="en-US" sz="1200" dirty="0">
                <a:solidFill>
                  <a:schemeClr val="bg1"/>
                </a:solidFill>
                <a:latin typeface="IntelOne Display Regular" panose="020B0503020203020204" pitchFamily="34" charset="77"/>
                <a:sym typeface="Helvetica Neue"/>
              </a:rPr>
              <a:t>Comparable </a:t>
            </a:r>
            <a:r>
              <a:rPr lang="en-US" sz="1200" dirty="0">
                <a:solidFill>
                  <a:schemeClr val="bg1"/>
                </a:solidFill>
                <a:latin typeface="IntelOne Display Regular" panose="020B0503020203020204" pitchFamily="34" charset="77"/>
              </a:rPr>
              <a:t>1</a:t>
            </a:r>
            <a:r>
              <a:rPr lang="en-US" sz="1200" baseline="30000" dirty="0">
                <a:solidFill>
                  <a:schemeClr val="bg1"/>
                </a:solidFill>
                <a:latin typeface="IntelOne Display Regular" panose="020B0503020203020204" pitchFamily="34" charset="77"/>
                <a:sym typeface="Helvetica Neue"/>
              </a:rPr>
              <a:t>st</a:t>
            </a:r>
            <a:r>
              <a:rPr lang="en-US" sz="1200" dirty="0">
                <a:solidFill>
                  <a:schemeClr val="bg1"/>
                </a:solidFill>
                <a:latin typeface="IntelOne Display Regular" panose="020B0503020203020204" pitchFamily="34" charset="77"/>
                <a:sym typeface="Helvetica Neue"/>
              </a:rPr>
              <a:t> Gen Intel® Xeon® Scalable processor</a:t>
            </a:r>
          </a:p>
        </p:txBody>
      </p:sp>
      <p:sp>
        <p:nvSpPr>
          <p:cNvPr id="62" name="TextBox 61">
            <a:extLst>
              <a:ext uri="{FF2B5EF4-FFF2-40B4-BE49-F238E27FC236}">
                <a16:creationId xmlns:a16="http://schemas.microsoft.com/office/drawing/2014/main" id="{A29B936A-0294-E37E-B237-2597437522D7}"/>
              </a:ext>
            </a:extLst>
          </p:cNvPr>
          <p:cNvSpPr txBox="1"/>
          <p:nvPr/>
        </p:nvSpPr>
        <p:spPr>
          <a:xfrm>
            <a:off x="6628562" y="1403888"/>
            <a:ext cx="4744184" cy="492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600" dirty="0">
                <a:solidFill>
                  <a:schemeClr val="bg1"/>
                </a:solidFill>
                <a:latin typeface="IntelOne Display Regular" panose="020B0503020203020204" pitchFamily="34" charset="77"/>
                <a:sym typeface="Helvetica Neue"/>
              </a:rPr>
              <a:t>Encryption improvements on </a:t>
            </a:r>
            <a:r>
              <a:rPr lang="en-US" sz="1600" dirty="0">
                <a:solidFill>
                  <a:schemeClr val="bg1"/>
                </a:solidFill>
                <a:latin typeface="IntelOne Display Regular" panose="020B0503020203020204" pitchFamily="34" charset="77"/>
              </a:rPr>
              <a:t>4</a:t>
            </a:r>
            <a:r>
              <a:rPr lang="en-US" sz="1600" baseline="30000" dirty="0">
                <a:solidFill>
                  <a:schemeClr val="bg1"/>
                </a:solidFill>
                <a:latin typeface="IntelOne Display Regular" panose="020B0503020203020204" pitchFamily="34" charset="77"/>
              </a:rPr>
              <a:t>th</a:t>
            </a:r>
            <a:r>
              <a:rPr lang="en-US" sz="1600" dirty="0">
                <a:solidFill>
                  <a:schemeClr val="bg1"/>
                </a:solidFill>
                <a:latin typeface="IntelOne Display Regular" panose="020B0503020203020204" pitchFamily="34" charset="77"/>
                <a:sym typeface="Helvetica Neue"/>
              </a:rPr>
              <a:t> Gen Intel® Xeon® Scalable processor vs. 5-year-old platform</a:t>
            </a:r>
          </a:p>
        </p:txBody>
      </p:sp>
      <p:sp>
        <p:nvSpPr>
          <p:cNvPr id="5" name="TextBox 4">
            <a:extLst>
              <a:ext uri="{FF2B5EF4-FFF2-40B4-BE49-F238E27FC236}">
                <a16:creationId xmlns:a16="http://schemas.microsoft.com/office/drawing/2014/main" id="{0A61A752-26F3-B423-13C2-B52FBA47830E}"/>
              </a:ext>
            </a:extLst>
          </p:cNvPr>
          <p:cNvSpPr txBox="1"/>
          <p:nvPr/>
        </p:nvSpPr>
        <p:spPr>
          <a:xfrm>
            <a:off x="2564233" y="2266446"/>
            <a:ext cx="1787201" cy="3847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dirty="0">
                <a:solidFill>
                  <a:schemeClr val="bg1"/>
                </a:solidFill>
                <a:sym typeface="Helvetica Neue"/>
              </a:rPr>
              <a:t>Relative Performance </a:t>
            </a:r>
            <a:br>
              <a:rPr lang="en-US" sz="1100" dirty="0">
                <a:solidFill>
                  <a:schemeClr val="bg1"/>
                </a:solidFill>
                <a:latin typeface="+mj-lt"/>
                <a:sym typeface="Helvetica Neue"/>
              </a:rPr>
            </a:br>
            <a:r>
              <a:rPr lang="en-US" sz="1100" dirty="0">
                <a:solidFill>
                  <a:schemeClr val="bg1"/>
                </a:solidFill>
                <a:latin typeface="+mj-lt"/>
                <a:sym typeface="Helvetica Neue"/>
              </a:rPr>
              <a:t>(Higher is Better)</a:t>
            </a:r>
          </a:p>
        </p:txBody>
      </p:sp>
      <p:sp>
        <p:nvSpPr>
          <p:cNvPr id="6" name="TextBox 5">
            <a:extLst>
              <a:ext uri="{FF2B5EF4-FFF2-40B4-BE49-F238E27FC236}">
                <a16:creationId xmlns:a16="http://schemas.microsoft.com/office/drawing/2014/main" id="{87DB4536-5342-C71E-13B8-4FCBFF748465}"/>
              </a:ext>
            </a:extLst>
          </p:cNvPr>
          <p:cNvSpPr txBox="1"/>
          <p:nvPr/>
        </p:nvSpPr>
        <p:spPr>
          <a:xfrm>
            <a:off x="8039858" y="2358406"/>
            <a:ext cx="1787201" cy="3847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400" b="1" dirty="0">
                <a:solidFill>
                  <a:schemeClr val="bg1"/>
                </a:solidFill>
                <a:latin typeface="+mj-lt"/>
                <a:sym typeface="Helvetica Neue"/>
              </a:rPr>
              <a:t>Relative Performance </a:t>
            </a:r>
            <a:br>
              <a:rPr lang="en-US" sz="1100" dirty="0">
                <a:solidFill>
                  <a:schemeClr val="bg1"/>
                </a:solidFill>
                <a:latin typeface="+mj-lt"/>
                <a:sym typeface="Helvetica Neue"/>
              </a:rPr>
            </a:br>
            <a:r>
              <a:rPr lang="en-US" sz="1100" dirty="0">
                <a:solidFill>
                  <a:schemeClr val="bg1"/>
                </a:solidFill>
                <a:latin typeface="+mj-lt"/>
                <a:sym typeface="Helvetica Neue"/>
              </a:rPr>
              <a:t>(Higher is Better)</a:t>
            </a:r>
          </a:p>
        </p:txBody>
      </p:sp>
      <p:sp>
        <p:nvSpPr>
          <p:cNvPr id="3" name="Title 2">
            <a:extLst>
              <a:ext uri="{FF2B5EF4-FFF2-40B4-BE49-F238E27FC236}">
                <a16:creationId xmlns:a16="http://schemas.microsoft.com/office/drawing/2014/main" id="{4849F04A-69E7-5C85-F15D-BCD761900783}"/>
              </a:ext>
            </a:extLst>
          </p:cNvPr>
          <p:cNvSpPr>
            <a:spLocks noGrp="1"/>
          </p:cNvSpPr>
          <p:nvPr>
            <p:ph type="title"/>
          </p:nvPr>
        </p:nvSpPr>
        <p:spPr/>
        <p:txBody>
          <a:bodyPr/>
          <a:lstStyle/>
          <a:p>
            <a:r>
              <a:rPr lang="en-US" dirty="0">
                <a:sym typeface="Helvetica Neue"/>
              </a:rPr>
              <a:t>Intel® Crypto Acceleration Instructions Increase Performance of Encryption Operations</a:t>
            </a:r>
            <a:endParaRPr lang="en-US" dirty="0"/>
          </a:p>
        </p:txBody>
      </p:sp>
    </p:spTree>
    <p:extLst>
      <p:ext uri="{BB962C8B-B14F-4D97-AF65-F5344CB8AC3E}">
        <p14:creationId xmlns:p14="http://schemas.microsoft.com/office/powerpoint/2010/main" val="302583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410F0-9532-3A57-63A3-3811A63E378A}"/>
              </a:ext>
            </a:extLst>
          </p:cNvPr>
          <p:cNvPicPr>
            <a:picLocks noChangeAspect="1"/>
          </p:cNvPicPr>
          <p:nvPr/>
        </p:nvPicPr>
        <p:blipFill>
          <a:blip r:embed="rId2"/>
          <a:srcRect t="3264" b="3264"/>
          <a:stretch/>
        </p:blipFill>
        <p:spPr>
          <a:xfrm>
            <a:off x="-1" y="-1"/>
            <a:ext cx="12188825" cy="6408683"/>
          </a:xfrm>
          <a:prstGeom prst="rect">
            <a:avLst/>
          </a:prstGeom>
        </p:spPr>
      </p:pic>
      <p:sp>
        <p:nvSpPr>
          <p:cNvPr id="13" name="Rectangle 12">
            <a:extLst>
              <a:ext uri="{FF2B5EF4-FFF2-40B4-BE49-F238E27FC236}">
                <a16:creationId xmlns:a16="http://schemas.microsoft.com/office/drawing/2014/main" id="{A1AD7AF7-D6FE-27FA-1A47-988BC0674B39}"/>
              </a:ext>
            </a:extLst>
          </p:cNvPr>
          <p:cNvSpPr/>
          <p:nvPr/>
        </p:nvSpPr>
        <p:spPr>
          <a:xfrm>
            <a:off x="0" y="1505166"/>
            <a:ext cx="6094412" cy="1932933"/>
          </a:xfrm>
          <a:prstGeom prst="rect">
            <a:avLst/>
          </a:prstGeom>
          <a:gradFill>
            <a:gsLst>
              <a:gs pos="0">
                <a:srgbClr val="00C7FD"/>
              </a:gs>
              <a:gs pos="100000">
                <a:srgbClr val="0068B5"/>
              </a:gs>
            </a:gsLst>
            <a:lin ang="3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spcBef>
                <a:spcPts val="1000"/>
              </a:spcBef>
            </a:pPr>
            <a:r>
              <a:rPr lang="en-US" sz="4400" dirty="0">
                <a:solidFill>
                  <a:srgbClr val="FFFFFF"/>
                </a:solidFill>
                <a:latin typeface="+mj-lt"/>
              </a:rPr>
              <a:t>Customer Case Studies</a:t>
            </a:r>
            <a:endParaRPr lang="en-US" sz="4400" dirty="0">
              <a:solidFill>
                <a:srgbClr val="FFFFFF"/>
              </a:solidFill>
              <a:latin typeface="+mj-lt"/>
              <a:ea typeface="+mn-lt"/>
              <a:cs typeface="+mn-lt"/>
            </a:endParaRPr>
          </a:p>
        </p:txBody>
      </p:sp>
      <p:sp>
        <p:nvSpPr>
          <p:cNvPr id="14" name="Rectangle 13">
            <a:extLst>
              <a:ext uri="{FF2B5EF4-FFF2-40B4-BE49-F238E27FC236}">
                <a16:creationId xmlns:a16="http://schemas.microsoft.com/office/drawing/2014/main" id="{403CDA0C-D65B-014E-753B-B4DAE30F232D}"/>
              </a:ext>
            </a:extLst>
          </p:cNvPr>
          <p:cNvSpPr/>
          <p:nvPr/>
        </p:nvSpPr>
        <p:spPr>
          <a:xfrm>
            <a:off x="6094412" y="1316081"/>
            <a:ext cx="192059" cy="189085"/>
          </a:xfrm>
          <a:prstGeom prst="rect">
            <a:avLst/>
          </a:prstGeom>
          <a:solidFill>
            <a:schemeClr val="accent2">
              <a:lumMod val="20000"/>
              <a:lumOff val="80000"/>
            </a:schemeClr>
          </a:solidFill>
          <a:ln w="12700" cap="flat">
            <a:noFill/>
            <a:miter lim="400000"/>
          </a:ln>
          <a:effectLst/>
          <a:sp3d/>
        </p:spPr>
        <p:txBody>
          <a:bodyPr rot="0" spcFirstLastPara="1" vertOverflow="overflow" horzOverflow="overflow" vert="horz" wrap="square" lIns="50787" tIns="50787" rIns="50787" bIns="50787" numCol="1" spcCol="38100" rtlCol="0" anchor="ctr">
            <a:noAutofit/>
          </a:bodyPr>
          <a:lstStyle/>
          <a:p>
            <a:pPr algn="ctr" defTabSz="825252" hangingPunct="0">
              <a:defRPr/>
            </a:pPr>
            <a:endParaRPr lang="en-US" sz="3199" kern="0" dirty="0">
              <a:solidFill>
                <a:srgbClr val="004A86"/>
              </a:solidFill>
              <a:ea typeface="Helvetica Neue Medium"/>
              <a:cs typeface="Helvetica Neue Medium"/>
              <a:sym typeface="Helvetica Neue Medium"/>
            </a:endParaRPr>
          </a:p>
        </p:txBody>
      </p:sp>
    </p:spTree>
    <p:extLst>
      <p:ext uri="{BB962C8B-B14F-4D97-AF65-F5344CB8AC3E}">
        <p14:creationId xmlns:p14="http://schemas.microsoft.com/office/powerpoint/2010/main" val="361324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8CA76D7-8D95-8140-62B3-C963CACB9B14}"/>
              </a:ext>
            </a:extLst>
          </p:cNvPr>
          <p:cNvPicPr>
            <a:picLocks noChangeAspect="1"/>
          </p:cNvPicPr>
          <p:nvPr/>
        </p:nvPicPr>
        <p:blipFill rotWithShape="1">
          <a:blip r:embed="rId3"/>
          <a:srcRect l="5057" r="9413"/>
          <a:stretch/>
        </p:blipFill>
        <p:spPr>
          <a:xfrm>
            <a:off x="0" y="2108458"/>
            <a:ext cx="2643290" cy="4292342"/>
          </a:xfrm>
          <a:prstGeom prst="rect">
            <a:avLst/>
          </a:prstGeom>
        </p:spPr>
      </p:pic>
      <p:sp>
        <p:nvSpPr>
          <p:cNvPr id="5" name="Rectangle">
            <a:extLst>
              <a:ext uri="{FF2B5EF4-FFF2-40B4-BE49-F238E27FC236}">
                <a16:creationId xmlns:a16="http://schemas.microsoft.com/office/drawing/2014/main" id="{793ED34F-523E-4422-A14F-FB411A7F6456}"/>
              </a:ext>
            </a:extLst>
          </p:cNvPr>
          <p:cNvSpPr/>
          <p:nvPr/>
        </p:nvSpPr>
        <p:spPr>
          <a:xfrm>
            <a:off x="2643290" y="-1"/>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5"/>
            <a:ext cx="8747335" cy="929899"/>
          </a:xfrm>
          <a:prstGeom prst="rect">
            <a:avLst/>
          </a:prstGeom>
        </p:spPr>
        <p:txBody>
          <a:bodyPr>
            <a:noAutofit/>
          </a:bodyPr>
          <a:lstStyle>
            <a:defPPr>
              <a:defRPr lang="en-US"/>
            </a:defPPr>
            <a:lvl1pPr marR="0" indent="0" defTabSz="609600">
              <a:lnSpc>
                <a:spcPct val="100000"/>
              </a:lnSpc>
              <a:spcBef>
                <a:spcPts val="1200"/>
              </a:spcBef>
              <a:spcAft>
                <a:spcPts val="0"/>
              </a:spcAft>
              <a:buClrTx/>
              <a:buSzTx/>
              <a:buFont typeface="Wingdings" pitchFamily="2" charset="2"/>
              <a:buNone/>
              <a:tabLst/>
              <a:defRPr sz="1600" b="0" i="0" u="none" strike="noStrike"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For </a:t>
            </a:r>
            <a:r>
              <a:rPr lang="en-US" dirty="0" err="1"/>
              <a:t>Meituan</a:t>
            </a:r>
            <a:r>
              <a:rPr lang="en-US" dirty="0"/>
              <a:t>, vision AI has become the key to driving business model innovation, delivering more accurate and personalized services to users, </a:t>
            </a:r>
            <a:r>
              <a:rPr lang="en-US" dirty="0" err="1"/>
              <a:t>andenhancing</a:t>
            </a:r>
            <a:r>
              <a:rPr lang="en-US" dirty="0"/>
              <a:t> competitive advantages. However, </a:t>
            </a:r>
            <a:r>
              <a:rPr lang="en-US" dirty="0" err="1"/>
              <a:t>Meituan's</a:t>
            </a:r>
            <a:r>
              <a:rPr lang="en-US" dirty="0"/>
              <a:t> vision of AI inference also faces various challenges in computing power and costs. </a:t>
            </a:r>
            <a:r>
              <a:rPr lang="en-US" dirty="0" err="1"/>
              <a:t>Meituan</a:t>
            </a:r>
            <a:r>
              <a:rPr lang="en-US" dirty="0"/>
              <a:t> needs to improve the throughput of its vision AI inference without compromising accuracy to support more intelligent operations. While discrete GPUs can meet performance requirements, their price is relatively high. For low-traffic long-tail model inference services, CPUs are often more cost-effective. To accelerate AI inference, </a:t>
            </a:r>
            <a:r>
              <a:rPr lang="en-US" dirty="0" err="1"/>
              <a:t>Meituan</a:t>
            </a:r>
            <a:r>
              <a:rPr lang="en-US" dirty="0"/>
              <a:t> utilizes advanced hardware capabilities such as 4th Gen Intel® Xeon® Scalable processors and the built-in Intel® Advanced Matrix Extensions (Intel® AMX). By combining these technologies with header service optimization strategies such as dynamic scaling, </a:t>
            </a:r>
            <a:r>
              <a:rPr lang="en-US" dirty="0" err="1"/>
              <a:t>Meituan</a:t>
            </a:r>
            <a:r>
              <a:rPr lang="en-US" dirty="0"/>
              <a:t> has increased the overall efficiency of its online resources.</a:t>
            </a:r>
          </a:p>
        </p:txBody>
      </p:sp>
      <p:sp>
        <p:nvSpPr>
          <p:cNvPr id="25" name="Title 1">
            <a:extLst>
              <a:ext uri="{FF2B5EF4-FFF2-40B4-BE49-F238E27FC236}">
                <a16:creationId xmlns:a16="http://schemas.microsoft.com/office/drawing/2014/main" id="{74E2ABA9-A721-49B1-B996-77382DABA597}"/>
              </a:ext>
            </a:extLst>
          </p:cNvPr>
          <p:cNvSpPr txBox="1">
            <a:spLocks/>
          </p:cNvSpPr>
          <p:nvPr/>
        </p:nvSpPr>
        <p:spPr>
          <a:xfrm>
            <a:off x="3654213" y="545232"/>
            <a:ext cx="4449276" cy="1063182"/>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r>
              <a:rPr lang="en-US" sz="2000" dirty="0">
                <a:latin typeface="+mj-lt"/>
                <a:sym typeface="Helvetica Neue"/>
              </a:rPr>
              <a:t>Up to </a:t>
            </a:r>
            <a:r>
              <a:rPr lang="en-US" sz="2000" dirty="0">
                <a:latin typeface="IntelOne Display Bold" panose="020B0503020203020204" pitchFamily="34" charset="77"/>
                <a:sym typeface="Helvetica Neue"/>
              </a:rPr>
              <a:t>4.13x </a:t>
            </a:r>
            <a:r>
              <a:rPr lang="en-US" sz="2000" dirty="0">
                <a:sym typeface="Helvetica Neue"/>
              </a:rPr>
              <a:t>improvement </a:t>
            </a:r>
            <a:r>
              <a:rPr lang="en-US" sz="2000" dirty="0"/>
              <a:t>in inference performance of conventional vision models from converting models from FP32 to BF16.</a:t>
            </a:r>
            <a:r>
              <a:rPr lang="en-US" sz="2000" baseline="30000" dirty="0"/>
              <a:t>1</a:t>
            </a:r>
          </a:p>
          <a:p>
            <a:endParaRPr lang="en-US" sz="2000" dirty="0">
              <a:sym typeface="Helvetica Neue"/>
            </a:endParaRPr>
          </a:p>
        </p:txBody>
      </p:sp>
      <p:sp>
        <p:nvSpPr>
          <p:cNvPr id="22" name="Title 1">
            <a:extLst>
              <a:ext uri="{FF2B5EF4-FFF2-40B4-BE49-F238E27FC236}">
                <a16:creationId xmlns:a16="http://schemas.microsoft.com/office/drawing/2014/main" id="{1CE684A6-58E8-4F7A-BF43-2E65F62D5EB7}"/>
              </a:ext>
            </a:extLst>
          </p:cNvPr>
          <p:cNvSpPr txBox="1">
            <a:spLocks/>
          </p:cNvSpPr>
          <p:nvPr/>
        </p:nvSpPr>
        <p:spPr>
          <a:xfrm>
            <a:off x="8832273" y="545232"/>
            <a:ext cx="2967920" cy="1111858"/>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r>
              <a:rPr lang="en-US" sz="2000" dirty="0">
                <a:latin typeface="IntelOne Display Bold" panose="020B0503020203020204" pitchFamily="34" charset="77"/>
                <a:sym typeface="Helvetica Neue"/>
              </a:rPr>
              <a:t>3x </a:t>
            </a:r>
            <a:r>
              <a:rPr lang="en-US" sz="2000" dirty="0">
                <a:sym typeface="Helvetica Neue"/>
              </a:rPr>
              <a:t>increase </a:t>
            </a:r>
            <a:r>
              <a:rPr lang="en-US" sz="2000" dirty="0"/>
              <a:t>in overall efficiency of online </a:t>
            </a:r>
          </a:p>
          <a:p>
            <a:r>
              <a:rPr lang="en-US" sz="2000" dirty="0"/>
              <a:t>resources and saved 70% on service costs.</a:t>
            </a:r>
            <a:r>
              <a:rPr lang="en-US" sz="2000" baseline="30000" dirty="0"/>
              <a:t>2</a:t>
            </a:r>
          </a:p>
          <a:p>
            <a:endParaRPr lang="en-US" sz="2000" dirty="0">
              <a:sym typeface="Helvetica Neue"/>
            </a:endParaRPr>
          </a:p>
        </p:txBody>
      </p:sp>
      <p:cxnSp>
        <p:nvCxnSpPr>
          <p:cNvPr id="8" name="Straight Connector 7">
            <a:extLst>
              <a:ext uri="{FF2B5EF4-FFF2-40B4-BE49-F238E27FC236}">
                <a16:creationId xmlns:a16="http://schemas.microsoft.com/office/drawing/2014/main" id="{87174C40-1693-C04C-EC68-E6ED3B08053B}"/>
              </a:ext>
            </a:extLst>
          </p:cNvPr>
          <p:cNvCxnSpPr/>
          <p:nvPr/>
        </p:nvCxnSpPr>
        <p:spPr>
          <a:xfrm>
            <a:off x="7977897" y="266644"/>
            <a:ext cx="0" cy="1583271"/>
          </a:xfrm>
          <a:prstGeom prst="line">
            <a:avLst/>
          </a:prstGeom>
          <a:ln w="9525">
            <a:solidFill>
              <a:srgbClr val="00C7F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90A18DD-AF46-5A34-F94D-C629CAA833EA}"/>
              </a:ext>
            </a:extLst>
          </p:cNvPr>
          <p:cNvGrpSpPr/>
          <p:nvPr/>
        </p:nvGrpSpPr>
        <p:grpSpPr>
          <a:xfrm>
            <a:off x="3178645" y="555969"/>
            <a:ext cx="289440" cy="289439"/>
            <a:chOff x="4198824" y="6783457"/>
            <a:chExt cx="280946" cy="280946"/>
          </a:xfrm>
        </p:grpSpPr>
        <p:sp>
          <p:nvSpPr>
            <p:cNvPr id="13" name="Freeform 419">
              <a:extLst>
                <a:ext uri="{FF2B5EF4-FFF2-40B4-BE49-F238E27FC236}">
                  <a16:creationId xmlns:a16="http://schemas.microsoft.com/office/drawing/2014/main" id="{9910CA4C-5C17-9820-0A48-90E72FF39B01}"/>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17" name="Freeform 421">
              <a:extLst>
                <a:ext uri="{FF2B5EF4-FFF2-40B4-BE49-F238E27FC236}">
                  <a16:creationId xmlns:a16="http://schemas.microsoft.com/office/drawing/2014/main" id="{FD26705B-2D6F-D1AE-F78C-00C92DD179BE}"/>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18" name="Group 17">
            <a:extLst>
              <a:ext uri="{FF2B5EF4-FFF2-40B4-BE49-F238E27FC236}">
                <a16:creationId xmlns:a16="http://schemas.microsoft.com/office/drawing/2014/main" id="{F3B9C30C-542C-7213-2AA4-4C021A6EE81D}"/>
              </a:ext>
            </a:extLst>
          </p:cNvPr>
          <p:cNvGrpSpPr/>
          <p:nvPr/>
        </p:nvGrpSpPr>
        <p:grpSpPr>
          <a:xfrm>
            <a:off x="8311333" y="555969"/>
            <a:ext cx="289440" cy="289439"/>
            <a:chOff x="4198824" y="6783457"/>
            <a:chExt cx="280946" cy="280946"/>
          </a:xfrm>
        </p:grpSpPr>
        <p:sp>
          <p:nvSpPr>
            <p:cNvPr id="28" name="Freeform 419">
              <a:extLst>
                <a:ext uri="{FF2B5EF4-FFF2-40B4-BE49-F238E27FC236}">
                  <a16:creationId xmlns:a16="http://schemas.microsoft.com/office/drawing/2014/main" id="{382645AD-636A-D974-72F8-628F55F7ABAD}"/>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29" name="Freeform 421">
              <a:extLst>
                <a:ext uri="{FF2B5EF4-FFF2-40B4-BE49-F238E27FC236}">
                  <a16:creationId xmlns:a16="http://schemas.microsoft.com/office/drawing/2014/main" id="{07C5B3C3-A31F-0315-61DA-51A8AE11E8A7}"/>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16" name="Group 15">
            <a:extLst>
              <a:ext uri="{FF2B5EF4-FFF2-40B4-BE49-F238E27FC236}">
                <a16:creationId xmlns:a16="http://schemas.microsoft.com/office/drawing/2014/main" id="{DA4B7770-1E51-171D-3AEF-CFCA0F364BA7}"/>
              </a:ext>
            </a:extLst>
          </p:cNvPr>
          <p:cNvGrpSpPr/>
          <p:nvPr/>
        </p:nvGrpSpPr>
        <p:grpSpPr>
          <a:xfrm>
            <a:off x="10605765" y="6065482"/>
            <a:ext cx="1396803" cy="210602"/>
            <a:chOff x="10222402" y="6107888"/>
            <a:chExt cx="1396803" cy="210602"/>
          </a:xfrm>
        </p:grpSpPr>
        <p:sp>
          <p:nvSpPr>
            <p:cNvPr id="19" name="Rectangle 18">
              <a:extLst>
                <a:ext uri="{FF2B5EF4-FFF2-40B4-BE49-F238E27FC236}">
                  <a16:creationId xmlns:a16="http://schemas.microsoft.com/office/drawing/2014/main" id="{24B290FA-3817-4374-1F45-2A6357265299}"/>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20" name="Title 1">
              <a:extLst>
                <a:ext uri="{FF2B5EF4-FFF2-40B4-BE49-F238E27FC236}">
                  <a16:creationId xmlns:a16="http://schemas.microsoft.com/office/drawing/2014/main" id="{FE6CF369-5C14-AE58-C6BC-1C6FA0A0EBA9}"/>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C7FD"/>
                  </a:solidFill>
                  <a:latin typeface="+mn-lt"/>
                  <a:hlinkClick r:id="rId4">
                    <a:extLst>
                      <a:ext uri="{A12FA001-AC4F-418D-AE19-62706E023703}">
                        <ahyp:hlinkClr xmlns:ahyp="http://schemas.microsoft.com/office/drawing/2018/hyperlinkcolor" val="tx"/>
                      </a:ext>
                    </a:extLst>
                  </a:hlinkClick>
                </a:rPr>
                <a:t>Link to Deeper Content</a:t>
              </a:r>
              <a:endParaRPr lang="en-US" sz="800" kern="0" dirty="0">
                <a:solidFill>
                  <a:srgbClr val="00C7FD"/>
                </a:solidFill>
                <a:latin typeface="+mn-lt"/>
              </a:endParaRPr>
            </a:p>
          </p:txBody>
        </p:sp>
      </p:grpSp>
      <p:sp>
        <p:nvSpPr>
          <p:cNvPr id="21" name="TextBox 20">
            <a:extLst>
              <a:ext uri="{FF2B5EF4-FFF2-40B4-BE49-F238E27FC236}">
                <a16:creationId xmlns:a16="http://schemas.microsoft.com/office/drawing/2014/main" id="{9D78800E-9C47-04F9-3976-A8D498EFFB24}"/>
              </a:ext>
            </a:extLst>
          </p:cNvPr>
          <p:cNvSpPr txBox="1"/>
          <p:nvPr/>
        </p:nvSpPr>
        <p:spPr>
          <a:xfrm>
            <a:off x="3115577" y="94804"/>
            <a:ext cx="936475" cy="276999"/>
          </a:xfrm>
          <a:prstGeom prst="rect">
            <a:avLst/>
          </a:prstGeom>
          <a:noFill/>
        </p:spPr>
        <p:txBody>
          <a:bodyPr wrap="none" rtlCol="0">
            <a:spAutoFit/>
          </a:bodyPr>
          <a:lstStyle>
            <a:defPPr>
              <a:defRPr lang="en-US"/>
            </a:defPPr>
            <a:lvl1pPr>
              <a:defRPr sz="1200">
                <a:solidFill>
                  <a:srgbClr val="525252"/>
                </a:solidFill>
                <a:latin typeface="IntelOne Display Medium" panose="020B0503020203020204" pitchFamily="34" charset="77"/>
              </a:defRPr>
            </a:lvl1pPr>
          </a:lstStyle>
          <a:p>
            <a:r>
              <a:rPr lang="en-US" dirty="0">
                <a:solidFill>
                  <a:srgbClr val="FFFFFF"/>
                </a:solidFill>
              </a:rPr>
              <a:t>RESULTS:</a:t>
            </a:r>
          </a:p>
        </p:txBody>
      </p:sp>
      <p:pic>
        <p:nvPicPr>
          <p:cNvPr id="10" name="Picture 9">
            <a:extLst>
              <a:ext uri="{FF2B5EF4-FFF2-40B4-BE49-F238E27FC236}">
                <a16:creationId xmlns:a16="http://schemas.microsoft.com/office/drawing/2014/main" id="{459F7D81-DDAD-16CB-CFD8-FFD3804BF1FC}"/>
              </a:ext>
            </a:extLst>
          </p:cNvPr>
          <p:cNvPicPr>
            <a:picLocks noChangeAspect="1"/>
          </p:cNvPicPr>
          <p:nvPr/>
        </p:nvPicPr>
        <p:blipFill>
          <a:blip r:embed="rId5"/>
          <a:stretch>
            <a:fillRect/>
          </a:stretch>
        </p:blipFill>
        <p:spPr>
          <a:xfrm>
            <a:off x="1028532" y="2372175"/>
            <a:ext cx="589008" cy="568333"/>
          </a:xfrm>
          <a:prstGeom prst="rect">
            <a:avLst/>
          </a:prstGeom>
          <a:effectLst/>
        </p:spPr>
      </p:pic>
      <p:sp>
        <p:nvSpPr>
          <p:cNvPr id="3" name="Text Placeholder 13">
            <a:extLst>
              <a:ext uri="{FF2B5EF4-FFF2-40B4-BE49-F238E27FC236}">
                <a16:creationId xmlns:a16="http://schemas.microsoft.com/office/drawing/2014/main" id="{002E3A31-B93B-258F-A5CA-9A4F4D32D76A}"/>
              </a:ext>
            </a:extLst>
          </p:cNvPr>
          <p:cNvSpPr txBox="1">
            <a:spLocks/>
          </p:cNvSpPr>
          <p:nvPr/>
        </p:nvSpPr>
        <p:spPr>
          <a:xfrm>
            <a:off x="3178645" y="2325992"/>
            <a:ext cx="8125522" cy="393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 </a:t>
            </a:r>
            <a:r>
              <a:rPr lang="en-US" dirty="0" err="1"/>
              <a:t>Meituan</a:t>
            </a:r>
            <a:r>
              <a:rPr lang="en-US" dirty="0"/>
              <a:t> Accelerates Vision AI Inference Services and Optimizes Costs</a:t>
            </a:r>
          </a:p>
        </p:txBody>
      </p:sp>
      <p:pic>
        <p:nvPicPr>
          <p:cNvPr id="7" name="Picture 6">
            <a:extLst>
              <a:ext uri="{FF2B5EF4-FFF2-40B4-BE49-F238E27FC236}">
                <a16:creationId xmlns:a16="http://schemas.microsoft.com/office/drawing/2014/main" id="{E380D7F4-C007-D0D6-C144-F61B1A727ABF}"/>
              </a:ext>
            </a:extLst>
          </p:cNvPr>
          <p:cNvPicPr>
            <a:picLocks noChangeAspect="1"/>
          </p:cNvPicPr>
          <p:nvPr/>
        </p:nvPicPr>
        <p:blipFill>
          <a:blip r:embed="rId6"/>
          <a:stretch>
            <a:fillRect/>
          </a:stretch>
        </p:blipFill>
        <p:spPr>
          <a:xfrm>
            <a:off x="665417" y="451367"/>
            <a:ext cx="1249095" cy="1205723"/>
          </a:xfrm>
          <a:prstGeom prst="rect">
            <a:avLst/>
          </a:prstGeom>
        </p:spPr>
      </p:pic>
      <p:graphicFrame>
        <p:nvGraphicFramePr>
          <p:cNvPr id="9" name="Table 8">
            <a:extLst>
              <a:ext uri="{FF2B5EF4-FFF2-40B4-BE49-F238E27FC236}">
                <a16:creationId xmlns:a16="http://schemas.microsoft.com/office/drawing/2014/main" id="{661EFEDE-F2B3-B003-4214-7CF9B0CB9495}"/>
              </a:ext>
            </a:extLst>
          </p:cNvPr>
          <p:cNvGraphicFramePr>
            <a:graphicFrameLocks noGrp="1"/>
          </p:cNvGraphicFramePr>
          <p:nvPr/>
        </p:nvGraphicFramePr>
        <p:xfrm>
          <a:off x="3178646" y="5381153"/>
          <a:ext cx="8621547" cy="679704"/>
        </p:xfrm>
        <a:graphic>
          <a:graphicData uri="http://schemas.openxmlformats.org/drawingml/2006/table">
            <a:tbl>
              <a:tblPr firstRow="1" bandRow="1">
                <a:tableStyleId>{5C22544A-7EE6-4342-B048-85BDC9FD1C3A}</a:tableStyleId>
              </a:tblPr>
              <a:tblGrid>
                <a:gridCol w="3013487">
                  <a:extLst>
                    <a:ext uri="{9D8B030D-6E8A-4147-A177-3AD203B41FA5}">
                      <a16:colId xmlns:a16="http://schemas.microsoft.com/office/drawing/2014/main" val="1055013993"/>
                    </a:ext>
                  </a:extLst>
                </a:gridCol>
                <a:gridCol w="1121612">
                  <a:extLst>
                    <a:ext uri="{9D8B030D-6E8A-4147-A177-3AD203B41FA5}">
                      <a16:colId xmlns:a16="http://schemas.microsoft.com/office/drawing/2014/main" val="3402307924"/>
                    </a:ext>
                  </a:extLst>
                </a:gridCol>
                <a:gridCol w="1121612">
                  <a:extLst>
                    <a:ext uri="{9D8B030D-6E8A-4147-A177-3AD203B41FA5}">
                      <a16:colId xmlns:a16="http://schemas.microsoft.com/office/drawing/2014/main" val="1817983939"/>
                    </a:ext>
                  </a:extLst>
                </a:gridCol>
                <a:gridCol w="1121612">
                  <a:extLst>
                    <a:ext uri="{9D8B030D-6E8A-4147-A177-3AD203B41FA5}">
                      <a16:colId xmlns:a16="http://schemas.microsoft.com/office/drawing/2014/main" val="2348707921"/>
                    </a:ext>
                  </a:extLst>
                </a:gridCol>
                <a:gridCol w="1121612">
                  <a:extLst>
                    <a:ext uri="{9D8B030D-6E8A-4147-A177-3AD203B41FA5}">
                      <a16:colId xmlns:a16="http://schemas.microsoft.com/office/drawing/2014/main" val="2851342989"/>
                    </a:ext>
                  </a:extLst>
                </a:gridCol>
                <a:gridCol w="1121612">
                  <a:extLst>
                    <a:ext uri="{9D8B030D-6E8A-4147-A177-3AD203B41FA5}">
                      <a16:colId xmlns:a16="http://schemas.microsoft.com/office/drawing/2014/main" val="2112128996"/>
                    </a:ext>
                  </a:extLst>
                </a:gridCol>
              </a:tblGrid>
              <a:tr h="564665">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Products and Solutions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u="sng" kern="1200" dirty="0">
                          <a:solidFill>
                            <a:srgbClr val="00C7FD"/>
                          </a:solidFill>
                          <a:effectLst/>
                          <a:latin typeface="+mn-lt"/>
                          <a:ea typeface="+mn-ea"/>
                          <a:cs typeface="+mn-cs"/>
                          <a:hlinkClick r:id="rId7"/>
                        </a:rPr>
                        <a:t>4th Gen Intel® Xeon® Scalable Processors</a:t>
                      </a:r>
                      <a:endParaRPr lang="en-US" sz="1100" b="0" i="0" u="sng" kern="1200" dirty="0">
                        <a:solidFill>
                          <a:srgbClr val="00C7FD"/>
                        </a:solidFill>
                        <a:effectLst/>
                        <a:latin typeface="+mn-lt"/>
                        <a:ea typeface="+mn-ea"/>
                        <a:cs typeface="+mn-cs"/>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u="sng" kern="1200" dirty="0">
                          <a:solidFill>
                            <a:srgbClr val="00C7FD"/>
                          </a:solidFill>
                          <a:effectLst/>
                          <a:latin typeface="+mn-lt"/>
                          <a:ea typeface="+mn-ea"/>
                          <a:cs typeface="+mn-cs"/>
                          <a:hlinkClick r:id="rId8"/>
                        </a:rPr>
                        <a:t>Intel® Advanced Matrix Extensions</a:t>
                      </a:r>
                      <a:endParaRPr lang="en-US" sz="1100" b="0" i="0" u="sng" kern="1200" dirty="0">
                        <a:solidFill>
                          <a:srgbClr val="00C7FD"/>
                        </a:solidFill>
                        <a:effectLst/>
                        <a:latin typeface="+mn-lt"/>
                        <a:ea typeface="+mn-ea"/>
                        <a:cs typeface="+mn-cs"/>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u="sng" kern="1200" dirty="0">
                          <a:solidFill>
                            <a:srgbClr val="00C7FD"/>
                          </a:solidFill>
                          <a:effectLst/>
                          <a:latin typeface="+mn-lt"/>
                          <a:ea typeface="+mn-ea"/>
                          <a:cs typeface="+mn-cs"/>
                          <a:hlinkClick r:id="rId9"/>
                        </a:rPr>
                        <a:t>Intel® Integrated Performance Primitives</a:t>
                      </a:r>
                      <a:endParaRPr lang="en-US" sz="1100" b="0" i="0" u="sng" kern="1200" dirty="0">
                        <a:solidFill>
                          <a:srgbClr val="00C7FD"/>
                        </a:solidFill>
                        <a:effectLst/>
                        <a:latin typeface="+mn-lt"/>
                        <a:ea typeface="+mn-ea"/>
                        <a:cs typeface="+mn-cs"/>
                      </a:endParaRPr>
                    </a:p>
                  </a:txBody>
                  <a:tcPr marL="47625" marR="47625" marT="0" marB="0">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Industry</a:t>
                      </a:r>
                      <a:endParaRPr lang="en-US" sz="1100" b="0" i="0" dirty="0">
                        <a:solidFill>
                          <a:schemeClr val="tx1">
                            <a:lumMod val="75000"/>
                            <a:lumOff val="25000"/>
                          </a:schemeClr>
                        </a:solidFill>
                        <a:latin typeface="IntelOne Display Regular" panose="020B0503020203020204" pitchFamily="34" charset="77"/>
                        <a:ea typeface="Intel Clear" panose="020B0604020203020204" pitchFamily="34" charset="0"/>
                        <a:cs typeface="Intel Clear" panose="020B0604020203020204" pitchFamily="34" charset="0"/>
                      </a:endParaRPr>
                    </a:p>
                    <a:p>
                      <a:pPr>
                        <a:spcAft>
                          <a:spcPts val="200"/>
                        </a:spcAft>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Internet, E-commerce</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Organization Size</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10,001+</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Country</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China</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Partners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Ant Group</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Learn more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4"/>
                        </a:rPr>
                        <a:t>Case Study</a:t>
                      </a:r>
                      <a:endPar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1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912221"/>
                  </a:ext>
                </a:extLst>
              </a:tr>
            </a:tbl>
          </a:graphicData>
        </a:graphic>
      </p:graphicFrame>
    </p:spTree>
    <p:extLst>
      <p:ext uri="{BB962C8B-B14F-4D97-AF65-F5344CB8AC3E}">
        <p14:creationId xmlns:p14="http://schemas.microsoft.com/office/powerpoint/2010/main" val="214917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93ED34F-523E-4422-A14F-FB411A7F6456}"/>
              </a:ext>
            </a:extLst>
          </p:cNvPr>
          <p:cNvSpPr/>
          <p:nvPr/>
        </p:nvSpPr>
        <p:spPr>
          <a:xfrm>
            <a:off x="2643290" y="394"/>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711F347-CDBD-E20D-4848-6EB4B87C1C39}"/>
              </a:ext>
            </a:extLst>
          </p:cNvPr>
          <p:cNvPicPr>
            <a:picLocks noChangeAspect="1"/>
          </p:cNvPicPr>
          <p:nvPr/>
        </p:nvPicPr>
        <p:blipFill rotWithShape="1">
          <a:blip r:embed="rId3"/>
          <a:srcRect l="5057" r="9413"/>
          <a:stretch/>
        </p:blipFill>
        <p:spPr>
          <a:xfrm>
            <a:off x="0" y="2108458"/>
            <a:ext cx="2643290" cy="4292342"/>
          </a:xfrm>
          <a:prstGeom prst="rect">
            <a:avLst/>
          </a:prstGeom>
        </p:spPr>
      </p:pic>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2288127"/>
          </a:xfrm>
          <a:prstGeom prst="rect">
            <a:avLst/>
          </a:prstGeom>
        </p:spPr>
        <p:txBody>
          <a:bodyPr>
            <a:noAutofit/>
          </a:bodyPr>
          <a:lstStyle>
            <a:defPPr>
              <a:defRPr lang="en-US"/>
            </a:defPPr>
            <a:lvl1pPr marR="0" indent="0" defTabSz="609600">
              <a:lnSpc>
                <a:spcPct val="100000"/>
              </a:lnSpc>
              <a:spcBef>
                <a:spcPts val="1200"/>
              </a:spcBef>
              <a:spcAft>
                <a:spcPts val="0"/>
              </a:spcAft>
              <a:buClrTx/>
              <a:buSzTx/>
              <a:buFont typeface="Wingdings" pitchFamily="2" charset="2"/>
              <a:buNone/>
              <a:tabLst/>
              <a:defRPr sz="1600" b="0" i="0" u="none" strike="noStrike"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sym typeface="Helvetica Neue"/>
              </a:rPr>
              <a:t>Salesforce, a global customer relationship management leader, empowers companies of every size and industry to digitally transform and create a 360° view of their customers. Salesforce infrastructure teams worked with Intel to build a proxy workload with characteristics that match its production workload behavior. This proxy workload helped Salesforce to choose next-generation hardware such as 3rd Generation Intel Xeon Scalable processors for the company’s production environment. By developing a proxy workload, Salesforce was able to explore SKU selection and validation and perform accurate performance analysis without any dependency on early hardware availability or sensitive customer data. Salesforce found that the proxy workload aligns almost exactly to the production workload performance (within ~5 percent), providing a far more accurate prediction for workload behavior than provided by the industry-standard benchmarks.</a:t>
            </a:r>
            <a:endParaRPr lang="en-US" dirty="0"/>
          </a:p>
        </p:txBody>
      </p:sp>
      <p:sp>
        <p:nvSpPr>
          <p:cNvPr id="15" name="Text Placeholder 13">
            <a:extLst>
              <a:ext uri="{FF2B5EF4-FFF2-40B4-BE49-F238E27FC236}">
                <a16:creationId xmlns:a16="http://schemas.microsoft.com/office/drawing/2014/main" id="{64C41442-0510-43FE-BA8C-C2DCF7A10F83}"/>
              </a:ext>
            </a:extLst>
          </p:cNvPr>
          <p:cNvSpPr txBox="1">
            <a:spLocks/>
          </p:cNvSpPr>
          <p:nvPr/>
        </p:nvSpPr>
        <p:spPr>
          <a:xfrm>
            <a:off x="3178645" y="2325992"/>
            <a:ext cx="8621546" cy="393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sym typeface="Helvetica Neue"/>
              </a:rPr>
              <a:t>Accelerating AI Applications on Alibaba Cloud with Analytics Zoo and Bfloat16</a:t>
            </a:r>
          </a:p>
        </p:txBody>
      </p:sp>
      <p:grpSp>
        <p:nvGrpSpPr>
          <p:cNvPr id="23" name="Group 22">
            <a:extLst>
              <a:ext uri="{FF2B5EF4-FFF2-40B4-BE49-F238E27FC236}">
                <a16:creationId xmlns:a16="http://schemas.microsoft.com/office/drawing/2014/main" id="{C8E7F643-CC41-80AC-C4AD-9714C7A34622}"/>
              </a:ext>
            </a:extLst>
          </p:cNvPr>
          <p:cNvGrpSpPr/>
          <p:nvPr/>
        </p:nvGrpSpPr>
        <p:grpSpPr>
          <a:xfrm>
            <a:off x="10605765" y="6065482"/>
            <a:ext cx="1396803" cy="210602"/>
            <a:chOff x="10222402" y="6107888"/>
            <a:chExt cx="1396803" cy="210602"/>
          </a:xfrm>
        </p:grpSpPr>
        <p:sp>
          <p:nvSpPr>
            <p:cNvPr id="41" name="Rectangle 40">
              <a:extLst>
                <a:ext uri="{FF2B5EF4-FFF2-40B4-BE49-F238E27FC236}">
                  <a16:creationId xmlns:a16="http://schemas.microsoft.com/office/drawing/2014/main" id="{F63AA220-39A9-73B3-89A4-4FE551122CAF}"/>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40" name="Title 1">
              <a:extLst>
                <a:ext uri="{FF2B5EF4-FFF2-40B4-BE49-F238E27FC236}">
                  <a16:creationId xmlns:a16="http://schemas.microsoft.com/office/drawing/2014/main" id="{0BAB021F-24BD-ACB4-51F9-BE37AF420FF6}"/>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4A86"/>
                  </a:solidFill>
                  <a:latin typeface="+mn-lt"/>
                  <a:hlinkClick r:id="rId4"/>
                </a:rPr>
                <a:t>Link to Deeper Content</a:t>
              </a:r>
              <a:endParaRPr lang="en-US" sz="800" kern="0" dirty="0">
                <a:solidFill>
                  <a:srgbClr val="004A86"/>
                </a:solidFill>
                <a:latin typeface="+mn-lt"/>
              </a:endParaRPr>
            </a:p>
          </p:txBody>
        </p:sp>
      </p:grpSp>
      <p:sp>
        <p:nvSpPr>
          <p:cNvPr id="24" name="TextBox 23">
            <a:extLst>
              <a:ext uri="{FF2B5EF4-FFF2-40B4-BE49-F238E27FC236}">
                <a16:creationId xmlns:a16="http://schemas.microsoft.com/office/drawing/2014/main" id="{1FD6EC13-F5EC-B187-55EC-F4E4124B6E3E}"/>
              </a:ext>
            </a:extLst>
          </p:cNvPr>
          <p:cNvSpPr txBox="1"/>
          <p:nvPr/>
        </p:nvSpPr>
        <p:spPr>
          <a:xfrm>
            <a:off x="3115577" y="94804"/>
            <a:ext cx="936475" cy="276999"/>
          </a:xfrm>
          <a:prstGeom prst="rect">
            <a:avLst/>
          </a:prstGeom>
          <a:noFill/>
        </p:spPr>
        <p:txBody>
          <a:bodyPr wrap="none" rtlCol="0">
            <a:spAutoFit/>
          </a:bodyPr>
          <a:lstStyle>
            <a:defPPr>
              <a:defRPr lang="en-US"/>
            </a:defPPr>
            <a:lvl1pPr>
              <a:defRPr sz="1200">
                <a:solidFill>
                  <a:srgbClr val="525252"/>
                </a:solidFill>
                <a:latin typeface="IntelOne Display Medium" panose="020B0503020203020204" pitchFamily="34" charset="77"/>
              </a:defRPr>
            </a:lvl1pPr>
          </a:lstStyle>
          <a:p>
            <a:r>
              <a:rPr lang="en-US" dirty="0">
                <a:solidFill>
                  <a:srgbClr val="FFFFFF"/>
                </a:solidFill>
              </a:rPr>
              <a:t>RESULTS:</a:t>
            </a:r>
          </a:p>
        </p:txBody>
      </p:sp>
      <p:grpSp>
        <p:nvGrpSpPr>
          <p:cNvPr id="16" name="Group 15">
            <a:extLst>
              <a:ext uri="{FF2B5EF4-FFF2-40B4-BE49-F238E27FC236}">
                <a16:creationId xmlns:a16="http://schemas.microsoft.com/office/drawing/2014/main" id="{5924BEF9-36D4-C44F-F349-AC2B5456AA74}"/>
              </a:ext>
            </a:extLst>
          </p:cNvPr>
          <p:cNvGrpSpPr/>
          <p:nvPr/>
        </p:nvGrpSpPr>
        <p:grpSpPr>
          <a:xfrm>
            <a:off x="4815445" y="471703"/>
            <a:ext cx="5857664" cy="1275670"/>
            <a:chOff x="5293730" y="471309"/>
            <a:chExt cx="5857664" cy="1275670"/>
          </a:xfrm>
        </p:grpSpPr>
        <p:sp>
          <p:nvSpPr>
            <p:cNvPr id="22" name="Title 1">
              <a:extLst>
                <a:ext uri="{FF2B5EF4-FFF2-40B4-BE49-F238E27FC236}">
                  <a16:creationId xmlns:a16="http://schemas.microsoft.com/office/drawing/2014/main" id="{1CE684A6-58E8-4F7A-BF43-2E65F62D5EB7}"/>
                </a:ext>
              </a:extLst>
            </p:cNvPr>
            <p:cNvSpPr txBox="1">
              <a:spLocks/>
            </p:cNvSpPr>
            <p:nvPr/>
          </p:nvSpPr>
          <p:spPr>
            <a:xfrm>
              <a:off x="5761668" y="635121"/>
              <a:ext cx="5389726" cy="1111858"/>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Bold" panose="020B0503020203020204" pitchFamily="34" charset="77"/>
                  <a:ea typeface="Intel Clear"/>
                  <a:cs typeface="Intel Clear Pro" panose="020B0804020202060201" pitchFamily="34" charset="0"/>
                </a:defRPr>
              </a:lvl1pPr>
            </a:lstStyle>
            <a:p>
              <a:r>
                <a:rPr lang="en-US" sz="3200" dirty="0">
                  <a:latin typeface="IntelOne Display Light" panose="020B0403020203020204" pitchFamily="34" charset="77"/>
                  <a:sym typeface="Helvetica Neue"/>
                </a:rPr>
                <a:t>1.775X</a:t>
              </a:r>
              <a:r>
                <a:rPr lang="en-US" dirty="0">
                  <a:sym typeface="Helvetica Neue"/>
                </a:rPr>
                <a:t> </a:t>
              </a:r>
              <a:r>
                <a:rPr lang="en-US" sz="2000" dirty="0">
                  <a:sym typeface="Helvetica Neue"/>
                </a:rPr>
                <a:t>more performance </a:t>
              </a:r>
              <a:br>
                <a:rPr lang="en-US" dirty="0">
                  <a:sym typeface="Helvetica Neue"/>
                </a:rPr>
              </a:br>
              <a:r>
                <a:rPr lang="en-US" dirty="0">
                  <a:latin typeface="IntelOne Display Regular" panose="020B0503020203020204" pitchFamily="34" charset="77"/>
                  <a:sym typeface="Helvetica Neue"/>
                </a:rPr>
                <a:t>on ResNet-50 with Analytics Zoo using bfloat16 vs. FP32. </a:t>
              </a:r>
              <a:r>
                <a:rPr lang="en-US" baseline="30000" dirty="0">
                  <a:latin typeface="IntelOne Display Regular" panose="020B0503020203020204" pitchFamily="34" charset="77"/>
                  <a:sym typeface="Helvetica Neue"/>
                </a:rPr>
                <a:t>1</a:t>
              </a:r>
            </a:p>
          </p:txBody>
        </p:sp>
        <p:grpSp>
          <p:nvGrpSpPr>
            <p:cNvPr id="12" name="Group 11">
              <a:extLst>
                <a:ext uri="{FF2B5EF4-FFF2-40B4-BE49-F238E27FC236}">
                  <a16:creationId xmlns:a16="http://schemas.microsoft.com/office/drawing/2014/main" id="{090A18DD-AF46-5A34-F94D-C629CAA833EA}"/>
                </a:ext>
              </a:extLst>
            </p:cNvPr>
            <p:cNvGrpSpPr/>
            <p:nvPr/>
          </p:nvGrpSpPr>
          <p:grpSpPr>
            <a:xfrm>
              <a:off x="5293730" y="750965"/>
              <a:ext cx="289440" cy="289439"/>
              <a:chOff x="4198824" y="6783457"/>
              <a:chExt cx="280946" cy="280946"/>
            </a:xfrm>
          </p:grpSpPr>
          <p:sp>
            <p:nvSpPr>
              <p:cNvPr id="13" name="Freeform 419">
                <a:extLst>
                  <a:ext uri="{FF2B5EF4-FFF2-40B4-BE49-F238E27FC236}">
                    <a16:creationId xmlns:a16="http://schemas.microsoft.com/office/drawing/2014/main" id="{9910CA4C-5C17-9820-0A48-90E72FF39B01}"/>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17" name="Freeform 421">
                <a:extLst>
                  <a:ext uri="{FF2B5EF4-FFF2-40B4-BE49-F238E27FC236}">
                    <a16:creationId xmlns:a16="http://schemas.microsoft.com/office/drawing/2014/main" id="{FD26705B-2D6F-D1AE-F78C-00C92DD179BE}"/>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sp>
          <p:nvSpPr>
            <p:cNvPr id="61" name="Rectangle 60">
              <a:extLst>
                <a:ext uri="{FF2B5EF4-FFF2-40B4-BE49-F238E27FC236}">
                  <a16:creationId xmlns:a16="http://schemas.microsoft.com/office/drawing/2014/main" id="{3EA4A055-D7A3-7C78-0B1C-FFC5F9F3ECAF}"/>
                </a:ext>
              </a:extLst>
            </p:cNvPr>
            <p:cNvSpPr/>
            <p:nvPr/>
          </p:nvSpPr>
          <p:spPr>
            <a:xfrm>
              <a:off x="5721723" y="471309"/>
              <a:ext cx="662361" cy="244682"/>
            </a:xfrm>
            <a:prstGeom prst="rect">
              <a:avLst/>
            </a:prstGeom>
          </p:spPr>
          <p:txBody>
            <a:bodyPr wrap="none">
              <a:spAutoFit/>
            </a:bodyPr>
            <a:lstStyle/>
            <a:p>
              <a:pPr defTabSz="1218803" hangingPunct="0">
                <a:lnSpc>
                  <a:spcPct val="90000"/>
                </a:lnSpc>
                <a:defRPr/>
              </a:pPr>
              <a:r>
                <a:rPr lang="en-US" sz="1100" kern="0" dirty="0">
                  <a:solidFill>
                    <a:srgbClr val="FFFFFF"/>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 </a:t>
              </a:r>
              <a:endParaRPr lang="en-US" sz="1100" kern="0" dirty="0">
                <a:solidFill>
                  <a:srgbClr val="FFFFFF"/>
                </a:solidFill>
                <a:latin typeface="IntelOne Display Regular" panose="020B0503020203020204" pitchFamily="34" charset="77"/>
                <a:sym typeface="Helvetica Neue"/>
              </a:endParaRPr>
            </a:p>
          </p:txBody>
        </p:sp>
      </p:grpSp>
      <p:graphicFrame>
        <p:nvGraphicFramePr>
          <p:cNvPr id="62" name="Table 61">
            <a:extLst>
              <a:ext uri="{FF2B5EF4-FFF2-40B4-BE49-F238E27FC236}">
                <a16:creationId xmlns:a16="http://schemas.microsoft.com/office/drawing/2014/main" id="{4FDCE210-97FE-99E2-4C7C-BB4CF0223F54}"/>
              </a:ext>
            </a:extLst>
          </p:cNvPr>
          <p:cNvGraphicFramePr>
            <a:graphicFrameLocks noGrp="1"/>
          </p:cNvGraphicFramePr>
          <p:nvPr>
            <p:extLst>
              <p:ext uri="{D42A27DB-BD31-4B8C-83A1-F6EECF244321}">
                <p14:modId xmlns:p14="http://schemas.microsoft.com/office/powerpoint/2010/main" val="704701876"/>
              </p:ext>
            </p:extLst>
          </p:nvPr>
        </p:nvGraphicFramePr>
        <p:xfrm>
          <a:off x="3115577" y="5345807"/>
          <a:ext cx="10581788" cy="661392"/>
        </p:xfrm>
        <a:graphic>
          <a:graphicData uri="http://schemas.openxmlformats.org/drawingml/2006/table">
            <a:tbl>
              <a:tblPr firstRow="1" bandRow="1">
                <a:tableStyleId>{5C22544A-7EE6-4342-B048-85BDC9FD1C3A}</a:tableStyleId>
              </a:tblPr>
              <a:tblGrid>
                <a:gridCol w="3387833">
                  <a:extLst>
                    <a:ext uri="{9D8B030D-6E8A-4147-A177-3AD203B41FA5}">
                      <a16:colId xmlns:a16="http://schemas.microsoft.com/office/drawing/2014/main" val="1055013993"/>
                    </a:ext>
                  </a:extLst>
                </a:gridCol>
                <a:gridCol w="1053757">
                  <a:extLst>
                    <a:ext uri="{9D8B030D-6E8A-4147-A177-3AD203B41FA5}">
                      <a16:colId xmlns:a16="http://schemas.microsoft.com/office/drawing/2014/main" val="3402307924"/>
                    </a:ext>
                  </a:extLst>
                </a:gridCol>
                <a:gridCol w="1274089">
                  <a:extLst>
                    <a:ext uri="{9D8B030D-6E8A-4147-A177-3AD203B41FA5}">
                      <a16:colId xmlns:a16="http://schemas.microsoft.com/office/drawing/2014/main" val="1817983939"/>
                    </a:ext>
                  </a:extLst>
                </a:gridCol>
                <a:gridCol w="1274089">
                  <a:extLst>
                    <a:ext uri="{9D8B030D-6E8A-4147-A177-3AD203B41FA5}">
                      <a16:colId xmlns:a16="http://schemas.microsoft.com/office/drawing/2014/main" val="2348707921"/>
                    </a:ext>
                  </a:extLst>
                </a:gridCol>
                <a:gridCol w="3592020">
                  <a:extLst>
                    <a:ext uri="{9D8B030D-6E8A-4147-A177-3AD203B41FA5}">
                      <a16:colId xmlns:a16="http://schemas.microsoft.com/office/drawing/2014/main" val="2112128996"/>
                    </a:ext>
                  </a:extLst>
                </a:gridCol>
              </a:tblGrid>
              <a:tr h="661244">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Products and Solutions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5"/>
                        </a:rPr>
                        <a:t>3rd Gen Intel® Xeon® Scalable processors</a:t>
                      </a:r>
                      <a:endParaRPr kumimoji="0" lang="en-US" sz="9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6"/>
                        </a:rPr>
                        <a:t>Intel® Deep Learning Boost</a:t>
                      </a:r>
                      <a:endParaRPr kumimoji="0" lang="en-US" sz="9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7"/>
                        </a:rPr>
                        <a:t>Analytics Zoo</a:t>
                      </a:r>
                      <a:endParaRPr kumimoji="0" lang="en-US" sz="9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Industry</a:t>
                      </a:r>
                      <a:endPar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endParaRPr>
                    </a:p>
                    <a:p>
                      <a:pPr algn="l">
                        <a:spcAft>
                          <a:spcPts val="200"/>
                        </a:spcAft>
                      </a:pPr>
                      <a:r>
                        <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rPr>
                        <a:t>Cloud</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Organization Size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10,001+</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Country</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rPr>
                        <a:t>China</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rPr>
                        <a:t>Learn more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9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4"/>
                        </a:rPr>
                        <a:t>White Paper</a:t>
                      </a:r>
                      <a:endParaRPr lang="en-US" sz="9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912221"/>
                  </a:ext>
                </a:extLst>
              </a:tr>
            </a:tbl>
          </a:graphicData>
        </a:graphic>
      </p:graphicFrame>
      <p:pic>
        <p:nvPicPr>
          <p:cNvPr id="2062" name="Picture 14" descr="Alibaba Cloud | Arrow ECS NA">
            <a:extLst>
              <a:ext uri="{FF2B5EF4-FFF2-40B4-BE49-F238E27FC236}">
                <a16:creationId xmlns:a16="http://schemas.microsoft.com/office/drawing/2014/main" id="{2C285E5E-E5DE-9354-EE77-659EDA56E0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719" y="594044"/>
            <a:ext cx="1959850" cy="8542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DC43FF3-9C36-B70D-59AE-13919F6EE48A}"/>
              </a:ext>
            </a:extLst>
          </p:cNvPr>
          <p:cNvPicPr>
            <a:picLocks noChangeAspect="1"/>
          </p:cNvPicPr>
          <p:nvPr/>
        </p:nvPicPr>
        <p:blipFill>
          <a:blip r:embed="rId9"/>
          <a:stretch>
            <a:fillRect/>
          </a:stretch>
        </p:blipFill>
        <p:spPr>
          <a:xfrm>
            <a:off x="514668" y="2382535"/>
            <a:ext cx="467470" cy="467470"/>
          </a:xfrm>
          <a:prstGeom prst="rect">
            <a:avLst/>
          </a:prstGeom>
        </p:spPr>
      </p:pic>
      <p:pic>
        <p:nvPicPr>
          <p:cNvPr id="1026" name="Picture 2" descr="Partners Catalog - Cloud Pak for Data">
            <a:extLst>
              <a:ext uri="{FF2B5EF4-FFF2-40B4-BE49-F238E27FC236}">
                <a16:creationId xmlns:a16="http://schemas.microsoft.com/office/drawing/2014/main" id="{8946CFA4-5C2B-2771-30DD-CEE7EBC97F81}"/>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0690" y="2202755"/>
            <a:ext cx="827029" cy="82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0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1E44564-59F5-BD37-58AB-DDFC6272973C}"/>
              </a:ext>
            </a:extLst>
          </p:cNvPr>
          <p:cNvSpPr/>
          <p:nvPr/>
        </p:nvSpPr>
        <p:spPr>
          <a:xfrm>
            <a:off x="214009" y="648512"/>
            <a:ext cx="11598994" cy="2691445"/>
          </a:xfrm>
          <a:prstGeom prst="rect">
            <a:avLst/>
          </a:prstGeom>
          <a:noFill/>
          <a:ln w="50800">
            <a:solidFill>
              <a:srgbClr val="E96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466B8B2-DE3E-C3F4-AEA2-411DEDA2EDCD}"/>
              </a:ext>
            </a:extLst>
          </p:cNvPr>
          <p:cNvSpPr/>
          <p:nvPr/>
        </p:nvSpPr>
        <p:spPr>
          <a:xfrm>
            <a:off x="214009" y="3526277"/>
            <a:ext cx="11598994" cy="2076857"/>
          </a:xfrm>
          <a:prstGeom prst="rect">
            <a:avLst/>
          </a:prstGeom>
          <a:noFill/>
          <a:ln w="508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D0DC948-F48A-8EC0-FF90-FFFD0FE7B4BF}"/>
              </a:ext>
            </a:extLst>
          </p:cNvPr>
          <p:cNvGrpSpPr/>
          <p:nvPr/>
        </p:nvGrpSpPr>
        <p:grpSpPr>
          <a:xfrm>
            <a:off x="399597" y="3898577"/>
            <a:ext cx="11225873" cy="1289304"/>
            <a:chOff x="707409" y="2527866"/>
            <a:chExt cx="10942460" cy="2797011"/>
          </a:xfrm>
          <a:solidFill>
            <a:srgbClr val="F2F2F2"/>
          </a:solidFill>
        </p:grpSpPr>
        <p:sp>
          <p:nvSpPr>
            <p:cNvPr id="45" name="Rectangle 44">
              <a:extLst>
                <a:ext uri="{FF2B5EF4-FFF2-40B4-BE49-F238E27FC236}">
                  <a16:creationId xmlns:a16="http://schemas.microsoft.com/office/drawing/2014/main" id="{6F056A19-7205-04A3-01FB-83C40A9EACEC}"/>
                </a:ext>
              </a:extLst>
            </p:cNvPr>
            <p:cNvSpPr/>
            <p:nvPr/>
          </p:nvSpPr>
          <p:spPr>
            <a:xfrm>
              <a:off x="3481760" y="2533345"/>
              <a:ext cx="2619408" cy="2783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sp>
          <p:nvSpPr>
            <p:cNvPr id="46" name="Rectangle 45">
              <a:extLst>
                <a:ext uri="{FF2B5EF4-FFF2-40B4-BE49-F238E27FC236}">
                  <a16:creationId xmlns:a16="http://schemas.microsoft.com/office/drawing/2014/main" id="{7E0B62C2-7886-9E67-1815-FE6DB1B712F9}"/>
                </a:ext>
              </a:extLst>
            </p:cNvPr>
            <p:cNvSpPr/>
            <p:nvPr/>
          </p:nvSpPr>
          <p:spPr>
            <a:xfrm>
              <a:off x="9030461" y="2527866"/>
              <a:ext cx="2619408" cy="27834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sp>
          <p:nvSpPr>
            <p:cNvPr id="47" name="Rectangle 46">
              <a:extLst>
                <a:ext uri="{FF2B5EF4-FFF2-40B4-BE49-F238E27FC236}">
                  <a16:creationId xmlns:a16="http://schemas.microsoft.com/office/drawing/2014/main" id="{4CC3C2BC-07ED-8673-968F-902760F9A45F}"/>
                </a:ext>
              </a:extLst>
            </p:cNvPr>
            <p:cNvSpPr/>
            <p:nvPr/>
          </p:nvSpPr>
          <p:spPr>
            <a:xfrm>
              <a:off x="707409" y="2541421"/>
              <a:ext cx="2619408" cy="2783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sp>
          <p:nvSpPr>
            <p:cNvPr id="48" name="Rectangle 47">
              <a:extLst>
                <a:ext uri="{FF2B5EF4-FFF2-40B4-BE49-F238E27FC236}">
                  <a16:creationId xmlns:a16="http://schemas.microsoft.com/office/drawing/2014/main" id="{A1D82D5B-99A0-B395-E513-F66B0BD7A2AE}"/>
                </a:ext>
              </a:extLst>
            </p:cNvPr>
            <p:cNvSpPr/>
            <p:nvPr/>
          </p:nvSpPr>
          <p:spPr>
            <a:xfrm>
              <a:off x="6256111" y="2527866"/>
              <a:ext cx="2619408" cy="2783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grpSp>
      <p:grpSp>
        <p:nvGrpSpPr>
          <p:cNvPr id="49" name="Group 48">
            <a:extLst>
              <a:ext uri="{FF2B5EF4-FFF2-40B4-BE49-F238E27FC236}">
                <a16:creationId xmlns:a16="http://schemas.microsoft.com/office/drawing/2014/main" id="{C9E8C93B-075D-1CED-E25B-DAEC4EDB84EE}"/>
              </a:ext>
            </a:extLst>
          </p:cNvPr>
          <p:cNvGrpSpPr/>
          <p:nvPr/>
        </p:nvGrpSpPr>
        <p:grpSpPr>
          <a:xfrm>
            <a:off x="399597" y="1086749"/>
            <a:ext cx="11225873" cy="1853901"/>
            <a:chOff x="707409" y="2527866"/>
            <a:chExt cx="10942460" cy="2797011"/>
          </a:xfrm>
          <a:solidFill>
            <a:srgbClr val="F2F2F2"/>
          </a:solidFill>
        </p:grpSpPr>
        <p:sp>
          <p:nvSpPr>
            <p:cNvPr id="50" name="Rectangle 49">
              <a:extLst>
                <a:ext uri="{FF2B5EF4-FFF2-40B4-BE49-F238E27FC236}">
                  <a16:creationId xmlns:a16="http://schemas.microsoft.com/office/drawing/2014/main" id="{BD2647FF-3459-6BC6-85B7-CF07D72B68CB}"/>
                </a:ext>
              </a:extLst>
            </p:cNvPr>
            <p:cNvSpPr/>
            <p:nvPr/>
          </p:nvSpPr>
          <p:spPr>
            <a:xfrm>
              <a:off x="3481760" y="2533345"/>
              <a:ext cx="2619408" cy="2783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sp>
          <p:nvSpPr>
            <p:cNvPr id="51" name="Rectangle 50">
              <a:extLst>
                <a:ext uri="{FF2B5EF4-FFF2-40B4-BE49-F238E27FC236}">
                  <a16:creationId xmlns:a16="http://schemas.microsoft.com/office/drawing/2014/main" id="{03B056B5-E693-1E37-ABF3-68318C6BC699}"/>
                </a:ext>
              </a:extLst>
            </p:cNvPr>
            <p:cNvSpPr/>
            <p:nvPr/>
          </p:nvSpPr>
          <p:spPr>
            <a:xfrm>
              <a:off x="9030461" y="2527866"/>
              <a:ext cx="2619408" cy="27834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sp>
          <p:nvSpPr>
            <p:cNvPr id="52" name="Rectangle 51">
              <a:extLst>
                <a:ext uri="{FF2B5EF4-FFF2-40B4-BE49-F238E27FC236}">
                  <a16:creationId xmlns:a16="http://schemas.microsoft.com/office/drawing/2014/main" id="{37E91559-A6BB-A5ED-43D5-B1AF2B9635C5}"/>
                </a:ext>
              </a:extLst>
            </p:cNvPr>
            <p:cNvSpPr/>
            <p:nvPr/>
          </p:nvSpPr>
          <p:spPr>
            <a:xfrm>
              <a:off x="707409" y="2541421"/>
              <a:ext cx="2619408" cy="2783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sp>
          <p:nvSpPr>
            <p:cNvPr id="53" name="Rectangle 52">
              <a:extLst>
                <a:ext uri="{FF2B5EF4-FFF2-40B4-BE49-F238E27FC236}">
                  <a16:creationId xmlns:a16="http://schemas.microsoft.com/office/drawing/2014/main" id="{46AF1759-8103-1054-CF2E-7035B9FDCB79}"/>
                </a:ext>
              </a:extLst>
            </p:cNvPr>
            <p:cNvSpPr/>
            <p:nvPr/>
          </p:nvSpPr>
          <p:spPr>
            <a:xfrm>
              <a:off x="6256111" y="2527866"/>
              <a:ext cx="2619408" cy="2783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endParaRPr lang="en-US" sz="2000" dirty="0"/>
            </a:p>
          </p:txBody>
        </p:sp>
      </p:grpSp>
      <p:sp>
        <p:nvSpPr>
          <p:cNvPr id="59" name="TextBox 58">
            <a:extLst>
              <a:ext uri="{FF2B5EF4-FFF2-40B4-BE49-F238E27FC236}">
                <a16:creationId xmlns:a16="http://schemas.microsoft.com/office/drawing/2014/main" id="{7B0A8FD5-03A7-6ACD-1C60-DDC3F3EE087F}"/>
              </a:ext>
            </a:extLst>
          </p:cNvPr>
          <p:cNvSpPr txBox="1"/>
          <p:nvPr/>
        </p:nvSpPr>
        <p:spPr>
          <a:xfrm>
            <a:off x="3844841" y="306308"/>
            <a:ext cx="4580015" cy="646331"/>
          </a:xfrm>
          <a:prstGeom prst="rect">
            <a:avLst/>
          </a:prstGeom>
          <a:solidFill>
            <a:srgbClr val="FFFFFF"/>
          </a:solidFill>
        </p:spPr>
        <p:txBody>
          <a:bodyPr wrap="square">
            <a:spAutoFit/>
          </a:bodyPr>
          <a:lstStyle/>
          <a:p>
            <a:pPr algn="ctr"/>
            <a:r>
              <a:rPr lang="en-US" sz="3600" dirty="0">
                <a:solidFill>
                  <a:srgbClr val="525252"/>
                </a:solidFill>
              </a:rPr>
              <a:t>Customer Challenges</a:t>
            </a:r>
          </a:p>
        </p:txBody>
      </p:sp>
      <p:sp>
        <p:nvSpPr>
          <p:cNvPr id="60" name="TextBox 59">
            <a:extLst>
              <a:ext uri="{FF2B5EF4-FFF2-40B4-BE49-F238E27FC236}">
                <a16:creationId xmlns:a16="http://schemas.microsoft.com/office/drawing/2014/main" id="{F7C7025E-8450-0385-5B25-BC762076F067}"/>
              </a:ext>
            </a:extLst>
          </p:cNvPr>
          <p:cNvSpPr txBox="1"/>
          <p:nvPr/>
        </p:nvSpPr>
        <p:spPr>
          <a:xfrm>
            <a:off x="4712934" y="5268951"/>
            <a:ext cx="2843829" cy="646331"/>
          </a:xfrm>
          <a:prstGeom prst="rect">
            <a:avLst/>
          </a:prstGeom>
          <a:solidFill>
            <a:srgbClr val="FFFFFF"/>
          </a:solidFill>
        </p:spPr>
        <p:txBody>
          <a:bodyPr wrap="square">
            <a:spAutoFit/>
          </a:bodyPr>
          <a:lstStyle/>
          <a:p>
            <a:pPr algn="ctr"/>
            <a:r>
              <a:rPr lang="en-US" sz="3600" dirty="0">
                <a:solidFill>
                  <a:srgbClr val="525252"/>
                </a:solidFill>
                <a:latin typeface="IntelOne Display Medium" panose="020B0503020203020204" pitchFamily="34" charset="77"/>
              </a:rPr>
              <a:t>Intel Delivers</a:t>
            </a:r>
          </a:p>
        </p:txBody>
      </p:sp>
      <p:sp>
        <p:nvSpPr>
          <p:cNvPr id="61" name="TextBox 265">
            <a:extLst>
              <a:ext uri="{FF2B5EF4-FFF2-40B4-BE49-F238E27FC236}">
                <a16:creationId xmlns:a16="http://schemas.microsoft.com/office/drawing/2014/main" id="{3890DD1C-53F4-507B-4301-7113C73D31C2}"/>
              </a:ext>
            </a:extLst>
          </p:cNvPr>
          <p:cNvSpPr txBox="1"/>
          <p:nvPr/>
        </p:nvSpPr>
        <p:spPr>
          <a:xfrm>
            <a:off x="9060367" y="4001504"/>
            <a:ext cx="2442955" cy="461665"/>
          </a:xfrm>
          <a:prstGeom prst="rect">
            <a:avLst/>
          </a:prstGeom>
          <a:noFill/>
        </p:spPr>
        <p:txBody>
          <a:bodyPr wrap="square">
            <a:spAutoFit/>
          </a:bodyPr>
          <a:lstStyle>
            <a:defPPr>
              <a:defRPr lang="en-US"/>
            </a:defPPr>
            <a:lvl1pPr marL="173038" indent="-173038" defTabSz="1140134">
              <a:buFont typeface="Wingdings" panose="05000000000000000000" pitchFamily="2" charset="2"/>
              <a:buChar char="§"/>
              <a:defRPr sz="1200">
                <a:solidFill>
                  <a:srgbClr val="525252"/>
                </a:solidFill>
                <a:effectLst/>
                <a:latin typeface="IntelOne Display Regular" panose="020B0503020203020204" pitchFamily="34" charset="77"/>
              </a:defRPr>
            </a:lvl1pPr>
            <a:lvl2pPr marL="570069" defTabSz="1140134">
              <a:buClr>
                <a:srgbClr val="FDB913"/>
              </a:buClr>
              <a:buSzPct val="100000"/>
              <a:buFont typeface="wingdings"/>
              <a:buChar char=""/>
              <a:defRPr sz="2199">
                <a:latin typeface="Arial"/>
              </a:defRPr>
            </a:lvl2pPr>
            <a:lvl3pPr marL="1140134" defTabSz="1140134">
              <a:buClr>
                <a:srgbClr val="666666"/>
              </a:buClr>
              <a:buSzPct val="80000"/>
              <a:buFont typeface="Wingdings"/>
              <a:buChar char="n"/>
              <a:defRPr sz="1782">
                <a:latin typeface="Arial"/>
              </a:defRPr>
            </a:lvl3pPr>
            <a:lvl4pPr marL="1710203" defTabSz="1140134">
              <a:buClr>
                <a:srgbClr val="666666"/>
              </a:buClr>
              <a:buSzPct val="80000"/>
              <a:buFont typeface="Arial"/>
              <a:buChar char=""/>
              <a:defRPr sz="1465">
                <a:latin typeface="Arial"/>
              </a:defRPr>
            </a:lvl4pPr>
            <a:lvl5pPr marL="2280272" defTabSz="1140134">
              <a:buClr>
                <a:srgbClr val="666666"/>
              </a:buClr>
              <a:buSzPct val="80000"/>
              <a:buFont typeface="Arial"/>
              <a:buChar char=""/>
              <a:defRPr sz="1257">
                <a:latin typeface="Arial"/>
              </a:defRPr>
            </a:lvl5pPr>
            <a:lvl6pPr marL="2850338" defTabSz="1140134">
              <a:defRPr sz="2199"/>
            </a:lvl6pPr>
            <a:lvl7pPr marL="3420407" defTabSz="1140134">
              <a:defRPr sz="2199"/>
            </a:lvl7pPr>
            <a:lvl8pPr marL="3990474" defTabSz="1140134">
              <a:defRPr sz="2199"/>
            </a:lvl8pPr>
            <a:lvl9pPr marL="4560541" defTabSz="1140134">
              <a:defRPr sz="2199"/>
            </a:lvl9pPr>
          </a:lstStyle>
          <a:p>
            <a:r>
              <a:rPr lang="en-US" dirty="0"/>
              <a:t>Confidential Computing</a:t>
            </a:r>
          </a:p>
          <a:p>
            <a:r>
              <a:rPr lang="en-US" dirty="0"/>
              <a:t>Project Amber</a:t>
            </a:r>
          </a:p>
        </p:txBody>
      </p:sp>
      <p:sp>
        <p:nvSpPr>
          <p:cNvPr id="62" name="TextBox 265">
            <a:extLst>
              <a:ext uri="{FF2B5EF4-FFF2-40B4-BE49-F238E27FC236}">
                <a16:creationId xmlns:a16="http://schemas.microsoft.com/office/drawing/2014/main" id="{EB149125-1F50-B85E-07F7-9EC669869375}"/>
              </a:ext>
            </a:extLst>
          </p:cNvPr>
          <p:cNvSpPr txBox="1"/>
          <p:nvPr/>
        </p:nvSpPr>
        <p:spPr>
          <a:xfrm>
            <a:off x="519801" y="4001504"/>
            <a:ext cx="2442955" cy="646331"/>
          </a:xfrm>
          <a:prstGeom prst="rect">
            <a:avLst/>
          </a:prstGeom>
          <a:noFill/>
        </p:spPr>
        <p:txBody>
          <a:bodyPr wrap="square">
            <a:spAutoFit/>
          </a:bodyPr>
          <a:lstStyle>
            <a:defPPr>
              <a:defRPr lang="de-DE"/>
            </a:defPPr>
            <a:lvl1pPr marL="0" algn="l" defTabSz="1140134" rtl="0" eaLnBrk="1" latinLnBrk="0" hangingPunct="1">
              <a:defRPr lang="de-DE" sz="2199" kern="1200">
                <a:solidFill>
                  <a:schemeClr val="tx1"/>
                </a:solidFill>
                <a:latin typeface="Arial"/>
                <a:ea typeface="+mn-ea"/>
                <a:cs typeface="+mn-cs"/>
              </a:defRPr>
            </a:lvl1pPr>
            <a:lvl2pPr marL="570069" algn="l" defTabSz="1140134" rtl="0" eaLnBrk="1" latinLnBrk="0" hangingPunct="1">
              <a:buClr>
                <a:srgbClr val="FDB913"/>
              </a:buClr>
              <a:buSzPct val="100000"/>
              <a:buFont typeface="wingdings"/>
              <a:buChar char=""/>
              <a:defRPr lang="de-DE" sz="2199" kern="1200">
                <a:solidFill>
                  <a:schemeClr val="tx1"/>
                </a:solidFill>
                <a:latin typeface="Arial"/>
                <a:ea typeface="+mn-ea"/>
                <a:cs typeface="+mn-cs"/>
              </a:defRPr>
            </a:lvl2pPr>
            <a:lvl3pPr marL="1140134" algn="l" defTabSz="1140134" rtl="0" eaLnBrk="1" latinLnBrk="0" hangingPunct="1">
              <a:buClr>
                <a:srgbClr val="666666"/>
              </a:buClr>
              <a:buSzPct val="80000"/>
              <a:buFont typeface="Wingdings"/>
              <a:buChar char="n"/>
              <a:defRPr lang="de-DE" sz="1782" kern="1200">
                <a:solidFill>
                  <a:schemeClr val="tx1"/>
                </a:solidFill>
                <a:latin typeface="Arial"/>
                <a:ea typeface="+mn-ea"/>
                <a:cs typeface="+mn-cs"/>
              </a:defRPr>
            </a:lvl3pPr>
            <a:lvl4pPr marL="1710203" algn="l" defTabSz="1140134" rtl="0" eaLnBrk="1" latinLnBrk="0" hangingPunct="1">
              <a:buClr>
                <a:srgbClr val="666666"/>
              </a:buClr>
              <a:buSzPct val="80000"/>
              <a:buFont typeface="Arial"/>
              <a:buChar char=""/>
              <a:defRPr lang="de-DE" sz="1465" kern="1200">
                <a:solidFill>
                  <a:schemeClr val="tx1"/>
                </a:solidFill>
                <a:latin typeface="Arial"/>
                <a:ea typeface="+mn-ea"/>
                <a:cs typeface="+mn-cs"/>
              </a:defRPr>
            </a:lvl4pPr>
            <a:lvl5pPr marL="2280272" algn="l" defTabSz="1140134" rtl="0" eaLnBrk="1" latinLnBrk="0" hangingPunct="1">
              <a:buClr>
                <a:srgbClr val="666666"/>
              </a:buClr>
              <a:buSzPct val="80000"/>
              <a:buFont typeface="Arial"/>
              <a:buChar char=""/>
              <a:defRPr lang="de-DE" sz="1257" kern="1200">
                <a:solidFill>
                  <a:schemeClr val="tx1"/>
                </a:solidFill>
                <a:latin typeface="Arial"/>
                <a:ea typeface="+mn-ea"/>
                <a:cs typeface="+mn-cs"/>
              </a:defRPr>
            </a:lvl5pPr>
            <a:lvl6pPr marL="2850338" algn="l" defTabSz="1140134" rtl="0" eaLnBrk="1" latinLnBrk="0" hangingPunct="1">
              <a:defRPr sz="2199" kern="1200">
                <a:solidFill>
                  <a:schemeClr val="tx1"/>
                </a:solidFill>
                <a:latin typeface="+mn-lt"/>
                <a:ea typeface="+mn-ea"/>
                <a:cs typeface="+mn-cs"/>
              </a:defRPr>
            </a:lvl6pPr>
            <a:lvl7pPr marL="3420407" algn="l" defTabSz="1140134" rtl="0" eaLnBrk="1" latinLnBrk="0" hangingPunct="1">
              <a:defRPr sz="2199" kern="1200">
                <a:solidFill>
                  <a:schemeClr val="tx1"/>
                </a:solidFill>
                <a:latin typeface="+mn-lt"/>
                <a:ea typeface="+mn-ea"/>
                <a:cs typeface="+mn-cs"/>
              </a:defRPr>
            </a:lvl7pPr>
            <a:lvl8pPr marL="3990474" algn="l" defTabSz="1140134" rtl="0" eaLnBrk="1" latinLnBrk="0" hangingPunct="1">
              <a:defRPr sz="2199" kern="1200">
                <a:solidFill>
                  <a:schemeClr val="tx1"/>
                </a:solidFill>
                <a:latin typeface="+mn-lt"/>
                <a:ea typeface="+mn-ea"/>
                <a:cs typeface="+mn-cs"/>
              </a:defRPr>
            </a:lvl8pPr>
            <a:lvl9pPr marL="4560541" algn="l" defTabSz="1140134" rtl="0" eaLnBrk="1" latinLnBrk="0" hangingPunct="1">
              <a:defRPr sz="2199" kern="1200">
                <a:solidFill>
                  <a:schemeClr val="tx1"/>
                </a:solidFill>
                <a:latin typeface="+mn-lt"/>
                <a:ea typeface="+mn-ea"/>
                <a:cs typeface="+mn-cs"/>
              </a:defRPr>
            </a:lvl9pPr>
          </a:lstStyle>
          <a:p>
            <a:pPr marL="173038" indent="-173038" algn="l">
              <a:buFont typeface="Wingdings" panose="05000000000000000000" pitchFamily="2" charset="2"/>
              <a:buChar char="§"/>
            </a:pPr>
            <a:r>
              <a:rPr lang="en-US" sz="1200" dirty="0">
                <a:solidFill>
                  <a:srgbClr val="525252"/>
                </a:solidFill>
                <a:effectLst/>
                <a:latin typeface="IntelOne Display Regular" panose="020B0503020203020204" pitchFamily="34" charset="77"/>
              </a:rPr>
              <a:t>Built-</a:t>
            </a:r>
            <a:r>
              <a:rPr lang="en-US" sz="1200" dirty="0">
                <a:solidFill>
                  <a:srgbClr val="525252"/>
                </a:solidFill>
                <a:latin typeface="IntelOne Display Regular" panose="020B0503020203020204" pitchFamily="34" charset="77"/>
              </a:rPr>
              <a:t>in performance acceleration</a:t>
            </a:r>
          </a:p>
          <a:p>
            <a:pPr marL="173038" indent="-173038" algn="l">
              <a:buFont typeface="Wingdings" panose="05000000000000000000" pitchFamily="2" charset="2"/>
              <a:buChar char="§"/>
            </a:pPr>
            <a:r>
              <a:rPr lang="en-US" sz="1200" dirty="0">
                <a:solidFill>
                  <a:srgbClr val="525252"/>
                </a:solidFill>
                <a:effectLst/>
                <a:latin typeface="IntelOne Display Regular" panose="020B0503020203020204" pitchFamily="34" charset="77"/>
              </a:rPr>
              <a:t>Need a data point on key workloads to demonstrate</a:t>
            </a:r>
            <a:endParaRPr lang="en-US" sz="1600" dirty="0">
              <a:solidFill>
                <a:srgbClr val="525252"/>
              </a:solidFill>
              <a:effectLst/>
              <a:latin typeface="IntelOne Display Regular" panose="020B0503020203020204" pitchFamily="34" charset="77"/>
            </a:endParaRPr>
          </a:p>
        </p:txBody>
      </p:sp>
      <p:sp>
        <p:nvSpPr>
          <p:cNvPr id="63" name="TextBox 265">
            <a:extLst>
              <a:ext uri="{FF2B5EF4-FFF2-40B4-BE49-F238E27FC236}">
                <a16:creationId xmlns:a16="http://schemas.microsoft.com/office/drawing/2014/main" id="{0B149A79-945D-040D-FB5E-6E9690AACE83}"/>
              </a:ext>
            </a:extLst>
          </p:cNvPr>
          <p:cNvSpPr txBox="1"/>
          <p:nvPr/>
        </p:nvSpPr>
        <p:spPr>
          <a:xfrm>
            <a:off x="3366096" y="4001504"/>
            <a:ext cx="2499115" cy="1015663"/>
          </a:xfrm>
          <a:prstGeom prst="rect">
            <a:avLst/>
          </a:prstGeom>
          <a:noFill/>
        </p:spPr>
        <p:txBody>
          <a:bodyPr wrap="square" lIns="91440" tIns="45720" rIns="91440" bIns="45720" anchor="t">
            <a:spAutoFit/>
          </a:bodyPr>
          <a:lstStyle>
            <a:defPPr>
              <a:defRPr lang="en-US"/>
            </a:defPPr>
            <a:lvl1pPr marL="173038" indent="-173038" defTabSz="1140134">
              <a:buFont typeface="Wingdings" panose="05000000000000000000" pitchFamily="2" charset="2"/>
              <a:buChar char="§"/>
              <a:defRPr sz="1200">
                <a:solidFill>
                  <a:srgbClr val="525252"/>
                </a:solidFill>
                <a:effectLst/>
                <a:latin typeface="IntelOne Display Regular" panose="020B0503020203020204" pitchFamily="34" charset="77"/>
              </a:defRPr>
            </a:lvl1pPr>
            <a:lvl2pPr marL="570069" defTabSz="1140134">
              <a:buClr>
                <a:srgbClr val="FDB913"/>
              </a:buClr>
              <a:buSzPct val="100000"/>
              <a:buFont typeface="wingdings"/>
              <a:buChar char=""/>
              <a:defRPr sz="2199">
                <a:latin typeface="Arial"/>
              </a:defRPr>
            </a:lvl2pPr>
            <a:lvl3pPr marL="1140134" defTabSz="1140134">
              <a:buClr>
                <a:srgbClr val="666666"/>
              </a:buClr>
              <a:buSzPct val="80000"/>
              <a:buFont typeface="Wingdings"/>
              <a:buChar char="n"/>
              <a:defRPr sz="1782">
                <a:latin typeface="Arial"/>
              </a:defRPr>
            </a:lvl3pPr>
            <a:lvl4pPr marL="1710203" defTabSz="1140134">
              <a:buClr>
                <a:srgbClr val="666666"/>
              </a:buClr>
              <a:buSzPct val="80000"/>
              <a:buFont typeface="Arial"/>
              <a:buChar char=""/>
              <a:defRPr sz="1465">
                <a:latin typeface="Arial"/>
              </a:defRPr>
            </a:lvl4pPr>
            <a:lvl5pPr marL="2280272" defTabSz="1140134">
              <a:buClr>
                <a:srgbClr val="666666"/>
              </a:buClr>
              <a:buSzPct val="80000"/>
              <a:buFont typeface="Arial"/>
              <a:buChar char=""/>
              <a:defRPr sz="1257">
                <a:latin typeface="Arial"/>
              </a:defRPr>
            </a:lvl5pPr>
            <a:lvl6pPr marL="2850338" defTabSz="1140134">
              <a:defRPr sz="2199"/>
            </a:lvl6pPr>
            <a:lvl7pPr marL="3420407" defTabSz="1140134">
              <a:defRPr sz="2199"/>
            </a:lvl7pPr>
            <a:lvl8pPr marL="3990474" defTabSz="1140134">
              <a:defRPr sz="2199"/>
            </a:lvl8pPr>
            <a:lvl9pPr marL="4560541" defTabSz="1140134">
              <a:defRPr sz="2199"/>
            </a:lvl9pPr>
          </a:lstStyle>
          <a:p>
            <a:pPr marL="172720" lvl="1" indent="-172720">
              <a:buFont typeface="Wingdings" panose="05000000000000000000" pitchFamily="2" charset="2"/>
              <a:buChar char="§"/>
            </a:pPr>
            <a:r>
              <a:rPr lang="en-US" sz="1200" dirty="0">
                <a:solidFill>
                  <a:srgbClr val="525252"/>
                </a:solidFill>
                <a:latin typeface="IntelOne Display Regular"/>
              </a:rPr>
              <a:t>Granulate software autonomously and continuously optimizes workloads to improve application performance and reduce carbon footprint.  </a:t>
            </a:r>
            <a:endParaRPr lang="en-US">
              <a:latin typeface="IntelOne Display Regular"/>
            </a:endParaRPr>
          </a:p>
        </p:txBody>
      </p:sp>
      <p:sp>
        <p:nvSpPr>
          <p:cNvPr id="64" name="TextBox 265">
            <a:extLst>
              <a:ext uri="{FF2B5EF4-FFF2-40B4-BE49-F238E27FC236}">
                <a16:creationId xmlns:a16="http://schemas.microsoft.com/office/drawing/2014/main" id="{323663B4-3B55-59FA-0B9C-90DB508FA907}"/>
              </a:ext>
            </a:extLst>
          </p:cNvPr>
          <p:cNvSpPr txBox="1"/>
          <p:nvPr/>
        </p:nvSpPr>
        <p:spPr>
          <a:xfrm>
            <a:off x="6212304" y="4001504"/>
            <a:ext cx="2444723" cy="830997"/>
          </a:xfrm>
          <a:prstGeom prst="rect">
            <a:avLst/>
          </a:prstGeom>
          <a:noFill/>
        </p:spPr>
        <p:txBody>
          <a:bodyPr wrap="square">
            <a:spAutoFit/>
          </a:bodyPr>
          <a:lstStyle>
            <a:defPPr>
              <a:defRPr lang="en-US"/>
            </a:defPPr>
            <a:lvl1pPr marL="173038" indent="-173038" defTabSz="1140134">
              <a:buFont typeface="Wingdings" panose="05000000000000000000" pitchFamily="2" charset="2"/>
              <a:buChar char="§"/>
              <a:defRPr sz="1200">
                <a:solidFill>
                  <a:srgbClr val="525252"/>
                </a:solidFill>
                <a:effectLst/>
                <a:latin typeface="IntelOne Display Regular" panose="020B0503020203020204" pitchFamily="34" charset="77"/>
              </a:defRPr>
            </a:lvl1pPr>
            <a:lvl2pPr marL="570069" defTabSz="1140134">
              <a:buClr>
                <a:srgbClr val="FDB913"/>
              </a:buClr>
              <a:buSzPct val="100000"/>
              <a:buFont typeface="wingdings"/>
              <a:buChar char=""/>
              <a:defRPr sz="2199">
                <a:latin typeface="Arial"/>
              </a:defRPr>
            </a:lvl2pPr>
            <a:lvl3pPr marL="1140134" defTabSz="1140134">
              <a:buClr>
                <a:srgbClr val="666666"/>
              </a:buClr>
              <a:buSzPct val="80000"/>
              <a:buFont typeface="Wingdings"/>
              <a:buChar char="n"/>
              <a:defRPr sz="1782">
                <a:latin typeface="Arial"/>
              </a:defRPr>
            </a:lvl3pPr>
            <a:lvl4pPr marL="1710203" defTabSz="1140134">
              <a:buClr>
                <a:srgbClr val="666666"/>
              </a:buClr>
              <a:buSzPct val="80000"/>
              <a:buFont typeface="Arial"/>
              <a:buChar char=""/>
              <a:defRPr sz="1465">
                <a:latin typeface="Arial"/>
              </a:defRPr>
            </a:lvl4pPr>
            <a:lvl5pPr marL="2280272" defTabSz="1140134">
              <a:buClr>
                <a:srgbClr val="666666"/>
              </a:buClr>
              <a:buSzPct val="80000"/>
              <a:buFont typeface="Arial"/>
              <a:buChar char=""/>
              <a:defRPr sz="1257">
                <a:latin typeface="Arial"/>
              </a:defRPr>
            </a:lvl5pPr>
            <a:lvl6pPr marL="2850338" defTabSz="1140134">
              <a:defRPr sz="2199"/>
            </a:lvl6pPr>
            <a:lvl7pPr marL="3420407" defTabSz="1140134">
              <a:defRPr sz="2199"/>
            </a:lvl7pPr>
            <a:lvl8pPr marL="3990474" defTabSz="1140134">
              <a:defRPr sz="2199"/>
            </a:lvl8pPr>
            <a:lvl9pPr marL="4560541" defTabSz="1140134">
              <a:defRPr sz="2199"/>
            </a:lvl9pPr>
          </a:lstStyle>
          <a:p>
            <a:r>
              <a:rPr lang="en-US" dirty="0"/>
              <a:t>Built-in AI acceleration</a:t>
            </a:r>
          </a:p>
          <a:p>
            <a:r>
              <a:rPr lang="en-US" dirty="0"/>
              <a:t>Portfolio of products (Habana, FPGA)</a:t>
            </a:r>
          </a:p>
          <a:p>
            <a:r>
              <a:rPr lang="en-US" dirty="0"/>
              <a:t>Software</a:t>
            </a:r>
          </a:p>
        </p:txBody>
      </p:sp>
      <p:sp>
        <p:nvSpPr>
          <p:cNvPr id="65" name="TextBox 265">
            <a:extLst>
              <a:ext uri="{FF2B5EF4-FFF2-40B4-BE49-F238E27FC236}">
                <a16:creationId xmlns:a16="http://schemas.microsoft.com/office/drawing/2014/main" id="{5DF40783-2146-E681-8E94-401412B4B369}"/>
              </a:ext>
            </a:extLst>
          </p:cNvPr>
          <p:cNvSpPr txBox="1"/>
          <p:nvPr/>
        </p:nvSpPr>
        <p:spPr>
          <a:xfrm>
            <a:off x="9060367" y="1111427"/>
            <a:ext cx="2442955" cy="1754326"/>
          </a:xfrm>
          <a:prstGeom prst="rect">
            <a:avLst/>
          </a:prstGeom>
          <a:noFill/>
        </p:spPr>
        <p:txBody>
          <a:bodyPr wrap="square">
            <a:spAutoFit/>
          </a:bodyPr>
          <a:lstStyle>
            <a:defPPr>
              <a:defRPr lang="en-US"/>
            </a:defPPr>
            <a:lvl1pPr marL="173038" indent="-173038" defTabSz="1140134">
              <a:buFont typeface="Wingdings" panose="05000000000000000000" pitchFamily="2" charset="2"/>
              <a:buChar char="§"/>
              <a:defRPr sz="1200">
                <a:solidFill>
                  <a:srgbClr val="525252"/>
                </a:solidFill>
                <a:effectLst/>
                <a:latin typeface="IntelOne Display Regular" panose="020B0503020203020204" pitchFamily="34" charset="77"/>
              </a:defRPr>
            </a:lvl1pPr>
            <a:lvl2pPr marL="570069" defTabSz="1140134">
              <a:buClr>
                <a:srgbClr val="FDB913"/>
              </a:buClr>
              <a:buSzPct val="100000"/>
              <a:buFont typeface="wingdings"/>
              <a:buChar char=""/>
              <a:defRPr sz="2199">
                <a:latin typeface="Arial"/>
              </a:defRPr>
            </a:lvl2pPr>
            <a:lvl3pPr marL="1140134" defTabSz="1140134">
              <a:buClr>
                <a:srgbClr val="666666"/>
              </a:buClr>
              <a:buSzPct val="80000"/>
              <a:buFont typeface="Wingdings"/>
              <a:buChar char="n"/>
              <a:defRPr sz="1782">
                <a:latin typeface="Arial"/>
              </a:defRPr>
            </a:lvl3pPr>
            <a:lvl4pPr marL="1710203" defTabSz="1140134">
              <a:buClr>
                <a:srgbClr val="666666"/>
              </a:buClr>
              <a:buSzPct val="80000"/>
              <a:buFont typeface="Arial"/>
              <a:buChar char=""/>
              <a:defRPr sz="1465">
                <a:latin typeface="Arial"/>
              </a:defRPr>
            </a:lvl4pPr>
            <a:lvl5pPr marL="2280272" defTabSz="1140134">
              <a:buClr>
                <a:srgbClr val="666666"/>
              </a:buClr>
              <a:buSzPct val="80000"/>
              <a:buFont typeface="Arial"/>
              <a:buChar char=""/>
              <a:defRPr sz="1257">
                <a:latin typeface="Arial"/>
              </a:defRPr>
            </a:lvl5pPr>
            <a:lvl6pPr marL="2850338" defTabSz="1140134">
              <a:defRPr sz="2199"/>
            </a:lvl6pPr>
            <a:lvl7pPr marL="3420407" defTabSz="1140134">
              <a:defRPr sz="2199"/>
            </a:lvl7pPr>
            <a:lvl8pPr marL="3990474" defTabSz="1140134">
              <a:defRPr sz="2199"/>
            </a:lvl8pPr>
            <a:lvl9pPr marL="4560541" defTabSz="1140134">
              <a:defRPr sz="2199"/>
            </a:lvl9pPr>
          </a:lstStyle>
          <a:p>
            <a:r>
              <a:rPr lang="en-US" dirty="0"/>
              <a:t>79% of critical infrastructure organizations didn’t employ a zero-trust architecture. </a:t>
            </a:r>
          </a:p>
          <a:p>
            <a:r>
              <a:rPr lang="en-US" dirty="0"/>
              <a:t>45% of the data breaches were cloud-based. </a:t>
            </a:r>
          </a:p>
          <a:p>
            <a:r>
              <a:rPr lang="en-US" dirty="0"/>
              <a:t>The average cost of a data breach increased by 2.6% to $4.35 million in 2022 from $ 4. 24 million dollars in 2021. </a:t>
            </a:r>
          </a:p>
        </p:txBody>
      </p:sp>
      <p:sp>
        <p:nvSpPr>
          <p:cNvPr id="66" name="TextBox 265">
            <a:extLst>
              <a:ext uri="{FF2B5EF4-FFF2-40B4-BE49-F238E27FC236}">
                <a16:creationId xmlns:a16="http://schemas.microsoft.com/office/drawing/2014/main" id="{CED09C80-C2A7-18AC-A625-9AF44E425991}"/>
              </a:ext>
            </a:extLst>
          </p:cNvPr>
          <p:cNvSpPr txBox="1"/>
          <p:nvPr/>
        </p:nvSpPr>
        <p:spPr>
          <a:xfrm>
            <a:off x="519801" y="1549638"/>
            <a:ext cx="2442955" cy="830997"/>
          </a:xfrm>
          <a:prstGeom prst="rect">
            <a:avLst/>
          </a:prstGeom>
          <a:noFill/>
        </p:spPr>
        <p:txBody>
          <a:bodyPr wrap="square">
            <a:spAutoFit/>
          </a:bodyPr>
          <a:lstStyle>
            <a:defPPr>
              <a:defRPr lang="en-US"/>
            </a:defPPr>
            <a:lvl1pPr marL="173038" indent="-173038" defTabSz="1140134">
              <a:buFont typeface="Wingdings" panose="05000000000000000000" pitchFamily="2" charset="2"/>
              <a:buChar char="§"/>
              <a:defRPr sz="1200">
                <a:solidFill>
                  <a:srgbClr val="525252"/>
                </a:solidFill>
                <a:effectLst/>
                <a:latin typeface="IntelOne Display Regular" panose="020B0503020203020204" pitchFamily="34" charset="77"/>
              </a:defRPr>
            </a:lvl1pPr>
            <a:lvl2pPr marL="570069" defTabSz="1140134">
              <a:buClr>
                <a:srgbClr val="FDB913"/>
              </a:buClr>
              <a:buSzPct val="100000"/>
              <a:buFont typeface="wingdings"/>
              <a:buChar char=""/>
              <a:defRPr sz="2199">
                <a:latin typeface="Arial"/>
              </a:defRPr>
            </a:lvl2pPr>
            <a:lvl3pPr marL="1140134" defTabSz="1140134">
              <a:buClr>
                <a:srgbClr val="666666"/>
              </a:buClr>
              <a:buSzPct val="80000"/>
              <a:buFont typeface="Wingdings"/>
              <a:buChar char="n"/>
              <a:defRPr sz="1782">
                <a:latin typeface="Arial"/>
              </a:defRPr>
            </a:lvl3pPr>
            <a:lvl4pPr marL="1710203" defTabSz="1140134">
              <a:buClr>
                <a:srgbClr val="666666"/>
              </a:buClr>
              <a:buSzPct val="80000"/>
              <a:buFont typeface="Arial"/>
              <a:buChar char=""/>
              <a:defRPr sz="1465">
                <a:latin typeface="Arial"/>
              </a:defRPr>
            </a:lvl4pPr>
            <a:lvl5pPr marL="2280272" defTabSz="1140134">
              <a:buClr>
                <a:srgbClr val="666666"/>
              </a:buClr>
              <a:buSzPct val="80000"/>
              <a:buFont typeface="Arial"/>
              <a:buChar char=""/>
              <a:defRPr sz="1257">
                <a:latin typeface="Arial"/>
              </a:defRPr>
            </a:lvl5pPr>
            <a:lvl6pPr marL="2850338" defTabSz="1140134">
              <a:defRPr sz="2199"/>
            </a:lvl6pPr>
            <a:lvl7pPr marL="3420407" defTabSz="1140134">
              <a:defRPr sz="2199"/>
            </a:lvl7pPr>
            <a:lvl8pPr marL="3990474" defTabSz="1140134">
              <a:defRPr sz="2199"/>
            </a:lvl8pPr>
            <a:lvl9pPr marL="4560541" defTabSz="1140134">
              <a:defRPr sz="2199"/>
            </a:lvl9pPr>
          </a:lstStyle>
          <a:p>
            <a:pPr marL="0" indent="0">
              <a:buNone/>
            </a:pPr>
            <a:r>
              <a:rPr lang="en-US" dirty="0"/>
              <a:t>Worldwide public cloud spending will grow 20.7% to total $591.8 billion, up from $490.3 billion in 2022.</a:t>
            </a:r>
          </a:p>
        </p:txBody>
      </p:sp>
      <p:sp>
        <p:nvSpPr>
          <p:cNvPr id="68" name="TextBox 265">
            <a:extLst>
              <a:ext uri="{FF2B5EF4-FFF2-40B4-BE49-F238E27FC236}">
                <a16:creationId xmlns:a16="http://schemas.microsoft.com/office/drawing/2014/main" id="{E4D0E70A-B8B6-D711-863D-12F1879A1435}"/>
              </a:ext>
            </a:extLst>
          </p:cNvPr>
          <p:cNvSpPr txBox="1"/>
          <p:nvPr/>
        </p:nvSpPr>
        <p:spPr>
          <a:xfrm>
            <a:off x="6212304" y="1199949"/>
            <a:ext cx="2444723" cy="1569660"/>
          </a:xfrm>
          <a:prstGeom prst="rect">
            <a:avLst/>
          </a:prstGeom>
          <a:noFill/>
        </p:spPr>
        <p:txBody>
          <a:bodyPr wrap="square">
            <a:spAutoFit/>
          </a:bodyPr>
          <a:lstStyle>
            <a:defPPr>
              <a:defRPr lang="en-US"/>
            </a:defPPr>
            <a:lvl1pPr marL="173038" indent="-173038" defTabSz="1140134">
              <a:buFont typeface="Wingdings" panose="05000000000000000000" pitchFamily="2" charset="2"/>
              <a:buChar char="§"/>
              <a:defRPr sz="1200">
                <a:solidFill>
                  <a:srgbClr val="525252"/>
                </a:solidFill>
                <a:effectLst/>
                <a:latin typeface="IntelOne Display Regular" panose="020B0503020203020204" pitchFamily="34" charset="77"/>
              </a:defRPr>
            </a:lvl1pPr>
            <a:lvl2pPr marL="570069" defTabSz="1140134">
              <a:buClr>
                <a:srgbClr val="FDB913"/>
              </a:buClr>
              <a:buSzPct val="100000"/>
              <a:buFont typeface="wingdings"/>
              <a:buChar char=""/>
              <a:defRPr sz="2199">
                <a:latin typeface="Arial"/>
              </a:defRPr>
            </a:lvl2pPr>
            <a:lvl3pPr marL="1140134" defTabSz="1140134">
              <a:buClr>
                <a:srgbClr val="666666"/>
              </a:buClr>
              <a:buSzPct val="80000"/>
              <a:buFont typeface="Wingdings"/>
              <a:buChar char="n"/>
              <a:defRPr sz="1782">
                <a:latin typeface="Arial"/>
              </a:defRPr>
            </a:lvl3pPr>
            <a:lvl4pPr marL="1710203" defTabSz="1140134">
              <a:buClr>
                <a:srgbClr val="666666"/>
              </a:buClr>
              <a:buSzPct val="80000"/>
              <a:buFont typeface="Arial"/>
              <a:buChar char=""/>
              <a:defRPr sz="1465">
                <a:latin typeface="Arial"/>
              </a:defRPr>
            </a:lvl4pPr>
            <a:lvl5pPr marL="2280272" defTabSz="1140134">
              <a:buClr>
                <a:srgbClr val="666666"/>
              </a:buClr>
              <a:buSzPct val="80000"/>
              <a:buFont typeface="Arial"/>
              <a:buChar char=""/>
              <a:defRPr sz="1257">
                <a:latin typeface="Arial"/>
              </a:defRPr>
            </a:lvl5pPr>
            <a:lvl6pPr marL="2850338" defTabSz="1140134">
              <a:defRPr sz="2199"/>
            </a:lvl6pPr>
            <a:lvl7pPr marL="3420407" defTabSz="1140134">
              <a:defRPr sz="2199"/>
            </a:lvl7pPr>
            <a:lvl8pPr marL="3990474" defTabSz="1140134">
              <a:defRPr sz="2199"/>
            </a:lvl8pPr>
            <a:lvl9pPr marL="4560541" defTabSz="1140134">
              <a:defRPr sz="2199"/>
            </a:lvl9pPr>
          </a:lstStyle>
          <a:p>
            <a:r>
              <a:rPr lang="en-US" dirty="0"/>
              <a:t>9 in 10 organizations back AI to give them a competitive edge over rivals (</a:t>
            </a:r>
            <a:r>
              <a:rPr lang="en-US" dirty="0">
                <a:hlinkClick r:id="rId2">
                  <a:extLst>
                    <a:ext uri="{A12FA001-AC4F-418D-AE19-62706E023703}">
                      <ahyp:hlinkClr xmlns:ahyp="http://schemas.microsoft.com/office/drawing/2018/hyperlinkcolor" val="tx"/>
                    </a:ext>
                  </a:extLst>
                </a:hlinkClick>
              </a:rPr>
              <a:t>MIT Sloan Management</a:t>
            </a:r>
            <a:r>
              <a:rPr lang="en-US" dirty="0"/>
              <a:t>)</a:t>
            </a:r>
          </a:p>
          <a:p>
            <a:r>
              <a:rPr lang="en-US" dirty="0"/>
              <a:t>One survey found that 87% of global organizations believe that AI technologies will give them a competitive edge.</a:t>
            </a:r>
          </a:p>
        </p:txBody>
      </p:sp>
      <p:grpSp>
        <p:nvGrpSpPr>
          <p:cNvPr id="72" name="Group 71">
            <a:extLst>
              <a:ext uri="{FF2B5EF4-FFF2-40B4-BE49-F238E27FC236}">
                <a16:creationId xmlns:a16="http://schemas.microsoft.com/office/drawing/2014/main" id="{7028585D-66CE-93DA-1052-121D486A8FBD}"/>
              </a:ext>
            </a:extLst>
          </p:cNvPr>
          <p:cNvGrpSpPr/>
          <p:nvPr/>
        </p:nvGrpSpPr>
        <p:grpSpPr>
          <a:xfrm>
            <a:off x="3245804" y="1288365"/>
            <a:ext cx="2619407" cy="1261547"/>
            <a:chOff x="3245804" y="1315735"/>
            <a:chExt cx="2619407" cy="1261547"/>
          </a:xfrm>
        </p:grpSpPr>
        <p:sp>
          <p:nvSpPr>
            <p:cNvPr id="69" name="TextBox 264">
              <a:extLst>
                <a:ext uri="{FF2B5EF4-FFF2-40B4-BE49-F238E27FC236}">
                  <a16:creationId xmlns:a16="http://schemas.microsoft.com/office/drawing/2014/main" id="{BE354012-0686-9295-FAF5-B963D9AA3A97}"/>
                </a:ext>
              </a:extLst>
            </p:cNvPr>
            <p:cNvSpPr txBox="1"/>
            <p:nvPr/>
          </p:nvSpPr>
          <p:spPr>
            <a:xfrm>
              <a:off x="3441788" y="1315735"/>
              <a:ext cx="1834234" cy="830997"/>
            </a:xfrm>
            <a:prstGeom prst="rect">
              <a:avLst/>
            </a:prstGeom>
            <a:noFill/>
          </p:spPr>
          <p:txBody>
            <a:bodyPr wrap="square" lIns="91440" tIns="45720" rIns="91440" bIns="45720" anchor="t">
              <a:spAutoFit/>
            </a:bodyPr>
            <a:lstStyle>
              <a:defPPr>
                <a:defRPr lang="de-DE"/>
              </a:defPPr>
              <a:lvl1pPr marL="0" algn="l" defTabSz="1140134" rtl="0" eaLnBrk="1" latinLnBrk="0" hangingPunct="1">
                <a:defRPr lang="de-DE" sz="2199" kern="1200">
                  <a:solidFill>
                    <a:schemeClr val="tx1"/>
                  </a:solidFill>
                  <a:latin typeface="Arial"/>
                  <a:ea typeface="+mn-ea"/>
                  <a:cs typeface="+mn-cs"/>
                </a:defRPr>
              </a:lvl1pPr>
              <a:lvl2pPr marL="570069" algn="l" defTabSz="1140134" rtl="0" eaLnBrk="1" latinLnBrk="0" hangingPunct="1">
                <a:buClr>
                  <a:srgbClr val="FDB913"/>
                </a:buClr>
                <a:buSzPct val="100000"/>
                <a:buFont typeface="wingdings"/>
                <a:buChar char=""/>
                <a:defRPr lang="de-DE" sz="2199" kern="1200">
                  <a:solidFill>
                    <a:schemeClr val="tx1"/>
                  </a:solidFill>
                  <a:latin typeface="Arial"/>
                  <a:ea typeface="+mn-ea"/>
                  <a:cs typeface="+mn-cs"/>
                </a:defRPr>
              </a:lvl2pPr>
              <a:lvl3pPr marL="1140134" algn="l" defTabSz="1140134" rtl="0" eaLnBrk="1" latinLnBrk="0" hangingPunct="1">
                <a:buClr>
                  <a:srgbClr val="666666"/>
                </a:buClr>
                <a:buSzPct val="80000"/>
                <a:buFont typeface="Wingdings"/>
                <a:buChar char="n"/>
                <a:defRPr lang="de-DE" sz="1782" kern="1200">
                  <a:solidFill>
                    <a:schemeClr val="tx1"/>
                  </a:solidFill>
                  <a:latin typeface="Arial"/>
                  <a:ea typeface="+mn-ea"/>
                  <a:cs typeface="+mn-cs"/>
                </a:defRPr>
              </a:lvl3pPr>
              <a:lvl4pPr marL="1710203" algn="l" defTabSz="1140134" rtl="0" eaLnBrk="1" latinLnBrk="0" hangingPunct="1">
                <a:buClr>
                  <a:srgbClr val="666666"/>
                </a:buClr>
                <a:buSzPct val="80000"/>
                <a:buFont typeface="Arial"/>
                <a:buChar char=""/>
                <a:defRPr lang="de-DE" sz="1465" kern="1200">
                  <a:solidFill>
                    <a:schemeClr val="tx1"/>
                  </a:solidFill>
                  <a:latin typeface="Arial"/>
                  <a:ea typeface="+mn-ea"/>
                  <a:cs typeface="+mn-cs"/>
                </a:defRPr>
              </a:lvl4pPr>
              <a:lvl5pPr marL="2280272" algn="l" defTabSz="1140134" rtl="0" eaLnBrk="1" latinLnBrk="0" hangingPunct="1">
                <a:buClr>
                  <a:srgbClr val="666666"/>
                </a:buClr>
                <a:buSzPct val="80000"/>
                <a:buFont typeface="Arial"/>
                <a:buChar char=""/>
                <a:defRPr lang="de-DE" sz="1257" kern="1200">
                  <a:solidFill>
                    <a:schemeClr val="tx1"/>
                  </a:solidFill>
                  <a:latin typeface="Arial"/>
                  <a:ea typeface="+mn-ea"/>
                  <a:cs typeface="+mn-cs"/>
                </a:defRPr>
              </a:lvl5pPr>
              <a:lvl6pPr marL="2850338" algn="l" defTabSz="1140134" rtl="0" eaLnBrk="1" latinLnBrk="0" hangingPunct="1">
                <a:defRPr sz="2199" kern="1200">
                  <a:solidFill>
                    <a:schemeClr val="tx1"/>
                  </a:solidFill>
                  <a:latin typeface="+mn-lt"/>
                  <a:ea typeface="+mn-ea"/>
                  <a:cs typeface="+mn-cs"/>
                </a:defRPr>
              </a:lvl6pPr>
              <a:lvl7pPr marL="3420407" algn="l" defTabSz="1140134" rtl="0" eaLnBrk="1" latinLnBrk="0" hangingPunct="1">
                <a:defRPr sz="2199" kern="1200">
                  <a:solidFill>
                    <a:schemeClr val="tx1"/>
                  </a:solidFill>
                  <a:latin typeface="+mn-lt"/>
                  <a:ea typeface="+mn-ea"/>
                  <a:cs typeface="+mn-cs"/>
                </a:defRPr>
              </a:lvl7pPr>
              <a:lvl8pPr marL="3990474" algn="l" defTabSz="1140134" rtl="0" eaLnBrk="1" latinLnBrk="0" hangingPunct="1">
                <a:defRPr sz="2199" kern="1200">
                  <a:solidFill>
                    <a:schemeClr val="tx1"/>
                  </a:solidFill>
                  <a:latin typeface="+mn-lt"/>
                  <a:ea typeface="+mn-ea"/>
                  <a:cs typeface="+mn-cs"/>
                </a:defRPr>
              </a:lvl8pPr>
              <a:lvl9pPr marL="4560541" algn="l" defTabSz="1140134" rtl="0" eaLnBrk="1" latinLnBrk="0" hangingPunct="1">
                <a:defRPr sz="2199" kern="1200">
                  <a:solidFill>
                    <a:schemeClr val="tx1"/>
                  </a:solidFill>
                  <a:latin typeface="+mn-lt"/>
                  <a:ea typeface="+mn-ea"/>
                  <a:cs typeface="+mn-cs"/>
                </a:defRPr>
              </a:lvl9pPr>
            </a:lstStyle>
            <a:p>
              <a:pPr algn="ctr"/>
              <a:r>
                <a:rPr lang="en-US" sz="4800" dirty="0">
                  <a:solidFill>
                    <a:schemeClr val="accent1">
                      <a:lumMod val="60000"/>
                      <a:lumOff val="40000"/>
                    </a:schemeClr>
                  </a:solidFill>
                  <a:latin typeface="IntelOne Display Medium"/>
                </a:rPr>
                <a:t>2X</a:t>
              </a:r>
              <a:endParaRPr lang="en-US" sz="1800">
                <a:solidFill>
                  <a:schemeClr val="accent1">
                    <a:lumMod val="60000"/>
                    <a:lumOff val="40000"/>
                  </a:schemeClr>
                </a:solidFill>
                <a:latin typeface="IntelOne Display Medium"/>
              </a:endParaRPr>
            </a:p>
          </p:txBody>
        </p:sp>
        <p:sp>
          <p:nvSpPr>
            <p:cNvPr id="70" name="TextBox 265">
              <a:extLst>
                <a:ext uri="{FF2B5EF4-FFF2-40B4-BE49-F238E27FC236}">
                  <a16:creationId xmlns:a16="http://schemas.microsoft.com/office/drawing/2014/main" id="{E5451128-A432-6C85-5076-F90B7FB40A34}"/>
                </a:ext>
              </a:extLst>
            </p:cNvPr>
            <p:cNvSpPr txBox="1"/>
            <p:nvPr/>
          </p:nvSpPr>
          <p:spPr>
            <a:xfrm>
              <a:off x="3245804" y="1992507"/>
              <a:ext cx="2619407" cy="584775"/>
            </a:xfrm>
            <a:prstGeom prst="rect">
              <a:avLst/>
            </a:prstGeom>
            <a:noFill/>
          </p:spPr>
          <p:txBody>
            <a:bodyPr wrap="square">
              <a:spAutoFit/>
            </a:bodyPr>
            <a:lstStyle>
              <a:defPPr>
                <a:defRPr lang="en-US"/>
              </a:defPPr>
              <a:lvl1pPr marL="173038" indent="-173038" defTabSz="1140134">
                <a:buFont typeface="Wingdings" panose="05000000000000000000" pitchFamily="2" charset="2"/>
                <a:buChar char="§"/>
                <a:defRPr sz="1200">
                  <a:solidFill>
                    <a:srgbClr val="525252"/>
                  </a:solidFill>
                  <a:effectLst/>
                  <a:latin typeface="IntelOne Display Regular" panose="020B0503020203020204" pitchFamily="34" charset="77"/>
                </a:defRPr>
              </a:lvl1pPr>
              <a:lvl2pPr marL="570069" defTabSz="1140134">
                <a:buClr>
                  <a:srgbClr val="FDB913"/>
                </a:buClr>
                <a:buSzPct val="100000"/>
                <a:buFont typeface="wingdings"/>
                <a:buChar char=""/>
                <a:defRPr sz="2199">
                  <a:latin typeface="Arial"/>
                </a:defRPr>
              </a:lvl2pPr>
              <a:lvl3pPr marL="1140134" defTabSz="1140134">
                <a:buClr>
                  <a:srgbClr val="666666"/>
                </a:buClr>
                <a:buSzPct val="80000"/>
                <a:buFont typeface="Wingdings"/>
                <a:buChar char="n"/>
                <a:defRPr sz="1782">
                  <a:latin typeface="Arial"/>
                </a:defRPr>
              </a:lvl3pPr>
              <a:lvl4pPr marL="1710203" defTabSz="1140134">
                <a:buClr>
                  <a:srgbClr val="666666"/>
                </a:buClr>
                <a:buSzPct val="80000"/>
                <a:buFont typeface="Arial"/>
                <a:buChar char=""/>
                <a:defRPr sz="1465">
                  <a:latin typeface="Arial"/>
                </a:defRPr>
              </a:lvl4pPr>
              <a:lvl5pPr marL="2280272" defTabSz="1140134">
                <a:buClr>
                  <a:srgbClr val="666666"/>
                </a:buClr>
                <a:buSzPct val="80000"/>
                <a:buFont typeface="Arial"/>
                <a:buChar char=""/>
                <a:defRPr sz="1257">
                  <a:latin typeface="Arial"/>
                </a:defRPr>
              </a:lvl5pPr>
              <a:lvl6pPr marL="2850338" defTabSz="1140134">
                <a:defRPr sz="2199"/>
              </a:lvl6pPr>
              <a:lvl7pPr marL="3420407" defTabSz="1140134">
                <a:defRPr sz="2199"/>
              </a:lvl7pPr>
              <a:lvl8pPr marL="3990474" defTabSz="1140134">
                <a:defRPr sz="2199"/>
              </a:lvl8pPr>
              <a:lvl9pPr marL="4560541" defTabSz="1140134">
                <a:defRPr sz="2199"/>
              </a:lvl9pPr>
            </a:lstStyle>
            <a:p>
              <a:pPr marL="0" indent="0" algn="ctr">
                <a:buNone/>
              </a:pPr>
              <a:r>
                <a:rPr lang="en-US" sz="1600" dirty="0"/>
                <a:t>Global Wholesale avg electricity prices</a:t>
              </a:r>
              <a:r>
                <a:rPr lang="en-US" sz="1600" baseline="30000" dirty="0"/>
                <a:t>1</a:t>
              </a:r>
              <a:r>
                <a:rPr lang="en-US" sz="1600" dirty="0"/>
                <a:t> </a:t>
              </a:r>
            </a:p>
          </p:txBody>
        </p:sp>
        <p:sp>
          <p:nvSpPr>
            <p:cNvPr id="71" name="Arrow: Up 36">
              <a:extLst>
                <a:ext uri="{FF2B5EF4-FFF2-40B4-BE49-F238E27FC236}">
                  <a16:creationId xmlns:a16="http://schemas.microsoft.com/office/drawing/2014/main" id="{E5F687CF-BA3B-73A3-5202-A24881FD710E}"/>
                </a:ext>
              </a:extLst>
            </p:cNvPr>
            <p:cNvSpPr/>
            <p:nvPr/>
          </p:nvSpPr>
          <p:spPr>
            <a:xfrm>
              <a:off x="4816598" y="1477412"/>
              <a:ext cx="330838" cy="441931"/>
            </a:xfrm>
            <a:prstGeom prst="up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 name="Group 1">
            <a:extLst>
              <a:ext uri="{FF2B5EF4-FFF2-40B4-BE49-F238E27FC236}">
                <a16:creationId xmlns:a16="http://schemas.microsoft.com/office/drawing/2014/main" id="{872555F2-4E7C-BCC7-4BC1-A729C882DFD8}"/>
              </a:ext>
            </a:extLst>
          </p:cNvPr>
          <p:cNvGrpSpPr/>
          <p:nvPr/>
        </p:nvGrpSpPr>
        <p:grpSpPr>
          <a:xfrm>
            <a:off x="399597" y="2929207"/>
            <a:ext cx="11225873" cy="974091"/>
            <a:chOff x="707409" y="2527866"/>
            <a:chExt cx="10942460" cy="2797011"/>
          </a:xfrm>
        </p:grpSpPr>
        <p:sp>
          <p:nvSpPr>
            <p:cNvPr id="6" name="Rectangle 5">
              <a:extLst>
                <a:ext uri="{FF2B5EF4-FFF2-40B4-BE49-F238E27FC236}">
                  <a16:creationId xmlns:a16="http://schemas.microsoft.com/office/drawing/2014/main" id="{96F0C897-3C78-D65C-FEDA-E00BE0E9DBFB}"/>
                </a:ext>
              </a:extLst>
            </p:cNvPr>
            <p:cNvSpPr/>
            <p:nvPr/>
          </p:nvSpPr>
          <p:spPr>
            <a:xfrm>
              <a:off x="3481760" y="2533345"/>
              <a:ext cx="2619408" cy="2783456"/>
            </a:xfrm>
            <a:prstGeom prst="rect">
              <a:avLst/>
            </a:prstGeom>
            <a:gradFill flip="none" rotWithShape="1">
              <a:gsLst>
                <a:gs pos="19000">
                  <a:srgbClr val="0068B5"/>
                </a:gs>
                <a:gs pos="100000">
                  <a:srgbClr val="00C7FD"/>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r>
                <a:rPr lang="en-US" sz="2000" dirty="0">
                  <a:latin typeface="IntelOne Display Medium" panose="020B0503020203020204" pitchFamily="34" charset="77"/>
                </a:rPr>
                <a:t>Sustainability</a:t>
              </a:r>
            </a:p>
          </p:txBody>
        </p:sp>
        <p:sp>
          <p:nvSpPr>
            <p:cNvPr id="7" name="Rectangle 6">
              <a:extLst>
                <a:ext uri="{FF2B5EF4-FFF2-40B4-BE49-F238E27FC236}">
                  <a16:creationId xmlns:a16="http://schemas.microsoft.com/office/drawing/2014/main" id="{5B66DB4D-871B-E80C-A339-50306D74D368}"/>
                </a:ext>
              </a:extLst>
            </p:cNvPr>
            <p:cNvSpPr/>
            <p:nvPr/>
          </p:nvSpPr>
          <p:spPr>
            <a:xfrm>
              <a:off x="9030461" y="2527866"/>
              <a:ext cx="2619408" cy="2783456"/>
            </a:xfrm>
            <a:prstGeom prst="rect">
              <a:avLst/>
            </a:prstGeom>
            <a:gradFill flip="none" rotWithShape="1">
              <a:gsLst>
                <a:gs pos="19000">
                  <a:srgbClr val="0068B5"/>
                </a:gs>
                <a:gs pos="100000">
                  <a:srgbClr val="00C7FD"/>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r>
                <a:rPr lang="en-US" sz="2000" dirty="0">
                  <a:latin typeface="IntelOne Display Medium" panose="020B0503020203020204" pitchFamily="34" charset="77"/>
                </a:rPr>
                <a:t>Security</a:t>
              </a:r>
            </a:p>
          </p:txBody>
        </p:sp>
        <p:sp>
          <p:nvSpPr>
            <p:cNvPr id="8" name="Rectangle 7">
              <a:extLst>
                <a:ext uri="{FF2B5EF4-FFF2-40B4-BE49-F238E27FC236}">
                  <a16:creationId xmlns:a16="http://schemas.microsoft.com/office/drawing/2014/main" id="{E28BAC16-EC43-763F-D981-BBC4CE1B9A1F}"/>
                </a:ext>
              </a:extLst>
            </p:cNvPr>
            <p:cNvSpPr/>
            <p:nvPr/>
          </p:nvSpPr>
          <p:spPr>
            <a:xfrm>
              <a:off x="707409" y="2541421"/>
              <a:ext cx="2619408" cy="2783456"/>
            </a:xfrm>
            <a:prstGeom prst="rect">
              <a:avLst/>
            </a:prstGeom>
            <a:gradFill flip="none" rotWithShape="1">
              <a:gsLst>
                <a:gs pos="19000">
                  <a:srgbClr val="0068B5"/>
                </a:gs>
                <a:gs pos="100000">
                  <a:srgbClr val="00C7FD"/>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r>
                <a:rPr lang="en-US" sz="2000" dirty="0">
                  <a:latin typeface="IntelOne Display Medium" panose="020B0503020203020204" pitchFamily="34" charset="77"/>
                </a:rPr>
                <a:t>Cloud Efficiency</a:t>
              </a:r>
              <a:br>
                <a:rPr lang="en-US" sz="2000" dirty="0">
                  <a:latin typeface="IntelOne Display Medium" panose="020B0503020203020204" pitchFamily="34" charset="77"/>
                </a:rPr>
              </a:br>
              <a:r>
                <a:rPr lang="en-US" sz="2000" dirty="0">
                  <a:latin typeface="IntelOne Display Medium" panose="020B0503020203020204" pitchFamily="34" charset="77"/>
                </a:rPr>
                <a:t>&amp; Performance</a:t>
              </a:r>
            </a:p>
          </p:txBody>
        </p:sp>
        <p:sp>
          <p:nvSpPr>
            <p:cNvPr id="9" name="Rectangle 8">
              <a:extLst>
                <a:ext uri="{FF2B5EF4-FFF2-40B4-BE49-F238E27FC236}">
                  <a16:creationId xmlns:a16="http://schemas.microsoft.com/office/drawing/2014/main" id="{009AD49C-195C-031D-07AB-4448FD012818}"/>
                </a:ext>
              </a:extLst>
            </p:cNvPr>
            <p:cNvSpPr/>
            <p:nvPr/>
          </p:nvSpPr>
          <p:spPr>
            <a:xfrm>
              <a:off x="6256111" y="2527866"/>
              <a:ext cx="2619408" cy="2783456"/>
            </a:xfrm>
            <a:prstGeom prst="rect">
              <a:avLst/>
            </a:prstGeom>
            <a:gradFill flip="none" rotWithShape="1">
              <a:gsLst>
                <a:gs pos="19000">
                  <a:srgbClr val="0068B5"/>
                </a:gs>
                <a:gs pos="100000">
                  <a:srgbClr val="00C7FD"/>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37124" rIns="182832" bIns="137124" rtlCol="0" anchor="ctr" anchorCtr="0"/>
            <a:lstStyle/>
            <a:p>
              <a:pPr algn="ctr"/>
              <a:r>
                <a:rPr lang="en-US" sz="2000" dirty="0">
                  <a:latin typeface="IntelOne Display Medium" panose="020B0503020203020204" pitchFamily="34" charset="77"/>
                </a:rPr>
                <a:t>Artificial Intelligence</a:t>
              </a:r>
            </a:p>
          </p:txBody>
        </p:sp>
      </p:grpSp>
      <p:sp>
        <p:nvSpPr>
          <p:cNvPr id="12" name="TextBox 11">
            <a:extLst>
              <a:ext uri="{FF2B5EF4-FFF2-40B4-BE49-F238E27FC236}">
                <a16:creationId xmlns:a16="http://schemas.microsoft.com/office/drawing/2014/main" id="{3F928F68-C242-194A-5355-50139627A92F}"/>
              </a:ext>
            </a:extLst>
          </p:cNvPr>
          <p:cNvSpPr txBox="1"/>
          <p:nvPr/>
        </p:nvSpPr>
        <p:spPr>
          <a:xfrm>
            <a:off x="451478" y="5983836"/>
            <a:ext cx="10969943" cy="369308"/>
          </a:xfrm>
          <a:prstGeom prst="rect">
            <a:avLst/>
          </a:prstGeom>
          <a:noFill/>
        </p:spPr>
        <p:txBody>
          <a:bodyPr wrap="square">
            <a:spAutoFit/>
          </a:bodyPr>
          <a:lstStyle>
            <a:defPPr>
              <a:defRPr lang="en-US"/>
            </a:defPPr>
            <a:lvl1pPr>
              <a:defRPr sz="800">
                <a:solidFill>
                  <a:srgbClr val="525252"/>
                </a:solidFill>
              </a:defRPr>
            </a:lvl1pPr>
            <a:lvl2pPr marL="282490" lvl="1">
              <a:defRPr sz="800">
                <a:solidFill>
                  <a:srgbClr val="525252"/>
                </a:solidFill>
                <a:ea typeface="+mj-lt"/>
                <a:cs typeface="+mj-lt"/>
              </a:defRPr>
            </a:lvl2pPr>
          </a:lstStyle>
          <a:p>
            <a:r>
              <a:rPr lang="en-US" dirty="0"/>
              <a:t>Source IEA: 2X-First half 2022 vs  2016-2021 avg; 2. Source: WEF/Global Carbon Project Nov 2022; 3. Source: </a:t>
            </a:r>
            <a:r>
              <a:rPr lang="en-US" dirty="0" err="1"/>
              <a:t>LiquidStack</a:t>
            </a:r>
            <a:r>
              <a:rPr lang="en-US" dirty="0"/>
              <a:t> 2023, based on avg WUE of 1.8</a:t>
            </a:r>
          </a:p>
          <a:p>
            <a:r>
              <a:rPr lang="en-US" dirty="0">
                <a:hlinkClick r:id="rId3">
                  <a:extLst>
                    <a:ext uri="{A12FA001-AC4F-418D-AE19-62706E023703}">
                      <ahyp:hlinkClr xmlns:ahyp="http://schemas.microsoft.com/office/drawing/2018/hyperlinkcolor" val="tx"/>
                    </a:ext>
                  </a:extLst>
                </a:hlinkClick>
              </a:rPr>
              <a:t>https://www.getastra.com/blog/security-audit/data-breach-statistics/#:~:text=Top%20Data%20Breach%20Statistics%20for%202023,-Here%20are%20the&amp;text=79%25%20of%20critical%20infrastructure%20organizations,24%20million%20dollars%20in%202021</a:t>
            </a:r>
            <a:r>
              <a:rPr lang="en-US" dirty="0"/>
              <a:t>.</a:t>
            </a:r>
          </a:p>
          <a:p>
            <a:r>
              <a:rPr lang="en-US" dirty="0">
                <a:hlinkClick r:id="rId4">
                  <a:extLst>
                    <a:ext uri="{A12FA001-AC4F-418D-AE19-62706E023703}">
                      <ahyp:hlinkClr xmlns:ahyp="http://schemas.microsoft.com/office/drawing/2018/hyperlinkcolor" val="tx"/>
                    </a:ext>
                  </a:extLst>
                </a:hlinkClick>
              </a:rPr>
              <a:t>https://www.deccanherald.com/brandspot/pr-spot/2023-the-year-of-ai-a-closer-look-at-the-statistics-and-trends-in-artificial-intelligence-1193471.html</a:t>
            </a:r>
            <a:endParaRPr lang="en-US" dirty="0"/>
          </a:p>
        </p:txBody>
      </p:sp>
    </p:spTree>
    <p:extLst>
      <p:ext uri="{BB962C8B-B14F-4D97-AF65-F5344CB8AC3E}">
        <p14:creationId xmlns:p14="http://schemas.microsoft.com/office/powerpoint/2010/main" val="117580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93ED34F-523E-4422-A14F-FB411A7F6456}"/>
              </a:ext>
            </a:extLst>
          </p:cNvPr>
          <p:cNvSpPr/>
          <p:nvPr/>
        </p:nvSpPr>
        <p:spPr>
          <a:xfrm>
            <a:off x="2643290" y="0"/>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64ED713-4AA5-CC17-5E5E-D17B183D0EE3}"/>
              </a:ext>
            </a:extLst>
          </p:cNvPr>
          <p:cNvPicPr>
            <a:picLocks noChangeAspect="1"/>
          </p:cNvPicPr>
          <p:nvPr/>
        </p:nvPicPr>
        <p:blipFill rotWithShape="1">
          <a:blip r:embed="rId3"/>
          <a:srcRect l="5057" r="9413"/>
          <a:stretch/>
        </p:blipFill>
        <p:spPr>
          <a:xfrm>
            <a:off x="-1" y="2108457"/>
            <a:ext cx="2643290" cy="4292342"/>
          </a:xfrm>
          <a:prstGeom prst="rect">
            <a:avLst/>
          </a:prstGeom>
        </p:spPr>
      </p:pic>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2288127"/>
          </a:xfrm>
          <a:prstGeom prst="rect">
            <a:avLst/>
          </a:prstGeom>
        </p:spPr>
        <p:txBody>
          <a:bodyPr>
            <a:noAutofit/>
          </a:bodyPr>
          <a:lstStyle>
            <a:defPPr>
              <a:defRPr lang="en-US"/>
            </a:defPPr>
            <a:lvl1pPr marR="0" indent="0" defTabSz="609600">
              <a:lnSpc>
                <a:spcPct val="100000"/>
              </a:lnSpc>
              <a:spcBef>
                <a:spcPts val="1200"/>
              </a:spcBef>
              <a:spcAft>
                <a:spcPts val="0"/>
              </a:spcAft>
              <a:buClrTx/>
              <a:buSzTx/>
              <a:buFont typeface="Wingdings" pitchFamily="2" charset="2"/>
              <a:buNone/>
              <a:tabLst/>
              <a:defRPr sz="1600" b="0" i="0" u="none" strike="noStrike"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sym typeface="Helvetica Neue"/>
              </a:rPr>
              <a:t>Salesforce, a global customer relationship management leader, empowers companies of every size and industry to digitally transform and create a 360° view of their customers. Salesforce infrastructure teams worked with Intel to build a proxy workload with characteristics that match its production workload behavior. This proxy workload helped Salesforce to choose next-generation hardware such as 3rd Generation Intel Xeon Scalable processors for the company’s production environment. By developing a proxy workload, Salesforce was able to explore SKU selection and validation and perform accurate performance analysis without any dependency on early hardware availability or sensitive customer data. Salesforce found that the proxy workload aligns almost exactly to the production workload performance (within ~5 percent), providing a far more accurate prediction for workload behavior than provided by the industry-standard benchmarks.</a:t>
            </a:r>
            <a:endParaRPr lang="en-US" dirty="0"/>
          </a:p>
        </p:txBody>
      </p:sp>
      <p:sp>
        <p:nvSpPr>
          <p:cNvPr id="15" name="Text Placeholder 13">
            <a:extLst>
              <a:ext uri="{FF2B5EF4-FFF2-40B4-BE49-F238E27FC236}">
                <a16:creationId xmlns:a16="http://schemas.microsoft.com/office/drawing/2014/main" id="{64C41442-0510-43FE-BA8C-C2DCF7A10F83}"/>
              </a:ext>
            </a:extLst>
          </p:cNvPr>
          <p:cNvSpPr txBox="1">
            <a:spLocks/>
          </p:cNvSpPr>
          <p:nvPr/>
        </p:nvSpPr>
        <p:spPr>
          <a:xfrm>
            <a:off x="3178645" y="2325992"/>
            <a:ext cx="8621546" cy="393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sym typeface="Helvetica Neue"/>
              </a:rPr>
              <a:t>Collaborating to Optimize Hardware for Real-World Workloads</a:t>
            </a:r>
          </a:p>
        </p:txBody>
      </p:sp>
      <p:grpSp>
        <p:nvGrpSpPr>
          <p:cNvPr id="23" name="Group 22">
            <a:extLst>
              <a:ext uri="{FF2B5EF4-FFF2-40B4-BE49-F238E27FC236}">
                <a16:creationId xmlns:a16="http://schemas.microsoft.com/office/drawing/2014/main" id="{C8E7F643-CC41-80AC-C4AD-9714C7A34622}"/>
              </a:ext>
            </a:extLst>
          </p:cNvPr>
          <p:cNvGrpSpPr/>
          <p:nvPr/>
        </p:nvGrpSpPr>
        <p:grpSpPr>
          <a:xfrm>
            <a:off x="10605765" y="6065482"/>
            <a:ext cx="1396803" cy="210602"/>
            <a:chOff x="10222402" y="6107888"/>
            <a:chExt cx="1396803" cy="210602"/>
          </a:xfrm>
        </p:grpSpPr>
        <p:sp>
          <p:nvSpPr>
            <p:cNvPr id="41" name="Rectangle 40">
              <a:extLst>
                <a:ext uri="{FF2B5EF4-FFF2-40B4-BE49-F238E27FC236}">
                  <a16:creationId xmlns:a16="http://schemas.microsoft.com/office/drawing/2014/main" id="{F63AA220-39A9-73B3-89A4-4FE551122CAF}"/>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40" name="Title 1">
              <a:extLst>
                <a:ext uri="{FF2B5EF4-FFF2-40B4-BE49-F238E27FC236}">
                  <a16:creationId xmlns:a16="http://schemas.microsoft.com/office/drawing/2014/main" id="{0BAB021F-24BD-ACB4-51F9-BE37AF420FF6}"/>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4A86"/>
                  </a:solidFill>
                  <a:latin typeface="+mn-lt"/>
                  <a:hlinkClick r:id="rId4"/>
                </a:rPr>
                <a:t>Link to Deeper Content</a:t>
              </a:r>
              <a:endParaRPr lang="en-US" sz="800" kern="0" dirty="0">
                <a:solidFill>
                  <a:srgbClr val="004A86"/>
                </a:solidFill>
                <a:latin typeface="+mn-lt"/>
              </a:endParaRPr>
            </a:p>
          </p:txBody>
        </p:sp>
      </p:grpSp>
      <p:sp>
        <p:nvSpPr>
          <p:cNvPr id="24" name="TextBox 23">
            <a:extLst>
              <a:ext uri="{FF2B5EF4-FFF2-40B4-BE49-F238E27FC236}">
                <a16:creationId xmlns:a16="http://schemas.microsoft.com/office/drawing/2014/main" id="{1FD6EC13-F5EC-B187-55EC-F4E4124B6E3E}"/>
              </a:ext>
            </a:extLst>
          </p:cNvPr>
          <p:cNvSpPr txBox="1"/>
          <p:nvPr/>
        </p:nvSpPr>
        <p:spPr>
          <a:xfrm>
            <a:off x="3115577" y="94804"/>
            <a:ext cx="936475" cy="276999"/>
          </a:xfrm>
          <a:prstGeom prst="rect">
            <a:avLst/>
          </a:prstGeom>
          <a:noFill/>
        </p:spPr>
        <p:txBody>
          <a:bodyPr wrap="none" rtlCol="0">
            <a:spAutoFit/>
          </a:bodyPr>
          <a:lstStyle>
            <a:defPPr>
              <a:defRPr lang="en-US"/>
            </a:defPPr>
            <a:lvl1pPr>
              <a:defRPr sz="1200">
                <a:solidFill>
                  <a:srgbClr val="525252"/>
                </a:solidFill>
                <a:latin typeface="IntelOne Display Medium" panose="020B0503020203020204" pitchFamily="34" charset="77"/>
              </a:defRPr>
            </a:lvl1pPr>
          </a:lstStyle>
          <a:p>
            <a:r>
              <a:rPr lang="en-US" dirty="0">
                <a:solidFill>
                  <a:srgbClr val="FFFFFF"/>
                </a:solidFill>
              </a:rPr>
              <a:t>RESULTS:</a:t>
            </a:r>
          </a:p>
        </p:txBody>
      </p:sp>
      <p:pic>
        <p:nvPicPr>
          <p:cNvPr id="54" name="Picture 53" descr="Circle&#10;&#10;Description automatically generated with medium confidence">
            <a:extLst>
              <a:ext uri="{FF2B5EF4-FFF2-40B4-BE49-F238E27FC236}">
                <a16:creationId xmlns:a16="http://schemas.microsoft.com/office/drawing/2014/main" id="{6C364822-B9EC-7EE9-B1E1-2E2ADFE76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22" y="518550"/>
            <a:ext cx="1515043" cy="1059938"/>
          </a:xfrm>
          <a:prstGeom prst="rect">
            <a:avLst/>
          </a:prstGeom>
        </p:spPr>
      </p:pic>
      <p:graphicFrame>
        <p:nvGraphicFramePr>
          <p:cNvPr id="55" name="Table 54">
            <a:extLst>
              <a:ext uri="{FF2B5EF4-FFF2-40B4-BE49-F238E27FC236}">
                <a16:creationId xmlns:a16="http://schemas.microsoft.com/office/drawing/2014/main" id="{AD70F532-C5B5-6EDD-1685-183715F434D9}"/>
              </a:ext>
            </a:extLst>
          </p:cNvPr>
          <p:cNvGraphicFramePr>
            <a:graphicFrameLocks noGrp="1"/>
          </p:cNvGraphicFramePr>
          <p:nvPr>
            <p:extLst>
              <p:ext uri="{D42A27DB-BD31-4B8C-83A1-F6EECF244321}">
                <p14:modId xmlns:p14="http://schemas.microsoft.com/office/powerpoint/2010/main" val="3259881987"/>
              </p:ext>
            </p:extLst>
          </p:nvPr>
        </p:nvGraphicFramePr>
        <p:xfrm>
          <a:off x="3128208" y="5380496"/>
          <a:ext cx="10518718" cy="661392"/>
        </p:xfrm>
        <a:graphic>
          <a:graphicData uri="http://schemas.openxmlformats.org/drawingml/2006/table">
            <a:tbl>
              <a:tblPr firstRow="1" bandRow="1">
                <a:tableStyleId>{5C22544A-7EE6-4342-B048-85BDC9FD1C3A}</a:tableStyleId>
              </a:tblPr>
              <a:tblGrid>
                <a:gridCol w="3269088">
                  <a:extLst>
                    <a:ext uri="{9D8B030D-6E8A-4147-A177-3AD203B41FA5}">
                      <a16:colId xmlns:a16="http://schemas.microsoft.com/office/drawing/2014/main" val="1055013993"/>
                    </a:ext>
                  </a:extLst>
                </a:gridCol>
                <a:gridCol w="1146029">
                  <a:extLst>
                    <a:ext uri="{9D8B030D-6E8A-4147-A177-3AD203B41FA5}">
                      <a16:colId xmlns:a16="http://schemas.microsoft.com/office/drawing/2014/main" val="3402307924"/>
                    </a:ext>
                  </a:extLst>
                </a:gridCol>
                <a:gridCol w="1266495">
                  <a:extLst>
                    <a:ext uri="{9D8B030D-6E8A-4147-A177-3AD203B41FA5}">
                      <a16:colId xmlns:a16="http://schemas.microsoft.com/office/drawing/2014/main" val="1817983939"/>
                    </a:ext>
                  </a:extLst>
                </a:gridCol>
                <a:gridCol w="1266495">
                  <a:extLst>
                    <a:ext uri="{9D8B030D-6E8A-4147-A177-3AD203B41FA5}">
                      <a16:colId xmlns:a16="http://schemas.microsoft.com/office/drawing/2014/main" val="2348707921"/>
                    </a:ext>
                  </a:extLst>
                </a:gridCol>
                <a:gridCol w="3570611">
                  <a:extLst>
                    <a:ext uri="{9D8B030D-6E8A-4147-A177-3AD203B41FA5}">
                      <a16:colId xmlns:a16="http://schemas.microsoft.com/office/drawing/2014/main" val="2112128996"/>
                    </a:ext>
                  </a:extLst>
                </a:gridCol>
              </a:tblGrid>
              <a:tr h="661244">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Products and Solutions</a:t>
                      </a:r>
                      <a:endPar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6"/>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6"/>
                        </a:rPr>
                        <a:t>3rd  Generation Intel® Xeon® Scalable Processors</a:t>
                      </a:r>
                      <a:endPar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7"/>
                        </a:rPr>
                        <a:t>Intel® oneAPI toolkits</a:t>
                      </a:r>
                      <a:endPar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 action="ppaction://noaction"/>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 action="ppaction://noaction"/>
                        </a:rPr>
                        <a:t>Intel® VTune™ Profiler </a:t>
                      </a:r>
                      <a:endPar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l">
                        <a:spcAft>
                          <a:spcPts val="200"/>
                        </a:spcAft>
                      </a:pPr>
                      <a:r>
                        <a:rPr kumimoji="0" lang="en-US" sz="900" b="0" i="0" u="none" strike="noStrike" kern="1200" cap="none" spc="0" normalizeH="0" baseline="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rPr>
                        <a:t>Industry</a:t>
                      </a:r>
                    </a:p>
                    <a:p>
                      <a:pPr algn="l">
                        <a:spcAft>
                          <a:spcPts val="200"/>
                        </a:spcAft>
                      </a:pPr>
                      <a:r>
                        <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rPr>
                        <a:t>CRM, Internet</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Organization Size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10,000+</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Country</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rPr>
                        <a:t>United States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rPr>
                        <a:t>Learn more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4"/>
                        </a:rPr>
                        <a:t>White Paper</a:t>
                      </a:r>
                      <a:endPar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912221"/>
                  </a:ext>
                </a:extLst>
              </a:tr>
            </a:tbl>
          </a:graphicData>
        </a:graphic>
      </p:graphicFrame>
      <p:grpSp>
        <p:nvGrpSpPr>
          <p:cNvPr id="3" name="Group 2">
            <a:extLst>
              <a:ext uri="{FF2B5EF4-FFF2-40B4-BE49-F238E27FC236}">
                <a16:creationId xmlns:a16="http://schemas.microsoft.com/office/drawing/2014/main" id="{D889CBE8-5F04-CC7B-4060-B55ECE80F7F7}"/>
              </a:ext>
            </a:extLst>
          </p:cNvPr>
          <p:cNvGrpSpPr/>
          <p:nvPr/>
        </p:nvGrpSpPr>
        <p:grpSpPr>
          <a:xfrm>
            <a:off x="5784437" y="471309"/>
            <a:ext cx="4251805" cy="1275670"/>
            <a:chOff x="7548386" y="471309"/>
            <a:chExt cx="4251805" cy="1275670"/>
          </a:xfrm>
        </p:grpSpPr>
        <p:sp>
          <p:nvSpPr>
            <p:cNvPr id="9" name="Title 1">
              <a:extLst>
                <a:ext uri="{FF2B5EF4-FFF2-40B4-BE49-F238E27FC236}">
                  <a16:creationId xmlns:a16="http://schemas.microsoft.com/office/drawing/2014/main" id="{81D317C8-E883-97E3-A80A-95B2103ECAE0}"/>
                </a:ext>
              </a:extLst>
            </p:cNvPr>
            <p:cNvSpPr txBox="1">
              <a:spLocks/>
            </p:cNvSpPr>
            <p:nvPr/>
          </p:nvSpPr>
          <p:spPr>
            <a:xfrm>
              <a:off x="8016324" y="635121"/>
              <a:ext cx="3783867" cy="1111858"/>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Bold" panose="020B0503020203020204" pitchFamily="34" charset="77"/>
                  <a:ea typeface="Intel Clear"/>
                  <a:cs typeface="Intel Clear Pro" panose="020B0804020202060201" pitchFamily="34" charset="0"/>
                </a:defRPr>
              </a:lvl1pPr>
            </a:lstStyle>
            <a:p>
              <a:pPr defTabSz="1218803" hangingPunct="0">
                <a:spcAft>
                  <a:spcPts val="400"/>
                </a:spcAft>
                <a:defRPr/>
              </a:pPr>
              <a:r>
                <a:rPr lang="en-US" sz="3200" dirty="0">
                  <a:latin typeface="IntelOne Display Light" panose="020B0403020203020204" pitchFamily="34" charset="77"/>
                  <a:sym typeface="Helvetica Neue"/>
                </a:rPr>
                <a:t>53%</a:t>
              </a:r>
              <a:r>
                <a:rPr lang="en-US" dirty="0">
                  <a:sym typeface="Helvetica Neue"/>
                </a:rPr>
                <a:t> </a:t>
              </a:r>
              <a:r>
                <a:rPr lang="en-US" sz="2000" dirty="0">
                  <a:sym typeface="Helvetica Neue"/>
                </a:rPr>
                <a:t>performance gain </a:t>
              </a:r>
              <a:br>
                <a:rPr lang="en-US" dirty="0">
                  <a:sym typeface="Helvetica Neue"/>
                </a:rPr>
              </a:br>
              <a:r>
                <a:rPr lang="en-US" dirty="0">
                  <a:latin typeface="IntelOne Display Regular" panose="020B0503020203020204" pitchFamily="34" charset="77"/>
                  <a:sym typeface="Helvetica Neue"/>
                </a:rPr>
                <a:t>gain on raw input, compared to the previous generation of processors.</a:t>
              </a:r>
              <a:r>
                <a:rPr lang="en-US" baseline="30000" dirty="0">
                  <a:latin typeface="IntelOne Display Regular" panose="020B0503020203020204" pitchFamily="34" charset="77"/>
                  <a:sym typeface="Helvetica Neue"/>
                </a:rPr>
                <a:t>1</a:t>
              </a:r>
            </a:p>
          </p:txBody>
        </p:sp>
        <p:grpSp>
          <p:nvGrpSpPr>
            <p:cNvPr id="10" name="Group 9">
              <a:extLst>
                <a:ext uri="{FF2B5EF4-FFF2-40B4-BE49-F238E27FC236}">
                  <a16:creationId xmlns:a16="http://schemas.microsoft.com/office/drawing/2014/main" id="{7F2136CF-AE0B-9AEC-ACE0-35F00E744469}"/>
                </a:ext>
              </a:extLst>
            </p:cNvPr>
            <p:cNvGrpSpPr/>
            <p:nvPr/>
          </p:nvGrpSpPr>
          <p:grpSpPr>
            <a:xfrm>
              <a:off x="7548386" y="750965"/>
              <a:ext cx="289440" cy="289439"/>
              <a:chOff x="4198824" y="6783457"/>
              <a:chExt cx="280946" cy="280946"/>
            </a:xfrm>
          </p:grpSpPr>
          <p:sp>
            <p:nvSpPr>
              <p:cNvPr id="11" name="Freeform 419">
                <a:extLst>
                  <a:ext uri="{FF2B5EF4-FFF2-40B4-BE49-F238E27FC236}">
                    <a16:creationId xmlns:a16="http://schemas.microsoft.com/office/drawing/2014/main" id="{322590A6-018C-4028-C79C-9CA840A771F9}"/>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16" name="Freeform 421">
                <a:extLst>
                  <a:ext uri="{FF2B5EF4-FFF2-40B4-BE49-F238E27FC236}">
                    <a16:creationId xmlns:a16="http://schemas.microsoft.com/office/drawing/2014/main" id="{46D777E7-CCBB-EFD4-7432-CC77D7F86E97}"/>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sp>
          <p:nvSpPr>
            <p:cNvPr id="19" name="Rectangle 18">
              <a:extLst>
                <a:ext uri="{FF2B5EF4-FFF2-40B4-BE49-F238E27FC236}">
                  <a16:creationId xmlns:a16="http://schemas.microsoft.com/office/drawing/2014/main" id="{B78FEB3A-CD5F-3DA3-958F-FE24966A13D1}"/>
                </a:ext>
              </a:extLst>
            </p:cNvPr>
            <p:cNvSpPr/>
            <p:nvPr/>
          </p:nvSpPr>
          <p:spPr>
            <a:xfrm>
              <a:off x="7976379" y="471309"/>
              <a:ext cx="662361" cy="244682"/>
            </a:xfrm>
            <a:prstGeom prst="rect">
              <a:avLst/>
            </a:prstGeom>
          </p:spPr>
          <p:txBody>
            <a:bodyPr wrap="none">
              <a:spAutoFit/>
            </a:bodyPr>
            <a:lstStyle/>
            <a:p>
              <a:pPr defTabSz="1218803" hangingPunct="0">
                <a:lnSpc>
                  <a:spcPct val="90000"/>
                </a:lnSpc>
                <a:defRPr/>
              </a:pPr>
              <a:r>
                <a:rPr lang="en-US" sz="1100" kern="0" dirty="0">
                  <a:solidFill>
                    <a:srgbClr val="FFFFFF"/>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 </a:t>
              </a:r>
              <a:endParaRPr lang="en-US" sz="1100" kern="0" dirty="0">
                <a:solidFill>
                  <a:srgbClr val="FFFFFF"/>
                </a:solidFill>
                <a:latin typeface="IntelOne Display Regular" panose="020B0503020203020204" pitchFamily="34" charset="77"/>
                <a:sym typeface="Helvetica Neue"/>
              </a:endParaRPr>
            </a:p>
          </p:txBody>
        </p:sp>
      </p:grpSp>
      <p:pic>
        <p:nvPicPr>
          <p:cNvPr id="27" name="Picture 26">
            <a:extLst>
              <a:ext uri="{FF2B5EF4-FFF2-40B4-BE49-F238E27FC236}">
                <a16:creationId xmlns:a16="http://schemas.microsoft.com/office/drawing/2014/main" id="{A3A61FF4-F3BC-1918-B45B-0653B70023EA}"/>
              </a:ext>
            </a:extLst>
          </p:cNvPr>
          <p:cNvPicPr>
            <a:picLocks noChangeAspect="1"/>
          </p:cNvPicPr>
          <p:nvPr/>
        </p:nvPicPr>
        <p:blipFill>
          <a:blip r:embed="rId8"/>
          <a:stretch>
            <a:fillRect/>
          </a:stretch>
        </p:blipFill>
        <p:spPr>
          <a:xfrm>
            <a:off x="-933949" y="2311997"/>
            <a:ext cx="956458" cy="538008"/>
          </a:xfrm>
          <a:prstGeom prst="rect">
            <a:avLst/>
          </a:prstGeom>
        </p:spPr>
      </p:pic>
      <p:pic>
        <p:nvPicPr>
          <p:cNvPr id="31" name="Picture 30">
            <a:extLst>
              <a:ext uri="{FF2B5EF4-FFF2-40B4-BE49-F238E27FC236}">
                <a16:creationId xmlns:a16="http://schemas.microsoft.com/office/drawing/2014/main" id="{9680E5D5-61FE-D6F8-8258-002C7AEC29A0}"/>
              </a:ext>
            </a:extLst>
          </p:cNvPr>
          <p:cNvPicPr>
            <a:picLocks noChangeAspect="1"/>
          </p:cNvPicPr>
          <p:nvPr/>
        </p:nvPicPr>
        <p:blipFill>
          <a:blip r:embed="rId9"/>
          <a:stretch>
            <a:fillRect/>
          </a:stretch>
        </p:blipFill>
        <p:spPr>
          <a:xfrm>
            <a:off x="1399565" y="2396719"/>
            <a:ext cx="429992" cy="453286"/>
          </a:xfrm>
          <a:prstGeom prst="rect">
            <a:avLst/>
          </a:prstGeom>
        </p:spPr>
      </p:pic>
      <p:pic>
        <p:nvPicPr>
          <p:cNvPr id="32" name="Picture 31">
            <a:extLst>
              <a:ext uri="{FF2B5EF4-FFF2-40B4-BE49-F238E27FC236}">
                <a16:creationId xmlns:a16="http://schemas.microsoft.com/office/drawing/2014/main" id="{04E3599F-9679-C9E2-7465-B8C2F06E41E6}"/>
              </a:ext>
            </a:extLst>
          </p:cNvPr>
          <p:cNvPicPr>
            <a:picLocks noChangeAspect="1"/>
          </p:cNvPicPr>
          <p:nvPr/>
        </p:nvPicPr>
        <p:blipFill>
          <a:blip r:embed="rId10"/>
          <a:stretch>
            <a:fillRect/>
          </a:stretch>
        </p:blipFill>
        <p:spPr>
          <a:xfrm>
            <a:off x="620935" y="2382535"/>
            <a:ext cx="467470" cy="467470"/>
          </a:xfrm>
          <a:prstGeom prst="rect">
            <a:avLst/>
          </a:prstGeom>
        </p:spPr>
      </p:pic>
    </p:spTree>
    <p:extLst>
      <p:ext uri="{BB962C8B-B14F-4D97-AF65-F5344CB8AC3E}">
        <p14:creationId xmlns:p14="http://schemas.microsoft.com/office/powerpoint/2010/main" val="98846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C27466-5C58-D794-AF85-0705C22FAE5C}"/>
              </a:ext>
            </a:extLst>
          </p:cNvPr>
          <p:cNvPicPr>
            <a:picLocks noChangeAspect="1"/>
          </p:cNvPicPr>
          <p:nvPr/>
        </p:nvPicPr>
        <p:blipFill rotWithShape="1">
          <a:blip r:embed="rId3"/>
          <a:srcRect l="5057" r="9413"/>
          <a:stretch/>
        </p:blipFill>
        <p:spPr>
          <a:xfrm>
            <a:off x="-1" y="2107040"/>
            <a:ext cx="2643290" cy="4292342"/>
          </a:xfrm>
          <a:prstGeom prst="rect">
            <a:avLst/>
          </a:prstGeom>
        </p:spPr>
      </p:pic>
      <p:sp>
        <p:nvSpPr>
          <p:cNvPr id="5" name="Rectangle">
            <a:extLst>
              <a:ext uri="{FF2B5EF4-FFF2-40B4-BE49-F238E27FC236}">
                <a16:creationId xmlns:a16="http://schemas.microsoft.com/office/drawing/2014/main" id="{793ED34F-523E-4422-A14F-FB411A7F6456}"/>
              </a:ext>
            </a:extLst>
          </p:cNvPr>
          <p:cNvSpPr/>
          <p:nvPr/>
        </p:nvSpPr>
        <p:spPr>
          <a:xfrm>
            <a:off x="2643290" y="0"/>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2288127"/>
          </a:xfrm>
          <a:prstGeom prst="rect">
            <a:avLst/>
          </a:prstGeom>
        </p:spPr>
        <p:txBody>
          <a:bodyPr>
            <a:noAutofit/>
          </a:bodyPr>
          <a:lstStyle>
            <a:defPPr>
              <a:defRPr lang="en-US"/>
            </a:defPPr>
            <a:lvl1pPr marR="0" indent="0" defTabSz="609600">
              <a:lnSpc>
                <a:spcPct val="100000"/>
              </a:lnSpc>
              <a:spcBef>
                <a:spcPts val="1200"/>
              </a:spcBef>
              <a:spcAft>
                <a:spcPts val="0"/>
              </a:spcAft>
              <a:buClrTx/>
              <a:buSzTx/>
              <a:buFont typeface="Wingdings" pitchFamily="2" charset="2"/>
              <a:buNone/>
              <a:tabLst/>
              <a:defRPr sz="16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latin typeface="IntelOne Display Light" panose="020B0403020203020204" pitchFamily="34" charset="77"/>
                <a:sym typeface="Helvetica Neue"/>
              </a:rPr>
              <a:t>Wasabi is revolutionizing the economics of data storage by pioneering the concept of the bottomless cloud. Simply put, the bottomless cloud is the ability to store everything in a cost-effective way via a single storage tier that treats all data as hot data. One of the ways Wasabi accomplishes this is with 3rd Gen Intel® Xeon® Scalable processors and hardware-enabled Intel® Crypto Acceleration to help eliminate the performance overhead of data encryption. Intel® processors with Intel Crypto Acceleration reduce the performance impact of highly performant encryption while maintaining maximum connections per second to satisfy service level agreements. Customers benefit from a simple, predictable, highly durable cloud storage service with full end-to-end encryption.</a:t>
            </a:r>
            <a:endParaRPr lang="en-US" dirty="0">
              <a:latin typeface="IntelOne Display Light" panose="020B0403020203020204" pitchFamily="34" charset="77"/>
            </a:endParaRPr>
          </a:p>
        </p:txBody>
      </p:sp>
      <p:grpSp>
        <p:nvGrpSpPr>
          <p:cNvPr id="23" name="Group 22">
            <a:extLst>
              <a:ext uri="{FF2B5EF4-FFF2-40B4-BE49-F238E27FC236}">
                <a16:creationId xmlns:a16="http://schemas.microsoft.com/office/drawing/2014/main" id="{C8E7F643-CC41-80AC-C4AD-9714C7A34622}"/>
              </a:ext>
            </a:extLst>
          </p:cNvPr>
          <p:cNvGrpSpPr/>
          <p:nvPr/>
        </p:nvGrpSpPr>
        <p:grpSpPr>
          <a:xfrm>
            <a:off x="10605765" y="6065482"/>
            <a:ext cx="1396803" cy="210602"/>
            <a:chOff x="10222402" y="6107888"/>
            <a:chExt cx="1396803" cy="210602"/>
          </a:xfrm>
        </p:grpSpPr>
        <p:sp>
          <p:nvSpPr>
            <p:cNvPr id="41" name="Rectangle 40">
              <a:extLst>
                <a:ext uri="{FF2B5EF4-FFF2-40B4-BE49-F238E27FC236}">
                  <a16:creationId xmlns:a16="http://schemas.microsoft.com/office/drawing/2014/main" id="{F63AA220-39A9-73B3-89A4-4FE551122CAF}"/>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40" name="Title 1">
              <a:extLst>
                <a:ext uri="{FF2B5EF4-FFF2-40B4-BE49-F238E27FC236}">
                  <a16:creationId xmlns:a16="http://schemas.microsoft.com/office/drawing/2014/main" id="{0BAB021F-24BD-ACB4-51F9-BE37AF420FF6}"/>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4A86"/>
                  </a:solidFill>
                  <a:latin typeface="+mn-lt"/>
                  <a:hlinkClick r:id="rId4"/>
                </a:rPr>
                <a:t>Link to Deeper Content</a:t>
              </a:r>
              <a:endParaRPr lang="en-US" sz="800" kern="0" dirty="0">
                <a:solidFill>
                  <a:srgbClr val="004A86"/>
                </a:solidFill>
                <a:latin typeface="+mn-lt"/>
              </a:endParaRPr>
            </a:p>
          </p:txBody>
        </p:sp>
      </p:grpSp>
      <p:pic>
        <p:nvPicPr>
          <p:cNvPr id="2060" name="Picture 12" descr="Wasabi Technologies">
            <a:extLst>
              <a:ext uri="{FF2B5EF4-FFF2-40B4-BE49-F238E27FC236}">
                <a16:creationId xmlns:a16="http://schemas.microsoft.com/office/drawing/2014/main" id="{E8A01B4F-FADF-56B5-1140-BF7E1DEEF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995" y="191711"/>
            <a:ext cx="1641750" cy="1641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a:extLst>
              <a:ext uri="{FF2B5EF4-FFF2-40B4-BE49-F238E27FC236}">
                <a16:creationId xmlns:a16="http://schemas.microsoft.com/office/drawing/2014/main" id="{8B06E3BA-C720-AD9A-7033-63964A32ED29}"/>
              </a:ext>
            </a:extLst>
          </p:cNvPr>
          <p:cNvGraphicFramePr>
            <a:graphicFrameLocks noGrp="1"/>
          </p:cNvGraphicFramePr>
          <p:nvPr>
            <p:extLst>
              <p:ext uri="{D42A27DB-BD31-4B8C-83A1-F6EECF244321}">
                <p14:modId xmlns:p14="http://schemas.microsoft.com/office/powerpoint/2010/main" val="4233685417"/>
              </p:ext>
            </p:extLst>
          </p:nvPr>
        </p:nvGraphicFramePr>
        <p:xfrm>
          <a:off x="3115578" y="5118655"/>
          <a:ext cx="8588744" cy="512548"/>
        </p:xfrm>
        <a:graphic>
          <a:graphicData uri="http://schemas.openxmlformats.org/drawingml/2006/table">
            <a:tbl>
              <a:tblPr firstRow="1" bandRow="1">
                <a:tableStyleId>{5C22544A-7EE6-4342-B048-85BDC9FD1C3A}</a:tableStyleId>
              </a:tblPr>
              <a:tblGrid>
                <a:gridCol w="3059124">
                  <a:extLst>
                    <a:ext uri="{9D8B030D-6E8A-4147-A177-3AD203B41FA5}">
                      <a16:colId xmlns:a16="http://schemas.microsoft.com/office/drawing/2014/main" val="1055013993"/>
                    </a:ext>
                  </a:extLst>
                </a:gridCol>
                <a:gridCol w="1114353">
                  <a:extLst>
                    <a:ext uri="{9D8B030D-6E8A-4147-A177-3AD203B41FA5}">
                      <a16:colId xmlns:a16="http://schemas.microsoft.com/office/drawing/2014/main" val="3402307924"/>
                    </a:ext>
                  </a:extLst>
                </a:gridCol>
                <a:gridCol w="1236361">
                  <a:extLst>
                    <a:ext uri="{9D8B030D-6E8A-4147-A177-3AD203B41FA5}">
                      <a16:colId xmlns:a16="http://schemas.microsoft.com/office/drawing/2014/main" val="1817983939"/>
                    </a:ext>
                  </a:extLst>
                </a:gridCol>
                <a:gridCol w="1399042">
                  <a:extLst>
                    <a:ext uri="{9D8B030D-6E8A-4147-A177-3AD203B41FA5}">
                      <a16:colId xmlns:a16="http://schemas.microsoft.com/office/drawing/2014/main" val="2348707921"/>
                    </a:ext>
                  </a:extLst>
                </a:gridCol>
                <a:gridCol w="1779864">
                  <a:extLst>
                    <a:ext uri="{9D8B030D-6E8A-4147-A177-3AD203B41FA5}">
                      <a16:colId xmlns:a16="http://schemas.microsoft.com/office/drawing/2014/main" val="816973019"/>
                    </a:ext>
                  </a:extLst>
                </a:gridCol>
              </a:tblGrid>
              <a:tr h="512439">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Products and Solutions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hlinkClick r:id="rId6"/>
                        </a:rPr>
                        <a:t>3rd Gen Intel® Xeon® Scalable Processors</a:t>
                      </a:r>
                      <a:endPar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hlinkClick r:id="rId7"/>
                        </a:rPr>
                        <a:t>Intel® Crypto Acceleration</a:t>
                      </a:r>
                      <a:endPar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endParaRPr>
                    </a:p>
                  </a:txBody>
                  <a:tcPr marL="91416" marR="91416" marT="45708" marB="45708">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l">
                        <a:spcAft>
                          <a:spcPts val="200"/>
                        </a:spcAft>
                      </a:pPr>
                      <a:r>
                        <a:rPr kumimoji="0" lang="en-US" sz="900" b="0" i="0" u="none" strike="noStrike" kern="1200" cap="none" spc="0" normalizeH="0" baseline="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rPr>
                        <a:t>Industry</a:t>
                      </a:r>
                    </a:p>
                    <a:p>
                      <a:pPr algn="l">
                        <a:spcAft>
                          <a:spcPts val="200"/>
                        </a:spcAft>
                      </a:pPr>
                      <a:r>
                        <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rPr>
                        <a:t>Cloud Storage</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Organization Size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201–500</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Country</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900" b="0" i="0" dirty="0">
                          <a:solidFill>
                            <a:srgbClr val="333F50"/>
                          </a:solidFill>
                          <a:latin typeface="IntelOne Display Regular" panose="020B0503020203020204" pitchFamily="34" charset="77"/>
                          <a:ea typeface="Intel Clear" panose="020B0604020203020204" pitchFamily="34" charset="0"/>
                          <a:cs typeface="Intel Clear" panose="020B0604020203020204" pitchFamily="34" charset="0"/>
                        </a:rPr>
                        <a:t>United States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dirty="0">
                          <a:ln>
                            <a:noFill/>
                          </a:ln>
                          <a:solidFill>
                            <a:srgbClr val="333F50"/>
                          </a:solidFill>
                          <a:effectLst/>
                          <a:uLnTx/>
                          <a:uFillTx/>
                          <a:latin typeface="IntelOne Display Regular" panose="020B0503020203020204" pitchFamily="34" charset="77"/>
                          <a:ea typeface="Intel Clear" panose="020B0604020203020204" pitchFamily="34" charset="0"/>
                          <a:cs typeface="Intel Clear" panose="020B0604020203020204" pitchFamily="34" charset="0"/>
                          <a:sym typeface="Intel Clear"/>
                        </a:rPr>
                        <a:t>Learn more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hlinkClick r:id="rId4"/>
                        </a:rPr>
                        <a:t>Case Study</a:t>
                      </a:r>
                      <a:endParaRPr kumimoji="0" lang="en-US" sz="9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912221"/>
                  </a:ext>
                </a:extLst>
              </a:tr>
            </a:tbl>
          </a:graphicData>
        </a:graphic>
      </p:graphicFrame>
      <p:pic>
        <p:nvPicPr>
          <p:cNvPr id="3" name="Picture 2" descr="A picture containing person, indoor&#10;&#10;Description automatically generated">
            <a:extLst>
              <a:ext uri="{FF2B5EF4-FFF2-40B4-BE49-F238E27FC236}">
                <a16:creationId xmlns:a16="http://schemas.microsoft.com/office/drawing/2014/main" id="{FE6FA723-93C4-DD81-E817-74BF7269BA00}"/>
              </a:ext>
            </a:extLst>
          </p:cNvPr>
          <p:cNvPicPr>
            <a:picLocks noChangeAspect="1"/>
          </p:cNvPicPr>
          <p:nvPr/>
        </p:nvPicPr>
        <p:blipFill rotWithShape="1">
          <a:blip r:embed="rId8">
            <a:extLst>
              <a:ext uri="{28A0092B-C50C-407E-A947-70E740481C1C}">
                <a14:useLocalDpi xmlns:a14="http://schemas.microsoft.com/office/drawing/2010/main" val="0"/>
              </a:ext>
            </a:extLst>
          </a:blip>
          <a:srcRect t="2566" b="8209"/>
          <a:stretch/>
        </p:blipFill>
        <p:spPr>
          <a:xfrm>
            <a:off x="2643289" y="347"/>
            <a:ext cx="9545535" cy="2108111"/>
          </a:xfrm>
          <a:prstGeom prst="rect">
            <a:avLst/>
          </a:prstGeom>
        </p:spPr>
      </p:pic>
      <p:sp>
        <p:nvSpPr>
          <p:cNvPr id="6" name="Text Placeholder 13">
            <a:extLst>
              <a:ext uri="{FF2B5EF4-FFF2-40B4-BE49-F238E27FC236}">
                <a16:creationId xmlns:a16="http://schemas.microsoft.com/office/drawing/2014/main" id="{5CFC5B5A-63D6-D0BD-2890-F849776E62FA}"/>
              </a:ext>
            </a:extLst>
          </p:cNvPr>
          <p:cNvSpPr txBox="1">
            <a:spLocks/>
          </p:cNvSpPr>
          <p:nvPr/>
        </p:nvSpPr>
        <p:spPr>
          <a:xfrm>
            <a:off x="3178645" y="2325992"/>
            <a:ext cx="8621546" cy="3934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sym typeface="Helvetica Neue"/>
              </a:rPr>
              <a:t>Wasabi Delivers Simple, Predictable, and Affordable Hot Cloud Storage</a:t>
            </a:r>
          </a:p>
        </p:txBody>
      </p:sp>
      <p:sp>
        <p:nvSpPr>
          <p:cNvPr id="11" name="Rectangle 10">
            <a:extLst>
              <a:ext uri="{FF2B5EF4-FFF2-40B4-BE49-F238E27FC236}">
                <a16:creationId xmlns:a16="http://schemas.microsoft.com/office/drawing/2014/main" id="{5E66A9A5-AB12-D773-AF7C-B2A68DD3B8A0}"/>
              </a:ext>
            </a:extLst>
          </p:cNvPr>
          <p:cNvSpPr/>
          <p:nvPr/>
        </p:nvSpPr>
        <p:spPr>
          <a:xfrm>
            <a:off x="188463" y="3200214"/>
            <a:ext cx="2228751" cy="2942320"/>
          </a:xfrm>
          <a:prstGeom prst="rect">
            <a:avLst/>
          </a:prstGeom>
          <a:gradFill>
            <a:gsLst>
              <a:gs pos="0">
                <a:srgbClr val="F2F2F2">
                  <a:alpha val="85000"/>
                </a:srgbClr>
              </a:gs>
              <a:gs pos="100000">
                <a:srgbClr val="FFFFFF">
                  <a:alpha val="85000"/>
                </a:srgbClr>
              </a:gs>
            </a:gsLst>
            <a:lin ang="2400000" scaled="0"/>
          </a:gra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9DC43FF3-9C36-B70D-59AE-13919F6EE48A}"/>
              </a:ext>
            </a:extLst>
          </p:cNvPr>
          <p:cNvPicPr>
            <a:picLocks noChangeAspect="1"/>
          </p:cNvPicPr>
          <p:nvPr/>
        </p:nvPicPr>
        <p:blipFill>
          <a:blip r:embed="rId9"/>
          <a:stretch>
            <a:fillRect/>
          </a:stretch>
        </p:blipFill>
        <p:spPr>
          <a:xfrm>
            <a:off x="1039135" y="2382535"/>
            <a:ext cx="467470" cy="467470"/>
          </a:xfrm>
          <a:prstGeom prst="rect">
            <a:avLst/>
          </a:prstGeom>
        </p:spPr>
      </p:pic>
      <p:sp>
        <p:nvSpPr>
          <p:cNvPr id="27" name="Title 1">
            <a:extLst>
              <a:ext uri="{FF2B5EF4-FFF2-40B4-BE49-F238E27FC236}">
                <a16:creationId xmlns:a16="http://schemas.microsoft.com/office/drawing/2014/main" id="{39143C01-1AD4-48CC-8EFC-1A15BEE2424B}"/>
              </a:ext>
            </a:extLst>
          </p:cNvPr>
          <p:cNvSpPr txBox="1">
            <a:spLocks/>
          </p:cNvSpPr>
          <p:nvPr/>
        </p:nvSpPr>
        <p:spPr>
          <a:xfrm>
            <a:off x="325913" y="3314749"/>
            <a:ext cx="1928103" cy="2600644"/>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pPr defTabSz="1218803" hangingPunct="0">
              <a:lnSpc>
                <a:spcPct val="90000"/>
              </a:lnSpc>
              <a:spcAft>
                <a:spcPts val="400"/>
              </a:spcAft>
              <a:defRPr/>
            </a:pPr>
            <a:r>
              <a:rPr lang="en-US" sz="1400" dirty="0">
                <a:solidFill>
                  <a:srgbClr val="525252"/>
                </a:solidFill>
                <a:sym typeface="Helvetica Neue"/>
              </a:rPr>
              <a:t>“Our value to customers </a:t>
            </a:r>
          </a:p>
          <a:p>
            <a:pPr defTabSz="1218803" hangingPunct="0">
              <a:lnSpc>
                <a:spcPct val="90000"/>
              </a:lnSpc>
              <a:spcAft>
                <a:spcPts val="400"/>
              </a:spcAft>
              <a:defRPr/>
            </a:pPr>
            <a:r>
              <a:rPr lang="en-US" sz="1400" dirty="0">
                <a:solidFill>
                  <a:srgbClr val="525252"/>
                </a:solidFill>
                <a:sym typeface="Helvetica Neue"/>
              </a:rPr>
              <a:t>is price, performance, </a:t>
            </a:r>
          </a:p>
          <a:p>
            <a:pPr defTabSz="1218803" hangingPunct="0">
              <a:lnSpc>
                <a:spcPct val="90000"/>
              </a:lnSpc>
              <a:spcAft>
                <a:spcPts val="400"/>
              </a:spcAft>
              <a:defRPr/>
            </a:pPr>
            <a:r>
              <a:rPr lang="en-US" sz="1400" dirty="0">
                <a:solidFill>
                  <a:srgbClr val="525252"/>
                </a:solidFill>
                <a:sym typeface="Helvetica Neue"/>
              </a:rPr>
              <a:t>and protection. Our </a:t>
            </a:r>
          </a:p>
          <a:p>
            <a:pPr defTabSz="1218803" hangingPunct="0">
              <a:lnSpc>
                <a:spcPct val="90000"/>
              </a:lnSpc>
              <a:spcAft>
                <a:spcPts val="400"/>
              </a:spcAft>
              <a:defRPr/>
            </a:pPr>
            <a:r>
              <a:rPr lang="en-US" sz="1400" dirty="0">
                <a:solidFill>
                  <a:srgbClr val="525252"/>
                </a:solidFill>
                <a:sym typeface="Helvetica Neue"/>
              </a:rPr>
              <a:t>ability to deliver on </a:t>
            </a:r>
          </a:p>
          <a:p>
            <a:pPr defTabSz="1218803" hangingPunct="0">
              <a:lnSpc>
                <a:spcPct val="90000"/>
              </a:lnSpc>
              <a:spcAft>
                <a:spcPts val="400"/>
              </a:spcAft>
              <a:defRPr/>
            </a:pPr>
            <a:r>
              <a:rPr lang="en-US" sz="1400" dirty="0">
                <a:solidFill>
                  <a:srgbClr val="525252"/>
                </a:solidFill>
                <a:sym typeface="Helvetica Neue"/>
              </a:rPr>
              <a:t>those promises is made </a:t>
            </a:r>
          </a:p>
          <a:p>
            <a:pPr defTabSz="1218803" hangingPunct="0">
              <a:lnSpc>
                <a:spcPct val="90000"/>
              </a:lnSpc>
              <a:spcAft>
                <a:spcPts val="400"/>
              </a:spcAft>
              <a:defRPr/>
            </a:pPr>
            <a:r>
              <a:rPr lang="en-US" sz="1400" dirty="0">
                <a:solidFill>
                  <a:srgbClr val="525252"/>
                </a:solidFill>
                <a:sym typeface="Helvetica Neue"/>
              </a:rPr>
              <a:t>on the components we </a:t>
            </a:r>
          </a:p>
          <a:p>
            <a:pPr defTabSz="1218803" hangingPunct="0">
              <a:lnSpc>
                <a:spcPct val="90000"/>
              </a:lnSpc>
              <a:spcAft>
                <a:spcPts val="400"/>
              </a:spcAft>
              <a:defRPr/>
            </a:pPr>
            <a:r>
              <a:rPr lang="en-US" sz="1400" dirty="0">
                <a:solidFill>
                  <a:srgbClr val="525252"/>
                </a:solidFill>
                <a:sym typeface="Helvetica Neue"/>
              </a:rPr>
              <a:t>choose, and Intel helps </a:t>
            </a:r>
          </a:p>
          <a:p>
            <a:pPr defTabSz="1218803" hangingPunct="0">
              <a:lnSpc>
                <a:spcPct val="90000"/>
              </a:lnSpc>
              <a:spcAft>
                <a:spcPts val="400"/>
              </a:spcAft>
              <a:defRPr/>
            </a:pPr>
            <a:r>
              <a:rPr lang="en-US" sz="1400" dirty="0">
                <a:solidFill>
                  <a:srgbClr val="525252"/>
                </a:solidFill>
                <a:sym typeface="Helvetica Neue"/>
              </a:rPr>
              <a:t>with that.”</a:t>
            </a:r>
          </a:p>
          <a:p>
            <a:endParaRPr lang="en-US" sz="1400" dirty="0">
              <a:solidFill>
                <a:srgbClr val="525252"/>
              </a:solidFill>
              <a:sym typeface="Helvetica Neue"/>
            </a:endParaRPr>
          </a:p>
          <a:p>
            <a:pPr algn="r" defTabSz="609402">
              <a:defRPr/>
            </a:pPr>
            <a:r>
              <a:rPr lang="en-US" sz="1400" dirty="0">
                <a:solidFill>
                  <a:srgbClr val="525252"/>
                </a:solidFill>
                <a:sym typeface="Helvetica Neue"/>
              </a:rPr>
              <a:t>— Jim Donovan, </a:t>
            </a:r>
          </a:p>
          <a:p>
            <a:pPr algn="r" defTabSz="609402">
              <a:defRPr/>
            </a:pPr>
            <a:r>
              <a:rPr lang="en-US" sz="1050" dirty="0">
                <a:solidFill>
                  <a:srgbClr val="525252"/>
                </a:solidFill>
                <a:sym typeface="Helvetica Neue"/>
              </a:rPr>
              <a:t>SVP of Product, </a:t>
            </a:r>
          </a:p>
          <a:p>
            <a:pPr algn="r" defTabSz="609402">
              <a:defRPr/>
            </a:pPr>
            <a:r>
              <a:rPr lang="en-US" sz="1050" dirty="0">
                <a:solidFill>
                  <a:srgbClr val="525252"/>
                </a:solidFill>
                <a:sym typeface="Helvetica Neue"/>
              </a:rPr>
              <a:t>Wasabi Technologies</a:t>
            </a:r>
          </a:p>
          <a:p>
            <a:pPr algn="r"/>
            <a:endParaRPr lang="en-US" sz="1400" dirty="0">
              <a:solidFill>
                <a:srgbClr val="525252"/>
              </a:solidFill>
              <a:sym typeface="Helvetica Neue"/>
            </a:endParaRPr>
          </a:p>
        </p:txBody>
      </p:sp>
    </p:spTree>
    <p:extLst>
      <p:ext uri="{BB962C8B-B14F-4D97-AF65-F5344CB8AC3E}">
        <p14:creationId xmlns:p14="http://schemas.microsoft.com/office/powerpoint/2010/main" val="220998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4475EE-13E9-A244-4750-6B6B11716544}"/>
              </a:ext>
            </a:extLst>
          </p:cNvPr>
          <p:cNvPicPr>
            <a:picLocks noChangeAspect="1"/>
          </p:cNvPicPr>
          <p:nvPr/>
        </p:nvPicPr>
        <p:blipFill rotWithShape="1">
          <a:blip r:embed="rId3"/>
          <a:srcRect l="5057" r="9413"/>
          <a:stretch/>
        </p:blipFill>
        <p:spPr>
          <a:xfrm>
            <a:off x="-2" y="2108458"/>
            <a:ext cx="2643290" cy="4292342"/>
          </a:xfrm>
          <a:prstGeom prst="rect">
            <a:avLst/>
          </a:prstGeom>
        </p:spPr>
      </p:pic>
      <p:sp>
        <p:nvSpPr>
          <p:cNvPr id="5" name="Rectangle">
            <a:extLst>
              <a:ext uri="{FF2B5EF4-FFF2-40B4-BE49-F238E27FC236}">
                <a16:creationId xmlns:a16="http://schemas.microsoft.com/office/drawing/2014/main" id="{793ED34F-523E-4422-A14F-FB411A7F6456}"/>
              </a:ext>
            </a:extLst>
          </p:cNvPr>
          <p:cNvSpPr/>
          <p:nvPr/>
        </p:nvSpPr>
        <p:spPr>
          <a:xfrm>
            <a:off x="2643290" y="0"/>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2288127"/>
          </a:xfrm>
          <a:prstGeom prst="rect">
            <a:avLst/>
          </a:prstGeom>
        </p:spPr>
        <p:txBody>
          <a:bodyPr>
            <a:noAutofit/>
          </a:bodyP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marL="0" indent="0">
              <a:buNone/>
            </a:pPr>
            <a:r>
              <a:rPr lang="en-US" sz="1600" dirty="0">
                <a:solidFill>
                  <a:srgbClr val="525252"/>
                </a:solidFill>
                <a:latin typeface="IntelOne Display Light" panose="020B0403020203020204" pitchFamily="34" charset="77"/>
              </a:rPr>
              <a:t>Mastercard, as a leading global provider of payment solutions, is integrating artificial intelligence (AI) into its platform to serve its customers better. Running Analytic Zoo, which supports </a:t>
            </a:r>
            <a:r>
              <a:rPr lang="en-US" sz="1600" dirty="0" err="1">
                <a:solidFill>
                  <a:srgbClr val="525252"/>
                </a:solidFill>
                <a:latin typeface="IntelOne Display Light" panose="020B0403020203020204" pitchFamily="34" charset="77"/>
              </a:rPr>
              <a:t>BigDL</a:t>
            </a:r>
            <a:r>
              <a:rPr lang="en-US" sz="1600" dirty="0">
                <a:solidFill>
                  <a:srgbClr val="525252"/>
                </a:solidFill>
                <a:latin typeface="IntelOne Display Light" panose="020B0403020203020204" pitchFamily="34" charset="77"/>
              </a:rPr>
              <a:t> on Spark running on large Intel® Xeon® Scalable processor clusters, is an ideal solution that meets enterprise requirements for deep learning, as it allows users to develop and run deep learning applications in production directly on existing big data (Apache Hadoop/Spark) infrastructure. </a:t>
            </a:r>
          </a:p>
        </p:txBody>
      </p:sp>
      <p:sp>
        <p:nvSpPr>
          <p:cNvPr id="15" name="Text Placeholder 13">
            <a:extLst>
              <a:ext uri="{FF2B5EF4-FFF2-40B4-BE49-F238E27FC236}">
                <a16:creationId xmlns:a16="http://schemas.microsoft.com/office/drawing/2014/main" id="{64C41442-0510-43FE-BA8C-C2DCF7A10F83}"/>
              </a:ext>
            </a:extLst>
          </p:cNvPr>
          <p:cNvSpPr txBox="1">
            <a:spLocks/>
          </p:cNvSpPr>
          <p:nvPr/>
        </p:nvSpPr>
        <p:spPr>
          <a:xfrm>
            <a:off x="3178645" y="2325992"/>
            <a:ext cx="8621546" cy="3934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Deep Learning Recommender System for personalized marketing business services</a:t>
            </a:r>
          </a:p>
        </p:txBody>
      </p:sp>
      <p:grpSp>
        <p:nvGrpSpPr>
          <p:cNvPr id="23" name="Group 22">
            <a:extLst>
              <a:ext uri="{FF2B5EF4-FFF2-40B4-BE49-F238E27FC236}">
                <a16:creationId xmlns:a16="http://schemas.microsoft.com/office/drawing/2014/main" id="{C8E7F643-CC41-80AC-C4AD-9714C7A34622}"/>
              </a:ext>
            </a:extLst>
          </p:cNvPr>
          <p:cNvGrpSpPr/>
          <p:nvPr/>
        </p:nvGrpSpPr>
        <p:grpSpPr>
          <a:xfrm>
            <a:off x="10605765" y="6065482"/>
            <a:ext cx="1396803" cy="210602"/>
            <a:chOff x="10222402" y="6107888"/>
            <a:chExt cx="1396803" cy="210602"/>
          </a:xfrm>
        </p:grpSpPr>
        <p:sp>
          <p:nvSpPr>
            <p:cNvPr id="41" name="Rectangle 40">
              <a:extLst>
                <a:ext uri="{FF2B5EF4-FFF2-40B4-BE49-F238E27FC236}">
                  <a16:creationId xmlns:a16="http://schemas.microsoft.com/office/drawing/2014/main" id="{F63AA220-39A9-73B3-89A4-4FE551122CAF}"/>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40" name="Title 1">
              <a:extLst>
                <a:ext uri="{FF2B5EF4-FFF2-40B4-BE49-F238E27FC236}">
                  <a16:creationId xmlns:a16="http://schemas.microsoft.com/office/drawing/2014/main" id="{0BAB021F-24BD-ACB4-51F9-BE37AF420FF6}"/>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4A86"/>
                  </a:solidFill>
                  <a:latin typeface="+mn-lt"/>
                  <a:hlinkClick r:id="rId4"/>
                </a:rPr>
                <a:t>Link to Deeper Content</a:t>
              </a:r>
              <a:endParaRPr lang="en-US" sz="800" kern="0" dirty="0">
                <a:solidFill>
                  <a:srgbClr val="004A86"/>
                </a:solidFill>
                <a:latin typeface="+mn-lt"/>
              </a:endParaRPr>
            </a:p>
          </p:txBody>
        </p:sp>
      </p:grpSp>
      <p:pic>
        <p:nvPicPr>
          <p:cNvPr id="2056" name="Picture 8">
            <a:extLst>
              <a:ext uri="{FF2B5EF4-FFF2-40B4-BE49-F238E27FC236}">
                <a16:creationId xmlns:a16="http://schemas.microsoft.com/office/drawing/2014/main" id="{5E6C0D83-2889-B131-3EE8-72A263577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78" y="493559"/>
            <a:ext cx="1443983" cy="11213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Table 49">
            <a:extLst>
              <a:ext uri="{FF2B5EF4-FFF2-40B4-BE49-F238E27FC236}">
                <a16:creationId xmlns:a16="http://schemas.microsoft.com/office/drawing/2014/main" id="{BB8BC0D0-85F7-A90B-0F6C-ACE4EB79984B}"/>
              </a:ext>
            </a:extLst>
          </p:cNvPr>
          <p:cNvGraphicFramePr>
            <a:graphicFrameLocks noGrp="1"/>
          </p:cNvGraphicFramePr>
          <p:nvPr>
            <p:extLst>
              <p:ext uri="{D42A27DB-BD31-4B8C-83A1-F6EECF244321}">
                <p14:modId xmlns:p14="http://schemas.microsoft.com/office/powerpoint/2010/main" val="742839101"/>
              </p:ext>
            </p:extLst>
          </p:nvPr>
        </p:nvGraphicFramePr>
        <p:xfrm>
          <a:off x="3115577" y="4826764"/>
          <a:ext cx="8810403" cy="564665"/>
        </p:xfrm>
        <a:graphic>
          <a:graphicData uri="http://schemas.openxmlformats.org/drawingml/2006/table">
            <a:tbl>
              <a:tblPr firstRow="1" bandRow="1">
                <a:tableStyleId>{5C22544A-7EE6-4342-B048-85BDC9FD1C3A}</a:tableStyleId>
              </a:tblPr>
              <a:tblGrid>
                <a:gridCol w="2264371">
                  <a:extLst>
                    <a:ext uri="{9D8B030D-6E8A-4147-A177-3AD203B41FA5}">
                      <a16:colId xmlns:a16="http://schemas.microsoft.com/office/drawing/2014/main" val="1055013993"/>
                    </a:ext>
                  </a:extLst>
                </a:gridCol>
                <a:gridCol w="1461573">
                  <a:extLst>
                    <a:ext uri="{9D8B030D-6E8A-4147-A177-3AD203B41FA5}">
                      <a16:colId xmlns:a16="http://schemas.microsoft.com/office/drawing/2014/main" val="3402307924"/>
                    </a:ext>
                  </a:extLst>
                </a:gridCol>
                <a:gridCol w="1352806">
                  <a:extLst>
                    <a:ext uri="{9D8B030D-6E8A-4147-A177-3AD203B41FA5}">
                      <a16:colId xmlns:a16="http://schemas.microsoft.com/office/drawing/2014/main" val="1817983939"/>
                    </a:ext>
                  </a:extLst>
                </a:gridCol>
                <a:gridCol w="1142066">
                  <a:extLst>
                    <a:ext uri="{9D8B030D-6E8A-4147-A177-3AD203B41FA5}">
                      <a16:colId xmlns:a16="http://schemas.microsoft.com/office/drawing/2014/main" val="2348707921"/>
                    </a:ext>
                  </a:extLst>
                </a:gridCol>
                <a:gridCol w="1443405">
                  <a:extLst>
                    <a:ext uri="{9D8B030D-6E8A-4147-A177-3AD203B41FA5}">
                      <a16:colId xmlns:a16="http://schemas.microsoft.com/office/drawing/2014/main" val="2851342989"/>
                    </a:ext>
                  </a:extLst>
                </a:gridCol>
                <a:gridCol w="1146182">
                  <a:extLst>
                    <a:ext uri="{9D8B030D-6E8A-4147-A177-3AD203B41FA5}">
                      <a16:colId xmlns:a16="http://schemas.microsoft.com/office/drawing/2014/main" val="2112128996"/>
                    </a:ext>
                  </a:extLst>
                </a:gridCol>
              </a:tblGrid>
              <a:tr h="564665">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Products and Solutions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u="sng" kern="1200" dirty="0">
                          <a:solidFill>
                            <a:schemeClr val="lt1"/>
                          </a:solidFill>
                          <a:effectLst/>
                          <a:latin typeface="+mn-lt"/>
                          <a:ea typeface="+mn-ea"/>
                          <a:cs typeface="+mn-cs"/>
                          <a:hlinkClick r:id="rId6"/>
                        </a:rPr>
                        <a:t>Intel® Xeon® Scalable processors</a:t>
                      </a:r>
                      <a:endParaRPr kumimoji="0" lang="en-US" sz="11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Industry</a:t>
                      </a:r>
                      <a:endParaRPr lang="en-US" sz="1100" b="0" i="0" dirty="0">
                        <a:solidFill>
                          <a:schemeClr val="tx1">
                            <a:lumMod val="75000"/>
                            <a:lumOff val="25000"/>
                          </a:schemeClr>
                        </a:solidFill>
                        <a:latin typeface="IntelOne Display Regular" panose="020B0503020203020204" pitchFamily="34" charset="77"/>
                        <a:ea typeface="Intel Clear" panose="020B0604020203020204" pitchFamily="34" charset="0"/>
                        <a:cs typeface="Intel Clear" panose="020B0604020203020204" pitchFamily="34" charset="0"/>
                      </a:endParaRPr>
                    </a:p>
                    <a:p>
                      <a:pPr>
                        <a:spcAft>
                          <a:spcPts val="200"/>
                        </a:spcAft>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Financial Services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Organization Size</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 21000</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Country</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United State</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Partners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Mastercard</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Learn more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7"/>
                        </a:rPr>
                        <a:t>Case Study</a:t>
                      </a:r>
                      <a:endPar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8"/>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912221"/>
                  </a:ext>
                </a:extLst>
              </a:tr>
            </a:tbl>
          </a:graphicData>
        </a:graphic>
      </p:graphicFrame>
      <p:pic>
        <p:nvPicPr>
          <p:cNvPr id="3" name="Picture 2" descr="A picture containing text&#10;&#10;Description automatically generated">
            <a:extLst>
              <a:ext uri="{FF2B5EF4-FFF2-40B4-BE49-F238E27FC236}">
                <a16:creationId xmlns:a16="http://schemas.microsoft.com/office/drawing/2014/main" id="{0F9610E6-F00C-732C-8A38-50AE42D6BCA1}"/>
              </a:ext>
            </a:extLst>
          </p:cNvPr>
          <p:cNvPicPr>
            <a:picLocks noChangeAspect="1"/>
          </p:cNvPicPr>
          <p:nvPr/>
        </p:nvPicPr>
        <p:blipFill rotWithShape="1">
          <a:blip r:embed="rId9">
            <a:extLst>
              <a:ext uri="{28A0092B-C50C-407E-A947-70E740481C1C}">
                <a14:useLocalDpi xmlns:a14="http://schemas.microsoft.com/office/drawing/2010/main"/>
              </a:ext>
            </a:extLst>
          </a:blip>
          <a:srcRect b="18072"/>
          <a:stretch/>
        </p:blipFill>
        <p:spPr>
          <a:xfrm>
            <a:off x="2643289" y="894"/>
            <a:ext cx="9545535" cy="2107563"/>
          </a:xfrm>
          <a:prstGeom prst="rect">
            <a:avLst/>
          </a:prstGeom>
        </p:spPr>
      </p:pic>
      <p:pic>
        <p:nvPicPr>
          <p:cNvPr id="36" name="Picture 35">
            <a:extLst>
              <a:ext uri="{FF2B5EF4-FFF2-40B4-BE49-F238E27FC236}">
                <a16:creationId xmlns:a16="http://schemas.microsoft.com/office/drawing/2014/main" id="{9DC43FF3-9C36-B70D-59AE-13919F6EE48A}"/>
              </a:ext>
            </a:extLst>
          </p:cNvPr>
          <p:cNvPicPr>
            <a:picLocks noChangeAspect="1"/>
          </p:cNvPicPr>
          <p:nvPr/>
        </p:nvPicPr>
        <p:blipFill>
          <a:blip r:embed="rId10"/>
          <a:stretch>
            <a:fillRect/>
          </a:stretch>
        </p:blipFill>
        <p:spPr>
          <a:xfrm>
            <a:off x="1039135" y="2382535"/>
            <a:ext cx="467470" cy="467470"/>
          </a:xfrm>
          <a:prstGeom prst="rect">
            <a:avLst/>
          </a:prstGeom>
        </p:spPr>
      </p:pic>
      <p:sp>
        <p:nvSpPr>
          <p:cNvPr id="9" name="Rectangle 8">
            <a:extLst>
              <a:ext uri="{FF2B5EF4-FFF2-40B4-BE49-F238E27FC236}">
                <a16:creationId xmlns:a16="http://schemas.microsoft.com/office/drawing/2014/main" id="{F8C4CDA7-A4B5-DB3D-BAE3-28248269CCCB}"/>
              </a:ext>
            </a:extLst>
          </p:cNvPr>
          <p:cNvSpPr/>
          <p:nvPr/>
        </p:nvSpPr>
        <p:spPr>
          <a:xfrm rot="10800000">
            <a:off x="5193506" y="0"/>
            <a:ext cx="6995318" cy="2108456"/>
          </a:xfrm>
          <a:prstGeom prst="rect">
            <a:avLst/>
          </a:prstGeom>
          <a:gradFill>
            <a:gsLst>
              <a:gs pos="44000">
                <a:srgbClr val="000000">
                  <a:alpha val="67523"/>
                </a:srgbClr>
              </a:gs>
              <a:gs pos="100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Tree>
    <p:extLst>
      <p:ext uri="{BB962C8B-B14F-4D97-AF65-F5344CB8AC3E}">
        <p14:creationId xmlns:p14="http://schemas.microsoft.com/office/powerpoint/2010/main" val="169044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93ED34F-523E-4422-A14F-FB411A7F6456}"/>
              </a:ext>
            </a:extLst>
          </p:cNvPr>
          <p:cNvSpPr/>
          <p:nvPr/>
        </p:nvSpPr>
        <p:spPr>
          <a:xfrm>
            <a:off x="2643290" y="0"/>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13126DB5-F7BD-A45A-5FA6-0FA98B8650B1}"/>
              </a:ext>
            </a:extLst>
          </p:cNvPr>
          <p:cNvPicPr>
            <a:picLocks noChangeAspect="1"/>
          </p:cNvPicPr>
          <p:nvPr/>
        </p:nvPicPr>
        <p:blipFill rotWithShape="1">
          <a:blip r:embed="rId3"/>
          <a:srcRect l="5057" r="9413"/>
          <a:stretch/>
        </p:blipFill>
        <p:spPr>
          <a:xfrm>
            <a:off x="0" y="2108458"/>
            <a:ext cx="2643290" cy="4292342"/>
          </a:xfrm>
          <a:prstGeom prst="rect">
            <a:avLst/>
          </a:prstGeom>
        </p:spPr>
      </p:pic>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2288127"/>
          </a:xfrm>
          <a:prstGeom prst="rect">
            <a:avLst/>
          </a:prstGeom>
        </p:spPr>
        <p:txBody>
          <a:bodyPr>
            <a:noAutofit/>
          </a:bodyPr>
          <a:lstStyle>
            <a:defPPr>
              <a:defRPr lang="en-US"/>
            </a:defPPr>
            <a:lvl1pPr marR="0" indent="0" defTabSz="609600">
              <a:lnSpc>
                <a:spcPct val="100000"/>
              </a:lnSpc>
              <a:spcBef>
                <a:spcPts val="1200"/>
              </a:spcBef>
              <a:spcAft>
                <a:spcPts val="0"/>
              </a:spcAft>
              <a:buClrTx/>
              <a:buSzTx/>
              <a:buFont typeface="Wingdings" pitchFamily="2" charset="2"/>
              <a:buNone/>
              <a:tabLst/>
              <a:defRPr sz="1600" b="0" i="0" u="none" strike="noStrike"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China UnionPay specializes in banking services and payment systems. It is the third-largest payment network in the world. China UnionPay wanted to detect fraudulent credit card transactions with more coverage and accuracy, so the company deployed an intelligent artificial neural network risk-control system based on Apache Spark computing clusters and </a:t>
            </a:r>
            <a:r>
              <a:rPr lang="en-US" dirty="0" err="1"/>
              <a:t>BigDL</a:t>
            </a:r>
            <a:r>
              <a:rPr lang="en-US" dirty="0"/>
              <a:t>. China UnionPay deployed the system with a Cloudera CDH compute cluster running on Intel® Xeon® processors. China UnionPay delivered up to 60 percent greater accuracy versus its rules-based risk-control systems when using the new system1. The new platform uses machine learning to deliver greater consistency and efficiency while significantly reducing person-hours for user development, deployment, and maintenance.</a:t>
            </a:r>
          </a:p>
        </p:txBody>
      </p:sp>
      <p:sp>
        <p:nvSpPr>
          <p:cNvPr id="15" name="Text Placeholder 13">
            <a:extLst>
              <a:ext uri="{FF2B5EF4-FFF2-40B4-BE49-F238E27FC236}">
                <a16:creationId xmlns:a16="http://schemas.microsoft.com/office/drawing/2014/main" id="{64C41442-0510-43FE-BA8C-C2DCF7A10F83}"/>
              </a:ext>
            </a:extLst>
          </p:cNvPr>
          <p:cNvSpPr txBox="1">
            <a:spLocks/>
          </p:cNvSpPr>
          <p:nvPr/>
        </p:nvSpPr>
        <p:spPr>
          <a:xfrm>
            <a:off x="3178645" y="2325992"/>
            <a:ext cx="8125522" cy="393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A More Proactive, Intelligent Way of Helping Protect Customers from Fraud</a:t>
            </a:r>
          </a:p>
        </p:txBody>
      </p:sp>
      <p:grpSp>
        <p:nvGrpSpPr>
          <p:cNvPr id="23" name="Group 22">
            <a:extLst>
              <a:ext uri="{FF2B5EF4-FFF2-40B4-BE49-F238E27FC236}">
                <a16:creationId xmlns:a16="http://schemas.microsoft.com/office/drawing/2014/main" id="{C8E7F643-CC41-80AC-C4AD-9714C7A34622}"/>
              </a:ext>
            </a:extLst>
          </p:cNvPr>
          <p:cNvGrpSpPr/>
          <p:nvPr/>
        </p:nvGrpSpPr>
        <p:grpSpPr>
          <a:xfrm>
            <a:off x="10605765" y="6065482"/>
            <a:ext cx="1396803" cy="210602"/>
            <a:chOff x="10222402" y="6107888"/>
            <a:chExt cx="1396803" cy="210602"/>
          </a:xfrm>
        </p:grpSpPr>
        <p:sp>
          <p:nvSpPr>
            <p:cNvPr id="41" name="Rectangle 40">
              <a:extLst>
                <a:ext uri="{FF2B5EF4-FFF2-40B4-BE49-F238E27FC236}">
                  <a16:creationId xmlns:a16="http://schemas.microsoft.com/office/drawing/2014/main" id="{F63AA220-39A9-73B3-89A4-4FE551122CAF}"/>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40" name="Title 1">
              <a:extLst>
                <a:ext uri="{FF2B5EF4-FFF2-40B4-BE49-F238E27FC236}">
                  <a16:creationId xmlns:a16="http://schemas.microsoft.com/office/drawing/2014/main" id="{0BAB021F-24BD-ACB4-51F9-BE37AF420FF6}"/>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4A86"/>
                  </a:solidFill>
                  <a:latin typeface="+mn-lt"/>
                  <a:hlinkClick r:id="rId4"/>
                </a:rPr>
                <a:t>Link to Deeper Content</a:t>
              </a:r>
              <a:endParaRPr lang="en-US" sz="800" kern="0" dirty="0">
                <a:solidFill>
                  <a:srgbClr val="004A86"/>
                </a:solidFill>
                <a:latin typeface="+mn-lt"/>
              </a:endParaRPr>
            </a:p>
          </p:txBody>
        </p:sp>
      </p:grpSp>
      <p:graphicFrame>
        <p:nvGraphicFramePr>
          <p:cNvPr id="44" name="Table 43">
            <a:extLst>
              <a:ext uri="{FF2B5EF4-FFF2-40B4-BE49-F238E27FC236}">
                <a16:creationId xmlns:a16="http://schemas.microsoft.com/office/drawing/2014/main" id="{CAEEAD1B-5610-D1BC-3531-43B45C96F72B}"/>
              </a:ext>
            </a:extLst>
          </p:cNvPr>
          <p:cNvGraphicFramePr>
            <a:graphicFrameLocks noGrp="1"/>
          </p:cNvGraphicFramePr>
          <p:nvPr>
            <p:extLst>
              <p:ext uri="{D42A27DB-BD31-4B8C-83A1-F6EECF244321}">
                <p14:modId xmlns:p14="http://schemas.microsoft.com/office/powerpoint/2010/main" val="657335595"/>
              </p:ext>
            </p:extLst>
          </p:nvPr>
        </p:nvGraphicFramePr>
        <p:xfrm>
          <a:off x="3115577" y="5187908"/>
          <a:ext cx="8747338" cy="569320"/>
        </p:xfrm>
        <a:graphic>
          <a:graphicData uri="http://schemas.openxmlformats.org/drawingml/2006/table">
            <a:tbl>
              <a:tblPr firstRow="1" bandRow="1">
                <a:tableStyleId>{5C22544A-7EE6-4342-B048-85BDC9FD1C3A}</a:tableStyleId>
              </a:tblPr>
              <a:tblGrid>
                <a:gridCol w="2223219">
                  <a:extLst>
                    <a:ext uri="{9D8B030D-6E8A-4147-A177-3AD203B41FA5}">
                      <a16:colId xmlns:a16="http://schemas.microsoft.com/office/drawing/2014/main" val="1055013993"/>
                    </a:ext>
                  </a:extLst>
                </a:gridCol>
                <a:gridCol w="1406770">
                  <a:extLst>
                    <a:ext uri="{9D8B030D-6E8A-4147-A177-3AD203B41FA5}">
                      <a16:colId xmlns:a16="http://schemas.microsoft.com/office/drawing/2014/main" val="3402307924"/>
                    </a:ext>
                  </a:extLst>
                </a:gridCol>
                <a:gridCol w="1329397">
                  <a:extLst>
                    <a:ext uri="{9D8B030D-6E8A-4147-A177-3AD203B41FA5}">
                      <a16:colId xmlns:a16="http://schemas.microsoft.com/office/drawing/2014/main" val="1817983939"/>
                    </a:ext>
                  </a:extLst>
                </a:gridCol>
                <a:gridCol w="1821766">
                  <a:extLst>
                    <a:ext uri="{9D8B030D-6E8A-4147-A177-3AD203B41FA5}">
                      <a16:colId xmlns:a16="http://schemas.microsoft.com/office/drawing/2014/main" val="2348707921"/>
                    </a:ext>
                  </a:extLst>
                </a:gridCol>
                <a:gridCol w="828209">
                  <a:extLst>
                    <a:ext uri="{9D8B030D-6E8A-4147-A177-3AD203B41FA5}">
                      <a16:colId xmlns:a16="http://schemas.microsoft.com/office/drawing/2014/main" val="2851342989"/>
                    </a:ext>
                  </a:extLst>
                </a:gridCol>
                <a:gridCol w="1137977">
                  <a:extLst>
                    <a:ext uri="{9D8B030D-6E8A-4147-A177-3AD203B41FA5}">
                      <a16:colId xmlns:a16="http://schemas.microsoft.com/office/drawing/2014/main" val="2112128996"/>
                    </a:ext>
                  </a:extLst>
                </a:gridCol>
              </a:tblGrid>
              <a:tr h="569320">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Products and Solutions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u="sng" kern="1200" dirty="0">
                          <a:solidFill>
                            <a:schemeClr val="lt1"/>
                          </a:solidFill>
                          <a:effectLst/>
                          <a:latin typeface="+mn-lt"/>
                          <a:ea typeface="+mn-ea"/>
                          <a:cs typeface="+mn-cs"/>
                          <a:hlinkClick r:id="rId5"/>
                        </a:rPr>
                        <a:t>Intel® Xeon® Scalable processors</a:t>
                      </a:r>
                      <a:endParaRPr kumimoji="0" lang="en-US" sz="11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Industry</a:t>
                      </a:r>
                      <a:endParaRPr lang="en-US" sz="1100" b="0" i="0" dirty="0">
                        <a:solidFill>
                          <a:schemeClr val="tx1">
                            <a:lumMod val="75000"/>
                            <a:lumOff val="25000"/>
                          </a:schemeClr>
                        </a:solidFill>
                        <a:latin typeface="IntelOne Display Regular" panose="020B0503020203020204" pitchFamily="34" charset="77"/>
                        <a:ea typeface="Intel Clear" panose="020B0604020203020204" pitchFamily="34" charset="0"/>
                        <a:cs typeface="Intel Clear" panose="020B0604020203020204" pitchFamily="34" charset="0"/>
                      </a:endParaRPr>
                    </a:p>
                    <a:p>
                      <a:pPr>
                        <a:spcAft>
                          <a:spcPts val="200"/>
                        </a:spcAft>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Financial Services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Organization Size</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1,001-5,000</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Country</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People’s Republic of China</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Partners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Cloudera</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Learn more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4"/>
                        </a:rPr>
                        <a:t>Case Study</a:t>
                      </a:r>
                      <a:endPar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6"/>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912221"/>
                  </a:ext>
                </a:extLst>
              </a:tr>
            </a:tbl>
          </a:graphicData>
        </a:graphic>
      </p:graphicFrame>
      <p:pic>
        <p:nvPicPr>
          <p:cNvPr id="2054" name="Picture 6" descr="UnionPay Logo and symbol, meaning, history, PNG, brand">
            <a:extLst>
              <a:ext uri="{FF2B5EF4-FFF2-40B4-BE49-F238E27FC236}">
                <a16:creationId xmlns:a16="http://schemas.microsoft.com/office/drawing/2014/main" id="{DE013554-F200-109B-A548-75E8065A8F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07" y="362344"/>
            <a:ext cx="2336239" cy="13141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FD6EC13-F5EC-B187-55EC-F4E4124B6E3E}"/>
              </a:ext>
            </a:extLst>
          </p:cNvPr>
          <p:cNvSpPr txBox="1"/>
          <p:nvPr/>
        </p:nvSpPr>
        <p:spPr>
          <a:xfrm>
            <a:off x="3115577" y="94804"/>
            <a:ext cx="936475" cy="276999"/>
          </a:xfrm>
          <a:prstGeom prst="rect">
            <a:avLst/>
          </a:prstGeom>
          <a:noFill/>
        </p:spPr>
        <p:txBody>
          <a:bodyPr wrap="none" rtlCol="0">
            <a:spAutoFit/>
          </a:bodyPr>
          <a:lstStyle>
            <a:defPPr>
              <a:defRPr lang="en-US"/>
            </a:defPPr>
            <a:lvl1pPr>
              <a:defRPr sz="1200">
                <a:solidFill>
                  <a:srgbClr val="525252"/>
                </a:solidFill>
                <a:latin typeface="IntelOne Display Medium" panose="020B0503020203020204" pitchFamily="34" charset="77"/>
              </a:defRPr>
            </a:lvl1pPr>
          </a:lstStyle>
          <a:p>
            <a:r>
              <a:rPr lang="en-US" dirty="0">
                <a:solidFill>
                  <a:srgbClr val="FFFFFF"/>
                </a:solidFill>
              </a:rPr>
              <a:t>RESULTS:</a:t>
            </a:r>
          </a:p>
        </p:txBody>
      </p:sp>
      <p:pic>
        <p:nvPicPr>
          <p:cNvPr id="36" name="Picture 35">
            <a:extLst>
              <a:ext uri="{FF2B5EF4-FFF2-40B4-BE49-F238E27FC236}">
                <a16:creationId xmlns:a16="http://schemas.microsoft.com/office/drawing/2014/main" id="{9DC43FF3-9C36-B70D-59AE-13919F6EE48A}"/>
              </a:ext>
            </a:extLst>
          </p:cNvPr>
          <p:cNvPicPr>
            <a:picLocks noChangeAspect="1"/>
          </p:cNvPicPr>
          <p:nvPr/>
        </p:nvPicPr>
        <p:blipFill>
          <a:blip r:embed="rId8"/>
          <a:stretch>
            <a:fillRect/>
          </a:stretch>
        </p:blipFill>
        <p:spPr>
          <a:xfrm>
            <a:off x="1039135" y="2382535"/>
            <a:ext cx="467470" cy="467470"/>
          </a:xfrm>
          <a:prstGeom prst="rect">
            <a:avLst/>
          </a:prstGeom>
        </p:spPr>
      </p:pic>
      <p:grpSp>
        <p:nvGrpSpPr>
          <p:cNvPr id="21" name="Group 20">
            <a:extLst>
              <a:ext uri="{FF2B5EF4-FFF2-40B4-BE49-F238E27FC236}">
                <a16:creationId xmlns:a16="http://schemas.microsoft.com/office/drawing/2014/main" id="{B5B1B346-8A40-B6BD-477B-8ABD220A03D9}"/>
              </a:ext>
            </a:extLst>
          </p:cNvPr>
          <p:cNvGrpSpPr/>
          <p:nvPr/>
        </p:nvGrpSpPr>
        <p:grpSpPr>
          <a:xfrm>
            <a:off x="5834137" y="595409"/>
            <a:ext cx="4036008" cy="1275670"/>
            <a:chOff x="5293730" y="471309"/>
            <a:chExt cx="4036008" cy="1275670"/>
          </a:xfrm>
        </p:grpSpPr>
        <p:sp>
          <p:nvSpPr>
            <p:cNvPr id="6" name="Title 1">
              <a:extLst>
                <a:ext uri="{FF2B5EF4-FFF2-40B4-BE49-F238E27FC236}">
                  <a16:creationId xmlns:a16="http://schemas.microsoft.com/office/drawing/2014/main" id="{04398AB6-6862-B8E5-973F-335CB90CEC52}"/>
                </a:ext>
              </a:extLst>
            </p:cNvPr>
            <p:cNvSpPr txBox="1">
              <a:spLocks/>
            </p:cNvSpPr>
            <p:nvPr/>
          </p:nvSpPr>
          <p:spPr>
            <a:xfrm>
              <a:off x="5761669" y="635121"/>
              <a:ext cx="3568069" cy="1111858"/>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Bold" panose="020B0503020203020204" pitchFamily="34" charset="77"/>
                  <a:ea typeface="Intel Clear"/>
                  <a:cs typeface="Intel Clear Pro" panose="020B0804020202060201" pitchFamily="34" charset="0"/>
                </a:defRPr>
              </a:lvl1pPr>
            </a:lstStyle>
            <a:p>
              <a:r>
                <a:rPr lang="en-US" sz="3200" dirty="0">
                  <a:latin typeface="IntelOne Display Light" panose="020B0403020203020204" pitchFamily="34" charset="77"/>
                  <a:sym typeface="Helvetica Neue"/>
                </a:rPr>
                <a:t>60%</a:t>
              </a:r>
              <a:r>
                <a:rPr lang="en-US" dirty="0">
                  <a:sym typeface="Helvetica Neue"/>
                </a:rPr>
                <a:t> </a:t>
              </a:r>
              <a:r>
                <a:rPr lang="en-US" sz="2000" dirty="0">
                  <a:sym typeface="Helvetica Neue"/>
                </a:rPr>
                <a:t>greater accuracy </a:t>
              </a:r>
              <a:br>
                <a:rPr lang="en-US" dirty="0">
                  <a:sym typeface="Helvetica Neue"/>
                </a:rPr>
              </a:br>
              <a:r>
                <a:rPr lang="en-US" dirty="0">
                  <a:latin typeface="IntelOne Display Regular" panose="020B0503020203020204" pitchFamily="34" charset="77"/>
                  <a:sym typeface="Helvetica Neue"/>
                </a:rPr>
                <a:t>Versus previous system</a:t>
              </a:r>
              <a:r>
                <a:rPr lang="en-US" baseline="30000" dirty="0">
                  <a:latin typeface="IntelOne Display Regular" panose="020B0503020203020204" pitchFamily="34" charset="77"/>
                  <a:sym typeface="Helvetica Neue"/>
                </a:rPr>
                <a:t> 1</a:t>
              </a:r>
            </a:p>
          </p:txBody>
        </p:sp>
        <p:grpSp>
          <p:nvGrpSpPr>
            <p:cNvPr id="9" name="Group 8">
              <a:extLst>
                <a:ext uri="{FF2B5EF4-FFF2-40B4-BE49-F238E27FC236}">
                  <a16:creationId xmlns:a16="http://schemas.microsoft.com/office/drawing/2014/main" id="{592509BE-637D-F5EE-C8DC-D6E959E23CC2}"/>
                </a:ext>
              </a:extLst>
            </p:cNvPr>
            <p:cNvGrpSpPr/>
            <p:nvPr/>
          </p:nvGrpSpPr>
          <p:grpSpPr>
            <a:xfrm>
              <a:off x="5293730" y="750965"/>
              <a:ext cx="289440" cy="289439"/>
              <a:chOff x="4198824" y="6783457"/>
              <a:chExt cx="280946" cy="280946"/>
            </a:xfrm>
          </p:grpSpPr>
          <p:sp>
            <p:nvSpPr>
              <p:cNvPr id="10" name="Freeform 419">
                <a:extLst>
                  <a:ext uri="{FF2B5EF4-FFF2-40B4-BE49-F238E27FC236}">
                    <a16:creationId xmlns:a16="http://schemas.microsoft.com/office/drawing/2014/main" id="{5E6E7521-6D23-05DB-0BD5-08922252A359}"/>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11" name="Freeform 421">
                <a:extLst>
                  <a:ext uri="{FF2B5EF4-FFF2-40B4-BE49-F238E27FC236}">
                    <a16:creationId xmlns:a16="http://schemas.microsoft.com/office/drawing/2014/main" id="{05F3D0F6-3406-F04B-53D9-618CB1DE2347}"/>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sp>
          <p:nvSpPr>
            <p:cNvPr id="16" name="Rectangle 15">
              <a:extLst>
                <a:ext uri="{FF2B5EF4-FFF2-40B4-BE49-F238E27FC236}">
                  <a16:creationId xmlns:a16="http://schemas.microsoft.com/office/drawing/2014/main" id="{4E0549FF-69B4-8D29-2DAC-61ECCD20A6DE}"/>
                </a:ext>
              </a:extLst>
            </p:cNvPr>
            <p:cNvSpPr/>
            <p:nvPr/>
          </p:nvSpPr>
          <p:spPr>
            <a:xfrm>
              <a:off x="5721723" y="471309"/>
              <a:ext cx="662361" cy="244682"/>
            </a:xfrm>
            <a:prstGeom prst="rect">
              <a:avLst/>
            </a:prstGeom>
          </p:spPr>
          <p:txBody>
            <a:bodyPr wrap="none">
              <a:spAutoFit/>
            </a:bodyPr>
            <a:lstStyle/>
            <a:p>
              <a:pPr defTabSz="1218803" hangingPunct="0">
                <a:lnSpc>
                  <a:spcPct val="90000"/>
                </a:lnSpc>
                <a:defRPr/>
              </a:pPr>
              <a:r>
                <a:rPr lang="en-US" sz="1100" kern="0" dirty="0">
                  <a:solidFill>
                    <a:srgbClr val="FFFFFF"/>
                  </a:solidFill>
                  <a:latin typeface="IntelOne Display Regular" panose="020B0503020203020204" pitchFamily="34" charset="77"/>
                  <a:ea typeface="Intel Clear" panose="020B0604020203020204" pitchFamily="34" charset="0"/>
                  <a:cs typeface="Intel Clear" panose="020B0604020203020204" pitchFamily="34" charset="0"/>
                  <a:sym typeface="Helvetica Neue"/>
                </a:rPr>
                <a:t>UP  TO </a:t>
              </a:r>
              <a:endParaRPr lang="en-US" sz="1100" kern="0" dirty="0">
                <a:solidFill>
                  <a:srgbClr val="FFFFFF"/>
                </a:solidFill>
                <a:latin typeface="IntelOne Display Regular" panose="020B0503020203020204" pitchFamily="34" charset="77"/>
                <a:sym typeface="Helvetica Neue"/>
              </a:endParaRPr>
            </a:p>
          </p:txBody>
        </p:sp>
      </p:grpSp>
    </p:spTree>
    <p:extLst>
      <p:ext uri="{BB962C8B-B14F-4D97-AF65-F5344CB8AC3E}">
        <p14:creationId xmlns:p14="http://schemas.microsoft.com/office/powerpoint/2010/main" val="85041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93ED34F-523E-4422-A14F-FB411A7F6456}"/>
              </a:ext>
            </a:extLst>
          </p:cNvPr>
          <p:cNvSpPr/>
          <p:nvPr/>
        </p:nvSpPr>
        <p:spPr>
          <a:xfrm>
            <a:off x="2643290" y="0"/>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pic>
        <p:nvPicPr>
          <p:cNvPr id="9" name="Picture 8">
            <a:extLst>
              <a:ext uri="{FF2B5EF4-FFF2-40B4-BE49-F238E27FC236}">
                <a16:creationId xmlns:a16="http://schemas.microsoft.com/office/drawing/2014/main" id="{0B6641C5-EB83-AE6B-5A36-4DC2448CE3BD}"/>
              </a:ext>
            </a:extLst>
          </p:cNvPr>
          <p:cNvPicPr>
            <a:picLocks noChangeAspect="1"/>
          </p:cNvPicPr>
          <p:nvPr/>
        </p:nvPicPr>
        <p:blipFill rotWithShape="1">
          <a:blip r:embed="rId3"/>
          <a:srcRect b="11091"/>
          <a:stretch/>
        </p:blipFill>
        <p:spPr>
          <a:xfrm>
            <a:off x="2643290" y="0"/>
            <a:ext cx="9545535" cy="2108457"/>
          </a:xfrm>
          <a:prstGeom prst="rect">
            <a:avLst/>
          </a:prstGeom>
        </p:spPr>
      </p:pic>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AD772FD-D955-44CE-6665-EC8E87F8AC4D}"/>
              </a:ext>
            </a:extLst>
          </p:cNvPr>
          <p:cNvPicPr>
            <a:picLocks noChangeAspect="1"/>
          </p:cNvPicPr>
          <p:nvPr/>
        </p:nvPicPr>
        <p:blipFill rotWithShape="1">
          <a:blip r:embed="rId4"/>
          <a:srcRect l="5057" r="9413"/>
          <a:stretch/>
        </p:blipFill>
        <p:spPr>
          <a:xfrm>
            <a:off x="-1" y="2108458"/>
            <a:ext cx="2643290" cy="4292342"/>
          </a:xfrm>
          <a:prstGeom prst="rect">
            <a:avLst/>
          </a:prstGeom>
        </p:spPr>
      </p:pic>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1527005"/>
          </a:xfrm>
          <a:prstGeom prst="rect">
            <a:avLst/>
          </a:prstGeom>
        </p:spPr>
        <p:txBody>
          <a:bodyPr>
            <a:noAutofit/>
          </a:bodyPr>
          <a:lstStyle>
            <a:defPPr>
              <a:defRPr lang="en-US"/>
            </a:defPPr>
            <a:lvl1pPr marR="0" indent="0" defTabSz="609600">
              <a:lnSpc>
                <a:spcPct val="100000"/>
              </a:lnSpc>
              <a:spcBef>
                <a:spcPts val="1200"/>
              </a:spcBef>
              <a:spcAft>
                <a:spcPts val="0"/>
              </a:spcAft>
              <a:buClrTx/>
              <a:buSzTx/>
              <a:buFont typeface="Wingdings" pitchFamily="2" charset="2"/>
              <a:buNone/>
              <a:tabLst/>
              <a:defRPr sz="1600" b="0" i="0" u="none" strike="noStrike"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Ant Group has collaborated with Intel to build a PPML platform on top of Intel® Software Guard Extensions (Intel® SGX) and </a:t>
            </a:r>
            <a:r>
              <a:rPr lang="en-US" dirty="0" err="1"/>
              <a:t>Occlum</a:t>
            </a:r>
            <a:r>
              <a:rPr lang="en-US" dirty="0"/>
              <a:t>, Ant Group’s memory-safe, multi-process library OS for Intel SGX. This blog provides an overview of the solution, which runs on Analytics Zoo. We also show the solution’s performance benefits when accelerated with Intel® Deep Learning Boost (Intel® DL Boost) on 3rd Gen Intel® Xeon® Scalable processors.</a:t>
            </a:r>
          </a:p>
        </p:txBody>
      </p:sp>
      <p:sp>
        <p:nvSpPr>
          <p:cNvPr id="15" name="Text Placeholder 13">
            <a:extLst>
              <a:ext uri="{FF2B5EF4-FFF2-40B4-BE49-F238E27FC236}">
                <a16:creationId xmlns:a16="http://schemas.microsoft.com/office/drawing/2014/main" id="{64C41442-0510-43FE-BA8C-C2DCF7A10F83}"/>
              </a:ext>
            </a:extLst>
          </p:cNvPr>
          <p:cNvSpPr txBox="1">
            <a:spLocks/>
          </p:cNvSpPr>
          <p:nvPr/>
        </p:nvSpPr>
        <p:spPr>
          <a:xfrm>
            <a:off x="3178645" y="2325992"/>
            <a:ext cx="8125522" cy="393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Privacy Preserving Machine Learning powered by Intel SGX and DL Boost</a:t>
            </a:r>
          </a:p>
        </p:txBody>
      </p:sp>
      <p:grpSp>
        <p:nvGrpSpPr>
          <p:cNvPr id="23" name="Group 22">
            <a:extLst>
              <a:ext uri="{FF2B5EF4-FFF2-40B4-BE49-F238E27FC236}">
                <a16:creationId xmlns:a16="http://schemas.microsoft.com/office/drawing/2014/main" id="{C8E7F643-CC41-80AC-C4AD-9714C7A34622}"/>
              </a:ext>
            </a:extLst>
          </p:cNvPr>
          <p:cNvGrpSpPr/>
          <p:nvPr/>
        </p:nvGrpSpPr>
        <p:grpSpPr>
          <a:xfrm>
            <a:off x="10605765" y="6065482"/>
            <a:ext cx="1396803" cy="210602"/>
            <a:chOff x="10222402" y="6107888"/>
            <a:chExt cx="1396803" cy="210602"/>
          </a:xfrm>
        </p:grpSpPr>
        <p:sp>
          <p:nvSpPr>
            <p:cNvPr id="41" name="Rectangle 40">
              <a:extLst>
                <a:ext uri="{FF2B5EF4-FFF2-40B4-BE49-F238E27FC236}">
                  <a16:creationId xmlns:a16="http://schemas.microsoft.com/office/drawing/2014/main" id="{F63AA220-39A9-73B3-89A4-4FE551122CAF}"/>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40" name="Title 1">
              <a:extLst>
                <a:ext uri="{FF2B5EF4-FFF2-40B4-BE49-F238E27FC236}">
                  <a16:creationId xmlns:a16="http://schemas.microsoft.com/office/drawing/2014/main" id="{0BAB021F-24BD-ACB4-51F9-BE37AF420FF6}"/>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4A86"/>
                  </a:solidFill>
                  <a:latin typeface="+mn-lt"/>
                  <a:hlinkClick r:id="rId5"/>
                </a:rPr>
                <a:t>Link to Deeper Content</a:t>
              </a:r>
              <a:endParaRPr lang="en-US" sz="800" kern="0" dirty="0">
                <a:solidFill>
                  <a:srgbClr val="004A86"/>
                </a:solidFill>
                <a:latin typeface="+mn-lt"/>
              </a:endParaRPr>
            </a:p>
          </p:txBody>
        </p:sp>
      </p:grpSp>
      <p:graphicFrame>
        <p:nvGraphicFramePr>
          <p:cNvPr id="30" name="Table 29">
            <a:extLst>
              <a:ext uri="{FF2B5EF4-FFF2-40B4-BE49-F238E27FC236}">
                <a16:creationId xmlns:a16="http://schemas.microsoft.com/office/drawing/2014/main" id="{8184BF34-194A-3B62-74DC-194B0DBFCA81}"/>
              </a:ext>
            </a:extLst>
          </p:cNvPr>
          <p:cNvGraphicFramePr>
            <a:graphicFrameLocks noGrp="1"/>
          </p:cNvGraphicFramePr>
          <p:nvPr/>
        </p:nvGraphicFramePr>
        <p:xfrm>
          <a:off x="3178646" y="4840675"/>
          <a:ext cx="8621547" cy="602972"/>
        </p:xfrm>
        <a:graphic>
          <a:graphicData uri="http://schemas.openxmlformats.org/drawingml/2006/table">
            <a:tbl>
              <a:tblPr firstRow="1" bandRow="1">
                <a:tableStyleId>{5C22544A-7EE6-4342-B048-85BDC9FD1C3A}</a:tableStyleId>
              </a:tblPr>
              <a:tblGrid>
                <a:gridCol w="3013487">
                  <a:extLst>
                    <a:ext uri="{9D8B030D-6E8A-4147-A177-3AD203B41FA5}">
                      <a16:colId xmlns:a16="http://schemas.microsoft.com/office/drawing/2014/main" val="1055013993"/>
                    </a:ext>
                  </a:extLst>
                </a:gridCol>
                <a:gridCol w="1121612">
                  <a:extLst>
                    <a:ext uri="{9D8B030D-6E8A-4147-A177-3AD203B41FA5}">
                      <a16:colId xmlns:a16="http://schemas.microsoft.com/office/drawing/2014/main" val="3402307924"/>
                    </a:ext>
                  </a:extLst>
                </a:gridCol>
                <a:gridCol w="1121612">
                  <a:extLst>
                    <a:ext uri="{9D8B030D-6E8A-4147-A177-3AD203B41FA5}">
                      <a16:colId xmlns:a16="http://schemas.microsoft.com/office/drawing/2014/main" val="1817983939"/>
                    </a:ext>
                  </a:extLst>
                </a:gridCol>
                <a:gridCol w="1121612">
                  <a:extLst>
                    <a:ext uri="{9D8B030D-6E8A-4147-A177-3AD203B41FA5}">
                      <a16:colId xmlns:a16="http://schemas.microsoft.com/office/drawing/2014/main" val="2348707921"/>
                    </a:ext>
                  </a:extLst>
                </a:gridCol>
                <a:gridCol w="1121612">
                  <a:extLst>
                    <a:ext uri="{9D8B030D-6E8A-4147-A177-3AD203B41FA5}">
                      <a16:colId xmlns:a16="http://schemas.microsoft.com/office/drawing/2014/main" val="2851342989"/>
                    </a:ext>
                  </a:extLst>
                </a:gridCol>
                <a:gridCol w="1121612">
                  <a:extLst>
                    <a:ext uri="{9D8B030D-6E8A-4147-A177-3AD203B41FA5}">
                      <a16:colId xmlns:a16="http://schemas.microsoft.com/office/drawing/2014/main" val="2112128996"/>
                    </a:ext>
                  </a:extLst>
                </a:gridCol>
              </a:tblGrid>
              <a:tr h="564665">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Products and Solutions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u="sng" kern="1200" dirty="0">
                          <a:solidFill>
                            <a:schemeClr val="lt1"/>
                          </a:solidFill>
                          <a:effectLst/>
                          <a:latin typeface="+mn-lt"/>
                          <a:ea typeface="+mn-ea"/>
                          <a:cs typeface="+mn-cs"/>
                          <a:hlinkClick r:id="rId6"/>
                        </a:rPr>
                        <a:t>Intel® Xeon® Scalable processors</a:t>
                      </a:r>
                      <a:endParaRPr kumimoji="0" lang="en-US" sz="11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txBody>
                  <a:tcPr marL="91416" marR="91416" marT="45708" marB="45708">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Industry</a:t>
                      </a:r>
                      <a:endParaRPr lang="en-US" sz="1100" b="0" i="0" dirty="0">
                        <a:solidFill>
                          <a:schemeClr val="tx1">
                            <a:lumMod val="75000"/>
                            <a:lumOff val="25000"/>
                          </a:schemeClr>
                        </a:solidFill>
                        <a:latin typeface="IntelOne Display Regular" panose="020B0503020203020204" pitchFamily="34" charset="77"/>
                        <a:ea typeface="Intel Clear" panose="020B0604020203020204" pitchFamily="34" charset="0"/>
                        <a:cs typeface="Intel Clear" panose="020B0604020203020204" pitchFamily="34" charset="0"/>
                      </a:endParaRPr>
                    </a:p>
                    <a:p>
                      <a:pPr>
                        <a:spcAft>
                          <a:spcPts val="200"/>
                        </a:spcAft>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Financial Services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Organization Size</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bg1">
                              <a:lumMod val="50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 21000</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accent1"/>
                          </a:solidFill>
                          <a:effectLst/>
                          <a:uLnTx/>
                          <a:uFillTx/>
                          <a:latin typeface="IntelOne Display Regular" panose="020B0503020203020204" pitchFamily="34" charset="77"/>
                          <a:ea typeface="Intel Clear" panose="020B0604020203020204" pitchFamily="34" charset="0"/>
                          <a:cs typeface="Intel Clear" panose="020B0604020203020204" pitchFamily="34" charset="0"/>
                        </a:rPr>
                        <a:t>Country</a:t>
                      </a:r>
                      <a:endParaRPr kumimoji="0" lang="en-US" sz="1100" b="0" i="0" u="none" strike="noStrike" kern="1200" cap="none" spc="0" normalizeH="0" baseline="0" noProof="0" dirty="0">
                        <a:ln>
                          <a:noFill/>
                        </a:ln>
                        <a:solidFill>
                          <a:schemeClr val="tx1">
                            <a:lumMod val="75000"/>
                            <a:lumOff val="25000"/>
                          </a:schemeClr>
                        </a:solidFill>
                        <a:effectLst/>
                        <a:uLnTx/>
                        <a:uFillTx/>
                        <a:latin typeface="IntelOne Display Regular" panose="020B05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United State</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Partners</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rPr>
                        <a:t>Ant Group</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accent1"/>
                          </a:solidFill>
                          <a:latin typeface="IntelOne Display Regular" panose="020B0503020203020204" pitchFamily="34" charset="77"/>
                          <a:ea typeface="Intel Clear" panose="020B0604020203020204" pitchFamily="34" charset="0"/>
                          <a:cs typeface="Intel Clear" panose="020B0604020203020204" pitchFamily="34" charset="0"/>
                        </a:rPr>
                        <a:t>Learn more</a:t>
                      </a:r>
                    </a:p>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7"/>
                        </a:rPr>
                        <a:t>Case Study</a:t>
                      </a:r>
                      <a:endParaRPr lang="en-US" sz="1100" b="0" i="0" dirty="0">
                        <a:solidFill>
                          <a:schemeClr val="bg1">
                            <a:lumMod val="50000"/>
                          </a:schemeClr>
                        </a:solidFill>
                        <a:latin typeface="IntelOne Display Regular" panose="020B0503020203020204" pitchFamily="34" charset="77"/>
                        <a:ea typeface="Intel Clear" panose="020B0604020203020204" pitchFamily="34" charset="0"/>
                        <a:cs typeface="Intel Clear" panose="020B0604020203020204" pitchFamily="34" charset="0"/>
                        <a:hlinkClick r:id="rId8"/>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912221"/>
                  </a:ext>
                </a:extLst>
              </a:tr>
            </a:tbl>
          </a:graphicData>
        </a:graphic>
      </p:graphicFrame>
      <p:pic>
        <p:nvPicPr>
          <p:cNvPr id="2052" name="Picture 4" descr="Ant Group Helps to Accelerate Low Carbon Innovation by Granting Free Patent  Access to Its Green Computing Technologies | Business Wire">
            <a:extLst>
              <a:ext uri="{FF2B5EF4-FFF2-40B4-BE49-F238E27FC236}">
                <a16:creationId xmlns:a16="http://schemas.microsoft.com/office/drawing/2014/main" id="{963523EA-54BC-8B97-BD66-1D6807AC21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046" y="455578"/>
            <a:ext cx="2197648" cy="119327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DC43FF3-9C36-B70D-59AE-13919F6EE48A}"/>
              </a:ext>
            </a:extLst>
          </p:cNvPr>
          <p:cNvPicPr>
            <a:picLocks noChangeAspect="1"/>
          </p:cNvPicPr>
          <p:nvPr/>
        </p:nvPicPr>
        <p:blipFill>
          <a:blip r:embed="rId10"/>
          <a:stretch>
            <a:fillRect/>
          </a:stretch>
        </p:blipFill>
        <p:spPr>
          <a:xfrm>
            <a:off x="1039135" y="2382535"/>
            <a:ext cx="467470" cy="467470"/>
          </a:xfrm>
          <a:prstGeom prst="rect">
            <a:avLst/>
          </a:prstGeom>
        </p:spPr>
      </p:pic>
      <p:sp>
        <p:nvSpPr>
          <p:cNvPr id="10" name="Rectangle 9">
            <a:extLst>
              <a:ext uri="{FF2B5EF4-FFF2-40B4-BE49-F238E27FC236}">
                <a16:creationId xmlns:a16="http://schemas.microsoft.com/office/drawing/2014/main" id="{71BCB67C-4159-107D-9505-321CDEB56E4C}"/>
              </a:ext>
            </a:extLst>
          </p:cNvPr>
          <p:cNvSpPr/>
          <p:nvPr/>
        </p:nvSpPr>
        <p:spPr>
          <a:xfrm rot="10800000">
            <a:off x="5193506" y="0"/>
            <a:ext cx="6995318" cy="2108456"/>
          </a:xfrm>
          <a:prstGeom prst="rect">
            <a:avLst/>
          </a:prstGeom>
          <a:gradFill>
            <a:gsLst>
              <a:gs pos="44000">
                <a:srgbClr val="000000">
                  <a:alpha val="67523"/>
                </a:srgbClr>
              </a:gs>
              <a:gs pos="100000">
                <a:srgbClr val="000000">
                  <a:alpha val="0"/>
                </a:srgb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p>
        </p:txBody>
      </p:sp>
    </p:spTree>
    <p:extLst>
      <p:ext uri="{BB962C8B-B14F-4D97-AF65-F5344CB8AC3E}">
        <p14:creationId xmlns:p14="http://schemas.microsoft.com/office/powerpoint/2010/main" val="124534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8CA76D7-8D95-8140-62B3-C963CACB9B14}"/>
              </a:ext>
            </a:extLst>
          </p:cNvPr>
          <p:cNvPicPr>
            <a:picLocks noChangeAspect="1"/>
          </p:cNvPicPr>
          <p:nvPr/>
        </p:nvPicPr>
        <p:blipFill rotWithShape="1">
          <a:blip r:embed="rId3"/>
          <a:srcRect l="5057" r="9413"/>
          <a:stretch/>
        </p:blipFill>
        <p:spPr>
          <a:xfrm>
            <a:off x="0" y="2108458"/>
            <a:ext cx="2643290" cy="4292342"/>
          </a:xfrm>
          <a:prstGeom prst="rect">
            <a:avLst/>
          </a:prstGeom>
        </p:spPr>
      </p:pic>
      <p:sp>
        <p:nvSpPr>
          <p:cNvPr id="5" name="Rectangle">
            <a:extLst>
              <a:ext uri="{FF2B5EF4-FFF2-40B4-BE49-F238E27FC236}">
                <a16:creationId xmlns:a16="http://schemas.microsoft.com/office/drawing/2014/main" id="{793ED34F-523E-4422-A14F-FB411A7F6456}"/>
              </a:ext>
            </a:extLst>
          </p:cNvPr>
          <p:cNvSpPr/>
          <p:nvPr/>
        </p:nvSpPr>
        <p:spPr>
          <a:xfrm>
            <a:off x="2643290" y="-1"/>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591622"/>
          </a:xfrm>
          <a:prstGeom prst="rect">
            <a:avLst/>
          </a:prstGeom>
        </p:spPr>
        <p:txBody>
          <a:bodyPr>
            <a:noAutofit/>
          </a:bodyPr>
          <a:lstStyle>
            <a:defPPr>
              <a:defRPr lang="en-US"/>
            </a:defPPr>
            <a:lvl1pPr marR="0" indent="0" defTabSz="609417">
              <a:lnSpc>
                <a:spcPct val="100000"/>
              </a:lnSpc>
              <a:spcBef>
                <a:spcPts val="1200"/>
              </a:spcBef>
              <a:spcAft>
                <a:spcPts val="0"/>
              </a:spcAft>
              <a:buClrTx/>
              <a:buSzTx/>
              <a:buFont typeface="Wingdings" pitchFamily="2" charset="2"/>
              <a:buNone/>
              <a:tabLst/>
              <a:defRPr sz="900" b="0" i="0" u="none" strike="noStrike" kern="0"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sz="1100" dirty="0"/>
              <a:t>The IRSAP Group is a market-leading, family-owned, Italian business and a core protagonist in the European heating and ventilation sectors. Founded in 1963 in Rovigo, Italy, IRSAP achieves worldwide sales of ca. EUR110 million in over 60 countries and employs more than 1,000 people. The group operates two manufacturing sites for designer radiators and towel rails: </a:t>
            </a:r>
            <a:r>
              <a:rPr lang="en-US" sz="1100" dirty="0" err="1"/>
              <a:t>Arquà</a:t>
            </a:r>
            <a:r>
              <a:rPr lang="en-US" sz="1100" dirty="0"/>
              <a:t> </a:t>
            </a:r>
            <a:r>
              <a:rPr lang="en-US" sz="1100" dirty="0" err="1"/>
              <a:t>Polesine</a:t>
            </a:r>
            <a:r>
              <a:rPr lang="en-US" sz="1100" dirty="0"/>
              <a:t> (Rovigo, Italy) and Cluj </a:t>
            </a:r>
            <a:r>
              <a:rPr lang="en-US" sz="1100" dirty="0" err="1"/>
              <a:t>Napoca</a:t>
            </a:r>
            <a:r>
              <a:rPr lang="en-US" sz="1100" dirty="0"/>
              <a:t> (Romania), spanning ca. 500,000 m2 of automated and manned production facilities.</a:t>
            </a:r>
          </a:p>
        </p:txBody>
      </p:sp>
      <p:sp>
        <p:nvSpPr>
          <p:cNvPr id="15" name="Text Placeholder 13">
            <a:extLst>
              <a:ext uri="{FF2B5EF4-FFF2-40B4-BE49-F238E27FC236}">
                <a16:creationId xmlns:a16="http://schemas.microsoft.com/office/drawing/2014/main" id="{64C41442-0510-43FE-BA8C-C2DCF7A10F83}"/>
              </a:ext>
            </a:extLst>
          </p:cNvPr>
          <p:cNvSpPr txBox="1">
            <a:spLocks/>
          </p:cNvSpPr>
          <p:nvPr/>
        </p:nvSpPr>
        <p:spPr>
          <a:xfrm>
            <a:off x="3178645" y="2325992"/>
            <a:ext cx="8125522" cy="393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IRSAP Boosts Business Agility to Pace Trends</a:t>
            </a:r>
          </a:p>
        </p:txBody>
      </p:sp>
      <p:sp>
        <p:nvSpPr>
          <p:cNvPr id="25" name="Title 1">
            <a:extLst>
              <a:ext uri="{FF2B5EF4-FFF2-40B4-BE49-F238E27FC236}">
                <a16:creationId xmlns:a16="http://schemas.microsoft.com/office/drawing/2014/main" id="{74E2ABA9-A721-49B1-B996-77382DABA597}"/>
              </a:ext>
            </a:extLst>
          </p:cNvPr>
          <p:cNvSpPr txBox="1">
            <a:spLocks/>
          </p:cNvSpPr>
          <p:nvPr/>
        </p:nvSpPr>
        <p:spPr>
          <a:xfrm>
            <a:off x="3654213" y="758264"/>
            <a:ext cx="3947167" cy="1063182"/>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r>
              <a:rPr lang="en-US" sz="2000" dirty="0">
                <a:latin typeface="IntelOne Display Bold" panose="020B0503020203020204" pitchFamily="34" charset="77"/>
                <a:sym typeface="Helvetica Neue"/>
              </a:rPr>
              <a:t>30% </a:t>
            </a:r>
            <a:r>
              <a:rPr lang="en-US" sz="2000" dirty="0">
                <a:sym typeface="Helvetica Neue"/>
              </a:rPr>
              <a:t>improvement in end-user application performance</a:t>
            </a:r>
          </a:p>
        </p:txBody>
      </p:sp>
      <p:sp>
        <p:nvSpPr>
          <p:cNvPr id="22" name="Title 1">
            <a:extLst>
              <a:ext uri="{FF2B5EF4-FFF2-40B4-BE49-F238E27FC236}">
                <a16:creationId xmlns:a16="http://schemas.microsoft.com/office/drawing/2014/main" id="{1CE684A6-58E8-4F7A-BF43-2E65F62D5EB7}"/>
              </a:ext>
            </a:extLst>
          </p:cNvPr>
          <p:cNvSpPr txBox="1">
            <a:spLocks/>
          </p:cNvSpPr>
          <p:nvPr/>
        </p:nvSpPr>
        <p:spPr>
          <a:xfrm>
            <a:off x="8832272" y="758264"/>
            <a:ext cx="3004615" cy="1111858"/>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r>
              <a:rPr lang="en-US" sz="2000" dirty="0">
                <a:latin typeface="IntelOne Display Bold" panose="020B0503020203020204" pitchFamily="34" charset="77"/>
                <a:sym typeface="Helvetica Neue"/>
              </a:rPr>
              <a:t>50% </a:t>
            </a:r>
            <a:r>
              <a:rPr lang="en-US" sz="2000" dirty="0">
                <a:sym typeface="Helvetica Neue"/>
              </a:rPr>
              <a:t>improvement in processing batch jobs</a:t>
            </a:r>
          </a:p>
        </p:txBody>
      </p:sp>
      <p:cxnSp>
        <p:nvCxnSpPr>
          <p:cNvPr id="8" name="Straight Connector 7">
            <a:extLst>
              <a:ext uri="{FF2B5EF4-FFF2-40B4-BE49-F238E27FC236}">
                <a16:creationId xmlns:a16="http://schemas.microsoft.com/office/drawing/2014/main" id="{87174C40-1693-C04C-EC68-E6ED3B08053B}"/>
              </a:ext>
            </a:extLst>
          </p:cNvPr>
          <p:cNvCxnSpPr/>
          <p:nvPr/>
        </p:nvCxnSpPr>
        <p:spPr>
          <a:xfrm>
            <a:off x="7601380" y="266644"/>
            <a:ext cx="0" cy="1583271"/>
          </a:xfrm>
          <a:prstGeom prst="line">
            <a:avLst/>
          </a:prstGeom>
          <a:ln w="9525">
            <a:solidFill>
              <a:srgbClr val="00C7F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90A18DD-AF46-5A34-F94D-C629CAA833EA}"/>
              </a:ext>
            </a:extLst>
          </p:cNvPr>
          <p:cNvGrpSpPr/>
          <p:nvPr/>
        </p:nvGrpSpPr>
        <p:grpSpPr>
          <a:xfrm>
            <a:off x="3178645" y="769001"/>
            <a:ext cx="289440" cy="289439"/>
            <a:chOff x="4198824" y="6783457"/>
            <a:chExt cx="280946" cy="280946"/>
          </a:xfrm>
        </p:grpSpPr>
        <p:sp>
          <p:nvSpPr>
            <p:cNvPr id="13" name="Freeform 419">
              <a:extLst>
                <a:ext uri="{FF2B5EF4-FFF2-40B4-BE49-F238E27FC236}">
                  <a16:creationId xmlns:a16="http://schemas.microsoft.com/office/drawing/2014/main" id="{9910CA4C-5C17-9820-0A48-90E72FF39B01}"/>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17" name="Freeform 421">
              <a:extLst>
                <a:ext uri="{FF2B5EF4-FFF2-40B4-BE49-F238E27FC236}">
                  <a16:creationId xmlns:a16="http://schemas.microsoft.com/office/drawing/2014/main" id="{FD26705B-2D6F-D1AE-F78C-00C92DD179BE}"/>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18" name="Group 17">
            <a:extLst>
              <a:ext uri="{FF2B5EF4-FFF2-40B4-BE49-F238E27FC236}">
                <a16:creationId xmlns:a16="http://schemas.microsoft.com/office/drawing/2014/main" id="{F3B9C30C-542C-7213-2AA4-4C021A6EE81D}"/>
              </a:ext>
            </a:extLst>
          </p:cNvPr>
          <p:cNvGrpSpPr/>
          <p:nvPr/>
        </p:nvGrpSpPr>
        <p:grpSpPr>
          <a:xfrm>
            <a:off x="8311333" y="769001"/>
            <a:ext cx="289440" cy="289439"/>
            <a:chOff x="4198824" y="6783457"/>
            <a:chExt cx="280946" cy="280946"/>
          </a:xfrm>
        </p:grpSpPr>
        <p:sp>
          <p:nvSpPr>
            <p:cNvPr id="28" name="Freeform 419">
              <a:extLst>
                <a:ext uri="{FF2B5EF4-FFF2-40B4-BE49-F238E27FC236}">
                  <a16:creationId xmlns:a16="http://schemas.microsoft.com/office/drawing/2014/main" id="{382645AD-636A-D974-72F8-628F55F7ABAD}"/>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29" name="Freeform 421">
              <a:extLst>
                <a:ext uri="{FF2B5EF4-FFF2-40B4-BE49-F238E27FC236}">
                  <a16:creationId xmlns:a16="http://schemas.microsoft.com/office/drawing/2014/main" id="{07C5B3C3-A31F-0315-61DA-51A8AE11E8A7}"/>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sp>
        <p:nvSpPr>
          <p:cNvPr id="32" name="Content Placeholder 12">
            <a:extLst>
              <a:ext uri="{FF2B5EF4-FFF2-40B4-BE49-F238E27FC236}">
                <a16:creationId xmlns:a16="http://schemas.microsoft.com/office/drawing/2014/main" id="{01F9080B-1430-9B58-6E57-978B7369312F}"/>
              </a:ext>
            </a:extLst>
          </p:cNvPr>
          <p:cNvSpPr txBox="1">
            <a:spLocks/>
          </p:cNvSpPr>
          <p:nvPr/>
        </p:nvSpPr>
        <p:spPr>
          <a:xfrm>
            <a:off x="3115577" y="4018645"/>
            <a:ext cx="8747335" cy="343437"/>
          </a:xfrm>
          <a:prstGeom prst="rect">
            <a:avLst/>
          </a:prstGeom>
        </p:spPr>
        <p:txBody>
          <a:bodyPr>
            <a:noAutofit/>
          </a:bodyP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marL="228531" indent="-228531" defTabSz="609417">
              <a:defRPr/>
            </a:pPr>
            <a:r>
              <a:rPr lang="en-US" sz="1100" kern="0" dirty="0">
                <a:solidFill>
                  <a:srgbClr val="525252"/>
                </a:solidFill>
                <a:latin typeface="IntelOne Display Light" panose="020B0403020203020204" pitchFamily="34" charset="77"/>
              </a:rPr>
              <a:t>Upgrade SAP ERP to SAP HANA with consistent production, quality assurance, and development systems.</a:t>
            </a:r>
          </a:p>
        </p:txBody>
      </p:sp>
      <p:sp>
        <p:nvSpPr>
          <p:cNvPr id="33" name="Content Placeholder 12">
            <a:extLst>
              <a:ext uri="{FF2B5EF4-FFF2-40B4-BE49-F238E27FC236}">
                <a16:creationId xmlns:a16="http://schemas.microsoft.com/office/drawing/2014/main" id="{30948D0B-392B-8B35-E308-52DDD1AC0CDA}"/>
              </a:ext>
            </a:extLst>
          </p:cNvPr>
          <p:cNvSpPr txBox="1">
            <a:spLocks/>
          </p:cNvSpPr>
          <p:nvPr/>
        </p:nvSpPr>
        <p:spPr>
          <a:xfrm>
            <a:off x="3115577" y="4782359"/>
            <a:ext cx="8747335" cy="1033729"/>
          </a:xfrm>
          <a:prstGeom prst="rect">
            <a:avLst/>
          </a:prstGeom>
        </p:spPr>
        <p:txBody>
          <a:bodyPr>
            <a:noAutofit/>
          </a:bodyPr>
          <a:lstStyle>
            <a:defPPr>
              <a:defRPr lang="en-US"/>
            </a:defPPr>
            <a:lvl1pPr marL="228531" marR="0" indent="-228531" defTabSz="609417">
              <a:lnSpc>
                <a:spcPct val="100000"/>
              </a:lnSpc>
              <a:spcBef>
                <a:spcPts val="1200"/>
              </a:spcBef>
              <a:spcAft>
                <a:spcPts val="0"/>
              </a:spcAft>
              <a:buClrTx/>
              <a:buSzTx/>
              <a:buFont typeface="Wingdings" pitchFamily="2" charset="2"/>
              <a:buChar char="§"/>
              <a:tabLst/>
              <a:defRPr sz="900" b="0" i="0" u="none" strike="noStrike" kern="0"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sz="1100" dirty="0"/>
              <a:t>Lenovo </a:t>
            </a:r>
            <a:r>
              <a:rPr lang="en-US" sz="1100" dirty="0" err="1"/>
              <a:t>ThinkAgile</a:t>
            </a:r>
            <a:r>
              <a:rPr lang="en-US" sz="1100" dirty="0"/>
              <a:t> HX Solution for SAP HANA, powered by </a:t>
            </a:r>
            <a:r>
              <a:rPr lang="en-US" sz="1100" dirty="0">
                <a:hlinkClick r:id="rId4">
                  <a:extLst>
                    <a:ext uri="{A12FA001-AC4F-418D-AE19-62706E023703}">
                      <ahyp:hlinkClr xmlns:ahyp="http://schemas.microsoft.com/office/drawing/2018/hyperlinkcolor" val="tx"/>
                    </a:ext>
                  </a:extLst>
                </a:hlinkClick>
              </a:rPr>
              <a:t>Intel® Xeon® Scalable processors</a:t>
            </a:r>
            <a:r>
              <a:rPr lang="en-US" sz="1100" dirty="0"/>
              <a:t> and Nutanix Enterprise Cloud software, was developed in collaboration with SAP and specifically engineered and optimized for SAP HANA workloads in hyperconverged clusters. The Intel Xeon Scalable processors support high main-memory capacities—crucial for running SAP HANA workloads, as the platform keeps all data in-memory—and boast an increase in in core-count over previous generations of Intel® processors. IRSAP found that the Lenovo </a:t>
            </a:r>
            <a:r>
              <a:rPr lang="en-US" sz="1100" dirty="0" err="1"/>
              <a:t>ThinkAgile</a:t>
            </a:r>
            <a:r>
              <a:rPr lang="en-US" sz="1100" dirty="0"/>
              <a:t> HX solution delivers up to a 50% performance boost over IRSAP’s legacy infrastructure.1 The HCI consolidates storage and compute into a single virtual pool with a simple management interface.</a:t>
            </a:r>
            <a:endParaRPr lang="en-US" altLang="en-US" sz="1100" dirty="0"/>
          </a:p>
        </p:txBody>
      </p:sp>
      <p:sp>
        <p:nvSpPr>
          <p:cNvPr id="35" name="TextBox 34">
            <a:extLst>
              <a:ext uri="{FF2B5EF4-FFF2-40B4-BE49-F238E27FC236}">
                <a16:creationId xmlns:a16="http://schemas.microsoft.com/office/drawing/2014/main" id="{28DB003D-F009-15A4-30D5-73BFEA583B9F}"/>
              </a:ext>
            </a:extLst>
          </p:cNvPr>
          <p:cNvSpPr txBox="1"/>
          <p:nvPr/>
        </p:nvSpPr>
        <p:spPr>
          <a:xfrm>
            <a:off x="3115577" y="3749575"/>
            <a:ext cx="1130438" cy="276999"/>
          </a:xfrm>
          <a:prstGeom prst="rect">
            <a:avLst/>
          </a:prstGeom>
          <a:noFill/>
        </p:spPr>
        <p:txBody>
          <a:bodyPr wrap="none" rtlCol="0">
            <a:spAutoFit/>
          </a:bodyPr>
          <a:lstStyle/>
          <a:p>
            <a:r>
              <a:rPr lang="en-US" sz="1200" dirty="0">
                <a:solidFill>
                  <a:srgbClr val="525252"/>
                </a:solidFill>
                <a:latin typeface="IntelOne Display Medium" panose="020B0503020203020204" pitchFamily="34" charset="77"/>
              </a:rPr>
              <a:t>CHALLENGE</a:t>
            </a:r>
          </a:p>
        </p:txBody>
      </p:sp>
      <p:cxnSp>
        <p:nvCxnSpPr>
          <p:cNvPr id="37" name="Straight Connector 36">
            <a:extLst>
              <a:ext uri="{FF2B5EF4-FFF2-40B4-BE49-F238E27FC236}">
                <a16:creationId xmlns:a16="http://schemas.microsoft.com/office/drawing/2014/main" id="{E574FB4B-C165-FDAB-BE64-12C857FE1A91}"/>
              </a:ext>
            </a:extLst>
          </p:cNvPr>
          <p:cNvCxnSpPr>
            <a:cxnSpLocks/>
          </p:cNvCxnSpPr>
          <p:nvPr/>
        </p:nvCxnSpPr>
        <p:spPr>
          <a:xfrm>
            <a:off x="3225138" y="3649254"/>
            <a:ext cx="8480578"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436FF3-4D08-1B17-597D-86A52341F5EE}"/>
              </a:ext>
            </a:extLst>
          </p:cNvPr>
          <p:cNvCxnSpPr/>
          <p:nvPr/>
        </p:nvCxnSpPr>
        <p:spPr>
          <a:xfrm>
            <a:off x="3225138" y="4394367"/>
            <a:ext cx="8480578"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3B63EC6-4C63-871C-DEDE-2D127CD48102}"/>
              </a:ext>
            </a:extLst>
          </p:cNvPr>
          <p:cNvSpPr txBox="1"/>
          <p:nvPr/>
        </p:nvSpPr>
        <p:spPr>
          <a:xfrm>
            <a:off x="3115577" y="4469093"/>
            <a:ext cx="992579" cy="276999"/>
          </a:xfrm>
          <a:prstGeom prst="rect">
            <a:avLst/>
          </a:prstGeom>
          <a:noFill/>
        </p:spPr>
        <p:txBody>
          <a:bodyPr wrap="none" rtlCol="0">
            <a:spAutoFit/>
          </a:bodyPr>
          <a:lstStyle/>
          <a:p>
            <a:r>
              <a:rPr lang="en-US" sz="1200" dirty="0">
                <a:solidFill>
                  <a:srgbClr val="525252"/>
                </a:solidFill>
                <a:latin typeface="IntelOne Display Medium" panose="020B0503020203020204" pitchFamily="34" charset="77"/>
              </a:rPr>
              <a:t>SOLUTION</a:t>
            </a:r>
          </a:p>
        </p:txBody>
      </p:sp>
      <p:sp>
        <p:nvSpPr>
          <p:cNvPr id="6" name="TextBox 5">
            <a:extLst>
              <a:ext uri="{FF2B5EF4-FFF2-40B4-BE49-F238E27FC236}">
                <a16:creationId xmlns:a16="http://schemas.microsoft.com/office/drawing/2014/main" id="{44A8D2E1-5E75-CCD3-6E2D-F9CAFD4BCD6B}"/>
              </a:ext>
            </a:extLst>
          </p:cNvPr>
          <p:cNvSpPr txBox="1"/>
          <p:nvPr/>
        </p:nvSpPr>
        <p:spPr>
          <a:xfrm>
            <a:off x="267813" y="914034"/>
            <a:ext cx="2111475" cy="830997"/>
          </a:xfrm>
          <a:prstGeom prst="rect">
            <a:avLst/>
          </a:prstGeom>
          <a:noFill/>
        </p:spPr>
        <p:txBody>
          <a:bodyPr wrap="none" lIns="91440" tIns="45720" rIns="91440" bIns="45720" rtlCol="0" anchor="t">
            <a:spAutoFit/>
          </a:bodyPr>
          <a:lstStyle/>
          <a:p>
            <a:pPr algn="ctr"/>
            <a:r>
              <a:rPr lang="en-US" sz="2400" b="1" kern="0" dirty="0">
                <a:solidFill>
                  <a:schemeClr val="bg1"/>
                </a:solidFill>
                <a:latin typeface="IntelOne Display Bold"/>
              </a:rPr>
              <a:t>&amp;</a:t>
            </a:r>
            <a:endParaRPr lang="en-US" sz="2400" b="1" dirty="0">
              <a:solidFill>
                <a:schemeClr val="bg1"/>
              </a:solidFill>
              <a:latin typeface="IntelOne Display Bold"/>
            </a:endParaRPr>
          </a:p>
          <a:p>
            <a:pPr algn="ctr"/>
            <a:r>
              <a:rPr lang="en-US" sz="2400" b="1" kern="0" dirty="0">
                <a:solidFill>
                  <a:schemeClr val="bg1"/>
                </a:solidFill>
                <a:latin typeface="IntelOne Display Bold"/>
              </a:rPr>
              <a:t>IRSAP Group</a:t>
            </a:r>
            <a:endParaRPr lang="en-US" sz="2400" b="1" dirty="0">
              <a:solidFill>
                <a:schemeClr val="bg1"/>
              </a:solidFill>
              <a:latin typeface="IntelOne Display Bold"/>
            </a:endParaRPr>
          </a:p>
        </p:txBody>
      </p:sp>
      <p:grpSp>
        <p:nvGrpSpPr>
          <p:cNvPr id="16" name="Group 15">
            <a:extLst>
              <a:ext uri="{FF2B5EF4-FFF2-40B4-BE49-F238E27FC236}">
                <a16:creationId xmlns:a16="http://schemas.microsoft.com/office/drawing/2014/main" id="{DA4B7770-1E51-171D-3AEF-CFCA0F364BA7}"/>
              </a:ext>
            </a:extLst>
          </p:cNvPr>
          <p:cNvGrpSpPr/>
          <p:nvPr/>
        </p:nvGrpSpPr>
        <p:grpSpPr>
          <a:xfrm>
            <a:off x="10605765" y="6065482"/>
            <a:ext cx="1396803" cy="210602"/>
            <a:chOff x="10222402" y="6107888"/>
            <a:chExt cx="1396803" cy="210602"/>
          </a:xfrm>
        </p:grpSpPr>
        <p:sp>
          <p:nvSpPr>
            <p:cNvPr id="19" name="Rectangle 18">
              <a:extLst>
                <a:ext uri="{FF2B5EF4-FFF2-40B4-BE49-F238E27FC236}">
                  <a16:creationId xmlns:a16="http://schemas.microsoft.com/office/drawing/2014/main" id="{24B290FA-3817-4374-1F45-2A6357265299}"/>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20" name="Title 1">
              <a:extLst>
                <a:ext uri="{FF2B5EF4-FFF2-40B4-BE49-F238E27FC236}">
                  <a16:creationId xmlns:a16="http://schemas.microsoft.com/office/drawing/2014/main" id="{FE6CF369-5C14-AE58-C6BC-1C6FA0A0EBA9}"/>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C7FD"/>
                  </a:solidFill>
                  <a:latin typeface="+mn-lt"/>
                  <a:hlinkClick r:id="rId5">
                    <a:extLst>
                      <a:ext uri="{A12FA001-AC4F-418D-AE19-62706E023703}">
                        <ahyp:hlinkClr xmlns:ahyp="http://schemas.microsoft.com/office/drawing/2018/hyperlinkcolor" val="tx"/>
                      </a:ext>
                    </a:extLst>
                  </a:hlinkClick>
                </a:rPr>
                <a:t>Link to Deeper Content</a:t>
              </a:r>
              <a:endParaRPr lang="en-US" sz="800" kern="0" dirty="0">
                <a:solidFill>
                  <a:srgbClr val="00C7FD"/>
                </a:solidFill>
                <a:latin typeface="+mn-lt"/>
              </a:endParaRPr>
            </a:p>
          </p:txBody>
        </p:sp>
      </p:grpSp>
      <p:sp>
        <p:nvSpPr>
          <p:cNvPr id="21" name="TextBox 20">
            <a:extLst>
              <a:ext uri="{FF2B5EF4-FFF2-40B4-BE49-F238E27FC236}">
                <a16:creationId xmlns:a16="http://schemas.microsoft.com/office/drawing/2014/main" id="{9D78800E-9C47-04F9-3976-A8D498EFFB24}"/>
              </a:ext>
            </a:extLst>
          </p:cNvPr>
          <p:cNvSpPr txBox="1"/>
          <p:nvPr/>
        </p:nvSpPr>
        <p:spPr>
          <a:xfrm>
            <a:off x="3115577" y="94804"/>
            <a:ext cx="936475" cy="276999"/>
          </a:xfrm>
          <a:prstGeom prst="rect">
            <a:avLst/>
          </a:prstGeom>
          <a:noFill/>
        </p:spPr>
        <p:txBody>
          <a:bodyPr wrap="none" rtlCol="0">
            <a:spAutoFit/>
          </a:bodyPr>
          <a:lstStyle>
            <a:defPPr>
              <a:defRPr lang="en-US"/>
            </a:defPPr>
            <a:lvl1pPr>
              <a:defRPr sz="1200">
                <a:solidFill>
                  <a:srgbClr val="525252"/>
                </a:solidFill>
                <a:latin typeface="IntelOne Display Medium" panose="020B0503020203020204" pitchFamily="34" charset="77"/>
              </a:defRPr>
            </a:lvl1pPr>
          </a:lstStyle>
          <a:p>
            <a:r>
              <a:rPr lang="en-US" dirty="0">
                <a:solidFill>
                  <a:srgbClr val="FFFFFF"/>
                </a:solidFill>
              </a:rPr>
              <a:t>RESULTS:</a:t>
            </a:r>
          </a:p>
        </p:txBody>
      </p:sp>
      <p:sp>
        <p:nvSpPr>
          <p:cNvPr id="11" name="Rectangle 10">
            <a:extLst>
              <a:ext uri="{FF2B5EF4-FFF2-40B4-BE49-F238E27FC236}">
                <a16:creationId xmlns:a16="http://schemas.microsoft.com/office/drawing/2014/main" id="{5E66A9A5-AB12-D773-AF7C-B2A68DD3B8A0}"/>
              </a:ext>
            </a:extLst>
          </p:cNvPr>
          <p:cNvSpPr/>
          <p:nvPr/>
        </p:nvSpPr>
        <p:spPr>
          <a:xfrm>
            <a:off x="188463" y="3200214"/>
            <a:ext cx="2228751" cy="2942320"/>
          </a:xfrm>
          <a:prstGeom prst="rect">
            <a:avLst/>
          </a:prstGeom>
          <a:gradFill>
            <a:gsLst>
              <a:gs pos="0">
                <a:srgbClr val="F2F2F2">
                  <a:alpha val="85000"/>
                </a:srgbClr>
              </a:gs>
              <a:gs pos="100000">
                <a:srgbClr val="FFFFFF">
                  <a:alpha val="85000"/>
                </a:srgbClr>
              </a:gs>
            </a:gsLst>
            <a:lin ang="2400000" scaled="0"/>
          </a:gra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59F7D81-DDAD-16CB-CFD8-FFD3804BF1FC}"/>
              </a:ext>
            </a:extLst>
          </p:cNvPr>
          <p:cNvPicPr>
            <a:picLocks noChangeAspect="1"/>
          </p:cNvPicPr>
          <p:nvPr/>
        </p:nvPicPr>
        <p:blipFill>
          <a:blip r:embed="rId6"/>
          <a:stretch>
            <a:fillRect/>
          </a:stretch>
        </p:blipFill>
        <p:spPr>
          <a:xfrm>
            <a:off x="1028532" y="2372175"/>
            <a:ext cx="589008" cy="568333"/>
          </a:xfrm>
          <a:prstGeom prst="rect">
            <a:avLst/>
          </a:prstGeom>
          <a:effectLst/>
        </p:spPr>
      </p:pic>
      <p:pic>
        <p:nvPicPr>
          <p:cNvPr id="1028" name="Picture 4" descr="Lenovo Logo, symbol, meaning, history, PNG, brand">
            <a:extLst>
              <a:ext uri="{FF2B5EF4-FFF2-40B4-BE49-F238E27FC236}">
                <a16:creationId xmlns:a16="http://schemas.microsoft.com/office/drawing/2014/main" id="{6E6D5D21-181D-D0A8-A0AE-1EE7279D75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6" t="20534" r="571" b="20494"/>
          <a:stretch/>
        </p:blipFill>
        <p:spPr bwMode="auto">
          <a:xfrm>
            <a:off x="781570" y="377461"/>
            <a:ext cx="936813" cy="31455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39143C01-1AD4-48CC-8EFC-1A15BEE2424B}"/>
              </a:ext>
            </a:extLst>
          </p:cNvPr>
          <p:cNvSpPr txBox="1">
            <a:spLocks/>
          </p:cNvSpPr>
          <p:nvPr/>
        </p:nvSpPr>
        <p:spPr>
          <a:xfrm>
            <a:off x="325913" y="3289491"/>
            <a:ext cx="1928103" cy="2600644"/>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pPr marL="0" indent="0" defTabSz="609417">
              <a:buNone/>
              <a:defRPr/>
            </a:pPr>
            <a:r>
              <a:rPr lang="en-US" sz="1000" kern="0" dirty="0">
                <a:solidFill>
                  <a:srgbClr val="525252"/>
                </a:solidFill>
                <a:latin typeface="IntelOne Display Light" panose="020B0403020203020204" pitchFamily="34" charset="77"/>
              </a:rPr>
              <a:t>“Cutting the time taken to complete planning process in half helps our teams to work more efficiently and ensure we always have the right materials at the right time to meet customer demand,” says Marco </a:t>
            </a:r>
            <a:r>
              <a:rPr lang="en-US" sz="1000" kern="0" dirty="0" err="1">
                <a:solidFill>
                  <a:srgbClr val="525252"/>
                </a:solidFill>
                <a:latin typeface="IntelOne Display Light" panose="020B0403020203020204" pitchFamily="34" charset="77"/>
              </a:rPr>
              <a:t>Monesi</a:t>
            </a:r>
            <a:r>
              <a:rPr lang="en-US" sz="1000" kern="0" dirty="0">
                <a:solidFill>
                  <a:srgbClr val="525252"/>
                </a:solidFill>
                <a:latin typeface="IntelOne Display Light" panose="020B0403020203020204" pitchFamily="34" charset="77"/>
              </a:rPr>
              <a:t>, CFO. “Since migrating SAP ERP to the SAP HANA platform on Lenovo HCI, batch processing jobs are 50% faster on average.</a:t>
            </a:r>
            <a:r>
              <a:rPr lang="en-US" sz="1000" kern="0" baseline="30000" dirty="0">
                <a:solidFill>
                  <a:srgbClr val="525252"/>
                </a:solidFill>
                <a:latin typeface="IntelOne Display Light" panose="020B0403020203020204" pitchFamily="34" charset="77"/>
              </a:rPr>
              <a:t>1</a:t>
            </a:r>
            <a:r>
              <a:rPr lang="en-US" sz="1000" kern="0" dirty="0">
                <a:solidFill>
                  <a:srgbClr val="525252"/>
                </a:solidFill>
                <a:latin typeface="IntelOne Display Light" panose="020B0403020203020204" pitchFamily="34" charset="77"/>
              </a:rPr>
              <a:t> Thanks to the Intel Xeon Scalable processors, end-user application performance has also improved by around 30%</a:t>
            </a:r>
            <a:r>
              <a:rPr lang="en-US" sz="1000" kern="0" baseline="30000" dirty="0">
                <a:solidFill>
                  <a:srgbClr val="525252"/>
                </a:solidFill>
                <a:latin typeface="IntelOne Display Light" panose="020B0403020203020204" pitchFamily="34" charset="77"/>
              </a:rPr>
              <a:t>2</a:t>
            </a:r>
            <a:r>
              <a:rPr lang="en-US" sz="1000" kern="0" dirty="0">
                <a:solidFill>
                  <a:srgbClr val="525252"/>
                </a:solidFill>
                <a:latin typeface="IntelOne Display Light" panose="020B0403020203020204" pitchFamily="34" charset="77"/>
              </a:rPr>
              <a:t>, empowering employees to work more productively.”</a:t>
            </a:r>
            <a:endParaRPr lang="en-US" sz="1000" kern="0" dirty="0">
              <a:solidFill>
                <a:srgbClr val="525252"/>
              </a:solidFill>
              <a:latin typeface="IntelOne Display Light" panose="020B0403020203020204" pitchFamily="34" charset="77"/>
              <a:sym typeface="Helvetica Neue"/>
            </a:endParaRPr>
          </a:p>
          <a:p>
            <a:pPr marL="0" indent="0" algn="r" defTabSz="609417">
              <a:buNone/>
              <a:defRPr/>
            </a:pPr>
            <a:r>
              <a:rPr lang="en-US" sz="1050" dirty="0">
                <a:solidFill>
                  <a:srgbClr val="525252"/>
                </a:solidFill>
              </a:rPr>
              <a:t>— </a:t>
            </a:r>
            <a:r>
              <a:rPr lang="en-US" sz="1050" dirty="0">
                <a:solidFill>
                  <a:srgbClr val="525252"/>
                </a:solidFill>
                <a:hlinkClick r:id="rId5">
                  <a:extLst>
                    <a:ext uri="{A12FA001-AC4F-418D-AE19-62706E023703}">
                      <ahyp:hlinkClr xmlns:ahyp="http://schemas.microsoft.com/office/drawing/2018/hyperlinkcolor" val="tx"/>
                    </a:ext>
                  </a:extLst>
                </a:hlinkClick>
              </a:rPr>
              <a:t>Marco Monesi, CFO, Eurosystem &amp; Estecom</a:t>
            </a:r>
            <a:endParaRPr lang="en-US" sz="1050" dirty="0">
              <a:solidFill>
                <a:srgbClr val="525252"/>
              </a:solidFill>
            </a:endParaRPr>
          </a:p>
          <a:p>
            <a:pPr algn="r"/>
            <a:endParaRPr lang="en-US" sz="1400" dirty="0">
              <a:solidFill>
                <a:srgbClr val="525252"/>
              </a:solidFill>
              <a:sym typeface="Helvetica Neue"/>
            </a:endParaRPr>
          </a:p>
        </p:txBody>
      </p:sp>
    </p:spTree>
    <p:extLst>
      <p:ext uri="{BB962C8B-B14F-4D97-AF65-F5344CB8AC3E}">
        <p14:creationId xmlns:p14="http://schemas.microsoft.com/office/powerpoint/2010/main" val="3191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C8A2D4-D758-06A3-1B64-AEBC398BC97B}"/>
              </a:ext>
            </a:extLst>
          </p:cNvPr>
          <p:cNvSpPr/>
          <p:nvPr/>
        </p:nvSpPr>
        <p:spPr>
          <a:xfrm>
            <a:off x="0" y="2108458"/>
            <a:ext cx="2643290" cy="4292342"/>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a:extLst>
              <a:ext uri="{FF2B5EF4-FFF2-40B4-BE49-F238E27FC236}">
                <a16:creationId xmlns:a16="http://schemas.microsoft.com/office/drawing/2014/main" id="{793ED34F-523E-4422-A14F-FB411A7F6456}"/>
              </a:ext>
            </a:extLst>
          </p:cNvPr>
          <p:cNvSpPr/>
          <p:nvPr/>
        </p:nvSpPr>
        <p:spPr>
          <a:xfrm>
            <a:off x="2643290" y="-1"/>
            <a:ext cx="9545535" cy="2108459"/>
          </a:xfrm>
          <a:prstGeom prst="rect">
            <a:avLst/>
          </a:prstGeom>
          <a:solidFill>
            <a:schemeClr val="accent1"/>
          </a:solidFill>
          <a:ln w="12700">
            <a:miter lim="400000"/>
          </a:ln>
        </p:spPr>
        <p:txBody>
          <a:bodyPr lIns="0" tIns="0" rIns="0" bIns="0" anchor="ctr"/>
          <a:lstStyle/>
          <a:p>
            <a:pPr algn="ctr" defTabSz="412626" hangingPunct="0">
              <a:defRPr sz="3200">
                <a:solidFill>
                  <a:srgbClr val="FFFFFF"/>
                </a:solidFill>
                <a:latin typeface="Helvetica Neue Medium"/>
                <a:ea typeface="Helvetica Neue Medium"/>
                <a:cs typeface="Helvetica Neue Medium"/>
                <a:sym typeface="Helvetica Neue Medium"/>
              </a:defRPr>
            </a:pPr>
            <a:endParaRPr sz="1600" kern="0" dirty="0">
              <a:solidFill>
                <a:srgbClr val="FFFFFF"/>
              </a:solidFill>
              <a:latin typeface="IntelOne Display Regular" panose="020B0503020203020204" pitchFamily="34" charset="77"/>
              <a:sym typeface="Helvetica Neue Medium"/>
            </a:endParaRPr>
          </a:p>
        </p:txBody>
      </p:sp>
      <p:sp>
        <p:nvSpPr>
          <p:cNvPr id="14" name="Content Placeholder 12">
            <a:extLst>
              <a:ext uri="{FF2B5EF4-FFF2-40B4-BE49-F238E27FC236}">
                <a16:creationId xmlns:a16="http://schemas.microsoft.com/office/drawing/2014/main" id="{F189BA91-83F4-45E6-9D93-35A1857DF226}"/>
              </a:ext>
            </a:extLst>
          </p:cNvPr>
          <p:cNvSpPr txBox="1">
            <a:spLocks/>
          </p:cNvSpPr>
          <p:nvPr/>
        </p:nvSpPr>
        <p:spPr>
          <a:xfrm>
            <a:off x="3115577" y="2691836"/>
            <a:ext cx="8747335" cy="1334738"/>
          </a:xfrm>
          <a:prstGeom prst="rect">
            <a:avLst/>
          </a:prstGeom>
        </p:spPr>
        <p:txBody>
          <a:bodyPr>
            <a:noAutofit/>
          </a:bodyPr>
          <a:lstStyle>
            <a:defPPr>
              <a:defRPr lang="en-US"/>
            </a:defPPr>
            <a:lvl1pPr marR="0" indent="0" defTabSz="609417">
              <a:lnSpc>
                <a:spcPct val="100000"/>
              </a:lnSpc>
              <a:spcBef>
                <a:spcPts val="1200"/>
              </a:spcBef>
              <a:spcAft>
                <a:spcPts val="0"/>
              </a:spcAft>
              <a:buClrTx/>
              <a:buSzTx/>
              <a:buFont typeface="Wingdings" pitchFamily="2" charset="2"/>
              <a:buNone/>
              <a:tabLst/>
              <a:defRPr sz="1100" b="0" i="0" u="none" strike="noStrike" kern="0"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With more than 10 years of rapid development, cloud services have become the cornerstone for many organization to work with data and support business development.  At the same time, the types of services they cover and the improvement of their service capabilities have also gone broader and deeper.  Especially when innovative applications like cloud-based artificial intelligence (AI) and big data analysis are getting mature, a new generation of diverse cloud services, represented by Database as a Services (DBaaS) or Data Analysis as a Services (DaaS) and AI as a Services (</a:t>
            </a:r>
            <a:r>
              <a:rPr lang="en-US" dirty="0" err="1"/>
              <a:t>AIaaS</a:t>
            </a:r>
            <a:r>
              <a:rPr lang="en-US" dirty="0"/>
              <a:t>), has become an enabler for enterprises to implement digital transformation.  As a leader in China’s cloud services industry, Tencent Cloud takes innovation as its mission and is committed to providing users with these cloud services with higher agility, efficiency, reliability and diversity.</a:t>
            </a:r>
          </a:p>
        </p:txBody>
      </p:sp>
      <p:sp>
        <p:nvSpPr>
          <p:cNvPr id="15" name="Text Placeholder 13">
            <a:extLst>
              <a:ext uri="{FF2B5EF4-FFF2-40B4-BE49-F238E27FC236}">
                <a16:creationId xmlns:a16="http://schemas.microsoft.com/office/drawing/2014/main" id="{64C41442-0510-43FE-BA8C-C2DCF7A10F83}"/>
              </a:ext>
            </a:extLst>
          </p:cNvPr>
          <p:cNvSpPr txBox="1">
            <a:spLocks/>
          </p:cNvSpPr>
          <p:nvPr/>
        </p:nvSpPr>
        <p:spPr>
          <a:xfrm>
            <a:off x="3178645" y="2325992"/>
            <a:ext cx="8125522" cy="393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defPPr>
              <a:defRPr lang="en-US"/>
            </a:defPPr>
            <a:lvl1pPr marR="0" indent="0" defTabSz="609417" fontAlgn="base" hangingPunct="0">
              <a:lnSpc>
                <a:spcPct val="100000"/>
              </a:lnSpc>
              <a:spcBef>
                <a:spcPts val="1200"/>
              </a:spcBef>
              <a:spcAft>
                <a:spcPts val="0"/>
              </a:spcAft>
              <a:buClrTx/>
              <a:buSzTx/>
              <a:buFont typeface="Wingdings" pitchFamily="2" charset="2"/>
              <a:buNone/>
              <a:tabLst/>
              <a:defRPr sz="1799" b="0" i="0" u="none" strike="noStrike" kern="0" cap="none" spc="0" baseline="0">
                <a:solidFill>
                  <a:srgbClr val="525252"/>
                </a:solidFill>
                <a:uFillTx/>
                <a:latin typeface="IntelOne Display Medium" panose="020B0503020203020204" pitchFamily="34" charset="77"/>
                <a:ea typeface="Intel Clear Light" panose="020B0404020203020204" pitchFamily="34" charset="0"/>
                <a:cs typeface="Intel Clear Light" panose="020B0404020203020204" pitchFamily="34" charset="0"/>
              </a:defRPr>
            </a:lvl1pPr>
            <a:lvl2pPr marL="228600" marR="0" indent="0" defTabSz="60960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Creating Diverse and Efficient Cloud Services</a:t>
            </a:r>
          </a:p>
        </p:txBody>
      </p:sp>
      <p:sp>
        <p:nvSpPr>
          <p:cNvPr id="32" name="Content Placeholder 12">
            <a:extLst>
              <a:ext uri="{FF2B5EF4-FFF2-40B4-BE49-F238E27FC236}">
                <a16:creationId xmlns:a16="http://schemas.microsoft.com/office/drawing/2014/main" id="{01F9080B-1430-9B58-6E57-978B7369312F}"/>
              </a:ext>
            </a:extLst>
          </p:cNvPr>
          <p:cNvSpPr txBox="1">
            <a:spLocks/>
          </p:cNvSpPr>
          <p:nvPr/>
        </p:nvSpPr>
        <p:spPr>
          <a:xfrm>
            <a:off x="3115577" y="4497019"/>
            <a:ext cx="8747335" cy="343437"/>
          </a:xfrm>
          <a:prstGeom prst="rect">
            <a:avLst/>
          </a:prstGeom>
        </p:spPr>
        <p:txBody>
          <a:bodyPr>
            <a:noAutofit/>
          </a:bodyPr>
          <a:lstStyle>
            <a:defPPr>
              <a:defRPr lang="en-US"/>
            </a:defPPr>
            <a:lvl1pPr marL="228531" marR="0" indent="-228531" defTabSz="609417">
              <a:lnSpc>
                <a:spcPct val="100000"/>
              </a:lnSpc>
              <a:spcBef>
                <a:spcPts val="1200"/>
              </a:spcBef>
              <a:spcAft>
                <a:spcPts val="0"/>
              </a:spcAft>
              <a:buClrTx/>
              <a:buSzTx/>
              <a:buFont typeface="Wingdings" pitchFamily="2" charset="2"/>
              <a:buChar char="§"/>
              <a:tabLst/>
              <a:defRPr sz="1100" b="0" i="0" u="none" strike="noStrike" kern="0"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Innovate new cloud services offerings for </a:t>
            </a:r>
            <a:r>
              <a:rPr lang="en-US" dirty="0" err="1"/>
              <a:t>AIaaS</a:t>
            </a:r>
            <a:r>
              <a:rPr lang="en-US" dirty="0"/>
              <a:t>, DBaaS, and DaaS</a:t>
            </a:r>
          </a:p>
        </p:txBody>
      </p:sp>
      <p:sp>
        <p:nvSpPr>
          <p:cNvPr id="33" name="Content Placeholder 12">
            <a:extLst>
              <a:ext uri="{FF2B5EF4-FFF2-40B4-BE49-F238E27FC236}">
                <a16:creationId xmlns:a16="http://schemas.microsoft.com/office/drawing/2014/main" id="{30948D0B-392B-8B35-E308-52DDD1AC0CDA}"/>
              </a:ext>
            </a:extLst>
          </p:cNvPr>
          <p:cNvSpPr txBox="1">
            <a:spLocks/>
          </p:cNvSpPr>
          <p:nvPr/>
        </p:nvSpPr>
        <p:spPr>
          <a:xfrm>
            <a:off x="3115577" y="5260733"/>
            <a:ext cx="8747335" cy="1033729"/>
          </a:xfrm>
          <a:prstGeom prst="rect">
            <a:avLst/>
          </a:prstGeom>
        </p:spPr>
        <p:txBody>
          <a:bodyPr>
            <a:noAutofit/>
          </a:bodyPr>
          <a:lstStyle>
            <a:defPPr>
              <a:defRPr lang="en-US"/>
            </a:defPPr>
            <a:lvl1pPr marL="228531" marR="0" indent="-228531" defTabSz="609417">
              <a:lnSpc>
                <a:spcPct val="100000"/>
              </a:lnSpc>
              <a:spcBef>
                <a:spcPts val="1200"/>
              </a:spcBef>
              <a:spcAft>
                <a:spcPts val="0"/>
              </a:spcAft>
              <a:buClrTx/>
              <a:buSzTx/>
              <a:buFont typeface="Wingdings" pitchFamily="2" charset="2"/>
              <a:buChar char="§"/>
              <a:tabLst/>
              <a:defRPr sz="1100" b="0" i="0" u="none" strike="noStrike" kern="0" cap="none" spc="0" baseline="0">
                <a:solidFill>
                  <a:srgbClr val="525252"/>
                </a:solidFill>
                <a:uFillTx/>
                <a:latin typeface="IntelOne Display Light" panose="020B0403020203020204" pitchFamily="34" charset="77"/>
                <a:ea typeface="Intel Clear Light" panose="020B0404020203020204" pitchFamily="34" charset="0"/>
                <a:cs typeface="Intel Clear Light" panose="020B0404020203020204" pitchFamily="34" charset="0"/>
              </a:defRPr>
            </a:lvl1pPr>
            <a:lvl2pPr marL="431800" marR="0" indent="-203200" defTabSz="60960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2pPr>
            <a:lvl3pPr marL="686594" marR="0" indent="-197644"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3pPr>
            <a:lvl4pPr marL="919957" marR="0" indent="-228600" defTabSz="609600">
              <a:lnSpc>
                <a:spcPct val="100000"/>
              </a:lnSpc>
              <a:spcBef>
                <a:spcPts val="1200"/>
              </a:spcBef>
              <a:spcAft>
                <a:spcPts val="0"/>
              </a:spcAft>
              <a:buClrTx/>
              <a:buSzTx/>
              <a:buFont typeface="Arial" panose="020B0604020202020204" pitchFamily="34" charset="0"/>
              <a:buChar char="•"/>
              <a:tabLst/>
              <a:defRPr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4pPr>
            <a:lvl5pPr marL="1148557" marR="0" indent="-228600" defTabSz="60960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defRPr>
            </a:lvl5pPr>
            <a:lvl6pPr marL="0" marR="0" indent="5715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6pPr>
            <a:lvl7pPr marL="0" marR="0" indent="6858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7pPr>
            <a:lvl8pPr marL="0" marR="0" indent="8001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8pPr>
            <a:lvl9pPr marL="0" marR="0" indent="914400" defTabSz="60960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defRPr>
            </a:lvl9pPr>
          </a:lstStyle>
          <a:p>
            <a:r>
              <a:rPr lang="en-US" dirty="0"/>
              <a:t>Customized 2nd gen Intel® Xeon® Scalable processors with built-in Intel® Deep Learning Boost (DL Boost) for intelligent video analysis</a:t>
            </a:r>
          </a:p>
          <a:p>
            <a:r>
              <a:rPr lang="en-US" dirty="0"/>
              <a:t>2nd gen Intel® Xeon® Scalable processors and Intel® Optane™ persistent memory </a:t>
            </a:r>
          </a:p>
        </p:txBody>
      </p:sp>
      <p:sp>
        <p:nvSpPr>
          <p:cNvPr id="35" name="TextBox 34">
            <a:extLst>
              <a:ext uri="{FF2B5EF4-FFF2-40B4-BE49-F238E27FC236}">
                <a16:creationId xmlns:a16="http://schemas.microsoft.com/office/drawing/2014/main" id="{28DB003D-F009-15A4-30D5-73BFEA583B9F}"/>
              </a:ext>
            </a:extLst>
          </p:cNvPr>
          <p:cNvSpPr txBox="1"/>
          <p:nvPr/>
        </p:nvSpPr>
        <p:spPr>
          <a:xfrm>
            <a:off x="3115577" y="4227949"/>
            <a:ext cx="1130438" cy="276999"/>
          </a:xfrm>
          <a:prstGeom prst="rect">
            <a:avLst/>
          </a:prstGeom>
          <a:noFill/>
        </p:spPr>
        <p:txBody>
          <a:bodyPr wrap="none" rtlCol="0">
            <a:spAutoFit/>
          </a:bodyPr>
          <a:lstStyle/>
          <a:p>
            <a:r>
              <a:rPr lang="en-US" sz="1200" dirty="0">
                <a:solidFill>
                  <a:srgbClr val="525252"/>
                </a:solidFill>
                <a:latin typeface="IntelOne Display Medium" panose="020B0503020203020204" pitchFamily="34" charset="77"/>
              </a:rPr>
              <a:t>CHALLENGE</a:t>
            </a:r>
          </a:p>
        </p:txBody>
      </p:sp>
      <p:cxnSp>
        <p:nvCxnSpPr>
          <p:cNvPr id="37" name="Straight Connector 36">
            <a:extLst>
              <a:ext uri="{FF2B5EF4-FFF2-40B4-BE49-F238E27FC236}">
                <a16:creationId xmlns:a16="http://schemas.microsoft.com/office/drawing/2014/main" id="{E574FB4B-C165-FDAB-BE64-12C857FE1A91}"/>
              </a:ext>
            </a:extLst>
          </p:cNvPr>
          <p:cNvCxnSpPr>
            <a:cxnSpLocks/>
          </p:cNvCxnSpPr>
          <p:nvPr/>
        </p:nvCxnSpPr>
        <p:spPr>
          <a:xfrm>
            <a:off x="3225138" y="4127628"/>
            <a:ext cx="8480578"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436FF3-4D08-1B17-597D-86A52341F5EE}"/>
              </a:ext>
            </a:extLst>
          </p:cNvPr>
          <p:cNvCxnSpPr/>
          <p:nvPr/>
        </p:nvCxnSpPr>
        <p:spPr>
          <a:xfrm>
            <a:off x="3225138" y="4872741"/>
            <a:ext cx="8480578" cy="0"/>
          </a:xfrm>
          <a:prstGeom prst="line">
            <a:avLst/>
          </a:prstGeom>
          <a:ln w="9525">
            <a:solidFill>
              <a:srgbClr val="F2F2F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3B63EC6-4C63-871C-DEDE-2D127CD48102}"/>
              </a:ext>
            </a:extLst>
          </p:cNvPr>
          <p:cNvSpPr txBox="1"/>
          <p:nvPr/>
        </p:nvSpPr>
        <p:spPr>
          <a:xfrm>
            <a:off x="3115577" y="4947467"/>
            <a:ext cx="992579" cy="276999"/>
          </a:xfrm>
          <a:prstGeom prst="rect">
            <a:avLst/>
          </a:prstGeom>
          <a:noFill/>
        </p:spPr>
        <p:txBody>
          <a:bodyPr wrap="none" rtlCol="0">
            <a:spAutoFit/>
          </a:bodyPr>
          <a:lstStyle/>
          <a:p>
            <a:r>
              <a:rPr lang="en-US" sz="1200" dirty="0">
                <a:solidFill>
                  <a:srgbClr val="525252"/>
                </a:solidFill>
                <a:latin typeface="IntelOne Display Medium" panose="020B0503020203020204" pitchFamily="34" charset="77"/>
              </a:rPr>
              <a:t>SOLUTION</a:t>
            </a:r>
          </a:p>
        </p:txBody>
      </p:sp>
      <p:pic>
        <p:nvPicPr>
          <p:cNvPr id="19" name="Picture 2">
            <a:extLst>
              <a:ext uri="{FF2B5EF4-FFF2-40B4-BE49-F238E27FC236}">
                <a16:creationId xmlns:a16="http://schemas.microsoft.com/office/drawing/2014/main" id="{165AFABF-4380-27B4-5CE4-C43A29F15E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37" y="527488"/>
            <a:ext cx="1381379" cy="962361"/>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64F38645-7442-FF5A-333F-EE7BA2F32074}"/>
              </a:ext>
            </a:extLst>
          </p:cNvPr>
          <p:cNvSpPr txBox="1">
            <a:spLocks/>
          </p:cNvSpPr>
          <p:nvPr/>
        </p:nvSpPr>
        <p:spPr>
          <a:xfrm>
            <a:off x="3654213" y="610998"/>
            <a:ext cx="2770089" cy="1063182"/>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r>
              <a:rPr lang="en-US" sz="1400" dirty="0">
                <a:sym typeface="Helvetica Neue"/>
              </a:rPr>
              <a:t>Intel® Deep Learning Boost built-in 2nd gen Intel® Xeon® Scalable processors accelerated deep learning model for Tencent Cloud’s intelligent video analysis by </a:t>
            </a:r>
            <a:r>
              <a:rPr lang="en-US" sz="1400" dirty="0">
                <a:latin typeface="IntelOne Display Bold" panose="020B0503020203020204" pitchFamily="34" charset="77"/>
                <a:sym typeface="Helvetica Neue"/>
              </a:rPr>
              <a:t>3.26x</a:t>
            </a:r>
            <a:r>
              <a:rPr lang="en-US" sz="1400" dirty="0">
                <a:sym typeface="Helvetica Neue"/>
              </a:rPr>
              <a:t>.</a:t>
            </a:r>
          </a:p>
        </p:txBody>
      </p:sp>
      <p:sp>
        <p:nvSpPr>
          <p:cNvPr id="30" name="Title 1">
            <a:extLst>
              <a:ext uri="{FF2B5EF4-FFF2-40B4-BE49-F238E27FC236}">
                <a16:creationId xmlns:a16="http://schemas.microsoft.com/office/drawing/2014/main" id="{96138CAA-9EEA-C3B8-C329-ED5DA212B6CC}"/>
              </a:ext>
            </a:extLst>
          </p:cNvPr>
          <p:cNvSpPr txBox="1">
            <a:spLocks/>
          </p:cNvSpPr>
          <p:nvPr/>
        </p:nvSpPr>
        <p:spPr>
          <a:xfrm>
            <a:off x="7663747" y="610998"/>
            <a:ext cx="4136443" cy="1111858"/>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r>
              <a:rPr lang="en-US" sz="1400" dirty="0">
                <a:sym typeface="Helvetica Neue"/>
              </a:rPr>
              <a:t>2nd gen Intel Xeon Scalable processor and Intel® Optane™ persistent memory enabled Tencent Cloud to increase a single-instance memory capacity of cloud database services for Redis by up to </a:t>
            </a:r>
            <a:r>
              <a:rPr lang="en-US" sz="1400" dirty="0">
                <a:latin typeface="IntelOne Display Bold" panose="020B0503020203020204" pitchFamily="34" charset="77"/>
                <a:sym typeface="Helvetica Neue"/>
              </a:rPr>
              <a:t>1.34x</a:t>
            </a:r>
            <a:r>
              <a:rPr lang="en-US" sz="1400" dirty="0">
                <a:sym typeface="Helvetica Neue"/>
              </a:rPr>
              <a:t> under the same SLA and corresponding cost.</a:t>
            </a:r>
          </a:p>
        </p:txBody>
      </p:sp>
      <p:grpSp>
        <p:nvGrpSpPr>
          <p:cNvPr id="31" name="Group 30">
            <a:extLst>
              <a:ext uri="{FF2B5EF4-FFF2-40B4-BE49-F238E27FC236}">
                <a16:creationId xmlns:a16="http://schemas.microsoft.com/office/drawing/2014/main" id="{CEC0CCBF-92BF-7B95-B5E1-3A4F026623AB}"/>
              </a:ext>
            </a:extLst>
          </p:cNvPr>
          <p:cNvGrpSpPr/>
          <p:nvPr/>
        </p:nvGrpSpPr>
        <p:grpSpPr>
          <a:xfrm>
            <a:off x="3178645" y="583377"/>
            <a:ext cx="289440" cy="289439"/>
            <a:chOff x="4198824" y="6783457"/>
            <a:chExt cx="280946" cy="280946"/>
          </a:xfrm>
        </p:grpSpPr>
        <p:sp>
          <p:nvSpPr>
            <p:cNvPr id="34" name="Freeform 419">
              <a:extLst>
                <a:ext uri="{FF2B5EF4-FFF2-40B4-BE49-F238E27FC236}">
                  <a16:creationId xmlns:a16="http://schemas.microsoft.com/office/drawing/2014/main" id="{C5743F26-3BCD-C94D-AEB0-0B50E1D0C456}"/>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36" name="Freeform 421">
              <a:extLst>
                <a:ext uri="{FF2B5EF4-FFF2-40B4-BE49-F238E27FC236}">
                  <a16:creationId xmlns:a16="http://schemas.microsoft.com/office/drawing/2014/main" id="{B2BED6C8-5050-B66E-74BE-EC9A5BC18BEE}"/>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40" name="Group 39">
            <a:extLst>
              <a:ext uri="{FF2B5EF4-FFF2-40B4-BE49-F238E27FC236}">
                <a16:creationId xmlns:a16="http://schemas.microsoft.com/office/drawing/2014/main" id="{E76AE7AE-DE29-A762-F199-A3103E5C51D7}"/>
              </a:ext>
            </a:extLst>
          </p:cNvPr>
          <p:cNvGrpSpPr/>
          <p:nvPr/>
        </p:nvGrpSpPr>
        <p:grpSpPr>
          <a:xfrm>
            <a:off x="7169696" y="583377"/>
            <a:ext cx="289440" cy="289439"/>
            <a:chOff x="4198824" y="6783457"/>
            <a:chExt cx="280946" cy="280946"/>
          </a:xfrm>
        </p:grpSpPr>
        <p:sp>
          <p:nvSpPr>
            <p:cNvPr id="41" name="Freeform 419">
              <a:extLst>
                <a:ext uri="{FF2B5EF4-FFF2-40B4-BE49-F238E27FC236}">
                  <a16:creationId xmlns:a16="http://schemas.microsoft.com/office/drawing/2014/main" id="{A08B1F3A-5785-71EC-A3AF-267C5EE9E058}"/>
                </a:ext>
              </a:extLst>
            </p:cNvPr>
            <p:cNvSpPr>
              <a:spLocks noEditPoints="1"/>
            </p:cNvSpPr>
            <p:nvPr/>
          </p:nvSpPr>
          <p:spPr bwMode="auto">
            <a:xfrm>
              <a:off x="4198824" y="6783457"/>
              <a:ext cx="280946" cy="280946"/>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42" name="Freeform 421">
              <a:extLst>
                <a:ext uri="{FF2B5EF4-FFF2-40B4-BE49-F238E27FC236}">
                  <a16:creationId xmlns:a16="http://schemas.microsoft.com/office/drawing/2014/main" id="{1ADF12D7-68AB-995A-AB0A-3A928052B505}"/>
                </a:ext>
              </a:extLst>
            </p:cNvPr>
            <p:cNvSpPr>
              <a:spLocks/>
            </p:cNvSpPr>
            <p:nvPr/>
          </p:nvSpPr>
          <p:spPr bwMode="auto">
            <a:xfrm>
              <a:off x="4243953" y="6847019"/>
              <a:ext cx="197044" cy="154457"/>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FFFFFF"/>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sp>
        <p:nvSpPr>
          <p:cNvPr id="43" name="TextBox 42">
            <a:extLst>
              <a:ext uri="{FF2B5EF4-FFF2-40B4-BE49-F238E27FC236}">
                <a16:creationId xmlns:a16="http://schemas.microsoft.com/office/drawing/2014/main" id="{E0DB486B-E982-545B-1649-8AE3DA60DAC0}"/>
              </a:ext>
            </a:extLst>
          </p:cNvPr>
          <p:cNvSpPr txBox="1"/>
          <p:nvPr/>
        </p:nvSpPr>
        <p:spPr>
          <a:xfrm>
            <a:off x="3115577" y="94804"/>
            <a:ext cx="936475" cy="276999"/>
          </a:xfrm>
          <a:prstGeom prst="rect">
            <a:avLst/>
          </a:prstGeom>
          <a:noFill/>
        </p:spPr>
        <p:txBody>
          <a:bodyPr wrap="none" rtlCol="0">
            <a:spAutoFit/>
          </a:bodyPr>
          <a:lstStyle>
            <a:defPPr>
              <a:defRPr lang="en-US"/>
            </a:defPPr>
            <a:lvl1pPr>
              <a:defRPr sz="1200">
                <a:solidFill>
                  <a:srgbClr val="525252"/>
                </a:solidFill>
                <a:latin typeface="IntelOne Display Medium" panose="020B0503020203020204" pitchFamily="34" charset="77"/>
              </a:defRPr>
            </a:lvl1pPr>
          </a:lstStyle>
          <a:p>
            <a:r>
              <a:rPr lang="en-US" dirty="0">
                <a:solidFill>
                  <a:srgbClr val="FFFFFF"/>
                </a:solidFill>
              </a:rPr>
              <a:t>RESULTS:</a:t>
            </a:r>
          </a:p>
        </p:txBody>
      </p:sp>
      <p:cxnSp>
        <p:nvCxnSpPr>
          <p:cNvPr id="44" name="Straight Connector 43">
            <a:extLst>
              <a:ext uri="{FF2B5EF4-FFF2-40B4-BE49-F238E27FC236}">
                <a16:creationId xmlns:a16="http://schemas.microsoft.com/office/drawing/2014/main" id="{0C4E2668-FF98-1F69-AD2E-6A168F0CB196}"/>
              </a:ext>
            </a:extLst>
          </p:cNvPr>
          <p:cNvCxnSpPr>
            <a:cxnSpLocks/>
          </p:cNvCxnSpPr>
          <p:nvPr/>
        </p:nvCxnSpPr>
        <p:spPr>
          <a:xfrm>
            <a:off x="6843815" y="554573"/>
            <a:ext cx="0" cy="1281274"/>
          </a:xfrm>
          <a:prstGeom prst="line">
            <a:avLst/>
          </a:prstGeom>
          <a:ln w="3175">
            <a:solidFill>
              <a:srgbClr val="00C7F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1A40EAD-0FBC-CC83-C8CA-CFB38D762ACC}"/>
              </a:ext>
            </a:extLst>
          </p:cNvPr>
          <p:cNvGrpSpPr/>
          <p:nvPr/>
        </p:nvGrpSpPr>
        <p:grpSpPr>
          <a:xfrm>
            <a:off x="10605765" y="6065482"/>
            <a:ext cx="1396803" cy="210602"/>
            <a:chOff x="10222402" y="6107888"/>
            <a:chExt cx="1396803" cy="210602"/>
          </a:xfrm>
        </p:grpSpPr>
        <p:sp>
          <p:nvSpPr>
            <p:cNvPr id="9" name="Rectangle 8">
              <a:extLst>
                <a:ext uri="{FF2B5EF4-FFF2-40B4-BE49-F238E27FC236}">
                  <a16:creationId xmlns:a16="http://schemas.microsoft.com/office/drawing/2014/main" id="{D547B2A2-E4E0-71CD-7967-35B3298F1FA8}"/>
                </a:ext>
              </a:extLst>
            </p:cNvPr>
            <p:cNvSpPr/>
            <p:nvPr/>
          </p:nvSpPr>
          <p:spPr>
            <a:xfrm>
              <a:off x="10222402" y="6107888"/>
              <a:ext cx="1396803" cy="210602"/>
            </a:xfrm>
            <a:prstGeom prst="rect">
              <a:avLst/>
            </a:prstGeom>
            <a:noFill/>
            <a:ln w="1905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25252"/>
                </a:solidFill>
              </a:endParaRPr>
            </a:p>
          </p:txBody>
        </p:sp>
        <p:sp>
          <p:nvSpPr>
            <p:cNvPr id="10" name="Title 1">
              <a:extLst>
                <a:ext uri="{FF2B5EF4-FFF2-40B4-BE49-F238E27FC236}">
                  <a16:creationId xmlns:a16="http://schemas.microsoft.com/office/drawing/2014/main" id="{D70D4D0E-DE74-2FDF-068D-3035B5E098EA}"/>
                </a:ext>
              </a:extLst>
            </p:cNvPr>
            <p:cNvSpPr txBox="1">
              <a:spLocks/>
            </p:cNvSpPr>
            <p:nvPr/>
          </p:nvSpPr>
          <p:spPr>
            <a:xfrm>
              <a:off x="10289746" y="6155076"/>
              <a:ext cx="1256761" cy="1443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609600" latinLnBrk="0">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algn="ctr" defTabSz="609417">
                <a:defRPr/>
              </a:pPr>
              <a:r>
                <a:rPr lang="en-US" sz="800" kern="0" dirty="0">
                  <a:solidFill>
                    <a:srgbClr val="00C7FD"/>
                  </a:solidFill>
                  <a:latin typeface="+mn-lt"/>
                  <a:hlinkClick r:id="rId4">
                    <a:extLst>
                      <a:ext uri="{A12FA001-AC4F-418D-AE19-62706E023703}">
                        <ahyp:hlinkClr xmlns:ahyp="http://schemas.microsoft.com/office/drawing/2018/hyperlinkcolor" val="tx"/>
                      </a:ext>
                    </a:extLst>
                  </a:hlinkClick>
                </a:rPr>
                <a:t>Link to Deeper Content</a:t>
              </a:r>
              <a:endParaRPr lang="en-US" sz="800" kern="0" dirty="0">
                <a:solidFill>
                  <a:srgbClr val="00C7FD"/>
                </a:solidFill>
                <a:latin typeface="+mn-lt"/>
              </a:endParaRPr>
            </a:p>
          </p:txBody>
        </p:sp>
      </p:grpSp>
      <p:pic>
        <p:nvPicPr>
          <p:cNvPr id="12" name="Picture 11">
            <a:extLst>
              <a:ext uri="{FF2B5EF4-FFF2-40B4-BE49-F238E27FC236}">
                <a16:creationId xmlns:a16="http://schemas.microsoft.com/office/drawing/2014/main" id="{43C344A3-CA39-2C54-5489-79D175B13571}"/>
              </a:ext>
            </a:extLst>
          </p:cNvPr>
          <p:cNvPicPr>
            <a:picLocks noChangeAspect="1"/>
          </p:cNvPicPr>
          <p:nvPr/>
        </p:nvPicPr>
        <p:blipFill rotWithShape="1">
          <a:blip r:embed="rId5"/>
          <a:srcRect l="5057" r="9413"/>
          <a:stretch/>
        </p:blipFill>
        <p:spPr>
          <a:xfrm>
            <a:off x="0" y="2108458"/>
            <a:ext cx="2643290" cy="4292342"/>
          </a:xfrm>
          <a:prstGeom prst="rect">
            <a:avLst/>
          </a:prstGeom>
        </p:spPr>
      </p:pic>
      <p:sp>
        <p:nvSpPr>
          <p:cNvPr id="11" name="Rectangle 10">
            <a:extLst>
              <a:ext uri="{FF2B5EF4-FFF2-40B4-BE49-F238E27FC236}">
                <a16:creationId xmlns:a16="http://schemas.microsoft.com/office/drawing/2014/main" id="{5E66A9A5-AB12-D773-AF7C-B2A68DD3B8A0}"/>
              </a:ext>
            </a:extLst>
          </p:cNvPr>
          <p:cNvSpPr/>
          <p:nvPr/>
        </p:nvSpPr>
        <p:spPr>
          <a:xfrm>
            <a:off x="188463" y="3125396"/>
            <a:ext cx="2228751" cy="3100833"/>
          </a:xfrm>
          <a:prstGeom prst="rect">
            <a:avLst/>
          </a:prstGeom>
          <a:gradFill>
            <a:gsLst>
              <a:gs pos="0">
                <a:srgbClr val="F2F2F2">
                  <a:alpha val="85000"/>
                </a:srgbClr>
              </a:gs>
              <a:gs pos="100000">
                <a:srgbClr val="FFFFFF">
                  <a:alpha val="85000"/>
                </a:srgbClr>
              </a:gs>
            </a:gsLst>
            <a:lin ang="2400000" scaled="0"/>
          </a:gra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DFFA06-1CAF-448B-1BB6-4EC1D9388452}"/>
              </a:ext>
            </a:extLst>
          </p:cNvPr>
          <p:cNvPicPr>
            <a:picLocks noChangeAspect="1"/>
          </p:cNvPicPr>
          <p:nvPr/>
        </p:nvPicPr>
        <p:blipFill>
          <a:blip r:embed="rId6"/>
          <a:stretch>
            <a:fillRect/>
          </a:stretch>
        </p:blipFill>
        <p:spPr>
          <a:xfrm>
            <a:off x="322804" y="2382535"/>
            <a:ext cx="998840" cy="464738"/>
          </a:xfrm>
          <a:prstGeom prst="rect">
            <a:avLst/>
          </a:prstGeom>
          <a:effectLst/>
        </p:spPr>
      </p:pic>
      <p:pic>
        <p:nvPicPr>
          <p:cNvPr id="6" name="Picture 5">
            <a:extLst>
              <a:ext uri="{FF2B5EF4-FFF2-40B4-BE49-F238E27FC236}">
                <a16:creationId xmlns:a16="http://schemas.microsoft.com/office/drawing/2014/main" id="{D295A157-F875-5026-F4AA-B9730B6240E5}"/>
              </a:ext>
            </a:extLst>
          </p:cNvPr>
          <p:cNvPicPr>
            <a:picLocks noChangeAspect="1"/>
          </p:cNvPicPr>
          <p:nvPr/>
        </p:nvPicPr>
        <p:blipFill>
          <a:blip r:embed="rId7"/>
          <a:stretch>
            <a:fillRect/>
          </a:stretch>
        </p:blipFill>
        <p:spPr>
          <a:xfrm>
            <a:off x="1856999" y="2382535"/>
            <a:ext cx="464738" cy="464738"/>
          </a:xfrm>
          <a:prstGeom prst="rect">
            <a:avLst/>
          </a:prstGeom>
          <a:effectLst/>
        </p:spPr>
      </p:pic>
      <p:sp>
        <p:nvSpPr>
          <p:cNvPr id="27" name="Title 1">
            <a:extLst>
              <a:ext uri="{FF2B5EF4-FFF2-40B4-BE49-F238E27FC236}">
                <a16:creationId xmlns:a16="http://schemas.microsoft.com/office/drawing/2014/main" id="{39143C01-1AD4-48CC-8EFC-1A15BEE2424B}"/>
              </a:ext>
            </a:extLst>
          </p:cNvPr>
          <p:cNvSpPr txBox="1">
            <a:spLocks/>
          </p:cNvSpPr>
          <p:nvPr/>
        </p:nvSpPr>
        <p:spPr>
          <a:xfrm>
            <a:off x="325913" y="3231300"/>
            <a:ext cx="1928103" cy="2600644"/>
          </a:xfrm>
          <a:prstGeom prst="rect">
            <a:avLst/>
          </a:prstGeom>
        </p:spPr>
        <p:txBody>
          <a:bodyPr vert="horz" lIns="0" tIns="0" rIns="0" bIns="0" rtlCol="0" anchor="t" anchorCtr="0">
            <a:noAutofit/>
          </a:bodyPr>
          <a:lstStyle>
            <a:defPPr>
              <a:defRPr lang="en-US"/>
            </a:defPPr>
            <a:lvl1pPr defTabSz="457063">
              <a:lnSpc>
                <a:spcPct val="100000"/>
              </a:lnSpc>
              <a:spcBef>
                <a:spcPct val="0"/>
              </a:spcBef>
              <a:buNone/>
              <a:defRPr sz="1600" b="0" i="0" spc="0" baseline="0">
                <a:solidFill>
                  <a:srgbClr val="FFFFFF"/>
                </a:solidFill>
                <a:latin typeface="IntelOne Display Regular" panose="020B0503020203020204" pitchFamily="34" charset="77"/>
                <a:ea typeface="Intel Clear"/>
                <a:cs typeface="Intel Clear Pro" panose="020B0804020202060201" pitchFamily="34" charset="0"/>
              </a:defRPr>
            </a:lvl1pPr>
          </a:lstStyle>
          <a:p>
            <a:pPr marL="0" indent="0" defTabSz="609417">
              <a:buNone/>
              <a:defRPr/>
            </a:pPr>
            <a:r>
              <a:rPr lang="en-US" sz="1000" kern="0" dirty="0">
                <a:solidFill>
                  <a:srgbClr val="525252"/>
                </a:solidFill>
                <a:latin typeface="IntelOne Display Light" panose="020B0403020203020204" pitchFamily="34" charset="77"/>
              </a:rPr>
              <a:t>“It has been Tencent Cloud’s vision and mission to provide users with a better service experience on its industry-leading hardware architecture.  Through In-depth collaboration with Intel, especially with the introduction of the 2nd gen Intel® Xeon® Scalable processor and Intel® Optane™ persistent memory, Tencent Cloud is able to take the lead continuously in innovation such as AI-based cloud services and data base cloud services, providing users with more diversified, differentiated and efficient cloud services.</a:t>
            </a:r>
          </a:p>
          <a:p>
            <a:pPr marL="0" indent="0" algn="r" defTabSz="609417">
              <a:buNone/>
              <a:defRPr/>
            </a:pPr>
            <a:endParaRPr lang="en-US" sz="1050" dirty="0">
              <a:solidFill>
                <a:srgbClr val="525252"/>
              </a:solidFill>
            </a:endParaRPr>
          </a:p>
          <a:p>
            <a:pPr marL="0" indent="0" algn="r" defTabSz="609417">
              <a:buNone/>
              <a:defRPr/>
            </a:pPr>
            <a:r>
              <a:rPr lang="en-US" sz="1000" dirty="0">
                <a:solidFill>
                  <a:srgbClr val="525252"/>
                </a:solidFill>
              </a:rPr>
              <a:t>— </a:t>
            </a:r>
            <a:r>
              <a:rPr lang="en-US" sz="1000" dirty="0">
                <a:solidFill>
                  <a:srgbClr val="525252"/>
                </a:solidFill>
                <a:hlinkClick r:id="rId4">
                  <a:extLst>
                    <a:ext uri="{A12FA001-AC4F-418D-AE19-62706E023703}">
                      <ahyp:hlinkClr xmlns:ahyp="http://schemas.microsoft.com/office/drawing/2018/hyperlinkcolor" val="tx"/>
                    </a:ext>
                  </a:extLst>
                </a:hlinkClick>
              </a:rPr>
              <a:t>Ying Lui, Vice President, Tencent Cloud</a:t>
            </a:r>
            <a:endParaRPr lang="en-US" sz="1000" dirty="0">
              <a:solidFill>
                <a:srgbClr val="525252"/>
              </a:solidFill>
              <a:sym typeface="Helvetica Neue"/>
            </a:endParaRPr>
          </a:p>
        </p:txBody>
      </p:sp>
    </p:spTree>
    <p:extLst>
      <p:ext uri="{BB962C8B-B14F-4D97-AF65-F5344CB8AC3E}">
        <p14:creationId xmlns:p14="http://schemas.microsoft.com/office/powerpoint/2010/main" val="327876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6CDD1-BBE6-4378-BF18-EFE5278C8276}"/>
              </a:ext>
            </a:extLst>
          </p:cNvPr>
          <p:cNvSpPr>
            <a:spLocks noGrp="1"/>
          </p:cNvSpPr>
          <p:nvPr>
            <p:ph type="title"/>
          </p:nvPr>
        </p:nvSpPr>
        <p:spPr/>
        <p:txBody>
          <a:bodyPr/>
          <a:lstStyle/>
          <a:p>
            <a:r>
              <a:rPr lang="en-US" dirty="0"/>
              <a:t>Notices and Disclaimers</a:t>
            </a:r>
          </a:p>
        </p:txBody>
      </p:sp>
      <p:sp>
        <p:nvSpPr>
          <p:cNvPr id="4" name="Content Placeholder 3">
            <a:extLst>
              <a:ext uri="{FF2B5EF4-FFF2-40B4-BE49-F238E27FC236}">
                <a16:creationId xmlns:a16="http://schemas.microsoft.com/office/drawing/2014/main" id="{0378FFB6-66B8-41E1-9CD9-2023C72C6F22}"/>
              </a:ext>
            </a:extLst>
          </p:cNvPr>
          <p:cNvSpPr>
            <a:spLocks noGrp="1"/>
          </p:cNvSpPr>
          <p:nvPr>
            <p:ph sz="quarter" idx="28"/>
          </p:nvPr>
        </p:nvSpPr>
        <p:spPr/>
        <p:txBody>
          <a:bodyPr vert="horz" lIns="91440" tIns="45720" rIns="91440" bIns="45720" rtlCol="0" anchor="t">
            <a:noAutofit/>
          </a:bodyPr>
          <a:lstStyle/>
          <a:p>
            <a:pPr marL="227965" indent="-227965"/>
            <a:r>
              <a:rPr lang="en-US" sz="1400" dirty="0">
                <a:latin typeface="IntelOne Display Light"/>
                <a:hlinkClick r:id="rId2"/>
              </a:rPr>
              <a:t>Legal Notices and Disclaimers</a:t>
            </a:r>
            <a:endParaRPr lang="en-US"/>
          </a:p>
          <a:p>
            <a:pPr marL="227965" indent="-227965"/>
            <a:r>
              <a:rPr lang="en-US" sz="1400" dirty="0">
                <a:latin typeface="IntelOne Display Light"/>
              </a:rPr>
              <a:t>Performance varies by use, configuration and other factors. Learn more on the </a:t>
            </a:r>
            <a:r>
              <a:rPr lang="en-US" sz="1400" dirty="0">
                <a:latin typeface="IntelOne Display Light"/>
                <a:hlinkClick r:id="rId3"/>
              </a:rPr>
              <a:t>Performance Index site</a:t>
            </a:r>
            <a:r>
              <a:rPr lang="en-US" sz="1400" dirty="0">
                <a:latin typeface="IntelOne Display Light"/>
              </a:rPr>
              <a:t>. </a:t>
            </a:r>
            <a:endParaRPr lang="en-US" dirty="0">
              <a:latin typeface="IntelOne Display Light"/>
            </a:endParaRPr>
          </a:p>
          <a:p>
            <a:pPr marL="227965" indent="-227965"/>
            <a:r>
              <a:rPr lang="en-US" sz="1400" dirty="0">
                <a:latin typeface="IntelOne Display Light"/>
              </a:rPr>
              <a:t>Performance results are based on testing as of dates shown in configurations and may not reflect all publicly available updates.  See backup for configuration details.  No product or component can be absolutely secure. </a:t>
            </a:r>
            <a:endParaRPr lang="en-US" dirty="0">
              <a:latin typeface="IntelOne Display Light"/>
            </a:endParaRPr>
          </a:p>
          <a:p>
            <a:pPr marL="227965" indent="-227965"/>
            <a:r>
              <a:rPr lang="en-US" sz="1400" dirty="0">
                <a:latin typeface="IntelOne Display Light"/>
              </a:rPr>
              <a:t>Your costs and results may vary. </a:t>
            </a:r>
            <a:endParaRPr lang="en-US" dirty="0">
              <a:latin typeface="IntelOne Display Light"/>
            </a:endParaRPr>
          </a:p>
          <a:p>
            <a:pPr marL="227965" indent="-227965"/>
            <a:r>
              <a:rPr lang="en-US" sz="1400" dirty="0">
                <a:latin typeface="IntelOne Display Light"/>
              </a:rPr>
              <a:t>Intel technologies may require enabled hardware, software or service activation.</a:t>
            </a:r>
            <a:endParaRPr lang="en-US" dirty="0">
              <a:latin typeface="IntelOne Display Light"/>
            </a:endParaRPr>
          </a:p>
          <a:p>
            <a:pPr marL="227965" indent="-227965"/>
            <a:r>
              <a:rPr lang="en-US" sz="1400" dirty="0">
                <a:latin typeface="IntelOne Display Light"/>
              </a:rPr>
              <a:t>Intel does not control or audit third-party data.  You should consult other sources to evaluate accuracy.</a:t>
            </a:r>
            <a:endParaRPr lang="en-US" dirty="0">
              <a:latin typeface="IntelOne Display Light"/>
            </a:endParaRPr>
          </a:p>
          <a:p>
            <a:pPr marL="227965" indent="-227965"/>
            <a:r>
              <a:rPr lang="en-US" sz="1400" dirty="0">
                <a:latin typeface="IntelOne Display Light"/>
              </a:rPr>
              <a:t>© Intel Corporation.  Intel, the Intel logo, and other Intel marks are trademarks of Intel Corporation or its subsidiaries.  Other names and brands may be claimed as the property of others. </a:t>
            </a:r>
            <a:endParaRPr lang="en-US" dirty="0">
              <a:latin typeface="IntelOne Display Light"/>
            </a:endParaRPr>
          </a:p>
          <a:p>
            <a:pPr marL="113665" indent="-113665"/>
            <a:endParaRPr lang="en-US" sz="1400" dirty="0"/>
          </a:p>
          <a:p>
            <a:pPr marL="0" indent="0">
              <a:buNone/>
            </a:pPr>
            <a:endParaRPr lang="en-US" sz="1400" dirty="0"/>
          </a:p>
        </p:txBody>
      </p:sp>
    </p:spTree>
    <p:extLst>
      <p:ext uri="{BB962C8B-B14F-4D97-AF65-F5344CB8AC3E}">
        <p14:creationId xmlns:p14="http://schemas.microsoft.com/office/powerpoint/2010/main" val="109790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D271C-27FF-4619-9DC1-D5E108C1DA57}"/>
              </a:ext>
            </a:extLst>
          </p:cNvPr>
          <p:cNvSpPr>
            <a:spLocks noGrp="1"/>
          </p:cNvSpPr>
          <p:nvPr>
            <p:ph type="title"/>
          </p:nvPr>
        </p:nvSpPr>
        <p:spPr/>
        <p:txBody>
          <a:bodyPr/>
          <a:lstStyle/>
          <a:p>
            <a:r>
              <a:rPr lang="en-US" dirty="0"/>
              <a:t>Configuration Details – Intel DSA, QAT, and IAA</a:t>
            </a:r>
          </a:p>
        </p:txBody>
      </p:sp>
      <p:sp>
        <p:nvSpPr>
          <p:cNvPr id="3" name="Content Placeholder 2">
            <a:extLst>
              <a:ext uri="{FF2B5EF4-FFF2-40B4-BE49-F238E27FC236}">
                <a16:creationId xmlns:a16="http://schemas.microsoft.com/office/drawing/2014/main" id="{47D2CFA7-19E0-45E4-B8B4-9C7BB9D88896}"/>
              </a:ext>
            </a:extLst>
          </p:cNvPr>
          <p:cNvSpPr>
            <a:spLocks noGrp="1"/>
          </p:cNvSpPr>
          <p:nvPr>
            <p:ph sz="quarter" idx="28"/>
          </p:nvPr>
        </p:nvSpPr>
        <p:spPr/>
        <p:txBody>
          <a:bodyPr>
            <a:normAutofit fontScale="40000" lnSpcReduction="20000"/>
          </a:bodyPr>
          <a:lstStyle/>
          <a:p>
            <a:pPr marL="0" indent="0" defTabSz="609402">
              <a:buNone/>
              <a:defRPr/>
            </a:pPr>
            <a:r>
              <a:rPr lang="en-US" dirty="0">
                <a:ln w="0"/>
                <a:solidFill>
                  <a:schemeClr val="bg2"/>
                </a:solidFill>
                <a:latin typeface="IntelOne Display Regular" panose="020B0503020203020204" pitchFamily="34" charset="77"/>
              </a:rPr>
              <a:t>Intel</a:t>
            </a:r>
            <a:r>
              <a:rPr lang="en-US" baseline="30000" dirty="0">
                <a:ln w="0"/>
                <a:solidFill>
                  <a:schemeClr val="bg2"/>
                </a:solidFill>
                <a:latin typeface="IntelOne Display Regular" panose="020B0503020203020204" pitchFamily="34" charset="77"/>
              </a:rPr>
              <a:t>®</a:t>
            </a:r>
            <a:r>
              <a:rPr lang="en-US" dirty="0">
                <a:ln w="0"/>
                <a:solidFill>
                  <a:schemeClr val="bg2"/>
                </a:solidFill>
                <a:latin typeface="IntelOne Display Regular" panose="020B0503020203020204" pitchFamily="34" charset="77"/>
              </a:rPr>
              <a:t> Data Streaming Accelerator (Intel</a:t>
            </a:r>
            <a:r>
              <a:rPr lang="en-US" baseline="30000" dirty="0">
                <a:ln w="0"/>
                <a:solidFill>
                  <a:schemeClr val="bg2"/>
                </a:solidFill>
                <a:latin typeface="IntelOne Display Regular" panose="020B0503020203020204" pitchFamily="34" charset="77"/>
              </a:rPr>
              <a:t>®</a:t>
            </a:r>
            <a:r>
              <a:rPr lang="en-US" dirty="0">
                <a:ln w="0"/>
                <a:solidFill>
                  <a:schemeClr val="bg2"/>
                </a:solidFill>
                <a:latin typeface="IntelOne Display Regular" panose="020B0503020203020204" pitchFamily="34" charset="77"/>
              </a:rPr>
              <a:t> DSA) Faster Data Movement In and Out of Storage</a:t>
            </a:r>
          </a:p>
          <a:p>
            <a:pPr defTabSz="609402">
              <a:defRPr/>
            </a:pPr>
            <a:r>
              <a:rPr lang="en-US" dirty="0">
                <a:solidFill>
                  <a:schemeClr val="bg1"/>
                </a:solidFill>
                <a:latin typeface="IntelOne Display Regular" panose="020B0503020203020204" pitchFamily="34" charset="77"/>
                <a:ea typeface="+mn-lt"/>
                <a:cs typeface="+mn-lt"/>
              </a:rPr>
              <a:t>8490H: 1-node, 2x pre-production 4th Gen Intel Xeon Scalable processor (60 core) with integrated Intel Data Streaming Accelerator (Intel DSA), DSA device utilized=1(1 active socket), on pre-production Intel platform and software with 1024GB DDR5 memory (16x64 GB), microcode 0xf000380, HT On, Turbo On, SNC Off, Ubuntu 22.04.1 LTS, 5.15.0-47-generic, 1x 1.92TB Intel® SSDSC2KG01, 4x 1.92TB Samsung PM1733, 1x Intel® Ethernet Network Adapter E810-2CQDA2, 2x100GbE, FIO v3.30, SPDK 22.05, tested by Intel September 2022. </a:t>
            </a:r>
            <a:endParaRPr lang="en-US" dirty="0">
              <a:solidFill>
                <a:schemeClr val="bg1"/>
              </a:solidFill>
              <a:latin typeface="IntelOne Display Regular" panose="020B0503020203020204" pitchFamily="34" charset="77"/>
            </a:endParaRPr>
          </a:p>
          <a:p>
            <a:pPr defTabSz="609402">
              <a:defRPr/>
            </a:pPr>
            <a:r>
              <a:rPr lang="en-US" dirty="0">
                <a:solidFill>
                  <a:schemeClr val="bg1"/>
                </a:solidFill>
                <a:latin typeface="IntelOne Display Regular" panose="020B0503020203020204" pitchFamily="34" charset="77"/>
                <a:ea typeface="+mn-lt"/>
                <a:cs typeface="+mn-lt"/>
              </a:rPr>
              <a:t>8380: 1-node, 2x production 3rd Gen Intel Xeon Scalable Processors( 40 cores) on Coyote Pass platform, DDR4 memory total 1024GB (16x64 GB), microcode 0xd000375, HT On, Turbo On, SNC Off, Ubuntu 22.04.1 LTS, 5.15.0-47-generic, 1x 1.92TB Intel SSDSC2KG01, 4x 1.92TB Samsung PM1733, 1x Intel Ethernet Network Adapter E810-2CQDA2, 2x100GbE, FIO v3.30, SPDK 22.05, tested by Intel October 2022.</a:t>
            </a:r>
          </a:p>
          <a:p>
            <a:pPr marL="0" indent="0" defTabSz="609402">
              <a:buNone/>
              <a:defRPr/>
            </a:pPr>
            <a:r>
              <a:rPr lang="en-US" dirty="0">
                <a:ln w="0"/>
                <a:solidFill>
                  <a:schemeClr val="bg2"/>
                </a:solidFill>
                <a:latin typeface="IntelOne Display Regular" panose="020B0503020203020204" pitchFamily="34" charset="77"/>
              </a:rPr>
              <a:t>Intel</a:t>
            </a:r>
            <a:r>
              <a:rPr lang="en-US" baseline="30000" dirty="0">
                <a:ln w="0"/>
                <a:solidFill>
                  <a:schemeClr val="bg2"/>
                </a:solidFill>
                <a:latin typeface="IntelOne Display Regular" panose="020B0503020203020204" pitchFamily="34" charset="77"/>
              </a:rPr>
              <a:t>®</a:t>
            </a:r>
            <a:r>
              <a:rPr lang="en-US" dirty="0">
                <a:ln w="0"/>
                <a:solidFill>
                  <a:schemeClr val="bg2"/>
                </a:solidFill>
                <a:latin typeface="IntelOne Display Regular" panose="020B0503020203020204" pitchFamily="34" charset="77"/>
              </a:rPr>
              <a:t> QuickAssist Technology (Intel</a:t>
            </a:r>
            <a:r>
              <a:rPr lang="en-US" baseline="30000" dirty="0">
                <a:ln w="0"/>
                <a:solidFill>
                  <a:schemeClr val="bg2"/>
                </a:solidFill>
                <a:latin typeface="IntelOne Display Regular" panose="020B0503020203020204" pitchFamily="34" charset="77"/>
              </a:rPr>
              <a:t>®</a:t>
            </a:r>
            <a:r>
              <a:rPr lang="en-US" dirty="0">
                <a:ln w="0"/>
                <a:solidFill>
                  <a:schemeClr val="bg2"/>
                </a:solidFill>
                <a:latin typeface="IntelOne Display Regular" panose="020B0503020203020204" pitchFamily="34" charset="77"/>
              </a:rPr>
              <a:t> QAT) Hardware Acceleration of Data Compression</a:t>
            </a:r>
          </a:p>
          <a:p>
            <a:pPr defTabSz="609402">
              <a:defRPr/>
            </a:pPr>
            <a:r>
              <a:rPr lang="en-US" spc="-38" dirty="0">
                <a:solidFill>
                  <a:srgbClr val="444444"/>
                </a:solidFill>
                <a:latin typeface="IntelOne Display Regular" panose="020B0503020203020204" pitchFamily="34" charset="77"/>
                <a:cs typeface="Arial"/>
                <a:sym typeface="Arial"/>
              </a:rPr>
              <a:t>Software Baseline: Test by Intel as of 10/26/2021. 1-node, 2x Intel® Xeon® Platinum 8358 Processor on Wilson City (ref. platform), 32 cores with 1024 GB (16 slots/ 64GB/ 3200[3200]) total DDR4 memory, </a:t>
            </a:r>
            <a:r>
              <a:rPr lang="en-US" spc="-38" dirty="0" err="1">
                <a:solidFill>
                  <a:srgbClr val="444444"/>
                </a:solidFill>
                <a:latin typeface="IntelOne Display Regular" panose="020B0503020203020204" pitchFamily="34" charset="77"/>
                <a:cs typeface="Arial"/>
                <a:sym typeface="Arial"/>
              </a:rPr>
              <a:t>ucode</a:t>
            </a:r>
            <a:r>
              <a:rPr lang="en-US" spc="-38" dirty="0">
                <a:solidFill>
                  <a:srgbClr val="444444"/>
                </a:solidFill>
                <a:latin typeface="IntelOne Display Regular" panose="020B0503020203020204" pitchFamily="34" charset="77"/>
                <a:cs typeface="Arial"/>
                <a:sym typeface="Arial"/>
              </a:rPr>
              <a:t> 0xD000323, HT on, Turbo on, Windows Server 2019,10.0.17763.1999, [Hyper-V VM], 1x Intel X550, SQL Server 2022 CTP1.1 private test build, 525GB Database, Database Backup with Compression​. With Intel®  </a:t>
            </a:r>
            <a:r>
              <a:rPr lang="en-US" spc="-38" dirty="0" err="1">
                <a:solidFill>
                  <a:srgbClr val="444444"/>
                </a:solidFill>
                <a:latin typeface="IntelOne Display Regular" panose="020B0503020203020204" pitchFamily="34" charset="77"/>
                <a:cs typeface="Arial"/>
                <a:sym typeface="Arial"/>
              </a:rPr>
              <a:t>Quickassist</a:t>
            </a:r>
            <a:r>
              <a:rPr lang="en-US" spc="-38" dirty="0">
                <a:solidFill>
                  <a:srgbClr val="444444"/>
                </a:solidFill>
                <a:latin typeface="IntelOne Display Regular" panose="020B0503020203020204" pitchFamily="34" charset="77"/>
                <a:cs typeface="Arial"/>
                <a:sym typeface="Arial"/>
              </a:rPr>
              <a:t> Adapter 8970 Technology: Test by Intel as of 10/26/2021. 1-node, 2x Intel® Xeon® Platinum 8358 Processor on Wilson City (ref. platform), 32 cores with 1024 GB (16 slots/ 64GB/ 3200[3200]) total DDR4 memory, </a:t>
            </a:r>
            <a:r>
              <a:rPr lang="en-US" spc="-38" dirty="0" err="1">
                <a:solidFill>
                  <a:srgbClr val="444444"/>
                </a:solidFill>
                <a:latin typeface="IntelOne Display Regular" panose="020B0503020203020204" pitchFamily="34" charset="77"/>
                <a:cs typeface="Arial"/>
                <a:sym typeface="Arial"/>
              </a:rPr>
              <a:t>ucode</a:t>
            </a:r>
            <a:r>
              <a:rPr lang="en-US" spc="-38" dirty="0">
                <a:solidFill>
                  <a:srgbClr val="444444"/>
                </a:solidFill>
                <a:latin typeface="IntelOne Display Regular" panose="020B0503020203020204" pitchFamily="34" charset="77"/>
                <a:cs typeface="Arial"/>
                <a:sym typeface="Arial"/>
              </a:rPr>
              <a:t> 0xD000323, HT on, Turbo on, with Intel®  QuickAssist Adapter 8970, 1.70.16.4 driver version, Windows Server 2019,10.0.17763.1999, [Hyper-V VM], 1x Intel X550, SQL Server 2022 CTP1.1 private test build, 525GB Database, Database Backup with Compression​. With Intel® Intelligent Storage Acceleration Library: Test by Intel as of 10/26/2021. 1-node, 2x Intel® Xeon® Platinum 8358 Processor on Wilson City (ref. platform), 32 cores with 1024 GB (16 slots/ 64GB/ 3200[3200]) total DDR4 memory, </a:t>
            </a:r>
            <a:r>
              <a:rPr lang="en-US" spc="-38" dirty="0" err="1">
                <a:solidFill>
                  <a:srgbClr val="444444"/>
                </a:solidFill>
                <a:latin typeface="IntelOne Display Regular" panose="020B0503020203020204" pitchFamily="34" charset="77"/>
                <a:cs typeface="Arial"/>
                <a:sym typeface="Arial"/>
              </a:rPr>
              <a:t>ucode</a:t>
            </a:r>
            <a:r>
              <a:rPr lang="en-US" spc="-38" dirty="0">
                <a:solidFill>
                  <a:srgbClr val="444444"/>
                </a:solidFill>
                <a:latin typeface="IntelOne Display Regular" panose="020B0503020203020204" pitchFamily="34" charset="77"/>
                <a:cs typeface="Arial"/>
                <a:sym typeface="Arial"/>
              </a:rPr>
              <a:t> 0xD000323, HT on, Turbo on, with Intel®  Intelligent Storage Acceleration Library v2.30.0.0, Windows Server 2019,10.0.17763.1999, [Hyper-V VM], 1x Intel X550, SQL Server 2022 CTP1.1 private test build, 525GB Database, Database Backup with Compression​. Results may vary. </a:t>
            </a:r>
          </a:p>
          <a:p>
            <a:pPr marL="0" indent="0" defTabSz="609402">
              <a:buNone/>
              <a:defRPr/>
            </a:pPr>
            <a:r>
              <a:rPr lang="en-US" dirty="0">
                <a:ln w="0"/>
                <a:solidFill>
                  <a:schemeClr val="accent1"/>
                </a:solidFill>
                <a:latin typeface="IntelOne Display Regular" panose="020B0503020203020204" pitchFamily="34" charset="77"/>
              </a:rPr>
              <a:t>Intel</a:t>
            </a:r>
            <a:r>
              <a:rPr lang="en-US" baseline="30000" dirty="0">
                <a:ln w="0"/>
                <a:solidFill>
                  <a:schemeClr val="accent1"/>
                </a:solidFill>
                <a:latin typeface="IntelOne Display Regular" panose="020B0503020203020204" pitchFamily="34" charset="77"/>
              </a:rPr>
              <a:t>®</a:t>
            </a:r>
            <a:r>
              <a:rPr lang="en-US" dirty="0">
                <a:ln w="0"/>
                <a:solidFill>
                  <a:schemeClr val="accent1"/>
                </a:solidFill>
                <a:latin typeface="IntelOne Display Regular" panose="020B0503020203020204" pitchFamily="34" charset="77"/>
              </a:rPr>
              <a:t> In-Memory Analytics Accelerator (Intel</a:t>
            </a:r>
            <a:r>
              <a:rPr lang="en-US" baseline="30000" dirty="0">
                <a:ln w="0"/>
                <a:solidFill>
                  <a:schemeClr val="accent1"/>
                </a:solidFill>
                <a:latin typeface="IntelOne Display Regular" panose="020B0503020203020204" pitchFamily="34" charset="77"/>
              </a:rPr>
              <a:t>®</a:t>
            </a:r>
            <a:r>
              <a:rPr lang="en-US" dirty="0">
                <a:ln w="0"/>
                <a:solidFill>
                  <a:schemeClr val="accent1"/>
                </a:solidFill>
                <a:latin typeface="IntelOne Display Regular" panose="020B0503020203020204" pitchFamily="34" charset="77"/>
              </a:rPr>
              <a:t> IAA) Delivers Faster Data Services Performance – 3X Rocks DB Performance &amp; Rocks DB 2.2X Perf/Watt Claim</a:t>
            </a:r>
          </a:p>
          <a:p>
            <a:pPr defTabSz="609402">
              <a:defRPr/>
            </a:pPr>
            <a:r>
              <a:rPr lang="en-US" dirty="0">
                <a:solidFill>
                  <a:schemeClr val="bg1"/>
                </a:solidFill>
                <a:latin typeface="IntelOne Display Regular" panose="020B0503020203020204" pitchFamily="34" charset="77"/>
                <a:ea typeface="+mn-lt"/>
                <a:cs typeface="+mn-lt"/>
              </a:rPr>
              <a:t>8490H: 1-node, pre-production Intel platform with 2x 4th Gen Intel Xeon Scalable Processor (60 cores) with integrated Intel In-Memory Analytics Accelerator (Intel IAA), HT On, Turbo On, Total Memory 1024GB (16x64GB DDR5 4800),  microcode 0xf000380,  1x 1.92TB INTEL SSDSC2KG01, Ubuntu 22.04.1 LTS, 5.18.12-051812-generic, QPL v0.1.21,accel-config-v3.4.6.4, ZSTD v1.5.2, </a:t>
            </a:r>
            <a:r>
              <a:rPr lang="en-US" dirty="0" err="1">
                <a:solidFill>
                  <a:schemeClr val="bg1"/>
                </a:solidFill>
                <a:latin typeface="IntelOne Display Regular" panose="020B0503020203020204" pitchFamily="34" charset="77"/>
                <a:ea typeface="+mn-lt"/>
                <a:cs typeface="+mn-lt"/>
              </a:rPr>
              <a:t>RocksDB</a:t>
            </a:r>
            <a:r>
              <a:rPr lang="en-US" dirty="0">
                <a:solidFill>
                  <a:schemeClr val="bg1"/>
                </a:solidFill>
                <a:latin typeface="IntelOne Display Regular" panose="020B0503020203020204" pitchFamily="34" charset="77"/>
                <a:ea typeface="+mn-lt"/>
                <a:cs typeface="+mn-lt"/>
              </a:rPr>
              <a:t> v6.4.6 (</a:t>
            </a:r>
            <a:r>
              <a:rPr lang="en-US" dirty="0" err="1">
                <a:solidFill>
                  <a:schemeClr val="bg1"/>
                </a:solidFill>
                <a:latin typeface="IntelOne Display Regular" panose="020B0503020203020204" pitchFamily="34" charset="77"/>
                <a:ea typeface="+mn-lt"/>
                <a:cs typeface="+mn-lt"/>
              </a:rPr>
              <a:t>db_bench</a:t>
            </a:r>
            <a:r>
              <a:rPr lang="en-US" dirty="0">
                <a:solidFill>
                  <a:schemeClr val="bg1"/>
                </a:solidFill>
                <a:latin typeface="IntelOne Display Regular" panose="020B0503020203020204" pitchFamily="34" charset="77"/>
                <a:ea typeface="+mn-lt"/>
                <a:cs typeface="+mn-lt"/>
              </a:rPr>
              <a:t>), tested by Intel  September 2022. </a:t>
            </a:r>
            <a:endParaRPr lang="en-US" dirty="0">
              <a:solidFill>
                <a:schemeClr val="bg1"/>
              </a:solidFill>
              <a:latin typeface="IntelOne Display Regular" panose="020B0503020203020204" pitchFamily="34" charset="77"/>
              <a:ea typeface="+mn-lt"/>
              <a:cs typeface="Arial"/>
            </a:endParaRPr>
          </a:p>
          <a:p>
            <a:pPr defTabSz="609402">
              <a:defRPr/>
            </a:pPr>
            <a:r>
              <a:rPr lang="en-US" dirty="0">
                <a:solidFill>
                  <a:schemeClr val="bg1"/>
                </a:solidFill>
                <a:latin typeface="IntelOne Display Regular" panose="020B0503020203020204" pitchFamily="34" charset="77"/>
                <a:ea typeface="+mn-lt"/>
                <a:cs typeface="+mn-lt"/>
              </a:rPr>
              <a:t>8380: 1-node, 2x 3rd Gen Intel Xeon Scalable Processors( 40 cores) on Coyote Pass platform, HT On, Turbo On, SNC Off, Total Memory 1024GB (16x64GB DDR4 3200), microcode 0xd000375, 1x 1.92TB INTEL SSDSC2KG01, Ubuntu 22.04.1 LTS, 5.18.12-051812-generic,  ZSTD v1.5.2, </a:t>
            </a:r>
            <a:r>
              <a:rPr lang="en-US" dirty="0" err="1">
                <a:solidFill>
                  <a:schemeClr val="bg1"/>
                </a:solidFill>
                <a:latin typeface="IntelOne Display Regular" panose="020B0503020203020204" pitchFamily="34" charset="77"/>
                <a:ea typeface="+mn-lt"/>
                <a:cs typeface="+mn-lt"/>
              </a:rPr>
              <a:t>RocksDB</a:t>
            </a:r>
            <a:r>
              <a:rPr lang="en-US" dirty="0">
                <a:solidFill>
                  <a:schemeClr val="bg1"/>
                </a:solidFill>
                <a:latin typeface="IntelOne Display Regular" panose="020B0503020203020204" pitchFamily="34" charset="77"/>
                <a:ea typeface="+mn-lt"/>
                <a:cs typeface="+mn-lt"/>
              </a:rPr>
              <a:t> v6.4.6 (</a:t>
            </a:r>
            <a:r>
              <a:rPr lang="en-US" dirty="0" err="1">
                <a:solidFill>
                  <a:schemeClr val="bg1"/>
                </a:solidFill>
                <a:latin typeface="IntelOne Display Regular" panose="020B0503020203020204" pitchFamily="34" charset="77"/>
                <a:ea typeface="+mn-lt"/>
                <a:cs typeface="+mn-lt"/>
              </a:rPr>
              <a:t>db_bench</a:t>
            </a:r>
            <a:r>
              <a:rPr lang="en-US" dirty="0">
                <a:solidFill>
                  <a:schemeClr val="bg1"/>
                </a:solidFill>
                <a:latin typeface="IntelOne Display Regular" panose="020B0503020203020204" pitchFamily="34" charset="77"/>
                <a:ea typeface="+mn-lt"/>
                <a:cs typeface="+mn-lt"/>
              </a:rPr>
              <a:t>), tested by Intel  October 2022. </a:t>
            </a:r>
          </a:p>
        </p:txBody>
      </p:sp>
    </p:spTree>
    <p:extLst>
      <p:ext uri="{BB962C8B-B14F-4D97-AF65-F5344CB8AC3E}">
        <p14:creationId xmlns:p14="http://schemas.microsoft.com/office/powerpoint/2010/main" val="12531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18EDA32-6437-A94F-A3D7-A471BC45E11A}"/>
              </a:ext>
            </a:extLst>
          </p:cNvPr>
          <p:cNvSpPr/>
          <p:nvPr/>
        </p:nvSpPr>
        <p:spPr>
          <a:xfrm>
            <a:off x="1062021" y="2050983"/>
            <a:ext cx="10098647" cy="623234"/>
          </a:xfrm>
          <a:prstGeom prst="rect">
            <a:avLst/>
          </a:prstGeom>
          <a:gradFill>
            <a:gsLst>
              <a:gs pos="20000">
                <a:srgbClr val="004E88"/>
              </a:gs>
              <a:gs pos="80000">
                <a:srgbClr val="004E88"/>
              </a:gs>
              <a:gs pos="50000">
                <a:srgbClr val="0068B5"/>
              </a:gs>
            </a:gsLst>
            <a:lin ang="0" scaled="0"/>
          </a:gradFill>
          <a:ln w="127000" cap="flat" cmpd="sng" algn="ctr">
            <a:solidFill>
              <a:srgbClr val="004E88"/>
            </a:solidFill>
            <a:prstDash val="solid"/>
            <a:miter lim="800000"/>
          </a:ln>
          <a:effectLst/>
        </p:spPr>
        <p:txBody>
          <a:bodyPr rtlCol="0" anchor="ctr"/>
          <a:lstStyle/>
          <a:p>
            <a:pPr algn="ctr" defTabSz="914126">
              <a:defRPr/>
            </a:pPr>
            <a:endParaRPr lang="en-US" sz="1799" kern="0" dirty="0">
              <a:solidFill>
                <a:srgbClr val="FFFFFF"/>
              </a:solidFill>
              <a:latin typeface="IntelOne Display Regular"/>
              <a:ea typeface="Helvetica Neue"/>
              <a:cs typeface="Helvetica Neue"/>
            </a:endParaRPr>
          </a:p>
        </p:txBody>
      </p:sp>
      <p:sp>
        <p:nvSpPr>
          <p:cNvPr id="12" name="Rectangle 11">
            <a:extLst>
              <a:ext uri="{FF2B5EF4-FFF2-40B4-BE49-F238E27FC236}">
                <a16:creationId xmlns:a16="http://schemas.microsoft.com/office/drawing/2014/main" id="{A249AF1A-C4CF-062E-4407-9DDB57F1C933}"/>
              </a:ext>
            </a:extLst>
          </p:cNvPr>
          <p:cNvSpPr/>
          <p:nvPr/>
        </p:nvSpPr>
        <p:spPr>
          <a:xfrm>
            <a:off x="7268145" y="3112204"/>
            <a:ext cx="1823818" cy="2238730"/>
          </a:xfrm>
          <a:prstGeom prst="rect">
            <a:avLst/>
          </a:prstGeom>
          <a:noFill/>
          <a:ln w="1270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13" name="Rectangle 12">
            <a:extLst>
              <a:ext uri="{FF2B5EF4-FFF2-40B4-BE49-F238E27FC236}">
                <a16:creationId xmlns:a16="http://schemas.microsoft.com/office/drawing/2014/main" id="{BAEA7E8C-122B-D0AB-3200-80AB2E8F8712}"/>
              </a:ext>
            </a:extLst>
          </p:cNvPr>
          <p:cNvSpPr/>
          <p:nvPr/>
        </p:nvSpPr>
        <p:spPr>
          <a:xfrm>
            <a:off x="5199437" y="3112204"/>
            <a:ext cx="1823818" cy="2238730"/>
          </a:xfrm>
          <a:prstGeom prst="rect">
            <a:avLst/>
          </a:prstGeom>
          <a:noFill/>
          <a:ln w="1270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14" name="Rectangle 13">
            <a:extLst>
              <a:ext uri="{FF2B5EF4-FFF2-40B4-BE49-F238E27FC236}">
                <a16:creationId xmlns:a16="http://schemas.microsoft.com/office/drawing/2014/main" id="{5A742393-1730-D231-528D-97CD73E530DF}"/>
              </a:ext>
            </a:extLst>
          </p:cNvPr>
          <p:cNvSpPr/>
          <p:nvPr/>
        </p:nvSpPr>
        <p:spPr>
          <a:xfrm>
            <a:off x="3130730" y="3112204"/>
            <a:ext cx="1823818" cy="2238730"/>
          </a:xfrm>
          <a:prstGeom prst="rect">
            <a:avLst/>
          </a:prstGeom>
          <a:noFill/>
          <a:ln w="1270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15" name="Rectangle 14">
            <a:extLst>
              <a:ext uri="{FF2B5EF4-FFF2-40B4-BE49-F238E27FC236}">
                <a16:creationId xmlns:a16="http://schemas.microsoft.com/office/drawing/2014/main" id="{BC982080-1C8D-9ED3-9093-CED28AE10A04}"/>
              </a:ext>
            </a:extLst>
          </p:cNvPr>
          <p:cNvSpPr/>
          <p:nvPr/>
        </p:nvSpPr>
        <p:spPr>
          <a:xfrm>
            <a:off x="1062022" y="3112204"/>
            <a:ext cx="1823818" cy="2238730"/>
          </a:xfrm>
          <a:prstGeom prst="rect">
            <a:avLst/>
          </a:prstGeom>
          <a:noFill/>
          <a:ln w="1270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16" name="Rectangle 15">
            <a:extLst>
              <a:ext uri="{FF2B5EF4-FFF2-40B4-BE49-F238E27FC236}">
                <a16:creationId xmlns:a16="http://schemas.microsoft.com/office/drawing/2014/main" id="{7A617FF8-3EB8-CF4F-7806-878F3C729A0E}"/>
              </a:ext>
            </a:extLst>
          </p:cNvPr>
          <p:cNvSpPr/>
          <p:nvPr/>
        </p:nvSpPr>
        <p:spPr>
          <a:xfrm>
            <a:off x="9336850" y="3112204"/>
            <a:ext cx="1823818" cy="2238730"/>
          </a:xfrm>
          <a:prstGeom prst="rect">
            <a:avLst/>
          </a:prstGeom>
          <a:noFill/>
          <a:ln w="127000">
            <a:solidFill>
              <a:srgbClr val="00C7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34" name="Rectangle 33">
            <a:extLst>
              <a:ext uri="{FF2B5EF4-FFF2-40B4-BE49-F238E27FC236}">
                <a16:creationId xmlns:a16="http://schemas.microsoft.com/office/drawing/2014/main" id="{A2E45B46-3C4C-98D4-E9FF-17153DF0AC01}"/>
              </a:ext>
            </a:extLst>
          </p:cNvPr>
          <p:cNvSpPr/>
          <p:nvPr/>
        </p:nvSpPr>
        <p:spPr>
          <a:xfrm>
            <a:off x="7268145" y="3112204"/>
            <a:ext cx="1823818" cy="2238730"/>
          </a:xfrm>
          <a:prstGeom prst="rect">
            <a:avLst/>
          </a:prstGeom>
          <a:solidFill>
            <a:srgbClr val="F2F2F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42" name="Rectangle 41">
            <a:extLst>
              <a:ext uri="{FF2B5EF4-FFF2-40B4-BE49-F238E27FC236}">
                <a16:creationId xmlns:a16="http://schemas.microsoft.com/office/drawing/2014/main" id="{287FF1B0-03E7-9596-C65E-0D436B70933A}"/>
              </a:ext>
            </a:extLst>
          </p:cNvPr>
          <p:cNvSpPr/>
          <p:nvPr/>
        </p:nvSpPr>
        <p:spPr>
          <a:xfrm>
            <a:off x="5199437" y="3112204"/>
            <a:ext cx="1823818" cy="2238730"/>
          </a:xfrm>
          <a:prstGeom prst="rect">
            <a:avLst/>
          </a:prstGeom>
          <a:solidFill>
            <a:srgbClr val="F2F2F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44" name="Rectangle 43">
            <a:extLst>
              <a:ext uri="{FF2B5EF4-FFF2-40B4-BE49-F238E27FC236}">
                <a16:creationId xmlns:a16="http://schemas.microsoft.com/office/drawing/2014/main" id="{CB28C83C-34DB-060F-3F0D-CD36AB5275F0}"/>
              </a:ext>
            </a:extLst>
          </p:cNvPr>
          <p:cNvSpPr/>
          <p:nvPr/>
        </p:nvSpPr>
        <p:spPr>
          <a:xfrm>
            <a:off x="3130730" y="3112204"/>
            <a:ext cx="1823818" cy="2238730"/>
          </a:xfrm>
          <a:prstGeom prst="rect">
            <a:avLst/>
          </a:prstGeom>
          <a:solidFill>
            <a:srgbClr val="F2F2F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46" name="Rectangle 45">
            <a:extLst>
              <a:ext uri="{FF2B5EF4-FFF2-40B4-BE49-F238E27FC236}">
                <a16:creationId xmlns:a16="http://schemas.microsoft.com/office/drawing/2014/main" id="{2F41D13C-AB8D-0706-559B-DFC27A57828A}"/>
              </a:ext>
            </a:extLst>
          </p:cNvPr>
          <p:cNvSpPr/>
          <p:nvPr/>
        </p:nvSpPr>
        <p:spPr>
          <a:xfrm>
            <a:off x="1062022" y="3112204"/>
            <a:ext cx="1823818" cy="2238730"/>
          </a:xfrm>
          <a:prstGeom prst="rect">
            <a:avLst/>
          </a:prstGeom>
          <a:solidFill>
            <a:srgbClr val="F2F2F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9" name="Rectangle 8">
            <a:extLst>
              <a:ext uri="{FF2B5EF4-FFF2-40B4-BE49-F238E27FC236}">
                <a16:creationId xmlns:a16="http://schemas.microsoft.com/office/drawing/2014/main" id="{B9213EE2-4A23-59AD-4D01-E5E0742F095C}"/>
              </a:ext>
            </a:extLst>
          </p:cNvPr>
          <p:cNvSpPr/>
          <p:nvPr/>
        </p:nvSpPr>
        <p:spPr>
          <a:xfrm>
            <a:off x="9336850" y="3112204"/>
            <a:ext cx="1823818" cy="2238730"/>
          </a:xfrm>
          <a:prstGeom prst="rect">
            <a:avLst/>
          </a:prstGeom>
          <a:solidFill>
            <a:srgbClr val="F2F2F2"/>
          </a:solid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600" dirty="0">
              <a:solidFill>
                <a:prstClr val="white"/>
              </a:solidFill>
              <a:latin typeface="IntelOne Display Regular" panose="020B0503020203020204" pitchFamily="34" charset="77"/>
            </a:endParaRPr>
          </a:p>
        </p:txBody>
      </p:sp>
      <p:sp>
        <p:nvSpPr>
          <p:cNvPr id="4" name="Title 5">
            <a:extLst>
              <a:ext uri="{FF2B5EF4-FFF2-40B4-BE49-F238E27FC236}">
                <a16:creationId xmlns:a16="http://schemas.microsoft.com/office/drawing/2014/main" id="{8B85F310-8971-7A41-982E-C3DD6242F0D3}"/>
              </a:ext>
            </a:extLst>
          </p:cNvPr>
          <p:cNvSpPr txBox="1">
            <a:spLocks/>
          </p:cNvSpPr>
          <p:nvPr/>
        </p:nvSpPr>
        <p:spPr>
          <a:xfrm>
            <a:off x="391527" y="470673"/>
            <a:ext cx="10969943" cy="835005"/>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00000"/>
              </a:lnSpc>
              <a:spcBef>
                <a:spcPts val="1200"/>
              </a:spcBef>
              <a:spcAft>
                <a:spcPts val="600"/>
              </a:spcAft>
            </a:pPr>
            <a:endParaRPr lang="en-US" sz="4199" dirty="0">
              <a:solidFill>
                <a:schemeClr val="bg1"/>
              </a:solidFill>
              <a:latin typeface="IntelOne Display Light" panose="020B0403020203020204" pitchFamily="34" charset="77"/>
            </a:endParaRPr>
          </a:p>
        </p:txBody>
      </p:sp>
      <p:sp>
        <p:nvSpPr>
          <p:cNvPr id="29" name="Text Placeholder 2">
            <a:extLst>
              <a:ext uri="{FF2B5EF4-FFF2-40B4-BE49-F238E27FC236}">
                <a16:creationId xmlns:a16="http://schemas.microsoft.com/office/drawing/2014/main" id="{D0F18D37-9C75-4F48-9CCF-5198A3B5553E}"/>
              </a:ext>
            </a:extLst>
          </p:cNvPr>
          <p:cNvSpPr txBox="1">
            <a:spLocks/>
          </p:cNvSpPr>
          <p:nvPr/>
        </p:nvSpPr>
        <p:spPr>
          <a:xfrm>
            <a:off x="3151340" y="1967976"/>
            <a:ext cx="6087015" cy="7034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oAutofit/>
          </a:bodyPr>
          <a:lstStyle>
            <a:lvl1pPr marL="0" marR="0" indent="0" algn="l" defTabSz="609600" latinLnBrk="0">
              <a:lnSpc>
                <a:spcPct val="100000"/>
              </a:lnSpc>
              <a:spcBef>
                <a:spcPts val="1200"/>
              </a:spcBef>
              <a:spcAft>
                <a:spcPts val="0"/>
              </a:spcAft>
              <a:buClrTx/>
              <a:buSzTx/>
              <a:buFont typeface="Wingdings" pitchFamily="2" charset="2"/>
              <a:buNone/>
              <a:tabLst/>
              <a:defRPr sz="6000" b="0" i="0" u="none" strike="noStrike" cap="none" spc="0" baseline="0">
                <a:solidFill>
                  <a:schemeClr val="bg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algn="ctr"/>
            <a:r>
              <a:rPr lang="en-US" sz="2799" dirty="0">
                <a:solidFill>
                  <a:srgbClr val="FFFFFF"/>
                </a:solidFill>
                <a:latin typeface="IntelOne Display Light"/>
              </a:rPr>
              <a:t>A relationship with Intel brings you …</a:t>
            </a:r>
          </a:p>
        </p:txBody>
      </p:sp>
      <p:sp>
        <p:nvSpPr>
          <p:cNvPr id="37" name="Title 5">
            <a:extLst>
              <a:ext uri="{FF2B5EF4-FFF2-40B4-BE49-F238E27FC236}">
                <a16:creationId xmlns:a16="http://schemas.microsoft.com/office/drawing/2014/main" id="{8ADF5056-BE5A-1BFE-BB04-A69E2888F5FC}"/>
              </a:ext>
            </a:extLst>
          </p:cNvPr>
          <p:cNvSpPr txBox="1">
            <a:spLocks/>
          </p:cNvSpPr>
          <p:nvPr/>
        </p:nvSpPr>
        <p:spPr>
          <a:xfrm>
            <a:off x="9336850" y="3312370"/>
            <a:ext cx="1823818" cy="1169596"/>
          </a:xfrm>
          <a:prstGeom prst="rect">
            <a:avLst/>
          </a:prstGeom>
        </p:spPr>
        <p:txBody>
          <a:bodyPr vert="horz" lIns="91416" tIns="45708" rIns="91416" bIns="45708" rtlCol="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1200"/>
              </a:spcBef>
              <a:spcAft>
                <a:spcPts val="600"/>
              </a:spcAft>
              <a:defRPr/>
            </a:pPr>
            <a:r>
              <a:rPr lang="en-US" sz="1600" dirty="0">
                <a:solidFill>
                  <a:srgbClr val="525252"/>
                </a:solidFill>
                <a:latin typeface="+mn-lt"/>
                <a:ea typeface="Intel Clear Light" panose="020B0404020203020204" pitchFamily="34" charset="0"/>
                <a:cs typeface="Intel Clear Light" panose="020B0404020203020204" pitchFamily="34" charset="0"/>
              </a:rPr>
              <a:t>A unique relationship—</a:t>
            </a:r>
            <a:br>
              <a:rPr lang="en-US" sz="1600" dirty="0">
                <a:solidFill>
                  <a:srgbClr val="525252"/>
                </a:solidFill>
                <a:latin typeface="+mn-lt"/>
                <a:ea typeface="Intel Clear Light" panose="020B0404020203020204" pitchFamily="34" charset="0"/>
                <a:cs typeface="Intel Clear Light" panose="020B0404020203020204" pitchFamily="34" charset="0"/>
              </a:rPr>
            </a:br>
            <a:r>
              <a:rPr lang="en-US" sz="1600" dirty="0">
                <a:solidFill>
                  <a:srgbClr val="525252"/>
                </a:solidFill>
                <a:latin typeface="+mn-lt"/>
                <a:ea typeface="Intel Clear Light" panose="020B0404020203020204" pitchFamily="34" charset="0"/>
                <a:cs typeface="Intel Clear Light" panose="020B0404020203020204" pitchFamily="34" charset="0"/>
              </a:rPr>
              <a:t>no direct sales and </a:t>
            </a:r>
            <a:br>
              <a:rPr lang="en-US" sz="1600" dirty="0">
                <a:solidFill>
                  <a:srgbClr val="525252"/>
                </a:solidFill>
                <a:latin typeface="+mn-lt"/>
                <a:ea typeface="Intel Clear Light" panose="020B0404020203020204" pitchFamily="34" charset="0"/>
                <a:cs typeface="Intel Clear Light" panose="020B0404020203020204" pitchFamily="34" charset="0"/>
              </a:rPr>
            </a:br>
            <a:r>
              <a:rPr lang="en-US" sz="1600" dirty="0">
                <a:solidFill>
                  <a:srgbClr val="525252"/>
                </a:solidFill>
                <a:latin typeface="+mn-lt"/>
                <a:ea typeface="Intel Clear Light" panose="020B0404020203020204" pitchFamily="34" charset="0"/>
                <a:cs typeface="Intel Clear Light" panose="020B0404020203020204" pitchFamily="34" charset="0"/>
              </a:rPr>
              <a:t>tech agnostic in working with your existing infrastructure</a:t>
            </a:r>
          </a:p>
        </p:txBody>
      </p:sp>
      <p:sp>
        <p:nvSpPr>
          <p:cNvPr id="35" name="Title 5">
            <a:extLst>
              <a:ext uri="{FF2B5EF4-FFF2-40B4-BE49-F238E27FC236}">
                <a16:creationId xmlns:a16="http://schemas.microsoft.com/office/drawing/2014/main" id="{CA785F42-AABA-4498-9850-AAC4381325A3}"/>
              </a:ext>
            </a:extLst>
          </p:cNvPr>
          <p:cNvSpPr txBox="1">
            <a:spLocks/>
          </p:cNvSpPr>
          <p:nvPr/>
        </p:nvSpPr>
        <p:spPr>
          <a:xfrm>
            <a:off x="7268142" y="3312370"/>
            <a:ext cx="1823817" cy="1169596"/>
          </a:xfrm>
          <a:prstGeom prst="rect">
            <a:avLst/>
          </a:prstGeom>
        </p:spPr>
        <p:txBody>
          <a:bodyPr vert="horz" lIns="91416" tIns="45708" rIns="91416" bIns="45708" rtlCol="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1200"/>
              </a:spcBef>
              <a:spcAft>
                <a:spcPts val="600"/>
              </a:spcAft>
              <a:defRPr/>
            </a:pPr>
            <a:r>
              <a:rPr lang="en-US" sz="1600" dirty="0">
                <a:solidFill>
                  <a:srgbClr val="525252"/>
                </a:solidFill>
                <a:latin typeface="+mn-lt"/>
                <a:ea typeface="Intel Clear Light" panose="020B0404020203020204" pitchFamily="34" charset="0"/>
                <a:cs typeface="Intel Clear Light" panose="020B0404020203020204" pitchFamily="34" charset="0"/>
              </a:rPr>
              <a:t>Subject matter experts for answers and planning </a:t>
            </a:r>
          </a:p>
        </p:txBody>
      </p:sp>
      <p:sp>
        <p:nvSpPr>
          <p:cNvPr id="43" name="Title 5">
            <a:extLst>
              <a:ext uri="{FF2B5EF4-FFF2-40B4-BE49-F238E27FC236}">
                <a16:creationId xmlns:a16="http://schemas.microsoft.com/office/drawing/2014/main" id="{647BD6D7-ABBC-7C26-AFD4-FF580068A658}"/>
              </a:ext>
            </a:extLst>
          </p:cNvPr>
          <p:cNvSpPr txBox="1">
            <a:spLocks/>
          </p:cNvSpPr>
          <p:nvPr/>
        </p:nvSpPr>
        <p:spPr>
          <a:xfrm>
            <a:off x="5199436" y="3312370"/>
            <a:ext cx="1823818" cy="1169596"/>
          </a:xfrm>
          <a:prstGeom prst="rect">
            <a:avLst/>
          </a:prstGeom>
        </p:spPr>
        <p:txBody>
          <a:bodyPr vert="horz" lIns="91416" tIns="45708" rIns="91416" bIns="45708" rtlCol="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1200"/>
              </a:spcBef>
              <a:spcAft>
                <a:spcPts val="600"/>
              </a:spcAft>
              <a:defRPr/>
            </a:pPr>
            <a:r>
              <a:rPr lang="en-US" sz="1600" dirty="0">
                <a:solidFill>
                  <a:srgbClr val="525252"/>
                </a:solidFill>
                <a:latin typeface="+mn-lt"/>
                <a:ea typeface="Intel Clear Light" panose="020B0404020203020204" pitchFamily="34" charset="0"/>
                <a:cs typeface="Intel Clear Light" panose="020B0404020203020204" pitchFamily="34" charset="0"/>
              </a:rPr>
              <a:t>Our vast global partner ecosystem</a:t>
            </a:r>
          </a:p>
        </p:txBody>
      </p:sp>
      <p:sp>
        <p:nvSpPr>
          <p:cNvPr id="45" name="Title 5">
            <a:extLst>
              <a:ext uri="{FF2B5EF4-FFF2-40B4-BE49-F238E27FC236}">
                <a16:creationId xmlns:a16="http://schemas.microsoft.com/office/drawing/2014/main" id="{E16104C2-CC08-BAD6-467E-F148E2579A2D}"/>
              </a:ext>
            </a:extLst>
          </p:cNvPr>
          <p:cNvSpPr txBox="1">
            <a:spLocks/>
          </p:cNvSpPr>
          <p:nvPr/>
        </p:nvSpPr>
        <p:spPr>
          <a:xfrm>
            <a:off x="3130727" y="3312370"/>
            <a:ext cx="1823817" cy="1169596"/>
          </a:xfrm>
          <a:prstGeom prst="rect">
            <a:avLst/>
          </a:prstGeom>
        </p:spPr>
        <p:txBody>
          <a:bodyPr vert="horz" lIns="91416" tIns="45708" rIns="91416" bIns="45708" rtlCol="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1200"/>
              </a:spcBef>
              <a:spcAft>
                <a:spcPts val="600"/>
              </a:spcAft>
              <a:defRPr/>
            </a:pPr>
            <a:r>
              <a:rPr lang="en-US" sz="1600" dirty="0">
                <a:solidFill>
                  <a:srgbClr val="525252"/>
                </a:solidFill>
                <a:latin typeface="+mn-lt"/>
                <a:ea typeface="Intel Clear Light" panose="020B0404020203020204" pitchFamily="34" charset="0"/>
                <a:cs typeface="Intel Clear Light" panose="020B0404020203020204" pitchFamily="34" charset="0"/>
              </a:rPr>
              <a:t>Input and insights to apply to your technology road map</a:t>
            </a:r>
          </a:p>
        </p:txBody>
      </p:sp>
      <p:sp>
        <p:nvSpPr>
          <p:cNvPr id="47" name="Title 5">
            <a:extLst>
              <a:ext uri="{FF2B5EF4-FFF2-40B4-BE49-F238E27FC236}">
                <a16:creationId xmlns:a16="http://schemas.microsoft.com/office/drawing/2014/main" id="{B5B8E874-3C18-95CD-9A56-FD8D5CFE8E11}"/>
              </a:ext>
            </a:extLst>
          </p:cNvPr>
          <p:cNvSpPr txBox="1">
            <a:spLocks/>
          </p:cNvSpPr>
          <p:nvPr/>
        </p:nvSpPr>
        <p:spPr>
          <a:xfrm>
            <a:off x="1062021" y="3312370"/>
            <a:ext cx="1814813" cy="1169596"/>
          </a:xfrm>
          <a:prstGeom prst="rect">
            <a:avLst/>
          </a:prstGeom>
        </p:spPr>
        <p:txBody>
          <a:bodyPr vert="horz" lIns="91416" tIns="45708" rIns="91416" bIns="45708" rtlCol="0"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0000"/>
              </a:lnSpc>
              <a:spcBef>
                <a:spcPts val="1200"/>
              </a:spcBef>
              <a:spcAft>
                <a:spcPts val="600"/>
              </a:spcAft>
              <a:defRPr/>
            </a:pPr>
            <a:r>
              <a:rPr lang="en-US" sz="1600" dirty="0">
                <a:solidFill>
                  <a:srgbClr val="525252"/>
                </a:solidFill>
                <a:latin typeface="+mn-lt"/>
                <a:ea typeface="Intel Clear Light" panose="020B0404020203020204" pitchFamily="34" charset="0"/>
                <a:cs typeface="Intel Clear Light" panose="020B0404020203020204" pitchFamily="34" charset="0"/>
              </a:rPr>
              <a:t>A front-row seat to where technology is heading</a:t>
            </a:r>
          </a:p>
        </p:txBody>
      </p:sp>
      <p:sp>
        <p:nvSpPr>
          <p:cNvPr id="2" name="Title 1">
            <a:extLst>
              <a:ext uri="{FF2B5EF4-FFF2-40B4-BE49-F238E27FC236}">
                <a16:creationId xmlns:a16="http://schemas.microsoft.com/office/drawing/2014/main" id="{3F2ECFBC-256D-D5B1-5407-D49BB3607762}"/>
              </a:ext>
            </a:extLst>
          </p:cNvPr>
          <p:cNvSpPr>
            <a:spLocks noGrp="1"/>
          </p:cNvSpPr>
          <p:nvPr>
            <p:ph type="title"/>
          </p:nvPr>
        </p:nvSpPr>
        <p:spPr/>
        <p:txBody>
          <a:bodyPr>
            <a:normAutofit/>
          </a:bodyPr>
          <a:lstStyle/>
          <a:p>
            <a:r>
              <a:rPr lang="en-US" dirty="0"/>
              <a:t>The Intel advantage</a:t>
            </a:r>
            <a:br>
              <a:rPr lang="en-US" dirty="0"/>
            </a:br>
            <a:r>
              <a:rPr lang="en-US" sz="2200" spc="100" dirty="0">
                <a:solidFill>
                  <a:srgbClr val="525252"/>
                </a:solidFill>
                <a:latin typeface="+mj-lt"/>
                <a:ea typeface="Intel Clear Light" panose="020B0404020203020204" pitchFamily="34" charset="0"/>
                <a:cs typeface="Intel Clear Light" panose="020B0404020203020204" pitchFamily="34" charset="0"/>
              </a:rPr>
              <a:t>Rich value from a unique relationship</a:t>
            </a:r>
            <a:endParaRPr lang="en-US" sz="2200" dirty="0">
              <a:latin typeface="+mj-lt"/>
            </a:endParaRPr>
          </a:p>
        </p:txBody>
      </p:sp>
      <p:grpSp>
        <p:nvGrpSpPr>
          <p:cNvPr id="18" name="Group 17">
            <a:extLst>
              <a:ext uri="{FF2B5EF4-FFF2-40B4-BE49-F238E27FC236}">
                <a16:creationId xmlns:a16="http://schemas.microsoft.com/office/drawing/2014/main" id="{A21F5590-2310-19CE-6B33-B88B32A01223}"/>
              </a:ext>
            </a:extLst>
          </p:cNvPr>
          <p:cNvGrpSpPr/>
          <p:nvPr/>
        </p:nvGrpSpPr>
        <p:grpSpPr>
          <a:xfrm>
            <a:off x="1840079" y="2940741"/>
            <a:ext cx="258697" cy="258695"/>
            <a:chOff x="9261547" y="1573795"/>
            <a:chExt cx="167078" cy="167077"/>
          </a:xfrm>
        </p:grpSpPr>
        <p:sp>
          <p:nvSpPr>
            <p:cNvPr id="19" name="Rectangle 18">
              <a:extLst>
                <a:ext uri="{FF2B5EF4-FFF2-40B4-BE49-F238E27FC236}">
                  <a16:creationId xmlns:a16="http://schemas.microsoft.com/office/drawing/2014/main" id="{5DC269F7-CD4B-92BC-AB2B-0BD7070AE78F}"/>
                </a:ext>
              </a:extLst>
            </p:cNvPr>
            <p:cNvSpPr/>
            <p:nvPr/>
          </p:nvSpPr>
          <p:spPr>
            <a:xfrm>
              <a:off x="9264722" y="1583586"/>
              <a:ext cx="159895" cy="14776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19">
              <a:extLst>
                <a:ext uri="{FF2B5EF4-FFF2-40B4-BE49-F238E27FC236}">
                  <a16:creationId xmlns:a16="http://schemas.microsoft.com/office/drawing/2014/main" id="{05A86168-E814-09E7-99B1-2A2EB5195380}"/>
                </a:ext>
              </a:extLst>
            </p:cNvPr>
            <p:cNvSpPr>
              <a:spLocks noEditPoints="1"/>
            </p:cNvSpPr>
            <p:nvPr/>
          </p:nvSpPr>
          <p:spPr bwMode="auto">
            <a:xfrm>
              <a:off x="9261547" y="1573795"/>
              <a:ext cx="167078" cy="167077"/>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21" name="Freeform 421">
              <a:extLst>
                <a:ext uri="{FF2B5EF4-FFF2-40B4-BE49-F238E27FC236}">
                  <a16:creationId xmlns:a16="http://schemas.microsoft.com/office/drawing/2014/main" id="{A07254C1-CA4A-FDD8-E5E3-49BF704EDAE2}"/>
                </a:ext>
              </a:extLst>
            </p:cNvPr>
            <p:cNvSpPr>
              <a:spLocks/>
            </p:cNvSpPr>
            <p:nvPr/>
          </p:nvSpPr>
          <p:spPr bwMode="auto">
            <a:xfrm>
              <a:off x="9288385" y="1611595"/>
              <a:ext cx="117182" cy="91855"/>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0068B5"/>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28" name="Group 27">
            <a:extLst>
              <a:ext uri="{FF2B5EF4-FFF2-40B4-BE49-F238E27FC236}">
                <a16:creationId xmlns:a16="http://schemas.microsoft.com/office/drawing/2014/main" id="{AC685077-8C43-CA4D-F696-D6B9184FF071}"/>
              </a:ext>
            </a:extLst>
          </p:cNvPr>
          <p:cNvGrpSpPr/>
          <p:nvPr/>
        </p:nvGrpSpPr>
        <p:grpSpPr>
          <a:xfrm>
            <a:off x="3909912" y="2940741"/>
            <a:ext cx="258697" cy="258695"/>
            <a:chOff x="9261547" y="1573795"/>
            <a:chExt cx="167078" cy="167077"/>
          </a:xfrm>
        </p:grpSpPr>
        <p:sp>
          <p:nvSpPr>
            <p:cNvPr id="31" name="Rectangle 30">
              <a:extLst>
                <a:ext uri="{FF2B5EF4-FFF2-40B4-BE49-F238E27FC236}">
                  <a16:creationId xmlns:a16="http://schemas.microsoft.com/office/drawing/2014/main" id="{0DB8B8CE-1E79-9063-F795-1AC27F155CFF}"/>
                </a:ext>
              </a:extLst>
            </p:cNvPr>
            <p:cNvSpPr/>
            <p:nvPr/>
          </p:nvSpPr>
          <p:spPr>
            <a:xfrm>
              <a:off x="9264722" y="1583586"/>
              <a:ext cx="159895" cy="14776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419">
              <a:extLst>
                <a:ext uri="{FF2B5EF4-FFF2-40B4-BE49-F238E27FC236}">
                  <a16:creationId xmlns:a16="http://schemas.microsoft.com/office/drawing/2014/main" id="{491E34D9-02CD-96E4-7744-A21475F0C821}"/>
                </a:ext>
              </a:extLst>
            </p:cNvPr>
            <p:cNvSpPr>
              <a:spLocks noEditPoints="1"/>
            </p:cNvSpPr>
            <p:nvPr/>
          </p:nvSpPr>
          <p:spPr bwMode="auto">
            <a:xfrm>
              <a:off x="9261547" y="1573795"/>
              <a:ext cx="167078" cy="167077"/>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39" name="Freeform 421">
              <a:extLst>
                <a:ext uri="{FF2B5EF4-FFF2-40B4-BE49-F238E27FC236}">
                  <a16:creationId xmlns:a16="http://schemas.microsoft.com/office/drawing/2014/main" id="{E72734C5-6D75-D518-10D5-5ADCB767BF76}"/>
                </a:ext>
              </a:extLst>
            </p:cNvPr>
            <p:cNvSpPr>
              <a:spLocks/>
            </p:cNvSpPr>
            <p:nvPr/>
          </p:nvSpPr>
          <p:spPr bwMode="auto">
            <a:xfrm>
              <a:off x="9288385" y="1611595"/>
              <a:ext cx="117182" cy="91855"/>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0068B5"/>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40" name="Group 39">
            <a:extLst>
              <a:ext uri="{FF2B5EF4-FFF2-40B4-BE49-F238E27FC236}">
                <a16:creationId xmlns:a16="http://schemas.microsoft.com/office/drawing/2014/main" id="{8AC8522F-FFA7-0597-0C42-01BEA0C279AB}"/>
              </a:ext>
            </a:extLst>
          </p:cNvPr>
          <p:cNvGrpSpPr/>
          <p:nvPr/>
        </p:nvGrpSpPr>
        <p:grpSpPr>
          <a:xfrm>
            <a:off x="5979745" y="2940741"/>
            <a:ext cx="258697" cy="258695"/>
            <a:chOff x="9261547" y="1573795"/>
            <a:chExt cx="167078" cy="167077"/>
          </a:xfrm>
        </p:grpSpPr>
        <p:sp>
          <p:nvSpPr>
            <p:cNvPr id="41" name="Rectangle 40">
              <a:extLst>
                <a:ext uri="{FF2B5EF4-FFF2-40B4-BE49-F238E27FC236}">
                  <a16:creationId xmlns:a16="http://schemas.microsoft.com/office/drawing/2014/main" id="{1A45AEA0-DE3F-30B9-36BA-8683365FAA3C}"/>
                </a:ext>
              </a:extLst>
            </p:cNvPr>
            <p:cNvSpPr/>
            <p:nvPr/>
          </p:nvSpPr>
          <p:spPr>
            <a:xfrm>
              <a:off x="9264722" y="1583586"/>
              <a:ext cx="159895" cy="14776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19">
              <a:extLst>
                <a:ext uri="{FF2B5EF4-FFF2-40B4-BE49-F238E27FC236}">
                  <a16:creationId xmlns:a16="http://schemas.microsoft.com/office/drawing/2014/main" id="{9B81A5A8-3632-2BBE-C159-557643940A77}"/>
                </a:ext>
              </a:extLst>
            </p:cNvPr>
            <p:cNvSpPr>
              <a:spLocks noEditPoints="1"/>
            </p:cNvSpPr>
            <p:nvPr/>
          </p:nvSpPr>
          <p:spPr bwMode="auto">
            <a:xfrm>
              <a:off x="9261547" y="1573795"/>
              <a:ext cx="167078" cy="167077"/>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49" name="Freeform 421">
              <a:extLst>
                <a:ext uri="{FF2B5EF4-FFF2-40B4-BE49-F238E27FC236}">
                  <a16:creationId xmlns:a16="http://schemas.microsoft.com/office/drawing/2014/main" id="{E2E3CD90-BE88-089E-D38A-B673600B2BAC}"/>
                </a:ext>
              </a:extLst>
            </p:cNvPr>
            <p:cNvSpPr>
              <a:spLocks/>
            </p:cNvSpPr>
            <p:nvPr/>
          </p:nvSpPr>
          <p:spPr bwMode="auto">
            <a:xfrm>
              <a:off x="9288385" y="1611595"/>
              <a:ext cx="117182" cy="91855"/>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0068B5"/>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50" name="Group 49">
            <a:extLst>
              <a:ext uri="{FF2B5EF4-FFF2-40B4-BE49-F238E27FC236}">
                <a16:creationId xmlns:a16="http://schemas.microsoft.com/office/drawing/2014/main" id="{6AB884A7-45A4-5BC0-016D-DB7066BE989A}"/>
              </a:ext>
            </a:extLst>
          </p:cNvPr>
          <p:cNvGrpSpPr/>
          <p:nvPr/>
        </p:nvGrpSpPr>
        <p:grpSpPr>
          <a:xfrm>
            <a:off x="8049578" y="2940741"/>
            <a:ext cx="258697" cy="258695"/>
            <a:chOff x="9261547" y="1573795"/>
            <a:chExt cx="167078" cy="167077"/>
          </a:xfrm>
        </p:grpSpPr>
        <p:sp>
          <p:nvSpPr>
            <p:cNvPr id="51" name="Rectangle 50">
              <a:extLst>
                <a:ext uri="{FF2B5EF4-FFF2-40B4-BE49-F238E27FC236}">
                  <a16:creationId xmlns:a16="http://schemas.microsoft.com/office/drawing/2014/main" id="{5F8FFCF0-E78D-8487-539F-79042A1E45E3}"/>
                </a:ext>
              </a:extLst>
            </p:cNvPr>
            <p:cNvSpPr/>
            <p:nvPr/>
          </p:nvSpPr>
          <p:spPr>
            <a:xfrm>
              <a:off x="9264722" y="1583586"/>
              <a:ext cx="159895" cy="14776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419">
              <a:extLst>
                <a:ext uri="{FF2B5EF4-FFF2-40B4-BE49-F238E27FC236}">
                  <a16:creationId xmlns:a16="http://schemas.microsoft.com/office/drawing/2014/main" id="{18AFF09D-1FA0-A8D7-4BB3-89D5F384B337}"/>
                </a:ext>
              </a:extLst>
            </p:cNvPr>
            <p:cNvSpPr>
              <a:spLocks noEditPoints="1"/>
            </p:cNvSpPr>
            <p:nvPr/>
          </p:nvSpPr>
          <p:spPr bwMode="auto">
            <a:xfrm>
              <a:off x="9261547" y="1573795"/>
              <a:ext cx="167078" cy="167077"/>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53" name="Freeform 421">
              <a:extLst>
                <a:ext uri="{FF2B5EF4-FFF2-40B4-BE49-F238E27FC236}">
                  <a16:creationId xmlns:a16="http://schemas.microsoft.com/office/drawing/2014/main" id="{524403B8-DBE2-98E2-DCA2-3E1019675675}"/>
                </a:ext>
              </a:extLst>
            </p:cNvPr>
            <p:cNvSpPr>
              <a:spLocks/>
            </p:cNvSpPr>
            <p:nvPr/>
          </p:nvSpPr>
          <p:spPr bwMode="auto">
            <a:xfrm>
              <a:off x="9288385" y="1611595"/>
              <a:ext cx="117182" cy="91855"/>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0068B5"/>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grpSp>
        <p:nvGrpSpPr>
          <p:cNvPr id="54" name="Group 53">
            <a:extLst>
              <a:ext uri="{FF2B5EF4-FFF2-40B4-BE49-F238E27FC236}">
                <a16:creationId xmlns:a16="http://schemas.microsoft.com/office/drawing/2014/main" id="{107AAE9F-3E9F-BE37-9434-BCAFE715E270}"/>
              </a:ext>
            </a:extLst>
          </p:cNvPr>
          <p:cNvGrpSpPr/>
          <p:nvPr/>
        </p:nvGrpSpPr>
        <p:grpSpPr>
          <a:xfrm>
            <a:off x="10119411" y="2940741"/>
            <a:ext cx="258697" cy="258695"/>
            <a:chOff x="9261547" y="1573795"/>
            <a:chExt cx="167078" cy="167077"/>
          </a:xfrm>
        </p:grpSpPr>
        <p:sp>
          <p:nvSpPr>
            <p:cNvPr id="55" name="Rectangle 54">
              <a:extLst>
                <a:ext uri="{FF2B5EF4-FFF2-40B4-BE49-F238E27FC236}">
                  <a16:creationId xmlns:a16="http://schemas.microsoft.com/office/drawing/2014/main" id="{9FC7C66E-FE0C-F352-A151-EBB88563F3CD}"/>
                </a:ext>
              </a:extLst>
            </p:cNvPr>
            <p:cNvSpPr/>
            <p:nvPr/>
          </p:nvSpPr>
          <p:spPr>
            <a:xfrm>
              <a:off x="9264722" y="1583586"/>
              <a:ext cx="159895" cy="147761"/>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419">
              <a:extLst>
                <a:ext uri="{FF2B5EF4-FFF2-40B4-BE49-F238E27FC236}">
                  <a16:creationId xmlns:a16="http://schemas.microsoft.com/office/drawing/2014/main" id="{A008EE92-E4B1-A909-3E32-167D0A35BBF5}"/>
                </a:ext>
              </a:extLst>
            </p:cNvPr>
            <p:cNvSpPr>
              <a:spLocks noEditPoints="1"/>
            </p:cNvSpPr>
            <p:nvPr/>
          </p:nvSpPr>
          <p:spPr bwMode="auto">
            <a:xfrm>
              <a:off x="9261547" y="1573795"/>
              <a:ext cx="167078" cy="167077"/>
            </a:xfrm>
            <a:custGeom>
              <a:avLst/>
              <a:gdLst>
                <a:gd name="T0" fmla="*/ 185 w 187"/>
                <a:gd name="T1" fmla="*/ 187 h 187"/>
                <a:gd name="T2" fmla="*/ 2 w 187"/>
                <a:gd name="T3" fmla="*/ 187 h 187"/>
                <a:gd name="T4" fmla="*/ 0 w 187"/>
                <a:gd name="T5" fmla="*/ 185 h 187"/>
                <a:gd name="T6" fmla="*/ 0 w 187"/>
                <a:gd name="T7" fmla="*/ 2 h 187"/>
                <a:gd name="T8" fmla="*/ 2 w 187"/>
                <a:gd name="T9" fmla="*/ 0 h 187"/>
                <a:gd name="T10" fmla="*/ 185 w 187"/>
                <a:gd name="T11" fmla="*/ 0 h 187"/>
                <a:gd name="T12" fmla="*/ 187 w 187"/>
                <a:gd name="T13" fmla="*/ 2 h 187"/>
                <a:gd name="T14" fmla="*/ 187 w 187"/>
                <a:gd name="T15" fmla="*/ 185 h 187"/>
                <a:gd name="T16" fmla="*/ 185 w 187"/>
                <a:gd name="T17" fmla="*/ 187 h 187"/>
                <a:gd name="T18" fmla="*/ 15 w 187"/>
                <a:gd name="T19" fmla="*/ 173 h 187"/>
                <a:gd name="T20" fmla="*/ 172 w 187"/>
                <a:gd name="T21" fmla="*/ 173 h 187"/>
                <a:gd name="T22" fmla="*/ 173 w 187"/>
                <a:gd name="T23" fmla="*/ 172 h 187"/>
                <a:gd name="T24" fmla="*/ 173 w 187"/>
                <a:gd name="T25" fmla="*/ 15 h 187"/>
                <a:gd name="T26" fmla="*/ 172 w 187"/>
                <a:gd name="T27" fmla="*/ 14 h 187"/>
                <a:gd name="T28" fmla="*/ 15 w 187"/>
                <a:gd name="T29" fmla="*/ 14 h 187"/>
                <a:gd name="T30" fmla="*/ 14 w 187"/>
                <a:gd name="T31" fmla="*/ 15 h 187"/>
                <a:gd name="T32" fmla="*/ 14 w 187"/>
                <a:gd name="T33" fmla="*/ 172 h 187"/>
                <a:gd name="T34" fmla="*/ 15 w 187"/>
                <a:gd name="T35" fmla="*/ 1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7">
                  <a:moveTo>
                    <a:pt x="185" y="187"/>
                  </a:moveTo>
                  <a:cubicBezTo>
                    <a:pt x="2" y="187"/>
                    <a:pt x="2" y="187"/>
                    <a:pt x="2" y="187"/>
                  </a:cubicBezTo>
                  <a:cubicBezTo>
                    <a:pt x="1" y="187"/>
                    <a:pt x="0" y="186"/>
                    <a:pt x="0" y="185"/>
                  </a:cubicBezTo>
                  <a:cubicBezTo>
                    <a:pt x="0" y="2"/>
                    <a:pt x="0" y="2"/>
                    <a:pt x="0" y="2"/>
                  </a:cubicBezTo>
                  <a:cubicBezTo>
                    <a:pt x="0" y="1"/>
                    <a:pt x="1" y="0"/>
                    <a:pt x="2" y="0"/>
                  </a:cubicBezTo>
                  <a:cubicBezTo>
                    <a:pt x="185" y="0"/>
                    <a:pt x="185" y="0"/>
                    <a:pt x="185" y="0"/>
                  </a:cubicBezTo>
                  <a:cubicBezTo>
                    <a:pt x="186" y="0"/>
                    <a:pt x="187" y="1"/>
                    <a:pt x="187" y="2"/>
                  </a:cubicBezTo>
                  <a:cubicBezTo>
                    <a:pt x="187" y="185"/>
                    <a:pt x="187" y="185"/>
                    <a:pt x="187" y="185"/>
                  </a:cubicBezTo>
                  <a:cubicBezTo>
                    <a:pt x="187" y="186"/>
                    <a:pt x="186" y="187"/>
                    <a:pt x="185" y="187"/>
                  </a:cubicBezTo>
                  <a:moveTo>
                    <a:pt x="15" y="173"/>
                  </a:moveTo>
                  <a:cubicBezTo>
                    <a:pt x="172" y="173"/>
                    <a:pt x="172" y="173"/>
                    <a:pt x="172" y="173"/>
                  </a:cubicBezTo>
                  <a:cubicBezTo>
                    <a:pt x="173" y="173"/>
                    <a:pt x="173" y="172"/>
                    <a:pt x="173" y="172"/>
                  </a:cubicBezTo>
                  <a:cubicBezTo>
                    <a:pt x="173" y="15"/>
                    <a:pt x="173" y="15"/>
                    <a:pt x="173" y="15"/>
                  </a:cubicBezTo>
                  <a:cubicBezTo>
                    <a:pt x="173" y="14"/>
                    <a:pt x="173" y="14"/>
                    <a:pt x="172" y="14"/>
                  </a:cubicBezTo>
                  <a:cubicBezTo>
                    <a:pt x="15" y="14"/>
                    <a:pt x="15" y="14"/>
                    <a:pt x="15" y="14"/>
                  </a:cubicBezTo>
                  <a:cubicBezTo>
                    <a:pt x="14" y="14"/>
                    <a:pt x="14" y="14"/>
                    <a:pt x="14" y="15"/>
                  </a:cubicBezTo>
                  <a:cubicBezTo>
                    <a:pt x="14" y="172"/>
                    <a:pt x="14" y="172"/>
                    <a:pt x="14" y="172"/>
                  </a:cubicBezTo>
                  <a:cubicBezTo>
                    <a:pt x="14" y="172"/>
                    <a:pt x="14" y="173"/>
                    <a:pt x="15" y="173"/>
                  </a:cubicBezTo>
                </a:path>
              </a:pathLst>
            </a:custGeom>
            <a:solidFill>
              <a:srgbClr val="00C7FD"/>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black"/>
                </a:solidFill>
                <a:latin typeface="IntelOne Display Regular"/>
                <a:cs typeface="Arial"/>
              </a:endParaRPr>
            </a:p>
          </p:txBody>
        </p:sp>
        <p:sp>
          <p:nvSpPr>
            <p:cNvPr id="57" name="Freeform 421">
              <a:extLst>
                <a:ext uri="{FF2B5EF4-FFF2-40B4-BE49-F238E27FC236}">
                  <a16:creationId xmlns:a16="http://schemas.microsoft.com/office/drawing/2014/main" id="{3DF70DC0-5752-40CE-3CCE-0FDD164FB8D3}"/>
                </a:ext>
              </a:extLst>
            </p:cNvPr>
            <p:cNvSpPr>
              <a:spLocks/>
            </p:cNvSpPr>
            <p:nvPr/>
          </p:nvSpPr>
          <p:spPr bwMode="auto">
            <a:xfrm>
              <a:off x="9288385" y="1611595"/>
              <a:ext cx="117182" cy="91855"/>
            </a:xfrm>
            <a:custGeom>
              <a:avLst/>
              <a:gdLst>
                <a:gd name="T0" fmla="*/ 109 w 310"/>
                <a:gd name="T1" fmla="*/ 243 h 243"/>
                <a:gd name="T2" fmla="*/ 0 w 310"/>
                <a:gd name="T3" fmla="*/ 137 h 243"/>
                <a:gd name="T4" fmla="*/ 0 w 310"/>
                <a:gd name="T5" fmla="*/ 132 h 243"/>
                <a:gd name="T6" fmla="*/ 45 w 310"/>
                <a:gd name="T7" fmla="*/ 89 h 243"/>
                <a:gd name="T8" fmla="*/ 47 w 310"/>
                <a:gd name="T9" fmla="*/ 89 h 243"/>
                <a:gd name="T10" fmla="*/ 109 w 310"/>
                <a:gd name="T11" fmla="*/ 151 h 243"/>
                <a:gd name="T12" fmla="*/ 111 w 310"/>
                <a:gd name="T13" fmla="*/ 151 h 243"/>
                <a:gd name="T14" fmla="*/ 262 w 310"/>
                <a:gd name="T15" fmla="*/ 0 h 243"/>
                <a:gd name="T16" fmla="*/ 265 w 310"/>
                <a:gd name="T17" fmla="*/ 0 h 243"/>
                <a:gd name="T18" fmla="*/ 310 w 310"/>
                <a:gd name="T19" fmla="*/ 44 h 243"/>
                <a:gd name="T20" fmla="*/ 310 w 310"/>
                <a:gd name="T21" fmla="*/ 47 h 243"/>
                <a:gd name="T22" fmla="*/ 111 w 310"/>
                <a:gd name="T23" fmla="*/ 243 h 243"/>
                <a:gd name="T24" fmla="*/ 109 w 310"/>
                <a:gd name="T2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243">
                  <a:moveTo>
                    <a:pt x="109" y="243"/>
                  </a:moveTo>
                  <a:lnTo>
                    <a:pt x="0" y="137"/>
                  </a:lnTo>
                  <a:lnTo>
                    <a:pt x="0" y="132"/>
                  </a:lnTo>
                  <a:lnTo>
                    <a:pt x="45" y="89"/>
                  </a:lnTo>
                  <a:lnTo>
                    <a:pt x="47" y="89"/>
                  </a:lnTo>
                  <a:lnTo>
                    <a:pt x="109" y="151"/>
                  </a:lnTo>
                  <a:lnTo>
                    <a:pt x="111" y="151"/>
                  </a:lnTo>
                  <a:lnTo>
                    <a:pt x="262" y="0"/>
                  </a:lnTo>
                  <a:lnTo>
                    <a:pt x="265" y="0"/>
                  </a:lnTo>
                  <a:lnTo>
                    <a:pt x="310" y="44"/>
                  </a:lnTo>
                  <a:lnTo>
                    <a:pt x="310" y="47"/>
                  </a:lnTo>
                  <a:lnTo>
                    <a:pt x="111" y="243"/>
                  </a:lnTo>
                  <a:lnTo>
                    <a:pt x="109" y="243"/>
                  </a:lnTo>
                </a:path>
              </a:pathLst>
            </a:custGeom>
            <a:solidFill>
              <a:srgbClr val="0068B5"/>
            </a:solidFill>
            <a:ln>
              <a:noFill/>
            </a:ln>
          </p:spPr>
          <p:txBody>
            <a:bodyPr vert="horz" wrap="square" lIns="121888" tIns="60944" rIns="121888" bIns="60944" numCol="1" anchor="t" anchorCtr="0" compatLnSpc="1">
              <a:prstTxWarp prst="textNoShape">
                <a:avLst/>
              </a:prstTxWarp>
            </a:bodyPr>
            <a:lstStyle/>
            <a:p>
              <a:pPr defTabSz="609418">
                <a:defRPr/>
              </a:pPr>
              <a:endParaRPr lang="en-US" sz="1066" dirty="0">
                <a:solidFill>
                  <a:prstClr val="white"/>
                </a:solidFill>
                <a:latin typeface="IntelOne Display Regular"/>
                <a:cs typeface="Arial"/>
              </a:endParaRPr>
            </a:p>
          </p:txBody>
        </p:sp>
      </p:grpSp>
    </p:spTree>
    <p:extLst>
      <p:ext uri="{BB962C8B-B14F-4D97-AF65-F5344CB8AC3E}">
        <p14:creationId xmlns:p14="http://schemas.microsoft.com/office/powerpoint/2010/main" val="416134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78200" y="1148893"/>
            <a:ext cx="10250564" cy="3192210"/>
          </a:xfrm>
          <a:prstGeom prst="rect">
            <a:avLst/>
          </a:prstGeom>
        </p:spPr>
        <p:txBody>
          <a:bodyPr vert="horz" lIns="91416" tIns="45708" rIns="91416" bIns="45708" rtlCol="0">
            <a:noAutofit/>
          </a:bodyPr>
          <a:lstStyle>
            <a:lvl1pPr marL="171450" indent="-171450" algn="l" defTabSz="914400" rtl="0" eaLnBrk="1" latinLnBrk="0" hangingPunct="1">
              <a:spcBef>
                <a:spcPts val="600"/>
              </a:spcBef>
              <a:buClr>
                <a:schemeClr val="tx1"/>
              </a:buClr>
              <a:buFont typeface="Arial" pitchFamily="34" charset="0"/>
              <a:buChar char="•"/>
              <a:defRPr sz="2000" kern="1200">
                <a:solidFill>
                  <a:schemeClr val="tx1"/>
                </a:solidFill>
                <a:latin typeface="+mn-lt"/>
                <a:ea typeface="+mn-ea"/>
                <a:cs typeface="+mn-cs"/>
              </a:defRPr>
            </a:lvl1pPr>
            <a:lvl2pPr marL="400050" indent="-171450" algn="l" defTabSz="914400" rtl="0" eaLnBrk="1" latinLnBrk="0" hangingPunct="1">
              <a:spcBef>
                <a:spcPts val="600"/>
              </a:spcBef>
              <a:buClr>
                <a:schemeClr val="tx2">
                  <a:lumMod val="40000"/>
                  <a:lumOff val="60000"/>
                </a:schemeClr>
              </a:buClr>
              <a:buFont typeface="Arial" pitchFamily="34" charset="0"/>
              <a:buChar char="−"/>
              <a:defRPr sz="1800" kern="1200">
                <a:solidFill>
                  <a:schemeClr val="tx1"/>
                </a:solidFill>
                <a:latin typeface="+mn-lt"/>
                <a:ea typeface="+mn-ea"/>
                <a:cs typeface="+mn-cs"/>
              </a:defRPr>
            </a:lvl2pPr>
            <a:lvl3pPr marL="628650" indent="-171450" algn="l" defTabSz="914400" rtl="0" eaLnBrk="1" latinLnBrk="0" hangingPunct="1">
              <a:spcBef>
                <a:spcPts val="600"/>
              </a:spcBef>
              <a:buClr>
                <a:schemeClr val="tx2">
                  <a:lumMod val="40000"/>
                  <a:lumOff val="60000"/>
                </a:schemeClr>
              </a:buClr>
              <a:buFont typeface="Verdana" pitchFamily="34" charset="0"/>
              <a:buChar char="−"/>
              <a:defRPr sz="1800" kern="1200">
                <a:solidFill>
                  <a:schemeClr val="tx1"/>
                </a:solidFill>
                <a:latin typeface="+mn-lt"/>
                <a:ea typeface="+mn-ea"/>
                <a:cs typeface="+mn-cs"/>
              </a:defRPr>
            </a:lvl3pPr>
            <a:lvl4pPr marL="857250" indent="-171450" algn="l" defTabSz="914400" rtl="0" eaLnBrk="1" latinLnBrk="0" hangingPunct="1">
              <a:spcBef>
                <a:spcPts val="600"/>
              </a:spcBef>
              <a:buClr>
                <a:schemeClr val="tx2">
                  <a:lumMod val="40000"/>
                  <a:lumOff val="60000"/>
                </a:schemeClr>
              </a:buClr>
              <a:buFont typeface="Arial" pitchFamily="34" charset="0"/>
              <a:buChar char="−"/>
              <a:defRPr sz="1800" kern="1200">
                <a:solidFill>
                  <a:schemeClr val="tx1"/>
                </a:solidFill>
                <a:latin typeface="+mn-lt"/>
                <a:ea typeface="+mn-ea"/>
                <a:cs typeface="+mn-cs"/>
              </a:defRPr>
            </a:lvl4pPr>
            <a:lvl5pPr marL="1085850" indent="-171450" algn="l" defTabSz="914400" rtl="0" eaLnBrk="1" latinLnBrk="0" hangingPunct="1">
              <a:spcBef>
                <a:spcPts val="600"/>
              </a:spcBef>
              <a:buClr>
                <a:schemeClr val="tx2">
                  <a:lumMod val="40000"/>
                  <a:lumOff val="60000"/>
                </a:schemeClr>
              </a:buClr>
              <a:buFont typeface="Verdana"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26">
              <a:buClr>
                <a:prstClr val="black"/>
              </a:buClr>
              <a:buNone/>
              <a:defRPr/>
            </a:pPr>
            <a:r>
              <a:rPr lang="en-US" sz="1100" dirty="0">
                <a:ln w="0"/>
                <a:solidFill>
                  <a:schemeClr val="accent1">
                    <a:lumMod val="75000"/>
                  </a:schemeClr>
                </a:solidFill>
                <a:latin typeface="IntelOne Display Regular" panose="020B0503020203020204" pitchFamily="34" charset="77"/>
              </a:rPr>
              <a:t>2.3X OLAP Claim</a:t>
            </a:r>
          </a:p>
          <a:p>
            <a:pPr marL="0" indent="0" defTabSz="914126">
              <a:buClr>
                <a:prstClr val="black"/>
              </a:buClr>
              <a:buNone/>
              <a:defRPr/>
            </a:pPr>
            <a:r>
              <a:rPr lang="en-US" sz="1000" dirty="0">
                <a:solidFill>
                  <a:schemeClr val="accent1">
                    <a:lumMod val="75000"/>
                  </a:schemeClr>
                </a:solidFill>
                <a:latin typeface="IntelOne Display Regular" panose="020B0503020203020204" pitchFamily="34" charset="77"/>
                <a:cs typeface="Calibri Light"/>
              </a:rPr>
              <a:t>4th Gen Xeon (SPR) Config: </a:t>
            </a:r>
            <a:r>
              <a:rPr lang="en-US" sz="1000" dirty="0">
                <a:solidFill>
                  <a:schemeClr val="accent1">
                    <a:lumMod val="75000"/>
                  </a:schemeClr>
                </a:solidFill>
                <a:latin typeface="IntelOne Display Regular" panose="020B0503020203020204" pitchFamily="34" charset="77"/>
                <a:cs typeface="Calibri Light"/>
                <a:sym typeface="Helvetica Neue"/>
              </a:rPr>
              <a:t>Test by Intel as of  November 7,2022 </a:t>
            </a:r>
            <a:r>
              <a:rPr lang="en-US" sz="1000" dirty="0">
                <a:solidFill>
                  <a:schemeClr val="accent1">
                    <a:lumMod val="75000"/>
                  </a:schemeClr>
                </a:solidFill>
                <a:latin typeface="IntelOne Display Regular" panose="020B0503020203020204" pitchFamily="34" charset="77"/>
                <a:cs typeface="Calibri Light"/>
              </a:rPr>
              <a:t>Platform: Archer City; Processor: pre-production 8490H 60C, 1.9GHz, 350W; BIOS: SE5C6200.86B.0022.D64.2105220049; Microcode: 0xAB0000C0; Memory: 2TB (32x64GB DDR5 4800 MT/s – running at 4400MT/s); OS SLE 15 SP4; Linux Kernel: 5.14.21-150400.22-default Score 7893 Queries/Hour (</a:t>
            </a:r>
            <a:r>
              <a:rPr lang="en-US" sz="1000" dirty="0" err="1">
                <a:solidFill>
                  <a:schemeClr val="accent1">
                    <a:lumMod val="75000"/>
                  </a:schemeClr>
                </a:solidFill>
                <a:latin typeface="IntelOne Display Regular" panose="020B0503020203020204" pitchFamily="34" charset="77"/>
                <a:cs typeface="Calibri Light"/>
              </a:rPr>
              <a:t>QpH</a:t>
            </a:r>
            <a:r>
              <a:rPr lang="en-US" sz="1000" dirty="0">
                <a:solidFill>
                  <a:schemeClr val="accent1">
                    <a:lumMod val="75000"/>
                  </a:schemeClr>
                </a:solidFill>
                <a:latin typeface="IntelOne Display Regular" panose="020B0503020203020204" pitchFamily="34" charset="77"/>
                <a:cs typeface="Calibri Light"/>
              </a:rPr>
              <a:t>)</a:t>
            </a:r>
          </a:p>
          <a:p>
            <a:pPr marL="0" indent="0" defTabSz="914126">
              <a:spcBef>
                <a:spcPts val="0"/>
              </a:spcBef>
              <a:buClr>
                <a:prstClr val="black"/>
              </a:buClr>
              <a:buNone/>
              <a:defRPr/>
            </a:pPr>
            <a:endParaRPr lang="en-US" sz="1000" dirty="0">
              <a:solidFill>
                <a:schemeClr val="accent1">
                  <a:lumMod val="75000"/>
                </a:schemeClr>
              </a:solidFill>
              <a:latin typeface="IntelOne Display Regular" panose="020B0503020203020204" pitchFamily="34" charset="77"/>
              <a:cs typeface="Calibri Light"/>
            </a:endParaRPr>
          </a:p>
          <a:p>
            <a:pPr marL="0" indent="0" defTabSz="914126">
              <a:spcBef>
                <a:spcPts val="0"/>
              </a:spcBef>
              <a:buClr>
                <a:prstClr val="black"/>
              </a:buClr>
              <a:buNone/>
              <a:defRPr/>
            </a:pPr>
            <a:r>
              <a:rPr lang="en-US" sz="1000" dirty="0">
                <a:solidFill>
                  <a:schemeClr val="accent1">
                    <a:lumMod val="75000"/>
                  </a:schemeClr>
                </a:solidFill>
                <a:latin typeface="IntelOne Display Regular" panose="020B0503020203020204" pitchFamily="34" charset="77"/>
                <a:cs typeface="Calibri Light"/>
              </a:rPr>
              <a:t>2nd Gen Xeon (CLX)  Config: </a:t>
            </a:r>
            <a:r>
              <a:rPr lang="en-US" sz="1000" dirty="0">
                <a:solidFill>
                  <a:schemeClr val="accent1">
                    <a:lumMod val="75000"/>
                  </a:schemeClr>
                </a:solidFill>
                <a:latin typeface="IntelOne Display Regular" panose="020B0503020203020204" pitchFamily="34" charset="77"/>
                <a:cs typeface="Calibri Light"/>
                <a:sym typeface="Helvetica Neue"/>
              </a:rPr>
              <a:t>Test by Intel as of  March 2021 </a:t>
            </a:r>
            <a:r>
              <a:rPr lang="en-US" sz="1000" dirty="0">
                <a:solidFill>
                  <a:schemeClr val="accent1">
                    <a:lumMod val="75000"/>
                  </a:schemeClr>
                </a:solidFill>
                <a:latin typeface="IntelOne Display Regular" panose="020B0503020203020204" pitchFamily="34" charset="77"/>
                <a:cs typeface="Calibri Light"/>
              </a:rPr>
              <a:t>Platform: Wolf Pass; Processor: 8280L 28C, 2.7GHz, 205W; BIOS: SE5C620.86B.02.01.0013.121520200651; Microcode: 0x5003006; Memory: 1.5TB (24x64GB DDR4 2667 MT/s); OS SLE 15 SP2; Linux Kernel: 5.3.18-22-default Score 3376 Queries/Hour (</a:t>
            </a:r>
            <a:r>
              <a:rPr lang="en-US" sz="1000" dirty="0" err="1">
                <a:solidFill>
                  <a:schemeClr val="accent1">
                    <a:lumMod val="75000"/>
                  </a:schemeClr>
                </a:solidFill>
                <a:latin typeface="IntelOne Display Regular" panose="020B0503020203020204" pitchFamily="34" charset="77"/>
                <a:cs typeface="Calibri Light"/>
              </a:rPr>
              <a:t>QpH</a:t>
            </a:r>
            <a:r>
              <a:rPr lang="en-US" sz="1000" dirty="0">
                <a:solidFill>
                  <a:schemeClr val="accent1">
                    <a:lumMod val="75000"/>
                  </a:schemeClr>
                </a:solidFill>
                <a:latin typeface="IntelOne Display Regular" panose="020B0503020203020204" pitchFamily="34" charset="77"/>
                <a:cs typeface="Calibri Light"/>
              </a:rPr>
              <a:t>)</a:t>
            </a:r>
          </a:p>
          <a:p>
            <a:pPr marL="0" indent="0" defTabSz="914126">
              <a:spcBef>
                <a:spcPts val="0"/>
              </a:spcBef>
              <a:buClr>
                <a:prstClr val="black"/>
              </a:buClr>
              <a:buNone/>
              <a:defRPr/>
            </a:pPr>
            <a:endParaRPr lang="en-US" sz="1000" dirty="0">
              <a:solidFill>
                <a:schemeClr val="accent1">
                  <a:lumMod val="75000"/>
                </a:schemeClr>
              </a:solidFill>
              <a:latin typeface="IntelOne Display Regular" panose="020B0503020203020204" pitchFamily="34" charset="77"/>
              <a:cs typeface="Calibri Light"/>
            </a:endParaRPr>
          </a:p>
          <a:p>
            <a:pPr marL="0" indent="0" defTabSz="914126">
              <a:spcBef>
                <a:spcPts val="0"/>
              </a:spcBef>
              <a:buClr>
                <a:prstClr val="black"/>
              </a:buClr>
              <a:buNone/>
              <a:defRPr/>
            </a:pPr>
            <a:r>
              <a:rPr lang="en-US" sz="1000" dirty="0">
                <a:solidFill>
                  <a:schemeClr val="accent1">
                    <a:lumMod val="75000"/>
                  </a:schemeClr>
                </a:solidFill>
                <a:latin typeface="IntelOne Display Regular" panose="020B0503020203020204" pitchFamily="34" charset="77"/>
                <a:cs typeface="Calibri Light"/>
              </a:rPr>
              <a:t>CLX/SPR Benchmark Config - HANA: HANA2 SP05 Rev52; NetWeaver 7.50; Benchmark kit: V3.17 (20200804); Dataset size: 2 (2.6 billion initial records)</a:t>
            </a:r>
          </a:p>
          <a:p>
            <a:pPr marL="171399" indent="-171399" defTabSz="914126">
              <a:spcBef>
                <a:spcPts val="0"/>
              </a:spcBef>
              <a:buClr>
                <a:prstClr val="black"/>
              </a:buClr>
              <a:defRPr/>
            </a:pPr>
            <a:endParaRPr lang="en-US" sz="1000" dirty="0">
              <a:solidFill>
                <a:schemeClr val="accent1">
                  <a:lumMod val="75000"/>
                </a:schemeClr>
              </a:solidFill>
              <a:latin typeface="IntelOne Display Regular" panose="020B0503020203020204" pitchFamily="34" charset="77"/>
              <a:cs typeface="Calibri Light"/>
            </a:endParaRPr>
          </a:p>
          <a:p>
            <a:pPr marL="0" indent="0" defTabSz="914126">
              <a:spcBef>
                <a:spcPts val="0"/>
              </a:spcBef>
              <a:buClr>
                <a:prstClr val="black"/>
              </a:buClr>
              <a:buNone/>
              <a:defRPr/>
            </a:pPr>
            <a:r>
              <a:rPr lang="en-US" sz="1000" dirty="0">
                <a:solidFill>
                  <a:schemeClr val="accent1">
                    <a:lumMod val="75000"/>
                  </a:schemeClr>
                </a:solidFill>
                <a:latin typeface="IntelOne Display Regular" panose="020B0503020203020204" pitchFamily="34" charset="77"/>
                <a:cs typeface="Calibri Light"/>
              </a:rPr>
              <a:t>4th Gen Xeon (SPR) of score of 7893 </a:t>
            </a:r>
            <a:r>
              <a:rPr lang="en-US" sz="1000" dirty="0" err="1">
                <a:solidFill>
                  <a:schemeClr val="accent1">
                    <a:lumMod val="75000"/>
                  </a:schemeClr>
                </a:solidFill>
                <a:latin typeface="IntelOne Display Regular" panose="020B0503020203020204" pitchFamily="34" charset="77"/>
                <a:cs typeface="Calibri Light"/>
              </a:rPr>
              <a:t>QpH</a:t>
            </a:r>
            <a:r>
              <a:rPr lang="en-US" sz="1000" dirty="0">
                <a:solidFill>
                  <a:schemeClr val="accent1">
                    <a:lumMod val="75000"/>
                  </a:schemeClr>
                </a:solidFill>
                <a:latin typeface="IntelOne Display Regular" panose="020B0503020203020204" pitchFamily="34" charset="77"/>
                <a:cs typeface="Calibri Light"/>
              </a:rPr>
              <a:t> divided by 2nd Gen Xeon (CLX) score of 3376 </a:t>
            </a:r>
            <a:r>
              <a:rPr lang="en-US" sz="1000" dirty="0" err="1">
                <a:solidFill>
                  <a:schemeClr val="accent1">
                    <a:lumMod val="75000"/>
                  </a:schemeClr>
                </a:solidFill>
                <a:latin typeface="IntelOne Display Regular" panose="020B0503020203020204" pitchFamily="34" charset="77"/>
                <a:cs typeface="Calibri Light"/>
              </a:rPr>
              <a:t>QpH</a:t>
            </a:r>
            <a:r>
              <a:rPr lang="en-US" sz="1000" dirty="0">
                <a:solidFill>
                  <a:schemeClr val="accent1">
                    <a:lumMod val="75000"/>
                  </a:schemeClr>
                </a:solidFill>
                <a:latin typeface="IntelOne Display Regular" panose="020B0503020203020204" pitchFamily="34" charset="77"/>
                <a:cs typeface="Calibri Light"/>
              </a:rPr>
              <a:t> = 2.34X</a:t>
            </a:r>
          </a:p>
          <a:p>
            <a:pPr marL="0" indent="0" defTabSz="914126">
              <a:spcBef>
                <a:spcPts val="0"/>
              </a:spcBef>
              <a:buClr>
                <a:prstClr val="black"/>
              </a:buClr>
              <a:buNone/>
              <a:defRPr/>
            </a:pPr>
            <a:endParaRPr lang="en-US" sz="1000" dirty="0">
              <a:solidFill>
                <a:schemeClr val="accent1">
                  <a:lumMod val="75000"/>
                </a:schemeClr>
              </a:solidFill>
              <a:latin typeface="IntelOne Display Regular" panose="020B0503020203020204" pitchFamily="34" charset="77"/>
              <a:ea typeface="Calibri" panose="020F0502020204030204" pitchFamily="34" charset="0"/>
            </a:endParaRPr>
          </a:p>
          <a:p>
            <a:pPr marL="0" indent="0" defTabSz="914126">
              <a:buClr>
                <a:srgbClr val="061922"/>
              </a:buClr>
              <a:buNone/>
              <a:defRPr/>
            </a:pPr>
            <a:r>
              <a:rPr lang="en-US" sz="1100" dirty="0">
                <a:ln w="0"/>
                <a:solidFill>
                  <a:schemeClr val="accent1">
                    <a:lumMod val="75000"/>
                  </a:schemeClr>
                </a:solidFill>
                <a:latin typeface="IntelOne Display Regular" panose="020B0503020203020204" pitchFamily="34" charset="77"/>
              </a:rPr>
              <a:t>2:1 Consolidation Claim</a:t>
            </a:r>
          </a:p>
          <a:p>
            <a:pPr marL="0" indent="0" defTabSz="914126">
              <a:spcBef>
                <a:spcPts val="0"/>
              </a:spcBef>
              <a:buClr>
                <a:srgbClr val="061922"/>
              </a:buClr>
              <a:buNone/>
              <a:defRPr/>
            </a:pPr>
            <a:r>
              <a:rPr lang="en-US" sz="1000" dirty="0">
                <a:solidFill>
                  <a:schemeClr val="accent1">
                    <a:lumMod val="75000"/>
                  </a:schemeClr>
                </a:solidFill>
                <a:latin typeface="IntelOne Display Regular" panose="020B0503020203020204" pitchFamily="34" charset="77"/>
                <a:cs typeface="Calibri Light"/>
              </a:rPr>
              <a:t>Note: SAP Hana is a regulated workload.  SAP defines the configuration details for Top Performance for each generation </a:t>
            </a:r>
          </a:p>
          <a:p>
            <a:pPr marL="0" indent="0" defTabSz="914126">
              <a:spcBef>
                <a:spcPts val="0"/>
              </a:spcBef>
              <a:buClr>
                <a:srgbClr val="061922"/>
              </a:buClr>
              <a:buNone/>
              <a:defRPr/>
            </a:pPr>
            <a:r>
              <a:rPr lang="en-US" sz="1000" dirty="0">
                <a:solidFill>
                  <a:schemeClr val="accent1">
                    <a:lumMod val="75000"/>
                  </a:schemeClr>
                </a:solidFill>
                <a:latin typeface="IntelOne Display Regular" panose="020B0503020203020204" pitchFamily="34" charset="77"/>
                <a:cs typeface="Calibri Light"/>
              </a:rPr>
              <a:t>Per SAP Documentation:</a:t>
            </a:r>
          </a:p>
          <a:p>
            <a:pPr marL="0" indent="0" defTabSz="914126">
              <a:spcBef>
                <a:spcPts val="0"/>
              </a:spcBef>
              <a:buClr>
                <a:srgbClr val="061922"/>
              </a:buClr>
              <a:buNone/>
              <a:defRPr/>
            </a:pPr>
            <a:r>
              <a:rPr lang="en-US" sz="1000" dirty="0">
                <a:solidFill>
                  <a:schemeClr val="accent1">
                    <a:lumMod val="75000"/>
                  </a:schemeClr>
                </a:solidFill>
                <a:latin typeface="IntelOne Display Regular" panose="020B0503020203020204" pitchFamily="34" charset="77"/>
                <a:cs typeface="Calibri Light"/>
              </a:rPr>
              <a:t>2nd Gen Xeon (CLX) supports 768GB/Socket for analytical workloads = 1.5TB/ 2 Socket System</a:t>
            </a:r>
          </a:p>
          <a:p>
            <a:pPr marL="0" indent="0" defTabSz="914126">
              <a:spcBef>
                <a:spcPts val="0"/>
              </a:spcBef>
              <a:buClr>
                <a:srgbClr val="061922"/>
              </a:buClr>
              <a:buNone/>
              <a:defRPr/>
            </a:pPr>
            <a:r>
              <a:rPr lang="en-US" sz="1000" dirty="0">
                <a:solidFill>
                  <a:schemeClr val="accent1">
                    <a:lumMod val="75000"/>
                  </a:schemeClr>
                </a:solidFill>
                <a:latin typeface="IntelOne Display Regular" panose="020B0503020203020204" pitchFamily="34" charset="77"/>
                <a:cs typeface="Calibri Light"/>
              </a:rPr>
              <a:t>4th Gen Xeon (SPR) supports 1.5TB/Socket for analytical workloads = 3TB/ 2 Socket System</a:t>
            </a:r>
          </a:p>
          <a:p>
            <a:pPr marL="0" indent="0" defTabSz="914126">
              <a:spcBef>
                <a:spcPts val="0"/>
              </a:spcBef>
              <a:buClr>
                <a:srgbClr val="061922"/>
              </a:buClr>
              <a:buNone/>
              <a:defRPr/>
            </a:pPr>
            <a:r>
              <a:rPr lang="en-US" sz="1000" dirty="0">
                <a:solidFill>
                  <a:schemeClr val="accent1">
                    <a:lumMod val="75000"/>
                  </a:schemeClr>
                </a:solidFill>
                <a:latin typeface="IntelOne Display Regular" panose="020B0503020203020204" pitchFamily="34" charset="77"/>
                <a:cs typeface="Calibri Light"/>
              </a:rPr>
              <a:t>A typical scenario using 3TB of Hana Data would have required a 4 Socket System on a 2nd Gen Xeon (CLX)</a:t>
            </a:r>
          </a:p>
          <a:p>
            <a:pPr marL="0" indent="0" defTabSz="914126">
              <a:spcBef>
                <a:spcPts val="0"/>
              </a:spcBef>
              <a:buClr>
                <a:srgbClr val="061922"/>
              </a:buClr>
              <a:buNone/>
              <a:defRPr/>
            </a:pPr>
            <a:r>
              <a:rPr lang="en-US" sz="1000" dirty="0">
                <a:solidFill>
                  <a:schemeClr val="accent1">
                    <a:lumMod val="75000"/>
                  </a:schemeClr>
                </a:solidFill>
                <a:latin typeface="IntelOne Display Regular" panose="020B0503020203020204" pitchFamily="34" charset="77"/>
                <a:cs typeface="Calibri Light"/>
              </a:rPr>
              <a:t>For 4th Gen Xeon (SPR), that same amount of data (3TB) can now be managed on a single 2 Socket Platform = 2:1 Consolidation</a:t>
            </a:r>
            <a:endParaRPr lang="en-US" sz="1000" dirty="0">
              <a:solidFill>
                <a:schemeClr val="accent1">
                  <a:lumMod val="75000"/>
                </a:schemeClr>
              </a:solidFill>
              <a:latin typeface="IntelOne Display Regular" panose="020B0503020203020204" pitchFamily="34" charset="77"/>
              <a:cs typeface="Calibri" panose="020F0502020204030204" pitchFamily="34" charset="0"/>
            </a:endParaRPr>
          </a:p>
          <a:p>
            <a:pPr marL="0" indent="0" defTabSz="914126">
              <a:buClr>
                <a:srgbClr val="061922"/>
              </a:buClr>
              <a:buNone/>
              <a:defRPr/>
            </a:pPr>
            <a:endParaRPr lang="en-US" sz="1000" u="sng" dirty="0">
              <a:solidFill>
                <a:schemeClr val="accent1">
                  <a:lumMod val="75000"/>
                </a:schemeClr>
              </a:solidFill>
              <a:latin typeface="IntelOne Display Regular" panose="020B0503020203020204" pitchFamily="34" charset="77"/>
            </a:endParaRPr>
          </a:p>
          <a:p>
            <a:pPr marL="0" indent="0" defTabSz="914126">
              <a:buClr>
                <a:srgbClr val="061922"/>
              </a:buClr>
              <a:buNone/>
              <a:defRPr/>
            </a:pPr>
            <a:endParaRPr lang="en-US" sz="1000" u="sng" dirty="0">
              <a:solidFill>
                <a:schemeClr val="accent1">
                  <a:lumMod val="75000"/>
                </a:schemeClr>
              </a:solidFill>
              <a:latin typeface="IntelOne Display Regular" panose="020B0503020203020204" pitchFamily="34" charset="77"/>
            </a:endParaRPr>
          </a:p>
        </p:txBody>
      </p:sp>
      <p:sp>
        <p:nvSpPr>
          <p:cNvPr id="4" name="Title 3">
            <a:extLst>
              <a:ext uri="{FF2B5EF4-FFF2-40B4-BE49-F238E27FC236}">
                <a16:creationId xmlns:a16="http://schemas.microsoft.com/office/drawing/2014/main" id="{66138F4B-7CDE-4E2E-9BAE-01DB89FBF779}"/>
              </a:ext>
            </a:extLst>
          </p:cNvPr>
          <p:cNvSpPr>
            <a:spLocks noGrp="1"/>
          </p:cNvSpPr>
          <p:nvPr>
            <p:ph type="title"/>
          </p:nvPr>
        </p:nvSpPr>
        <p:spPr/>
        <p:txBody>
          <a:bodyPr/>
          <a:lstStyle/>
          <a:p>
            <a:r>
              <a:rPr lang="en-US" dirty="0"/>
              <a:t>SAP Configuration Details</a:t>
            </a:r>
          </a:p>
        </p:txBody>
      </p:sp>
      <p:sp>
        <p:nvSpPr>
          <p:cNvPr id="3" name="Content Placeholder 2">
            <a:extLst>
              <a:ext uri="{FF2B5EF4-FFF2-40B4-BE49-F238E27FC236}">
                <a16:creationId xmlns:a16="http://schemas.microsoft.com/office/drawing/2014/main" id="{589C224D-E777-B5DC-B28B-EA3C2FD9F0F2}"/>
              </a:ext>
            </a:extLst>
          </p:cNvPr>
          <p:cNvSpPr>
            <a:spLocks noGrp="1"/>
          </p:cNvSpPr>
          <p:nvPr>
            <p:ph sz="quarter" idx="28"/>
          </p:nvPr>
        </p:nvSpPr>
        <p:spPr/>
        <p:txBody>
          <a:bodyPr/>
          <a:lstStyle/>
          <a:p>
            <a:endParaRPr lang="en-US"/>
          </a:p>
        </p:txBody>
      </p:sp>
    </p:spTree>
    <p:extLst>
      <p:ext uri="{BB962C8B-B14F-4D97-AF65-F5344CB8AC3E}">
        <p14:creationId xmlns:p14="http://schemas.microsoft.com/office/powerpoint/2010/main" val="42228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C5B51-562B-4502-8E3E-7238B84B7813}"/>
              </a:ext>
            </a:extLst>
          </p:cNvPr>
          <p:cNvSpPr>
            <a:spLocks noGrp="1"/>
          </p:cNvSpPr>
          <p:nvPr>
            <p:ph type="title"/>
          </p:nvPr>
        </p:nvSpPr>
        <p:spPr/>
        <p:txBody>
          <a:bodyPr/>
          <a:lstStyle/>
          <a:p>
            <a:r>
              <a:rPr lang="en-US" dirty="0"/>
              <a:t>Broad Institute GATK Configuration Details</a:t>
            </a:r>
          </a:p>
        </p:txBody>
      </p:sp>
      <p:sp>
        <p:nvSpPr>
          <p:cNvPr id="5" name="Content Placeholder 4">
            <a:extLst>
              <a:ext uri="{FF2B5EF4-FFF2-40B4-BE49-F238E27FC236}">
                <a16:creationId xmlns:a16="http://schemas.microsoft.com/office/drawing/2014/main" id="{F1496CEE-AB7D-0BE3-35AA-91B11C17E55C}"/>
              </a:ext>
            </a:extLst>
          </p:cNvPr>
          <p:cNvSpPr>
            <a:spLocks noGrp="1"/>
          </p:cNvSpPr>
          <p:nvPr>
            <p:ph sz="quarter" idx="28"/>
          </p:nvPr>
        </p:nvSpPr>
        <p:spPr/>
        <p:txBody>
          <a:bodyPr/>
          <a:lstStyle/>
          <a:p>
            <a:endParaRPr lang="en-US"/>
          </a:p>
        </p:txBody>
      </p:sp>
      <p:sp>
        <p:nvSpPr>
          <p:cNvPr id="4" name="Content Placeholder 2">
            <a:extLst>
              <a:ext uri="{FF2B5EF4-FFF2-40B4-BE49-F238E27FC236}">
                <a16:creationId xmlns:a16="http://schemas.microsoft.com/office/drawing/2014/main" id="{884FCAD1-E926-4867-B0AD-0B6EB60B9331}"/>
              </a:ext>
            </a:extLst>
          </p:cNvPr>
          <p:cNvSpPr txBox="1">
            <a:spLocks/>
          </p:cNvSpPr>
          <p:nvPr/>
        </p:nvSpPr>
        <p:spPr>
          <a:xfrm>
            <a:off x="685800" y="1149024"/>
            <a:ext cx="10526486" cy="4988227"/>
          </a:xfrm>
          <a:prstGeom prst="rect">
            <a:avLst/>
          </a:prstGeom>
        </p:spPr>
        <p:txBody>
          <a:bodyPr vert="horz" lIns="91416" tIns="45708" rIns="91416" bIns="45708" rtlCol="0" anchor="t">
            <a:noAutofit/>
          </a:bodyPr>
          <a:lstStyle>
            <a:lvl1pPr marL="171450" indent="-171450" algn="l" defTabSz="914400" rtl="0" eaLnBrk="1" latinLnBrk="0" hangingPunct="1">
              <a:spcBef>
                <a:spcPts val="600"/>
              </a:spcBef>
              <a:buClr>
                <a:schemeClr val="tx1"/>
              </a:buClr>
              <a:buFont typeface="Arial" pitchFamily="34" charset="0"/>
              <a:buChar char="•"/>
              <a:defRPr sz="2000" kern="1200">
                <a:solidFill>
                  <a:schemeClr val="tx1"/>
                </a:solidFill>
                <a:latin typeface="+mn-lt"/>
                <a:ea typeface="+mn-ea"/>
                <a:cs typeface="+mn-cs"/>
              </a:defRPr>
            </a:lvl1pPr>
            <a:lvl2pPr marL="400050" indent="-171450" algn="l" defTabSz="914400" rtl="0" eaLnBrk="1" latinLnBrk="0" hangingPunct="1">
              <a:spcBef>
                <a:spcPts val="600"/>
              </a:spcBef>
              <a:buClr>
                <a:schemeClr val="tx2">
                  <a:lumMod val="40000"/>
                  <a:lumOff val="60000"/>
                </a:schemeClr>
              </a:buClr>
              <a:buFont typeface="Arial" pitchFamily="34" charset="0"/>
              <a:buChar char="−"/>
              <a:defRPr sz="1800" kern="1200">
                <a:solidFill>
                  <a:schemeClr val="tx1"/>
                </a:solidFill>
                <a:latin typeface="+mn-lt"/>
                <a:ea typeface="+mn-ea"/>
                <a:cs typeface="+mn-cs"/>
              </a:defRPr>
            </a:lvl2pPr>
            <a:lvl3pPr marL="628650" indent="-171450" algn="l" defTabSz="914400" rtl="0" eaLnBrk="1" latinLnBrk="0" hangingPunct="1">
              <a:spcBef>
                <a:spcPts val="600"/>
              </a:spcBef>
              <a:buClr>
                <a:schemeClr val="tx2">
                  <a:lumMod val="40000"/>
                  <a:lumOff val="60000"/>
                </a:schemeClr>
              </a:buClr>
              <a:buFont typeface="Verdana" pitchFamily="34" charset="0"/>
              <a:buChar char="−"/>
              <a:defRPr sz="1800" kern="1200">
                <a:solidFill>
                  <a:schemeClr val="tx1"/>
                </a:solidFill>
                <a:latin typeface="+mn-lt"/>
                <a:ea typeface="+mn-ea"/>
                <a:cs typeface="+mn-cs"/>
              </a:defRPr>
            </a:lvl3pPr>
            <a:lvl4pPr marL="857250" indent="-171450" algn="l" defTabSz="914400" rtl="0" eaLnBrk="1" latinLnBrk="0" hangingPunct="1">
              <a:spcBef>
                <a:spcPts val="600"/>
              </a:spcBef>
              <a:buClr>
                <a:schemeClr val="tx2">
                  <a:lumMod val="40000"/>
                  <a:lumOff val="60000"/>
                </a:schemeClr>
              </a:buClr>
              <a:buFont typeface="Arial" pitchFamily="34" charset="0"/>
              <a:buChar char="−"/>
              <a:defRPr sz="1800" kern="1200">
                <a:solidFill>
                  <a:schemeClr val="tx1"/>
                </a:solidFill>
                <a:latin typeface="+mn-lt"/>
                <a:ea typeface="+mn-ea"/>
                <a:cs typeface="+mn-cs"/>
              </a:defRPr>
            </a:lvl4pPr>
            <a:lvl5pPr marL="1085850" indent="-171450" algn="l" defTabSz="914400" rtl="0" eaLnBrk="1" latinLnBrk="0" hangingPunct="1">
              <a:spcBef>
                <a:spcPts val="600"/>
              </a:spcBef>
              <a:buClr>
                <a:schemeClr val="tx2">
                  <a:lumMod val="40000"/>
                  <a:lumOff val="60000"/>
                </a:schemeClr>
              </a:buClr>
              <a:buFont typeface="Verdana"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26">
              <a:lnSpc>
                <a:spcPct val="90000"/>
              </a:lnSpc>
              <a:buClr>
                <a:srgbClr val="061922"/>
              </a:buClr>
              <a:buNone/>
              <a:defRPr/>
            </a:pPr>
            <a:r>
              <a:rPr lang="en-US" sz="1000" dirty="0">
                <a:solidFill>
                  <a:schemeClr val="bg1"/>
                </a:solidFill>
                <a:latin typeface="IntelOne Display Regular" panose="020B0503020203020204" pitchFamily="34" charset="77"/>
                <a:cs typeface="Calibri Light"/>
                <a:sym typeface="Helvetica Neue"/>
              </a:rPr>
              <a:t>4th Generation Intel® Xeon® Scalable Processors : Test by Intel as of  November 7,2022. </a:t>
            </a:r>
            <a:r>
              <a:rPr lang="en-US" sz="1000" dirty="0">
                <a:solidFill>
                  <a:schemeClr val="bg1"/>
                </a:solidFill>
                <a:latin typeface="IntelOne Display Regular" panose="020B0503020203020204" pitchFamily="34" charset="77"/>
                <a:cs typeface="Calibri Light"/>
              </a:rPr>
              <a:t>Single-node (compute and front-end node combined)</a:t>
            </a:r>
            <a:r>
              <a:rPr lang="en-US" sz="1000" dirty="0">
                <a:solidFill>
                  <a:schemeClr val="bg1"/>
                </a:solidFill>
                <a:latin typeface="IntelOne Display Regular" panose="020B0503020203020204" pitchFamily="34" charset="77"/>
                <a:cs typeface="Calibri Light"/>
                <a:sym typeface="Helvetica Neue"/>
              </a:rPr>
              <a:t> 2x Intel® Xeon® Platinum 8460Y+, 160 cores, HT On, Turbo On, Total Memory 512GB (16 slots/ 32GB/ 4800 MT/s), BIOS version 3A05, Microcode 0x2b000070, Rocky Linux 8.6, Kernel 4.18.0-372.32.1.el8_6.x86_64, Workload: </a:t>
            </a:r>
            <a:r>
              <a:rPr lang="en-US" sz="1000" dirty="0" err="1">
                <a:solidFill>
                  <a:schemeClr val="bg1"/>
                </a:solidFill>
                <a:latin typeface="IntelOne Display Regular" panose="020B0503020203020204" pitchFamily="34" charset="77"/>
                <a:cs typeface="Calibri Light"/>
                <a:sym typeface="Helvetica Neue"/>
              </a:rPr>
              <a:t>WholeGenomeGermlineSingleSample</a:t>
            </a:r>
            <a:r>
              <a:rPr lang="en-US" sz="1000" dirty="0">
                <a:solidFill>
                  <a:schemeClr val="bg1"/>
                </a:solidFill>
                <a:latin typeface="IntelOne Display Regular" panose="020B0503020203020204" pitchFamily="34" charset="77"/>
                <a:cs typeface="Calibri Light"/>
                <a:sym typeface="Helvetica Neue"/>
              </a:rPr>
              <a:t> 3.1.6, </a:t>
            </a:r>
            <a:r>
              <a:rPr lang="en-US" sz="1000" dirty="0" err="1">
                <a:solidFill>
                  <a:schemeClr val="bg1"/>
                </a:solidFill>
                <a:latin typeface="IntelOne Display Regular" panose="020B0503020203020204" pitchFamily="34" charset="77"/>
                <a:cs typeface="Calibri Light"/>
                <a:sym typeface="Helvetica Neue"/>
              </a:rPr>
              <a:t>gatk</a:t>
            </a:r>
            <a:r>
              <a:rPr lang="en-US" sz="1000" dirty="0">
                <a:solidFill>
                  <a:schemeClr val="bg1"/>
                </a:solidFill>
                <a:latin typeface="IntelOne Display Regular" panose="020B0503020203020204" pitchFamily="34" charset="77"/>
                <a:cs typeface="Calibri Light"/>
                <a:sym typeface="Helvetica Neue"/>
              </a:rPr>
              <a:t> 4.2.6.1, java-1.8.0-openjdk &amp; java-11-openjdk, Cromwell v. 84, Picard 2.27.4, </a:t>
            </a:r>
            <a:r>
              <a:rPr lang="en-US" sz="1000" dirty="0" err="1">
                <a:solidFill>
                  <a:schemeClr val="bg1"/>
                </a:solidFill>
                <a:latin typeface="IntelOne Display Regular" panose="020B0503020203020204" pitchFamily="34" charset="77"/>
                <a:cs typeface="Calibri Light"/>
                <a:sym typeface="Helvetica Neue"/>
              </a:rPr>
              <a:t>Samtools</a:t>
            </a:r>
            <a:r>
              <a:rPr lang="en-US" sz="1000" dirty="0">
                <a:solidFill>
                  <a:schemeClr val="bg1"/>
                </a:solidFill>
                <a:latin typeface="IntelOne Display Regular" panose="020B0503020203020204" pitchFamily="34" charset="77"/>
                <a:cs typeface="Calibri Light"/>
                <a:sym typeface="Helvetica Neue"/>
              </a:rPr>
              <a:t> 1.11, bwa 0.7.17, </a:t>
            </a:r>
            <a:r>
              <a:rPr lang="en-US" sz="1000" dirty="0" err="1">
                <a:solidFill>
                  <a:schemeClr val="bg1"/>
                </a:solidFill>
                <a:latin typeface="IntelOne Display Regular" panose="020B0503020203020204" pitchFamily="34" charset="77"/>
                <a:cs typeface="Calibri Light"/>
                <a:sym typeface="Helvetica Neue"/>
              </a:rPr>
              <a:t>VerifyBamID</a:t>
            </a:r>
            <a:r>
              <a:rPr lang="en-US" sz="1000" dirty="0">
                <a:solidFill>
                  <a:schemeClr val="bg1"/>
                </a:solidFill>
                <a:latin typeface="IntelOne Display Regular" panose="020B0503020203020204" pitchFamily="34" charset="77"/>
                <a:cs typeface="Calibri Light"/>
                <a:sym typeface="Helvetica Neue"/>
              </a:rPr>
              <a:t> 2.0.1, MariaDB 10.3.35</a:t>
            </a:r>
          </a:p>
          <a:p>
            <a:pPr marL="0" indent="0">
              <a:lnSpc>
                <a:spcPct val="90000"/>
              </a:lnSpc>
              <a:buClr>
                <a:srgbClr val="061922"/>
              </a:buClr>
              <a:buNone/>
            </a:pPr>
            <a:r>
              <a:rPr lang="en-US" sz="1000" dirty="0">
                <a:solidFill>
                  <a:schemeClr val="bg1"/>
                </a:solidFill>
                <a:latin typeface="IntelOne Display Regular" panose="020B0503020203020204" pitchFamily="34" charset="77"/>
                <a:cs typeface="Calibri Light"/>
                <a:sym typeface="Helvetica Neue"/>
              </a:rPr>
              <a:t>3rd Generation Intel® Xeon® Scalable Processors : Test by Intel as of November 7,2022.</a:t>
            </a:r>
            <a:r>
              <a:rPr lang="en-US" sz="1000" dirty="0">
                <a:solidFill>
                  <a:schemeClr val="bg1"/>
                </a:solidFill>
                <a:latin typeface="IntelOne Display Regular" panose="020B0503020203020204" pitchFamily="34" charset="77"/>
                <a:cs typeface="Calibri Light"/>
              </a:rPr>
              <a:t> Single-node (compute and front-end node combined)</a:t>
            </a:r>
            <a:r>
              <a:rPr lang="en-US" sz="1000" dirty="0">
                <a:solidFill>
                  <a:schemeClr val="bg1"/>
                </a:solidFill>
                <a:latin typeface="IntelOne Display Regular" panose="020B0503020203020204" pitchFamily="34" charset="77"/>
                <a:cs typeface="Calibri Light"/>
                <a:sym typeface="Helvetica Neue"/>
              </a:rPr>
              <a:t> 2x Intel® Xeon® Platinum 8358 CPU @ 2.60GHz, 128 cores, HT On, Turbo On, Total Memory 512GB (16 slots/ 32GB/ 3200 MT/s), BIOS version WLYDCRB1.SYS.0021.P25.2107280557, Microcode 0xd000363, Rocky Linux 8.6, Kernel 4.18.0-372.32.1.el8_6.x86_64, Workload: </a:t>
            </a:r>
            <a:r>
              <a:rPr lang="en-US" sz="1000" dirty="0" err="1">
                <a:solidFill>
                  <a:schemeClr val="bg1"/>
                </a:solidFill>
                <a:latin typeface="IntelOne Display Regular" panose="020B0503020203020204" pitchFamily="34" charset="77"/>
                <a:cs typeface="Calibri Light"/>
                <a:sym typeface="Helvetica Neue"/>
              </a:rPr>
              <a:t>WholeGenomeGermlineSingleSample</a:t>
            </a:r>
            <a:r>
              <a:rPr lang="en-US" sz="1000" dirty="0">
                <a:solidFill>
                  <a:schemeClr val="bg1"/>
                </a:solidFill>
                <a:latin typeface="IntelOne Display Regular" panose="020B0503020203020204" pitchFamily="34" charset="77"/>
                <a:cs typeface="Calibri Light"/>
                <a:sym typeface="Helvetica Neue"/>
              </a:rPr>
              <a:t> 3.1.6, </a:t>
            </a:r>
            <a:r>
              <a:rPr lang="en-US" sz="1000" dirty="0" err="1">
                <a:solidFill>
                  <a:schemeClr val="bg1"/>
                </a:solidFill>
                <a:latin typeface="IntelOne Display Regular" panose="020B0503020203020204" pitchFamily="34" charset="77"/>
                <a:cs typeface="Calibri Light"/>
                <a:sym typeface="Helvetica Neue"/>
              </a:rPr>
              <a:t>gatk</a:t>
            </a:r>
            <a:r>
              <a:rPr lang="en-US" sz="1000" dirty="0">
                <a:solidFill>
                  <a:schemeClr val="bg1"/>
                </a:solidFill>
                <a:latin typeface="IntelOne Display Regular" panose="020B0503020203020204" pitchFamily="34" charset="77"/>
                <a:cs typeface="Calibri Light"/>
                <a:sym typeface="Helvetica Neue"/>
              </a:rPr>
              <a:t> 4.2.6.1, java-1.8.0-openjdk &amp; java-11-openjdk, Cromwell v. 84, Picard 2.27.4, </a:t>
            </a:r>
            <a:r>
              <a:rPr lang="en-US" sz="1000" dirty="0" err="1">
                <a:solidFill>
                  <a:schemeClr val="bg1"/>
                </a:solidFill>
                <a:latin typeface="IntelOne Display Regular" panose="020B0503020203020204" pitchFamily="34" charset="77"/>
                <a:cs typeface="Calibri Light"/>
                <a:sym typeface="Helvetica Neue"/>
              </a:rPr>
              <a:t>Samtools</a:t>
            </a:r>
            <a:r>
              <a:rPr lang="en-US" sz="1000" dirty="0">
                <a:solidFill>
                  <a:schemeClr val="bg1"/>
                </a:solidFill>
                <a:latin typeface="IntelOne Display Regular" panose="020B0503020203020204" pitchFamily="34" charset="77"/>
                <a:cs typeface="Calibri Light"/>
                <a:sym typeface="Helvetica Neue"/>
              </a:rPr>
              <a:t> 1.11, bwa 0.7.17, </a:t>
            </a:r>
            <a:r>
              <a:rPr lang="en-US" sz="1000" dirty="0" err="1">
                <a:solidFill>
                  <a:schemeClr val="bg1"/>
                </a:solidFill>
                <a:latin typeface="IntelOne Display Regular" panose="020B0503020203020204" pitchFamily="34" charset="77"/>
                <a:cs typeface="Calibri Light"/>
                <a:sym typeface="Helvetica Neue"/>
              </a:rPr>
              <a:t>VerifyBamID</a:t>
            </a:r>
            <a:r>
              <a:rPr lang="en-US" sz="1000" dirty="0">
                <a:solidFill>
                  <a:schemeClr val="bg1"/>
                </a:solidFill>
                <a:latin typeface="IntelOne Display Regular" panose="020B0503020203020204" pitchFamily="34" charset="77"/>
                <a:cs typeface="Calibri Light"/>
                <a:sym typeface="Helvetica Neue"/>
              </a:rPr>
              <a:t> 2.0.1, MariaDB 10.3.35</a:t>
            </a:r>
          </a:p>
          <a:p>
            <a:pPr marL="0" indent="0">
              <a:lnSpc>
                <a:spcPct val="90000"/>
              </a:lnSpc>
              <a:buClr>
                <a:srgbClr val="061922"/>
              </a:buClr>
              <a:buNone/>
            </a:pPr>
            <a:r>
              <a:rPr lang="en-US" sz="1000" dirty="0">
                <a:solidFill>
                  <a:schemeClr val="bg1"/>
                </a:solidFill>
                <a:latin typeface="IntelOne Display Regular" panose="020B0503020203020204" pitchFamily="34" charset="77"/>
                <a:cs typeface="Calibri Light"/>
              </a:rPr>
              <a:t>2nd Generation Intel® Xeon® Scalable Processor Configuration: Test by Intel as of November 14, 2019. One front-end node and four compute nodes, all using Intel® Server Board S2600WFT. Front-end node configuration: 2x Intel® Xeon® Gold 6252 processor (24 cores, 2.10 GHz); total memory 64 GB (4 slots/16 GB/2933 MHz); 1x 960 GB Intel® SSD D3-S4510 Series (2.5 in SATA 6 Gb/s, 3D2,TLC); 1x 1.6 TB Intel® SSD DC P4610 Series (2.5 in PCIe 3.1 x4, 3D2, TLC); Microcode: 0x500002c, BIOS: SE5C620.86B.02.01.0009.092820190230; CentOS Linux Installation ISO (minimal or full) 7.7 build 1910; Intel® </a:t>
            </a:r>
            <a:r>
              <a:rPr lang="en-US" sz="1000" dirty="0" err="1">
                <a:solidFill>
                  <a:schemeClr val="bg1"/>
                </a:solidFill>
                <a:latin typeface="IntelOne Display Regular" panose="020B0503020203020204" pitchFamily="34" charset="77"/>
                <a:cs typeface="Calibri Light"/>
              </a:rPr>
              <a:t>oneAPI</a:t>
            </a:r>
            <a:r>
              <a:rPr lang="en-US" sz="1000" dirty="0">
                <a:solidFill>
                  <a:schemeClr val="bg1"/>
                </a:solidFill>
                <a:latin typeface="IntelOne Display Regular" panose="020B0503020203020204" pitchFamily="34" charset="77"/>
                <a:cs typeface="Calibri Light"/>
              </a:rPr>
              <a:t> Runtimes 2019.4; Intel® Cluster Checker 2019.3.5; Intel® Select HPC Solution for RPM packages for EL7 2018.0; </a:t>
            </a:r>
            <a:r>
              <a:rPr lang="en-US" sz="1000" dirty="0" err="1">
                <a:solidFill>
                  <a:schemeClr val="bg1"/>
                </a:solidFill>
                <a:latin typeface="IntelOne Display Regular" panose="020B0503020203020204" pitchFamily="34" charset="77"/>
                <a:cs typeface="Calibri Light"/>
              </a:rPr>
              <a:t>OpenHPC</a:t>
            </a:r>
            <a:r>
              <a:rPr lang="en-US" sz="1000" dirty="0">
                <a:solidFill>
                  <a:schemeClr val="bg1"/>
                </a:solidFill>
                <a:latin typeface="IntelOne Display Regular" panose="020B0503020203020204" pitchFamily="34" charset="77"/>
                <a:cs typeface="Calibri Light"/>
              </a:rPr>
              <a:t> 1.3.8. 4x compute nodes configuration: 2x Intel® Xeon® Gold 6252 processor (24 cores, 2.10 GHz); total memory 384 GB (12 slots/32 GB/2933 MHz); 1x 960 GB Intel SSD D3-S4510 Series (2.5 in SATA 6 Gb/s, 3D2, TLC); 1x 1.6 TB Intel SSD DC P4610 Series (2.5 in PCIe 3.1 x4, 3D2, TLC); Network devices: 1x Intel® C620 Series Chipset Ethernet Connection; Intel® Ethernet Adapter X722 onboard 10 GbE; Microcode: 0x500002c, BIOS: SE5C620.86B.02.01.0009.092820190230; CentOS Linux Installation ISO (minimal or full) 7.7 build 1910; 1x distributed 10 GB </a:t>
            </a:r>
            <a:r>
              <a:rPr lang="en-US" sz="1000" dirty="0" err="1">
                <a:solidFill>
                  <a:schemeClr val="bg1"/>
                </a:solidFill>
                <a:latin typeface="IntelOne Display Regular" panose="020B0503020203020204" pitchFamily="34" charset="77"/>
                <a:cs typeface="Calibri Light"/>
              </a:rPr>
              <a:t>Lustre</a:t>
            </a:r>
            <a:r>
              <a:rPr lang="en-US" sz="1000" dirty="0">
                <a:solidFill>
                  <a:schemeClr val="bg1"/>
                </a:solidFill>
                <a:latin typeface="IntelOne Display Regular" panose="020B0503020203020204" pitchFamily="34" charset="77"/>
                <a:cs typeface="Calibri Light"/>
              </a:rPr>
              <a:t> 2.10 ZFS system, 6 OST, 3 OSS, </a:t>
            </a:r>
            <a:r>
              <a:rPr lang="en-US" sz="1000" dirty="0" err="1">
                <a:solidFill>
                  <a:schemeClr val="bg1"/>
                </a:solidFill>
                <a:latin typeface="IntelOne Display Regular" panose="020B0503020203020204" pitchFamily="34" charset="77"/>
                <a:cs typeface="Calibri Light"/>
              </a:rPr>
              <a:t>Lnet</a:t>
            </a:r>
            <a:r>
              <a:rPr lang="en-US" sz="1000" dirty="0">
                <a:solidFill>
                  <a:schemeClr val="bg1"/>
                </a:solidFill>
                <a:latin typeface="IntelOne Display Regular" panose="020B0503020203020204" pitchFamily="34" charset="77"/>
                <a:cs typeface="Calibri Light"/>
              </a:rPr>
              <a:t> Router with single 10 GB link for all I/O traffic clients to </a:t>
            </a:r>
            <a:r>
              <a:rPr lang="en-US" sz="1000" dirty="0" err="1">
                <a:solidFill>
                  <a:schemeClr val="bg1"/>
                </a:solidFill>
                <a:latin typeface="IntelOne Display Regular" panose="020B0503020203020204" pitchFamily="34" charset="77"/>
                <a:cs typeface="Calibri Light"/>
              </a:rPr>
              <a:t>Lustre</a:t>
            </a:r>
            <a:r>
              <a:rPr lang="en-US" sz="1000" dirty="0">
                <a:solidFill>
                  <a:schemeClr val="bg1"/>
                </a:solidFill>
                <a:latin typeface="IntelOne Display Regular" panose="020B0503020203020204" pitchFamily="34" charset="77"/>
                <a:cs typeface="Calibri Light"/>
              </a:rPr>
              <a:t> servers. </a:t>
            </a:r>
          </a:p>
          <a:p>
            <a:pPr marL="0" indent="0">
              <a:lnSpc>
                <a:spcPct val="90000"/>
              </a:lnSpc>
              <a:buClr>
                <a:srgbClr val="061922"/>
              </a:buClr>
              <a:buNone/>
            </a:pPr>
            <a:r>
              <a:rPr lang="en-US" sz="1000" dirty="0">
                <a:solidFill>
                  <a:schemeClr val="bg1"/>
                </a:solidFill>
                <a:latin typeface="IntelOne Display Regular" panose="020B0503020203020204" pitchFamily="34" charset="77"/>
                <a:cs typeface="Calibri Light"/>
              </a:rPr>
              <a:t>1st Generation Intel® Xeon® Scalable Processor Configuration: Test by Intel as of October 15, 2018. Single-node (compute and front-end node combined) configuration: 2x Intel® Xeon® Gold 6152 processor (22 cores, 2.10 GHz); Intel® Server Board S2600WFT; total memory 192 GB (12 slots/16 GB/2666 MHz); boot storage: 2x 480 GB Intel® SSD DC S3520 Series; cache storage: 4x 4 TB Intel® SSD DC P4600 Series PCIe HHHL; capacity storage: 16 TB of 4x 4 TB Intel® SSD DC P4510 Series; Intel Hyper-Threading Technology = ON, Intel Turbo Boost Technology = ON; Microcode: 0x043; CentOS Linux installation 7.6.</a:t>
            </a:r>
          </a:p>
          <a:p>
            <a:pPr marL="0" indent="0">
              <a:lnSpc>
                <a:spcPct val="90000"/>
              </a:lnSpc>
              <a:buClr>
                <a:srgbClr val="061922"/>
              </a:buClr>
              <a:buNone/>
            </a:pPr>
            <a:endParaRPr lang="en-US" sz="1000" dirty="0">
              <a:solidFill>
                <a:schemeClr val="bg1"/>
              </a:solidFill>
              <a:latin typeface="IntelOne Display Regular" panose="020B0503020203020204" pitchFamily="34" charset="77"/>
              <a:cs typeface="Calibri Light"/>
            </a:endParaRPr>
          </a:p>
          <a:p>
            <a:pPr marL="0" indent="0">
              <a:lnSpc>
                <a:spcPct val="90000"/>
              </a:lnSpc>
              <a:buClr>
                <a:srgbClr val="061922"/>
              </a:buClr>
              <a:buNone/>
            </a:pPr>
            <a:r>
              <a:rPr lang="en-US" sz="1000" dirty="0">
                <a:ln w="3175">
                  <a:noFill/>
                </a:ln>
                <a:solidFill>
                  <a:schemeClr val="bg1">
                    <a:lumMod val="50000"/>
                  </a:schemeClr>
                </a:solidFill>
                <a:latin typeface="IntelOne Display Regular" panose="020B0503020203020204" pitchFamily="34" charset="77"/>
                <a:cs typeface="IntelOne Display AR Light" panose="020B0403020203020204" pitchFamily="34" charset="-78"/>
                <a:sym typeface="Helvetica Neue"/>
              </a:rPr>
              <a:t>2.7X - Comparing 4 genome/node/day in 2018 using Intel® Xeon® Gold 6152 &amp; GATK 4.0 vs 10.94 Genomes/node/day suing using Intel Xeon Platinum 8460Y and GTK 4.2.6</a:t>
            </a:r>
          </a:p>
          <a:p>
            <a:pPr marL="0" indent="0">
              <a:lnSpc>
                <a:spcPct val="90000"/>
              </a:lnSpc>
              <a:buClr>
                <a:srgbClr val="061922"/>
              </a:buClr>
              <a:buNone/>
            </a:pPr>
            <a:endParaRPr lang="en-US" sz="1000" dirty="0">
              <a:solidFill>
                <a:schemeClr val="bg1"/>
              </a:solidFill>
              <a:latin typeface="IntelOne Display Regular" panose="020B0503020203020204" pitchFamily="34" charset="77"/>
              <a:cs typeface="Calibri Light"/>
            </a:endParaRPr>
          </a:p>
          <a:p>
            <a:pPr marL="0" indent="0">
              <a:buNone/>
            </a:pPr>
            <a:r>
              <a:rPr lang="en-US" sz="1000" u="sng" dirty="0">
                <a:solidFill>
                  <a:schemeClr val="bg1"/>
                </a:solidFill>
                <a:latin typeface="IntelOne Display Regular" panose="020B0503020203020204" pitchFamily="34" charset="77"/>
                <a:cs typeface="Calibri Light"/>
              </a:rPr>
              <a:t>Cost /Genome Calculation details</a:t>
            </a:r>
          </a:p>
          <a:p>
            <a:pPr marL="0" indent="0">
              <a:spcBef>
                <a:spcPts val="0"/>
              </a:spcBef>
              <a:buNone/>
            </a:pPr>
            <a:r>
              <a:rPr lang="en-US" sz="1000" dirty="0">
                <a:solidFill>
                  <a:schemeClr val="bg1"/>
                </a:solidFill>
                <a:latin typeface="IntelOne Display Regular" panose="020B0503020203020204" pitchFamily="34" charset="77"/>
                <a:cs typeface="Calibri Light"/>
              </a:rPr>
              <a:t>The costs assume a single node costs ~$12.5K and that it is depreciated over 3 years. CLX  case is 8.0 WGS/node/day x 365 days x 3 years = 8,760 WGS over 3 years.  </a:t>
            </a:r>
          </a:p>
          <a:p>
            <a:pPr marL="0" indent="0">
              <a:spcBef>
                <a:spcPts val="0"/>
              </a:spcBef>
              <a:buNone/>
            </a:pPr>
            <a:r>
              <a:rPr lang="en-US" sz="1000" dirty="0">
                <a:solidFill>
                  <a:schemeClr val="bg1"/>
                </a:solidFill>
                <a:latin typeface="IntelOne Display Regular" panose="020B0503020203020204" pitchFamily="34" charset="77"/>
                <a:cs typeface="Calibri Light"/>
              </a:rPr>
              <a:t>$12,500 divided by 8,760 = $1.43, so for the SPR case:  10.94 WGS/node/day x 365 days x 3 years = 11,979 WGS over 3 years.  $12,500 divided by 11,979 = $1.04</a:t>
            </a:r>
          </a:p>
          <a:p>
            <a:pPr marL="0" indent="0">
              <a:spcBef>
                <a:spcPts val="0"/>
              </a:spcBef>
              <a:buNone/>
            </a:pPr>
            <a:r>
              <a:rPr lang="en-US" sz="1000" dirty="0">
                <a:solidFill>
                  <a:schemeClr val="bg1"/>
                </a:solidFill>
                <a:latin typeface="IntelOne Display Regular" panose="020B0503020203020204" pitchFamily="34" charset="77"/>
                <a:cs typeface="Calibri Light"/>
              </a:rPr>
              <a:t>As a percent difference, (($1.04-$1.43)/$1.04) you get -36.8%  </a:t>
            </a:r>
          </a:p>
          <a:p>
            <a:pPr marL="0" indent="0" defTabSz="914126">
              <a:lnSpc>
                <a:spcPct val="90000"/>
              </a:lnSpc>
              <a:buClr>
                <a:srgbClr val="061922"/>
              </a:buClr>
              <a:buNone/>
              <a:defRPr/>
            </a:pPr>
            <a:endParaRPr lang="en-US" sz="1000" dirty="0">
              <a:solidFill>
                <a:srgbClr val="000000"/>
              </a:solidFill>
              <a:latin typeface="IntelOne Display Light" panose="020B0403020203020204" pitchFamily="34" charset="77"/>
              <a:cs typeface="Calibri"/>
              <a:sym typeface="Helvetica Neue"/>
            </a:endParaRPr>
          </a:p>
          <a:p>
            <a:pPr marL="0" indent="0" defTabSz="914126">
              <a:lnSpc>
                <a:spcPct val="90000"/>
              </a:lnSpc>
              <a:buClr>
                <a:srgbClr val="061922"/>
              </a:buClr>
              <a:buNone/>
              <a:defRPr/>
            </a:pPr>
            <a:endParaRPr lang="en-US" sz="1000" dirty="0">
              <a:solidFill>
                <a:srgbClr val="000000"/>
              </a:solidFill>
              <a:latin typeface="IntelOne Display Light" panose="020B0403020203020204" pitchFamily="34" charset="77"/>
              <a:cs typeface="Calibri"/>
              <a:sym typeface="Helvetica Neue"/>
            </a:endParaRPr>
          </a:p>
          <a:p>
            <a:pPr marL="0" indent="0" defTabSz="914126">
              <a:lnSpc>
                <a:spcPct val="90000"/>
              </a:lnSpc>
              <a:buClr>
                <a:srgbClr val="061922"/>
              </a:buClr>
              <a:buNone/>
              <a:defRPr/>
            </a:pPr>
            <a:endParaRPr lang="en-US" sz="1000" dirty="0">
              <a:solidFill>
                <a:srgbClr val="000000"/>
              </a:solidFill>
              <a:latin typeface="IntelOne Display Light" panose="020B0403020203020204" pitchFamily="34" charset="77"/>
              <a:cs typeface="Calibri"/>
              <a:sym typeface="Helvetica Neue"/>
            </a:endParaRPr>
          </a:p>
          <a:p>
            <a:pPr marL="0" indent="0" defTabSz="914126">
              <a:lnSpc>
                <a:spcPct val="90000"/>
              </a:lnSpc>
              <a:buClr>
                <a:srgbClr val="061922"/>
              </a:buClr>
              <a:buNone/>
              <a:defRPr/>
            </a:pPr>
            <a:endParaRPr lang="en-US" sz="1000" dirty="0">
              <a:solidFill>
                <a:srgbClr val="000000"/>
              </a:solidFill>
              <a:latin typeface="IntelOne Display Light" panose="020B0403020203020204" pitchFamily="34" charset="77"/>
              <a:cs typeface="Calibri"/>
              <a:sym typeface="Helvetica Neue"/>
            </a:endParaRPr>
          </a:p>
          <a:p>
            <a:pPr marL="0" indent="0" defTabSz="914126">
              <a:lnSpc>
                <a:spcPct val="90000"/>
              </a:lnSpc>
              <a:buClr>
                <a:srgbClr val="061922"/>
              </a:buClr>
              <a:buNone/>
              <a:defRPr/>
            </a:pPr>
            <a:endParaRPr lang="en-US" sz="1000" dirty="0">
              <a:solidFill>
                <a:srgbClr val="000000"/>
              </a:solidFill>
              <a:latin typeface="IntelOne Display Light" panose="020B0403020203020204" pitchFamily="34" charset="77"/>
              <a:cs typeface="Calibri"/>
              <a:sym typeface="Helvetica Neue"/>
            </a:endParaRPr>
          </a:p>
          <a:p>
            <a:pPr marL="0" indent="0" defTabSz="914126">
              <a:lnSpc>
                <a:spcPct val="90000"/>
              </a:lnSpc>
              <a:buClr>
                <a:srgbClr val="061922"/>
              </a:buClr>
              <a:buNone/>
              <a:defRPr/>
            </a:pPr>
            <a:endParaRPr lang="en-US" sz="1000" dirty="0">
              <a:solidFill>
                <a:srgbClr val="000000"/>
              </a:solidFill>
              <a:latin typeface="IntelOne Display Light" panose="020B0403020203020204" pitchFamily="34" charset="77"/>
              <a:cs typeface="Calibri"/>
              <a:sym typeface="Helvetica Neue"/>
            </a:endParaRPr>
          </a:p>
          <a:p>
            <a:pPr marL="0" indent="0" defTabSz="914126">
              <a:lnSpc>
                <a:spcPct val="90000"/>
              </a:lnSpc>
              <a:buClr>
                <a:srgbClr val="061922"/>
              </a:buClr>
              <a:buNone/>
              <a:defRPr/>
            </a:pPr>
            <a:endParaRPr lang="en-US" sz="1000" u="sng" dirty="0">
              <a:solidFill>
                <a:srgbClr val="000099"/>
              </a:solidFill>
              <a:latin typeface="IntelOne Display Regular" panose="020B0503020203020204" pitchFamily="34" charset="77"/>
              <a:sym typeface="Helvetica Neue"/>
            </a:endParaRPr>
          </a:p>
        </p:txBody>
      </p:sp>
    </p:spTree>
    <p:extLst>
      <p:ext uri="{BB962C8B-B14F-4D97-AF65-F5344CB8AC3E}">
        <p14:creationId xmlns:p14="http://schemas.microsoft.com/office/powerpoint/2010/main" val="180109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59E5-4917-4431-9F8E-5E6B211CB3DA}"/>
              </a:ext>
            </a:extLst>
          </p:cNvPr>
          <p:cNvSpPr>
            <a:spLocks noGrp="1"/>
          </p:cNvSpPr>
          <p:nvPr>
            <p:ph type="title"/>
          </p:nvPr>
        </p:nvSpPr>
        <p:spPr/>
        <p:txBody>
          <a:bodyPr>
            <a:normAutofit/>
          </a:bodyPr>
          <a:lstStyle/>
          <a:p>
            <a:r>
              <a:rPr lang="en-US" sz="3199" dirty="0"/>
              <a:t>Microservices and Accelerators Configuration Details</a:t>
            </a:r>
          </a:p>
        </p:txBody>
      </p:sp>
      <p:sp>
        <p:nvSpPr>
          <p:cNvPr id="3" name="Content Placeholder 2">
            <a:extLst>
              <a:ext uri="{FF2B5EF4-FFF2-40B4-BE49-F238E27FC236}">
                <a16:creationId xmlns:a16="http://schemas.microsoft.com/office/drawing/2014/main" id="{83FD87A8-4B9C-46FF-A2EF-0239F9E1237E}"/>
              </a:ext>
            </a:extLst>
          </p:cNvPr>
          <p:cNvSpPr>
            <a:spLocks noGrp="1"/>
          </p:cNvSpPr>
          <p:nvPr>
            <p:ph sz="quarter" idx="28"/>
          </p:nvPr>
        </p:nvSpPr>
        <p:spPr/>
        <p:txBody>
          <a:bodyPr vert="horz" lIns="91416" tIns="45708" rIns="91416" bIns="45708" rtlCol="0" anchor="t">
            <a:normAutofit fontScale="92500"/>
          </a:bodyPr>
          <a:lstStyle/>
          <a:p>
            <a:pPr marL="0" indent="0">
              <a:spcBef>
                <a:spcPts val="0"/>
              </a:spcBef>
              <a:buNone/>
            </a:pPr>
            <a:r>
              <a:rPr lang="en-US" sz="900" dirty="0">
                <a:latin typeface="IntelOne Display Regular" panose="020B0503020203020204" pitchFamily="34" charset="77"/>
                <a:cs typeface="Calibri Light"/>
              </a:rPr>
              <a:t>Up to 56% latency reduction on NGINX with DLB: compares 4th Gen Intel Xeon processor with DLB (</a:t>
            </a:r>
            <a:r>
              <a:rPr lang="en-IN" sz="900" dirty="0">
                <a:latin typeface="IntelOne Display Regular" panose="020B0503020203020204" pitchFamily="34" charset="77"/>
                <a:cs typeface="Calibri Light"/>
              </a:rPr>
              <a:t>IDXD-CONFIG-ACCEL-CONFIG-V3.4.1) </a:t>
            </a:r>
            <a:r>
              <a:rPr lang="en-US" sz="900" dirty="0">
                <a:latin typeface="IntelOne Display Regular" panose="020B0503020203020204" pitchFamily="34" charset="77"/>
                <a:cs typeface="Calibri Light"/>
              </a:rPr>
              <a:t>versus without. Test by Intel as of 11/18/2021 1-node, 2x Intel® Xeon® 2S 96core HT /Off, Turbo Off?, Total Memory 512 GB (12 slots/ 16 GB/ 4400 MHz [run @ 2200 MHz] ), </a:t>
            </a:r>
            <a:r>
              <a:rPr lang="en-IN" sz="900" dirty="0">
                <a:latin typeface="IntelOne Display Regular" panose="020B0503020203020204" pitchFamily="34" charset="77"/>
                <a:cs typeface="Calibri Light"/>
              </a:rPr>
              <a:t>EGSDCRB1.86B.0065.D15.2109172316</a:t>
            </a:r>
            <a:r>
              <a:rPr lang="en-US" sz="900" dirty="0">
                <a:latin typeface="IntelOne Display Regular" panose="020B0503020203020204" pitchFamily="34" charset="77"/>
                <a:cs typeface="Calibri Light"/>
              </a:rPr>
              <a:t>, </a:t>
            </a:r>
            <a:r>
              <a:rPr lang="en-IN" sz="900" dirty="0">
                <a:latin typeface="IntelOne Display Regular" panose="020B0503020203020204" pitchFamily="34" charset="77"/>
                <a:cs typeface="Calibri Light"/>
              </a:rPr>
              <a:t>0x8d0002f0, CentOS Linux 8, 5.12.0-0507.intel_next.08_16.2_po.36.x86_64+server, </a:t>
            </a:r>
            <a:r>
              <a:rPr lang="en-IN" sz="900" dirty="0" err="1">
                <a:latin typeface="IntelOne Display Regular" panose="020B0503020203020204" pitchFamily="34" charset="77"/>
                <a:cs typeface="Calibri Light"/>
              </a:rPr>
              <a:t>gcc</a:t>
            </a:r>
            <a:r>
              <a:rPr lang="en-IN" sz="900" dirty="0">
                <a:latin typeface="IntelOne Display Regular" panose="020B0503020203020204" pitchFamily="34" charset="77"/>
                <a:cs typeface="Calibri Light"/>
              </a:rPr>
              <a:t> (GCC) 8.4.1 20200928 (Red Hat 8.4.1-1),</a:t>
            </a:r>
            <a:r>
              <a:rPr lang="en-US" sz="900" dirty="0">
                <a:latin typeface="IntelOne Display Regular" panose="020B0503020203020204" pitchFamily="34" charset="77"/>
                <a:cs typeface="Calibri Light"/>
              </a:rPr>
              <a:t> Open </a:t>
            </a:r>
            <a:r>
              <a:rPr lang="en-US" sz="900" dirty="0" err="1">
                <a:latin typeface="IntelOne Display Regular" panose="020B0503020203020204" pitchFamily="34" charset="77"/>
                <a:cs typeface="Calibri Light"/>
              </a:rPr>
              <a:t>Vswitch</a:t>
            </a:r>
            <a:r>
              <a:rPr lang="en-US" sz="900" dirty="0">
                <a:latin typeface="IntelOne Display Regular" panose="020B0503020203020204" pitchFamily="34" charset="77"/>
                <a:cs typeface="Calibri Light"/>
              </a:rPr>
              <a:t>- OVS 2.16, DPDK 21.11-rc1, 1.17mpps, with 10KB packets and 40k connections.  </a:t>
            </a:r>
          </a:p>
          <a:p>
            <a:pPr marL="0" indent="0">
              <a:spcBef>
                <a:spcPts val="0"/>
              </a:spcBef>
              <a:buNone/>
            </a:pPr>
            <a:endParaRPr lang="en-US" sz="900" dirty="0">
              <a:latin typeface="IntelOne Display Regular" panose="020B0503020203020204" pitchFamily="34" charset="77"/>
              <a:cs typeface="Calibri Light"/>
            </a:endParaRPr>
          </a:p>
          <a:p>
            <a:pPr marL="0" indent="0">
              <a:spcBef>
                <a:spcPts val="0"/>
              </a:spcBef>
              <a:buNone/>
            </a:pPr>
            <a:r>
              <a:rPr lang="en-US" sz="900" dirty="0">
                <a:latin typeface="IntelOne Display Regular" panose="020B0503020203020204" pitchFamily="34" charset="77"/>
                <a:cs typeface="Calibri Light"/>
              </a:rPr>
              <a:t>Up to 2.5x higher throughput (RPS) on 4th Gen Intel Xeon Platinum 8480+ (8c/16t) with 2 QAT devices compared to solution with no acceleration on Istio Envoy Ingress. 8480+: 1-node, pre-production platform with 2x Intel® Xeon® Platinum 8480+ with Intel QAT on Intel </a:t>
            </a:r>
            <a:r>
              <a:rPr lang="en-US" sz="900" dirty="0" err="1">
                <a:latin typeface="IntelOne Display Regular" panose="020B0503020203020204" pitchFamily="34" charset="77"/>
                <a:cs typeface="Calibri Light"/>
              </a:rPr>
              <a:t>ArcherCity</a:t>
            </a:r>
            <a:r>
              <a:rPr lang="en-US" sz="900" dirty="0">
                <a:latin typeface="IntelOne Display Regular" panose="020B0503020203020204" pitchFamily="34" charset="77"/>
                <a:cs typeface="Calibri Light"/>
              </a:rPr>
              <a:t> with  GB (16 slots/ 32GB/ DDR5 4800)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0x2b0000a1, HT on, Turbo off, Ubuntu 22.04.1 LTS, 5.17.0-051700-generic, 1x 54.9G INTEL SSDPEK1A058GA, 1x Ethernet Controller I225-LM, 4x Ethernet Controller E810-C for QSFP, 2x Ethernet Controller XXV710 for 25GbE SFP28, Nighthawk, </a:t>
            </a:r>
            <a:r>
              <a:rPr lang="en-US" sz="900" dirty="0" err="1">
                <a:latin typeface="IntelOne Display Regular" panose="020B0503020203020204" pitchFamily="34" charset="77"/>
                <a:cs typeface="Calibri Light"/>
              </a:rPr>
              <a:t>gcc</a:t>
            </a:r>
            <a:r>
              <a:rPr lang="en-US" sz="900" dirty="0">
                <a:latin typeface="IntelOne Display Regular" panose="020B0503020203020204" pitchFamily="34" charset="77"/>
                <a:cs typeface="Calibri Light"/>
              </a:rPr>
              <a:t> version 11.2.0, Docker 20.10.17, Kubernetes v1.22.3, Calico 3.21.4, Istio 1.13.4. DLB SW v 7.8, </a:t>
            </a:r>
            <a:r>
              <a:rPr lang="en-US" sz="900" dirty="0" err="1">
                <a:latin typeface="IntelOne Display Regular" panose="020B0503020203020204" pitchFamily="34" charset="77"/>
                <a:cs typeface="Calibri Light"/>
              </a:rPr>
              <a:t>qatlib</a:t>
            </a:r>
            <a:r>
              <a:rPr lang="en-US" sz="900" dirty="0">
                <a:latin typeface="IntelOne Display Regular" panose="020B0503020203020204" pitchFamily="34" charset="77"/>
                <a:cs typeface="Calibri Light"/>
              </a:rPr>
              <a:t> is 22.07.1, Nighthawk POD’s with response size: 25 PODs each with 1kB/10kB/1MB/mixed size,  test by Intel on 10/27/2022. </a:t>
            </a:r>
            <a:endParaRPr lang="en-US" sz="900" dirty="0">
              <a:latin typeface="IntelOne Display Regular" panose="020B0503020203020204" pitchFamily="34" charset="77"/>
              <a:cs typeface="Calibri Light" panose="020F0302020204030204" pitchFamily="34" charset="0"/>
            </a:endParaRPr>
          </a:p>
          <a:p>
            <a:pPr marL="0" indent="0">
              <a:spcBef>
                <a:spcPts val="0"/>
              </a:spcBef>
              <a:buNone/>
            </a:pPr>
            <a:endParaRPr lang="en-US" sz="900" dirty="0">
              <a:solidFill>
                <a:srgbClr val="FF0000"/>
              </a:solidFill>
              <a:highlight>
                <a:srgbClr val="FFFF00"/>
              </a:highlight>
              <a:latin typeface="IntelOne Display Regular" panose="020B0503020203020204" pitchFamily="34" charset="77"/>
              <a:cs typeface="Calibri Light" panose="020F0302020204030204" pitchFamily="34" charset="0"/>
            </a:endParaRPr>
          </a:p>
          <a:p>
            <a:pPr marL="0" indent="0">
              <a:spcBef>
                <a:spcPts val="0"/>
              </a:spcBef>
              <a:buNone/>
            </a:pPr>
            <a:r>
              <a:rPr lang="en-US" sz="900" dirty="0">
                <a:latin typeface="IntelOne Display Regular" panose="020B0503020203020204" pitchFamily="34" charset="77"/>
                <a:cs typeface="Calibri Light"/>
              </a:rPr>
              <a:t>Up to  1.16 improved 999 patency per core on </a:t>
            </a:r>
            <a:r>
              <a:rPr lang="en-US" sz="900" dirty="0" err="1">
                <a:latin typeface="IntelOne Display Regular" panose="020B0503020203020204" pitchFamily="34" charset="77"/>
                <a:cs typeface="Calibri Light"/>
              </a:rPr>
              <a:t>gRPC</a:t>
            </a:r>
            <a:r>
              <a:rPr lang="en-US" sz="900" dirty="0">
                <a:latin typeface="IntelOne Display Regular" panose="020B0503020203020204" pitchFamily="34" charset="77"/>
                <a:cs typeface="Calibri Light"/>
              </a:rPr>
              <a:t> on 4th Gen Intel Xeon Platinum 8480+ vs. prior generation.  </a:t>
            </a:r>
          </a:p>
          <a:p>
            <a:pPr indent="-109505">
              <a:lnSpc>
                <a:spcPct val="100000"/>
              </a:lnSpc>
              <a:spcBef>
                <a:spcPts val="0"/>
              </a:spcBef>
            </a:pPr>
            <a:r>
              <a:rPr lang="en-IE" sz="900" dirty="0">
                <a:latin typeface="IntelOne Display Regular" panose="020B0503020203020204" pitchFamily="34" charset="77"/>
                <a:cs typeface="Calibri Light"/>
              </a:rPr>
              <a:t>8480+: Test by Intel as of Oct 24 10:29:20. 1-node, 2x Intel(R) Xeon(R) Platinum 8480+, 56 cores, HT Off, Turbo Off, Total Memory 1024GB (32x32GB DDR5 4800 MT/s [4400 MT/s]), BIOS EGSDCRB1.SYS.8901.P01.2209200243, microcode 0x2b0000a1, 1x Ethernet Controller I225-LM, 4x Ethernet Controller E810-C for QSFP, 2x Ethernet Controller XXV710 for 25GbE SFP28, 1x 54.9G INTEL SSDPEK1A058GA, 2x 372.6G INTEL SSDPF21Q400GB, Ubuntu 22.04.1 LTS, 5.15.0-52-generic, g++ (Ubuntu 11.3.0-1ubuntu1~22.04) 11.3.0, </a:t>
            </a:r>
            <a:r>
              <a:rPr lang="en-US" sz="900" dirty="0">
                <a:latin typeface="IntelOne Display Regular" panose="020B0503020203020204" pitchFamily="34" charset="77"/>
                <a:cs typeface="Calibri Light"/>
              </a:rPr>
              <a:t>go version go1.17.5 </a:t>
            </a:r>
            <a:r>
              <a:rPr lang="en-US" sz="900" dirty="0" err="1">
                <a:latin typeface="IntelOne Display Regular" panose="020B0503020203020204" pitchFamily="34" charset="77"/>
                <a:cs typeface="Calibri Light"/>
              </a:rPr>
              <a:t>linux</a:t>
            </a:r>
            <a:r>
              <a:rPr lang="en-US" sz="900" dirty="0">
                <a:latin typeface="IntelOne Display Regular" panose="020B0503020203020204" pitchFamily="34" charset="77"/>
                <a:cs typeface="Calibri Light"/>
              </a:rPr>
              <a:t>/amd64, </a:t>
            </a:r>
            <a:r>
              <a:rPr lang="en-US" sz="900" dirty="0" err="1">
                <a:latin typeface="IntelOne Display Regular" panose="020B0503020203020204" pitchFamily="34" charset="77"/>
                <a:cs typeface="Calibri Light"/>
              </a:rPr>
              <a:t>Ghz</a:t>
            </a:r>
            <a:r>
              <a:rPr lang="en-US" sz="900" dirty="0">
                <a:latin typeface="IntelOne Display Regular" panose="020B0503020203020204" pitchFamily="34" charset="77"/>
                <a:cs typeface="Calibri Light"/>
              </a:rPr>
              <a:t> v0.110.0</a:t>
            </a:r>
            <a:r>
              <a:rPr lang="en-IE" sz="900" dirty="0">
                <a:latin typeface="IntelOne Display Regular" panose="020B0503020203020204" pitchFamily="34" charset="77"/>
                <a:cs typeface="Calibri Light"/>
              </a:rPr>
              <a:t>, </a:t>
            </a:r>
            <a:r>
              <a:rPr lang="en-IE" sz="900" dirty="0" err="1">
                <a:latin typeface="IntelOne Display Regular" panose="020B0503020203020204" pitchFamily="34" charset="77"/>
                <a:cs typeface="Calibri Light"/>
              </a:rPr>
              <a:t>gRPC</a:t>
            </a:r>
            <a:r>
              <a:rPr lang="en-IE" sz="900" dirty="0">
                <a:latin typeface="IntelOne Display Regular" panose="020B0503020203020204" pitchFamily="34" charset="77"/>
                <a:cs typeface="Calibri Light"/>
              </a:rPr>
              <a:t> v1.49, 5496.879167 and 5557.79 </a:t>
            </a:r>
            <a:r>
              <a:rPr lang="en-US" sz="900" dirty="0">
                <a:latin typeface="IntelOne Display Regular" panose="020B0503020203020204" pitchFamily="34" charset="77"/>
                <a:cs typeface="Calibri Light"/>
              </a:rPr>
              <a:t>throughput/core for C++ and Go for Echo message, and 4392.733333 and 4396.638333 throughput/core for C++ and Go for B1M1 message</a:t>
            </a:r>
          </a:p>
          <a:p>
            <a:pPr indent="-109505">
              <a:lnSpc>
                <a:spcPct val="100000"/>
              </a:lnSpc>
              <a:spcBef>
                <a:spcPts val="0"/>
              </a:spcBef>
            </a:pPr>
            <a:r>
              <a:rPr lang="en-US" sz="900" dirty="0">
                <a:latin typeface="IntelOne Display Regular" panose="020B0503020203020204" pitchFamily="34" charset="77"/>
                <a:cs typeface="Calibri Light"/>
              </a:rPr>
              <a:t>8360Y: </a:t>
            </a:r>
            <a:r>
              <a:rPr lang="en-IE" sz="900" dirty="0">
                <a:latin typeface="IntelOne Display Regular" panose="020B0503020203020204" pitchFamily="34" charset="77"/>
                <a:cs typeface="Calibri Light"/>
              </a:rPr>
              <a:t>Test by Intel as of Oct 27 10:34:23. 1-node, 2x Intel(R) Xeon(R) Platinum 8360Y CPU @ 2.40GHz, 36 cores, HT Off, Turbo Off, Total Memory 512GB (32x16GB DDR4 3200 MT/s [3200 MT/s]), BIOS SE5C620.86B.01.01.0004.2110190142, microcode 0xd000375, 1x Ethernet Controller E810-C for QSFP, 2x BCM57416 </a:t>
            </a:r>
            <a:r>
              <a:rPr lang="en-IE" sz="900" dirty="0" err="1">
                <a:latin typeface="IntelOne Display Regular" panose="020B0503020203020204" pitchFamily="34" charset="77"/>
                <a:cs typeface="Calibri Light"/>
              </a:rPr>
              <a:t>NetXtreme</a:t>
            </a:r>
            <a:r>
              <a:rPr lang="en-IE" sz="900" dirty="0">
                <a:latin typeface="IntelOne Display Regular" panose="020B0503020203020204" pitchFamily="34" charset="77"/>
                <a:cs typeface="Calibri Light"/>
              </a:rPr>
              <a:t>-E Dual-Media 10G RDMA Ethernet Controller, 2x 1.8T INTEL SSDPE2KX020T8, Ubuntu 22.04.1 LTS, 5.15.0-52-generic, g++ (Ubuntu 11.3.0-1ubuntu1~22.04) 11.3.0, </a:t>
            </a:r>
            <a:r>
              <a:rPr lang="en-US" sz="900" dirty="0">
                <a:latin typeface="IntelOne Display Regular" panose="020B0503020203020204" pitchFamily="34" charset="77"/>
                <a:cs typeface="Calibri Light"/>
              </a:rPr>
              <a:t>go version go1.17.5 </a:t>
            </a:r>
            <a:r>
              <a:rPr lang="en-US" sz="900" dirty="0" err="1">
                <a:latin typeface="IntelOne Display Regular" panose="020B0503020203020204" pitchFamily="34" charset="77"/>
                <a:cs typeface="Calibri Light"/>
              </a:rPr>
              <a:t>linux</a:t>
            </a:r>
            <a:r>
              <a:rPr lang="en-US" sz="900" dirty="0">
                <a:latin typeface="IntelOne Display Regular" panose="020B0503020203020204" pitchFamily="34" charset="77"/>
                <a:cs typeface="Calibri Light"/>
              </a:rPr>
              <a:t>/amd64, </a:t>
            </a:r>
            <a:r>
              <a:rPr lang="en-IE" sz="900" dirty="0" err="1">
                <a:latin typeface="IntelOne Display Regular" panose="020B0503020203020204" pitchFamily="34" charset="77"/>
                <a:cs typeface="Calibri Light"/>
              </a:rPr>
              <a:t>Ghz</a:t>
            </a:r>
            <a:r>
              <a:rPr lang="en-IE" sz="900" dirty="0">
                <a:latin typeface="IntelOne Display Regular" panose="020B0503020203020204" pitchFamily="34" charset="77"/>
                <a:cs typeface="Calibri Light"/>
              </a:rPr>
              <a:t> v0.110.0, </a:t>
            </a:r>
            <a:r>
              <a:rPr lang="en-IE" sz="900" dirty="0" err="1">
                <a:latin typeface="IntelOne Display Regular" panose="020B0503020203020204" pitchFamily="34" charset="77"/>
                <a:cs typeface="Calibri Light"/>
              </a:rPr>
              <a:t>gRPC</a:t>
            </a:r>
            <a:r>
              <a:rPr lang="en-IE" sz="900" dirty="0">
                <a:latin typeface="IntelOne Display Regular" panose="020B0503020203020204" pitchFamily="34" charset="77"/>
                <a:cs typeface="Calibri Light"/>
              </a:rPr>
              <a:t> v1.49, 4838.819 and 4868.116 throughput/core for C++ and Go for Echo message, and 3773.04 and 3785.163 throughput/core for C++ and Go for B1M1 message.  </a:t>
            </a:r>
          </a:p>
          <a:p>
            <a:pPr marL="0" indent="0">
              <a:spcBef>
                <a:spcPts val="0"/>
              </a:spcBef>
              <a:buNone/>
            </a:pPr>
            <a:endParaRPr lang="en-US" sz="900" dirty="0">
              <a:latin typeface="IntelOne Display Regular" panose="020B0503020203020204" pitchFamily="34" charset="77"/>
              <a:cs typeface="Calibri Light"/>
            </a:endParaRPr>
          </a:p>
          <a:p>
            <a:pPr marL="0" indent="0">
              <a:spcBef>
                <a:spcPts val="0"/>
              </a:spcBef>
              <a:buNone/>
            </a:pPr>
            <a:r>
              <a:rPr lang="en-US" sz="900" dirty="0">
                <a:latin typeface="IntelOne Display Regular" panose="020B0503020203020204" pitchFamily="34" charset="77"/>
                <a:cs typeface="Calibri Light"/>
              </a:rPr>
              <a:t>Up to 1.6X higher Server-side Critical JOPs on 4th Gen Intel Xeon Platinum 8480+ vs prior generation (</a:t>
            </a:r>
            <a:r>
              <a:rPr lang="en-US" sz="900" dirty="0" err="1">
                <a:latin typeface="IntelOne Display Regular" panose="020B0503020203020204" pitchFamily="34" charset="77"/>
                <a:cs typeface="Calibri Light"/>
              </a:rPr>
              <a:t>Geonmean</a:t>
            </a:r>
            <a:r>
              <a:rPr lang="en-US" sz="900" dirty="0">
                <a:latin typeface="IntelOne Display Regular" panose="020B0503020203020204" pitchFamily="34" charset="77"/>
                <a:cs typeface="Calibri Light"/>
              </a:rPr>
              <a:t> of 10ms, 25ms, 50ms, 75ms, and 100ms response times)</a:t>
            </a:r>
          </a:p>
          <a:p>
            <a:pPr indent="-109505">
              <a:lnSpc>
                <a:spcPct val="100000"/>
              </a:lnSpc>
              <a:spcBef>
                <a:spcPts val="0"/>
              </a:spcBef>
            </a:pPr>
            <a:r>
              <a:rPr lang="en-US" sz="900" dirty="0">
                <a:latin typeface="IntelOne Display Regular" panose="020B0503020203020204" pitchFamily="34" charset="77"/>
                <a:cs typeface="Calibri Light"/>
              </a:rPr>
              <a:t>Server-side Java* 1-node, preproduction platform with 2x Intel® Xeon® Platinum 8480+ on </a:t>
            </a:r>
            <a:r>
              <a:rPr lang="en-US" sz="900" dirty="0" err="1">
                <a:latin typeface="IntelOne Display Regular" panose="020B0503020203020204" pitchFamily="34" charset="77"/>
                <a:cs typeface="Calibri Light"/>
              </a:rPr>
              <a:t>ArcherCity</a:t>
            </a:r>
            <a:r>
              <a:rPr lang="en-US" sz="900" dirty="0">
                <a:latin typeface="IntelOne Display Regular" panose="020B0503020203020204" pitchFamily="34" charset="77"/>
                <a:cs typeface="Calibri Light"/>
              </a:rPr>
              <a:t> with 1024 GB (16 slots/ 64GB/ DDR5 4800[4800])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0x2b0000a1, HT on, Turbo on, Ubuntu 22.04 LTS, 5.15.0-52-generic, Server-side Java* (Critical JOPS), JDK17,  test by Intel on 10/31/2022. </a:t>
            </a:r>
          </a:p>
          <a:p>
            <a:pPr indent="-109505">
              <a:lnSpc>
                <a:spcPct val="100000"/>
              </a:lnSpc>
              <a:spcBef>
                <a:spcPts val="0"/>
              </a:spcBef>
            </a:pPr>
            <a:r>
              <a:rPr lang="en-US" sz="900" dirty="0">
                <a:latin typeface="IntelOne Display Regular" panose="020B0503020203020204" pitchFamily="34" charset="77"/>
                <a:cs typeface="Calibri Light"/>
              </a:rPr>
              <a:t>1-node, preproduction platform with 2x Intel® Xeon® Platinum 8380 on Intel Rack Mount Chassis with 512 GB (16 slots/ 32GB/ DDR4 3200[3200])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0xd000375, HT on, Turbo on, Ubuntu 22.04.1 LTS, 5.15.0-52-generic, Server-side Java* (Critical JOPS), JDK17,  test by Intel on 11/2/2022. </a:t>
            </a:r>
          </a:p>
          <a:p>
            <a:pPr marL="0" indent="0">
              <a:spcBef>
                <a:spcPts val="0"/>
              </a:spcBef>
              <a:buNone/>
            </a:pPr>
            <a:endParaRPr lang="en-US" sz="900" dirty="0">
              <a:latin typeface="IntelOne Display Regular" panose="020B0503020203020204" pitchFamily="34" charset="77"/>
              <a:cs typeface="Calibri Light"/>
            </a:endParaRPr>
          </a:p>
          <a:p>
            <a:pPr marL="0" indent="0">
              <a:spcBef>
                <a:spcPts val="0"/>
              </a:spcBef>
              <a:buNone/>
            </a:pPr>
            <a:r>
              <a:rPr lang="en-US" sz="900" dirty="0">
                <a:latin typeface="IntelOne Display Regular" panose="020B0503020203020204" pitchFamily="34" charset="77"/>
                <a:cs typeface="Calibri Light"/>
              </a:rPr>
              <a:t>Up to 3.5x higher batch Recommendation System inference performance (DLRM) on 4th Gen Intel Xeon Platinum 8480+ with AMX INT8 vs. prior generation with INT8. </a:t>
            </a:r>
          </a:p>
          <a:p>
            <a:pPr indent="-109505">
              <a:spcBef>
                <a:spcPts val="0"/>
              </a:spcBef>
            </a:pPr>
            <a:r>
              <a:rPr lang="en-US" sz="900" dirty="0">
                <a:latin typeface="IntelOne Display Regular" panose="020B0503020203020204" pitchFamily="34" charset="77"/>
                <a:cs typeface="Calibri Light"/>
              </a:rPr>
              <a:t>8480: 1-node, pre-production platform with 2x Intel Xeon Platinum 8480+ on Archer City with 1024 GB (16 slots/ 64GB/ DDR5-4800)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0x2b0000a1, HT on, Turbo on, CentOS Stream 8, 5.15.0, 1x INTEL SSDSC2KW256G8 (PT)/Samsung SSD 860 EVO 1TB (TF), DLRM, Inf: bs=n [1socket/instance], Inference: bs: fp32=128, </a:t>
            </a:r>
            <a:r>
              <a:rPr lang="en-US" sz="900" dirty="0" err="1">
                <a:latin typeface="IntelOne Display Regular" panose="020B0503020203020204" pitchFamily="34" charset="77"/>
                <a:cs typeface="Calibri Light"/>
              </a:rPr>
              <a:t>amx</a:t>
            </a:r>
            <a:r>
              <a:rPr lang="en-US" sz="900" dirty="0">
                <a:latin typeface="IntelOne Display Regular" panose="020B0503020203020204" pitchFamily="34" charset="77"/>
                <a:cs typeface="Calibri Light"/>
              </a:rPr>
              <a:t> bf16=128, </a:t>
            </a:r>
            <a:r>
              <a:rPr lang="en-US" sz="900" dirty="0" err="1">
                <a:latin typeface="IntelOne Display Regular" panose="020B0503020203020204" pitchFamily="34" charset="77"/>
                <a:cs typeface="Calibri Light"/>
              </a:rPr>
              <a:t>amx</a:t>
            </a:r>
            <a:r>
              <a:rPr lang="en-US" sz="900" dirty="0">
                <a:latin typeface="IntelOne Display Regular" panose="020B0503020203020204" pitchFamily="34" charset="77"/>
                <a:cs typeface="Calibri Light"/>
              </a:rPr>
              <a:t> int8=128, Training bs:fp32/</a:t>
            </a:r>
            <a:r>
              <a:rPr lang="en-US" sz="900" dirty="0" err="1">
                <a:latin typeface="IntelOne Display Regular" panose="020B0503020203020204" pitchFamily="34" charset="77"/>
                <a:cs typeface="Calibri Light"/>
              </a:rPr>
              <a:t>amx</a:t>
            </a:r>
            <a:r>
              <a:rPr lang="en-US" sz="900" dirty="0">
                <a:latin typeface="IntelOne Display Regular" panose="020B0503020203020204" pitchFamily="34" charset="77"/>
                <a:cs typeface="Calibri Light"/>
              </a:rPr>
              <a:t> bf16=32k [1 instance, 1socket], Criteo Terabyte Dataset, Framework: https://</a:t>
            </a:r>
            <a:r>
              <a:rPr lang="en-US" sz="900" dirty="0" err="1">
                <a:latin typeface="IntelOne Display Regular" panose="020B0503020203020204" pitchFamily="34" charset="77"/>
                <a:cs typeface="Calibri Light"/>
              </a:rPr>
              <a:t>github.com</a:t>
            </a:r>
            <a:r>
              <a:rPr lang="en-US" sz="900" dirty="0">
                <a:latin typeface="IntelOne Display Regular" panose="020B0503020203020204" pitchFamily="34" charset="77"/>
                <a:cs typeface="Calibri Light"/>
              </a:rPr>
              <a:t>/intel-</a:t>
            </a:r>
            <a:r>
              <a:rPr lang="en-US" sz="900" dirty="0" err="1">
                <a:latin typeface="IntelOne Display Regular" panose="020B0503020203020204" pitchFamily="34" charset="77"/>
                <a:cs typeface="Calibri Light"/>
              </a:rPr>
              <a:t>innersource</a:t>
            </a:r>
            <a:r>
              <a:rPr lang="en-US" sz="900" dirty="0">
                <a:latin typeface="IntelOne Display Regular" panose="020B0503020203020204" pitchFamily="34" charset="77"/>
                <a:cs typeface="Calibri Light"/>
              </a:rPr>
              <a:t>/</a:t>
            </a:r>
            <a:r>
              <a:rPr lang="en-US" sz="900" dirty="0" err="1">
                <a:latin typeface="IntelOne Display Regular" panose="020B0503020203020204" pitchFamily="34" charset="77"/>
                <a:cs typeface="Calibri Light"/>
              </a:rPr>
              <a:t>frameworks.ai.pytorch.private-cpu</a:t>
            </a:r>
            <a:r>
              <a:rPr lang="en-US" sz="900" dirty="0">
                <a:latin typeface="IntelOne Display Regular" panose="020B0503020203020204" pitchFamily="34" charset="77"/>
                <a:cs typeface="Calibri Light"/>
              </a:rPr>
              <a:t>/tree/d7607bdd983093396a70713344828a989b766a66; </a:t>
            </a:r>
            <a:r>
              <a:rPr lang="en-US" sz="900" dirty="0" err="1">
                <a:latin typeface="IntelOne Display Regular" panose="020B0503020203020204" pitchFamily="34" charset="77"/>
                <a:cs typeface="Calibri Light"/>
              </a:rPr>
              <a:t>Modelzoo</a:t>
            </a:r>
            <a:r>
              <a:rPr lang="en-US" sz="900" dirty="0">
                <a:latin typeface="IntelOne Display Regular" panose="020B0503020203020204" pitchFamily="34" charset="77"/>
                <a:cs typeface="Calibri Light"/>
              </a:rPr>
              <a:t>: https://</a:t>
            </a:r>
            <a:r>
              <a:rPr lang="en-US" sz="900" dirty="0" err="1">
                <a:latin typeface="IntelOne Display Regular" panose="020B0503020203020204" pitchFamily="34" charset="77"/>
                <a:cs typeface="Calibri Light"/>
              </a:rPr>
              <a:t>github.com</a:t>
            </a:r>
            <a:r>
              <a:rPr lang="en-US" sz="900" dirty="0">
                <a:latin typeface="IntelOne Display Regular" panose="020B0503020203020204" pitchFamily="34" charset="77"/>
                <a:cs typeface="Calibri Light"/>
              </a:rPr>
              <a:t>/</a:t>
            </a:r>
            <a:r>
              <a:rPr lang="en-US" sz="900" dirty="0" err="1">
                <a:latin typeface="IntelOne Display Regular" panose="020B0503020203020204" pitchFamily="34" charset="77"/>
                <a:cs typeface="Calibri Light"/>
              </a:rPr>
              <a:t>IntelAI</a:t>
            </a:r>
            <a:r>
              <a:rPr lang="en-US" sz="900" dirty="0">
                <a:latin typeface="IntelOne Display Regular" panose="020B0503020203020204" pitchFamily="34" charset="77"/>
                <a:cs typeface="Calibri Light"/>
              </a:rPr>
              <a:t>/models/tree/</a:t>
            </a:r>
            <a:r>
              <a:rPr lang="en-US" sz="900" dirty="0" err="1">
                <a:latin typeface="IntelOne Display Regular" panose="020B0503020203020204" pitchFamily="34" charset="77"/>
                <a:cs typeface="Calibri Light"/>
              </a:rPr>
              <a:t>spr</a:t>
            </a:r>
            <a:r>
              <a:rPr lang="en-US" sz="900" dirty="0">
                <a:latin typeface="IntelOne Display Regular" panose="020B0503020203020204" pitchFamily="34" charset="77"/>
                <a:cs typeface="Calibri Light"/>
              </a:rPr>
              <a:t>-launch-public, PT:1.13, IPEX: 1.13, </a:t>
            </a:r>
            <a:r>
              <a:rPr lang="en-US" sz="900" dirty="0" err="1">
                <a:latin typeface="IntelOne Display Regular" panose="020B0503020203020204" pitchFamily="34" charset="77"/>
                <a:cs typeface="Calibri Light"/>
              </a:rPr>
              <a:t>OneDNN</a:t>
            </a:r>
            <a:r>
              <a:rPr lang="en-US" sz="900" dirty="0">
                <a:latin typeface="IntelOne Display Regular" panose="020B0503020203020204" pitchFamily="34" charset="77"/>
                <a:cs typeface="Calibri Light"/>
              </a:rPr>
              <a:t>: v2.7,  test by Intel on 10/24/2022. </a:t>
            </a:r>
            <a:endParaRPr lang="en-US" sz="900" dirty="0">
              <a:latin typeface="IntelOne Display Regular" panose="020B0503020203020204" pitchFamily="34" charset="77"/>
              <a:cs typeface="Calibri Light" panose="020F0302020204030204" pitchFamily="34" charset="0"/>
            </a:endParaRPr>
          </a:p>
          <a:p>
            <a:pPr indent="-109505">
              <a:spcBef>
                <a:spcPts val="0"/>
              </a:spcBef>
            </a:pPr>
            <a:r>
              <a:rPr lang="en-US" sz="900" dirty="0">
                <a:latin typeface="IntelOne Display Regular" panose="020B0503020203020204" pitchFamily="34" charset="77"/>
                <a:cs typeface="Calibri Light"/>
              </a:rPr>
              <a:t>8380: 1-node, 2x Intel Xeon Platinum 8380 on M50CYP2SBSTD with 1024 GB (16 slots/ 64GB/ DDR4-3200)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0xd000375, HT on, Turbo on, Ubuntu 22.04 LTS, 5.15.0-27-generic, 1x INTEL SSDSC2KG960G8, DLRM, Inf: bs=n [1socket/instance], Inference: bs: fp32=128, int8=128, Training bs:fp32=32k [1 instance, 1socket], Criteo Terabyte Dataset, Framework: https://</a:t>
            </a:r>
            <a:r>
              <a:rPr lang="en-US" sz="900" dirty="0" err="1">
                <a:latin typeface="IntelOne Display Regular" panose="020B0503020203020204" pitchFamily="34" charset="77"/>
                <a:cs typeface="Calibri Light"/>
              </a:rPr>
              <a:t>github.com</a:t>
            </a:r>
            <a:r>
              <a:rPr lang="en-US" sz="900" dirty="0">
                <a:latin typeface="IntelOne Display Regular" panose="020B0503020203020204" pitchFamily="34" charset="77"/>
                <a:cs typeface="Calibri Light"/>
              </a:rPr>
              <a:t>/intel-</a:t>
            </a:r>
            <a:r>
              <a:rPr lang="en-US" sz="900" dirty="0" err="1">
                <a:latin typeface="IntelOne Display Regular" panose="020B0503020203020204" pitchFamily="34" charset="77"/>
                <a:cs typeface="Calibri Light"/>
              </a:rPr>
              <a:t>innersource</a:t>
            </a:r>
            <a:r>
              <a:rPr lang="en-US" sz="900" dirty="0">
                <a:latin typeface="IntelOne Display Regular" panose="020B0503020203020204" pitchFamily="34" charset="77"/>
                <a:cs typeface="Calibri Light"/>
              </a:rPr>
              <a:t>/</a:t>
            </a:r>
            <a:r>
              <a:rPr lang="en-US" sz="900" dirty="0" err="1">
                <a:latin typeface="IntelOne Display Regular" panose="020B0503020203020204" pitchFamily="34" charset="77"/>
                <a:cs typeface="Calibri Light"/>
              </a:rPr>
              <a:t>frameworks.ai.pytorch.private-cpu</a:t>
            </a:r>
            <a:r>
              <a:rPr lang="en-US" sz="900" dirty="0">
                <a:latin typeface="IntelOne Display Regular" panose="020B0503020203020204" pitchFamily="34" charset="77"/>
                <a:cs typeface="Calibri Light"/>
              </a:rPr>
              <a:t>/tree/d7607bdd983093396a70713344828a989b766a66; </a:t>
            </a:r>
            <a:r>
              <a:rPr lang="en-US" sz="900" dirty="0" err="1">
                <a:latin typeface="IntelOne Display Regular" panose="020B0503020203020204" pitchFamily="34" charset="77"/>
                <a:cs typeface="Calibri Light"/>
              </a:rPr>
              <a:t>Modelzoo</a:t>
            </a:r>
            <a:r>
              <a:rPr lang="en-US" sz="900" dirty="0">
                <a:latin typeface="IntelOne Display Regular" panose="020B0503020203020204" pitchFamily="34" charset="77"/>
                <a:cs typeface="Calibri Light"/>
              </a:rPr>
              <a:t>: https://</a:t>
            </a:r>
            <a:r>
              <a:rPr lang="en-US" sz="900" dirty="0" err="1">
                <a:latin typeface="IntelOne Display Regular" panose="020B0503020203020204" pitchFamily="34" charset="77"/>
                <a:cs typeface="Calibri Light"/>
              </a:rPr>
              <a:t>github.com</a:t>
            </a:r>
            <a:r>
              <a:rPr lang="en-US" sz="900" dirty="0">
                <a:latin typeface="IntelOne Display Regular" panose="020B0503020203020204" pitchFamily="34" charset="77"/>
                <a:cs typeface="Calibri Light"/>
              </a:rPr>
              <a:t>/</a:t>
            </a:r>
            <a:r>
              <a:rPr lang="en-US" sz="900" dirty="0" err="1">
                <a:latin typeface="IntelOne Display Regular" panose="020B0503020203020204" pitchFamily="34" charset="77"/>
                <a:cs typeface="Calibri Light"/>
              </a:rPr>
              <a:t>IntelAI</a:t>
            </a:r>
            <a:r>
              <a:rPr lang="en-US" sz="900" dirty="0">
                <a:latin typeface="IntelOne Display Regular" panose="020B0503020203020204" pitchFamily="34" charset="77"/>
                <a:cs typeface="Calibri Light"/>
              </a:rPr>
              <a:t>/models/tree/</a:t>
            </a:r>
            <a:r>
              <a:rPr lang="en-US" sz="900" dirty="0" err="1">
                <a:latin typeface="IntelOne Display Regular" panose="020B0503020203020204" pitchFamily="34" charset="77"/>
                <a:cs typeface="Calibri Light"/>
              </a:rPr>
              <a:t>spr</a:t>
            </a:r>
            <a:r>
              <a:rPr lang="en-US" sz="900" dirty="0">
                <a:latin typeface="IntelOne Display Regular" panose="020B0503020203020204" pitchFamily="34" charset="77"/>
                <a:cs typeface="Calibri Light"/>
              </a:rPr>
              <a:t>-launch-public, PT:1.13, IPEX: 1.13, </a:t>
            </a:r>
            <a:r>
              <a:rPr lang="en-US" sz="900" dirty="0" err="1">
                <a:latin typeface="IntelOne Display Regular" panose="020B0503020203020204" pitchFamily="34" charset="77"/>
                <a:cs typeface="Calibri Light"/>
              </a:rPr>
              <a:t>OneDNN</a:t>
            </a:r>
            <a:r>
              <a:rPr lang="en-US" sz="900" dirty="0">
                <a:latin typeface="IntelOne Display Regular" panose="020B0503020203020204" pitchFamily="34" charset="77"/>
                <a:cs typeface="Calibri Light"/>
              </a:rPr>
              <a:t>: v2.7,  test by Intel on 10/24/2022. </a:t>
            </a:r>
            <a:endParaRPr lang="en-US" sz="900" dirty="0">
              <a:latin typeface="IntelOne Display Regular" panose="020B0503020203020204" pitchFamily="34" charset="77"/>
              <a:cs typeface="Calibri Light" panose="020F0302020204030204" pitchFamily="34" charset="0"/>
            </a:endParaRPr>
          </a:p>
          <a:p>
            <a:pPr marL="0" indent="0">
              <a:spcBef>
                <a:spcPts val="0"/>
              </a:spcBef>
              <a:buNone/>
            </a:pPr>
            <a:endParaRPr lang="en-US" sz="900" dirty="0">
              <a:solidFill>
                <a:srgbClr val="FF0000"/>
              </a:solidFill>
              <a:highlight>
                <a:srgbClr val="FFFF00"/>
              </a:highlight>
              <a:latin typeface="IntelOne Display Regular" panose="020B0503020203020204" pitchFamily="34" charset="77"/>
              <a:cs typeface="Calibri Light" panose="020F0302020204030204" pitchFamily="34" charset="0"/>
            </a:endParaRPr>
          </a:p>
          <a:p>
            <a:pPr marL="0" indent="0">
              <a:spcBef>
                <a:spcPts val="0"/>
              </a:spcBef>
              <a:buNone/>
            </a:pPr>
            <a:r>
              <a:rPr lang="en-US" sz="900" dirty="0">
                <a:latin typeface="IntelOne Display Regular" panose="020B0503020203020204" pitchFamily="34" charset="77"/>
                <a:cs typeface="Calibri Light"/>
              </a:rPr>
              <a:t>Up to 3x higher </a:t>
            </a:r>
            <a:r>
              <a:rPr lang="en-US" sz="900" dirty="0" err="1">
                <a:latin typeface="IntelOne Display Regular" panose="020B0503020203020204" pitchFamily="34" charset="77"/>
                <a:cs typeface="Calibri Light"/>
              </a:rPr>
              <a:t>RocksDB</a:t>
            </a:r>
            <a:r>
              <a:rPr lang="en-US" sz="900" dirty="0">
                <a:latin typeface="IntelOne Display Regular" panose="020B0503020203020204" pitchFamily="34" charset="77"/>
                <a:cs typeface="Calibri Light"/>
              </a:rPr>
              <a:t> performance with 4th Gen Intel Xeon Platinum 8490H using integrated Intel IAA vs. prior generation.</a:t>
            </a:r>
          </a:p>
          <a:p>
            <a:pPr indent="-109505">
              <a:lnSpc>
                <a:spcPct val="100000"/>
              </a:lnSpc>
              <a:spcBef>
                <a:spcPts val="0"/>
              </a:spcBef>
            </a:pPr>
            <a:r>
              <a:rPr lang="en-US" sz="900" dirty="0">
                <a:latin typeface="IntelOne Display Regular" panose="020B0503020203020204" pitchFamily="34" charset="77"/>
                <a:cs typeface="Calibri Light"/>
              </a:rPr>
              <a:t>8490H: 1-node, pre-production Intel platform with 2x 4th Gen Intel Xeon Scalable Processor (60 cores) with integrated Intel In-Memory Analytics Accelerator (Intel IAA), HT On, Turbo On, Total Memory 1024GB (16x64GB DDR5 4800),  microcode 0xf000380,  1x 1.92TB INTEL SSDSC2KG01, Ubuntu 22.04.1 LTS, 5.18.12-051812-generic, QPL v0.1.21,accel-config-v3.4.6.4, ZSTD v1.5.2, </a:t>
            </a:r>
            <a:r>
              <a:rPr lang="en-US" sz="900" dirty="0" err="1">
                <a:latin typeface="IntelOne Display Regular" panose="020B0503020203020204" pitchFamily="34" charset="77"/>
                <a:cs typeface="Calibri Light"/>
              </a:rPr>
              <a:t>RocksDB</a:t>
            </a:r>
            <a:r>
              <a:rPr lang="en-US" sz="900" dirty="0">
                <a:latin typeface="IntelOne Display Regular" panose="020B0503020203020204" pitchFamily="34" charset="77"/>
                <a:cs typeface="Calibri Light"/>
              </a:rPr>
              <a:t> v6.4.6 (</a:t>
            </a:r>
            <a:r>
              <a:rPr lang="en-US" sz="900" dirty="0" err="1">
                <a:latin typeface="IntelOne Display Regular" panose="020B0503020203020204" pitchFamily="34" charset="77"/>
                <a:cs typeface="Calibri Light"/>
              </a:rPr>
              <a:t>db_bench</a:t>
            </a:r>
            <a:r>
              <a:rPr lang="en-US" sz="900" dirty="0">
                <a:latin typeface="IntelOne Display Regular" panose="020B0503020203020204" pitchFamily="34" charset="77"/>
                <a:cs typeface="Calibri Light"/>
              </a:rPr>
              <a:t>), tested by Intel  September 2022.</a:t>
            </a:r>
          </a:p>
          <a:p>
            <a:pPr indent="-109505">
              <a:lnSpc>
                <a:spcPct val="100000"/>
              </a:lnSpc>
              <a:spcBef>
                <a:spcPts val="0"/>
              </a:spcBef>
            </a:pPr>
            <a:r>
              <a:rPr lang="en-US" sz="900" dirty="0">
                <a:latin typeface="IntelOne Display Regular" panose="020B0503020203020204" pitchFamily="34" charset="77"/>
                <a:cs typeface="Calibri Light"/>
              </a:rPr>
              <a:t>8380: 1-node, 2x  3rd Gen Intel Xeon Scalable Processors( 40 cores) on Coyote Pass platform, HT On, Turbo On, SNC Off, Total Memory 1024GB (16x64GB DDR4 3200), microcode 0xd000375, 1x 1.92TB INTEL SSDSC2KG01, Ubuntu 22.04.1 LTS, 5.18.12-051812-generic,  ZSTD v1.5.2, </a:t>
            </a:r>
            <a:r>
              <a:rPr lang="en-US" sz="900" dirty="0" err="1">
                <a:latin typeface="IntelOne Display Regular" panose="020B0503020203020204" pitchFamily="34" charset="77"/>
                <a:cs typeface="Calibri Light"/>
              </a:rPr>
              <a:t>RocksDB</a:t>
            </a:r>
            <a:r>
              <a:rPr lang="en-US" sz="900" dirty="0">
                <a:latin typeface="IntelOne Display Regular" panose="020B0503020203020204" pitchFamily="34" charset="77"/>
                <a:cs typeface="Calibri Light"/>
              </a:rPr>
              <a:t> v6.4.6 (</a:t>
            </a:r>
            <a:r>
              <a:rPr lang="en-US" sz="900" dirty="0" err="1">
                <a:latin typeface="IntelOne Display Regular" panose="020B0503020203020204" pitchFamily="34" charset="77"/>
                <a:cs typeface="Calibri Light"/>
              </a:rPr>
              <a:t>db_bench</a:t>
            </a:r>
            <a:r>
              <a:rPr lang="en-US" sz="900" dirty="0">
                <a:latin typeface="IntelOne Display Regular" panose="020B0503020203020204" pitchFamily="34" charset="77"/>
                <a:cs typeface="Calibri Light"/>
              </a:rPr>
              <a:t>), tested by Intel  October 2022.</a:t>
            </a:r>
          </a:p>
        </p:txBody>
      </p:sp>
    </p:spTree>
    <p:extLst>
      <p:ext uri="{BB962C8B-B14F-4D97-AF65-F5344CB8AC3E}">
        <p14:creationId xmlns:p14="http://schemas.microsoft.com/office/powerpoint/2010/main" val="144008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59E5-4917-4431-9F8E-5E6B211CB3DA}"/>
              </a:ext>
            </a:extLst>
          </p:cNvPr>
          <p:cNvSpPr>
            <a:spLocks noGrp="1"/>
          </p:cNvSpPr>
          <p:nvPr>
            <p:ph type="title"/>
          </p:nvPr>
        </p:nvSpPr>
        <p:spPr/>
        <p:txBody>
          <a:bodyPr>
            <a:normAutofit/>
          </a:bodyPr>
          <a:lstStyle/>
          <a:p>
            <a:r>
              <a:rPr lang="en-US" sz="3199" dirty="0" err="1"/>
              <a:t>Deathstar</a:t>
            </a:r>
            <a:r>
              <a:rPr lang="en-US" sz="3199" dirty="0"/>
              <a:t> Bench Configuration Details</a:t>
            </a:r>
          </a:p>
        </p:txBody>
      </p:sp>
      <p:sp>
        <p:nvSpPr>
          <p:cNvPr id="3" name="Content Placeholder 2">
            <a:extLst>
              <a:ext uri="{FF2B5EF4-FFF2-40B4-BE49-F238E27FC236}">
                <a16:creationId xmlns:a16="http://schemas.microsoft.com/office/drawing/2014/main" id="{83FD87A8-4B9C-46FF-A2EF-0239F9E1237E}"/>
              </a:ext>
            </a:extLst>
          </p:cNvPr>
          <p:cNvSpPr>
            <a:spLocks noGrp="1"/>
          </p:cNvSpPr>
          <p:nvPr>
            <p:ph sz="quarter" idx="28"/>
          </p:nvPr>
        </p:nvSpPr>
        <p:spPr/>
        <p:txBody>
          <a:bodyPr vert="horz" lIns="91416" tIns="45708" rIns="91416" bIns="45708" rtlCol="0" anchor="t">
            <a:normAutofit/>
          </a:bodyPr>
          <a:lstStyle/>
          <a:p>
            <a:pPr marL="0" indent="0">
              <a:spcBef>
                <a:spcPts val="0"/>
              </a:spcBef>
              <a:buNone/>
            </a:pPr>
            <a:r>
              <a:rPr lang="en-US" sz="900" dirty="0">
                <a:latin typeface="IntelOne Display Regular" panose="020B0503020203020204" pitchFamily="34" charset="77"/>
                <a:cs typeface="Calibri Light"/>
              </a:rPr>
              <a:t>1.61X and 1.88X higher results  with 4</a:t>
            </a:r>
            <a:r>
              <a:rPr lang="en-US" sz="900" baseline="30000" dirty="0">
                <a:latin typeface="IntelOne Display Regular" panose="020B0503020203020204" pitchFamily="34" charset="77"/>
                <a:cs typeface="Calibri Light"/>
              </a:rPr>
              <a:t>th</a:t>
            </a:r>
            <a:r>
              <a:rPr lang="en-US" sz="900" dirty="0">
                <a:latin typeface="IntelOne Display Regular" panose="020B0503020203020204" pitchFamily="34" charset="77"/>
                <a:cs typeface="Calibri Light"/>
              </a:rPr>
              <a:t> gen Intel Xeon processors vs prior generation on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 for Hotel Reservation and Social Network models respectively.</a:t>
            </a:r>
          </a:p>
          <a:p>
            <a:pPr marL="0" indent="0">
              <a:buNone/>
            </a:pPr>
            <a:r>
              <a:rPr lang="en-US" sz="900" dirty="0">
                <a:latin typeface="IntelOne Display Regular" panose="020B0503020203020204" pitchFamily="34" charset="77"/>
                <a:cs typeface="Calibri Light"/>
              </a:rPr>
              <a:t>Hotel Reservation</a:t>
            </a:r>
          </a:p>
          <a:p>
            <a:pPr marL="0" indent="0">
              <a:buNone/>
            </a:pPr>
            <a:r>
              <a:rPr lang="en-US" sz="900" dirty="0">
                <a:latin typeface="IntelOne Display Regular" panose="020B0503020203020204" pitchFamily="34" charset="77"/>
                <a:cs typeface="Calibri Light"/>
              </a:rPr>
              <a:t>8480+: 4 (1master, 3worker)-node, each-node, pre-production platform with 2x Intel® Xeon® Platinum 8360Y on Intel M50CYP2SBSTD with GB (32 slots/ 16GB/ DDR4 3200)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0xd000375, HT on, Turbo on, Ubuntu 22.04 LTS, 5.15.0-52-generic with </a:t>
            </a:r>
            <a:r>
              <a:rPr lang="en-US" sz="900" dirty="0" err="1">
                <a:latin typeface="IntelOne Display Regular" panose="020B0503020203020204" pitchFamily="34" charset="77"/>
                <a:cs typeface="Calibri Light"/>
              </a:rPr>
              <a:t>intel_iommu</a:t>
            </a:r>
            <a:r>
              <a:rPr lang="en-US" sz="900" dirty="0">
                <a:latin typeface="IntelOne Display Regular" panose="020B0503020203020204" pitchFamily="34" charset="77"/>
                <a:cs typeface="Calibri Light"/>
              </a:rPr>
              <a:t>=off, 1x 223.6G KINGSTON SA400M8, 8x 2.9T INTEL SSDPE2KE032T8, 2x Ethernet Controller E810-C for QSFP, 2x BCM57416 </a:t>
            </a:r>
            <a:r>
              <a:rPr lang="en-US" sz="900" dirty="0" err="1">
                <a:latin typeface="IntelOne Display Regular" panose="020B0503020203020204" pitchFamily="34" charset="77"/>
                <a:cs typeface="Calibri Light"/>
              </a:rPr>
              <a:t>NetXtreme</a:t>
            </a:r>
            <a:r>
              <a:rPr lang="en-US" sz="900" dirty="0">
                <a:latin typeface="IntelOne Display Regular" panose="020B0503020203020204" pitchFamily="34" charset="77"/>
                <a:cs typeface="Calibri Light"/>
              </a:rPr>
              <a:t>-E Dual-Media 10G RDMA Ethernet Controller,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 </a:t>
            </a:r>
            <a:r>
              <a:rPr lang="en-US" sz="900" dirty="0" err="1">
                <a:latin typeface="IntelOne Display Regular" panose="020B0503020203020204" pitchFamily="34" charset="77"/>
                <a:cs typeface="Calibri Light"/>
              </a:rPr>
              <a:t>hotelReservation</a:t>
            </a:r>
            <a:r>
              <a:rPr lang="en-US" sz="900" dirty="0">
                <a:latin typeface="IntelOne Display Regular" panose="020B0503020203020204" pitchFamily="34" charset="77"/>
                <a:cs typeface="Calibri Light"/>
              </a:rPr>
              <a:t> 1.0 [ </a:t>
            </a:r>
            <a:r>
              <a:rPr lang="en-US" sz="900" dirty="0" err="1">
                <a:latin typeface="IntelOne Display Regular" panose="020B0503020203020204" pitchFamily="34" charset="77"/>
                <a:cs typeface="Calibri Light"/>
              </a:rPr>
              <a:t>lianhao</a:t>
            </a:r>
            <a:r>
              <a:rPr lang="en-US" sz="900" dirty="0">
                <a:latin typeface="IntelOne Display Regular" panose="020B0503020203020204" pitchFamily="34" charset="77"/>
                <a:cs typeface="Calibri Light"/>
              </a:rPr>
              <a:t>/dsbpp_hotel_reserve:1.0], Golang 1.17.3, GNU C Library 2.31-13+deb11u2, ice 5.15.0-52-generic, Kubernetes 1.23.6, </a:t>
            </a:r>
            <a:r>
              <a:rPr lang="en-US" sz="900" dirty="0" err="1">
                <a:latin typeface="IntelOne Display Regular" panose="020B0503020203020204" pitchFamily="34" charset="77"/>
                <a:cs typeface="Calibri Light"/>
              </a:rPr>
              <a:t>Containerd</a:t>
            </a:r>
            <a:r>
              <a:rPr lang="en-US" sz="900" dirty="0">
                <a:latin typeface="IntelOne Display Regular" panose="020B0503020203020204" pitchFamily="34" charset="77"/>
                <a:cs typeface="Calibri Light"/>
              </a:rPr>
              <a:t> 1.6.6 CRI-RM 0.7.0, Cilium: 1.11.7, </a:t>
            </a:r>
            <a:r>
              <a:rPr lang="en-US" sz="900" dirty="0" err="1">
                <a:latin typeface="IntelOne Display Regular" panose="020B0503020203020204" pitchFamily="34" charset="77"/>
                <a:cs typeface="Calibri Light"/>
              </a:rPr>
              <a:t>gRPC</a:t>
            </a:r>
            <a:r>
              <a:rPr lang="en-US" sz="900" dirty="0">
                <a:latin typeface="IntelOne Display Regular" panose="020B0503020203020204" pitchFamily="34" charset="77"/>
                <a:cs typeface="Calibri Light"/>
              </a:rPr>
              <a:t>-go 1.1, Consul 1.9.2, Memcached 1.6.8, MongoDB 4.4.3, Traffic generator open loop wrk2 included in DSB: mixed-workload_type_1.lua, 4 instance, 6 replica/instance, 4 wrk2 instance, 32 wrk2 thread/instance, 1920 wrk2 connection/instance, 44.5k wrk2 input rate/instance., test by Intel on 11/9/2022. </a:t>
            </a:r>
          </a:p>
          <a:p>
            <a:pPr marL="0" indent="0">
              <a:buNone/>
            </a:pPr>
            <a:r>
              <a:rPr lang="en-US" sz="900" dirty="0">
                <a:latin typeface="IntelOne Display Regular" panose="020B0503020203020204" pitchFamily="34" charset="77"/>
                <a:cs typeface="Calibri Light"/>
              </a:rPr>
              <a:t>8360Y: 4 (1master, 3worker)-node, each-node, 2x Intel® Xeon® Platinum 8480+ on Intel </a:t>
            </a:r>
            <a:r>
              <a:rPr lang="en-US" sz="900" dirty="0" err="1">
                <a:latin typeface="IntelOne Display Regular" panose="020B0503020203020204" pitchFamily="34" charset="77"/>
                <a:cs typeface="Calibri Light"/>
              </a:rPr>
              <a:t>ArcherCity</a:t>
            </a:r>
            <a:r>
              <a:rPr lang="en-US" sz="900" dirty="0">
                <a:latin typeface="IntelOne Display Regular" panose="020B0503020203020204" pitchFamily="34" charset="77"/>
                <a:cs typeface="Calibri Light"/>
              </a:rPr>
              <a:t> with GB (32 slots/ 32GB/ DDR5 4800)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0x2b0000a1, HT on, Turbo on, Ubuntu 22.04 LTS, 5.15.0-52-generic with </a:t>
            </a:r>
            <a:r>
              <a:rPr lang="en-US" sz="900" dirty="0" err="1">
                <a:latin typeface="IntelOne Display Regular" panose="020B0503020203020204" pitchFamily="34" charset="77"/>
                <a:cs typeface="Calibri Light"/>
              </a:rPr>
              <a:t>intel_iommu</a:t>
            </a:r>
            <a:r>
              <a:rPr lang="en-US" sz="900" dirty="0">
                <a:latin typeface="IntelOne Display Regular" panose="020B0503020203020204" pitchFamily="34" charset="77"/>
                <a:cs typeface="Calibri Light"/>
              </a:rPr>
              <a:t>=off, 1x 54.9G INTEL SSDPEK1A058GA, 4x Ethernet Controller E810-C for QSFP, 2x Ethernet Controller XXV710 for 25GbE SFP28,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 </a:t>
            </a:r>
            <a:r>
              <a:rPr lang="en-US" sz="900" dirty="0" err="1">
                <a:latin typeface="IntelOne Display Regular" panose="020B0503020203020204" pitchFamily="34" charset="77"/>
                <a:cs typeface="Calibri Light"/>
              </a:rPr>
              <a:t>hotelReservation</a:t>
            </a:r>
            <a:r>
              <a:rPr lang="en-US" sz="900" dirty="0">
                <a:latin typeface="IntelOne Display Regular" panose="020B0503020203020204" pitchFamily="34" charset="77"/>
                <a:cs typeface="Calibri Light"/>
              </a:rPr>
              <a:t> 1.0 [ </a:t>
            </a:r>
            <a:r>
              <a:rPr lang="en-US" sz="900" dirty="0" err="1">
                <a:latin typeface="IntelOne Display Regular" panose="020B0503020203020204" pitchFamily="34" charset="77"/>
                <a:cs typeface="Calibri Light"/>
              </a:rPr>
              <a:t>lianhao</a:t>
            </a:r>
            <a:r>
              <a:rPr lang="en-US" sz="900" dirty="0">
                <a:latin typeface="IntelOne Display Regular" panose="020B0503020203020204" pitchFamily="34" charset="77"/>
                <a:cs typeface="Calibri Light"/>
              </a:rPr>
              <a:t>/dsbpp_hotel_reserve:1.0], Golang 1.17.3, GNU C Library 2.31-13+deb11u2, ice 5.15.0-52-generic, Kubernetes 1.23.6, </a:t>
            </a:r>
            <a:r>
              <a:rPr lang="en-US" sz="900" dirty="0" err="1">
                <a:latin typeface="IntelOne Display Regular" panose="020B0503020203020204" pitchFamily="34" charset="77"/>
                <a:cs typeface="Calibri Light"/>
              </a:rPr>
              <a:t>Containerd</a:t>
            </a:r>
            <a:r>
              <a:rPr lang="en-US" sz="900" dirty="0">
                <a:latin typeface="IntelOne Display Regular" panose="020B0503020203020204" pitchFamily="34" charset="77"/>
                <a:cs typeface="Calibri Light"/>
              </a:rPr>
              <a:t> 1.6.6 CRI-RM 0.7.0, Cilium: 1.11.7, </a:t>
            </a:r>
            <a:r>
              <a:rPr lang="en-US" sz="900" dirty="0" err="1">
                <a:latin typeface="IntelOne Display Regular" panose="020B0503020203020204" pitchFamily="34" charset="77"/>
                <a:cs typeface="Calibri Light"/>
              </a:rPr>
              <a:t>gRPC</a:t>
            </a:r>
            <a:r>
              <a:rPr lang="en-US" sz="900" dirty="0">
                <a:latin typeface="IntelOne Display Regular" panose="020B0503020203020204" pitchFamily="34" charset="77"/>
                <a:cs typeface="Calibri Light"/>
              </a:rPr>
              <a:t>-go 1.1, Consul 1.9.2, Memcached 1.6.8, MongoDB 4.4.3, Traffic generator open loop wrk2 included in DSB: mixed-workload_type_1.lua, 4 instance, 6 replica/instance, 4 wrk2 instance, 48 wrk2 thread/instance, 1920 wrk2 connection/instance, 70k wrk2 input rate/instance., test by Intel on 11/9/2022. </a:t>
            </a:r>
            <a:r>
              <a:rPr lang="en-US" sz="900" dirty="0">
                <a:latin typeface="IntelOne Display Regular" panose="020B0503020203020204" pitchFamily="34" charset="77"/>
                <a:cs typeface="Calibri Light"/>
                <a:hlinkClick r:id="rId2">
                  <a:extLst>
                    <a:ext uri="{A12FA001-AC4F-418D-AE19-62706E023703}">
                      <ahyp:hlinkClr xmlns:ahyp="http://schemas.microsoft.com/office/drawing/2018/hyperlinkcolor" val="tx"/>
                    </a:ext>
                  </a:extLst>
                </a:hlinkClick>
              </a:rPr>
              <a:t>https://github.com/delimitrou/DeathStarBench#publications</a:t>
            </a:r>
            <a:endParaRPr lang="en-US" sz="900" dirty="0">
              <a:latin typeface="IntelOne Display Regular" panose="020B0503020203020204" pitchFamily="34" charset="77"/>
              <a:cs typeface="Calibri Light"/>
            </a:endParaRPr>
          </a:p>
          <a:p>
            <a:pPr marL="0" indent="0">
              <a:buNone/>
            </a:pPr>
            <a:r>
              <a:rPr lang="en-US" sz="900" dirty="0">
                <a:latin typeface="IntelOne Display Regular" panose="020B0503020203020204" pitchFamily="34" charset="77"/>
                <a:cs typeface="Calibri Light"/>
              </a:rPr>
              <a:t>Social Network</a:t>
            </a:r>
          </a:p>
          <a:p>
            <a:pPr marL="0" indent="0">
              <a:buNone/>
            </a:pPr>
            <a:r>
              <a:rPr lang="en-US" sz="900" dirty="0">
                <a:latin typeface="IntelOne Display Regular" panose="020B0503020203020204" pitchFamily="34" charset="77"/>
                <a:cs typeface="Calibri Light"/>
              </a:rPr>
              <a:t>8480+:4 (1master, 3worker)-node, each-node, pre-production platform with 2x Intel® Xeon® Platinum 8480+ on </a:t>
            </a:r>
            <a:r>
              <a:rPr lang="en-US" sz="900" dirty="0" err="1">
                <a:latin typeface="IntelOne Display Regular" panose="020B0503020203020204" pitchFamily="34" charset="77"/>
                <a:cs typeface="Calibri Light"/>
              </a:rPr>
              <a:t>QuantaGrid</a:t>
            </a:r>
            <a:r>
              <a:rPr lang="en-US" sz="900" dirty="0">
                <a:latin typeface="IntelOne Display Regular" panose="020B0503020203020204" pitchFamily="34" charset="77"/>
                <a:cs typeface="Calibri Light"/>
              </a:rPr>
              <a:t> D54Q-2U with GB (16 slots/ 64GB/ DDR5 4800)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0x2b000081 , HT on, Turbo on, CentOS Linux release 8.4.2105, 6.0.6, 1x 2.9T INTEL SSDPE2KE032T7, 1x 893.8G AVAGO JBOD, 2x Ethernet Controller X710 for 10GBASE-T, 2x Ethernet Controller E810-C for QSFP,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 Social Network, wrk2 - load generator, ICE driver (CVL): 6.0.6, Cilium CNI - 1.11.4, Kubernetes - 1.21.14, </a:t>
            </a:r>
            <a:r>
              <a:rPr lang="en-US" sz="900" dirty="0" err="1">
                <a:latin typeface="IntelOne Display Regular" panose="020B0503020203020204" pitchFamily="34" charset="77"/>
                <a:cs typeface="Calibri Light"/>
              </a:rPr>
              <a:t>ContainerD</a:t>
            </a:r>
            <a:r>
              <a:rPr lang="en-US" sz="900" dirty="0">
                <a:latin typeface="IntelOne Display Regular" panose="020B0503020203020204" pitchFamily="34" charset="77"/>
                <a:cs typeface="Calibri Light"/>
              </a:rPr>
              <a:t> - 1.4.12,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/social-network-microservices:0.0.8, nginx-thrift: yg397/</a:t>
            </a:r>
            <a:r>
              <a:rPr lang="en-US" sz="900" dirty="0" err="1">
                <a:latin typeface="IntelOne Display Regular" panose="020B0503020203020204" pitchFamily="34" charset="77"/>
                <a:cs typeface="Calibri Light"/>
              </a:rPr>
              <a:t>openresty-thrift:xenial</a:t>
            </a:r>
            <a:r>
              <a:rPr lang="en-US" sz="900" dirty="0">
                <a:latin typeface="IntelOne Display Regular" panose="020B0503020203020204" pitchFamily="34" charset="77"/>
                <a:cs typeface="Calibri Light"/>
              </a:rPr>
              <a:t>, memcached:1.6.7, mongo:4.4.6, </a:t>
            </a:r>
            <a:r>
              <a:rPr lang="en-US" sz="900" dirty="0" err="1">
                <a:latin typeface="IntelOne Display Regular" panose="020B0503020203020204" pitchFamily="34" charset="77"/>
                <a:cs typeface="Calibri Light"/>
              </a:rPr>
              <a:t>redis</a:t>
            </a:r>
            <a:r>
              <a:rPr lang="en-US" sz="900" dirty="0">
                <a:latin typeface="IntelOne Display Regular" panose="020B0503020203020204" pitchFamily="34" charset="77"/>
                <a:cs typeface="Calibri Light"/>
              </a:rPr>
              <a:t> 7.0.5, dataset: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a:t>
            </a:r>
            <a:r>
              <a:rPr lang="en-US" sz="900" dirty="0" err="1">
                <a:latin typeface="IntelOne Display Regular" panose="020B0503020203020204" pitchFamily="34" charset="77"/>
                <a:cs typeface="Calibri Light"/>
              </a:rPr>
              <a:t>socialNetwork</a:t>
            </a:r>
            <a:r>
              <a:rPr lang="en-US" sz="900" dirty="0">
                <a:latin typeface="IntelOne Display Regular" panose="020B0503020203020204" pitchFamily="34" charset="77"/>
                <a:cs typeface="Calibri Light"/>
              </a:rPr>
              <a:t>/datasets/social-graph/socfb-Reed98/ , test by Intel on 11/2/2022. </a:t>
            </a:r>
          </a:p>
          <a:p>
            <a:pPr marL="0" indent="0">
              <a:buNone/>
            </a:pPr>
            <a:r>
              <a:rPr lang="en-US" sz="900" dirty="0">
                <a:latin typeface="IntelOne Display Regular" panose="020B0503020203020204" pitchFamily="34" charset="77"/>
                <a:cs typeface="Calibri Light"/>
              </a:rPr>
              <a:t>8360Y:4 (1master, 3worker)-node, each-node, 2x Intel® Xeon® Platinum 8360Y on Intel Whitley with GB (16 slots/ 32GB/ DDR4 3200) total memory, </a:t>
            </a:r>
            <a:r>
              <a:rPr lang="en-US" sz="900" dirty="0" err="1">
                <a:latin typeface="IntelOne Display Regular" panose="020B0503020203020204" pitchFamily="34" charset="77"/>
                <a:cs typeface="Calibri Light"/>
              </a:rPr>
              <a:t>ucode</a:t>
            </a:r>
            <a:r>
              <a:rPr lang="en-US" sz="900" dirty="0">
                <a:latin typeface="IntelOne Display Regular" panose="020B0503020203020204" pitchFamily="34" charset="77"/>
                <a:cs typeface="Calibri Light"/>
              </a:rPr>
              <a:t> 0xd000375, HT on, Turbo on, CentOS Linux release 8.4.2105, 6.0.6, 1x 894.3G INTEL SSDSC2KG96, 2x Ethernet Controller X710 for 10GBASE-T, 1x Ethernet Controller E810-C for QSFP,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 Social Network, wrk2 - load generator, ICE driver (CVL): 6.0.6, Cilium CNI - 1.11.4, Kubernetes - 1.21.14, </a:t>
            </a:r>
            <a:r>
              <a:rPr lang="en-US" sz="900" dirty="0" err="1">
                <a:latin typeface="IntelOne Display Regular" panose="020B0503020203020204" pitchFamily="34" charset="77"/>
                <a:cs typeface="Calibri Light"/>
              </a:rPr>
              <a:t>ContainerD</a:t>
            </a:r>
            <a:r>
              <a:rPr lang="en-US" sz="900" dirty="0">
                <a:latin typeface="IntelOne Display Regular" panose="020B0503020203020204" pitchFamily="34" charset="77"/>
                <a:cs typeface="Calibri Light"/>
              </a:rPr>
              <a:t> - 1.4.12,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/social-network-microservices:0.0.8, nginx-thrift: yg397/</a:t>
            </a:r>
            <a:r>
              <a:rPr lang="en-US" sz="900" dirty="0" err="1">
                <a:latin typeface="IntelOne Display Regular" panose="020B0503020203020204" pitchFamily="34" charset="77"/>
                <a:cs typeface="Calibri Light"/>
              </a:rPr>
              <a:t>openresty-thrift:xenial</a:t>
            </a:r>
            <a:r>
              <a:rPr lang="en-US" sz="900" dirty="0">
                <a:latin typeface="IntelOne Display Regular" panose="020B0503020203020204" pitchFamily="34" charset="77"/>
                <a:cs typeface="Calibri Light"/>
              </a:rPr>
              <a:t>, memcached:1.6.7, mongo:4.4.6, </a:t>
            </a:r>
            <a:r>
              <a:rPr lang="en-US" sz="900" dirty="0" err="1">
                <a:latin typeface="IntelOne Display Regular" panose="020B0503020203020204" pitchFamily="34" charset="77"/>
                <a:cs typeface="Calibri Light"/>
              </a:rPr>
              <a:t>redis</a:t>
            </a:r>
            <a:r>
              <a:rPr lang="en-US" sz="900" dirty="0">
                <a:latin typeface="IntelOne Display Regular" panose="020B0503020203020204" pitchFamily="34" charset="77"/>
                <a:cs typeface="Calibri Light"/>
              </a:rPr>
              <a:t> 7.0.5, dataset: </a:t>
            </a:r>
            <a:r>
              <a:rPr lang="en-US" sz="900" dirty="0" err="1">
                <a:latin typeface="IntelOne Display Regular" panose="020B0503020203020204" pitchFamily="34" charset="77"/>
                <a:cs typeface="Calibri Light"/>
              </a:rPr>
              <a:t>DeathStarBench</a:t>
            </a:r>
            <a:r>
              <a:rPr lang="en-US" sz="900" dirty="0">
                <a:latin typeface="IntelOne Display Regular" panose="020B0503020203020204" pitchFamily="34" charset="77"/>
                <a:cs typeface="Calibri Light"/>
              </a:rPr>
              <a:t>/</a:t>
            </a:r>
            <a:r>
              <a:rPr lang="en-US" sz="900" dirty="0" err="1">
                <a:latin typeface="IntelOne Display Regular" panose="020B0503020203020204" pitchFamily="34" charset="77"/>
                <a:cs typeface="Calibri Light"/>
              </a:rPr>
              <a:t>socialNetwork</a:t>
            </a:r>
            <a:r>
              <a:rPr lang="en-US" sz="900" dirty="0">
                <a:latin typeface="IntelOne Display Regular" panose="020B0503020203020204" pitchFamily="34" charset="77"/>
                <a:cs typeface="Calibri Light"/>
              </a:rPr>
              <a:t>/datasets/social-graph/socfb-Reed98/ , test by Intel on 11/2/2022.  </a:t>
            </a:r>
            <a:r>
              <a:rPr lang="en-US" sz="900" dirty="0">
                <a:latin typeface="IntelOne Display Regular" panose="020B0503020203020204" pitchFamily="34" charset="77"/>
                <a:cs typeface="Calibri Light"/>
                <a:hlinkClick r:id="rId2">
                  <a:extLst>
                    <a:ext uri="{A12FA001-AC4F-418D-AE19-62706E023703}">
                      <ahyp:hlinkClr xmlns:ahyp="http://schemas.microsoft.com/office/drawing/2018/hyperlinkcolor" val="tx"/>
                    </a:ext>
                  </a:extLst>
                </a:hlinkClick>
              </a:rPr>
              <a:t>https://github.com/delimitrou/DeathStarBench#publications</a:t>
            </a:r>
            <a:endParaRPr lang="en-US" sz="900" dirty="0">
              <a:latin typeface="IntelOne Display Regular" panose="020B0503020203020204" pitchFamily="34" charset="77"/>
              <a:cs typeface="Calibri Light"/>
            </a:endParaRPr>
          </a:p>
          <a:p>
            <a:pPr marL="0" indent="0">
              <a:spcBef>
                <a:spcPts val="0"/>
              </a:spcBef>
              <a:buNone/>
            </a:pPr>
            <a:endParaRPr lang="en-US" sz="900" dirty="0">
              <a:cs typeface="Calibri Light" panose="020F0302020204030204" pitchFamily="34" charset="0"/>
            </a:endParaRPr>
          </a:p>
        </p:txBody>
      </p:sp>
    </p:spTree>
    <p:extLst>
      <p:ext uri="{BB962C8B-B14F-4D97-AF65-F5344CB8AC3E}">
        <p14:creationId xmlns:p14="http://schemas.microsoft.com/office/powerpoint/2010/main" val="31678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9F43-C983-4177-BE25-0BECAB8108BD}"/>
              </a:ext>
            </a:extLst>
          </p:cNvPr>
          <p:cNvSpPr>
            <a:spLocks noGrp="1"/>
          </p:cNvSpPr>
          <p:nvPr>
            <p:ph type="title"/>
          </p:nvPr>
        </p:nvSpPr>
        <p:spPr/>
        <p:txBody>
          <a:bodyPr>
            <a:noAutofit/>
          </a:bodyPr>
          <a:lstStyle/>
          <a:p>
            <a:r>
              <a:rPr lang="en-US" sz="2799" dirty="0"/>
              <a:t>Configuration: Google C3 (4th Gen Intel Xeon processors) </a:t>
            </a:r>
            <a:br>
              <a:rPr lang="en-US" sz="2799" dirty="0"/>
            </a:br>
            <a:r>
              <a:rPr lang="en-US" sz="2799" dirty="0"/>
              <a:t>vs. Google C2 (2nd Gen Intel Xeon processors)</a:t>
            </a:r>
          </a:p>
        </p:txBody>
      </p:sp>
      <p:sp>
        <p:nvSpPr>
          <p:cNvPr id="4" name="Content Placeholder 3">
            <a:extLst>
              <a:ext uri="{FF2B5EF4-FFF2-40B4-BE49-F238E27FC236}">
                <a16:creationId xmlns:a16="http://schemas.microsoft.com/office/drawing/2014/main" id="{8B476525-9C8B-3E83-2049-CF4095DE79E1}"/>
              </a:ext>
            </a:extLst>
          </p:cNvPr>
          <p:cNvSpPr>
            <a:spLocks noGrp="1"/>
          </p:cNvSpPr>
          <p:nvPr>
            <p:ph sz="quarter" idx="28"/>
          </p:nvPr>
        </p:nvSpPr>
        <p:spPr/>
        <p:txBody>
          <a:bodyPr/>
          <a:lstStyle/>
          <a:p>
            <a:endParaRPr lang="en-US"/>
          </a:p>
        </p:txBody>
      </p:sp>
      <p:sp>
        <p:nvSpPr>
          <p:cNvPr id="5" name="TextBox 4">
            <a:extLst>
              <a:ext uri="{FF2B5EF4-FFF2-40B4-BE49-F238E27FC236}">
                <a16:creationId xmlns:a16="http://schemas.microsoft.com/office/drawing/2014/main" id="{BAD8E562-A749-4678-BA54-D707213531BA}"/>
              </a:ext>
            </a:extLst>
          </p:cNvPr>
          <p:cNvSpPr txBox="1"/>
          <p:nvPr/>
        </p:nvSpPr>
        <p:spPr>
          <a:xfrm>
            <a:off x="664028" y="1348471"/>
            <a:ext cx="11088305" cy="3965188"/>
          </a:xfrm>
          <a:prstGeom prst="rect">
            <a:avLst/>
          </a:prstGeom>
          <a:noFill/>
        </p:spPr>
        <p:txBody>
          <a:bodyPr wrap="square">
            <a:spAutoFit/>
          </a:bodyPr>
          <a:lstStyle/>
          <a:p>
            <a:r>
              <a:rPr lang="en-US" sz="900" dirty="0">
                <a:solidFill>
                  <a:schemeClr val="bg1"/>
                </a:solidFill>
                <a:latin typeface="IntelOne Display Regular" panose="020B0503020203020204" pitchFamily="34" charset="77"/>
                <a:cs typeface="Calibri Light"/>
              </a:rPr>
              <a:t>MySQL / </a:t>
            </a:r>
            <a:r>
              <a:rPr lang="en-US" sz="900" dirty="0" err="1">
                <a:solidFill>
                  <a:schemeClr val="bg1"/>
                </a:solidFill>
                <a:latin typeface="IntelOne Display Regular" panose="020B0503020203020204" pitchFamily="34" charset="77"/>
                <a:cs typeface="Calibri Light"/>
              </a:rPr>
              <a:t>HammerDB</a:t>
            </a:r>
            <a:r>
              <a:rPr lang="en-US" sz="900" dirty="0">
                <a:solidFill>
                  <a:schemeClr val="bg1"/>
                </a:solidFill>
                <a:latin typeface="IntelOne Display Regular" panose="020B0503020203020204" pitchFamily="34" charset="77"/>
                <a:cs typeface="Calibri Light"/>
              </a:rPr>
              <a:t>:</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c2-standard-4 instance based on 2nd Generation Intel Xeon Scalable processor (Cascade Lake), Ubuntu 20.04.4 LTS, Kernel 5.15.0-1017-gcp, HammerDB-v4.3, MySQL 8.0.30, VU=10, Warehouses=100, Measured by Intel September 22, 2022</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c3-highcpu-4 private preview instance based on 4th Generation Intel Xeon Scalable processor (Sapphire Rapids), Ubuntu 20.04.4 LTS, Kernel 5.15.0-1017-gcp, HammerDB-v4.3, MySQL 8.0.30, VU=10, Warehouses=100, Measured by Intel September 22, 2022 using preview version of Google C3-highcpu, including pre-production processors, systems, and software.</a:t>
            </a:r>
          </a:p>
          <a:p>
            <a:pPr>
              <a:spcBef>
                <a:spcPts val="800"/>
              </a:spcBef>
            </a:pPr>
            <a:r>
              <a:rPr lang="en-US" sz="900" dirty="0">
                <a:solidFill>
                  <a:schemeClr val="bg1"/>
                </a:solidFill>
                <a:latin typeface="IntelOne Display Regular" panose="020B0503020203020204" pitchFamily="34" charset="77"/>
                <a:cs typeface="Calibri Light"/>
              </a:rPr>
              <a:t>NGINX:</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c2-standard-4 instance based on 2nd Generation Intel Xeon Scalable processor (Cascade Lake), Ubuntu 20.04.5 LTS, Kernel 5.15.0-1017-gcp, NGINX 1.18.0 QAT cipher AES128-GCM-SHA256, </a:t>
            </a:r>
            <a:r>
              <a:rPr lang="en-US" sz="900" dirty="0" err="1">
                <a:solidFill>
                  <a:schemeClr val="bg1"/>
                </a:solidFill>
                <a:latin typeface="IntelOne Display Regular" panose="020B0503020203020204" pitchFamily="34" charset="77"/>
                <a:cs typeface="Calibri Light"/>
              </a:rPr>
              <a:t>NGINX_QAT_clients</a:t>
            </a:r>
            <a:r>
              <a:rPr lang="en-US" sz="900" dirty="0">
                <a:solidFill>
                  <a:schemeClr val="bg1"/>
                </a:solidFill>
                <a:latin typeface="IntelOne Display Regular" panose="020B0503020203020204" pitchFamily="34" charset="77"/>
                <a:cs typeface="Calibri Light"/>
              </a:rPr>
              <a:t>=2000, Measured by Intel September 16, 2022</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c3-highcpu-4 private preview instance based on 4th Generation Intel Xeon Scalable processor (Sapphire Rapids), Ubuntu 20.04.5 LTS, Kernel 5.15.0-1017-gcp, NGINX 1.18.0 QAT cipher AES128-GCM-SHA256, </a:t>
            </a:r>
            <a:r>
              <a:rPr lang="en-US" sz="900" dirty="0" err="1">
                <a:solidFill>
                  <a:schemeClr val="bg1"/>
                </a:solidFill>
                <a:latin typeface="IntelOne Display Regular" panose="020B0503020203020204" pitchFamily="34" charset="77"/>
                <a:cs typeface="Calibri Light"/>
              </a:rPr>
              <a:t>NGINX_QAT_clients</a:t>
            </a:r>
            <a:r>
              <a:rPr lang="en-US" sz="900" dirty="0">
                <a:solidFill>
                  <a:schemeClr val="bg1"/>
                </a:solidFill>
                <a:latin typeface="IntelOne Display Regular" panose="020B0503020203020204" pitchFamily="34" charset="77"/>
                <a:cs typeface="Calibri Light"/>
              </a:rPr>
              <a:t>=2000, Measured by Intel September 21, 2022 using preview version of Google C3-highcpu, including pre-production processors, systems, and software.</a:t>
            </a:r>
          </a:p>
          <a:p>
            <a:pPr>
              <a:spcBef>
                <a:spcPts val="800"/>
              </a:spcBef>
            </a:pPr>
            <a:r>
              <a:rPr lang="en-US" sz="900" dirty="0" err="1">
                <a:solidFill>
                  <a:schemeClr val="bg1"/>
                </a:solidFill>
                <a:latin typeface="IntelOne Display Regular" panose="020B0503020203020204" pitchFamily="34" charset="77"/>
                <a:cs typeface="Calibri Light"/>
              </a:rPr>
              <a:t>Wordpress</a:t>
            </a:r>
            <a:r>
              <a:rPr lang="en-US" sz="900" dirty="0">
                <a:solidFill>
                  <a:schemeClr val="bg1"/>
                </a:solidFill>
                <a:latin typeface="IntelOne Display Regular" panose="020B0503020203020204" pitchFamily="34" charset="77"/>
                <a:cs typeface="Calibri Light"/>
              </a:rPr>
              <a:t>:</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c2-standard-4 instance based on 2nd Generation Intel Xeon Scalable processor (Cascade Lake), WordPress Single-Tier GCP: TLSv1.3, WPv5.6.5, PHPv8.0, 10 server threads, 300 client threads, Measured by Intel September 22, 2022</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c3-highcpu-4 private preview instance based on 4th Generation Intel Xeon Scalable processor (Sapphire Rapids), WordPress Single-Tier GCP: TLSv1.3, WPv5.6.5, PHPv8.0, 10 server threads, 450 client threads, Measured by Intel September 22, 2022 using preview version of Google C3-highcpu, including pre-production processors, systems, and software.</a:t>
            </a:r>
          </a:p>
          <a:p>
            <a:pPr>
              <a:spcBef>
                <a:spcPts val="800"/>
              </a:spcBef>
            </a:pPr>
            <a:r>
              <a:rPr lang="en-US" sz="900" dirty="0">
                <a:solidFill>
                  <a:schemeClr val="bg1"/>
                </a:solidFill>
                <a:latin typeface="IntelOne Display Regular" panose="020B0503020203020204" pitchFamily="34" charset="77"/>
                <a:cs typeface="Calibri Light"/>
              </a:rPr>
              <a:t>Media Transcode X.265-1080P</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c2-standard-4 instance based on 2nd Generation Intel Xeon Scalable processor (Cascade Lake), Ubuntu 20.04.5 LTS, Kernel 5.15.0-1017-gcp, FFMPEG v2.3.1-2-g45492669, X265 Release_3.5, Measured by Intel September 27, 2022</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c3-highcpu-4 private preview instance based on 4th Generation Intel Xeon Scalable processor (Sapphire Rapids), Ubuntu 20.04.5 LTS, Kernel 5.15.0-1017-gcp, FFMPEG v2.3.2-beta, X265 Release_3.5, Measured by Intel September 23, 2022 using preview version of Google C3-highcpu, including pre-production processors, systems, and software.</a:t>
            </a:r>
          </a:p>
          <a:p>
            <a:pPr>
              <a:spcBef>
                <a:spcPts val="800"/>
              </a:spcBef>
            </a:pPr>
            <a:r>
              <a:rPr lang="en-US" sz="900" dirty="0">
                <a:solidFill>
                  <a:schemeClr val="bg1"/>
                </a:solidFill>
                <a:latin typeface="IntelOne Display Regular" panose="020B0503020203020204" pitchFamily="34" charset="77"/>
                <a:cs typeface="Calibri Light"/>
              </a:rPr>
              <a:t>LAMMPS-Geomean (8WLs): </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c2-standard-60 instance based on 2nd Generation Intel Xeon Scalable processor (Cascade Lake), Centos7, 3.10.0-1160.62.1.el7.x86_64, version 29 Oct 2020, Intel C Compiler </a:t>
            </a:r>
            <a:r>
              <a:rPr lang="en-US" sz="900" dirty="0" err="1">
                <a:solidFill>
                  <a:schemeClr val="bg1"/>
                </a:solidFill>
                <a:latin typeface="IntelOne Display Regular" panose="020B0503020203020204" pitchFamily="34" charset="77"/>
                <a:cs typeface="Calibri Light"/>
              </a:rPr>
              <a:t>icc</a:t>
            </a:r>
            <a:r>
              <a:rPr lang="en-US" sz="900" dirty="0">
                <a:solidFill>
                  <a:schemeClr val="bg1"/>
                </a:solidFill>
                <a:latin typeface="IntelOne Display Regular" panose="020B0503020203020204" pitchFamily="34" charset="77"/>
                <a:cs typeface="Calibri Light"/>
              </a:rPr>
              <a:t> (ICC) 2021.5.0, Intel(R) MPI Library, Version 2018 Update 4, Measured by Intel August 26, 2022</a:t>
            </a:r>
          </a:p>
          <a:p>
            <a:pPr marL="168225" indent="-168225">
              <a:buFont typeface="Arial" panose="020B0604020202020204" pitchFamily="34" charset="0"/>
              <a:buChar char="•"/>
            </a:pPr>
            <a:r>
              <a:rPr lang="en-US" sz="900" dirty="0">
                <a:solidFill>
                  <a:schemeClr val="bg1"/>
                </a:solidFill>
                <a:latin typeface="IntelOne Display Regular" panose="020B0503020203020204" pitchFamily="34" charset="77"/>
                <a:cs typeface="Calibri Light"/>
              </a:rPr>
              <a:t>Google c3-highcpu-176 private preview instance based on 4th Generation Intel Xeon Scalable processor (Sapphire Rapids), Centos7, 3.10.0-1160.76.1.el7.x86_64, version 29 Oct 2020, Intel C Compiler </a:t>
            </a:r>
            <a:r>
              <a:rPr lang="en-US" sz="900" dirty="0" err="1">
                <a:solidFill>
                  <a:schemeClr val="bg1"/>
                </a:solidFill>
                <a:latin typeface="IntelOne Display Regular" panose="020B0503020203020204" pitchFamily="34" charset="77"/>
                <a:cs typeface="Calibri Light"/>
              </a:rPr>
              <a:t>icc</a:t>
            </a:r>
            <a:r>
              <a:rPr lang="en-US" sz="900" dirty="0">
                <a:solidFill>
                  <a:schemeClr val="bg1"/>
                </a:solidFill>
                <a:latin typeface="IntelOne Display Regular" panose="020B0503020203020204" pitchFamily="34" charset="77"/>
                <a:cs typeface="Calibri Light"/>
              </a:rPr>
              <a:t> (ICC) 2021.5.0, Intel(R) MPI Library, Version 2018 Update 4, Measured by Intel September 13, 2022  using preview version of Google C3-highcpu, including pre-production processors, systems, and software.</a:t>
            </a:r>
          </a:p>
        </p:txBody>
      </p:sp>
    </p:spTree>
    <p:extLst>
      <p:ext uri="{BB962C8B-B14F-4D97-AF65-F5344CB8AC3E}">
        <p14:creationId xmlns:p14="http://schemas.microsoft.com/office/powerpoint/2010/main" val="16618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59E5-4917-4431-9F8E-5E6B211CB3DA}"/>
              </a:ext>
            </a:extLst>
          </p:cNvPr>
          <p:cNvSpPr>
            <a:spLocks noGrp="1"/>
          </p:cNvSpPr>
          <p:nvPr>
            <p:ph type="title"/>
          </p:nvPr>
        </p:nvSpPr>
        <p:spPr/>
        <p:txBody>
          <a:bodyPr>
            <a:normAutofit/>
          </a:bodyPr>
          <a:lstStyle/>
          <a:p>
            <a:r>
              <a:rPr lang="en-US" sz="3199" dirty="0"/>
              <a:t>Customer/Partner Examples: </a:t>
            </a:r>
            <a:r>
              <a:rPr lang="en-US" sz="3199" dirty="0" err="1"/>
              <a:t>Meituan</a:t>
            </a:r>
            <a:r>
              <a:rPr lang="en-US" sz="3199" dirty="0"/>
              <a:t>, Tencent, VMware Configuration Details</a:t>
            </a:r>
          </a:p>
        </p:txBody>
      </p:sp>
      <p:sp>
        <p:nvSpPr>
          <p:cNvPr id="6" name="Content Placeholder 2">
            <a:extLst>
              <a:ext uri="{FF2B5EF4-FFF2-40B4-BE49-F238E27FC236}">
                <a16:creationId xmlns:a16="http://schemas.microsoft.com/office/drawing/2014/main" id="{4FA3B34B-470F-4F29-ABBA-8C9CC1A127BD}"/>
              </a:ext>
            </a:extLst>
          </p:cNvPr>
          <p:cNvSpPr>
            <a:spLocks noGrp="1"/>
          </p:cNvSpPr>
          <p:nvPr>
            <p:ph sz="quarter" idx="28"/>
          </p:nvPr>
        </p:nvSpPr>
        <p:spPr/>
        <p:txBody>
          <a:bodyPr>
            <a:normAutofit fontScale="92500"/>
          </a:bodyPr>
          <a:lstStyle/>
          <a:p>
            <a:pPr marL="0" indent="0">
              <a:spcBef>
                <a:spcPts val="0"/>
              </a:spcBef>
              <a:buNone/>
            </a:pPr>
            <a:r>
              <a:rPr lang="en-US" sz="900" dirty="0" err="1">
                <a:latin typeface="IntelOne Display Regular" panose="020B0503020203020204" pitchFamily="34" charset="77"/>
                <a:cs typeface="Calibri Light" panose="020F0302020204030204" pitchFamily="34" charset="0"/>
              </a:rPr>
              <a:t>Meituan</a:t>
            </a:r>
            <a:r>
              <a:rPr lang="en-US" sz="900" dirty="0">
                <a:latin typeface="IntelOne Display Regular" panose="020B0503020203020204" pitchFamily="34" charset="77"/>
                <a:cs typeface="Calibri Light" panose="020F0302020204030204" pitchFamily="34" charset="0"/>
              </a:rPr>
              <a:t> 3.4X AI throughput with Bfloat16 optimizations for Compute Vision Platform with Intel AMX.  Test by Intel as of 10/20/2022. Comparing ViT-p32 with </a:t>
            </a:r>
            <a:r>
              <a:rPr lang="en-US" altLang="zh-CN" sz="900" dirty="0">
                <a:latin typeface="IntelOne Display Regular" panose="020B0503020203020204" pitchFamily="34" charset="77"/>
                <a:cs typeface="Calibri Light" panose="020F0302020204030204" pitchFamily="34" charset="0"/>
              </a:rPr>
              <a:t>Intel-Extension-for-</a:t>
            </a:r>
            <a:r>
              <a:rPr lang="en-US" altLang="zh-CN" sz="900" dirty="0" err="1">
                <a:latin typeface="IntelOne Display Regular" panose="020B0503020203020204" pitchFamily="34" charset="77"/>
                <a:cs typeface="Calibri Light" panose="020F0302020204030204" pitchFamily="34" charset="0"/>
              </a:rPr>
              <a:t>PyTorch</a:t>
            </a:r>
            <a:r>
              <a:rPr lang="en-US" altLang="zh-CN" sz="900" dirty="0">
                <a:latin typeface="IntelOne Display Regular" panose="020B0503020203020204" pitchFamily="34" charset="77"/>
                <a:cs typeface="Calibri Light" panose="020F0302020204030204" pitchFamily="34" charset="0"/>
              </a:rPr>
              <a:t> v1.12.300 (BF16) and </a:t>
            </a:r>
            <a:r>
              <a:rPr lang="en-US" altLang="zh-CN" sz="900" dirty="0" err="1">
                <a:latin typeface="IntelOne Display Regular" panose="020B0503020203020204" pitchFamily="34" charset="77"/>
                <a:cs typeface="Calibri Light" panose="020F0302020204030204" pitchFamily="34" charset="0"/>
              </a:rPr>
              <a:t>OneDNN</a:t>
            </a:r>
            <a:r>
              <a:rPr lang="en-US" altLang="zh-CN" sz="900" dirty="0">
                <a:latin typeface="IntelOne Display Regular" panose="020B0503020203020204" pitchFamily="34" charset="77"/>
                <a:cs typeface="Calibri Light" panose="020F0302020204030204" pitchFamily="34" charset="0"/>
              </a:rPr>
              <a:t> 2.6 versus Stock </a:t>
            </a:r>
            <a:r>
              <a:rPr lang="en-US" altLang="zh-CN" sz="900" dirty="0" err="1">
                <a:latin typeface="IntelOne Display Regular" panose="020B0503020203020204" pitchFamily="34" charset="77"/>
                <a:cs typeface="Calibri Light" panose="020F0302020204030204" pitchFamily="34" charset="0"/>
              </a:rPr>
              <a:t>PyTorch</a:t>
            </a:r>
            <a:r>
              <a:rPr lang="en-US" altLang="zh-CN" sz="900" dirty="0">
                <a:latin typeface="IntelOne Display Regular" panose="020B0503020203020204" pitchFamily="34" charset="77"/>
                <a:cs typeface="Calibri Light" panose="020F0302020204030204" pitchFamily="34" charset="0"/>
              </a:rPr>
              <a:t> v1.12.0</a:t>
            </a:r>
            <a:r>
              <a:rPr lang="en-US" sz="900" dirty="0">
                <a:latin typeface="IntelOne Display Regular" panose="020B0503020203020204" pitchFamily="34" charset="77"/>
                <a:cs typeface="Calibri Light" panose="020F0302020204030204" pitchFamily="34" charset="0"/>
              </a:rPr>
              <a:t> (FP32) on the same platforms.  2-node, 2x Intel® Xeon® 8468V, 48 cores, HT On, Turbo On, Total Memory 256 GB (16 slots/ 16 GB/ 4800 MHz [run @ 4800 MHz] ), </a:t>
            </a:r>
            <a:r>
              <a:rPr lang="en-US" altLang="zh-CN" sz="900" dirty="0">
                <a:latin typeface="IntelOne Display Regular" panose="020B0503020203020204" pitchFamily="34" charset="77"/>
                <a:cs typeface="Calibri Light" panose="020F0302020204030204" pitchFamily="34" charset="0"/>
              </a:rPr>
              <a:t>EGSDCRB1.SYS.8901.P01.2209200243, 0x2b0000a1, CentOS Stream 8, 5.16.0-intel-next-01783-g51456e, </a:t>
            </a:r>
            <a:r>
              <a:rPr lang="en-US" altLang="zh-CN" sz="900" dirty="0" err="1">
                <a:latin typeface="IntelOne Display Regular" panose="020B0503020203020204" pitchFamily="34" charset="77"/>
                <a:cs typeface="Calibri Light" panose="020F0302020204030204" pitchFamily="34" charset="0"/>
              </a:rPr>
              <a:t>gcc</a:t>
            </a:r>
            <a:r>
              <a:rPr lang="en-US" altLang="zh-CN" sz="900" dirty="0">
                <a:latin typeface="IntelOne Display Regular" panose="020B0503020203020204" pitchFamily="34" charset="77"/>
                <a:cs typeface="Calibri Light" panose="020F0302020204030204" pitchFamily="34" charset="0"/>
              </a:rPr>
              <a:t> 11.2.1.</a:t>
            </a:r>
          </a:p>
          <a:p>
            <a:pPr marL="0" indent="0">
              <a:spcBef>
                <a:spcPts val="0"/>
              </a:spcBef>
              <a:buNone/>
            </a:pPr>
            <a:endParaRPr lang="en-US" altLang="zh-CN" sz="900" dirty="0">
              <a:latin typeface="IntelOne Display Regular" panose="020B0503020203020204" pitchFamily="34" charset="77"/>
              <a:cs typeface="Calibri Light" panose="020F0302020204030204" pitchFamily="34" charset="0"/>
            </a:endParaRPr>
          </a:p>
          <a:p>
            <a:pPr marL="0" indent="0">
              <a:spcBef>
                <a:spcPts val="0"/>
              </a:spcBef>
              <a:buNone/>
            </a:pPr>
            <a:endParaRPr lang="en-US" altLang="zh-CN" sz="900" dirty="0">
              <a:latin typeface="IntelOne Display Regular" panose="020B0503020203020204" pitchFamily="34" charset="77"/>
              <a:cs typeface="Calibri Light" panose="020F0302020204030204" pitchFamily="34" charset="0"/>
            </a:endParaRPr>
          </a:p>
          <a:p>
            <a:pPr marL="0" indent="0">
              <a:spcBef>
                <a:spcPts val="0"/>
              </a:spcBef>
              <a:buNone/>
            </a:pPr>
            <a:r>
              <a:rPr lang="en-US" sz="900" dirty="0">
                <a:latin typeface="IntelOne Display Regular" panose="020B0503020203020204" pitchFamily="34" charset="77"/>
                <a:cs typeface="Calibri Light" panose="020F0302020204030204" pitchFamily="34" charset="0"/>
              </a:rPr>
              <a:t>Tencent Cloud 2-3X gen/gen AI throughput for BERT models used by Tencent Search application with Intel AMX versus prior generation.  2X on INT8 and 3X on BF16.</a:t>
            </a:r>
          </a:p>
          <a:p>
            <a:pPr marL="171399" lvl="2" indent="-171399">
              <a:spcBef>
                <a:spcPts val="0"/>
              </a:spcBef>
            </a:pPr>
            <a:r>
              <a:rPr lang="en-US" sz="900" dirty="0">
                <a:latin typeface="IntelOne Display Regular" panose="020B0503020203020204" pitchFamily="34" charset="77"/>
                <a:cs typeface="Calibri Light" panose="020F0302020204030204" pitchFamily="34" charset="0"/>
              </a:rPr>
              <a:t>BERT-base16 INT8 Throughput Comparison</a:t>
            </a:r>
            <a:br>
              <a:rPr lang="en-US" sz="900" dirty="0">
                <a:latin typeface="IntelOne Display Regular" panose="020B0503020203020204" pitchFamily="34" charset="77"/>
                <a:cs typeface="Calibri Light" panose="020F0302020204030204" pitchFamily="34" charset="0"/>
              </a:rPr>
            </a:br>
            <a:r>
              <a:rPr lang="en-US" sz="900" dirty="0">
                <a:latin typeface="IntelOne Display Regular" panose="020B0503020203020204" pitchFamily="34" charset="77"/>
                <a:cs typeface="Calibri Light" panose="020F0302020204030204" pitchFamily="34" charset="0"/>
              </a:rPr>
              <a:t>Baseline: Tencent </a:t>
            </a:r>
            <a:r>
              <a:rPr lang="en-US" sz="900" dirty="0" err="1">
                <a:latin typeface="IntelOne Display Regular" panose="020B0503020203020204" pitchFamily="34" charset="77"/>
                <a:cs typeface="Calibri Light" panose="020F0302020204030204" pitchFamily="34" charset="0"/>
              </a:rPr>
              <a:t>TriRivers</a:t>
            </a:r>
            <a:r>
              <a:rPr lang="en-US" sz="900" dirty="0">
                <a:latin typeface="IntelOne Display Regular" panose="020B0503020203020204" pitchFamily="34" charset="77"/>
                <a:cs typeface="Calibri Light" panose="020F0302020204030204" pitchFamily="34" charset="0"/>
              </a:rPr>
              <a:t>; BIOS version 1.08.00; OS CentOS Linux release 8.5.2111; kernel 4.18.0-348.7.1.el8_5.x86_64; microcode 0xd000375; IRQ balanced: Enabled; CPU Intel® Xeon® Platinum 8374C CPU; Base frequency 2.7 GHz; Maximum frequency 3.5 GHz; All-core maximum frequency 3.3 GHz; CPUs 144; Threads per core 2; Cores per socket 36: Sockets 2: NUMA nodes 2; Prefetchers L2 HW, L2 Adj., DCU HW, DCU IP; Turbo Enabled; PPINs b59090a6f33f7966,b591426010edf86a; Power and Performance Policy: Performance; TDP 270 watts; Frequency driver </a:t>
            </a:r>
            <a:r>
              <a:rPr lang="en-US" sz="900" dirty="0" err="1">
                <a:latin typeface="IntelOne Display Regular" panose="020B0503020203020204" pitchFamily="34" charset="77"/>
                <a:cs typeface="Calibri Light" panose="020F0302020204030204" pitchFamily="34" charset="0"/>
              </a:rPr>
              <a:t>intel_pstate</a:t>
            </a:r>
            <a:r>
              <a:rPr lang="en-US" sz="900" dirty="0">
                <a:latin typeface="IntelOne Display Regular" panose="020B0503020203020204" pitchFamily="34" charset="77"/>
                <a:cs typeface="Calibri Light" panose="020F0302020204030204" pitchFamily="34" charset="0"/>
              </a:rPr>
              <a:t>; Frequency governor performance; Frequency (MHz) 2701; Max C-State 9; Installed memory 960GB (15x64GB DDR4 3200 MT/s [3200 MT/s])); </a:t>
            </a:r>
            <a:r>
              <a:rPr lang="en-US" sz="900" dirty="0" err="1">
                <a:latin typeface="IntelOne Display Regular" panose="020B0503020203020204" pitchFamily="34" charset="77"/>
                <a:cs typeface="Calibri Light" panose="020F0302020204030204" pitchFamily="34" charset="0"/>
              </a:rPr>
              <a:t>Hugepagesize</a:t>
            </a:r>
            <a:r>
              <a:rPr lang="en-US" sz="900" dirty="0">
                <a:latin typeface="IntelOne Display Regular" panose="020B0503020203020204" pitchFamily="34" charset="77"/>
                <a:cs typeface="Calibri Light" panose="020F0302020204030204" pitchFamily="34" charset="0"/>
              </a:rPr>
              <a:t> 2048 kB; Transparent Huge Pages always; Automatic NUMA balancing: Enabled; NIC 2x MT2892 Family [ConnectX-6 Dx], 1x device, 1x Ethernet interface; Driver summary 1x 111.8G INTEL SSDSCKHB12 Workload and version: BERT optimization for INT8; compiler GCC 8.5; libraries oneDNN-master-0721; Date tested 8/5/2022.</a:t>
            </a:r>
            <a:br>
              <a:rPr lang="en-US" sz="900" dirty="0">
                <a:latin typeface="IntelOne Display Regular" panose="020B0503020203020204" pitchFamily="34" charset="77"/>
                <a:cs typeface="Calibri Light" panose="020F0302020204030204" pitchFamily="34" charset="0"/>
              </a:rPr>
            </a:br>
            <a:r>
              <a:rPr lang="en-US" sz="900" dirty="0">
                <a:latin typeface="IntelOne Display Regular" panose="020B0503020203020204" pitchFamily="34" charset="77"/>
                <a:cs typeface="Calibri Light" panose="020F0302020204030204" pitchFamily="34" charset="0"/>
              </a:rPr>
              <a:t>New: Intel Corporation </a:t>
            </a:r>
            <a:r>
              <a:rPr lang="en-US" sz="900" dirty="0" err="1">
                <a:latin typeface="IntelOne Display Regular" panose="020B0503020203020204" pitchFamily="34" charset="77"/>
                <a:cs typeface="Calibri Light" panose="020F0302020204030204" pitchFamily="34" charset="0"/>
              </a:rPr>
              <a:t>ArcherCity</a:t>
            </a:r>
            <a:r>
              <a:rPr lang="en-US" sz="900" dirty="0">
                <a:latin typeface="IntelOne Display Regular" panose="020B0503020203020204" pitchFamily="34" charset="77"/>
                <a:cs typeface="Calibri Light" panose="020F0302020204030204" pitchFamily="34" charset="0"/>
              </a:rPr>
              <a:t>; BIOS version EGSDCRB1.SYS.0090.D03.2210040200; OS CentOS Linux 8; kernel 5.16.0; microcode 0x2b0000c0; IRQ balanced: Enabled; CPU Intel® Xeon® Platinum 8476C; Base frequency 2.6 GHz; Maximum frequency 3.8 GHz; All-core maximum frequency 3.1 GHz; CPUs 192; Threads per core 2; Cores per socket 48: Sockets 2: NUMA nodes 2; Prefetchers L2 HW, L2 Adj., DCU HW, DCU IP; Turbo Enabled; PPINS 31461920530bed98,3143931fcf7f6036; Power and Performance Policy: Performance; TDP 350 watts; Frequency driver </a:t>
            </a:r>
            <a:r>
              <a:rPr lang="en-US" sz="900" dirty="0" err="1">
                <a:latin typeface="IntelOne Display Regular" panose="020B0503020203020204" pitchFamily="34" charset="77"/>
                <a:cs typeface="Calibri Light" panose="020F0302020204030204" pitchFamily="34" charset="0"/>
              </a:rPr>
              <a:t>intel_pstate</a:t>
            </a:r>
            <a:r>
              <a:rPr lang="en-US" sz="900" dirty="0">
                <a:latin typeface="IntelOne Display Regular" panose="020B0503020203020204" pitchFamily="34" charset="77"/>
                <a:cs typeface="Calibri Light" panose="020F0302020204030204" pitchFamily="34" charset="0"/>
              </a:rPr>
              <a:t>; Frequency governor performance; Frequency (MHz) 2494; Max C-State 9; Installed memory 512GB (16x32GB &lt;OUT OF SPEC&gt; 4800 MT/s [4800 MT/s]); </a:t>
            </a:r>
            <a:r>
              <a:rPr lang="en-US" sz="900" dirty="0" err="1">
                <a:latin typeface="IntelOne Display Regular" panose="020B0503020203020204" pitchFamily="34" charset="77"/>
                <a:cs typeface="Calibri Light" panose="020F0302020204030204" pitchFamily="34" charset="0"/>
              </a:rPr>
              <a:t>Hugepagesize</a:t>
            </a:r>
            <a:r>
              <a:rPr lang="en-US" sz="900" dirty="0">
                <a:latin typeface="IntelOne Display Regular" panose="020B0503020203020204" pitchFamily="34" charset="77"/>
                <a:cs typeface="Calibri Light" panose="020F0302020204030204" pitchFamily="34" charset="0"/>
              </a:rPr>
              <a:t> 2048 kB; Transparent Huge Pages always; Automatic NUMA balancing: Enabled; NIC 1x Ethernet Controller I225-LM, 1x Ethernet Controller E810-C for QSFP ; Driver summary 1x 349.3G INTEL SSDPE21K375GA, 1x 1.5T INTEL SSDPEDMD016T4, 1x 1.9T INTEL SSDPEKNW020T8 Workload and version: BERT optimization for INT8; compiler GCC 8.5; libraries oneDNN-master-0721; Date tested 10/19/2022.</a:t>
            </a:r>
          </a:p>
          <a:p>
            <a:pPr marL="171399" lvl="2" indent="-171399">
              <a:spcBef>
                <a:spcPts val="0"/>
              </a:spcBef>
            </a:pPr>
            <a:r>
              <a:rPr lang="en-US" sz="900" dirty="0">
                <a:latin typeface="IntelOne Display Regular" panose="020B0503020203020204" pitchFamily="34" charset="77"/>
                <a:cs typeface="Calibri Light" panose="020F0302020204030204" pitchFamily="34" charset="0"/>
              </a:rPr>
              <a:t>BERT-base16 BF16 Throughput Comparison</a:t>
            </a:r>
            <a:br>
              <a:rPr lang="en-US" sz="900" dirty="0">
                <a:latin typeface="IntelOne Display Regular" panose="020B0503020203020204" pitchFamily="34" charset="77"/>
                <a:cs typeface="Calibri Light" panose="020F0302020204030204" pitchFamily="34" charset="0"/>
              </a:rPr>
            </a:br>
            <a:r>
              <a:rPr lang="en-US" sz="900" dirty="0">
                <a:latin typeface="IntelOne Display Regular" panose="020B0503020203020204" pitchFamily="34" charset="77"/>
                <a:cs typeface="Calibri Light" panose="020F0302020204030204" pitchFamily="34" charset="0"/>
              </a:rPr>
              <a:t>Baseline: Tencent </a:t>
            </a:r>
            <a:r>
              <a:rPr lang="en-US" sz="900" dirty="0" err="1">
                <a:latin typeface="IntelOne Display Regular" panose="020B0503020203020204" pitchFamily="34" charset="77"/>
                <a:cs typeface="Calibri Light" panose="020F0302020204030204" pitchFamily="34" charset="0"/>
              </a:rPr>
              <a:t>QinghaiLake</a:t>
            </a:r>
            <a:r>
              <a:rPr lang="en-US" sz="900" dirty="0">
                <a:latin typeface="IntelOne Display Regular" panose="020B0503020203020204" pitchFamily="34" charset="77"/>
                <a:cs typeface="Calibri Light" panose="020F0302020204030204" pitchFamily="34" charset="0"/>
              </a:rPr>
              <a:t>; BIOS version 1.02.00; OS Red Hat Enterprise Linux 8.2 (</a:t>
            </a:r>
            <a:r>
              <a:rPr lang="en-US" sz="900" dirty="0" err="1">
                <a:latin typeface="IntelOne Display Regular" panose="020B0503020203020204" pitchFamily="34" charset="77"/>
                <a:cs typeface="Calibri Light" panose="020F0302020204030204" pitchFamily="34" charset="0"/>
              </a:rPr>
              <a:t>Ootpa</a:t>
            </a:r>
            <a:r>
              <a:rPr lang="en-US" sz="900" dirty="0">
                <a:latin typeface="IntelOne Display Regular" panose="020B0503020203020204" pitchFamily="34" charset="77"/>
                <a:cs typeface="Calibri Light" panose="020F0302020204030204" pitchFamily="34" charset="0"/>
              </a:rPr>
              <a:t>); kernel 4.18.0-193.el8.x86_64; microcode 0x7002502; IRQ balance Enabled; CPU Intel® Xeon® Platinum 8361HC CPU; Base frequency 2.6GHz; Maximum frequency 2.6GHz; All-core maximum frequency 3.2GHz; CPUs 208; Threads per core 2; Cores per socket 26; Sockets 4: NUMA nodes 4; Prefetchers L2 HW, L2 Adj., DCU HW, DCU IP; Turbo Enabled; PPINs 07ab90bc7f220116,07be7bc039fedc8f,07abcfbe92ff7f9b,07aba8bff01f278d; Power and Performance Policy: Performance; TDP 175 watts; Frequency driver </a:t>
            </a:r>
            <a:r>
              <a:rPr lang="en-US" sz="900" dirty="0" err="1">
                <a:latin typeface="IntelOne Display Regular" panose="020B0503020203020204" pitchFamily="34" charset="77"/>
                <a:cs typeface="Calibri Light" panose="020F0302020204030204" pitchFamily="34" charset="0"/>
              </a:rPr>
              <a:t>acpi-cpufreq</a:t>
            </a:r>
            <a:r>
              <a:rPr lang="en-US" sz="900" dirty="0">
                <a:latin typeface="IntelOne Display Regular" panose="020B0503020203020204" pitchFamily="34" charset="77"/>
                <a:cs typeface="Calibri Light" panose="020F0302020204030204" pitchFamily="34" charset="0"/>
              </a:rPr>
              <a:t>; Frequency governor performance; Frequency (MHz) 2695; Max C-State 9; Installed memory 1536GB (24x64GB DDR4 3200 MT/s [3200 MT/s]); </a:t>
            </a:r>
            <a:r>
              <a:rPr lang="en-US" sz="900" dirty="0" err="1">
                <a:latin typeface="IntelOne Display Regular" panose="020B0503020203020204" pitchFamily="34" charset="77"/>
                <a:cs typeface="Calibri Light" panose="020F0302020204030204" pitchFamily="34" charset="0"/>
              </a:rPr>
              <a:t>Hugepagesize</a:t>
            </a:r>
            <a:r>
              <a:rPr lang="en-US" sz="900" dirty="0">
                <a:latin typeface="IntelOne Display Regular" panose="020B0503020203020204" pitchFamily="34" charset="77"/>
                <a:cs typeface="Calibri Light" panose="020F0302020204030204" pitchFamily="34" charset="0"/>
              </a:rPr>
              <a:t> 2048 kB; Transparent Huge Pages always; Automatic NUMA balancing: Enabled; NIC 1x Ethernet interface; Driver summary: 1x 447.1G SSSTC ER2-GD480, 1x 894.3G Micron_5100_MTFDWorkload and version: BERT optimization for BF16; compiler GCC 8.3; libraries oneDNN-master-0721; Date tested 8/8/2022.</a:t>
            </a:r>
            <a:br>
              <a:rPr lang="en-US" sz="900" dirty="0">
                <a:latin typeface="IntelOne Display Regular" panose="020B0503020203020204" pitchFamily="34" charset="77"/>
                <a:cs typeface="Calibri Light" panose="020F0302020204030204" pitchFamily="34" charset="0"/>
              </a:rPr>
            </a:br>
            <a:r>
              <a:rPr lang="en-US" sz="900" dirty="0">
                <a:latin typeface="IntelOne Display Regular" panose="020B0503020203020204" pitchFamily="34" charset="77"/>
                <a:cs typeface="Calibri Light" panose="020F0302020204030204" pitchFamily="34" charset="0"/>
              </a:rPr>
              <a:t>New: Intel Corporation </a:t>
            </a:r>
            <a:r>
              <a:rPr lang="en-US" sz="900" dirty="0" err="1">
                <a:latin typeface="IntelOne Display Regular" panose="020B0503020203020204" pitchFamily="34" charset="77"/>
                <a:cs typeface="Calibri Light" panose="020F0302020204030204" pitchFamily="34" charset="0"/>
              </a:rPr>
              <a:t>ArcherCity</a:t>
            </a:r>
            <a:r>
              <a:rPr lang="en-US" sz="900" dirty="0">
                <a:latin typeface="IntelOne Display Regular" panose="020B0503020203020204" pitchFamily="34" charset="77"/>
                <a:cs typeface="Calibri Light" panose="020F0302020204030204" pitchFamily="34" charset="0"/>
              </a:rPr>
              <a:t>; BIOS version EGSDCRB1.SYS.0090.D03.2210040200; OS CentOS Linux 8; kernel 5.16.0; microcode 0x2b0000c0; IRQ balanced: Enabled; CPU Intel® Xeon® Platinum 8476C; Base frequency 2.6 GHz; Maximum frequency 3.8 GHz; All-core maximum frequency 3.1 GHz; CPUs 192; Threads per core 2; Cores per socket 48: Sockets 2: NUMA nodes 2; Prefetchers L2 HW, L2 Adj., DCU HW, DCU IP; Turbo Enabled; PPINS 31461920530bed98,3143931fcf7f6036; Power and Performance Policy: Performance; TDP 350 watts; Frequency driver </a:t>
            </a:r>
            <a:r>
              <a:rPr lang="en-US" sz="900" dirty="0" err="1">
                <a:latin typeface="IntelOne Display Regular" panose="020B0503020203020204" pitchFamily="34" charset="77"/>
                <a:cs typeface="Calibri Light" panose="020F0302020204030204" pitchFamily="34" charset="0"/>
              </a:rPr>
              <a:t>intel_pstate</a:t>
            </a:r>
            <a:r>
              <a:rPr lang="en-US" sz="900" dirty="0">
                <a:latin typeface="IntelOne Display Regular" panose="020B0503020203020204" pitchFamily="34" charset="77"/>
                <a:cs typeface="Calibri Light" panose="020F0302020204030204" pitchFamily="34" charset="0"/>
              </a:rPr>
              <a:t>; Frequency governor performance; Frequency (MHz) 2552; Max C-State 9; Installed memory 512GB (16x32GB &lt;OUT OF SPEC&gt; 4800 MT/s [4800 MT/s]); </a:t>
            </a:r>
            <a:r>
              <a:rPr lang="en-US" sz="900" dirty="0" err="1">
                <a:latin typeface="IntelOne Display Regular" panose="020B0503020203020204" pitchFamily="34" charset="77"/>
                <a:cs typeface="Calibri Light" panose="020F0302020204030204" pitchFamily="34" charset="0"/>
              </a:rPr>
              <a:t>Hugepagesize</a:t>
            </a:r>
            <a:r>
              <a:rPr lang="en-US" sz="900" dirty="0">
                <a:latin typeface="IntelOne Display Regular" panose="020B0503020203020204" pitchFamily="34" charset="77"/>
                <a:cs typeface="Calibri Light" panose="020F0302020204030204" pitchFamily="34" charset="0"/>
              </a:rPr>
              <a:t> 2048 kB; Transparent Huge Pages always; Automatic NUMA balancing: Enabled; NIC 1x Ethernet Controller I225-LM, 1x Ethernet Controller E810-C for QSFP ; Driver summary 1x 349.3G INTEL SSDPE21K375GA, 1x 1.5T INTEL SSDPEDMD016T4, 1x 1.9T INTEL SSDPEKNW020T8 Workload and version: BERT optimization for BF16; compiler GCC 8.5; libraries oneDNN-master-0721; Date tested 10/19/2022. </a:t>
            </a:r>
            <a:br>
              <a:rPr lang="en-US" sz="900" dirty="0">
                <a:latin typeface="IntelOne Display Regular" panose="020B0503020203020204" pitchFamily="34" charset="77"/>
                <a:cs typeface="Calibri Light" panose="020F0302020204030204" pitchFamily="34" charset="0"/>
              </a:rPr>
            </a:br>
            <a:endParaRPr lang="en-US" sz="900" dirty="0">
              <a:latin typeface="IntelOne Display Regular" panose="020B0503020203020204" pitchFamily="34" charset="77"/>
              <a:cs typeface="Calibri Light" panose="020F0302020204030204" pitchFamily="34" charset="0"/>
            </a:endParaRPr>
          </a:p>
          <a:p>
            <a:pPr marL="171399" lvl="2" indent="-171399">
              <a:spcBef>
                <a:spcPts val="0"/>
              </a:spcBef>
            </a:pPr>
            <a:endParaRPr lang="en-US" sz="900" dirty="0">
              <a:latin typeface="IntelOne Display Regular" panose="020B0503020203020204" pitchFamily="34" charset="77"/>
              <a:cs typeface="Calibri Light" panose="020F0302020204030204" pitchFamily="34" charset="0"/>
            </a:endParaRPr>
          </a:p>
          <a:p>
            <a:pPr marL="0" indent="0">
              <a:spcBef>
                <a:spcPts val="0"/>
              </a:spcBef>
              <a:buNone/>
            </a:pPr>
            <a:r>
              <a:rPr lang="en-US" sz="900" dirty="0" err="1">
                <a:latin typeface="IntelOne Display Regular" panose="020B0503020203020204" pitchFamily="34" charset="77"/>
                <a:cs typeface="Calibri Light" panose="020F0302020204030204" pitchFamily="34" charset="0"/>
              </a:rPr>
              <a:t>Vmware</a:t>
            </a:r>
            <a:r>
              <a:rPr lang="en-US" sz="900" dirty="0">
                <a:latin typeface="IntelOne Display Regular" panose="020B0503020203020204" pitchFamily="34" charset="77"/>
                <a:cs typeface="Calibri Light" panose="020F0302020204030204" pitchFamily="34" charset="0"/>
              </a:rPr>
              <a:t> </a:t>
            </a:r>
            <a:r>
              <a:rPr lang="en-US" sz="900" dirty="0" err="1">
                <a:latin typeface="IntelOne Display Regular" panose="020B0503020203020204" pitchFamily="34" charset="77"/>
                <a:cs typeface="Calibri Light" panose="020F0302020204030204" pitchFamily="34" charset="0"/>
              </a:rPr>
              <a:t>vSAN</a:t>
            </a:r>
            <a:r>
              <a:rPr lang="en-US" sz="900" dirty="0">
                <a:latin typeface="IntelOne Display Regular" panose="020B0503020203020204" pitchFamily="34" charset="77"/>
                <a:cs typeface="Calibri Light" panose="020F0302020204030204" pitchFamily="34" charset="0"/>
              </a:rPr>
              <a:t>: 1.8x more image inferences per second over previous gen at int8 precision with TensorFlow running on VMware </a:t>
            </a:r>
            <a:r>
              <a:rPr lang="en-US" sz="900" dirty="0" err="1">
                <a:latin typeface="IntelOne Display Regular" panose="020B0503020203020204" pitchFamily="34" charset="77"/>
                <a:cs typeface="Calibri Light" panose="020F0302020204030204" pitchFamily="34" charset="0"/>
              </a:rPr>
              <a:t>vSAN</a:t>
            </a:r>
            <a:r>
              <a:rPr lang="en-US" sz="900" dirty="0">
                <a:latin typeface="IntelOne Display Regular" panose="020B0503020203020204" pitchFamily="34" charset="77"/>
                <a:cs typeface="Calibri Light" panose="020F0302020204030204" pitchFamily="34" charset="0"/>
              </a:rPr>
              <a:t> with Intel AMX.</a:t>
            </a:r>
          </a:p>
          <a:p>
            <a:pPr marL="171399" lvl="2" indent="-171399">
              <a:spcBef>
                <a:spcPts val="0"/>
              </a:spcBef>
            </a:pPr>
            <a:r>
              <a:rPr lang="en-US" sz="900" dirty="0">
                <a:latin typeface="IntelOne Display Regular" panose="020B0503020203020204" pitchFamily="34" charset="77"/>
                <a:cs typeface="Calibri Light" panose="020F0302020204030204" pitchFamily="34" charset="0"/>
              </a:rPr>
              <a:t>BASELINE: Intel Xeon Gold </a:t>
            </a:r>
            <a:r>
              <a:rPr lang="pl-PL" sz="900" dirty="0">
                <a:latin typeface="IntelOne Display Regular" panose="020B0503020203020204" pitchFamily="34" charset="77"/>
                <a:cs typeface="Calibri Light" panose="020F0302020204030204" pitchFamily="34" charset="0"/>
              </a:rPr>
              <a:t>6348 </a:t>
            </a:r>
            <a:r>
              <a:rPr lang="en-US" sz="900" dirty="0">
                <a:latin typeface="IntelOne Display Regular" panose="020B0503020203020204" pitchFamily="34" charset="77"/>
                <a:cs typeface="Calibri Light" panose="020F0302020204030204" pitchFamily="34" charset="0"/>
              </a:rPr>
              <a:t>(</a:t>
            </a:r>
            <a:r>
              <a:rPr lang="pl-PL" sz="900" dirty="0">
                <a:latin typeface="IntelOne Display Regular" panose="020B0503020203020204" pitchFamily="34" charset="77"/>
                <a:cs typeface="Calibri Light" panose="020F0302020204030204" pitchFamily="34" charset="0"/>
              </a:rPr>
              <a:t>IC</a:t>
            </a:r>
            <a:r>
              <a:rPr lang="en-US" sz="900" dirty="0">
                <a:latin typeface="IntelOne Display Regular" panose="020B0503020203020204" pitchFamily="34" charset="77"/>
                <a:cs typeface="Calibri Light" panose="020F0302020204030204" pitchFamily="34" charset="0"/>
              </a:rPr>
              <a:t>X Config):  4-node cluster.  Each node: 2x Intel® Xeon® Platinum </a:t>
            </a:r>
            <a:r>
              <a:rPr lang="pl-PL" sz="900" dirty="0">
                <a:latin typeface="IntelOne Display Regular" panose="020B0503020203020204" pitchFamily="34" charset="77"/>
                <a:cs typeface="Calibri Light" panose="020F0302020204030204" pitchFamily="34" charset="0"/>
              </a:rPr>
              <a:t>6348</a:t>
            </a:r>
            <a:r>
              <a:rPr lang="en-US" sz="900" dirty="0">
                <a:latin typeface="IntelOne Display Regular" panose="020B0503020203020204" pitchFamily="34" charset="77"/>
                <a:cs typeface="Calibri Light" panose="020F0302020204030204" pitchFamily="34" charset="0"/>
              </a:rPr>
              <a:t> Processor, 1x Server Board M50CYP2UR, Total Memory </a:t>
            </a:r>
            <a:r>
              <a:rPr lang="pl-PL" sz="900" dirty="0">
                <a:latin typeface="IntelOne Display Regular" panose="020B0503020203020204" pitchFamily="34" charset="77"/>
                <a:cs typeface="Calibri Light" panose="020F0302020204030204" pitchFamily="34" charset="0"/>
              </a:rPr>
              <a:t>512</a:t>
            </a:r>
            <a:r>
              <a:rPr lang="en-US" sz="900" dirty="0">
                <a:latin typeface="IntelOne Display Regular" panose="020B0503020203020204" pitchFamily="34" charset="77"/>
                <a:cs typeface="Calibri Light" panose="020F0302020204030204" pitchFamily="34" charset="0"/>
              </a:rPr>
              <a:t> GB (</a:t>
            </a:r>
            <a:r>
              <a:rPr lang="pl-PL" sz="900" dirty="0">
                <a:latin typeface="IntelOne Display Regular" panose="020B0503020203020204" pitchFamily="34" charset="77"/>
                <a:cs typeface="Calibri Light" panose="020F0302020204030204" pitchFamily="34" charset="0"/>
              </a:rPr>
              <a:t>16</a:t>
            </a:r>
            <a:r>
              <a:rPr lang="en-US" sz="900" dirty="0">
                <a:latin typeface="IntelOne Display Regular" panose="020B0503020203020204" pitchFamily="34" charset="77"/>
                <a:cs typeface="Calibri Light" panose="020F0302020204030204" pitchFamily="34" charset="0"/>
              </a:rPr>
              <a:t>x 32GB DDR4 3200MHz), </a:t>
            </a:r>
            <a:r>
              <a:rPr lang="en-US" sz="900" dirty="0" err="1">
                <a:latin typeface="IntelOne Display Regular" panose="020B0503020203020204" pitchFamily="34" charset="77"/>
                <a:cs typeface="Calibri Light" panose="020F0302020204030204" pitchFamily="34" charset="0"/>
              </a:rPr>
              <a:t>HyperThreading</a:t>
            </a:r>
            <a:r>
              <a:rPr lang="en-US" sz="900" dirty="0">
                <a:latin typeface="IntelOne Display Regular" panose="020B0503020203020204" pitchFamily="34" charset="77"/>
                <a:cs typeface="Calibri Light" panose="020F0302020204030204" pitchFamily="34" charset="0"/>
              </a:rPr>
              <a:t>: Enable, Turbo: Enabled, </a:t>
            </a:r>
            <a:r>
              <a:rPr lang="pl-PL" sz="900" dirty="0">
                <a:latin typeface="IntelOne Display Regular" panose="020B0503020203020204" pitchFamily="34" charset="77"/>
                <a:cs typeface="Calibri Light" panose="020F0302020204030204" pitchFamily="34" charset="0"/>
              </a:rPr>
              <a:t>NUMA </a:t>
            </a:r>
            <a:r>
              <a:rPr lang="pl-PL" sz="900" dirty="0" err="1">
                <a:latin typeface="IntelOne Display Regular" panose="020B0503020203020204" pitchFamily="34" charset="77"/>
                <a:cs typeface="Calibri Light" panose="020F0302020204030204" pitchFamily="34" charset="0"/>
              </a:rPr>
              <a:t>noSNC</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Intel VMD: </a:t>
            </a:r>
            <a:r>
              <a:rPr lang="pl-PL" sz="900" dirty="0" err="1">
                <a:latin typeface="IntelOne Display Regular" panose="020B0503020203020204" pitchFamily="34" charset="77"/>
                <a:cs typeface="Calibri Light" panose="020F0302020204030204" pitchFamily="34" charset="0"/>
              </a:rPr>
              <a:t>Enabled</a:t>
            </a:r>
            <a:r>
              <a:rPr lang="en-US" sz="900" dirty="0">
                <a:latin typeface="IntelOne Display Regular" panose="020B0503020203020204" pitchFamily="34" charset="77"/>
                <a:cs typeface="Calibri Light" panose="020F0302020204030204" pitchFamily="34" charset="0"/>
              </a:rPr>
              <a:t>, BIOS:SE5C620.86B.01.01.0006.2207150335</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(ucode:0xd000375</a:t>
            </a:r>
            <a:r>
              <a:rPr lang="pl-PL" sz="900" dirty="0">
                <a:latin typeface="IntelOne Display Regular" panose="020B0503020203020204" pitchFamily="34" charset="77"/>
                <a:cs typeface="Calibri Light" panose="020F0302020204030204" pitchFamily="34" charset="0"/>
              </a:rPr>
              <a:t>),</a:t>
            </a:r>
            <a:r>
              <a:rPr lang="en-US" sz="900" dirty="0">
                <a:latin typeface="IntelOne Display Regular" panose="020B0503020203020204" pitchFamily="34" charset="77"/>
                <a:cs typeface="Calibri Light" panose="020F0302020204030204" pitchFamily="34" charset="0"/>
              </a:rPr>
              <a:t> Storage (boot): </a:t>
            </a:r>
            <a:r>
              <a:rPr lang="pl-PL" sz="900" dirty="0">
                <a:latin typeface="IntelOne Display Regular" panose="020B0503020203020204" pitchFamily="34" charset="77"/>
                <a:cs typeface="Calibri Light" panose="020F0302020204030204" pitchFamily="34" charset="0"/>
              </a:rPr>
              <a:t>2</a:t>
            </a:r>
            <a:r>
              <a:rPr lang="en-US" sz="900" dirty="0">
                <a:latin typeface="IntelOne Display Regular" panose="020B0503020203020204" pitchFamily="34" charset="77"/>
                <a:cs typeface="Calibri Light" panose="020F0302020204030204" pitchFamily="34" charset="0"/>
              </a:rPr>
              <a:t>x </a:t>
            </a:r>
            <a:r>
              <a:rPr lang="pl-PL" sz="900" dirty="0">
                <a:latin typeface="IntelOne Display Regular" panose="020B0503020203020204" pitchFamily="34" charset="77"/>
                <a:cs typeface="Calibri Light" panose="020F0302020204030204" pitchFamily="34" charset="0"/>
              </a:rPr>
              <a:t>8</a:t>
            </a:r>
            <a:r>
              <a:rPr lang="en-US" sz="900" dirty="0">
                <a:latin typeface="IntelOne Display Regular" panose="020B0503020203020204" pitchFamily="34" charset="77"/>
                <a:cs typeface="Calibri Light" panose="020F0302020204030204" pitchFamily="34" charset="0"/>
              </a:rPr>
              <a:t>0 GB Intel SSD </a:t>
            </a:r>
            <a:r>
              <a:rPr lang="pl-PL" sz="900" dirty="0">
                <a:latin typeface="IntelOne Display Regular" panose="020B0503020203020204" pitchFamily="34" charset="77"/>
                <a:cs typeface="Calibri Light" panose="020F0302020204030204" pitchFamily="34" charset="0"/>
              </a:rPr>
              <a:t>P1600X</a:t>
            </a:r>
            <a:r>
              <a:rPr lang="en-US" sz="900" dirty="0">
                <a:latin typeface="IntelOne Display Regular" panose="020B0503020203020204" pitchFamily="34" charset="77"/>
                <a:cs typeface="Calibri Light" panose="020F0302020204030204" pitchFamily="34" charset="0"/>
              </a:rPr>
              <a:t>, Storage (</a:t>
            </a:r>
            <a:r>
              <a:rPr lang="pl-PL" sz="900" dirty="0">
                <a:latin typeface="IntelOne Display Regular" panose="020B0503020203020204" pitchFamily="34" charset="77"/>
                <a:cs typeface="Calibri Light" panose="020F0302020204030204" pitchFamily="34" charset="0"/>
              </a:rPr>
              <a:t>cache</a:t>
            </a:r>
            <a:r>
              <a:rPr lang="en-US" sz="900" dirty="0">
                <a:latin typeface="IntelOne Display Regular" panose="020B0503020203020204" pitchFamily="34" charset="77"/>
                <a:cs typeface="Calibri Light" panose="020F0302020204030204" pitchFamily="34" charset="0"/>
              </a:rPr>
              <a:t>): 2x 400 GB Intel® Optane™ DC SSD P5800X Series, Storage (capacity): 6x </a:t>
            </a:r>
            <a:r>
              <a:rPr lang="pl-PL" sz="900" dirty="0">
                <a:latin typeface="IntelOne Display Regular" panose="020B0503020203020204" pitchFamily="34" charset="77"/>
                <a:cs typeface="Calibri Light" panose="020F0302020204030204" pitchFamily="34" charset="0"/>
              </a:rPr>
              <a:t>3.84</a:t>
            </a:r>
            <a:r>
              <a:rPr lang="en-US" sz="900" dirty="0">
                <a:latin typeface="IntelOne Display Regular" panose="020B0503020203020204" pitchFamily="34" charset="77"/>
                <a:cs typeface="Calibri Light" panose="020F0302020204030204" pitchFamily="34" charset="0"/>
              </a:rPr>
              <a:t> TB SSD P5510 Series PCIe </a:t>
            </a:r>
            <a:r>
              <a:rPr lang="en-US" sz="900" dirty="0" err="1">
                <a:latin typeface="IntelOne Display Regular" panose="020B0503020203020204" pitchFamily="34" charset="77"/>
                <a:cs typeface="Calibri Light" panose="020F0302020204030204" pitchFamily="34" charset="0"/>
              </a:rPr>
              <a:t>NVMe</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 Network devices: 1x Intel Ethernet E810CQDA2 E810-CQDA2</a:t>
            </a:r>
            <a:r>
              <a:rPr lang="pl-PL" sz="900" dirty="0">
                <a:latin typeface="IntelOne Display Regular" panose="020B0503020203020204" pitchFamily="34" charset="77"/>
                <a:cs typeface="Calibri Light" panose="020F0302020204030204" pitchFamily="34" charset="0"/>
              </a:rPr>
              <a:t>, </a:t>
            </a:r>
            <a:r>
              <a:rPr lang="en-US" sz="900" dirty="0" err="1">
                <a:latin typeface="IntelOne Display Regular" panose="020B0503020203020204" pitchFamily="34" charset="77"/>
                <a:cs typeface="Calibri Light" panose="020F0302020204030204" pitchFamily="34" charset="0"/>
              </a:rPr>
              <a:t>fw</a:t>
            </a:r>
            <a:r>
              <a:rPr lang="en-US" sz="900" dirty="0">
                <a:latin typeface="IntelOne Display Regular" panose="020B0503020203020204" pitchFamily="34" charset="77"/>
                <a:cs typeface="Calibri Light" panose="020F0302020204030204" pitchFamily="34" charset="0"/>
              </a:rPr>
              <a:t> 4.0</a:t>
            </a:r>
            <a:r>
              <a:rPr lang="pl-PL" sz="900" dirty="0">
                <a:latin typeface="IntelOne Display Regular" panose="020B0503020203020204" pitchFamily="34" charset="77"/>
                <a:cs typeface="Calibri Light" panose="020F0302020204030204" pitchFamily="34" charset="0"/>
              </a:rPr>
              <a:t>,</a:t>
            </a:r>
            <a:r>
              <a:rPr lang="en-US" sz="900" dirty="0">
                <a:latin typeface="IntelOne Display Regular" panose="020B0503020203020204" pitchFamily="34" charset="77"/>
                <a:cs typeface="Calibri Light" panose="020F0302020204030204" pitchFamily="34" charset="0"/>
              </a:rPr>
              <a:t> at </a:t>
            </a:r>
            <a:r>
              <a:rPr lang="pl-PL" sz="900" dirty="0">
                <a:latin typeface="IntelOne Display Regular" panose="020B0503020203020204" pitchFamily="34" charset="77"/>
                <a:cs typeface="Calibri Light" panose="020F0302020204030204" pitchFamily="34" charset="0"/>
              </a:rPr>
              <a:t>100</a:t>
            </a:r>
            <a:r>
              <a:rPr lang="en-US" sz="900" dirty="0">
                <a:latin typeface="IntelOne Display Regular" panose="020B0503020203020204" pitchFamily="34" charset="77"/>
                <a:cs typeface="Calibri Light" panose="020F0302020204030204" pitchFamily="34" charset="0"/>
              </a:rPr>
              <a:t> GbE</a:t>
            </a:r>
            <a:r>
              <a:rPr lang="pl-PL" sz="900" dirty="0">
                <a:latin typeface="IntelOne Display Regular" panose="020B0503020203020204" pitchFamily="34" charset="77"/>
                <a:cs typeface="Calibri Light" panose="020F0302020204030204" pitchFamily="34" charset="0"/>
              </a:rPr>
              <a:t> </a:t>
            </a:r>
            <a:r>
              <a:rPr lang="pl-PL" sz="900" dirty="0" err="1">
                <a:latin typeface="IntelOne Display Regular" panose="020B0503020203020204" pitchFamily="34" charset="77"/>
                <a:cs typeface="Calibri Light" panose="020F0302020204030204" pitchFamily="34" charset="0"/>
              </a:rPr>
              <a:t>RcCE</a:t>
            </a:r>
            <a:r>
              <a:rPr lang="en-US" sz="900" dirty="0">
                <a:latin typeface="IntelOne Display Regular" panose="020B0503020203020204" pitchFamily="34" charset="77"/>
                <a:cs typeface="Calibri Light" panose="020F0302020204030204" pitchFamily="34" charset="0"/>
              </a:rPr>
              <a:t>,</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Network speed: </a:t>
            </a:r>
            <a:r>
              <a:rPr lang="pl-PL" sz="900" dirty="0">
                <a:latin typeface="IntelOne Display Regular" panose="020B0503020203020204" pitchFamily="34" charset="77"/>
                <a:cs typeface="Calibri Light" panose="020F0302020204030204" pitchFamily="34" charset="0"/>
              </a:rPr>
              <a:t>100</a:t>
            </a:r>
            <a:r>
              <a:rPr lang="en-US" sz="900" dirty="0">
                <a:latin typeface="IntelOne Display Regular" panose="020B0503020203020204" pitchFamily="34" charset="77"/>
                <a:cs typeface="Calibri Light" panose="020F0302020204030204" pitchFamily="34" charset="0"/>
              </a:rPr>
              <a:t> GbE, OS/Software: VMware </a:t>
            </a:r>
            <a:r>
              <a:rPr lang="pl-PL" sz="900" dirty="0">
                <a:latin typeface="IntelOne Display Regular" panose="020B0503020203020204" pitchFamily="34" charset="77"/>
                <a:cs typeface="Calibri Light" panose="020F0302020204030204" pitchFamily="34" charset="0"/>
              </a:rPr>
              <a:t>8.0</a:t>
            </a:r>
            <a:r>
              <a:rPr lang="en-US" sz="900" dirty="0">
                <a:latin typeface="IntelOne Display Regular" panose="020B0503020203020204" pitchFamily="34" charset="77"/>
                <a:cs typeface="Calibri Light" panose="020F0302020204030204" pitchFamily="34" charset="0"/>
              </a:rPr>
              <a:t>, 20513097, Test by Intel as of </a:t>
            </a:r>
            <a:r>
              <a:rPr lang="pl-PL" sz="900" dirty="0">
                <a:latin typeface="IntelOne Display Regular" panose="020B0503020203020204" pitchFamily="34" charset="77"/>
                <a:cs typeface="Calibri Light" panose="020F0302020204030204" pitchFamily="34" charset="0"/>
              </a:rPr>
              <a:t>11</a:t>
            </a:r>
            <a:r>
              <a:rPr lang="en-US" sz="900" dirty="0">
                <a:latin typeface="IntelOne Display Regular" panose="020B0503020203020204" pitchFamily="34" charset="77"/>
                <a:cs typeface="Calibri Light" panose="020F0302020204030204" pitchFamily="34" charset="0"/>
              </a:rPr>
              <a:t>/</a:t>
            </a:r>
            <a:r>
              <a:rPr lang="pl-PL" sz="900" dirty="0">
                <a:latin typeface="IntelOne Display Regular" panose="020B0503020203020204" pitchFamily="34" charset="77"/>
                <a:cs typeface="Calibri Light" panose="020F0302020204030204" pitchFamily="34" charset="0"/>
              </a:rPr>
              <a:t>18</a:t>
            </a:r>
            <a:r>
              <a:rPr lang="en-US" sz="900" dirty="0">
                <a:latin typeface="IntelOne Display Regular" panose="020B0503020203020204" pitchFamily="34" charset="77"/>
                <a:cs typeface="Calibri Light" panose="020F0302020204030204" pitchFamily="34" charset="0"/>
              </a:rPr>
              <a:t>/202</a:t>
            </a:r>
            <a:r>
              <a:rPr lang="pl-PL" sz="900" dirty="0">
                <a:latin typeface="IntelOne Display Regular" panose="020B0503020203020204" pitchFamily="34" charset="77"/>
                <a:cs typeface="Calibri Light" panose="020F0302020204030204" pitchFamily="34" charset="0"/>
              </a:rPr>
              <a:t>2</a:t>
            </a:r>
            <a:r>
              <a:rPr lang="en-US" sz="900" dirty="0">
                <a:latin typeface="IntelOne Display Regular" panose="020B0503020203020204" pitchFamily="34" charset="77"/>
                <a:cs typeface="Calibri Light" panose="020F0302020204030204" pitchFamily="34" charset="0"/>
              </a:rPr>
              <a:t> using Ubuntu Server 22.04</a:t>
            </a:r>
            <a:r>
              <a:rPr lang="pl-PL" sz="900" dirty="0">
                <a:latin typeface="IntelOne Display Regular" panose="020B0503020203020204" pitchFamily="34" charset="77"/>
                <a:cs typeface="Calibri Light" panose="020F0302020204030204" pitchFamily="34" charset="0"/>
              </a:rPr>
              <a:t>, </a:t>
            </a:r>
            <a:r>
              <a:rPr lang="pl-PL" sz="900" dirty="0" err="1">
                <a:latin typeface="IntelOne Display Regular" panose="020B0503020203020204" pitchFamily="34" charset="77"/>
                <a:cs typeface="Calibri Light" panose="020F0302020204030204" pitchFamily="34" charset="0"/>
              </a:rPr>
              <a:t>Kernel</a:t>
            </a:r>
            <a:r>
              <a:rPr lang="pl-PL" sz="900" dirty="0">
                <a:latin typeface="IntelOne Display Regular" panose="020B0503020203020204" pitchFamily="34" charset="77"/>
                <a:cs typeface="Calibri Light" panose="020F0302020204030204" pitchFamily="34" charset="0"/>
              </a:rPr>
              <a:t> 5.19, intel-optimized-tensorflow:2.10.0, ResNet50v1.5, </a:t>
            </a:r>
            <a:r>
              <a:rPr lang="pl-PL" sz="900" dirty="0" err="1">
                <a:latin typeface="IntelOne Display Regular" panose="020B0503020203020204" pitchFamily="34" charset="77"/>
                <a:cs typeface="Calibri Light" panose="020F0302020204030204" pitchFamily="34" charset="0"/>
              </a:rPr>
              <a:t>Batch</a:t>
            </a:r>
            <a:r>
              <a:rPr lang="pl-PL" sz="900" dirty="0">
                <a:latin typeface="IntelOne Display Regular" panose="020B0503020203020204" pitchFamily="34" charset="77"/>
                <a:cs typeface="Calibri Light" panose="020F0302020204030204" pitchFamily="34" charset="0"/>
              </a:rPr>
              <a:t> </a:t>
            </a:r>
            <a:r>
              <a:rPr lang="pl-PL" sz="900" dirty="0" err="1">
                <a:latin typeface="IntelOne Display Regular" panose="020B0503020203020204" pitchFamily="34" charset="77"/>
                <a:cs typeface="Calibri Light" panose="020F0302020204030204" pitchFamily="34" charset="0"/>
              </a:rPr>
              <a:t>size</a:t>
            </a:r>
            <a:r>
              <a:rPr lang="pl-PL" sz="900" dirty="0">
                <a:latin typeface="IntelOne Display Regular" panose="020B0503020203020204" pitchFamily="34" charset="77"/>
                <a:cs typeface="Calibri Light" panose="020F0302020204030204" pitchFamily="34" charset="0"/>
              </a:rPr>
              <a:t>=128, VM=56vCPU+96GBRAM, </a:t>
            </a:r>
            <a:r>
              <a:rPr lang="pl-PL" sz="900" dirty="0" err="1">
                <a:latin typeface="IntelOne Display Regular" panose="020B0503020203020204" pitchFamily="34" charset="77"/>
                <a:cs typeface="Calibri Light" panose="020F0302020204030204" pitchFamily="34" charset="0"/>
              </a:rPr>
              <a:t>Baseline</a:t>
            </a:r>
            <a:r>
              <a:rPr lang="pl-PL" sz="900" dirty="0">
                <a:latin typeface="IntelOne Display Regular" panose="020B0503020203020204" pitchFamily="34" charset="77"/>
                <a:cs typeface="Calibri Light" panose="020F0302020204030204" pitchFamily="34" charset="0"/>
              </a:rPr>
              <a:t> INT8: 2319 </a:t>
            </a:r>
            <a:r>
              <a:rPr lang="pl-PL" sz="900" dirty="0" err="1">
                <a:latin typeface="IntelOne Display Regular" panose="020B0503020203020204" pitchFamily="34" charset="77"/>
                <a:cs typeface="Calibri Light" panose="020F0302020204030204" pitchFamily="34" charset="0"/>
              </a:rPr>
              <a:t>images</a:t>
            </a:r>
            <a:r>
              <a:rPr lang="pl-PL" sz="900" dirty="0">
                <a:latin typeface="IntelOne Display Regular" panose="020B0503020203020204" pitchFamily="34" charset="77"/>
                <a:cs typeface="Calibri Light" panose="020F0302020204030204" pitchFamily="34" charset="0"/>
              </a:rPr>
              <a:t>/sec</a:t>
            </a:r>
          </a:p>
          <a:p>
            <a:pPr marL="171399" lvl="2" indent="-171399">
              <a:spcBef>
                <a:spcPts val="0"/>
              </a:spcBef>
            </a:pPr>
            <a:r>
              <a:rPr lang="pl-PL" sz="900" dirty="0">
                <a:latin typeface="IntelOne Display Regular" panose="020B0503020203020204" pitchFamily="34" charset="77"/>
                <a:cs typeface="Calibri Light" panose="020F0302020204030204" pitchFamily="34" charset="0"/>
              </a:rPr>
              <a:t>SPR</a:t>
            </a:r>
            <a:r>
              <a:rPr lang="en-US" sz="900" dirty="0">
                <a:latin typeface="IntelOne Display Regular" panose="020B0503020203020204" pitchFamily="34" charset="77"/>
                <a:cs typeface="Calibri Light" panose="020F0302020204030204" pitchFamily="34" charset="0"/>
              </a:rPr>
              <a:t> Plus: Intel Xeon Gold 6</a:t>
            </a:r>
            <a:r>
              <a:rPr lang="pl-PL" sz="900" dirty="0">
                <a:latin typeface="IntelOne Display Regular" panose="020B0503020203020204" pitchFamily="34" charset="77"/>
                <a:cs typeface="Calibri Light" panose="020F0302020204030204" pitchFamily="34" charset="0"/>
              </a:rPr>
              <a:t>454S</a:t>
            </a:r>
            <a:r>
              <a:rPr lang="en-US" sz="900" dirty="0">
                <a:latin typeface="IntelOne Display Regular" panose="020B0503020203020204" pitchFamily="34" charset="77"/>
                <a:cs typeface="Calibri Light" panose="020F0302020204030204" pitchFamily="34" charset="0"/>
              </a:rPr>
              <a:t>.  4-node cluster.  Each node, 2x Intel® Xeon® Gold </a:t>
            </a:r>
            <a:r>
              <a:rPr lang="pl-PL" sz="900" dirty="0">
                <a:latin typeface="IntelOne Display Regular" panose="020B0503020203020204" pitchFamily="34" charset="77"/>
                <a:cs typeface="Calibri Light" panose="020F0302020204030204" pitchFamily="34" charset="0"/>
              </a:rPr>
              <a:t>6454S</a:t>
            </a:r>
            <a:r>
              <a:rPr lang="en-US" sz="900" dirty="0">
                <a:latin typeface="IntelOne Display Regular" panose="020B0503020203020204" pitchFamily="34" charset="77"/>
                <a:cs typeface="Calibri Light" panose="020F0302020204030204" pitchFamily="34" charset="0"/>
              </a:rPr>
              <a:t> Processor, 1x Server Board M50FCP2SBSTD, Total Memory </a:t>
            </a:r>
            <a:r>
              <a:rPr lang="pl-PL" sz="900" dirty="0">
                <a:latin typeface="IntelOne Display Regular" panose="020B0503020203020204" pitchFamily="34" charset="77"/>
                <a:cs typeface="Calibri Light" panose="020F0302020204030204" pitchFamily="34" charset="0"/>
              </a:rPr>
              <a:t>512</a:t>
            </a:r>
            <a:r>
              <a:rPr lang="en-US" sz="900" dirty="0">
                <a:latin typeface="IntelOne Display Regular" panose="020B0503020203020204" pitchFamily="34" charset="77"/>
                <a:cs typeface="Calibri Light" panose="020F0302020204030204" pitchFamily="34" charset="0"/>
              </a:rPr>
              <a:t> GB (16x DDR5 32GB 4800MHz)</a:t>
            </a:r>
            <a:r>
              <a:rPr lang="pl-PL" sz="900" dirty="0">
                <a:latin typeface="IntelOne Display Regular" panose="020B0503020203020204" pitchFamily="34" charset="77"/>
                <a:cs typeface="Calibri Light" panose="020F0302020204030204" pitchFamily="34" charset="0"/>
              </a:rPr>
              <a:t>, </a:t>
            </a:r>
            <a:r>
              <a:rPr lang="en-US" sz="900" dirty="0" err="1">
                <a:latin typeface="IntelOne Display Regular" panose="020B0503020203020204" pitchFamily="34" charset="77"/>
                <a:cs typeface="Calibri Light" panose="020F0302020204030204" pitchFamily="34" charset="0"/>
              </a:rPr>
              <a:t>HyperThreading</a:t>
            </a:r>
            <a:r>
              <a:rPr lang="en-US" sz="900" dirty="0">
                <a:latin typeface="IntelOne Display Regular" panose="020B0503020203020204" pitchFamily="34" charset="77"/>
                <a:cs typeface="Calibri Light" panose="020F0302020204030204" pitchFamily="34" charset="0"/>
              </a:rPr>
              <a:t>: Enable, Turbo: Enabled, </a:t>
            </a:r>
            <a:r>
              <a:rPr lang="pl-PL" sz="900" dirty="0">
                <a:latin typeface="IntelOne Display Regular" panose="020B0503020203020204" pitchFamily="34" charset="77"/>
                <a:cs typeface="Calibri Light" panose="020F0302020204030204" pitchFamily="34" charset="0"/>
              </a:rPr>
              <a:t>NUMA </a:t>
            </a:r>
            <a:r>
              <a:rPr lang="pl-PL" sz="900" dirty="0" err="1">
                <a:latin typeface="IntelOne Display Regular" panose="020B0503020203020204" pitchFamily="34" charset="77"/>
                <a:cs typeface="Calibri Light" panose="020F0302020204030204" pitchFamily="34" charset="0"/>
              </a:rPr>
              <a:t>noSNC</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Intel VMD: </a:t>
            </a:r>
            <a:r>
              <a:rPr lang="pl-PL" sz="900" dirty="0" err="1">
                <a:latin typeface="IntelOne Display Regular" panose="020B0503020203020204" pitchFamily="34" charset="77"/>
                <a:cs typeface="Calibri Light" panose="020F0302020204030204" pitchFamily="34" charset="0"/>
              </a:rPr>
              <a:t>Enabled</a:t>
            </a:r>
            <a:r>
              <a:rPr lang="en-US" sz="900" dirty="0">
                <a:latin typeface="IntelOne Display Regular" panose="020B0503020203020204" pitchFamily="34" charset="77"/>
                <a:cs typeface="Calibri Light" panose="020F0302020204030204" pitchFamily="34" charset="0"/>
              </a:rPr>
              <a:t>, BIOS: SE5C7411.86B.8805.D02.2209220021</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(ucode:0x2b000081), Storage (boot):</a:t>
            </a:r>
            <a:r>
              <a:rPr lang="pl-PL" sz="900" dirty="0">
                <a:latin typeface="IntelOne Display Regular" panose="020B0503020203020204" pitchFamily="34" charset="77"/>
                <a:cs typeface="Calibri Light" panose="020F0302020204030204" pitchFamily="34" charset="0"/>
              </a:rPr>
              <a:t> 2x240GB S4520, </a:t>
            </a:r>
            <a:r>
              <a:rPr lang="en-US" sz="900" dirty="0">
                <a:latin typeface="IntelOne Display Regular" panose="020B0503020203020204" pitchFamily="34" charset="77"/>
                <a:cs typeface="Calibri Light" panose="020F0302020204030204" pitchFamily="34" charset="0"/>
              </a:rPr>
              <a:t>Storage (</a:t>
            </a:r>
            <a:r>
              <a:rPr lang="pl-PL" sz="900" dirty="0">
                <a:latin typeface="IntelOne Display Regular" panose="020B0503020203020204" pitchFamily="34" charset="77"/>
                <a:cs typeface="Calibri Light" panose="020F0302020204030204" pitchFamily="34" charset="0"/>
              </a:rPr>
              <a:t>cache</a:t>
            </a:r>
            <a:r>
              <a:rPr lang="en-US" sz="900" dirty="0">
                <a:latin typeface="IntelOne Display Regular" panose="020B0503020203020204" pitchFamily="34" charset="77"/>
                <a:cs typeface="Calibri Light" panose="020F0302020204030204" pitchFamily="34" charset="0"/>
              </a:rPr>
              <a:t>): 2x 400 GB Intel® Optane™ DC SSD P5800X Series, Storage (capacity): 6x </a:t>
            </a:r>
            <a:r>
              <a:rPr lang="pl-PL" sz="900" dirty="0">
                <a:latin typeface="IntelOne Display Regular" panose="020B0503020203020204" pitchFamily="34" charset="77"/>
                <a:cs typeface="Calibri Light" panose="020F0302020204030204" pitchFamily="34" charset="0"/>
              </a:rPr>
              <a:t>3.84</a:t>
            </a:r>
            <a:r>
              <a:rPr lang="en-US" sz="900" dirty="0">
                <a:latin typeface="IntelOne Display Regular" panose="020B0503020203020204" pitchFamily="34" charset="77"/>
                <a:cs typeface="Calibri Light" panose="020F0302020204030204" pitchFamily="34" charset="0"/>
              </a:rPr>
              <a:t> TB SSD P5510 Series PCIe </a:t>
            </a:r>
            <a:r>
              <a:rPr lang="en-US" sz="900" dirty="0" err="1">
                <a:latin typeface="IntelOne Display Regular" panose="020B0503020203020204" pitchFamily="34" charset="77"/>
                <a:cs typeface="Calibri Light" panose="020F0302020204030204" pitchFamily="34" charset="0"/>
              </a:rPr>
              <a:t>NVMe</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 Network devices: 1x Intel Ethernet E810CQDA2 E810-CQDA2</a:t>
            </a:r>
            <a:r>
              <a:rPr lang="pl-PL" sz="900" dirty="0">
                <a:latin typeface="IntelOne Display Regular" panose="020B0503020203020204" pitchFamily="34" charset="77"/>
                <a:cs typeface="Calibri Light" panose="020F0302020204030204" pitchFamily="34" charset="0"/>
              </a:rPr>
              <a:t>, </a:t>
            </a:r>
            <a:r>
              <a:rPr lang="en-US" sz="900" dirty="0" err="1">
                <a:latin typeface="IntelOne Display Regular" panose="020B0503020203020204" pitchFamily="34" charset="77"/>
                <a:cs typeface="Calibri Light" panose="020F0302020204030204" pitchFamily="34" charset="0"/>
              </a:rPr>
              <a:t>fw</a:t>
            </a:r>
            <a:r>
              <a:rPr lang="en-US" sz="900" dirty="0">
                <a:latin typeface="IntelOne Display Regular" panose="020B0503020203020204" pitchFamily="34" charset="77"/>
                <a:cs typeface="Calibri Light" panose="020F0302020204030204" pitchFamily="34" charset="0"/>
              </a:rPr>
              <a:t> 4.0</a:t>
            </a:r>
            <a:r>
              <a:rPr lang="pl-PL" sz="900" dirty="0">
                <a:latin typeface="IntelOne Display Regular" panose="020B0503020203020204" pitchFamily="34" charset="77"/>
                <a:cs typeface="Calibri Light" panose="020F0302020204030204" pitchFamily="34" charset="0"/>
              </a:rPr>
              <a:t>,</a:t>
            </a:r>
            <a:r>
              <a:rPr lang="en-US" sz="900" dirty="0">
                <a:latin typeface="IntelOne Display Regular" panose="020B0503020203020204" pitchFamily="34" charset="77"/>
                <a:cs typeface="Calibri Light" panose="020F0302020204030204" pitchFamily="34" charset="0"/>
              </a:rPr>
              <a:t> at </a:t>
            </a:r>
            <a:r>
              <a:rPr lang="pl-PL" sz="900" dirty="0">
                <a:latin typeface="IntelOne Display Regular" panose="020B0503020203020204" pitchFamily="34" charset="77"/>
                <a:cs typeface="Calibri Light" panose="020F0302020204030204" pitchFamily="34" charset="0"/>
              </a:rPr>
              <a:t>100</a:t>
            </a:r>
            <a:r>
              <a:rPr lang="en-US" sz="900" dirty="0">
                <a:latin typeface="IntelOne Display Regular" panose="020B0503020203020204" pitchFamily="34" charset="77"/>
                <a:cs typeface="Calibri Light" panose="020F0302020204030204" pitchFamily="34" charset="0"/>
              </a:rPr>
              <a:t> GbE</a:t>
            </a:r>
            <a:r>
              <a:rPr lang="pl-PL" sz="900" dirty="0">
                <a:latin typeface="IntelOne Display Regular" panose="020B0503020203020204" pitchFamily="34" charset="77"/>
                <a:cs typeface="Calibri Light" panose="020F0302020204030204" pitchFamily="34" charset="0"/>
              </a:rPr>
              <a:t> </a:t>
            </a:r>
            <a:r>
              <a:rPr lang="pl-PL" sz="900" dirty="0" err="1">
                <a:latin typeface="IntelOne Display Regular" panose="020B0503020203020204" pitchFamily="34" charset="77"/>
                <a:cs typeface="Calibri Light" panose="020F0302020204030204" pitchFamily="34" charset="0"/>
              </a:rPr>
              <a:t>RcCE</a:t>
            </a:r>
            <a:r>
              <a:rPr lang="en-US" sz="900" dirty="0">
                <a:latin typeface="IntelOne Display Regular" panose="020B0503020203020204" pitchFamily="34" charset="77"/>
                <a:cs typeface="Calibri Light" panose="020F0302020204030204" pitchFamily="34" charset="0"/>
              </a:rPr>
              <a:t>,</a:t>
            </a:r>
            <a:r>
              <a:rPr lang="pl-PL" sz="900" dirty="0">
                <a:latin typeface="IntelOne Display Regular" panose="020B0503020203020204" pitchFamily="34" charset="77"/>
                <a:cs typeface="Calibri Light" panose="020F0302020204030204" pitchFamily="34" charset="0"/>
              </a:rPr>
              <a:t> </a:t>
            </a:r>
            <a:r>
              <a:rPr lang="en-US" sz="900" dirty="0">
                <a:latin typeface="IntelOne Display Regular" panose="020B0503020203020204" pitchFamily="34" charset="77"/>
                <a:cs typeface="Calibri Light" panose="020F0302020204030204" pitchFamily="34" charset="0"/>
              </a:rPr>
              <a:t>Network speed: </a:t>
            </a:r>
            <a:r>
              <a:rPr lang="pl-PL" sz="900" dirty="0">
                <a:latin typeface="IntelOne Display Regular" panose="020B0503020203020204" pitchFamily="34" charset="77"/>
                <a:cs typeface="Calibri Light" panose="020F0302020204030204" pitchFamily="34" charset="0"/>
              </a:rPr>
              <a:t>100</a:t>
            </a:r>
            <a:r>
              <a:rPr lang="en-US" sz="900" dirty="0">
                <a:latin typeface="IntelOne Display Regular" panose="020B0503020203020204" pitchFamily="34" charset="77"/>
                <a:cs typeface="Calibri Light" panose="020F0302020204030204" pitchFamily="34" charset="0"/>
              </a:rPr>
              <a:t> GbE, OS/Software: VMware </a:t>
            </a:r>
            <a:r>
              <a:rPr lang="pl-PL" sz="900" dirty="0">
                <a:latin typeface="IntelOne Display Regular" panose="020B0503020203020204" pitchFamily="34" charset="77"/>
                <a:cs typeface="Calibri Light" panose="020F0302020204030204" pitchFamily="34" charset="0"/>
              </a:rPr>
              <a:t>8.0</a:t>
            </a:r>
            <a:r>
              <a:rPr lang="en-US" sz="900" dirty="0">
                <a:latin typeface="IntelOne Display Regular" panose="020B0503020203020204" pitchFamily="34" charset="77"/>
                <a:cs typeface="Calibri Light" panose="020F0302020204030204" pitchFamily="34" charset="0"/>
              </a:rPr>
              <a:t>, 20513097, Test by Intel as of </a:t>
            </a:r>
            <a:r>
              <a:rPr lang="pl-PL" sz="900" dirty="0">
                <a:latin typeface="IntelOne Display Regular" panose="020B0503020203020204" pitchFamily="34" charset="77"/>
                <a:cs typeface="Calibri Light" panose="020F0302020204030204" pitchFamily="34" charset="0"/>
              </a:rPr>
              <a:t>11</a:t>
            </a:r>
            <a:r>
              <a:rPr lang="en-US" sz="900" dirty="0">
                <a:latin typeface="IntelOne Display Regular" panose="020B0503020203020204" pitchFamily="34" charset="77"/>
                <a:cs typeface="Calibri Light" panose="020F0302020204030204" pitchFamily="34" charset="0"/>
              </a:rPr>
              <a:t>/</a:t>
            </a:r>
            <a:r>
              <a:rPr lang="pl-PL" sz="900" dirty="0">
                <a:latin typeface="IntelOne Display Regular" panose="020B0503020203020204" pitchFamily="34" charset="77"/>
                <a:cs typeface="Calibri Light" panose="020F0302020204030204" pitchFamily="34" charset="0"/>
              </a:rPr>
              <a:t>18</a:t>
            </a:r>
            <a:r>
              <a:rPr lang="en-US" sz="900" dirty="0">
                <a:latin typeface="IntelOne Display Regular" panose="020B0503020203020204" pitchFamily="34" charset="77"/>
                <a:cs typeface="Calibri Light" panose="020F0302020204030204" pitchFamily="34" charset="0"/>
              </a:rPr>
              <a:t>/202</a:t>
            </a:r>
            <a:r>
              <a:rPr lang="pl-PL" sz="900" dirty="0">
                <a:latin typeface="IntelOne Display Regular" panose="020B0503020203020204" pitchFamily="34" charset="77"/>
                <a:cs typeface="Calibri Light" panose="020F0302020204030204" pitchFamily="34" charset="0"/>
              </a:rPr>
              <a:t>2</a:t>
            </a:r>
            <a:r>
              <a:rPr lang="en-US" sz="900" dirty="0">
                <a:latin typeface="IntelOne Display Regular" panose="020B0503020203020204" pitchFamily="34" charset="77"/>
                <a:cs typeface="Calibri Light" panose="020F0302020204030204" pitchFamily="34" charset="0"/>
              </a:rPr>
              <a:t> using Ubuntu Server 22.04</a:t>
            </a:r>
            <a:r>
              <a:rPr lang="pl-PL" sz="900" dirty="0">
                <a:latin typeface="IntelOne Display Regular" panose="020B0503020203020204" pitchFamily="34" charset="77"/>
                <a:cs typeface="Calibri Light" panose="020F0302020204030204" pitchFamily="34" charset="0"/>
              </a:rPr>
              <a:t>, </a:t>
            </a:r>
            <a:r>
              <a:rPr lang="pl-PL" sz="900" dirty="0" err="1">
                <a:latin typeface="IntelOne Display Regular" panose="020B0503020203020204" pitchFamily="34" charset="77"/>
                <a:cs typeface="Calibri Light" panose="020F0302020204030204" pitchFamily="34" charset="0"/>
              </a:rPr>
              <a:t>Kernel</a:t>
            </a:r>
            <a:r>
              <a:rPr lang="pl-PL" sz="900" dirty="0">
                <a:latin typeface="IntelOne Display Regular" panose="020B0503020203020204" pitchFamily="34" charset="77"/>
                <a:cs typeface="Calibri Light" panose="020F0302020204030204" pitchFamily="34" charset="0"/>
              </a:rPr>
              <a:t> 5.19, intel-optimized-tensorflow:2.10.0, ResNet50v1.5, </a:t>
            </a:r>
            <a:r>
              <a:rPr lang="pl-PL" sz="900" dirty="0" err="1">
                <a:latin typeface="IntelOne Display Regular" panose="020B0503020203020204" pitchFamily="34" charset="77"/>
                <a:cs typeface="Calibri Light" panose="020F0302020204030204" pitchFamily="34" charset="0"/>
              </a:rPr>
              <a:t>Batch</a:t>
            </a:r>
            <a:r>
              <a:rPr lang="pl-PL" sz="900" dirty="0">
                <a:latin typeface="IntelOne Display Regular" panose="020B0503020203020204" pitchFamily="34" charset="77"/>
                <a:cs typeface="Calibri Light" panose="020F0302020204030204" pitchFamily="34" charset="0"/>
              </a:rPr>
              <a:t> </a:t>
            </a:r>
            <a:r>
              <a:rPr lang="pl-PL" sz="900" dirty="0" err="1">
                <a:latin typeface="IntelOne Display Regular" panose="020B0503020203020204" pitchFamily="34" charset="77"/>
                <a:cs typeface="Calibri Light" panose="020F0302020204030204" pitchFamily="34" charset="0"/>
              </a:rPr>
              <a:t>size</a:t>
            </a:r>
            <a:r>
              <a:rPr lang="pl-PL" sz="900" dirty="0">
                <a:latin typeface="IntelOne Display Regular" panose="020B0503020203020204" pitchFamily="34" charset="77"/>
                <a:cs typeface="Calibri Light" panose="020F0302020204030204" pitchFamily="34" charset="0"/>
              </a:rPr>
              <a:t>=128, VM=64vCPU+96GBRAM, </a:t>
            </a:r>
            <a:r>
              <a:rPr lang="pl-PL" sz="900" dirty="0" err="1">
                <a:latin typeface="IntelOne Display Regular" panose="020B0503020203020204" pitchFamily="34" charset="77"/>
                <a:cs typeface="Calibri Light" panose="020F0302020204030204" pitchFamily="34" charset="0"/>
              </a:rPr>
              <a:t>Baseline</a:t>
            </a:r>
            <a:r>
              <a:rPr lang="pl-PL" sz="900" dirty="0">
                <a:latin typeface="IntelOne Display Regular" panose="020B0503020203020204" pitchFamily="34" charset="77"/>
                <a:cs typeface="Calibri Light" panose="020F0302020204030204" pitchFamily="34" charset="0"/>
              </a:rPr>
              <a:t> amx-INT8: 4255 </a:t>
            </a:r>
            <a:r>
              <a:rPr lang="pl-PL" sz="900" dirty="0" err="1">
                <a:latin typeface="IntelOne Display Regular" panose="020B0503020203020204" pitchFamily="34" charset="77"/>
                <a:cs typeface="Calibri Light" panose="020F0302020204030204" pitchFamily="34" charset="0"/>
              </a:rPr>
              <a:t>images</a:t>
            </a:r>
            <a:r>
              <a:rPr lang="pl-PL" sz="900" dirty="0">
                <a:latin typeface="IntelOne Display Regular" panose="020B0503020203020204" pitchFamily="34" charset="77"/>
                <a:cs typeface="Calibri Light" panose="020F0302020204030204" pitchFamily="34" charset="0"/>
              </a:rPr>
              <a:t>/sec, </a:t>
            </a:r>
            <a:r>
              <a:rPr lang="pl-PL" sz="900" dirty="0" err="1">
                <a:latin typeface="IntelOne Display Regular" panose="020B0503020203020204" pitchFamily="34" charset="77"/>
                <a:cs typeface="Calibri Light" panose="020F0302020204030204" pitchFamily="34" charset="0"/>
              </a:rPr>
              <a:t>Baseline</a:t>
            </a:r>
            <a:r>
              <a:rPr lang="pl-PL" sz="900" dirty="0">
                <a:latin typeface="IntelOne Display Regular" panose="020B0503020203020204" pitchFamily="34" charset="77"/>
                <a:cs typeface="Calibri Light" panose="020F0302020204030204" pitchFamily="34" charset="0"/>
              </a:rPr>
              <a:t> amx-bfloat16: 2678 </a:t>
            </a:r>
            <a:r>
              <a:rPr lang="pl-PL" sz="900" dirty="0" err="1">
                <a:latin typeface="IntelOne Display Regular" panose="020B0503020203020204" pitchFamily="34" charset="77"/>
                <a:cs typeface="Calibri Light" panose="020F0302020204030204" pitchFamily="34" charset="0"/>
              </a:rPr>
              <a:t>images</a:t>
            </a:r>
            <a:r>
              <a:rPr lang="pl-PL" sz="900" dirty="0">
                <a:latin typeface="IntelOne Display Regular" panose="020B0503020203020204" pitchFamily="34" charset="77"/>
                <a:cs typeface="Calibri Light" panose="020F0302020204030204" pitchFamily="34" charset="0"/>
              </a:rPr>
              <a:t>/sec, </a:t>
            </a:r>
            <a:r>
              <a:rPr lang="pl-PL" sz="900" dirty="0" err="1">
                <a:latin typeface="IntelOne Display Regular" panose="020B0503020203020204" pitchFamily="34" charset="77"/>
                <a:cs typeface="Calibri Light" panose="020F0302020204030204" pitchFamily="34" charset="0"/>
              </a:rPr>
              <a:t>Baseline</a:t>
            </a:r>
            <a:r>
              <a:rPr lang="pl-PL" sz="900" dirty="0">
                <a:latin typeface="IntelOne Display Regular" panose="020B0503020203020204" pitchFamily="34" charset="77"/>
                <a:cs typeface="Calibri Light" panose="020F0302020204030204" pitchFamily="34" charset="0"/>
              </a:rPr>
              <a:t> fp32: 744 </a:t>
            </a:r>
            <a:r>
              <a:rPr lang="pl-PL" sz="900" dirty="0" err="1">
                <a:latin typeface="IntelOne Display Regular" panose="020B0503020203020204" pitchFamily="34" charset="77"/>
                <a:cs typeface="Calibri Light" panose="020F0302020204030204" pitchFamily="34" charset="0"/>
              </a:rPr>
              <a:t>images</a:t>
            </a:r>
            <a:r>
              <a:rPr lang="pl-PL" sz="900" dirty="0">
                <a:latin typeface="IntelOne Display Regular" panose="020B0503020203020204" pitchFamily="34" charset="77"/>
                <a:cs typeface="Calibri Light" panose="020F0302020204030204" pitchFamily="34" charset="0"/>
              </a:rPr>
              <a:t>/sec</a:t>
            </a:r>
          </a:p>
          <a:p>
            <a:pPr marL="171399" lvl="2" indent="-171399">
              <a:spcBef>
                <a:spcPts val="0"/>
              </a:spcBef>
            </a:pPr>
            <a:endParaRPr lang="en-US" sz="900" dirty="0">
              <a:latin typeface="IntelOne Display Regular" panose="020B0503020203020204" pitchFamily="34" charset="77"/>
              <a:cs typeface="Calibri Light" panose="020F0302020204030204" pitchFamily="34" charset="0"/>
            </a:endParaRPr>
          </a:p>
          <a:p>
            <a:pPr marL="0" indent="0">
              <a:spcBef>
                <a:spcPts val="0"/>
              </a:spcBef>
              <a:buNone/>
            </a:pPr>
            <a:endParaRPr lang="en-US" sz="900" dirty="0">
              <a:solidFill>
                <a:srgbClr val="FF0000"/>
              </a:solidFill>
              <a:highlight>
                <a:srgbClr val="FFFF00"/>
              </a:highlight>
              <a:latin typeface="IntelOne Display Regular" panose="020B0503020203020204" pitchFamily="34" charset="77"/>
              <a:cs typeface="Calibri Light" panose="020F0302020204030204" pitchFamily="34" charset="0"/>
            </a:endParaRPr>
          </a:p>
          <a:p>
            <a:pPr marL="0" indent="0">
              <a:spcBef>
                <a:spcPts val="0"/>
              </a:spcBef>
              <a:buNone/>
            </a:pPr>
            <a:endParaRPr lang="en-US" sz="900" dirty="0">
              <a:solidFill>
                <a:srgbClr val="FF0000"/>
              </a:solidFill>
              <a:highlight>
                <a:srgbClr val="FFFF00"/>
              </a:highlight>
              <a:latin typeface="IntelOne Display Regular" panose="020B0503020203020204" pitchFamily="34" charset="77"/>
              <a:cs typeface="Calibri Light" panose="020F0302020204030204" pitchFamily="34" charset="0"/>
            </a:endParaRPr>
          </a:p>
          <a:p>
            <a:pPr marL="174573" indent="0">
              <a:spcBef>
                <a:spcPts val="0"/>
              </a:spcBef>
              <a:buNone/>
            </a:pPr>
            <a:endParaRPr lang="en-US" sz="900" dirty="0">
              <a:latin typeface="IntelOne Display Regular" panose="020B0503020203020204" pitchFamily="34" charset="77"/>
              <a:cs typeface="Calibri Light" panose="020F0302020204030204" pitchFamily="34" charset="0"/>
            </a:endParaRPr>
          </a:p>
        </p:txBody>
      </p:sp>
    </p:spTree>
    <p:extLst>
      <p:ext uri="{BB962C8B-B14F-4D97-AF65-F5344CB8AC3E}">
        <p14:creationId xmlns:p14="http://schemas.microsoft.com/office/powerpoint/2010/main" val="34806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6CDD1-BBE6-4378-BF18-EFE5278C8276}"/>
              </a:ext>
            </a:extLst>
          </p:cNvPr>
          <p:cNvSpPr>
            <a:spLocks noGrp="1"/>
          </p:cNvSpPr>
          <p:nvPr>
            <p:ph type="title"/>
          </p:nvPr>
        </p:nvSpPr>
        <p:spPr/>
        <p:txBody>
          <a:bodyPr/>
          <a:lstStyle/>
          <a:p>
            <a:r>
              <a:rPr lang="en-US" dirty="0"/>
              <a:t>Granulate Disclaimer</a:t>
            </a:r>
          </a:p>
        </p:txBody>
      </p:sp>
      <p:sp>
        <p:nvSpPr>
          <p:cNvPr id="4" name="Content Placeholder 3">
            <a:extLst>
              <a:ext uri="{FF2B5EF4-FFF2-40B4-BE49-F238E27FC236}">
                <a16:creationId xmlns:a16="http://schemas.microsoft.com/office/drawing/2014/main" id="{0378FFB6-66B8-41E1-9CD9-2023C72C6F22}"/>
              </a:ext>
            </a:extLst>
          </p:cNvPr>
          <p:cNvSpPr>
            <a:spLocks noGrp="1"/>
          </p:cNvSpPr>
          <p:nvPr>
            <p:ph sz="quarter" idx="28"/>
          </p:nvPr>
        </p:nvSpPr>
        <p:spPr/>
        <p:txBody>
          <a:bodyPr>
            <a:noAutofit/>
          </a:bodyPr>
          <a:lstStyle/>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All information provided here is subject to change without notice. Contact your Granulate representative to obtain the latest Granulate product specification and roadmaps.</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 </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Cost reduction scenarios described are intended as examples of how a given Granulate-based customer, in the specified circumstances and configurations, may affect future costs and provide cost savings. Circumstances will vary. Granulate an Intel Company does not guarantee any costs or cost reduction.</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 </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Granulate technologies’ features and benefits depend on system configuration and may require enabled hardware, software or service activation. Performance varies depending on system configuration. No computer system can be absolutely secure. Check with your system manufacturer or retailers or learn more at </a:t>
            </a:r>
            <a:r>
              <a:rPr lang="en-US" sz="1400" dirty="0" err="1">
                <a:latin typeface="IntelOne Display CY Light" panose="020B0403020203020204" pitchFamily="34" charset="0"/>
                <a:ea typeface="Calibri" panose="020F0502020204030204" pitchFamily="34" charset="0"/>
              </a:rPr>
              <a:t>intel.com</a:t>
            </a:r>
            <a:r>
              <a:rPr lang="en-US" sz="1400" dirty="0">
                <a:latin typeface="IntelOne Display CY Light" panose="020B0403020203020204" pitchFamily="34" charset="0"/>
                <a:ea typeface="Calibri" panose="020F0502020204030204" pitchFamily="34" charset="0"/>
              </a:rPr>
              <a:t>.</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 </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The information provided is to be general in nature and is not specific guidance. Recommendations (including potential cost savings) are based upon </a:t>
            </a:r>
            <a:r>
              <a:rPr lang="en-US" sz="1400" dirty="0" err="1">
                <a:latin typeface="IntelOne Display CY Light" panose="020B0403020203020204" pitchFamily="34" charset="0"/>
                <a:ea typeface="Calibri" panose="020F0502020204030204" pitchFamily="34" charset="0"/>
              </a:rPr>
              <a:t>Granulate’s</a:t>
            </a:r>
            <a:r>
              <a:rPr lang="en-US" sz="1400" dirty="0">
                <a:latin typeface="IntelOne Display CY Light" panose="020B0403020203020204" pitchFamily="34" charset="0"/>
                <a:ea typeface="Calibri" panose="020F0502020204030204" pitchFamily="34" charset="0"/>
              </a:rPr>
              <a:t> </a:t>
            </a:r>
            <a:r>
              <a:rPr lang="en-US" sz="1400" dirty="0" err="1">
                <a:latin typeface="IntelOne Display CY Light" panose="020B0403020203020204" pitchFamily="34" charset="0"/>
                <a:ea typeface="Calibri" panose="020F0502020204030204" pitchFamily="34" charset="0"/>
              </a:rPr>
              <a:t>gCenter</a:t>
            </a:r>
            <a:r>
              <a:rPr lang="en-US" sz="1400" dirty="0">
                <a:latin typeface="IntelOne Display CY Light" panose="020B0403020203020204" pitchFamily="34" charset="0"/>
                <a:ea typeface="Calibri" panose="020F0502020204030204" pitchFamily="34" charset="0"/>
              </a:rPr>
              <a:t> database and based upon Granulate customers’ experiences, as reported to Granulate, and are estimates only.  Granulate an Intel Company does not guarantee or warrant others will obtain similar results.</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 </a:t>
            </a:r>
          </a:p>
          <a:p>
            <a:pPr marL="0" indent="0">
              <a:lnSpc>
                <a:spcPct val="100000"/>
              </a:lnSpc>
              <a:spcBef>
                <a:spcPts val="0"/>
              </a:spcBef>
              <a:buNone/>
            </a:pPr>
            <a:r>
              <a:rPr lang="en-US" sz="1400" dirty="0">
                <a:latin typeface="IntelOne Display CY Light" panose="020B0403020203020204" pitchFamily="34" charset="0"/>
                <a:ea typeface="Calibri" panose="020F0502020204030204" pitchFamily="34" charset="0"/>
              </a:rPr>
              <a:t>Information in this document is provided in connection with Granulate product and service. No license, express or implied, by estoppel or otherwise, to any intellectual proper rights is granted by this document. Except as provided in Granulate and Intel company’s Terms and Conditions of sales for such product or service. Intel assume no liability whatsoever and Intel disclaims any express or implied warranty, related to sale and/or use of Granulate product and services including liability or warranties relating to fitness for a particular purpose merchantability, or infringement of any patent, copyright, or other intellectual property right.</a:t>
            </a:r>
          </a:p>
          <a:p>
            <a:pPr marL="0" indent="0">
              <a:lnSpc>
                <a:spcPct val="100000"/>
              </a:lnSpc>
              <a:buNone/>
            </a:pPr>
            <a:endParaRPr lang="en-US" sz="1400" dirty="0">
              <a:latin typeface="IntelOne Display CY Light" panose="020B0403020203020204" pitchFamily="34" charset="0"/>
            </a:endParaRPr>
          </a:p>
        </p:txBody>
      </p:sp>
    </p:spTree>
    <p:extLst>
      <p:ext uri="{BB962C8B-B14F-4D97-AF65-F5344CB8AC3E}">
        <p14:creationId xmlns:p14="http://schemas.microsoft.com/office/powerpoint/2010/main" val="83515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FF039-E356-4292-9FE3-68F0396B614A}"/>
              </a:ext>
            </a:extLst>
          </p:cNvPr>
          <p:cNvSpPr>
            <a:spLocks noGrp="1"/>
          </p:cNvSpPr>
          <p:nvPr>
            <p:ph type="title"/>
          </p:nvPr>
        </p:nvSpPr>
        <p:spPr/>
        <p:txBody>
          <a:bodyPr>
            <a:normAutofit/>
          </a:bodyPr>
          <a:lstStyle/>
          <a:p>
            <a:r>
              <a:rPr lang="en-US" sz="2199"/>
              <a:t>Real workloads: Meet SLA compliance with outstanding performance per watt </a:t>
            </a:r>
            <a:br>
              <a:rPr lang="en-US" sz="3199"/>
            </a:br>
            <a:r>
              <a:rPr lang="en-US" sz="3199"/>
              <a:t>Hardware and Software Configurations</a:t>
            </a:r>
          </a:p>
        </p:txBody>
      </p:sp>
      <p:sp>
        <p:nvSpPr>
          <p:cNvPr id="3" name="Content Placeholder 2">
            <a:extLst>
              <a:ext uri="{FF2B5EF4-FFF2-40B4-BE49-F238E27FC236}">
                <a16:creationId xmlns:a16="http://schemas.microsoft.com/office/drawing/2014/main" id="{7A4898AE-7BB6-4DFF-A662-8C08219591C9}"/>
              </a:ext>
            </a:extLst>
          </p:cNvPr>
          <p:cNvSpPr>
            <a:spLocks noGrp="1"/>
          </p:cNvSpPr>
          <p:nvPr>
            <p:ph sz="quarter" idx="28"/>
          </p:nvPr>
        </p:nvSpPr>
        <p:spPr/>
        <p:txBody>
          <a:bodyPr>
            <a:normAutofit fontScale="92500" lnSpcReduction="10000"/>
          </a:bodyPr>
          <a:lstStyle/>
          <a:p>
            <a:pPr defTabSz="914103">
              <a:spcAft>
                <a:spcPts val="400"/>
              </a:spcAft>
              <a:buClr>
                <a:srgbClr val="061922"/>
              </a:buClr>
              <a:defRPr/>
            </a:pPr>
            <a:r>
              <a:rPr lang="en-US" sz="1400" dirty="0">
                <a:ea typeface="Intel Clear" panose="020B0604020203020204" pitchFamily="34" charset="0"/>
                <a:cs typeface="Intel Clear" panose="020B0604020203020204" pitchFamily="34" charset="0"/>
              </a:rPr>
              <a:t>​Intel® Xeon® Scalable processor h</a:t>
            </a:r>
            <a:r>
              <a:rPr lang="en-US" sz="1400" dirty="0">
                <a:ea typeface="Intel Clear" panose="020B0604020203020204" pitchFamily="34" charset="0"/>
                <a:cs typeface="Intel Clear" panose="020B0604020203020204" pitchFamily="34" charset="0"/>
                <a:sym typeface="Intel Clear"/>
              </a:rPr>
              <a:t>ardware and software configurations (measured):</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Software: </a:t>
            </a:r>
            <a:r>
              <a:rPr lang="en-US" sz="1200" dirty="0"/>
              <a:t>TensorFlow ResNet50-v1.5, Inference: BS=116 (INT8), 1 instance/socket.  </a:t>
            </a:r>
            <a:r>
              <a:rPr lang="en-US" sz="1200" dirty="0" err="1"/>
              <a:t>oneDNN</a:t>
            </a:r>
            <a:r>
              <a:rPr lang="en-US" sz="1200" dirty="0"/>
              <a:t> v2.7, Intel optimized TensorFlow  2.10.  Tested by Intel on 11/21/2022.</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4th Gen Intel Xeon Scalable Processor (Sapphire Rapids) hardware configuration:</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Pre-production platform with 2S Intel Xeon Platinum 8480+ (56C, TDP 350W), with 1TB (8 channels/ 64GB/ 4800) total DDR5 memory, using BKC#01, using AMX/int8 and BF16, CentOS Stream 8,  AMX kernels (5.15), measurements will vary.</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3rd Gen Intel Xeon Scalable Processor (Ice Lake) hardware configuration:</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1 node, 2x Intel Xeon Platinum 8380 (40C/2.3GHz, 270W TDP) processor on </a:t>
            </a:r>
            <a:r>
              <a:rPr lang="en-US" sz="1200" dirty="0" err="1">
                <a:ea typeface="Intel Clear" panose="020B0604020203020204" pitchFamily="34" charset="0"/>
                <a:cs typeface="Intel Clear" panose="020B0604020203020204" pitchFamily="34" charset="0"/>
              </a:rPr>
              <a:t>CoyotePass</a:t>
            </a:r>
            <a:r>
              <a:rPr lang="en-US" sz="1200" dirty="0">
                <a:ea typeface="Intel Clear" panose="020B0604020203020204" pitchFamily="34" charset="0"/>
                <a:cs typeface="Intel Clear" panose="020B0604020203020204" pitchFamily="34" charset="0"/>
              </a:rPr>
              <a:t> with 1TB (8 slots/ 64GB/ 3200) total DDR4 memory, </a:t>
            </a:r>
            <a:r>
              <a:rPr lang="en-US" sz="1200" dirty="0" err="1">
                <a:ea typeface="Intel Clear" panose="020B0604020203020204" pitchFamily="34" charset="0"/>
                <a:cs typeface="Intel Clear" panose="020B0604020203020204" pitchFamily="34" charset="0"/>
              </a:rPr>
              <a:t>ucode</a:t>
            </a:r>
            <a:r>
              <a:rPr lang="en-US" sz="1200" dirty="0">
                <a:ea typeface="Intel Clear" panose="020B0604020203020204" pitchFamily="34" charset="0"/>
                <a:cs typeface="Intel Clear" panose="020B0604020203020204" pitchFamily="34" charset="0"/>
              </a:rPr>
              <a:t> 0xd0002f2, HT on, Turbo on, </a:t>
            </a:r>
            <a:r>
              <a:rPr lang="pt-BR" sz="1200" dirty="0">
                <a:ea typeface="Intel Clear" panose="020B0604020203020204" pitchFamily="34" charset="0"/>
                <a:cs typeface="Intel Clear" panose="020B0604020203020204" pitchFamily="34" charset="0"/>
              </a:rPr>
              <a:t>Ubuntu 20.04.2 LTS (Focal Fossa)</a:t>
            </a:r>
            <a:r>
              <a:rPr lang="en-US" sz="1200" dirty="0">
                <a:ea typeface="Intel Clear" panose="020B0604020203020204" pitchFamily="34" charset="0"/>
                <a:cs typeface="Intel Clear" panose="020B0604020203020204" pitchFamily="34" charset="0"/>
              </a:rPr>
              <a:t>, 5.4.0-73-generic, 1x  INTEL SSDSC2CW480A3 OS drive</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2nd Gen Intel Xeon Scalable Processor (Cascade Lake) hardware configuration:</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1 node, 2 socket Intel® Xeon® Platinum 8280 Processor, 28 cores HT On Turbo ON Total Memory 384 GB (12 slots/ 32GB/ 2933 MHz), BIOS: SE5C620.86B.02.01.0013.12152020065 (</a:t>
            </a:r>
            <a:r>
              <a:rPr lang="en-US" sz="1200" dirty="0" err="1">
                <a:ea typeface="Intel Clear" panose="020B0604020203020204" pitchFamily="34" charset="0"/>
                <a:cs typeface="Intel Clear" panose="020B0604020203020204" pitchFamily="34" charset="0"/>
              </a:rPr>
              <a:t>ucode</a:t>
            </a:r>
            <a:r>
              <a:rPr lang="en-US" sz="1200" dirty="0">
                <a:ea typeface="Intel Clear" panose="020B0604020203020204" pitchFamily="34" charset="0"/>
                <a:cs typeface="Intel Clear" panose="020B0604020203020204" pitchFamily="34" charset="0"/>
              </a:rPr>
              <a:t>: 0x500320a), CentOS Stream 8, 4.18.0-383.el8.x86_64</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Intel Xeon Scalable Processor (Sky Lake) hardware configuration:</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1 node, 2 socket Intel® Xeon® Platinum 8180 Processor, 28 cores HT On Turbo ON Total Memory 384 GB (12 slots/ 32GB/ 2666 MHz), BIOS: SE5C620.86B.0X.01.0117.021220182317 (</a:t>
            </a:r>
            <a:r>
              <a:rPr lang="en-US" sz="1200" dirty="0" err="1">
                <a:ea typeface="Intel Clear" panose="020B0604020203020204" pitchFamily="34" charset="0"/>
                <a:cs typeface="Intel Clear" panose="020B0604020203020204" pitchFamily="34" charset="0"/>
              </a:rPr>
              <a:t>ucode</a:t>
            </a:r>
            <a:r>
              <a:rPr lang="en-US" sz="1200" dirty="0">
                <a:ea typeface="Intel Clear" panose="020B0604020203020204" pitchFamily="34" charset="0"/>
                <a:cs typeface="Intel Clear" panose="020B0604020203020204" pitchFamily="34" charset="0"/>
              </a:rPr>
              <a:t>: 0x2006b06), Ubuntu 20.04.2 LTS, 5.4.0-73-generic</a:t>
            </a:r>
          </a:p>
          <a:p>
            <a:pPr marL="0" indent="0">
              <a:spcBef>
                <a:spcPts val="0"/>
              </a:spcBef>
              <a:buNone/>
            </a:pPr>
            <a:endParaRPr lang="en-US" sz="1300" dirty="0">
              <a:ea typeface="Intel Clear" panose="020B0604020203020204" pitchFamily="34" charset="0"/>
              <a:cs typeface="Intel Clear" panose="020B0604020203020204" pitchFamily="34" charset="0"/>
            </a:endParaRPr>
          </a:p>
          <a:p>
            <a:pPr defTabSz="914103">
              <a:spcAft>
                <a:spcPts val="400"/>
              </a:spcAft>
              <a:buClr>
                <a:srgbClr val="061922"/>
              </a:buClr>
              <a:defRPr/>
            </a:pPr>
            <a:r>
              <a:rPr lang="en-US" sz="1400" dirty="0">
                <a:ea typeface="Intel Clear" panose="020B0604020203020204" pitchFamily="34" charset="0"/>
                <a:cs typeface="Intel Clear" panose="020B0604020203020204" pitchFamily="34" charset="0"/>
              </a:rPr>
              <a:t>Intel® Xeon® Processor (Broadwell) hardware and software configurations (measured):</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Software:  TensorFlow ResNet50-v1.5, Inference: BS=128 (INT8), 1 instance/socket.  </a:t>
            </a:r>
            <a:r>
              <a:rPr lang="en-US" sz="1200" dirty="0" err="1">
                <a:ea typeface="Intel Clear" panose="020B0604020203020204" pitchFamily="34" charset="0"/>
                <a:cs typeface="Intel Clear" panose="020B0604020203020204" pitchFamily="34" charset="0"/>
              </a:rPr>
              <a:t>oneDNN</a:t>
            </a:r>
            <a:r>
              <a:rPr lang="en-US" sz="1200" dirty="0">
                <a:ea typeface="Intel Clear" panose="020B0604020203020204" pitchFamily="34" charset="0"/>
                <a:cs typeface="Intel Clear" panose="020B0604020203020204" pitchFamily="34" charset="0"/>
              </a:rPr>
              <a:t> v2.7, Intel optimized TensorFlow  2.10.  Tested by Intel on 1/6/2023.</a:t>
            </a:r>
          </a:p>
          <a:p>
            <a:pPr marL="282490" lvl="1" indent="0" defTabSz="914103">
              <a:spcAft>
                <a:spcPts val="400"/>
              </a:spcAft>
              <a:buClr>
                <a:srgbClr val="061922"/>
              </a:buClr>
              <a:buNone/>
              <a:defRPr/>
            </a:pPr>
            <a:r>
              <a:rPr lang="en-US" sz="1200" dirty="0">
                <a:ea typeface="Intel Clear" panose="020B0604020203020204" pitchFamily="34" charset="0"/>
                <a:cs typeface="Intel Clear" panose="020B0604020203020204" pitchFamily="34" charset="0"/>
              </a:rPr>
              <a:t>Hardware:  1 node, 2 socket Intel® Xeon® Platinum E5-2699 Processor, 22 cores HT On Turbo ON Total Memory 256 GB (8 slots/ 32GB/ 2400MHz), BIOS: SE5C610.86B.01.01.3029.022420221031 (</a:t>
            </a:r>
            <a:r>
              <a:rPr lang="en-US" sz="1200" dirty="0" err="1">
                <a:ea typeface="Intel Clear" panose="020B0604020203020204" pitchFamily="34" charset="0"/>
                <a:cs typeface="Intel Clear" panose="020B0604020203020204" pitchFamily="34" charset="0"/>
              </a:rPr>
              <a:t>ucode</a:t>
            </a:r>
            <a:r>
              <a:rPr lang="en-US" sz="1200" dirty="0">
                <a:ea typeface="Intel Clear" panose="020B0604020203020204" pitchFamily="34" charset="0"/>
                <a:cs typeface="Intel Clear" panose="020B0604020203020204" pitchFamily="34" charset="0"/>
              </a:rPr>
              <a:t>: 0xb000040), Ubuntu 20.04.2 LTS, 5.15.0-53-generic</a:t>
            </a:r>
          </a:p>
          <a:p>
            <a:pPr marL="282490" lvl="1" indent="0">
              <a:spcBef>
                <a:spcPts val="0"/>
              </a:spcBef>
              <a:buNone/>
            </a:pPr>
            <a:r>
              <a:rPr lang="en-US" sz="1300" dirty="0">
                <a:ea typeface="Intel Clear" panose="020B0604020203020204" pitchFamily="34" charset="0"/>
                <a:cs typeface="Intel Clear" panose="020B0604020203020204" pitchFamily="34" charset="0"/>
              </a:rPr>
              <a:t> </a:t>
            </a:r>
          </a:p>
        </p:txBody>
      </p:sp>
    </p:spTree>
    <p:extLst>
      <p:ext uri="{BB962C8B-B14F-4D97-AF65-F5344CB8AC3E}">
        <p14:creationId xmlns:p14="http://schemas.microsoft.com/office/powerpoint/2010/main" val="18302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138F4B-7CDE-4E2E-9BAE-01DB89FBF779}"/>
              </a:ext>
            </a:extLst>
          </p:cNvPr>
          <p:cNvSpPr>
            <a:spLocks noGrp="1"/>
          </p:cNvSpPr>
          <p:nvPr>
            <p:ph type="title"/>
          </p:nvPr>
        </p:nvSpPr>
        <p:spPr/>
        <p:txBody>
          <a:bodyPr>
            <a:noAutofit/>
          </a:bodyPr>
          <a:lstStyle/>
          <a:p>
            <a:r>
              <a:rPr lang="en-US" sz="2799"/>
              <a:t>Real workloads: Fine tune time-to-train in less than 4 minutes</a:t>
            </a:r>
            <a:br>
              <a:rPr lang="en-US" sz="2799"/>
            </a:br>
            <a:r>
              <a:rPr lang="en-US" sz="2799"/>
              <a:t>20-min time-to-train on a SINGLE NODE</a:t>
            </a:r>
            <a:br>
              <a:rPr lang="en-US" sz="2799"/>
            </a:br>
            <a:r>
              <a:rPr lang="en-US" sz="1999"/>
              <a:t>DLSA fine-tuning configuration details</a:t>
            </a:r>
            <a:endParaRPr lang="en-US" sz="2799"/>
          </a:p>
        </p:txBody>
      </p:sp>
      <p:sp>
        <p:nvSpPr>
          <p:cNvPr id="8" name="Content Placeholder 7">
            <a:extLst>
              <a:ext uri="{FF2B5EF4-FFF2-40B4-BE49-F238E27FC236}">
                <a16:creationId xmlns:a16="http://schemas.microsoft.com/office/drawing/2014/main" id="{D42D7002-A24B-4253-B1BA-12B894809C6B}"/>
              </a:ext>
            </a:extLst>
          </p:cNvPr>
          <p:cNvSpPr>
            <a:spLocks noGrp="1"/>
          </p:cNvSpPr>
          <p:nvPr>
            <p:ph sz="quarter" idx="28"/>
          </p:nvPr>
        </p:nvSpPr>
        <p:spPr/>
        <p:txBody>
          <a:bodyPr/>
          <a:lstStyle/>
          <a:p>
            <a:pPr marL="0" indent="0">
              <a:buNone/>
            </a:pPr>
            <a:r>
              <a:rPr lang="en-US" sz="1100" err="1">
                <a:sym typeface="Helvetica Neue"/>
              </a:rPr>
              <a:t>DistilBert</a:t>
            </a:r>
            <a:r>
              <a:rPr lang="en-US" sz="1100">
                <a:sym typeface="Helvetica Neue"/>
              </a:rPr>
              <a:t> results</a:t>
            </a:r>
          </a:p>
          <a:p>
            <a:pPr lvl="0"/>
            <a:r>
              <a:rPr lang="en-US" sz="1100">
                <a:sym typeface="Helvetica Neue"/>
              </a:rPr>
              <a:t>SPR: Test by Intel as of 10/21/2022. 1-node, 2x Intel(R) Xeon(R) Platinum 8480+ ,56 cores, HT On, Turbo On, Total Memory 1024 GB (16 slots/ 64 GB/ 4800 MHz [run @ 4800 MHz] ), EGSDREL1.SYS.8612.P03.2208120629 , 0x2b000041 , Ubuntu 22.04.1 LTS, 5.15.0-48-generic, n/a, DLSA fine tuning pipeline with </a:t>
            </a:r>
            <a:r>
              <a:rPr lang="en-US" sz="1100" err="1">
                <a:sym typeface="Helvetica Neue"/>
              </a:rPr>
              <a:t>Distilbert</a:t>
            </a:r>
            <a:r>
              <a:rPr lang="en-US" sz="1100">
                <a:sym typeface="Helvetica Neue"/>
              </a:rPr>
              <a:t>-base-uncased (256MB : 66 Million Param), PyTorch 1.12, IPEX 1.12, Transformers 4.21.1, </a:t>
            </a:r>
            <a:r>
              <a:rPr lang="en-US" sz="1100" err="1">
                <a:sym typeface="Helvetica Neue"/>
              </a:rPr>
              <a:t>oneDNN</a:t>
            </a:r>
            <a:r>
              <a:rPr lang="en-US" sz="1100">
                <a:sym typeface="Helvetica Neue"/>
              </a:rPr>
              <a:t> 2.6.0, </a:t>
            </a:r>
            <a:r>
              <a:rPr lang="en-US" sz="1100" err="1">
                <a:sym typeface="Helvetica Neue"/>
              </a:rPr>
              <a:t>OneCCL</a:t>
            </a:r>
            <a:r>
              <a:rPr lang="en-US" sz="1100">
                <a:sym typeface="Helvetica Neue"/>
              </a:rPr>
              <a:t> 2021.5.2</a:t>
            </a:r>
          </a:p>
          <a:p>
            <a:pPr lvl="0"/>
            <a:r>
              <a:rPr lang="en-US" sz="1100">
                <a:sym typeface="Helvetica Neue"/>
              </a:rPr>
              <a:t>NVIDIA-A100: Test by Intel as of 10/26/2022. 1-node (DGX-A100), 2xAMD EPYC 7742 64-Core Processor, 64 cores, HT On, Turbo On,, Total 1024GB (16 slots/64GB/3200 MHz) [run @ 3200MHz] ), Nvidia A100 GPU, BIOS 1.1, 0x830104d ,Ubuntu 20.04.2 LTS , 5.4.0-81-generic,  n/a, DLSA fine tuning pipeline with </a:t>
            </a:r>
            <a:r>
              <a:rPr lang="en-US" sz="1100" err="1">
                <a:sym typeface="Helvetica Neue"/>
              </a:rPr>
              <a:t>Distilbert</a:t>
            </a:r>
            <a:r>
              <a:rPr lang="en-US" sz="1100">
                <a:sym typeface="Helvetica Neue"/>
              </a:rPr>
              <a:t>-base-uncased (256MB : 66 Million Param), PyTorch 1.12, Transformers 4.21.1, </a:t>
            </a:r>
            <a:r>
              <a:rPr lang="en-US" sz="1100" err="1">
                <a:sym typeface="Helvetica Neue"/>
              </a:rPr>
              <a:t>oneDNN</a:t>
            </a:r>
            <a:r>
              <a:rPr lang="en-US" sz="1100">
                <a:sym typeface="Helvetica Neue"/>
              </a:rPr>
              <a:t> 2.6.0, </a:t>
            </a:r>
            <a:r>
              <a:rPr lang="en-US" sz="1100" err="1">
                <a:sym typeface="Helvetica Neue"/>
              </a:rPr>
              <a:t>OneCCL</a:t>
            </a:r>
            <a:r>
              <a:rPr lang="en-US" sz="1100">
                <a:sym typeface="Helvetica Neue"/>
              </a:rPr>
              <a:t> 2021.5.2</a:t>
            </a:r>
          </a:p>
          <a:p>
            <a:pPr marL="0" indent="0">
              <a:buNone/>
            </a:pPr>
            <a:r>
              <a:rPr lang="en-US" sz="1100">
                <a:sym typeface="Helvetica Neue"/>
              </a:rPr>
              <a:t>Vision transfer learning:</a:t>
            </a:r>
          </a:p>
          <a:p>
            <a:pPr lvl="0"/>
            <a:r>
              <a:rPr lang="en-US" sz="1100">
                <a:sym typeface="Helvetica Neue"/>
              </a:rPr>
              <a:t>SPR: Test by Intel as of 10/21/2022. 1-node, 2x Intel(R) Xeon(R) Platinum 8480+ ,56 cores, HT On, Turbo On, Total Memory 1024 GB (16 slots/ 64 GB/ 4800 MHz [run @ 4800 MHz] ), EGSDREL1.SYS.8612.P03.2208120629 , 0x2b000041 , Ubuntu 22.04.1 LTS, 5.15.0-48-generic, n/a, Vision Transfer Learning Pipeline, Intel-tensorflow-avx512 2.10.0, resnet50v1_5, </a:t>
            </a:r>
            <a:r>
              <a:rPr lang="en-US" sz="1100" err="1">
                <a:sym typeface="Helvetica Neue"/>
              </a:rPr>
              <a:t>OpenMPI</a:t>
            </a:r>
            <a:r>
              <a:rPr lang="en-US" sz="1100">
                <a:sym typeface="Helvetica Neue"/>
              </a:rPr>
              <a:t> 4.1.2, </a:t>
            </a:r>
            <a:r>
              <a:rPr lang="en-US" sz="1100" err="1">
                <a:sym typeface="Helvetica Neue"/>
              </a:rPr>
              <a:t>Horovod</a:t>
            </a:r>
            <a:r>
              <a:rPr lang="en-US" sz="1100">
                <a:sym typeface="Helvetica Neue"/>
              </a:rPr>
              <a:t> 0.25, n/a.</a:t>
            </a:r>
          </a:p>
          <a:p>
            <a:pPr lvl="0"/>
            <a:r>
              <a:rPr lang="en-US" sz="1100">
                <a:sym typeface="Helvetica Neue"/>
              </a:rPr>
              <a:t>NVIDIA-A100: Test by Intel as of 10/26/2022. 1-node (DGX-A100), 2xAMD EPYC 7742 64-Core Processor, 64 cores, HT On, Turbo On,, Total 1024GB (16 slots/64GB/3200 MHz) [run @ 3200MHz] ), Nvidia A100 GPU, BIOS 1.1, 0x830104d ,Ubuntu 20.04.2 LTS , 5.4.0-81-generic,  n/a, Vision Transfer Learning Pipeline, </a:t>
            </a:r>
            <a:r>
              <a:rPr lang="en-US" sz="1100" err="1">
                <a:sym typeface="Helvetica Neue"/>
              </a:rPr>
              <a:t>Tensorflow</a:t>
            </a:r>
            <a:r>
              <a:rPr lang="en-US" sz="1100">
                <a:sym typeface="Helvetica Neue"/>
              </a:rPr>
              <a:t> 2.10, resnet50v1_5, n/a.</a:t>
            </a:r>
          </a:p>
          <a:p>
            <a:pPr marL="0" indent="0">
              <a:buNone/>
            </a:pPr>
            <a:r>
              <a:rPr lang="en-US" sz="1100">
                <a:sym typeface="Helvetica Neue"/>
              </a:rPr>
              <a:t>BERT-Large results</a:t>
            </a:r>
          </a:p>
          <a:p>
            <a:pPr lvl="0"/>
            <a:r>
              <a:rPr lang="en-US" sz="1100">
                <a:sym typeface="Helvetica Neue"/>
              </a:rPr>
              <a:t>ICX: Test by Intel as of 10/21/2022. 1-node, 2x Intel® Xeon® Platinum 8380, 40 cores, HT Off, Turbo On, Total Memory 1024 GB (16 slots/ 64 GB/ 3200 MHz [run @ 3200 MHz] ), SE5C620.86B.01.01.0005.2202160810, 0xd000375, Ubuntu 22.04.1 LTS, 5.15.0-48-generic, n/a, DLSA fine tuning pipeline with Bert-large-uncased (1.3GB : 340 Million Param), PyTorch 1.12, IPEX 1.12, Transformers 4.21.1, </a:t>
            </a:r>
            <a:r>
              <a:rPr lang="en-US" sz="1100" err="1">
                <a:sym typeface="Helvetica Neue"/>
              </a:rPr>
              <a:t>oneDNN</a:t>
            </a:r>
            <a:r>
              <a:rPr lang="en-US" sz="1100">
                <a:sym typeface="Helvetica Neue"/>
              </a:rPr>
              <a:t> 2.6.0, </a:t>
            </a:r>
            <a:r>
              <a:rPr lang="en-US" sz="1100" err="1">
                <a:sym typeface="Helvetica Neue"/>
              </a:rPr>
              <a:t>OneCCL</a:t>
            </a:r>
            <a:r>
              <a:rPr lang="en-US" sz="1100">
                <a:sym typeface="Helvetica Neue"/>
              </a:rPr>
              <a:t> 2021.5.2</a:t>
            </a:r>
          </a:p>
          <a:p>
            <a:pPr lvl="0"/>
            <a:r>
              <a:rPr lang="en-US" sz="1100">
                <a:sym typeface="Helvetica Neue"/>
              </a:rPr>
              <a:t>SPR: Test by Intel as of 10/27/2022. </a:t>
            </a:r>
            <a:r>
              <a:rPr lang="en-US" sz="1100" err="1">
                <a:sym typeface="Helvetica Neue"/>
              </a:rPr>
              <a:t>upto</a:t>
            </a:r>
            <a:r>
              <a:rPr lang="en-US" sz="1100">
                <a:sym typeface="Helvetica Neue"/>
              </a:rPr>
              <a:t> 4-nodes, 2x </a:t>
            </a:r>
            <a:r>
              <a:rPr lang="pt-BR" sz="1100">
                <a:sym typeface="Intel Clear"/>
              </a:rPr>
              <a:t>Intel(R) Xeon(R) Platinum 8480+ ,</a:t>
            </a:r>
            <a:r>
              <a:rPr lang="en-US" sz="1100">
                <a:sym typeface="Intel Clear"/>
              </a:rPr>
              <a:t>56</a:t>
            </a:r>
            <a:r>
              <a:rPr lang="en-US" sz="1100">
                <a:sym typeface="Helvetica Neue"/>
              </a:rPr>
              <a:t> cores, HT On, Turbo On, Total Memory 1024 GB (16 slots/ 64 GB/ 4800 MHz [run @ 4800 MHz] ), Ethernet Controller E810-C for QSFP, </a:t>
            </a:r>
            <a:r>
              <a:rPr lang="en-US" sz="1100">
                <a:sym typeface="Intel Clear"/>
              </a:rPr>
              <a:t>SE5C7411.86B.8424.D04.2208040243 BIOS, 0x2a0000a0</a:t>
            </a:r>
            <a:r>
              <a:rPr lang="en-US" sz="1100">
                <a:sym typeface="Helvetica Neue"/>
              </a:rPr>
              <a:t>, </a:t>
            </a:r>
            <a:r>
              <a:rPr lang="en-US" sz="1100">
                <a:sym typeface="Intel Clear"/>
              </a:rPr>
              <a:t>Rocky Linux 8.6 (Green Obsidian)</a:t>
            </a:r>
            <a:r>
              <a:rPr lang="en-US" sz="1100">
                <a:sym typeface="Helvetica Neue"/>
              </a:rPr>
              <a:t>,</a:t>
            </a:r>
            <a:r>
              <a:rPr lang="en-US" sz="1100">
                <a:sym typeface="Intel Clear"/>
              </a:rPr>
              <a:t> 4.18.0-372.26.1.el8_6.x86_64</a:t>
            </a:r>
            <a:r>
              <a:rPr lang="en-US" sz="1100">
                <a:sym typeface="Helvetica Neue"/>
              </a:rPr>
              <a:t>, n/a, DLSA fine tuning pipeline with Bert-large-uncased (1.3GB : 340 Million Param), PyTorch 1.12, IPEX 1.12, Transformers 4.21.1, </a:t>
            </a:r>
            <a:r>
              <a:rPr lang="en-US" sz="1100" err="1">
                <a:sym typeface="Helvetica Neue"/>
              </a:rPr>
              <a:t>oneDNN</a:t>
            </a:r>
            <a:r>
              <a:rPr lang="en-US" sz="1100">
                <a:sym typeface="Helvetica Neue"/>
              </a:rPr>
              <a:t> 2.6.0, </a:t>
            </a:r>
            <a:r>
              <a:rPr lang="en-US" sz="1100" err="1">
                <a:sym typeface="Helvetica Neue"/>
              </a:rPr>
              <a:t>OneCCL</a:t>
            </a:r>
            <a:r>
              <a:rPr lang="en-US" sz="1100">
                <a:sym typeface="Helvetica Neue"/>
              </a:rPr>
              <a:t> 2021.5.2</a:t>
            </a:r>
          </a:p>
          <a:p>
            <a:pPr lvl="0"/>
            <a:r>
              <a:rPr lang="en-US" sz="1100">
                <a:sym typeface="Helvetica Neue"/>
              </a:rPr>
              <a:t>NVIDIA-A100: Test by Intel as of 10/26/2022. 1-node (DGX-A100), 2x</a:t>
            </a:r>
            <a:r>
              <a:rPr lang="it-IT" sz="1100">
                <a:sym typeface="Intel Clear"/>
              </a:rPr>
              <a:t>AMD EPYC 7742 64-Core Processor</a:t>
            </a:r>
            <a:r>
              <a:rPr lang="en-US" sz="1100">
                <a:sym typeface="Helvetica Neue"/>
              </a:rPr>
              <a:t>, 64 cores, HT On, Turbo On,, Total </a:t>
            </a:r>
            <a:r>
              <a:rPr lang="nl-NL" sz="1100">
                <a:sym typeface="Intel Clear"/>
              </a:rPr>
              <a:t>1024GB (16 slots/64GB/3200 MHz) </a:t>
            </a:r>
            <a:r>
              <a:rPr lang="en-US" sz="1100">
                <a:sym typeface="Helvetica Neue"/>
              </a:rPr>
              <a:t>[run @ 3200MHz] ), Nvidia A100 GPU, BIOS 1.1, 0x830104d ,Ubuntu 20.04.2 LTS , 5.4.0-81-generic,  n/a, DLSA fine tuning pipeline with Bert-large-uncased (1.3GB : 340 Million Param), PyTorch 1.12, Transformers 4.21.1, </a:t>
            </a:r>
            <a:r>
              <a:rPr lang="en-US" sz="1100" err="1">
                <a:sym typeface="Helvetica Neue"/>
              </a:rPr>
              <a:t>oneDNN</a:t>
            </a:r>
            <a:r>
              <a:rPr lang="en-US" sz="1100">
                <a:sym typeface="Helvetica Neue"/>
              </a:rPr>
              <a:t> 2.6.0, </a:t>
            </a:r>
            <a:r>
              <a:rPr lang="en-US" sz="1100" err="1">
                <a:sym typeface="Helvetica Neue"/>
              </a:rPr>
              <a:t>OneCCL</a:t>
            </a:r>
            <a:r>
              <a:rPr lang="en-US" sz="1100">
                <a:sym typeface="Helvetica Neue"/>
              </a:rPr>
              <a:t> 2021.5.2</a:t>
            </a:r>
          </a:p>
          <a:p>
            <a:pPr lvl="0"/>
            <a:endParaRPr lang="en-US" sz="1100">
              <a:sym typeface="Helvetica Neue"/>
            </a:endParaRPr>
          </a:p>
          <a:p>
            <a:pPr lvl="0"/>
            <a:endParaRPr lang="en-US" sz="1100">
              <a:sym typeface="Helvetica Neue"/>
            </a:endParaRPr>
          </a:p>
          <a:p>
            <a:pPr lvl="0"/>
            <a:endParaRPr lang="en-US" sz="1100">
              <a:sym typeface="Helvetica Neue"/>
            </a:endParaRPr>
          </a:p>
          <a:p>
            <a:pPr lvl="0"/>
            <a:endParaRPr lang="en-US" sz="1100">
              <a:sym typeface="Helvetica Neue"/>
            </a:endParaRPr>
          </a:p>
          <a:p>
            <a:endParaRPr lang="en-US" sz="1100"/>
          </a:p>
        </p:txBody>
      </p:sp>
    </p:spTree>
    <p:extLst>
      <p:ext uri="{BB962C8B-B14F-4D97-AF65-F5344CB8AC3E}">
        <p14:creationId xmlns:p14="http://schemas.microsoft.com/office/powerpoint/2010/main" val="217989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EEAD-74B4-4D6D-88BE-0CC5A7995582}"/>
              </a:ext>
            </a:extLst>
          </p:cNvPr>
          <p:cNvSpPr>
            <a:spLocks noGrp="1"/>
          </p:cNvSpPr>
          <p:nvPr>
            <p:ph type="title"/>
          </p:nvPr>
        </p:nvSpPr>
        <p:spPr/>
        <p:txBody>
          <a:bodyPr/>
          <a:lstStyle/>
          <a:p>
            <a:r>
              <a:rPr lang="en-US"/>
              <a:t>Customer Solutions</a:t>
            </a:r>
            <a:br>
              <a:rPr lang="en-US"/>
            </a:br>
            <a:r>
              <a:rPr lang="en-US" err="1"/>
              <a:t>Numenta</a:t>
            </a:r>
            <a:r>
              <a:rPr lang="en-US"/>
              <a:t> configuration details</a:t>
            </a:r>
          </a:p>
        </p:txBody>
      </p:sp>
      <p:sp>
        <p:nvSpPr>
          <p:cNvPr id="3" name="Content Placeholder 2">
            <a:extLst>
              <a:ext uri="{FF2B5EF4-FFF2-40B4-BE49-F238E27FC236}">
                <a16:creationId xmlns:a16="http://schemas.microsoft.com/office/drawing/2014/main" id="{8ADF7962-8B62-4AD9-A2AE-02D0AF98D1CD}"/>
              </a:ext>
            </a:extLst>
          </p:cNvPr>
          <p:cNvSpPr>
            <a:spLocks noGrp="1"/>
          </p:cNvSpPr>
          <p:nvPr>
            <p:ph sz="quarter" idx="28"/>
          </p:nvPr>
        </p:nvSpPr>
        <p:spPr/>
        <p:txBody>
          <a:bodyPr/>
          <a:lstStyle/>
          <a:p>
            <a:pPr marL="0" indent="0">
              <a:buNone/>
            </a:pPr>
            <a:r>
              <a:rPr lang="en-US" sz="1400"/>
              <a:t>62x higher gen-to-gen throughput with </a:t>
            </a:r>
            <a:r>
              <a:rPr lang="en-US" sz="1400" err="1"/>
              <a:t>Numenta</a:t>
            </a:r>
            <a:r>
              <a:rPr lang="en-US" sz="1400"/>
              <a:t> value-add based on 3rd Gen Intel® Xeon® Scalable Processor (AVX512)) without </a:t>
            </a:r>
            <a:r>
              <a:rPr lang="en-US" sz="1400" err="1"/>
              <a:t>Numenta</a:t>
            </a:r>
            <a:r>
              <a:rPr lang="en-US" sz="1400"/>
              <a:t> optimization compared to 4th Gen Intel® Xeon® Scalable Processor with </a:t>
            </a:r>
            <a:r>
              <a:rPr lang="en-US" sz="1400" err="1"/>
              <a:t>Numenta</a:t>
            </a:r>
            <a:r>
              <a:rPr lang="en-US" sz="1400"/>
              <a:t> optimizations.</a:t>
            </a:r>
          </a:p>
          <a:p>
            <a:pPr marL="0" indent="0">
              <a:buNone/>
            </a:pPr>
            <a:endParaRPr lang="en-US" sz="1400"/>
          </a:p>
          <a:p>
            <a:pPr marL="0" indent="0">
              <a:buNone/>
            </a:pPr>
            <a:r>
              <a:rPr lang="en-US" sz="1400" err="1"/>
              <a:t>Numenta</a:t>
            </a:r>
            <a:r>
              <a:rPr lang="en-US" sz="1400"/>
              <a:t>: BERT-Large: Sequence Length 64, Batch Size 1, throughput optimized</a:t>
            </a:r>
          </a:p>
          <a:p>
            <a:pPr marL="0" indent="0">
              <a:buNone/>
            </a:pPr>
            <a:r>
              <a:rPr lang="en-US" sz="1400"/>
              <a:t>3rd Gen Intel® Xeon® Scalable: Tested by </a:t>
            </a:r>
            <a:r>
              <a:rPr lang="en-US" sz="1400" err="1"/>
              <a:t>Numenta</a:t>
            </a:r>
            <a:r>
              <a:rPr lang="en-US" sz="1400"/>
              <a:t> as of 11/28/2022. 1-node, 2x Intel® Xeon®8375C on AWS m6i.32xlarge, 512 GB DDR4-3200, Ubuntu 20.04 Kernel 5.15, OpenVINO 2022.3, </a:t>
            </a:r>
            <a:r>
              <a:rPr lang="en-US" sz="1400" err="1"/>
              <a:t>Numenta</a:t>
            </a:r>
            <a:r>
              <a:rPr lang="en-US" sz="1400"/>
              <a:t>-Optimized BERT-Large, Sequence Length 64, Batch Size 1</a:t>
            </a:r>
          </a:p>
          <a:p>
            <a:pPr marL="0" indent="0">
              <a:buNone/>
            </a:pPr>
            <a:r>
              <a:rPr lang="en-US" sz="1400"/>
              <a:t>Intel® Xeon® 8480+: Tested by </a:t>
            </a:r>
            <a:r>
              <a:rPr lang="en-US" sz="1400" err="1"/>
              <a:t>Numenta</a:t>
            </a:r>
            <a:r>
              <a:rPr lang="en-US" sz="1400"/>
              <a:t> as of 11/28/2022. 1-node, 2x Intel® Xeon® 8480+, 512 GB DDR5-4800, Ubuntu 22.04 Kernel 5.17, OpenVINO 2022.3, </a:t>
            </a:r>
            <a:r>
              <a:rPr lang="en-US" sz="1400" err="1"/>
              <a:t>Numenta</a:t>
            </a:r>
            <a:r>
              <a:rPr lang="en-US" sz="1400"/>
              <a:t>-Optimized BERT-Large, Sequence Length 64, Batch Size 1</a:t>
            </a:r>
          </a:p>
          <a:p>
            <a:pPr marL="0" indent="0">
              <a:buNone/>
            </a:pPr>
            <a:endParaRPr lang="en-US" sz="1400"/>
          </a:p>
          <a:p>
            <a:pPr marL="0" indent="0">
              <a:buNone/>
            </a:pPr>
            <a:endParaRPr lang="en-US" sz="1400"/>
          </a:p>
        </p:txBody>
      </p:sp>
    </p:spTree>
    <p:extLst>
      <p:ext uri="{BB962C8B-B14F-4D97-AF65-F5344CB8AC3E}">
        <p14:creationId xmlns:p14="http://schemas.microsoft.com/office/powerpoint/2010/main" val="8581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8AC1DCDC-D3D0-9F9B-9277-C926E03DD2E8}"/>
              </a:ext>
            </a:extLst>
          </p:cNvPr>
          <p:cNvSpPr/>
          <p:nvPr/>
        </p:nvSpPr>
        <p:spPr>
          <a:xfrm>
            <a:off x="9722989" y="4197569"/>
            <a:ext cx="1459376" cy="1748286"/>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183" name="Title 5">
            <a:extLst>
              <a:ext uri="{FF2B5EF4-FFF2-40B4-BE49-F238E27FC236}">
                <a16:creationId xmlns:a16="http://schemas.microsoft.com/office/drawing/2014/main" id="{A4E980AB-3037-5E44-A7C8-7BEFB8475FD1}"/>
              </a:ext>
            </a:extLst>
          </p:cNvPr>
          <p:cNvSpPr>
            <a:spLocks noGrp="1"/>
          </p:cNvSpPr>
          <p:nvPr>
            <p:ph type="title"/>
          </p:nvPr>
        </p:nvSpPr>
        <p:spPr/>
        <p:txBody>
          <a:bodyPr/>
          <a:lstStyle/>
          <a:p>
            <a:r>
              <a:rPr lang="en-US" dirty="0"/>
              <a:t>Shaping the future of technology</a:t>
            </a:r>
            <a:br>
              <a:rPr lang="en-US" dirty="0"/>
            </a:br>
            <a:r>
              <a:rPr lang="en-US" sz="2200" dirty="0">
                <a:latin typeface="+mj-lt"/>
              </a:rPr>
              <a:t>Intel’s end-to-end product portfolio</a:t>
            </a:r>
          </a:p>
        </p:txBody>
      </p:sp>
      <p:sp>
        <p:nvSpPr>
          <p:cNvPr id="611" name="Rectangle 610">
            <a:extLst>
              <a:ext uri="{FF2B5EF4-FFF2-40B4-BE49-F238E27FC236}">
                <a16:creationId xmlns:a16="http://schemas.microsoft.com/office/drawing/2014/main" id="{E6AB209F-E624-47CB-8212-FF30B1A5299E}"/>
              </a:ext>
            </a:extLst>
          </p:cNvPr>
          <p:cNvSpPr/>
          <p:nvPr/>
        </p:nvSpPr>
        <p:spPr>
          <a:xfrm>
            <a:off x="2065392" y="2157833"/>
            <a:ext cx="1464378" cy="3788024"/>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592" name="Rectangle 591">
            <a:extLst>
              <a:ext uri="{FF2B5EF4-FFF2-40B4-BE49-F238E27FC236}">
                <a16:creationId xmlns:a16="http://schemas.microsoft.com/office/drawing/2014/main" id="{BD481096-2A4A-41CC-9751-6BEAE5C2970E}"/>
              </a:ext>
            </a:extLst>
          </p:cNvPr>
          <p:cNvSpPr/>
          <p:nvPr/>
        </p:nvSpPr>
        <p:spPr>
          <a:xfrm>
            <a:off x="3595425" y="2157831"/>
            <a:ext cx="1464378" cy="3788025"/>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593" name="Rectangle 592">
            <a:extLst>
              <a:ext uri="{FF2B5EF4-FFF2-40B4-BE49-F238E27FC236}">
                <a16:creationId xmlns:a16="http://schemas.microsoft.com/office/drawing/2014/main" id="{CEE2D19A-54E6-4839-B3D7-4F85B4C93E74}"/>
              </a:ext>
            </a:extLst>
          </p:cNvPr>
          <p:cNvSpPr/>
          <p:nvPr/>
        </p:nvSpPr>
        <p:spPr>
          <a:xfrm>
            <a:off x="535356" y="2157833"/>
            <a:ext cx="1464378" cy="3788023"/>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595" name="Rectangle 594">
            <a:extLst>
              <a:ext uri="{FF2B5EF4-FFF2-40B4-BE49-F238E27FC236}">
                <a16:creationId xmlns:a16="http://schemas.microsoft.com/office/drawing/2014/main" id="{43C17A56-D1F1-4109-B505-E087DBEC3708}"/>
              </a:ext>
            </a:extLst>
          </p:cNvPr>
          <p:cNvSpPr/>
          <p:nvPr/>
        </p:nvSpPr>
        <p:spPr>
          <a:xfrm>
            <a:off x="9722989" y="2336050"/>
            <a:ext cx="1463874" cy="1328158"/>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596" name="Rectangle 595">
            <a:extLst>
              <a:ext uri="{FF2B5EF4-FFF2-40B4-BE49-F238E27FC236}">
                <a16:creationId xmlns:a16="http://schemas.microsoft.com/office/drawing/2014/main" id="{7AAD41AF-02F4-4269-B425-CE387DC18E7C}"/>
              </a:ext>
            </a:extLst>
          </p:cNvPr>
          <p:cNvSpPr/>
          <p:nvPr/>
        </p:nvSpPr>
        <p:spPr>
          <a:xfrm>
            <a:off x="9722989" y="1703846"/>
            <a:ext cx="1466301" cy="633590"/>
          </a:xfrm>
          <a:prstGeom prst="rect">
            <a:avLst/>
          </a:prstGeom>
          <a:solidFill>
            <a:srgbClr val="8F5DA2"/>
          </a:solidFill>
        </p:spPr>
        <p:txBody>
          <a:bodyPr wrap="none" lIns="0" tIns="0" rIns="0" bIns="0" anchor="ctr" anchorCtr="0">
            <a:noAutofit/>
          </a:bodyPr>
          <a:lstStyle/>
          <a:p>
            <a:pPr algn="ctr" defTabSz="914126">
              <a:defRPr/>
            </a:pPr>
            <a:r>
              <a:rPr lang="en-US" sz="1400" kern="0" spc="20" dirty="0">
                <a:solidFill>
                  <a:prstClr val="white"/>
                </a:solidFill>
                <a:latin typeface="IntelOne Display Regular" panose="020B0503020203020204" pitchFamily="34" charset="77"/>
              </a:rPr>
              <a:t>Autonomous</a:t>
            </a:r>
            <a:br>
              <a:rPr lang="en-US" sz="1400" kern="0" spc="20" dirty="0">
                <a:solidFill>
                  <a:prstClr val="white"/>
                </a:solidFill>
                <a:latin typeface="IntelOne Display Regular" panose="020B0503020203020204" pitchFamily="34" charset="77"/>
              </a:rPr>
            </a:br>
            <a:r>
              <a:rPr lang="en-US" sz="1400" kern="0" spc="20" dirty="0">
                <a:solidFill>
                  <a:prstClr val="white"/>
                </a:solidFill>
                <a:latin typeface="IntelOne Display Regular" panose="020B0503020203020204" pitchFamily="34" charset="77"/>
              </a:rPr>
              <a:t>Driving</a:t>
            </a:r>
          </a:p>
        </p:txBody>
      </p:sp>
      <p:sp>
        <p:nvSpPr>
          <p:cNvPr id="598" name="Rectangle 597">
            <a:extLst>
              <a:ext uri="{FF2B5EF4-FFF2-40B4-BE49-F238E27FC236}">
                <a16:creationId xmlns:a16="http://schemas.microsoft.com/office/drawing/2014/main" id="{D7D7254F-D514-417E-A479-50CC207FCAA7}"/>
              </a:ext>
            </a:extLst>
          </p:cNvPr>
          <p:cNvSpPr/>
          <p:nvPr/>
        </p:nvSpPr>
        <p:spPr>
          <a:xfrm>
            <a:off x="534394" y="1702461"/>
            <a:ext cx="1466302" cy="633590"/>
          </a:xfrm>
          <a:prstGeom prst="rect">
            <a:avLst/>
          </a:prstGeom>
          <a:solidFill>
            <a:srgbClr val="E96115"/>
          </a:solidFill>
        </p:spPr>
        <p:txBody>
          <a:bodyPr wrap="none" lIns="0" tIns="0" rIns="0" bIns="0" anchor="ctr" anchorCtr="0">
            <a:noAutofit/>
          </a:bodyPr>
          <a:lstStyle/>
          <a:p>
            <a:pPr algn="ctr" defTabSz="914126">
              <a:defRPr/>
            </a:pPr>
            <a:r>
              <a:rPr lang="en-US" sz="1400" kern="0" spc="20" dirty="0">
                <a:solidFill>
                  <a:prstClr val="white"/>
                </a:solidFill>
                <a:latin typeface="IntelOne Display Regular" panose="020B0503020203020204" pitchFamily="34" charset="77"/>
              </a:rPr>
              <a:t>5G Network</a:t>
            </a:r>
          </a:p>
        </p:txBody>
      </p:sp>
      <p:sp>
        <p:nvSpPr>
          <p:cNvPr id="600" name="Rectangle 599">
            <a:extLst>
              <a:ext uri="{FF2B5EF4-FFF2-40B4-BE49-F238E27FC236}">
                <a16:creationId xmlns:a16="http://schemas.microsoft.com/office/drawing/2014/main" id="{4A8FC297-371E-4E26-99E9-8061885240E6}"/>
              </a:ext>
            </a:extLst>
          </p:cNvPr>
          <p:cNvSpPr/>
          <p:nvPr/>
        </p:nvSpPr>
        <p:spPr>
          <a:xfrm>
            <a:off x="3595423" y="1702460"/>
            <a:ext cx="1464380" cy="633590"/>
          </a:xfrm>
          <a:prstGeom prst="rect">
            <a:avLst/>
          </a:prstGeom>
          <a:solidFill>
            <a:srgbClr val="003764"/>
          </a:solidFill>
        </p:spPr>
        <p:txBody>
          <a:bodyPr wrap="none" lIns="0" tIns="0" rIns="0" bIns="0" anchor="ctr" anchorCtr="0">
            <a:noAutofit/>
          </a:bodyPr>
          <a:lstStyle/>
          <a:p>
            <a:pPr algn="ctr" defTabSz="914126">
              <a:defRPr/>
            </a:pPr>
            <a:r>
              <a:rPr lang="en-US" sz="1400" kern="0" spc="20" dirty="0">
                <a:solidFill>
                  <a:prstClr val="white"/>
                </a:solidFill>
                <a:latin typeface="IntelOne Display Regular" panose="020B0503020203020204" pitchFamily="34" charset="77"/>
              </a:rPr>
              <a:t>Cloud</a:t>
            </a:r>
          </a:p>
        </p:txBody>
      </p:sp>
      <p:sp>
        <p:nvSpPr>
          <p:cNvPr id="602" name="Rectangle 601">
            <a:extLst>
              <a:ext uri="{FF2B5EF4-FFF2-40B4-BE49-F238E27FC236}">
                <a16:creationId xmlns:a16="http://schemas.microsoft.com/office/drawing/2014/main" id="{6B179864-E494-478F-9842-59E7C6107DB0}"/>
              </a:ext>
            </a:extLst>
          </p:cNvPr>
          <p:cNvSpPr/>
          <p:nvPr/>
        </p:nvSpPr>
        <p:spPr>
          <a:xfrm>
            <a:off x="5125459" y="2157831"/>
            <a:ext cx="1464378" cy="3788026"/>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603" name="Rectangle 602">
            <a:extLst>
              <a:ext uri="{FF2B5EF4-FFF2-40B4-BE49-F238E27FC236}">
                <a16:creationId xmlns:a16="http://schemas.microsoft.com/office/drawing/2014/main" id="{916CFB98-3395-4374-B156-36F7952C8609}"/>
              </a:ext>
            </a:extLst>
          </p:cNvPr>
          <p:cNvSpPr/>
          <p:nvPr/>
        </p:nvSpPr>
        <p:spPr>
          <a:xfrm>
            <a:off x="5124497" y="1702463"/>
            <a:ext cx="1466302" cy="633590"/>
          </a:xfrm>
          <a:prstGeom prst="rect">
            <a:avLst/>
          </a:prstGeom>
          <a:solidFill>
            <a:srgbClr val="8BAE46"/>
          </a:solidFill>
        </p:spPr>
        <p:txBody>
          <a:bodyPr wrap="none" lIns="0" tIns="0" rIns="0" bIns="0" anchor="ctr" anchorCtr="0">
            <a:noAutofit/>
          </a:bodyPr>
          <a:lstStyle/>
          <a:p>
            <a:pPr algn="ctr" defTabSz="914126">
              <a:defRPr/>
            </a:pPr>
            <a:r>
              <a:rPr lang="en-US" sz="1400" kern="0" spc="20" dirty="0">
                <a:solidFill>
                  <a:prstClr val="white"/>
                </a:solidFill>
                <a:latin typeface="IntelOne Display Regular" panose="020B0503020203020204" pitchFamily="34" charset="77"/>
              </a:rPr>
              <a:t>IoT </a:t>
            </a:r>
          </a:p>
        </p:txBody>
      </p:sp>
      <p:sp>
        <p:nvSpPr>
          <p:cNvPr id="605" name="Rectangle 604">
            <a:extLst>
              <a:ext uri="{FF2B5EF4-FFF2-40B4-BE49-F238E27FC236}">
                <a16:creationId xmlns:a16="http://schemas.microsoft.com/office/drawing/2014/main" id="{D95AD847-16A3-46E9-9874-C769EB66B7C9}"/>
              </a:ext>
            </a:extLst>
          </p:cNvPr>
          <p:cNvSpPr/>
          <p:nvPr/>
        </p:nvSpPr>
        <p:spPr>
          <a:xfrm>
            <a:off x="6655493" y="2157829"/>
            <a:ext cx="1464378" cy="3788027"/>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606" name="Rectangle 605">
            <a:extLst>
              <a:ext uri="{FF2B5EF4-FFF2-40B4-BE49-F238E27FC236}">
                <a16:creationId xmlns:a16="http://schemas.microsoft.com/office/drawing/2014/main" id="{D6E392EE-83A9-4BDB-85BC-3A3723AC211C}"/>
              </a:ext>
            </a:extLst>
          </p:cNvPr>
          <p:cNvSpPr/>
          <p:nvPr/>
        </p:nvSpPr>
        <p:spPr>
          <a:xfrm>
            <a:off x="6654531" y="1702462"/>
            <a:ext cx="1466302" cy="633590"/>
          </a:xfrm>
          <a:prstGeom prst="rect">
            <a:avLst/>
          </a:prstGeom>
          <a:solidFill>
            <a:srgbClr val="004E88"/>
          </a:solidFill>
        </p:spPr>
        <p:txBody>
          <a:bodyPr wrap="none" lIns="0" tIns="0" rIns="0" bIns="0" anchor="ctr" anchorCtr="0">
            <a:noAutofit/>
          </a:bodyPr>
          <a:lstStyle/>
          <a:p>
            <a:pPr algn="ctr" defTabSz="914126">
              <a:defRPr/>
            </a:pPr>
            <a:r>
              <a:rPr lang="en-US" sz="1400" kern="0" spc="20" dirty="0">
                <a:solidFill>
                  <a:prstClr val="white"/>
                </a:solidFill>
                <a:latin typeface="IntelOne Display Regular" panose="020B0503020203020204" pitchFamily="34" charset="77"/>
              </a:rPr>
              <a:t>Edge</a:t>
            </a:r>
          </a:p>
        </p:txBody>
      </p:sp>
      <p:sp>
        <p:nvSpPr>
          <p:cNvPr id="612" name="Rectangle 611">
            <a:extLst>
              <a:ext uri="{FF2B5EF4-FFF2-40B4-BE49-F238E27FC236}">
                <a16:creationId xmlns:a16="http://schemas.microsoft.com/office/drawing/2014/main" id="{808E1DFA-7FBB-426B-9403-1E137B45D5AA}"/>
              </a:ext>
            </a:extLst>
          </p:cNvPr>
          <p:cNvSpPr/>
          <p:nvPr/>
        </p:nvSpPr>
        <p:spPr>
          <a:xfrm>
            <a:off x="2060496" y="1702459"/>
            <a:ext cx="1469273" cy="633590"/>
          </a:xfrm>
          <a:prstGeom prst="rect">
            <a:avLst/>
          </a:prstGeom>
          <a:solidFill>
            <a:srgbClr val="0071C5"/>
          </a:solidFill>
        </p:spPr>
        <p:txBody>
          <a:bodyPr wrap="none" lIns="0" tIns="0" rIns="0" bIns="0" anchor="ctr" anchorCtr="0">
            <a:noAutofit/>
          </a:bodyPr>
          <a:lstStyle/>
          <a:p>
            <a:pPr algn="ctr" defTabSz="914126">
              <a:defRPr/>
            </a:pPr>
            <a:r>
              <a:rPr lang="en-US" sz="1400" spc="20" dirty="0">
                <a:solidFill>
                  <a:prstClr val="white"/>
                </a:solidFill>
                <a:latin typeface="IntelOne Display Regular" panose="020B0503020203020204" pitchFamily="34" charset="77"/>
              </a:rPr>
              <a:t>Client</a:t>
            </a:r>
            <a:br>
              <a:rPr lang="en-US" sz="1400" spc="20" dirty="0">
                <a:solidFill>
                  <a:prstClr val="white"/>
                </a:solidFill>
                <a:latin typeface="IntelOne Display Regular" panose="020B0503020203020204" pitchFamily="34" charset="77"/>
              </a:rPr>
            </a:br>
            <a:r>
              <a:rPr lang="en-US" sz="1400" spc="20" dirty="0">
                <a:solidFill>
                  <a:prstClr val="white"/>
                </a:solidFill>
                <a:latin typeface="IntelOne Display Regular" panose="020B0503020203020204" pitchFamily="34" charset="77"/>
              </a:rPr>
              <a:t>Connectivity</a:t>
            </a:r>
          </a:p>
        </p:txBody>
      </p:sp>
      <p:pic>
        <p:nvPicPr>
          <p:cNvPr id="616" name="Picture 12" descr="OpenVINO™ toolkit | 01.org">
            <a:extLst>
              <a:ext uri="{FF2B5EF4-FFF2-40B4-BE49-F238E27FC236}">
                <a16:creationId xmlns:a16="http://schemas.microsoft.com/office/drawing/2014/main" id="{F1C8FF44-6D88-4F98-8084-823C72F364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65276" y="2476138"/>
            <a:ext cx="998463" cy="217762"/>
          </a:xfrm>
          <a:prstGeom prst="rect">
            <a:avLst/>
          </a:prstGeom>
          <a:noFill/>
          <a:extLst>
            <a:ext uri="{909E8E84-426E-40DD-AFC4-6F175D3DCCD1}">
              <a14:hiddenFill xmlns:a14="http://schemas.microsoft.com/office/drawing/2010/main">
                <a:solidFill>
                  <a:srgbClr val="FFFFFF"/>
                </a:solidFill>
              </a14:hiddenFill>
            </a:ext>
          </a:extLst>
        </p:spPr>
      </p:pic>
      <p:pic>
        <p:nvPicPr>
          <p:cNvPr id="617" name="Picture 2" descr="Acer to stop offering Intel's Thunderbolt on its computers | ZDNet">
            <a:extLst>
              <a:ext uri="{FF2B5EF4-FFF2-40B4-BE49-F238E27FC236}">
                <a16:creationId xmlns:a16="http://schemas.microsoft.com/office/drawing/2014/main" id="{869F4AC5-F7CC-484D-A3C4-45F85899F51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093369" y="2512673"/>
            <a:ext cx="1369251" cy="502116"/>
          </a:xfrm>
          <a:prstGeom prst="rect">
            <a:avLst/>
          </a:prstGeom>
          <a:noFill/>
          <a:extLst>
            <a:ext uri="{909E8E84-426E-40DD-AFC4-6F175D3DCCD1}">
              <a14:hiddenFill xmlns:a14="http://schemas.microsoft.com/office/drawing/2010/main">
                <a:solidFill>
                  <a:srgbClr val="FFFFFF"/>
                </a:solidFill>
              </a14:hiddenFill>
            </a:ext>
          </a:extLst>
        </p:spPr>
      </p:pic>
      <p:sp>
        <p:nvSpPr>
          <p:cNvPr id="618" name="TextBox 617">
            <a:extLst>
              <a:ext uri="{FF2B5EF4-FFF2-40B4-BE49-F238E27FC236}">
                <a16:creationId xmlns:a16="http://schemas.microsoft.com/office/drawing/2014/main" id="{E8303F89-B955-4A53-928D-A7725B45A4CF}"/>
              </a:ext>
            </a:extLst>
          </p:cNvPr>
          <p:cNvSpPr txBox="1"/>
          <p:nvPr/>
        </p:nvSpPr>
        <p:spPr>
          <a:xfrm>
            <a:off x="2078553" y="4488497"/>
            <a:ext cx="1444292" cy="330242"/>
          </a:xfrm>
          <a:prstGeom prst="rect">
            <a:avLst/>
          </a:prstGeom>
          <a:noFill/>
        </p:spPr>
        <p:txBody>
          <a:bodyPr wrap="square" rtlCol="0" anchor="ctr">
            <a:noAutofit/>
          </a:bodyPr>
          <a:lstStyle/>
          <a:p>
            <a:pPr algn="ctr" defTabSz="914126">
              <a:defRPr/>
            </a:pPr>
            <a:r>
              <a:rPr lang="en-US" sz="1100" spc="20" dirty="0">
                <a:solidFill>
                  <a:schemeClr val="bg1"/>
                </a:solidFill>
                <a:latin typeface="IntelOne Display Regular" panose="020B0503020203020204" pitchFamily="34" charset="77"/>
              </a:rPr>
              <a:t>Intel</a:t>
            </a:r>
            <a:r>
              <a:rPr lang="en-US" sz="1100" spc="20" baseline="30000" dirty="0">
                <a:solidFill>
                  <a:schemeClr val="bg1"/>
                </a:solidFill>
                <a:latin typeface="IntelOne Display Regular" panose="020B0503020203020204" pitchFamily="34" charset="77"/>
                <a:ea typeface="Intel Clear" panose="020B0604020203020204" pitchFamily="34" charset="0"/>
                <a:cs typeface="Intel Clear" panose="020B0604020203020204" pitchFamily="34" charset="0"/>
              </a:rPr>
              <a:t>®</a:t>
            </a:r>
            <a:r>
              <a:rPr lang="en-US" sz="1100" spc="20" dirty="0">
                <a:solidFill>
                  <a:schemeClr val="bg1"/>
                </a:solidFill>
                <a:latin typeface="IntelOne Display Regular" panose="020B0503020203020204" pitchFamily="34" charset="77"/>
              </a:rPr>
              <a:t> Wireless Bluetooth</a:t>
            </a:r>
            <a:r>
              <a:rPr lang="en-US" sz="1100" spc="20" baseline="30000" dirty="0">
                <a:solidFill>
                  <a:schemeClr val="bg1"/>
                </a:solidFill>
                <a:latin typeface="IntelOne Display Regular" panose="020B0503020203020204" pitchFamily="34" charset="77"/>
                <a:ea typeface="Intel Clear" panose="020B0604020203020204" pitchFamily="34" charset="0"/>
                <a:cs typeface="Intel Clear" panose="020B0604020203020204" pitchFamily="34" charset="0"/>
              </a:rPr>
              <a:t>®</a:t>
            </a:r>
            <a:endParaRPr lang="en-US" sz="1100" spc="20" baseline="30000" dirty="0">
              <a:solidFill>
                <a:schemeClr val="bg1"/>
              </a:solidFill>
              <a:latin typeface="IntelOne Display Regular" panose="020B0503020203020204" pitchFamily="34" charset="77"/>
            </a:endParaRPr>
          </a:p>
        </p:txBody>
      </p:sp>
      <p:sp>
        <p:nvSpPr>
          <p:cNvPr id="619" name="TextBox 618">
            <a:extLst>
              <a:ext uri="{FF2B5EF4-FFF2-40B4-BE49-F238E27FC236}">
                <a16:creationId xmlns:a16="http://schemas.microsoft.com/office/drawing/2014/main" id="{22105039-E616-4914-BB07-934979058A6B}"/>
              </a:ext>
            </a:extLst>
          </p:cNvPr>
          <p:cNvSpPr txBox="1"/>
          <p:nvPr/>
        </p:nvSpPr>
        <p:spPr>
          <a:xfrm>
            <a:off x="2230340" y="4891384"/>
            <a:ext cx="1141389" cy="330242"/>
          </a:xfrm>
          <a:prstGeom prst="rect">
            <a:avLst/>
          </a:prstGeom>
          <a:noFill/>
        </p:spPr>
        <p:txBody>
          <a:bodyPr wrap="square" rtlCol="0" anchor="ctr">
            <a:noAutofit/>
          </a:bodyPr>
          <a:lstStyle/>
          <a:p>
            <a:pPr algn="ctr" defTabSz="914126">
              <a:defRPr/>
            </a:pPr>
            <a:r>
              <a:rPr lang="en-US" sz="1100" spc="20" dirty="0">
                <a:solidFill>
                  <a:schemeClr val="bg1"/>
                </a:solidFill>
                <a:latin typeface="IntelOne Display Regular" panose="020B0503020203020204" pitchFamily="34" charset="77"/>
              </a:rPr>
              <a:t>Intel</a:t>
            </a:r>
            <a:r>
              <a:rPr lang="en-US" sz="1100" spc="20" baseline="30000" dirty="0">
                <a:solidFill>
                  <a:schemeClr val="bg1"/>
                </a:solidFill>
                <a:latin typeface="IntelOne Display Regular" panose="020B0503020203020204" pitchFamily="34" charset="77"/>
                <a:ea typeface="Intel Clear" panose="020B0604020203020204" pitchFamily="34" charset="0"/>
                <a:cs typeface="Intel Clear" panose="020B0604020203020204" pitchFamily="34" charset="0"/>
              </a:rPr>
              <a:t>®</a:t>
            </a:r>
            <a:r>
              <a:rPr lang="en-US" sz="1100" spc="20" dirty="0">
                <a:solidFill>
                  <a:schemeClr val="bg1"/>
                </a:solidFill>
                <a:latin typeface="IntelOne Display Regular" panose="020B0503020203020204" pitchFamily="34" charset="77"/>
              </a:rPr>
              <a:t> Wi-Fi 6 solutions</a:t>
            </a:r>
          </a:p>
        </p:txBody>
      </p:sp>
      <p:grpSp>
        <p:nvGrpSpPr>
          <p:cNvPr id="3" name="Group 2">
            <a:extLst>
              <a:ext uri="{FF2B5EF4-FFF2-40B4-BE49-F238E27FC236}">
                <a16:creationId xmlns:a16="http://schemas.microsoft.com/office/drawing/2014/main" id="{6F3A9166-F19D-CA49-BE35-CDC5D2D07701}"/>
              </a:ext>
            </a:extLst>
          </p:cNvPr>
          <p:cNvGrpSpPr/>
          <p:nvPr/>
        </p:nvGrpSpPr>
        <p:grpSpPr>
          <a:xfrm>
            <a:off x="2166967" y="3202028"/>
            <a:ext cx="1241951" cy="1117163"/>
            <a:chOff x="3626780" y="2937208"/>
            <a:chExt cx="1344292" cy="1209221"/>
          </a:xfrm>
        </p:grpSpPr>
        <p:sp>
          <p:nvSpPr>
            <p:cNvPr id="180" name="Rectangle 179">
              <a:extLst>
                <a:ext uri="{FF2B5EF4-FFF2-40B4-BE49-F238E27FC236}">
                  <a16:creationId xmlns:a16="http://schemas.microsoft.com/office/drawing/2014/main" id="{D5383925-790F-4392-8E85-44A8B0D052C1}"/>
                </a:ext>
              </a:extLst>
            </p:cNvPr>
            <p:cNvSpPr/>
            <p:nvPr/>
          </p:nvSpPr>
          <p:spPr>
            <a:xfrm>
              <a:off x="3626780" y="2937208"/>
              <a:ext cx="1344292" cy="1209221"/>
            </a:xfrm>
            <a:prstGeom prst="rect">
              <a:avLst/>
            </a:prstGeom>
            <a:solidFill>
              <a:srgbClr val="525252">
                <a:alpha val="44000"/>
              </a:srgbClr>
            </a:solidFill>
            <a:ln>
              <a:noFill/>
            </a:ln>
            <a:effectLst/>
          </p:spPr>
          <p:txBody>
            <a:bodyPr vert="horz" wrap="square" lIns="91416" tIns="60944" rIns="91416" bIns="0" rtlCol="0" anchor="ctr" anchorCtr="0">
              <a:noAutofit/>
            </a:bodyPr>
            <a:lstStyle/>
            <a:p>
              <a:pPr algn="ctr" defTabSz="609387">
                <a:lnSpc>
                  <a:spcPct val="80000"/>
                </a:lnSpc>
                <a:defRPr/>
              </a:pPr>
              <a:endParaRPr lang="en-US" sz="800" kern="0" dirty="0">
                <a:solidFill>
                  <a:prstClr val="white"/>
                </a:solidFill>
                <a:effectLst>
                  <a:outerShdw blurRad="292100" dist="50800" dir="5400000" algn="ctr" rotWithShape="0">
                    <a:srgbClr val="003C71">
                      <a:lumMod val="50000"/>
                    </a:srgbClr>
                  </a:outerShdw>
                </a:effectLst>
                <a:latin typeface="IntelOne Display Regular"/>
              </a:endParaRPr>
            </a:p>
          </p:txBody>
        </p:sp>
        <p:grpSp>
          <p:nvGrpSpPr>
            <p:cNvPr id="621" name="Group 620">
              <a:extLst>
                <a:ext uri="{FF2B5EF4-FFF2-40B4-BE49-F238E27FC236}">
                  <a16:creationId xmlns:a16="http://schemas.microsoft.com/office/drawing/2014/main" id="{06A106E1-2D4C-499D-8B7D-68BF99C25121}"/>
                </a:ext>
              </a:extLst>
            </p:cNvPr>
            <p:cNvGrpSpPr/>
            <p:nvPr/>
          </p:nvGrpSpPr>
          <p:grpSpPr>
            <a:xfrm>
              <a:off x="3671534" y="3500069"/>
              <a:ext cx="1211715" cy="370665"/>
              <a:chOff x="3846449" y="4021130"/>
              <a:chExt cx="770625" cy="235735"/>
            </a:xfrm>
          </p:grpSpPr>
          <p:pic>
            <p:nvPicPr>
              <p:cNvPr id="622" name="Picture 621">
                <a:extLst>
                  <a:ext uri="{FF2B5EF4-FFF2-40B4-BE49-F238E27FC236}">
                    <a16:creationId xmlns:a16="http://schemas.microsoft.com/office/drawing/2014/main" id="{A3D05924-0FDF-4478-B0EE-084439D674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17079" y="4023332"/>
                <a:ext cx="199995" cy="202255"/>
              </a:xfrm>
              <a:prstGeom prst="rect">
                <a:avLst/>
              </a:prstGeom>
            </p:spPr>
          </p:pic>
          <p:pic>
            <p:nvPicPr>
              <p:cNvPr id="623" name="Picture 622">
                <a:extLst>
                  <a:ext uri="{FF2B5EF4-FFF2-40B4-BE49-F238E27FC236}">
                    <a16:creationId xmlns:a16="http://schemas.microsoft.com/office/drawing/2014/main" id="{88CABBE5-F8B3-4C6F-880D-8516F3E8F8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7" b="89867" l="9967" r="92199">
                            <a14:foregroundMark x1="73781" y1="33389" x2="73781" y2="33389"/>
                            <a14:foregroundMark x1="72156" y1="30897" x2="72156" y2="30897"/>
                            <a14:foregroundMark x1="62080" y1="29402" x2="73564" y2="30731"/>
                            <a14:foregroundMark x1="79090" y1="33223" x2="74540" y2="38704"/>
                            <a14:foregroundMark x1="74540" y1="38704" x2="68256" y2="33223"/>
                            <a14:foregroundMark x1="52113" y1="32558" x2="52113" y2="32558"/>
                            <a14:foregroundMark x1="92199" y1="22093" x2="85374" y2="28738"/>
                            <a14:foregroundMark x1="69664" y1="42359" x2="67281" y2="44518"/>
                            <a14:foregroundMark x1="50163" y1="40199" x2="50163" y2="40199"/>
                            <a14:foregroundMark x1="47996" y1="42027" x2="47996" y2="42027"/>
                            <a14:foregroundMark x1="48862" y1="41528" x2="48862" y2="41528"/>
                            <a14:foregroundMark x1="47129" y1="43023" x2="47129" y2="43023"/>
                            <a14:foregroundMark x1="46262" y1="43854" x2="46262" y2="43854"/>
                            <a14:foregroundMark x1="45720" y1="44518" x2="45720" y2="44518"/>
                            <a14:foregroundMark x1="45829" y1="44352" x2="45829" y2="44352"/>
                            <a14:foregroundMark x1="45287" y1="45017" x2="45287" y2="45017"/>
                            <a14:foregroundMark x1="45504" y1="44850" x2="45504" y2="44850"/>
                            <a14:foregroundMark x1="50163" y1="34884" x2="50163" y2="34884"/>
                            <a14:foregroundMark x1="48971" y1="36047" x2="48971" y2="36047"/>
                            <a14:foregroundMark x1="47996" y1="37375" x2="47996" y2="37375"/>
                            <a14:foregroundMark x1="47129" y1="38538" x2="47129" y2="38538"/>
                            <a14:foregroundMark x1="46804" y1="39203" x2="46804" y2="39203"/>
                            <a14:foregroundMark x1="46912" y1="38870" x2="46912" y2="38870"/>
                            <a14:foregroundMark x1="46479" y1="39535" x2="46479" y2="39535"/>
                            <a14:foregroundMark x1="51679" y1="28405" x2="51679" y2="28405"/>
                            <a14:foregroundMark x1="50596" y1="29734" x2="50596" y2="29734"/>
                            <a14:foregroundMark x1="49946" y1="30399" x2="49946" y2="30399"/>
                            <a14:foregroundMark x1="48104" y1="33389" x2="48104" y2="33389"/>
                            <a14:foregroundMark x1="47346" y1="34551" x2="47346" y2="34551"/>
                            <a14:foregroundMark x1="47021" y1="35382" x2="47021" y2="35382"/>
                            <a14:foregroundMark x1="47237" y1="34884" x2="47237" y2="34884"/>
                          </a14:backgroundRemoval>
                        </a14:imgEffect>
                      </a14:imgLayer>
                    </a14:imgProps>
                  </a:ext>
                  <a:ext uri="{28A0092B-C50C-407E-A947-70E740481C1C}">
                    <a14:useLocalDpi xmlns:a14="http://schemas.microsoft.com/office/drawing/2010/main"/>
                  </a:ext>
                </a:extLst>
              </a:blip>
              <a:stretch>
                <a:fillRect/>
              </a:stretch>
            </p:blipFill>
            <p:spPr>
              <a:xfrm>
                <a:off x="3846449" y="4045004"/>
                <a:ext cx="288225" cy="187986"/>
              </a:xfrm>
              <a:prstGeom prst="rect">
                <a:avLst/>
              </a:prstGeom>
            </p:spPr>
          </p:pic>
          <p:pic>
            <p:nvPicPr>
              <p:cNvPr id="624" name="Picture 623">
                <a:extLst>
                  <a:ext uri="{FF2B5EF4-FFF2-40B4-BE49-F238E27FC236}">
                    <a16:creationId xmlns:a16="http://schemas.microsoft.com/office/drawing/2014/main" id="{8AA3B1B8-30F6-454E-ABF2-28908C1D09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45431" y="4021130"/>
                <a:ext cx="231815" cy="235735"/>
              </a:xfrm>
              <a:prstGeom prst="rect">
                <a:avLst/>
              </a:prstGeom>
            </p:spPr>
          </p:pic>
        </p:grpSp>
        <p:sp>
          <p:nvSpPr>
            <p:cNvPr id="625" name="Freeform 5">
              <a:extLst>
                <a:ext uri="{FF2B5EF4-FFF2-40B4-BE49-F238E27FC236}">
                  <a16:creationId xmlns:a16="http://schemas.microsoft.com/office/drawing/2014/main" id="{7422796B-AC1B-4CD6-B8BA-820F1A5D2FF9}"/>
                </a:ext>
              </a:extLst>
            </p:cNvPr>
            <p:cNvSpPr>
              <a:spLocks noEditPoints="1"/>
            </p:cNvSpPr>
            <p:nvPr/>
          </p:nvSpPr>
          <p:spPr bwMode="auto">
            <a:xfrm flipH="1">
              <a:off x="3747652" y="3100023"/>
              <a:ext cx="1129025" cy="378698"/>
            </a:xfrm>
            <a:prstGeom prst="rect">
              <a:avLst/>
            </a:prstGeom>
          </p:spPr>
          <p:txBody>
            <a:bodyPr vert="horz" lIns="0" tIns="0" rIns="0" bIns="0" rtlCol="0" anchor="ctr" anchorCtr="0">
              <a:noAutofit/>
            </a:bodyPr>
            <a:lstStyle/>
            <a:p>
              <a:pPr algn="ctr" defTabSz="609402">
                <a:lnSpc>
                  <a:spcPct val="70000"/>
                </a:lnSpc>
                <a:spcBef>
                  <a:spcPct val="0"/>
                </a:spcBef>
                <a:defRPr/>
              </a:pPr>
              <a:r>
                <a:rPr lang="en-US" sz="1200" dirty="0">
                  <a:ln w="9525">
                    <a:noFill/>
                  </a:ln>
                  <a:solidFill>
                    <a:schemeClr val="bg1"/>
                  </a:solidFill>
                  <a:latin typeface="IntelOne Display Regular" panose="020B0503020203020204" pitchFamily="34" charset="77"/>
                  <a:ea typeface="Intel Clear Pro" panose="020B0804020202060201" pitchFamily="34" charset="0"/>
                  <a:cs typeface="Intel Clear Pro" panose="020B0804020202060201" pitchFamily="34" charset="0"/>
                </a:rPr>
                <a:t>Connectivity</a:t>
              </a:r>
            </a:p>
          </p:txBody>
        </p:sp>
      </p:grpSp>
      <p:grpSp>
        <p:nvGrpSpPr>
          <p:cNvPr id="20" name="Group 19">
            <a:extLst>
              <a:ext uri="{FF2B5EF4-FFF2-40B4-BE49-F238E27FC236}">
                <a16:creationId xmlns:a16="http://schemas.microsoft.com/office/drawing/2014/main" id="{BF737D32-D6E8-574B-9BD1-3D9DC70B3AB7}"/>
              </a:ext>
            </a:extLst>
          </p:cNvPr>
          <p:cNvGrpSpPr/>
          <p:nvPr/>
        </p:nvGrpSpPr>
        <p:grpSpPr>
          <a:xfrm>
            <a:off x="709575" y="2511844"/>
            <a:ext cx="1105263" cy="510904"/>
            <a:chOff x="709575" y="2678898"/>
            <a:chExt cx="1105263" cy="510904"/>
          </a:xfrm>
        </p:grpSpPr>
        <p:pic>
          <p:nvPicPr>
            <p:cNvPr id="688" name="Picture 687">
              <a:extLst>
                <a:ext uri="{FF2B5EF4-FFF2-40B4-BE49-F238E27FC236}">
                  <a16:creationId xmlns:a16="http://schemas.microsoft.com/office/drawing/2014/main" id="{BAB3C640-FE9F-4F32-94AD-A1B5499C51F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9575" y="2678898"/>
              <a:ext cx="506917" cy="506917"/>
            </a:xfrm>
            <a:prstGeom prst="rect">
              <a:avLst/>
            </a:prstGeom>
          </p:spPr>
        </p:pic>
        <p:pic>
          <p:nvPicPr>
            <p:cNvPr id="689" name="Picture 688">
              <a:extLst>
                <a:ext uri="{FF2B5EF4-FFF2-40B4-BE49-F238E27FC236}">
                  <a16:creationId xmlns:a16="http://schemas.microsoft.com/office/drawing/2014/main" id="{3E9E2F8C-E7C9-44B5-8785-C1D6E82CEE1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07921" y="2682885"/>
              <a:ext cx="506917" cy="506917"/>
            </a:xfrm>
            <a:prstGeom prst="rect">
              <a:avLst/>
            </a:prstGeom>
          </p:spPr>
        </p:pic>
      </p:grpSp>
      <p:grpSp>
        <p:nvGrpSpPr>
          <p:cNvPr id="690" name="Group 689">
            <a:extLst>
              <a:ext uri="{FF2B5EF4-FFF2-40B4-BE49-F238E27FC236}">
                <a16:creationId xmlns:a16="http://schemas.microsoft.com/office/drawing/2014/main" id="{45073566-8F71-4F36-9F1F-F85C8C433161}"/>
              </a:ext>
            </a:extLst>
          </p:cNvPr>
          <p:cNvGrpSpPr/>
          <p:nvPr/>
        </p:nvGrpSpPr>
        <p:grpSpPr>
          <a:xfrm>
            <a:off x="699284" y="3271475"/>
            <a:ext cx="1115554" cy="1107615"/>
            <a:chOff x="1977681" y="3725428"/>
            <a:chExt cx="1207479" cy="1198886"/>
          </a:xfrm>
        </p:grpSpPr>
        <p:pic>
          <p:nvPicPr>
            <p:cNvPr id="691" name="Picture 690">
              <a:extLst>
                <a:ext uri="{FF2B5EF4-FFF2-40B4-BE49-F238E27FC236}">
                  <a16:creationId xmlns:a16="http://schemas.microsoft.com/office/drawing/2014/main" id="{41309705-744A-4044-A73E-AD457DC2425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977681" y="3725428"/>
              <a:ext cx="548688" cy="548688"/>
            </a:xfrm>
            <a:prstGeom prst="rect">
              <a:avLst/>
            </a:prstGeom>
          </p:spPr>
        </p:pic>
        <p:pic>
          <p:nvPicPr>
            <p:cNvPr id="692" name="Picture 691">
              <a:extLst>
                <a:ext uri="{FF2B5EF4-FFF2-40B4-BE49-F238E27FC236}">
                  <a16:creationId xmlns:a16="http://schemas.microsoft.com/office/drawing/2014/main" id="{C488EEAA-AE3D-427B-B341-3FCE5C39ECB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636472" y="3725428"/>
              <a:ext cx="548688" cy="548688"/>
            </a:xfrm>
            <a:prstGeom prst="rect">
              <a:avLst/>
            </a:prstGeom>
          </p:spPr>
        </p:pic>
        <p:pic>
          <p:nvPicPr>
            <p:cNvPr id="693" name="Picture 692">
              <a:extLst>
                <a:ext uri="{FF2B5EF4-FFF2-40B4-BE49-F238E27FC236}">
                  <a16:creationId xmlns:a16="http://schemas.microsoft.com/office/drawing/2014/main" id="{B18D0264-E10F-47C8-86ED-435EFCB748F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977681" y="4375626"/>
              <a:ext cx="548688" cy="548688"/>
            </a:xfrm>
            <a:prstGeom prst="rect">
              <a:avLst/>
            </a:prstGeom>
          </p:spPr>
        </p:pic>
        <p:pic>
          <p:nvPicPr>
            <p:cNvPr id="694" name="Picture 693">
              <a:extLst>
                <a:ext uri="{FF2B5EF4-FFF2-40B4-BE49-F238E27FC236}">
                  <a16:creationId xmlns:a16="http://schemas.microsoft.com/office/drawing/2014/main" id="{552CE4BA-39AE-4F3B-8895-CA40EB974CE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636472" y="4375626"/>
              <a:ext cx="548688" cy="548688"/>
            </a:xfrm>
            <a:prstGeom prst="rect">
              <a:avLst/>
            </a:prstGeom>
          </p:spPr>
        </p:pic>
      </p:grpSp>
      <p:grpSp>
        <p:nvGrpSpPr>
          <p:cNvPr id="695" name="Group 694">
            <a:extLst>
              <a:ext uri="{FF2B5EF4-FFF2-40B4-BE49-F238E27FC236}">
                <a16:creationId xmlns:a16="http://schemas.microsoft.com/office/drawing/2014/main" id="{1470545D-B204-4F4C-ADC6-58DE64C871B3}"/>
              </a:ext>
            </a:extLst>
          </p:cNvPr>
          <p:cNvGrpSpPr/>
          <p:nvPr/>
        </p:nvGrpSpPr>
        <p:grpSpPr>
          <a:xfrm>
            <a:off x="699284" y="4486731"/>
            <a:ext cx="1115554" cy="506918"/>
            <a:chOff x="1977681" y="5402798"/>
            <a:chExt cx="1207479" cy="548689"/>
          </a:xfrm>
        </p:grpSpPr>
        <p:pic>
          <p:nvPicPr>
            <p:cNvPr id="696" name="Picture 695">
              <a:extLst>
                <a:ext uri="{FF2B5EF4-FFF2-40B4-BE49-F238E27FC236}">
                  <a16:creationId xmlns:a16="http://schemas.microsoft.com/office/drawing/2014/main" id="{C98346A3-5A8A-4473-9CE1-439F0D576B13}"/>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636472" y="5402798"/>
              <a:ext cx="548688" cy="548688"/>
            </a:xfrm>
            <a:prstGeom prst="rect">
              <a:avLst/>
            </a:prstGeom>
          </p:spPr>
        </p:pic>
        <p:pic>
          <p:nvPicPr>
            <p:cNvPr id="697" name="Picture 696">
              <a:extLst>
                <a:ext uri="{FF2B5EF4-FFF2-40B4-BE49-F238E27FC236}">
                  <a16:creationId xmlns:a16="http://schemas.microsoft.com/office/drawing/2014/main" id="{B7747D1A-7234-4923-8A15-F7EE34335E26}"/>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77681" y="5402799"/>
              <a:ext cx="548688" cy="548688"/>
            </a:xfrm>
            <a:prstGeom prst="rect">
              <a:avLst/>
            </a:prstGeom>
          </p:spPr>
        </p:pic>
      </p:grpSp>
      <p:grpSp>
        <p:nvGrpSpPr>
          <p:cNvPr id="698" name="Group 697">
            <a:extLst>
              <a:ext uri="{FF2B5EF4-FFF2-40B4-BE49-F238E27FC236}">
                <a16:creationId xmlns:a16="http://schemas.microsoft.com/office/drawing/2014/main" id="{E82B1219-90B3-461E-8CC5-1DBB3672F507}"/>
              </a:ext>
            </a:extLst>
          </p:cNvPr>
          <p:cNvGrpSpPr/>
          <p:nvPr/>
        </p:nvGrpSpPr>
        <p:grpSpPr>
          <a:xfrm>
            <a:off x="3789614" y="3823668"/>
            <a:ext cx="1115554" cy="515020"/>
            <a:chOff x="1977681" y="5402799"/>
            <a:chExt cx="1207479" cy="557459"/>
          </a:xfrm>
        </p:grpSpPr>
        <p:pic>
          <p:nvPicPr>
            <p:cNvPr id="699" name="Picture 698">
              <a:extLst>
                <a:ext uri="{FF2B5EF4-FFF2-40B4-BE49-F238E27FC236}">
                  <a16:creationId xmlns:a16="http://schemas.microsoft.com/office/drawing/2014/main" id="{DB2B77FB-07C4-49EC-9FD4-4AA4539550D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636472" y="5411570"/>
              <a:ext cx="548688" cy="548688"/>
            </a:xfrm>
            <a:prstGeom prst="rect">
              <a:avLst/>
            </a:prstGeom>
          </p:spPr>
        </p:pic>
        <p:pic>
          <p:nvPicPr>
            <p:cNvPr id="700" name="Picture 699">
              <a:extLst>
                <a:ext uri="{FF2B5EF4-FFF2-40B4-BE49-F238E27FC236}">
                  <a16:creationId xmlns:a16="http://schemas.microsoft.com/office/drawing/2014/main" id="{1A2754E8-731C-4C20-A4C3-7048AEA8E527}"/>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77681" y="5402799"/>
              <a:ext cx="548688" cy="548688"/>
            </a:xfrm>
            <a:prstGeom prst="rect">
              <a:avLst/>
            </a:prstGeom>
          </p:spPr>
        </p:pic>
      </p:grpSp>
      <p:grpSp>
        <p:nvGrpSpPr>
          <p:cNvPr id="701" name="Group 700">
            <a:extLst>
              <a:ext uri="{FF2B5EF4-FFF2-40B4-BE49-F238E27FC236}">
                <a16:creationId xmlns:a16="http://schemas.microsoft.com/office/drawing/2014/main" id="{C5D88753-0789-40F5-BDA9-93AE0A5B543B}"/>
              </a:ext>
            </a:extLst>
          </p:cNvPr>
          <p:cNvGrpSpPr/>
          <p:nvPr/>
        </p:nvGrpSpPr>
        <p:grpSpPr>
          <a:xfrm>
            <a:off x="3789614" y="2469860"/>
            <a:ext cx="1115554" cy="1107615"/>
            <a:chOff x="1977681" y="3725428"/>
            <a:chExt cx="1207479" cy="1198886"/>
          </a:xfrm>
        </p:grpSpPr>
        <p:pic>
          <p:nvPicPr>
            <p:cNvPr id="702" name="Picture 701">
              <a:extLst>
                <a:ext uri="{FF2B5EF4-FFF2-40B4-BE49-F238E27FC236}">
                  <a16:creationId xmlns:a16="http://schemas.microsoft.com/office/drawing/2014/main" id="{3538B28D-B401-4E39-9013-674989FBFAB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977681" y="3725428"/>
              <a:ext cx="548688" cy="548688"/>
            </a:xfrm>
            <a:prstGeom prst="rect">
              <a:avLst/>
            </a:prstGeom>
          </p:spPr>
        </p:pic>
        <p:pic>
          <p:nvPicPr>
            <p:cNvPr id="703" name="Picture 702">
              <a:extLst>
                <a:ext uri="{FF2B5EF4-FFF2-40B4-BE49-F238E27FC236}">
                  <a16:creationId xmlns:a16="http://schemas.microsoft.com/office/drawing/2014/main" id="{D56604DA-5227-48D5-86BA-B8577EBB497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636472" y="3725428"/>
              <a:ext cx="548688" cy="548688"/>
            </a:xfrm>
            <a:prstGeom prst="rect">
              <a:avLst/>
            </a:prstGeom>
          </p:spPr>
        </p:pic>
        <p:pic>
          <p:nvPicPr>
            <p:cNvPr id="704" name="Picture 703">
              <a:extLst>
                <a:ext uri="{FF2B5EF4-FFF2-40B4-BE49-F238E27FC236}">
                  <a16:creationId xmlns:a16="http://schemas.microsoft.com/office/drawing/2014/main" id="{731C6B29-49CD-46FB-A590-66E4EDDE549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977681" y="4375626"/>
              <a:ext cx="548688" cy="548688"/>
            </a:xfrm>
            <a:prstGeom prst="rect">
              <a:avLst/>
            </a:prstGeom>
          </p:spPr>
        </p:pic>
        <p:pic>
          <p:nvPicPr>
            <p:cNvPr id="705" name="Picture 704">
              <a:extLst>
                <a:ext uri="{FF2B5EF4-FFF2-40B4-BE49-F238E27FC236}">
                  <a16:creationId xmlns:a16="http://schemas.microsoft.com/office/drawing/2014/main" id="{1C8596FE-5772-459D-AB17-30E03E5EE8FF}"/>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636472" y="4375626"/>
              <a:ext cx="548688" cy="548688"/>
            </a:xfrm>
            <a:prstGeom prst="rect">
              <a:avLst/>
            </a:prstGeom>
          </p:spPr>
        </p:pic>
      </p:grpSp>
      <p:grpSp>
        <p:nvGrpSpPr>
          <p:cNvPr id="706" name="Group 705">
            <a:extLst>
              <a:ext uri="{FF2B5EF4-FFF2-40B4-BE49-F238E27FC236}">
                <a16:creationId xmlns:a16="http://schemas.microsoft.com/office/drawing/2014/main" id="{EE76320A-33DA-4E59-A965-60EBFDF261E3}"/>
              </a:ext>
            </a:extLst>
          </p:cNvPr>
          <p:cNvGrpSpPr/>
          <p:nvPr/>
        </p:nvGrpSpPr>
        <p:grpSpPr>
          <a:xfrm>
            <a:off x="5282362" y="2817079"/>
            <a:ext cx="1129302" cy="2948634"/>
            <a:chOff x="6919846" y="2997404"/>
            <a:chExt cx="1222360" cy="3191610"/>
          </a:xfrm>
        </p:grpSpPr>
        <p:grpSp>
          <p:nvGrpSpPr>
            <p:cNvPr id="707" name="Group 706">
              <a:extLst>
                <a:ext uri="{FF2B5EF4-FFF2-40B4-BE49-F238E27FC236}">
                  <a16:creationId xmlns:a16="http://schemas.microsoft.com/office/drawing/2014/main" id="{9E12B053-A618-4680-9865-BC20BE0AD229}"/>
                </a:ext>
              </a:extLst>
            </p:cNvPr>
            <p:cNvGrpSpPr/>
            <p:nvPr/>
          </p:nvGrpSpPr>
          <p:grpSpPr>
            <a:xfrm>
              <a:off x="6934727" y="5015756"/>
              <a:ext cx="1207479" cy="548688"/>
              <a:chOff x="1977681" y="5169831"/>
              <a:chExt cx="1207479" cy="548688"/>
            </a:xfrm>
          </p:grpSpPr>
          <p:pic>
            <p:nvPicPr>
              <p:cNvPr id="715" name="Picture 714">
                <a:extLst>
                  <a:ext uri="{FF2B5EF4-FFF2-40B4-BE49-F238E27FC236}">
                    <a16:creationId xmlns:a16="http://schemas.microsoft.com/office/drawing/2014/main" id="{CCDEF7E8-9592-4671-BF1C-B94CA736A268}"/>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636472" y="5169831"/>
                <a:ext cx="548688" cy="548688"/>
              </a:xfrm>
              <a:prstGeom prst="rect">
                <a:avLst/>
              </a:prstGeom>
            </p:spPr>
          </p:pic>
          <p:pic>
            <p:nvPicPr>
              <p:cNvPr id="716" name="Picture 715">
                <a:extLst>
                  <a:ext uri="{FF2B5EF4-FFF2-40B4-BE49-F238E27FC236}">
                    <a16:creationId xmlns:a16="http://schemas.microsoft.com/office/drawing/2014/main" id="{520F2A68-6887-41FA-9D0E-9D6678F8F184}"/>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77681" y="5169831"/>
                <a:ext cx="548688" cy="548688"/>
              </a:xfrm>
              <a:prstGeom prst="rect">
                <a:avLst/>
              </a:prstGeom>
            </p:spPr>
          </p:pic>
        </p:grpSp>
        <p:pic>
          <p:nvPicPr>
            <p:cNvPr id="708" name="Picture 707">
              <a:extLst>
                <a:ext uri="{FF2B5EF4-FFF2-40B4-BE49-F238E27FC236}">
                  <a16:creationId xmlns:a16="http://schemas.microsoft.com/office/drawing/2014/main" id="{F603EB54-E453-4D7B-9517-EFFB96EFB62D}"/>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919846" y="5640326"/>
              <a:ext cx="548688" cy="548688"/>
            </a:xfrm>
            <a:prstGeom prst="rect">
              <a:avLst/>
            </a:prstGeom>
          </p:spPr>
        </p:pic>
        <p:grpSp>
          <p:nvGrpSpPr>
            <p:cNvPr id="709" name="Group 708">
              <a:extLst>
                <a:ext uri="{FF2B5EF4-FFF2-40B4-BE49-F238E27FC236}">
                  <a16:creationId xmlns:a16="http://schemas.microsoft.com/office/drawing/2014/main" id="{D51D3683-AFEB-4060-9D52-B6A5F69745BC}"/>
                </a:ext>
              </a:extLst>
            </p:cNvPr>
            <p:cNvGrpSpPr/>
            <p:nvPr/>
          </p:nvGrpSpPr>
          <p:grpSpPr>
            <a:xfrm>
              <a:off x="6934727" y="3681481"/>
              <a:ext cx="1207479" cy="1198886"/>
              <a:chOff x="1977681" y="3725428"/>
              <a:chExt cx="1207479" cy="1198886"/>
            </a:xfrm>
          </p:grpSpPr>
          <p:pic>
            <p:nvPicPr>
              <p:cNvPr id="711" name="Picture 710">
                <a:extLst>
                  <a:ext uri="{FF2B5EF4-FFF2-40B4-BE49-F238E27FC236}">
                    <a16:creationId xmlns:a16="http://schemas.microsoft.com/office/drawing/2014/main" id="{12A5C83C-006A-4349-9279-72FFA0C50FB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977681" y="3725428"/>
                <a:ext cx="548688" cy="548688"/>
              </a:xfrm>
              <a:prstGeom prst="rect">
                <a:avLst/>
              </a:prstGeom>
            </p:spPr>
          </p:pic>
          <p:pic>
            <p:nvPicPr>
              <p:cNvPr id="712" name="Picture 711">
                <a:extLst>
                  <a:ext uri="{FF2B5EF4-FFF2-40B4-BE49-F238E27FC236}">
                    <a16:creationId xmlns:a16="http://schemas.microsoft.com/office/drawing/2014/main" id="{CD731ADF-FB0F-4B6C-AB5E-732AA39959E5}"/>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636472" y="3725428"/>
                <a:ext cx="548688" cy="548688"/>
              </a:xfrm>
              <a:prstGeom prst="rect">
                <a:avLst/>
              </a:prstGeom>
            </p:spPr>
          </p:pic>
          <p:pic>
            <p:nvPicPr>
              <p:cNvPr id="713" name="Picture 712">
                <a:extLst>
                  <a:ext uri="{FF2B5EF4-FFF2-40B4-BE49-F238E27FC236}">
                    <a16:creationId xmlns:a16="http://schemas.microsoft.com/office/drawing/2014/main" id="{62F7FB72-5160-4BF7-BF87-8EAAD9E6A10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977681" y="4375626"/>
                <a:ext cx="548688" cy="548688"/>
              </a:xfrm>
              <a:prstGeom prst="rect">
                <a:avLst/>
              </a:prstGeom>
            </p:spPr>
          </p:pic>
          <p:pic>
            <p:nvPicPr>
              <p:cNvPr id="714" name="Picture 713">
                <a:extLst>
                  <a:ext uri="{FF2B5EF4-FFF2-40B4-BE49-F238E27FC236}">
                    <a16:creationId xmlns:a16="http://schemas.microsoft.com/office/drawing/2014/main" id="{B2F8A699-722A-4C83-AA15-6ABF882D7EF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636472" y="4375626"/>
                <a:ext cx="548688" cy="548688"/>
              </a:xfrm>
              <a:prstGeom prst="rect">
                <a:avLst/>
              </a:prstGeom>
            </p:spPr>
          </p:pic>
        </p:grpSp>
        <p:pic>
          <p:nvPicPr>
            <p:cNvPr id="710" name="Picture 709">
              <a:extLst>
                <a:ext uri="{FF2B5EF4-FFF2-40B4-BE49-F238E27FC236}">
                  <a16:creationId xmlns:a16="http://schemas.microsoft.com/office/drawing/2014/main" id="{1BEE100C-5408-4126-AEE4-E35ABD1DFE9B}"/>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264122" y="2997404"/>
              <a:ext cx="548688" cy="548688"/>
            </a:xfrm>
            <a:prstGeom prst="rect">
              <a:avLst/>
            </a:prstGeom>
          </p:spPr>
        </p:pic>
      </p:grpSp>
      <p:grpSp>
        <p:nvGrpSpPr>
          <p:cNvPr id="717" name="Group 716">
            <a:extLst>
              <a:ext uri="{FF2B5EF4-FFF2-40B4-BE49-F238E27FC236}">
                <a16:creationId xmlns:a16="http://schemas.microsoft.com/office/drawing/2014/main" id="{FF3AF8B0-0183-43C2-88C7-D04699FA5D0B}"/>
              </a:ext>
            </a:extLst>
          </p:cNvPr>
          <p:cNvGrpSpPr/>
          <p:nvPr/>
        </p:nvGrpSpPr>
        <p:grpSpPr>
          <a:xfrm>
            <a:off x="3805466" y="4441204"/>
            <a:ext cx="1115554" cy="506917"/>
            <a:chOff x="5280005" y="3033505"/>
            <a:chExt cx="1207479" cy="548688"/>
          </a:xfrm>
        </p:grpSpPr>
        <p:pic>
          <p:nvPicPr>
            <p:cNvPr id="718" name="Picture 717">
              <a:extLst>
                <a:ext uri="{FF2B5EF4-FFF2-40B4-BE49-F238E27FC236}">
                  <a16:creationId xmlns:a16="http://schemas.microsoft.com/office/drawing/2014/main" id="{45782B28-3495-45C7-A0C2-48C9DDB6EEE3}"/>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5280005" y="3033505"/>
              <a:ext cx="548688" cy="548688"/>
            </a:xfrm>
            <a:prstGeom prst="rect">
              <a:avLst/>
            </a:prstGeom>
          </p:spPr>
        </p:pic>
        <p:pic>
          <p:nvPicPr>
            <p:cNvPr id="719" name="Picture 718">
              <a:extLst>
                <a:ext uri="{FF2B5EF4-FFF2-40B4-BE49-F238E27FC236}">
                  <a16:creationId xmlns:a16="http://schemas.microsoft.com/office/drawing/2014/main" id="{D87D05CA-4B28-4720-926A-4E59D9769228}"/>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938796" y="3033505"/>
              <a:ext cx="548688" cy="548688"/>
            </a:xfrm>
            <a:prstGeom prst="rect">
              <a:avLst/>
            </a:prstGeom>
          </p:spPr>
        </p:pic>
      </p:grpSp>
      <p:grpSp>
        <p:nvGrpSpPr>
          <p:cNvPr id="720" name="Group 719">
            <a:extLst>
              <a:ext uri="{FF2B5EF4-FFF2-40B4-BE49-F238E27FC236}">
                <a16:creationId xmlns:a16="http://schemas.microsoft.com/office/drawing/2014/main" id="{FE1B29A2-3D82-4B2F-A0A4-8115F0008CEE}"/>
              </a:ext>
            </a:extLst>
          </p:cNvPr>
          <p:cNvGrpSpPr/>
          <p:nvPr/>
        </p:nvGrpSpPr>
        <p:grpSpPr>
          <a:xfrm>
            <a:off x="6869929" y="2567824"/>
            <a:ext cx="1105263" cy="1104443"/>
            <a:chOff x="8641080" y="2764155"/>
            <a:chExt cx="1196340" cy="1195453"/>
          </a:xfrm>
        </p:grpSpPr>
        <p:pic>
          <p:nvPicPr>
            <p:cNvPr id="721" name="Picture 720">
              <a:extLst>
                <a:ext uri="{FF2B5EF4-FFF2-40B4-BE49-F238E27FC236}">
                  <a16:creationId xmlns:a16="http://schemas.microsoft.com/office/drawing/2014/main" id="{AB617AFE-0407-4FAF-AE4D-77B6C5848E3D}"/>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641080" y="2764155"/>
              <a:ext cx="548688" cy="548688"/>
            </a:xfrm>
            <a:prstGeom prst="rect">
              <a:avLst/>
            </a:prstGeom>
          </p:spPr>
        </p:pic>
        <p:pic>
          <p:nvPicPr>
            <p:cNvPr id="722" name="Picture 721">
              <a:extLst>
                <a:ext uri="{FF2B5EF4-FFF2-40B4-BE49-F238E27FC236}">
                  <a16:creationId xmlns:a16="http://schemas.microsoft.com/office/drawing/2014/main" id="{03F0E588-B9AC-4264-9E96-03B69B3A5C83}"/>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9288732" y="2764155"/>
              <a:ext cx="548688" cy="548688"/>
            </a:xfrm>
            <a:prstGeom prst="rect">
              <a:avLst/>
            </a:prstGeom>
          </p:spPr>
        </p:pic>
        <p:pic>
          <p:nvPicPr>
            <p:cNvPr id="723" name="Picture 722">
              <a:extLst>
                <a:ext uri="{FF2B5EF4-FFF2-40B4-BE49-F238E27FC236}">
                  <a16:creationId xmlns:a16="http://schemas.microsoft.com/office/drawing/2014/main" id="{0538DC43-CBBC-4BB5-972D-980F2076AD7F}"/>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8641080" y="3410920"/>
              <a:ext cx="548688" cy="548688"/>
            </a:xfrm>
            <a:prstGeom prst="rect">
              <a:avLst/>
            </a:prstGeom>
          </p:spPr>
        </p:pic>
        <p:pic>
          <p:nvPicPr>
            <p:cNvPr id="724" name="Picture 723">
              <a:extLst>
                <a:ext uri="{FF2B5EF4-FFF2-40B4-BE49-F238E27FC236}">
                  <a16:creationId xmlns:a16="http://schemas.microsoft.com/office/drawing/2014/main" id="{A7A08FD5-CE1F-4C3B-B2C4-E6D3F5611282}"/>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288732" y="3410920"/>
              <a:ext cx="548688" cy="548688"/>
            </a:xfrm>
            <a:prstGeom prst="rect">
              <a:avLst/>
            </a:prstGeom>
          </p:spPr>
        </p:pic>
      </p:grpSp>
      <p:pic>
        <p:nvPicPr>
          <p:cNvPr id="725" name="Picture 724">
            <a:extLst>
              <a:ext uri="{FF2B5EF4-FFF2-40B4-BE49-F238E27FC236}">
                <a16:creationId xmlns:a16="http://schemas.microsoft.com/office/drawing/2014/main" id="{596A0D24-FED4-41F2-B636-86523AFA45B5}"/>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6918330" y="3753555"/>
            <a:ext cx="968774" cy="692786"/>
          </a:xfrm>
          <a:prstGeom prst="rect">
            <a:avLst/>
          </a:prstGeom>
        </p:spPr>
      </p:pic>
      <p:pic>
        <p:nvPicPr>
          <p:cNvPr id="726" name="Picture 725">
            <a:extLst>
              <a:ext uri="{FF2B5EF4-FFF2-40B4-BE49-F238E27FC236}">
                <a16:creationId xmlns:a16="http://schemas.microsoft.com/office/drawing/2014/main" id="{A861CE47-A025-4D65-AEE4-B16A0D0E1AA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50830" y="4606490"/>
            <a:ext cx="536490" cy="536490"/>
          </a:xfrm>
          <a:prstGeom prst="rect">
            <a:avLst/>
          </a:prstGeom>
        </p:spPr>
      </p:pic>
      <p:grpSp>
        <p:nvGrpSpPr>
          <p:cNvPr id="2" name="Group 1">
            <a:extLst>
              <a:ext uri="{FF2B5EF4-FFF2-40B4-BE49-F238E27FC236}">
                <a16:creationId xmlns:a16="http://schemas.microsoft.com/office/drawing/2014/main" id="{3D6D2383-CF57-B242-90AF-73A4389D8EC3}"/>
              </a:ext>
            </a:extLst>
          </p:cNvPr>
          <p:cNvGrpSpPr/>
          <p:nvPr/>
        </p:nvGrpSpPr>
        <p:grpSpPr>
          <a:xfrm>
            <a:off x="9921075" y="2384545"/>
            <a:ext cx="1079561" cy="1109165"/>
            <a:chOff x="401645" y="2913468"/>
            <a:chExt cx="1168520" cy="1200565"/>
          </a:xfrm>
        </p:grpSpPr>
        <p:grpSp>
          <p:nvGrpSpPr>
            <p:cNvPr id="738" name="Group 737">
              <a:extLst>
                <a:ext uri="{FF2B5EF4-FFF2-40B4-BE49-F238E27FC236}">
                  <a16:creationId xmlns:a16="http://schemas.microsoft.com/office/drawing/2014/main" id="{AF8CC220-4089-47B6-A228-3A1B1592BC28}"/>
                </a:ext>
              </a:extLst>
            </p:cNvPr>
            <p:cNvGrpSpPr/>
            <p:nvPr/>
          </p:nvGrpSpPr>
          <p:grpSpPr>
            <a:xfrm>
              <a:off x="401645" y="2913468"/>
              <a:ext cx="1168520" cy="875777"/>
              <a:chOff x="2248677" y="2247636"/>
              <a:chExt cx="2751362" cy="2062080"/>
            </a:xfrm>
          </p:grpSpPr>
          <p:grpSp>
            <p:nvGrpSpPr>
              <p:cNvPr id="739" name="Group 738">
                <a:extLst>
                  <a:ext uri="{FF2B5EF4-FFF2-40B4-BE49-F238E27FC236}">
                    <a16:creationId xmlns:a16="http://schemas.microsoft.com/office/drawing/2014/main" id="{34BB8DF5-4935-49D5-AF11-9E33E616DAFB}"/>
                  </a:ext>
                </a:extLst>
              </p:cNvPr>
              <p:cNvGrpSpPr/>
              <p:nvPr/>
            </p:nvGrpSpPr>
            <p:grpSpPr>
              <a:xfrm>
                <a:off x="2248677" y="2611310"/>
                <a:ext cx="2751362" cy="1698406"/>
                <a:chOff x="4372669" y="149583"/>
                <a:chExt cx="3703388" cy="2286089"/>
              </a:xfrm>
              <a:solidFill>
                <a:srgbClr val="1168B6"/>
              </a:solidFill>
            </p:grpSpPr>
            <p:sp>
              <p:nvSpPr>
                <p:cNvPr id="741" name="Freeform: Shape 740">
                  <a:extLst>
                    <a:ext uri="{FF2B5EF4-FFF2-40B4-BE49-F238E27FC236}">
                      <a16:creationId xmlns:a16="http://schemas.microsoft.com/office/drawing/2014/main" id="{321B8000-9B98-43AD-87ED-8FAAEC5F1DD5}"/>
                    </a:ext>
                  </a:extLst>
                </p:cNvPr>
                <p:cNvSpPr/>
                <p:nvPr/>
              </p:nvSpPr>
              <p:spPr>
                <a:xfrm>
                  <a:off x="5842634" y="149583"/>
                  <a:ext cx="1021503" cy="845819"/>
                </a:xfrm>
                <a:custGeom>
                  <a:avLst/>
                  <a:gdLst>
                    <a:gd name="connsiteX0" fmla="*/ 736283 w 1021503"/>
                    <a:gd name="connsiteY0" fmla="*/ 953 h 845819"/>
                    <a:gd name="connsiteX1" fmla="*/ 795338 w 1021503"/>
                    <a:gd name="connsiteY1" fmla="*/ 13335 h 845819"/>
                    <a:gd name="connsiteX2" fmla="*/ 1013460 w 1021503"/>
                    <a:gd name="connsiteY2" fmla="*/ 250508 h 845819"/>
                    <a:gd name="connsiteX3" fmla="*/ 1021080 w 1021503"/>
                    <a:gd name="connsiteY3" fmla="*/ 332423 h 845819"/>
                    <a:gd name="connsiteX4" fmla="*/ 1021080 w 1021503"/>
                    <a:gd name="connsiteY4" fmla="*/ 823913 h 845819"/>
                    <a:gd name="connsiteX5" fmla="*/ 1020127 w 1021503"/>
                    <a:gd name="connsiteY5" fmla="*/ 845820 h 845819"/>
                    <a:gd name="connsiteX6" fmla="*/ 737235 w 1021503"/>
                    <a:gd name="connsiteY6" fmla="*/ 845820 h 845819"/>
                    <a:gd name="connsiteX7" fmla="*/ 736283 w 1021503"/>
                    <a:gd name="connsiteY7" fmla="*/ 819150 h 845819"/>
                    <a:gd name="connsiteX8" fmla="*/ 736283 w 1021503"/>
                    <a:gd name="connsiteY8" fmla="*/ 419100 h 845819"/>
                    <a:gd name="connsiteX9" fmla="*/ 730568 w 1021503"/>
                    <a:gd name="connsiteY9" fmla="*/ 360998 h 845819"/>
                    <a:gd name="connsiteX10" fmla="*/ 641033 w 1021503"/>
                    <a:gd name="connsiteY10" fmla="*/ 284798 h 845819"/>
                    <a:gd name="connsiteX11" fmla="*/ 519113 w 1021503"/>
                    <a:gd name="connsiteY11" fmla="*/ 283845 h 845819"/>
                    <a:gd name="connsiteX12" fmla="*/ 510540 w 1021503"/>
                    <a:gd name="connsiteY12" fmla="*/ 286703 h 845819"/>
                    <a:gd name="connsiteX13" fmla="*/ 510540 w 1021503"/>
                    <a:gd name="connsiteY13" fmla="*/ 843915 h 845819"/>
                    <a:gd name="connsiteX14" fmla="*/ 225742 w 1021503"/>
                    <a:gd name="connsiteY14" fmla="*/ 843915 h 845819"/>
                    <a:gd name="connsiteX15" fmla="*/ 224790 w 1021503"/>
                    <a:gd name="connsiteY15" fmla="*/ 821055 h 845819"/>
                    <a:gd name="connsiteX16" fmla="*/ 224790 w 1021503"/>
                    <a:gd name="connsiteY16" fmla="*/ 421005 h 845819"/>
                    <a:gd name="connsiteX17" fmla="*/ 219075 w 1021503"/>
                    <a:gd name="connsiteY17" fmla="*/ 362903 h 845819"/>
                    <a:gd name="connsiteX18" fmla="*/ 122872 w 1021503"/>
                    <a:gd name="connsiteY18" fmla="*/ 282893 h 845819"/>
                    <a:gd name="connsiteX19" fmla="*/ 26670 w 1021503"/>
                    <a:gd name="connsiteY19" fmla="*/ 282893 h 845819"/>
                    <a:gd name="connsiteX20" fmla="*/ 0 w 1021503"/>
                    <a:gd name="connsiteY20" fmla="*/ 282893 h 845819"/>
                    <a:gd name="connsiteX21" fmla="*/ 20002 w 1021503"/>
                    <a:gd name="connsiteY21" fmla="*/ 260985 h 845819"/>
                    <a:gd name="connsiteX22" fmla="*/ 267652 w 1021503"/>
                    <a:gd name="connsiteY22" fmla="*/ 13335 h 845819"/>
                    <a:gd name="connsiteX23" fmla="*/ 280988 w 1021503"/>
                    <a:gd name="connsiteY23" fmla="*/ 0 h 845819"/>
                    <a:gd name="connsiteX24" fmla="*/ 736283 w 1021503"/>
                    <a:gd name="connsiteY24" fmla="*/ 953 h 84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1503" h="845819">
                      <a:moveTo>
                        <a:pt x="736283" y="953"/>
                      </a:moveTo>
                      <a:cubicBezTo>
                        <a:pt x="756285" y="4763"/>
                        <a:pt x="776288" y="8573"/>
                        <a:pt x="795338" y="13335"/>
                      </a:cubicBezTo>
                      <a:cubicBezTo>
                        <a:pt x="919162" y="44768"/>
                        <a:pt x="990600" y="125730"/>
                        <a:pt x="1013460" y="250508"/>
                      </a:cubicBezTo>
                      <a:cubicBezTo>
                        <a:pt x="1018223" y="277178"/>
                        <a:pt x="1021080" y="304800"/>
                        <a:pt x="1021080" y="332423"/>
                      </a:cubicBezTo>
                      <a:cubicBezTo>
                        <a:pt x="1022033" y="496253"/>
                        <a:pt x="1021080" y="660083"/>
                        <a:pt x="1021080" y="823913"/>
                      </a:cubicBezTo>
                      <a:cubicBezTo>
                        <a:pt x="1021080" y="830580"/>
                        <a:pt x="1020127" y="837248"/>
                        <a:pt x="1020127" y="845820"/>
                      </a:cubicBezTo>
                      <a:cubicBezTo>
                        <a:pt x="925830" y="845820"/>
                        <a:pt x="833438" y="845820"/>
                        <a:pt x="737235" y="845820"/>
                      </a:cubicBezTo>
                      <a:cubicBezTo>
                        <a:pt x="737235" y="837248"/>
                        <a:pt x="736283" y="827723"/>
                        <a:pt x="736283" y="819150"/>
                      </a:cubicBezTo>
                      <a:cubicBezTo>
                        <a:pt x="736283" y="685800"/>
                        <a:pt x="736283" y="552450"/>
                        <a:pt x="736283" y="419100"/>
                      </a:cubicBezTo>
                      <a:cubicBezTo>
                        <a:pt x="736283" y="400050"/>
                        <a:pt x="734377" y="380048"/>
                        <a:pt x="730568" y="360998"/>
                      </a:cubicBezTo>
                      <a:cubicBezTo>
                        <a:pt x="720090" y="316230"/>
                        <a:pt x="686752" y="286703"/>
                        <a:pt x="641033" y="284798"/>
                      </a:cubicBezTo>
                      <a:cubicBezTo>
                        <a:pt x="600075" y="282893"/>
                        <a:pt x="559118" y="283845"/>
                        <a:pt x="519113" y="283845"/>
                      </a:cubicBezTo>
                      <a:cubicBezTo>
                        <a:pt x="517208" y="283845"/>
                        <a:pt x="515302" y="285750"/>
                        <a:pt x="510540" y="286703"/>
                      </a:cubicBezTo>
                      <a:cubicBezTo>
                        <a:pt x="510540" y="471488"/>
                        <a:pt x="510540" y="657225"/>
                        <a:pt x="510540" y="843915"/>
                      </a:cubicBezTo>
                      <a:cubicBezTo>
                        <a:pt x="415290" y="843915"/>
                        <a:pt x="320992" y="843915"/>
                        <a:pt x="225742" y="843915"/>
                      </a:cubicBezTo>
                      <a:cubicBezTo>
                        <a:pt x="225742" y="836295"/>
                        <a:pt x="224790" y="828675"/>
                        <a:pt x="224790" y="821055"/>
                      </a:cubicBezTo>
                      <a:cubicBezTo>
                        <a:pt x="224790" y="687705"/>
                        <a:pt x="224790" y="554355"/>
                        <a:pt x="224790" y="421005"/>
                      </a:cubicBezTo>
                      <a:cubicBezTo>
                        <a:pt x="224790" y="401955"/>
                        <a:pt x="223838" y="381953"/>
                        <a:pt x="219075" y="362903"/>
                      </a:cubicBezTo>
                      <a:cubicBezTo>
                        <a:pt x="207645" y="312420"/>
                        <a:pt x="174308" y="284798"/>
                        <a:pt x="122872" y="282893"/>
                      </a:cubicBezTo>
                      <a:cubicBezTo>
                        <a:pt x="90488" y="281940"/>
                        <a:pt x="59055" y="282893"/>
                        <a:pt x="26670" y="282893"/>
                      </a:cubicBezTo>
                      <a:cubicBezTo>
                        <a:pt x="20002" y="282893"/>
                        <a:pt x="13335" y="282893"/>
                        <a:pt x="0" y="282893"/>
                      </a:cubicBezTo>
                      <a:cubicBezTo>
                        <a:pt x="9525" y="272415"/>
                        <a:pt x="14288" y="266700"/>
                        <a:pt x="20002" y="260985"/>
                      </a:cubicBezTo>
                      <a:cubicBezTo>
                        <a:pt x="102870" y="178118"/>
                        <a:pt x="184785" y="96203"/>
                        <a:pt x="267652" y="13335"/>
                      </a:cubicBezTo>
                      <a:cubicBezTo>
                        <a:pt x="272415" y="8573"/>
                        <a:pt x="276225" y="3810"/>
                        <a:pt x="280988" y="0"/>
                      </a:cubicBezTo>
                      <a:cubicBezTo>
                        <a:pt x="431483" y="953"/>
                        <a:pt x="583883" y="953"/>
                        <a:pt x="736283" y="953"/>
                      </a:cubicBezTo>
                      <a:close/>
                    </a:path>
                  </a:pathLst>
                </a:custGeom>
                <a:grpFill/>
                <a:ln w="9525" cap="flat">
                  <a:noFill/>
                  <a:prstDash val="solid"/>
                  <a:miter/>
                </a:ln>
              </p:spPr>
              <p:txBody>
                <a:bodyPr rtlCol="0" anchor="ctr"/>
                <a:lstStyle/>
                <a:p>
                  <a:pPr defTabSz="914126">
                    <a:defRPr/>
                  </a:pPr>
                  <a:endParaRPr lang="en-US" sz="1799" dirty="0">
                    <a:solidFill>
                      <a:srgbClr val="525252"/>
                    </a:solidFill>
                    <a:latin typeface="IntelOne Display Regular"/>
                  </a:endParaRPr>
                </a:p>
              </p:txBody>
            </p:sp>
            <p:sp>
              <p:nvSpPr>
                <p:cNvPr id="742" name="Freeform: Shape 741">
                  <a:extLst>
                    <a:ext uri="{FF2B5EF4-FFF2-40B4-BE49-F238E27FC236}">
                      <a16:creationId xmlns:a16="http://schemas.microsoft.com/office/drawing/2014/main" id="{EC1B473A-7089-4D3B-8BCF-02BBFC35594A}"/>
                    </a:ext>
                  </a:extLst>
                </p:cNvPr>
                <p:cNvSpPr/>
                <p:nvPr/>
              </p:nvSpPr>
              <p:spPr>
                <a:xfrm>
                  <a:off x="5554979" y="150536"/>
                  <a:ext cx="283844" cy="844867"/>
                </a:xfrm>
                <a:custGeom>
                  <a:avLst/>
                  <a:gdLst>
                    <a:gd name="connsiteX0" fmla="*/ 280035 w 283844"/>
                    <a:gd name="connsiteY0" fmla="*/ 0 h 844867"/>
                    <a:gd name="connsiteX1" fmla="*/ 283845 w 283844"/>
                    <a:gd name="connsiteY1" fmla="*/ 24765 h 844867"/>
                    <a:gd name="connsiteX2" fmla="*/ 283845 w 283844"/>
                    <a:gd name="connsiteY2" fmla="*/ 826770 h 844867"/>
                    <a:gd name="connsiteX3" fmla="*/ 282892 w 283844"/>
                    <a:gd name="connsiteY3" fmla="*/ 844868 h 844867"/>
                    <a:gd name="connsiteX4" fmla="*/ 0 w 283844"/>
                    <a:gd name="connsiteY4" fmla="*/ 844868 h 844867"/>
                    <a:gd name="connsiteX5" fmla="*/ 0 w 283844"/>
                    <a:gd name="connsiteY5" fmla="*/ 567690 h 844867"/>
                    <a:gd name="connsiteX6" fmla="*/ 278130 w 283844"/>
                    <a:gd name="connsiteY6" fmla="*/ 289560 h 844867"/>
                    <a:gd name="connsiteX7" fmla="*/ 276225 w 283844"/>
                    <a:gd name="connsiteY7" fmla="*/ 284798 h 844867"/>
                    <a:gd name="connsiteX8" fmla="*/ 1905 w 283844"/>
                    <a:gd name="connsiteY8" fmla="*/ 284798 h 844867"/>
                    <a:gd name="connsiteX9" fmla="*/ 1905 w 283844"/>
                    <a:gd name="connsiteY9" fmla="*/ 5715 h 844867"/>
                    <a:gd name="connsiteX10" fmla="*/ 29527 w 283844"/>
                    <a:gd name="connsiteY10" fmla="*/ 3810 h 844867"/>
                    <a:gd name="connsiteX11" fmla="*/ 250507 w 283844"/>
                    <a:gd name="connsiteY11" fmla="*/ 3810 h 844867"/>
                    <a:gd name="connsiteX12" fmla="*/ 276225 w 283844"/>
                    <a:gd name="connsiteY12" fmla="*/ 953 h 844867"/>
                    <a:gd name="connsiteX13" fmla="*/ 280035 w 283844"/>
                    <a:gd name="connsiteY13" fmla="*/ 0 h 84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844" h="844867">
                      <a:moveTo>
                        <a:pt x="280035" y="0"/>
                      </a:moveTo>
                      <a:cubicBezTo>
                        <a:pt x="280988" y="8573"/>
                        <a:pt x="283845" y="17145"/>
                        <a:pt x="283845" y="24765"/>
                      </a:cubicBezTo>
                      <a:cubicBezTo>
                        <a:pt x="283845" y="292418"/>
                        <a:pt x="283845" y="559118"/>
                        <a:pt x="283845" y="826770"/>
                      </a:cubicBezTo>
                      <a:cubicBezTo>
                        <a:pt x="283845" y="832485"/>
                        <a:pt x="282892" y="837248"/>
                        <a:pt x="282892" y="844868"/>
                      </a:cubicBezTo>
                      <a:cubicBezTo>
                        <a:pt x="188595" y="844868"/>
                        <a:pt x="95250" y="844868"/>
                        <a:pt x="0" y="844868"/>
                      </a:cubicBezTo>
                      <a:cubicBezTo>
                        <a:pt x="0" y="753428"/>
                        <a:pt x="0" y="661988"/>
                        <a:pt x="0" y="567690"/>
                      </a:cubicBezTo>
                      <a:cubicBezTo>
                        <a:pt x="91440" y="476250"/>
                        <a:pt x="184785" y="382905"/>
                        <a:pt x="278130" y="289560"/>
                      </a:cubicBezTo>
                      <a:cubicBezTo>
                        <a:pt x="277177" y="287655"/>
                        <a:pt x="277177" y="285750"/>
                        <a:pt x="276225" y="284798"/>
                      </a:cubicBezTo>
                      <a:cubicBezTo>
                        <a:pt x="184785" y="284798"/>
                        <a:pt x="94297" y="284798"/>
                        <a:pt x="1905" y="284798"/>
                      </a:cubicBezTo>
                      <a:cubicBezTo>
                        <a:pt x="1905" y="190500"/>
                        <a:pt x="1905" y="99060"/>
                        <a:pt x="1905" y="5715"/>
                      </a:cubicBezTo>
                      <a:cubicBezTo>
                        <a:pt x="11430" y="4763"/>
                        <a:pt x="20002" y="3810"/>
                        <a:pt x="29527" y="3810"/>
                      </a:cubicBezTo>
                      <a:cubicBezTo>
                        <a:pt x="102870" y="3810"/>
                        <a:pt x="177165" y="3810"/>
                        <a:pt x="250507" y="3810"/>
                      </a:cubicBezTo>
                      <a:cubicBezTo>
                        <a:pt x="259080" y="3810"/>
                        <a:pt x="267652" y="1905"/>
                        <a:pt x="276225" y="953"/>
                      </a:cubicBezTo>
                      <a:cubicBezTo>
                        <a:pt x="277177" y="0"/>
                        <a:pt x="279082" y="0"/>
                        <a:pt x="280035" y="0"/>
                      </a:cubicBezTo>
                      <a:close/>
                    </a:path>
                  </a:pathLst>
                </a:custGeom>
                <a:grpFill/>
                <a:ln w="9525" cap="flat">
                  <a:noFill/>
                  <a:prstDash val="solid"/>
                  <a:miter/>
                </a:ln>
              </p:spPr>
              <p:txBody>
                <a:bodyPr rtlCol="0" anchor="ctr"/>
                <a:lstStyle/>
                <a:p>
                  <a:pPr defTabSz="914126">
                    <a:defRPr/>
                  </a:pPr>
                  <a:endParaRPr lang="en-US" sz="1799" dirty="0">
                    <a:solidFill>
                      <a:srgbClr val="525252"/>
                    </a:solidFill>
                    <a:latin typeface="IntelOne Display Regular"/>
                  </a:endParaRPr>
                </a:p>
              </p:txBody>
            </p:sp>
            <p:grpSp>
              <p:nvGrpSpPr>
                <p:cNvPr id="743" name="Group 742">
                  <a:extLst>
                    <a:ext uri="{FF2B5EF4-FFF2-40B4-BE49-F238E27FC236}">
                      <a16:creationId xmlns:a16="http://schemas.microsoft.com/office/drawing/2014/main" id="{426ED813-DE5A-4E19-850C-F811232B6C51}"/>
                    </a:ext>
                  </a:extLst>
                </p:cNvPr>
                <p:cNvGrpSpPr/>
                <p:nvPr/>
              </p:nvGrpSpPr>
              <p:grpSpPr>
                <a:xfrm>
                  <a:off x="4372669" y="1268604"/>
                  <a:ext cx="3703388" cy="1167068"/>
                  <a:chOff x="4372669" y="1268604"/>
                  <a:chExt cx="3703388" cy="1167068"/>
                </a:xfrm>
                <a:grpFill/>
              </p:grpSpPr>
              <p:grpSp>
                <p:nvGrpSpPr>
                  <p:cNvPr id="744" name="Group 743">
                    <a:extLst>
                      <a:ext uri="{FF2B5EF4-FFF2-40B4-BE49-F238E27FC236}">
                        <a16:creationId xmlns:a16="http://schemas.microsoft.com/office/drawing/2014/main" id="{D5B27CA7-2925-472C-90B7-FFC947FD5747}"/>
                      </a:ext>
                    </a:extLst>
                  </p:cNvPr>
                  <p:cNvGrpSpPr>
                    <a:grpSpLocks noChangeAspect="1"/>
                  </p:cNvGrpSpPr>
                  <p:nvPr/>
                </p:nvGrpSpPr>
                <p:grpSpPr>
                  <a:xfrm>
                    <a:off x="4372669" y="1268604"/>
                    <a:ext cx="3703388" cy="851666"/>
                    <a:chOff x="4590658" y="5374564"/>
                    <a:chExt cx="3691117" cy="848843"/>
                  </a:xfrm>
                  <a:grpFill/>
                </p:grpSpPr>
                <p:sp>
                  <p:nvSpPr>
                    <p:cNvPr id="760" name="Freeform: Shape 759">
                      <a:extLst>
                        <a:ext uri="{FF2B5EF4-FFF2-40B4-BE49-F238E27FC236}">
                          <a16:creationId xmlns:a16="http://schemas.microsoft.com/office/drawing/2014/main" id="{78E5A370-1A59-4DBA-8F0F-6012F478D9BA}"/>
                        </a:ext>
                      </a:extLst>
                    </p:cNvPr>
                    <p:cNvSpPr/>
                    <p:nvPr/>
                  </p:nvSpPr>
                  <p:spPr>
                    <a:xfrm>
                      <a:off x="5921896" y="5374564"/>
                      <a:ext cx="478126" cy="683999"/>
                    </a:xfrm>
                    <a:custGeom>
                      <a:avLst/>
                      <a:gdLst/>
                      <a:ahLst/>
                      <a:cxnLst/>
                      <a:rect l="l" t="t" r="r" b="b"/>
                      <a:pathLst>
                        <a:path w="478126" h="683999">
                          <a:moveTo>
                            <a:pt x="0" y="0"/>
                          </a:moveTo>
                          <a:lnTo>
                            <a:pt x="77924" y="0"/>
                          </a:lnTo>
                          <a:lnTo>
                            <a:pt x="77924" y="280911"/>
                          </a:lnTo>
                          <a:cubicBezTo>
                            <a:pt x="98447" y="254616"/>
                            <a:pt x="123620" y="234253"/>
                            <a:pt x="153443" y="219822"/>
                          </a:cubicBezTo>
                          <a:cubicBezTo>
                            <a:pt x="183265" y="205392"/>
                            <a:pt x="214852" y="198177"/>
                            <a:pt x="248202" y="198177"/>
                          </a:cubicBezTo>
                          <a:cubicBezTo>
                            <a:pt x="313620" y="198177"/>
                            <a:pt x="368295" y="220784"/>
                            <a:pt x="412227" y="266000"/>
                          </a:cubicBezTo>
                          <a:cubicBezTo>
                            <a:pt x="456160" y="311215"/>
                            <a:pt x="478126" y="369097"/>
                            <a:pt x="478126" y="439645"/>
                          </a:cubicBezTo>
                          <a:cubicBezTo>
                            <a:pt x="478126" y="510835"/>
                            <a:pt x="455679" y="569358"/>
                            <a:pt x="410784" y="615215"/>
                          </a:cubicBezTo>
                          <a:cubicBezTo>
                            <a:pt x="365890" y="661071"/>
                            <a:pt x="310413" y="683999"/>
                            <a:pt x="244354" y="683999"/>
                          </a:cubicBezTo>
                          <a:cubicBezTo>
                            <a:pt x="211645" y="683999"/>
                            <a:pt x="180700" y="676945"/>
                            <a:pt x="151519" y="662835"/>
                          </a:cubicBezTo>
                          <a:cubicBezTo>
                            <a:pt x="122337" y="648725"/>
                            <a:pt x="97485" y="629164"/>
                            <a:pt x="76962" y="604151"/>
                          </a:cubicBezTo>
                          <a:lnTo>
                            <a:pt x="76962" y="673417"/>
                          </a:lnTo>
                          <a:lnTo>
                            <a:pt x="0" y="673417"/>
                          </a:lnTo>
                          <a:lnTo>
                            <a:pt x="0" y="0"/>
                          </a:lnTo>
                          <a:close/>
                          <a:moveTo>
                            <a:pt x="240506" y="267443"/>
                          </a:moveTo>
                          <a:cubicBezTo>
                            <a:pt x="194329" y="267443"/>
                            <a:pt x="155206" y="284278"/>
                            <a:pt x="123139" y="317949"/>
                          </a:cubicBezTo>
                          <a:cubicBezTo>
                            <a:pt x="91071" y="351620"/>
                            <a:pt x="75038" y="393468"/>
                            <a:pt x="75038" y="443493"/>
                          </a:cubicBezTo>
                          <a:cubicBezTo>
                            <a:pt x="75038" y="492236"/>
                            <a:pt x="90751" y="533122"/>
                            <a:pt x="122177" y="566151"/>
                          </a:cubicBezTo>
                          <a:cubicBezTo>
                            <a:pt x="153603" y="599181"/>
                            <a:pt x="192084" y="615696"/>
                            <a:pt x="237620" y="615696"/>
                          </a:cubicBezTo>
                          <a:cubicBezTo>
                            <a:pt x="285080" y="615696"/>
                            <a:pt x="323721" y="599822"/>
                            <a:pt x="353544" y="568075"/>
                          </a:cubicBezTo>
                          <a:cubicBezTo>
                            <a:pt x="383367" y="536329"/>
                            <a:pt x="398278" y="494160"/>
                            <a:pt x="398278" y="441569"/>
                          </a:cubicBezTo>
                          <a:cubicBezTo>
                            <a:pt x="398278" y="389620"/>
                            <a:pt x="383687" y="347611"/>
                            <a:pt x="354506" y="315544"/>
                          </a:cubicBezTo>
                          <a:cubicBezTo>
                            <a:pt x="325324" y="283476"/>
                            <a:pt x="287324" y="267443"/>
                            <a:pt x="240506" y="267443"/>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1" name="Freeform: Shape 760">
                      <a:extLst>
                        <a:ext uri="{FF2B5EF4-FFF2-40B4-BE49-F238E27FC236}">
                          <a16:creationId xmlns:a16="http://schemas.microsoft.com/office/drawing/2014/main" id="{5EA75F86-A940-4600-BD58-DD85546E7DF4}"/>
                        </a:ext>
                      </a:extLst>
                    </p:cNvPr>
                    <p:cNvSpPr/>
                    <p:nvPr/>
                  </p:nvSpPr>
                  <p:spPr>
                    <a:xfrm>
                      <a:off x="6685770" y="5376825"/>
                      <a:ext cx="78886" cy="673417"/>
                    </a:xfrm>
                    <a:custGeom>
                      <a:avLst/>
                      <a:gdLst/>
                      <a:ahLst/>
                      <a:cxnLst/>
                      <a:rect l="l" t="t" r="r" b="b"/>
                      <a:pathLst>
                        <a:path w="78886" h="673417">
                          <a:moveTo>
                            <a:pt x="0" y="0"/>
                          </a:moveTo>
                          <a:lnTo>
                            <a:pt x="78886" y="0"/>
                          </a:lnTo>
                          <a:lnTo>
                            <a:pt x="78886" y="673417"/>
                          </a:lnTo>
                          <a:lnTo>
                            <a:pt x="0" y="673417"/>
                          </a:lnTo>
                          <a:lnTo>
                            <a:pt x="0"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2" name="Freeform: Shape 761">
                      <a:extLst>
                        <a:ext uri="{FF2B5EF4-FFF2-40B4-BE49-F238E27FC236}">
                          <a16:creationId xmlns:a16="http://schemas.microsoft.com/office/drawing/2014/main" id="{8F9358DE-4770-44E6-8096-83BD6A654C7F}"/>
                        </a:ext>
                      </a:extLst>
                    </p:cNvPr>
                    <p:cNvSpPr/>
                    <p:nvPr/>
                  </p:nvSpPr>
                  <p:spPr>
                    <a:xfrm>
                      <a:off x="6481897" y="5429736"/>
                      <a:ext cx="86582" cy="85620"/>
                    </a:xfrm>
                    <a:custGeom>
                      <a:avLst/>
                      <a:gdLst/>
                      <a:ahLst/>
                      <a:cxnLst/>
                      <a:rect l="l" t="t" r="r" b="b"/>
                      <a:pathLst>
                        <a:path w="86582" h="85620">
                          <a:moveTo>
                            <a:pt x="0" y="0"/>
                          </a:moveTo>
                          <a:lnTo>
                            <a:pt x="86582" y="0"/>
                          </a:lnTo>
                          <a:lnTo>
                            <a:pt x="86582" y="85620"/>
                          </a:lnTo>
                          <a:lnTo>
                            <a:pt x="0" y="85620"/>
                          </a:lnTo>
                          <a:lnTo>
                            <a:pt x="0"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3" name="Freeform: Shape 762">
                      <a:extLst>
                        <a:ext uri="{FF2B5EF4-FFF2-40B4-BE49-F238E27FC236}">
                          <a16:creationId xmlns:a16="http://schemas.microsoft.com/office/drawing/2014/main" id="{A8EEF915-DF57-4DC6-8D66-8108120EA433}"/>
                        </a:ext>
                      </a:extLst>
                    </p:cNvPr>
                    <p:cNvSpPr/>
                    <p:nvPr/>
                  </p:nvSpPr>
                  <p:spPr>
                    <a:xfrm>
                      <a:off x="5355530" y="5573078"/>
                      <a:ext cx="483899" cy="491594"/>
                    </a:xfrm>
                    <a:custGeom>
                      <a:avLst/>
                      <a:gdLst/>
                      <a:ahLst/>
                      <a:cxnLst/>
                      <a:rect l="l" t="t" r="r" b="b"/>
                      <a:pathLst>
                        <a:path w="483899" h="491594">
                          <a:moveTo>
                            <a:pt x="243392" y="0"/>
                          </a:moveTo>
                          <a:cubicBezTo>
                            <a:pt x="312017" y="0"/>
                            <a:pt x="369257" y="23409"/>
                            <a:pt x="415114" y="70228"/>
                          </a:cubicBezTo>
                          <a:cubicBezTo>
                            <a:pt x="460970" y="117046"/>
                            <a:pt x="483899" y="175409"/>
                            <a:pt x="483899" y="245316"/>
                          </a:cubicBezTo>
                          <a:cubicBezTo>
                            <a:pt x="483899" y="315223"/>
                            <a:pt x="460489" y="373746"/>
                            <a:pt x="413671" y="420886"/>
                          </a:cubicBezTo>
                          <a:cubicBezTo>
                            <a:pt x="366852" y="468025"/>
                            <a:pt x="309131" y="491594"/>
                            <a:pt x="240506" y="491594"/>
                          </a:cubicBezTo>
                          <a:cubicBezTo>
                            <a:pt x="171882" y="491594"/>
                            <a:pt x="114641" y="468185"/>
                            <a:pt x="68785" y="421367"/>
                          </a:cubicBezTo>
                          <a:cubicBezTo>
                            <a:pt x="22928" y="374548"/>
                            <a:pt x="0" y="316185"/>
                            <a:pt x="0" y="246278"/>
                          </a:cubicBezTo>
                          <a:cubicBezTo>
                            <a:pt x="0" y="176371"/>
                            <a:pt x="23409" y="117848"/>
                            <a:pt x="70228" y="70709"/>
                          </a:cubicBezTo>
                          <a:cubicBezTo>
                            <a:pt x="117046" y="23569"/>
                            <a:pt x="174768" y="0"/>
                            <a:pt x="243392" y="0"/>
                          </a:cubicBezTo>
                          <a:close/>
                          <a:moveTo>
                            <a:pt x="241468" y="68303"/>
                          </a:moveTo>
                          <a:cubicBezTo>
                            <a:pt x="195932" y="68303"/>
                            <a:pt x="157612" y="85299"/>
                            <a:pt x="126506" y="119291"/>
                          </a:cubicBezTo>
                          <a:cubicBezTo>
                            <a:pt x="95401" y="153282"/>
                            <a:pt x="79848" y="195611"/>
                            <a:pt x="79848" y="246278"/>
                          </a:cubicBezTo>
                          <a:cubicBezTo>
                            <a:pt x="79848" y="296303"/>
                            <a:pt x="95401" y="338312"/>
                            <a:pt x="126506" y="372303"/>
                          </a:cubicBezTo>
                          <a:cubicBezTo>
                            <a:pt x="157612" y="406295"/>
                            <a:pt x="196253" y="423291"/>
                            <a:pt x="242430" y="423291"/>
                          </a:cubicBezTo>
                          <a:cubicBezTo>
                            <a:pt x="287966" y="423291"/>
                            <a:pt x="326287" y="406295"/>
                            <a:pt x="357392" y="372303"/>
                          </a:cubicBezTo>
                          <a:cubicBezTo>
                            <a:pt x="388498" y="338312"/>
                            <a:pt x="404051" y="295983"/>
                            <a:pt x="404051" y="245316"/>
                          </a:cubicBezTo>
                          <a:cubicBezTo>
                            <a:pt x="404051" y="195932"/>
                            <a:pt x="388337" y="154084"/>
                            <a:pt x="356911" y="119772"/>
                          </a:cubicBezTo>
                          <a:cubicBezTo>
                            <a:pt x="325485" y="85460"/>
                            <a:pt x="287004" y="68303"/>
                            <a:pt x="241468" y="68303"/>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4" name="Freeform: Shape 763">
                      <a:extLst>
                        <a:ext uri="{FF2B5EF4-FFF2-40B4-BE49-F238E27FC236}">
                          <a16:creationId xmlns:a16="http://schemas.microsoft.com/office/drawing/2014/main" id="{1C23E4C4-6B7B-418C-A84E-2381950FCECA}"/>
                        </a:ext>
                      </a:extLst>
                    </p:cNvPr>
                    <p:cNvSpPr/>
                    <p:nvPr/>
                  </p:nvSpPr>
                  <p:spPr>
                    <a:xfrm>
                      <a:off x="4590658" y="5574040"/>
                      <a:ext cx="690734" cy="476202"/>
                    </a:xfrm>
                    <a:custGeom>
                      <a:avLst/>
                      <a:gdLst/>
                      <a:ahLst/>
                      <a:cxnLst/>
                      <a:rect l="l" t="t" r="r" b="b"/>
                      <a:pathLst>
                        <a:path w="690734" h="476202">
                          <a:moveTo>
                            <a:pt x="210683" y="0"/>
                          </a:moveTo>
                          <a:cubicBezTo>
                            <a:pt x="242751" y="0"/>
                            <a:pt x="271291" y="6734"/>
                            <a:pt x="296303" y="20202"/>
                          </a:cubicBezTo>
                          <a:cubicBezTo>
                            <a:pt x="321316" y="33671"/>
                            <a:pt x="341198" y="53232"/>
                            <a:pt x="355949" y="78886"/>
                          </a:cubicBezTo>
                          <a:cubicBezTo>
                            <a:pt x="373265" y="53232"/>
                            <a:pt x="395232" y="33671"/>
                            <a:pt x="421848" y="20202"/>
                          </a:cubicBezTo>
                          <a:cubicBezTo>
                            <a:pt x="448464" y="6734"/>
                            <a:pt x="478447" y="0"/>
                            <a:pt x="511797" y="0"/>
                          </a:cubicBezTo>
                          <a:cubicBezTo>
                            <a:pt x="566312" y="0"/>
                            <a:pt x="609763" y="17637"/>
                            <a:pt x="642151" y="52911"/>
                          </a:cubicBezTo>
                          <a:cubicBezTo>
                            <a:pt x="674539" y="88185"/>
                            <a:pt x="690734" y="134042"/>
                            <a:pt x="690734" y="190481"/>
                          </a:cubicBezTo>
                          <a:lnTo>
                            <a:pt x="690734" y="476202"/>
                          </a:lnTo>
                          <a:lnTo>
                            <a:pt x="611847" y="476202"/>
                          </a:lnTo>
                          <a:lnTo>
                            <a:pt x="611847" y="195291"/>
                          </a:lnTo>
                          <a:cubicBezTo>
                            <a:pt x="611847" y="156168"/>
                            <a:pt x="602067" y="125544"/>
                            <a:pt x="582506" y="103417"/>
                          </a:cubicBezTo>
                          <a:cubicBezTo>
                            <a:pt x="562945" y="81291"/>
                            <a:pt x="535527" y="70228"/>
                            <a:pt x="500253" y="70228"/>
                          </a:cubicBezTo>
                          <a:cubicBezTo>
                            <a:pt x="465620" y="70228"/>
                            <a:pt x="437561" y="82253"/>
                            <a:pt x="416075" y="106303"/>
                          </a:cubicBezTo>
                          <a:cubicBezTo>
                            <a:pt x="394590" y="130354"/>
                            <a:pt x="383848" y="161620"/>
                            <a:pt x="383848" y="200101"/>
                          </a:cubicBezTo>
                          <a:lnTo>
                            <a:pt x="383848" y="476202"/>
                          </a:lnTo>
                          <a:lnTo>
                            <a:pt x="305924" y="476202"/>
                          </a:lnTo>
                          <a:lnTo>
                            <a:pt x="305924" y="195291"/>
                          </a:lnTo>
                          <a:cubicBezTo>
                            <a:pt x="305924" y="156168"/>
                            <a:pt x="296143" y="125544"/>
                            <a:pt x="276582" y="103417"/>
                          </a:cubicBezTo>
                          <a:cubicBezTo>
                            <a:pt x="257021" y="81291"/>
                            <a:pt x="229603" y="70228"/>
                            <a:pt x="194329" y="70228"/>
                          </a:cubicBezTo>
                          <a:cubicBezTo>
                            <a:pt x="159696" y="70228"/>
                            <a:pt x="131637" y="82253"/>
                            <a:pt x="110151" y="106303"/>
                          </a:cubicBezTo>
                          <a:cubicBezTo>
                            <a:pt x="88666" y="130354"/>
                            <a:pt x="77924" y="161620"/>
                            <a:pt x="77924" y="200101"/>
                          </a:cubicBezTo>
                          <a:lnTo>
                            <a:pt x="77924" y="476202"/>
                          </a:lnTo>
                          <a:lnTo>
                            <a:pt x="0" y="476202"/>
                          </a:lnTo>
                          <a:lnTo>
                            <a:pt x="0" y="11544"/>
                          </a:lnTo>
                          <a:lnTo>
                            <a:pt x="76962" y="11544"/>
                          </a:lnTo>
                          <a:lnTo>
                            <a:pt x="76962" y="67341"/>
                          </a:lnTo>
                          <a:cubicBezTo>
                            <a:pt x="94278" y="44894"/>
                            <a:pt x="114000" y="28059"/>
                            <a:pt x="136126" y="16835"/>
                          </a:cubicBezTo>
                          <a:cubicBezTo>
                            <a:pt x="158253" y="5612"/>
                            <a:pt x="183105" y="0"/>
                            <a:pt x="210683" y="0"/>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5" name="Freeform: Shape 764">
                      <a:extLst>
                        <a:ext uri="{FF2B5EF4-FFF2-40B4-BE49-F238E27FC236}">
                          <a16:creationId xmlns:a16="http://schemas.microsoft.com/office/drawing/2014/main" id="{887AE49E-8534-4E5D-AB66-19B9EF29FF4B}"/>
                        </a:ext>
                      </a:extLst>
                    </p:cNvPr>
                    <p:cNvSpPr/>
                    <p:nvPr/>
                  </p:nvSpPr>
                  <p:spPr>
                    <a:xfrm>
                      <a:off x="6844627" y="5574041"/>
                      <a:ext cx="465620" cy="490632"/>
                    </a:xfrm>
                    <a:custGeom>
                      <a:avLst/>
                      <a:gdLst/>
                      <a:ahLst/>
                      <a:cxnLst/>
                      <a:rect l="l" t="t" r="r" b="b"/>
                      <a:pathLst>
                        <a:path w="465620" h="490632">
                          <a:moveTo>
                            <a:pt x="236658" y="0"/>
                          </a:moveTo>
                          <a:cubicBezTo>
                            <a:pt x="304641" y="0"/>
                            <a:pt x="359797" y="22126"/>
                            <a:pt x="402126" y="66379"/>
                          </a:cubicBezTo>
                          <a:cubicBezTo>
                            <a:pt x="444455" y="110633"/>
                            <a:pt x="465620" y="168354"/>
                            <a:pt x="465620" y="239544"/>
                          </a:cubicBezTo>
                          <a:cubicBezTo>
                            <a:pt x="465620" y="244675"/>
                            <a:pt x="465300" y="250607"/>
                            <a:pt x="464658" y="257341"/>
                          </a:cubicBezTo>
                          <a:cubicBezTo>
                            <a:pt x="464016" y="264076"/>
                            <a:pt x="463376" y="269046"/>
                            <a:pt x="462734" y="272253"/>
                          </a:cubicBezTo>
                          <a:lnTo>
                            <a:pt x="80810" y="272253"/>
                          </a:lnTo>
                          <a:cubicBezTo>
                            <a:pt x="85941" y="317789"/>
                            <a:pt x="103738" y="354506"/>
                            <a:pt x="134203" y="382405"/>
                          </a:cubicBezTo>
                          <a:cubicBezTo>
                            <a:pt x="164666" y="410303"/>
                            <a:pt x="201704" y="424253"/>
                            <a:pt x="245316" y="424253"/>
                          </a:cubicBezTo>
                          <a:cubicBezTo>
                            <a:pt x="276101" y="424253"/>
                            <a:pt x="304481" y="417679"/>
                            <a:pt x="330455" y="404531"/>
                          </a:cubicBezTo>
                          <a:cubicBezTo>
                            <a:pt x="356430" y="391384"/>
                            <a:pt x="380320" y="371341"/>
                            <a:pt x="402126" y="344405"/>
                          </a:cubicBezTo>
                          <a:lnTo>
                            <a:pt x="449266" y="387696"/>
                          </a:lnTo>
                          <a:cubicBezTo>
                            <a:pt x="422970" y="422329"/>
                            <a:pt x="392185" y="448143"/>
                            <a:pt x="356911" y="465139"/>
                          </a:cubicBezTo>
                          <a:cubicBezTo>
                            <a:pt x="321637" y="482135"/>
                            <a:pt x="282194" y="490632"/>
                            <a:pt x="238582" y="490632"/>
                          </a:cubicBezTo>
                          <a:cubicBezTo>
                            <a:pt x="168675" y="490632"/>
                            <a:pt x="111435" y="467704"/>
                            <a:pt x="66861" y="421848"/>
                          </a:cubicBezTo>
                          <a:cubicBezTo>
                            <a:pt x="22287" y="375991"/>
                            <a:pt x="0" y="317147"/>
                            <a:pt x="0" y="245316"/>
                          </a:cubicBezTo>
                          <a:cubicBezTo>
                            <a:pt x="0" y="175409"/>
                            <a:pt x="22768" y="117046"/>
                            <a:pt x="68304" y="70228"/>
                          </a:cubicBezTo>
                          <a:cubicBezTo>
                            <a:pt x="113840" y="23409"/>
                            <a:pt x="169958" y="0"/>
                            <a:pt x="236658" y="0"/>
                          </a:cubicBezTo>
                          <a:close/>
                          <a:moveTo>
                            <a:pt x="237620" y="66379"/>
                          </a:moveTo>
                          <a:cubicBezTo>
                            <a:pt x="197215" y="66379"/>
                            <a:pt x="162582" y="79527"/>
                            <a:pt x="133722" y="105822"/>
                          </a:cubicBezTo>
                          <a:cubicBezTo>
                            <a:pt x="104860" y="132118"/>
                            <a:pt x="87223" y="167392"/>
                            <a:pt x="80810" y="211645"/>
                          </a:cubicBezTo>
                          <a:lnTo>
                            <a:pt x="386734" y="211645"/>
                          </a:lnTo>
                          <a:cubicBezTo>
                            <a:pt x="380962" y="166751"/>
                            <a:pt x="364607" y="131316"/>
                            <a:pt x="337671" y="105341"/>
                          </a:cubicBezTo>
                          <a:cubicBezTo>
                            <a:pt x="310734" y="79367"/>
                            <a:pt x="277384" y="66379"/>
                            <a:pt x="237620" y="66379"/>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6" name="Freeform: Shape 765">
                      <a:extLst>
                        <a:ext uri="{FF2B5EF4-FFF2-40B4-BE49-F238E27FC236}">
                          <a16:creationId xmlns:a16="http://schemas.microsoft.com/office/drawing/2014/main" id="{05F18CB4-5F86-4171-9664-DED9FE83004F}"/>
                        </a:ext>
                      </a:extLst>
                    </p:cNvPr>
                    <p:cNvSpPr/>
                    <p:nvPr/>
                  </p:nvSpPr>
                  <p:spPr>
                    <a:xfrm>
                      <a:off x="7816155" y="5571779"/>
                      <a:ext cx="465620" cy="490632"/>
                    </a:xfrm>
                    <a:custGeom>
                      <a:avLst/>
                      <a:gdLst/>
                      <a:ahLst/>
                      <a:cxnLst/>
                      <a:rect l="l" t="t" r="r" b="b"/>
                      <a:pathLst>
                        <a:path w="465620" h="490632">
                          <a:moveTo>
                            <a:pt x="236658" y="0"/>
                          </a:moveTo>
                          <a:cubicBezTo>
                            <a:pt x="304641" y="0"/>
                            <a:pt x="359797" y="22126"/>
                            <a:pt x="402126" y="66379"/>
                          </a:cubicBezTo>
                          <a:cubicBezTo>
                            <a:pt x="444455" y="110633"/>
                            <a:pt x="465620" y="168354"/>
                            <a:pt x="465620" y="239544"/>
                          </a:cubicBezTo>
                          <a:cubicBezTo>
                            <a:pt x="465620" y="244675"/>
                            <a:pt x="465299" y="250607"/>
                            <a:pt x="464658" y="257341"/>
                          </a:cubicBezTo>
                          <a:cubicBezTo>
                            <a:pt x="464017" y="264076"/>
                            <a:pt x="463375" y="269046"/>
                            <a:pt x="462734" y="272253"/>
                          </a:cubicBezTo>
                          <a:lnTo>
                            <a:pt x="80810" y="272253"/>
                          </a:lnTo>
                          <a:cubicBezTo>
                            <a:pt x="85941" y="317789"/>
                            <a:pt x="103738" y="354506"/>
                            <a:pt x="134202" y="382405"/>
                          </a:cubicBezTo>
                          <a:cubicBezTo>
                            <a:pt x="164666" y="410303"/>
                            <a:pt x="201705" y="424253"/>
                            <a:pt x="245316" y="424253"/>
                          </a:cubicBezTo>
                          <a:cubicBezTo>
                            <a:pt x="276101" y="424253"/>
                            <a:pt x="304481" y="417679"/>
                            <a:pt x="330455" y="404531"/>
                          </a:cubicBezTo>
                          <a:cubicBezTo>
                            <a:pt x="356430" y="391384"/>
                            <a:pt x="380320" y="371341"/>
                            <a:pt x="402126" y="344405"/>
                          </a:cubicBezTo>
                          <a:lnTo>
                            <a:pt x="449265" y="387696"/>
                          </a:lnTo>
                          <a:cubicBezTo>
                            <a:pt x="422970" y="422329"/>
                            <a:pt x="392185" y="448143"/>
                            <a:pt x="356911" y="465139"/>
                          </a:cubicBezTo>
                          <a:cubicBezTo>
                            <a:pt x="321637" y="482135"/>
                            <a:pt x="282194" y="490632"/>
                            <a:pt x="238582" y="490632"/>
                          </a:cubicBezTo>
                          <a:cubicBezTo>
                            <a:pt x="168675" y="490632"/>
                            <a:pt x="111435" y="467704"/>
                            <a:pt x="66860" y="421848"/>
                          </a:cubicBezTo>
                          <a:cubicBezTo>
                            <a:pt x="22287" y="375991"/>
                            <a:pt x="0" y="317147"/>
                            <a:pt x="0" y="245316"/>
                          </a:cubicBezTo>
                          <a:cubicBezTo>
                            <a:pt x="0" y="175409"/>
                            <a:pt x="22768" y="117046"/>
                            <a:pt x="68304" y="70228"/>
                          </a:cubicBezTo>
                          <a:cubicBezTo>
                            <a:pt x="113840" y="23409"/>
                            <a:pt x="169958" y="0"/>
                            <a:pt x="236658" y="0"/>
                          </a:cubicBezTo>
                          <a:close/>
                          <a:moveTo>
                            <a:pt x="237620" y="66379"/>
                          </a:moveTo>
                          <a:cubicBezTo>
                            <a:pt x="197215" y="66379"/>
                            <a:pt x="162582" y="79527"/>
                            <a:pt x="133721" y="105822"/>
                          </a:cubicBezTo>
                          <a:cubicBezTo>
                            <a:pt x="104860" y="132118"/>
                            <a:pt x="87223" y="167392"/>
                            <a:pt x="80810" y="211645"/>
                          </a:cubicBezTo>
                          <a:lnTo>
                            <a:pt x="386734" y="211645"/>
                          </a:lnTo>
                          <a:cubicBezTo>
                            <a:pt x="380962" y="166751"/>
                            <a:pt x="364607" y="131316"/>
                            <a:pt x="337671" y="105341"/>
                          </a:cubicBezTo>
                          <a:cubicBezTo>
                            <a:pt x="310734" y="79367"/>
                            <a:pt x="277384" y="66379"/>
                            <a:pt x="237620" y="66379"/>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7" name="Freeform: Shape 766">
                      <a:extLst>
                        <a:ext uri="{FF2B5EF4-FFF2-40B4-BE49-F238E27FC236}">
                          <a16:creationId xmlns:a16="http://schemas.microsoft.com/office/drawing/2014/main" id="{D187E26D-7330-4C9F-8169-76F2EF0CFC33}"/>
                        </a:ext>
                      </a:extLst>
                    </p:cNvPr>
                    <p:cNvSpPr/>
                    <p:nvPr/>
                  </p:nvSpPr>
                  <p:spPr>
                    <a:xfrm>
                      <a:off x="6488006" y="5585584"/>
                      <a:ext cx="78886" cy="464658"/>
                    </a:xfrm>
                    <a:custGeom>
                      <a:avLst/>
                      <a:gdLst/>
                      <a:ahLst/>
                      <a:cxnLst/>
                      <a:rect l="l" t="t" r="r" b="b"/>
                      <a:pathLst>
                        <a:path w="78886" h="464658">
                          <a:moveTo>
                            <a:pt x="0" y="0"/>
                          </a:moveTo>
                          <a:lnTo>
                            <a:pt x="78886" y="0"/>
                          </a:lnTo>
                          <a:lnTo>
                            <a:pt x="78886" y="464658"/>
                          </a:lnTo>
                          <a:lnTo>
                            <a:pt x="0" y="464658"/>
                          </a:lnTo>
                          <a:lnTo>
                            <a:pt x="0"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68" name="Freeform: Shape 767">
                      <a:extLst>
                        <a:ext uri="{FF2B5EF4-FFF2-40B4-BE49-F238E27FC236}">
                          <a16:creationId xmlns:a16="http://schemas.microsoft.com/office/drawing/2014/main" id="{938A22B2-52BE-441F-B6C7-A9583D58E082}"/>
                        </a:ext>
                      </a:extLst>
                    </p:cNvPr>
                    <p:cNvSpPr/>
                    <p:nvPr/>
                  </p:nvSpPr>
                  <p:spPr>
                    <a:xfrm>
                      <a:off x="7335304" y="5585584"/>
                      <a:ext cx="467544" cy="637823"/>
                    </a:xfrm>
                    <a:custGeom>
                      <a:avLst/>
                      <a:gdLst/>
                      <a:ahLst/>
                      <a:cxnLst/>
                      <a:rect l="l" t="t" r="r" b="b"/>
                      <a:pathLst>
                        <a:path w="467544" h="637823">
                          <a:moveTo>
                            <a:pt x="0" y="0"/>
                          </a:moveTo>
                          <a:lnTo>
                            <a:pt x="85620" y="0"/>
                          </a:lnTo>
                          <a:lnTo>
                            <a:pt x="235696" y="369418"/>
                          </a:lnTo>
                          <a:lnTo>
                            <a:pt x="385771" y="0"/>
                          </a:lnTo>
                          <a:lnTo>
                            <a:pt x="467544" y="0"/>
                          </a:lnTo>
                          <a:lnTo>
                            <a:pt x="197215" y="637823"/>
                          </a:lnTo>
                          <a:lnTo>
                            <a:pt x="116404" y="637823"/>
                          </a:lnTo>
                          <a:lnTo>
                            <a:pt x="196252" y="460810"/>
                          </a:lnTo>
                          <a:lnTo>
                            <a:pt x="0"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grpSp>
              <p:grpSp>
                <p:nvGrpSpPr>
                  <p:cNvPr id="745" name="Group 744">
                    <a:extLst>
                      <a:ext uri="{FF2B5EF4-FFF2-40B4-BE49-F238E27FC236}">
                        <a16:creationId xmlns:a16="http://schemas.microsoft.com/office/drawing/2014/main" id="{2D2ADA4D-8B15-40A8-8913-8F4C931008BD}"/>
                      </a:ext>
                    </a:extLst>
                  </p:cNvPr>
                  <p:cNvGrpSpPr/>
                  <p:nvPr/>
                </p:nvGrpSpPr>
                <p:grpSpPr>
                  <a:xfrm>
                    <a:off x="5171644" y="2196709"/>
                    <a:ext cx="2078403" cy="238963"/>
                    <a:chOff x="4995258" y="2741470"/>
                    <a:chExt cx="2078403" cy="238963"/>
                  </a:xfrm>
                  <a:grpFill/>
                </p:grpSpPr>
                <p:sp>
                  <p:nvSpPr>
                    <p:cNvPr id="746" name="Freeform: Shape 745">
                      <a:extLst>
                        <a:ext uri="{FF2B5EF4-FFF2-40B4-BE49-F238E27FC236}">
                          <a16:creationId xmlns:a16="http://schemas.microsoft.com/office/drawing/2014/main" id="{433F18DD-6769-40E0-92E7-47C3119DB681}"/>
                        </a:ext>
                      </a:extLst>
                    </p:cNvPr>
                    <p:cNvSpPr/>
                    <p:nvPr/>
                  </p:nvSpPr>
                  <p:spPr>
                    <a:xfrm>
                      <a:off x="5940179" y="2741470"/>
                      <a:ext cx="173088" cy="195224"/>
                    </a:xfrm>
                    <a:custGeom>
                      <a:avLst/>
                      <a:gdLst/>
                      <a:ahLst/>
                      <a:cxnLst/>
                      <a:rect l="l" t="t" r="r" b="b"/>
                      <a:pathLst>
                        <a:path w="173088" h="195224">
                          <a:moveTo>
                            <a:pt x="95479" y="0"/>
                          </a:moveTo>
                          <a:cubicBezTo>
                            <a:pt x="112725" y="0"/>
                            <a:pt x="127972" y="4045"/>
                            <a:pt x="141218" y="12135"/>
                          </a:cubicBezTo>
                          <a:cubicBezTo>
                            <a:pt x="154464" y="20225"/>
                            <a:pt x="164821" y="31737"/>
                            <a:pt x="172288" y="46672"/>
                          </a:cubicBezTo>
                          <a:lnTo>
                            <a:pt x="153886" y="57607"/>
                          </a:lnTo>
                          <a:cubicBezTo>
                            <a:pt x="146952" y="44983"/>
                            <a:pt x="138684" y="35649"/>
                            <a:pt x="129083" y="29604"/>
                          </a:cubicBezTo>
                          <a:cubicBezTo>
                            <a:pt x="119482" y="23558"/>
                            <a:pt x="108102" y="20536"/>
                            <a:pt x="94945" y="20536"/>
                          </a:cubicBezTo>
                          <a:cubicBezTo>
                            <a:pt x="74498" y="20536"/>
                            <a:pt x="57474" y="27826"/>
                            <a:pt x="43872" y="42405"/>
                          </a:cubicBezTo>
                          <a:cubicBezTo>
                            <a:pt x="30271" y="56985"/>
                            <a:pt x="23470" y="75298"/>
                            <a:pt x="23470" y="97345"/>
                          </a:cubicBezTo>
                          <a:cubicBezTo>
                            <a:pt x="23470" y="119570"/>
                            <a:pt x="30137" y="138017"/>
                            <a:pt x="43472" y="152686"/>
                          </a:cubicBezTo>
                          <a:cubicBezTo>
                            <a:pt x="56807" y="167354"/>
                            <a:pt x="73520" y="174688"/>
                            <a:pt x="93612" y="174688"/>
                          </a:cubicBezTo>
                          <a:cubicBezTo>
                            <a:pt x="107125" y="174688"/>
                            <a:pt x="118993" y="171577"/>
                            <a:pt x="129216" y="165354"/>
                          </a:cubicBezTo>
                          <a:cubicBezTo>
                            <a:pt x="139440" y="159131"/>
                            <a:pt x="148196" y="149796"/>
                            <a:pt x="155486" y="137350"/>
                          </a:cubicBezTo>
                          <a:lnTo>
                            <a:pt x="173088" y="147485"/>
                          </a:lnTo>
                          <a:cubicBezTo>
                            <a:pt x="165087" y="162776"/>
                            <a:pt x="154197" y="174555"/>
                            <a:pt x="140418" y="182823"/>
                          </a:cubicBezTo>
                          <a:cubicBezTo>
                            <a:pt x="126638" y="191090"/>
                            <a:pt x="110858" y="195224"/>
                            <a:pt x="93078" y="195224"/>
                          </a:cubicBezTo>
                          <a:cubicBezTo>
                            <a:pt x="66053" y="195224"/>
                            <a:pt x="43783" y="186068"/>
                            <a:pt x="26270" y="167754"/>
                          </a:cubicBezTo>
                          <a:cubicBezTo>
                            <a:pt x="8757" y="149441"/>
                            <a:pt x="0" y="126149"/>
                            <a:pt x="0" y="97879"/>
                          </a:cubicBezTo>
                          <a:cubicBezTo>
                            <a:pt x="0" y="70142"/>
                            <a:pt x="9112" y="46895"/>
                            <a:pt x="27337" y="28137"/>
                          </a:cubicBezTo>
                          <a:cubicBezTo>
                            <a:pt x="45561" y="9379"/>
                            <a:pt x="68275" y="0"/>
                            <a:pt x="95479" y="0"/>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47" name="Freeform: Shape 746">
                      <a:extLst>
                        <a:ext uri="{FF2B5EF4-FFF2-40B4-BE49-F238E27FC236}">
                          <a16:creationId xmlns:a16="http://schemas.microsoft.com/office/drawing/2014/main" id="{6539ED86-CCBF-40FC-AFC1-E770DF363D64}"/>
                        </a:ext>
                      </a:extLst>
                    </p:cNvPr>
                    <p:cNvSpPr/>
                    <p:nvPr/>
                  </p:nvSpPr>
                  <p:spPr>
                    <a:xfrm>
                      <a:off x="4995258" y="2745737"/>
                      <a:ext cx="188024" cy="186690"/>
                    </a:xfrm>
                    <a:custGeom>
                      <a:avLst/>
                      <a:gdLst/>
                      <a:ahLst/>
                      <a:cxnLst/>
                      <a:rect l="l" t="t" r="r" b="b"/>
                      <a:pathLst>
                        <a:path w="188024" h="186690">
                          <a:moveTo>
                            <a:pt x="82944" y="0"/>
                          </a:moveTo>
                          <a:lnTo>
                            <a:pt x="105347" y="0"/>
                          </a:lnTo>
                          <a:lnTo>
                            <a:pt x="188024" y="186690"/>
                          </a:lnTo>
                          <a:lnTo>
                            <a:pt x="163754" y="186690"/>
                          </a:lnTo>
                          <a:lnTo>
                            <a:pt x="138951" y="130416"/>
                          </a:lnTo>
                          <a:lnTo>
                            <a:pt x="48540" y="130416"/>
                          </a:lnTo>
                          <a:lnTo>
                            <a:pt x="24003" y="186690"/>
                          </a:lnTo>
                          <a:lnTo>
                            <a:pt x="0" y="186690"/>
                          </a:lnTo>
                          <a:lnTo>
                            <a:pt x="82944" y="0"/>
                          </a:lnTo>
                          <a:close/>
                          <a:moveTo>
                            <a:pt x="93612" y="27470"/>
                          </a:moveTo>
                          <a:lnTo>
                            <a:pt x="57608" y="110147"/>
                          </a:lnTo>
                          <a:lnTo>
                            <a:pt x="130150" y="110147"/>
                          </a:lnTo>
                          <a:lnTo>
                            <a:pt x="93612" y="2747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48" name="Freeform: Shape 747">
                      <a:extLst>
                        <a:ext uri="{FF2B5EF4-FFF2-40B4-BE49-F238E27FC236}">
                          <a16:creationId xmlns:a16="http://schemas.microsoft.com/office/drawing/2014/main" id="{9C40323A-01E9-4A53-8D22-E94161AB252A}"/>
                        </a:ext>
                      </a:extLst>
                    </p:cNvPr>
                    <p:cNvSpPr/>
                    <p:nvPr/>
                  </p:nvSpPr>
                  <p:spPr>
                    <a:xfrm>
                      <a:off x="5404899" y="2745737"/>
                      <a:ext cx="22936" cy="186690"/>
                    </a:xfrm>
                    <a:custGeom>
                      <a:avLst/>
                      <a:gdLst/>
                      <a:ahLst/>
                      <a:cxnLst/>
                      <a:rect l="l" t="t" r="r" b="b"/>
                      <a:pathLst>
                        <a:path w="22936" h="186690">
                          <a:moveTo>
                            <a:pt x="0" y="0"/>
                          </a:moveTo>
                          <a:lnTo>
                            <a:pt x="22936" y="0"/>
                          </a:lnTo>
                          <a:lnTo>
                            <a:pt x="22936" y="186690"/>
                          </a:lnTo>
                          <a:lnTo>
                            <a:pt x="0" y="186690"/>
                          </a:lnTo>
                          <a:lnTo>
                            <a:pt x="0"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49" name="Freeform: Shape 748">
                      <a:extLst>
                        <a:ext uri="{FF2B5EF4-FFF2-40B4-BE49-F238E27FC236}">
                          <a16:creationId xmlns:a16="http://schemas.microsoft.com/office/drawing/2014/main" id="{636D0F39-B8F1-4EAE-871A-7BEAB88CC9B0}"/>
                        </a:ext>
                      </a:extLst>
                    </p:cNvPr>
                    <p:cNvSpPr/>
                    <p:nvPr/>
                  </p:nvSpPr>
                  <p:spPr>
                    <a:xfrm>
                      <a:off x="5837617" y="2745737"/>
                      <a:ext cx="21869" cy="186690"/>
                    </a:xfrm>
                    <a:custGeom>
                      <a:avLst/>
                      <a:gdLst/>
                      <a:ahLst/>
                      <a:cxnLst/>
                      <a:rect l="l" t="t" r="r" b="b"/>
                      <a:pathLst>
                        <a:path w="21869" h="186690">
                          <a:moveTo>
                            <a:pt x="0" y="0"/>
                          </a:moveTo>
                          <a:lnTo>
                            <a:pt x="21869" y="0"/>
                          </a:lnTo>
                          <a:lnTo>
                            <a:pt x="21869" y="186690"/>
                          </a:lnTo>
                          <a:lnTo>
                            <a:pt x="0" y="186690"/>
                          </a:lnTo>
                          <a:lnTo>
                            <a:pt x="0"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0" name="Freeform: Shape 749">
                      <a:extLst>
                        <a:ext uri="{FF2B5EF4-FFF2-40B4-BE49-F238E27FC236}">
                          <a16:creationId xmlns:a16="http://schemas.microsoft.com/office/drawing/2014/main" id="{FE36DF82-6F92-4046-B857-9B4A73BD26E4}"/>
                        </a:ext>
                      </a:extLst>
                    </p:cNvPr>
                    <p:cNvSpPr/>
                    <p:nvPr/>
                  </p:nvSpPr>
                  <p:spPr>
                    <a:xfrm>
                      <a:off x="5598980" y="2764139"/>
                      <a:ext cx="69075" cy="168288"/>
                    </a:xfrm>
                    <a:custGeom>
                      <a:avLst/>
                      <a:gdLst/>
                      <a:ahLst/>
                      <a:cxnLst/>
                      <a:rect l="l" t="t" r="r" b="b"/>
                      <a:pathLst>
                        <a:path w="69075" h="168288">
                          <a:moveTo>
                            <a:pt x="17602" y="0"/>
                          </a:moveTo>
                          <a:lnTo>
                            <a:pt x="39205" y="0"/>
                          </a:lnTo>
                          <a:lnTo>
                            <a:pt x="39205" y="39472"/>
                          </a:lnTo>
                          <a:lnTo>
                            <a:pt x="69075" y="39472"/>
                          </a:lnTo>
                          <a:lnTo>
                            <a:pt x="69075" y="58674"/>
                          </a:lnTo>
                          <a:lnTo>
                            <a:pt x="39205" y="58674"/>
                          </a:lnTo>
                          <a:lnTo>
                            <a:pt x="39205" y="132017"/>
                          </a:lnTo>
                          <a:cubicBezTo>
                            <a:pt x="39205" y="137707"/>
                            <a:pt x="40494" y="141929"/>
                            <a:pt x="43072" y="144685"/>
                          </a:cubicBezTo>
                          <a:cubicBezTo>
                            <a:pt x="45650" y="147441"/>
                            <a:pt x="49606" y="148819"/>
                            <a:pt x="54940" y="148819"/>
                          </a:cubicBezTo>
                          <a:lnTo>
                            <a:pt x="69075" y="148819"/>
                          </a:lnTo>
                          <a:lnTo>
                            <a:pt x="69075" y="168288"/>
                          </a:lnTo>
                          <a:lnTo>
                            <a:pt x="51740" y="168288"/>
                          </a:lnTo>
                          <a:cubicBezTo>
                            <a:pt x="39827" y="168288"/>
                            <a:pt x="31159" y="165532"/>
                            <a:pt x="25737" y="160020"/>
                          </a:cubicBezTo>
                          <a:cubicBezTo>
                            <a:pt x="20314" y="154509"/>
                            <a:pt x="17602" y="145796"/>
                            <a:pt x="17602" y="133884"/>
                          </a:cubicBezTo>
                          <a:lnTo>
                            <a:pt x="17602" y="58674"/>
                          </a:lnTo>
                          <a:lnTo>
                            <a:pt x="0" y="58674"/>
                          </a:lnTo>
                          <a:lnTo>
                            <a:pt x="0" y="39472"/>
                          </a:lnTo>
                          <a:lnTo>
                            <a:pt x="17602" y="39472"/>
                          </a:lnTo>
                          <a:lnTo>
                            <a:pt x="17602"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1" name="Freeform: Shape 750">
                      <a:extLst>
                        <a:ext uri="{FF2B5EF4-FFF2-40B4-BE49-F238E27FC236}">
                          <a16:creationId xmlns:a16="http://schemas.microsoft.com/office/drawing/2014/main" id="{463C8D92-D00B-4FA3-B7D0-239FAEE1718C}"/>
                        </a:ext>
                      </a:extLst>
                    </p:cNvPr>
                    <p:cNvSpPr/>
                    <p:nvPr/>
                  </p:nvSpPr>
                  <p:spPr>
                    <a:xfrm>
                      <a:off x="6661227" y="2799878"/>
                      <a:ext cx="118415" cy="135217"/>
                    </a:xfrm>
                    <a:custGeom>
                      <a:avLst/>
                      <a:gdLst/>
                      <a:ahLst/>
                      <a:cxnLst/>
                      <a:rect l="l" t="t" r="r" b="b"/>
                      <a:pathLst>
                        <a:path w="118415" h="135217">
                          <a:moveTo>
                            <a:pt x="63475" y="0"/>
                          </a:moveTo>
                          <a:cubicBezTo>
                            <a:pt x="80721" y="0"/>
                            <a:pt x="94190" y="5112"/>
                            <a:pt x="103880" y="15335"/>
                          </a:cubicBezTo>
                          <a:cubicBezTo>
                            <a:pt x="113570" y="25559"/>
                            <a:pt x="118415" y="39650"/>
                            <a:pt x="118415" y="57607"/>
                          </a:cubicBezTo>
                          <a:lnTo>
                            <a:pt x="118415" y="132550"/>
                          </a:lnTo>
                          <a:lnTo>
                            <a:pt x="97345" y="132550"/>
                          </a:lnTo>
                          <a:lnTo>
                            <a:pt x="97345" y="111481"/>
                          </a:lnTo>
                          <a:cubicBezTo>
                            <a:pt x="92189" y="118948"/>
                            <a:pt x="85211" y="124771"/>
                            <a:pt x="76410" y="128950"/>
                          </a:cubicBezTo>
                          <a:cubicBezTo>
                            <a:pt x="67608" y="133128"/>
                            <a:pt x="58141" y="135217"/>
                            <a:pt x="48006" y="135217"/>
                          </a:cubicBezTo>
                          <a:cubicBezTo>
                            <a:pt x="33782" y="135217"/>
                            <a:pt x="22225" y="131617"/>
                            <a:pt x="13335" y="124416"/>
                          </a:cubicBezTo>
                          <a:cubicBezTo>
                            <a:pt x="4445" y="117215"/>
                            <a:pt x="0" y="107747"/>
                            <a:pt x="0" y="96012"/>
                          </a:cubicBezTo>
                          <a:cubicBezTo>
                            <a:pt x="0" y="83033"/>
                            <a:pt x="4978" y="73209"/>
                            <a:pt x="14935" y="66542"/>
                          </a:cubicBezTo>
                          <a:cubicBezTo>
                            <a:pt x="24892" y="59874"/>
                            <a:pt x="39649" y="56541"/>
                            <a:pt x="59207" y="56541"/>
                          </a:cubicBezTo>
                          <a:lnTo>
                            <a:pt x="97079" y="56541"/>
                          </a:lnTo>
                          <a:cubicBezTo>
                            <a:pt x="96901" y="44450"/>
                            <a:pt x="93745" y="35116"/>
                            <a:pt x="87611" y="28537"/>
                          </a:cubicBezTo>
                          <a:cubicBezTo>
                            <a:pt x="81477" y="21959"/>
                            <a:pt x="72720" y="18669"/>
                            <a:pt x="61341" y="18669"/>
                          </a:cubicBezTo>
                          <a:cubicBezTo>
                            <a:pt x="54585" y="18669"/>
                            <a:pt x="47917" y="20092"/>
                            <a:pt x="41338" y="22936"/>
                          </a:cubicBezTo>
                          <a:cubicBezTo>
                            <a:pt x="34760" y="25781"/>
                            <a:pt x="28270" y="30137"/>
                            <a:pt x="21869" y="36005"/>
                          </a:cubicBezTo>
                          <a:lnTo>
                            <a:pt x="10401" y="21603"/>
                          </a:lnTo>
                          <a:cubicBezTo>
                            <a:pt x="17869" y="14491"/>
                            <a:pt x="26048" y="9112"/>
                            <a:pt x="34938" y="5468"/>
                          </a:cubicBezTo>
                          <a:cubicBezTo>
                            <a:pt x="43828" y="1823"/>
                            <a:pt x="53340" y="0"/>
                            <a:pt x="63475" y="0"/>
                          </a:cubicBezTo>
                          <a:close/>
                          <a:moveTo>
                            <a:pt x="59474" y="73343"/>
                          </a:moveTo>
                          <a:cubicBezTo>
                            <a:pt x="46495" y="73343"/>
                            <a:pt x="36894" y="75121"/>
                            <a:pt x="30670" y="78677"/>
                          </a:cubicBezTo>
                          <a:cubicBezTo>
                            <a:pt x="24448" y="82233"/>
                            <a:pt x="21336" y="87833"/>
                            <a:pt x="21336" y="95479"/>
                          </a:cubicBezTo>
                          <a:cubicBezTo>
                            <a:pt x="21336" y="101880"/>
                            <a:pt x="24047" y="107214"/>
                            <a:pt x="29470" y="111481"/>
                          </a:cubicBezTo>
                          <a:cubicBezTo>
                            <a:pt x="34893" y="115748"/>
                            <a:pt x="41872" y="117882"/>
                            <a:pt x="50406" y="117882"/>
                          </a:cubicBezTo>
                          <a:cubicBezTo>
                            <a:pt x="63208" y="117882"/>
                            <a:pt x="74009" y="113748"/>
                            <a:pt x="82810" y="105480"/>
                          </a:cubicBezTo>
                          <a:cubicBezTo>
                            <a:pt x="91611" y="97212"/>
                            <a:pt x="96368" y="86500"/>
                            <a:pt x="97079" y="73343"/>
                          </a:cubicBezTo>
                          <a:lnTo>
                            <a:pt x="59474" y="73343"/>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2" name="Freeform: Shape 751">
                      <a:extLst>
                        <a:ext uri="{FF2B5EF4-FFF2-40B4-BE49-F238E27FC236}">
                          <a16:creationId xmlns:a16="http://schemas.microsoft.com/office/drawing/2014/main" id="{4C57186C-4834-46BE-9C7D-940E7841BB24}"/>
                        </a:ext>
                      </a:extLst>
                    </p:cNvPr>
                    <p:cNvSpPr/>
                    <p:nvPr/>
                  </p:nvSpPr>
                  <p:spPr>
                    <a:xfrm>
                      <a:off x="6134149" y="2801834"/>
                      <a:ext cx="134150" cy="136284"/>
                    </a:xfrm>
                    <a:custGeom>
                      <a:avLst/>
                      <a:gdLst/>
                      <a:ahLst/>
                      <a:cxnLst/>
                      <a:rect l="l" t="t" r="r" b="b"/>
                      <a:pathLst>
                        <a:path w="134150" h="136284">
                          <a:moveTo>
                            <a:pt x="67475" y="0"/>
                          </a:moveTo>
                          <a:cubicBezTo>
                            <a:pt x="86500" y="0"/>
                            <a:pt x="102368" y="6490"/>
                            <a:pt x="115081" y="19469"/>
                          </a:cubicBezTo>
                          <a:cubicBezTo>
                            <a:pt x="127794" y="32448"/>
                            <a:pt x="134150" y="48628"/>
                            <a:pt x="134150" y="68008"/>
                          </a:cubicBezTo>
                          <a:cubicBezTo>
                            <a:pt x="134150" y="87389"/>
                            <a:pt x="127660" y="103613"/>
                            <a:pt x="114681" y="116681"/>
                          </a:cubicBezTo>
                          <a:cubicBezTo>
                            <a:pt x="101702" y="129749"/>
                            <a:pt x="85699" y="136284"/>
                            <a:pt x="66675" y="136284"/>
                          </a:cubicBezTo>
                          <a:cubicBezTo>
                            <a:pt x="47650" y="136284"/>
                            <a:pt x="31782" y="129794"/>
                            <a:pt x="19069" y="116815"/>
                          </a:cubicBezTo>
                          <a:cubicBezTo>
                            <a:pt x="6356" y="103835"/>
                            <a:pt x="0" y="87655"/>
                            <a:pt x="0" y="68275"/>
                          </a:cubicBezTo>
                          <a:cubicBezTo>
                            <a:pt x="0" y="48895"/>
                            <a:pt x="6490" y="32671"/>
                            <a:pt x="19469" y="19602"/>
                          </a:cubicBezTo>
                          <a:cubicBezTo>
                            <a:pt x="32448" y="6534"/>
                            <a:pt x="48450" y="0"/>
                            <a:pt x="67475" y="0"/>
                          </a:cubicBezTo>
                          <a:close/>
                          <a:moveTo>
                            <a:pt x="66942" y="18936"/>
                          </a:moveTo>
                          <a:cubicBezTo>
                            <a:pt x="54318" y="18936"/>
                            <a:pt x="43694" y="23647"/>
                            <a:pt x="35071" y="33071"/>
                          </a:cubicBezTo>
                          <a:cubicBezTo>
                            <a:pt x="26448" y="42494"/>
                            <a:pt x="22136" y="54229"/>
                            <a:pt x="22136" y="68275"/>
                          </a:cubicBezTo>
                          <a:cubicBezTo>
                            <a:pt x="22136" y="82144"/>
                            <a:pt x="26448" y="93789"/>
                            <a:pt x="35071" y="103213"/>
                          </a:cubicBezTo>
                          <a:cubicBezTo>
                            <a:pt x="43694" y="112636"/>
                            <a:pt x="54407" y="117348"/>
                            <a:pt x="67208" y="117348"/>
                          </a:cubicBezTo>
                          <a:cubicBezTo>
                            <a:pt x="79832" y="117348"/>
                            <a:pt x="90456" y="112636"/>
                            <a:pt x="99079" y="103213"/>
                          </a:cubicBezTo>
                          <a:cubicBezTo>
                            <a:pt x="107702" y="93789"/>
                            <a:pt x="112014" y="82055"/>
                            <a:pt x="112014" y="68008"/>
                          </a:cubicBezTo>
                          <a:cubicBezTo>
                            <a:pt x="112014" y="54318"/>
                            <a:pt x="107658" y="42716"/>
                            <a:pt x="98946" y="33204"/>
                          </a:cubicBezTo>
                          <a:cubicBezTo>
                            <a:pt x="90233" y="23692"/>
                            <a:pt x="79565" y="18936"/>
                            <a:pt x="66942" y="18936"/>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3" name="Freeform: Shape 752">
                      <a:extLst>
                        <a:ext uri="{FF2B5EF4-FFF2-40B4-BE49-F238E27FC236}">
                          <a16:creationId xmlns:a16="http://schemas.microsoft.com/office/drawing/2014/main" id="{CFF96EA6-C59A-4A14-AA3F-CBA1AE6CB935}"/>
                        </a:ext>
                      </a:extLst>
                    </p:cNvPr>
                    <p:cNvSpPr/>
                    <p:nvPr/>
                  </p:nvSpPr>
                  <p:spPr>
                    <a:xfrm>
                      <a:off x="5205951" y="2800411"/>
                      <a:ext cx="121882" cy="132016"/>
                    </a:xfrm>
                    <a:custGeom>
                      <a:avLst/>
                      <a:gdLst/>
                      <a:ahLst/>
                      <a:cxnLst/>
                      <a:rect l="l" t="t" r="r" b="b"/>
                      <a:pathLst>
                        <a:path w="121882" h="132016">
                          <a:moveTo>
                            <a:pt x="67475" y="0"/>
                          </a:moveTo>
                          <a:cubicBezTo>
                            <a:pt x="84544" y="0"/>
                            <a:pt x="97879" y="5511"/>
                            <a:pt x="107480" y="16535"/>
                          </a:cubicBezTo>
                          <a:cubicBezTo>
                            <a:pt x="117082" y="27559"/>
                            <a:pt x="121882" y="42672"/>
                            <a:pt x="121882" y="61874"/>
                          </a:cubicBezTo>
                          <a:lnTo>
                            <a:pt x="121882" y="132016"/>
                          </a:lnTo>
                          <a:lnTo>
                            <a:pt x="100280" y="132016"/>
                          </a:lnTo>
                          <a:lnTo>
                            <a:pt x="100280" y="63208"/>
                          </a:lnTo>
                          <a:cubicBezTo>
                            <a:pt x="100280" y="49695"/>
                            <a:pt x="96946" y="39027"/>
                            <a:pt x="90278" y="31204"/>
                          </a:cubicBezTo>
                          <a:cubicBezTo>
                            <a:pt x="83611" y="23380"/>
                            <a:pt x="74321" y="19469"/>
                            <a:pt x="62408" y="19469"/>
                          </a:cubicBezTo>
                          <a:cubicBezTo>
                            <a:pt x="50140" y="19469"/>
                            <a:pt x="40272" y="23647"/>
                            <a:pt x="32804" y="32004"/>
                          </a:cubicBezTo>
                          <a:cubicBezTo>
                            <a:pt x="25337" y="40360"/>
                            <a:pt x="21603" y="51206"/>
                            <a:pt x="21603" y="64541"/>
                          </a:cubicBezTo>
                          <a:lnTo>
                            <a:pt x="21603" y="132016"/>
                          </a:lnTo>
                          <a:lnTo>
                            <a:pt x="0" y="132016"/>
                          </a:lnTo>
                          <a:lnTo>
                            <a:pt x="0" y="3200"/>
                          </a:lnTo>
                          <a:lnTo>
                            <a:pt x="21336" y="3200"/>
                          </a:lnTo>
                          <a:lnTo>
                            <a:pt x="21336" y="23203"/>
                          </a:lnTo>
                          <a:cubicBezTo>
                            <a:pt x="26493" y="15735"/>
                            <a:pt x="33027" y="10001"/>
                            <a:pt x="40939" y="6000"/>
                          </a:cubicBezTo>
                          <a:cubicBezTo>
                            <a:pt x="48851" y="2000"/>
                            <a:pt x="57696" y="0"/>
                            <a:pt x="67475" y="0"/>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4" name="Freeform: Shape 753">
                      <a:extLst>
                        <a:ext uri="{FF2B5EF4-FFF2-40B4-BE49-F238E27FC236}">
                          <a16:creationId xmlns:a16="http://schemas.microsoft.com/office/drawing/2014/main" id="{67FFAE93-D17A-4A6F-AB2F-6C1D1D200ACE}"/>
                        </a:ext>
                      </a:extLst>
                    </p:cNvPr>
                    <p:cNvSpPr/>
                    <p:nvPr/>
                  </p:nvSpPr>
                  <p:spPr>
                    <a:xfrm>
                      <a:off x="5460361" y="2800411"/>
                      <a:ext cx="121882" cy="132016"/>
                    </a:xfrm>
                    <a:custGeom>
                      <a:avLst/>
                      <a:gdLst/>
                      <a:ahLst/>
                      <a:cxnLst/>
                      <a:rect l="l" t="t" r="r" b="b"/>
                      <a:pathLst>
                        <a:path w="121882" h="132016">
                          <a:moveTo>
                            <a:pt x="67475" y="0"/>
                          </a:moveTo>
                          <a:cubicBezTo>
                            <a:pt x="84544" y="0"/>
                            <a:pt x="97879" y="5511"/>
                            <a:pt x="107480" y="16535"/>
                          </a:cubicBezTo>
                          <a:cubicBezTo>
                            <a:pt x="117082" y="27559"/>
                            <a:pt x="121882" y="42672"/>
                            <a:pt x="121882" y="61874"/>
                          </a:cubicBezTo>
                          <a:lnTo>
                            <a:pt x="121882" y="132016"/>
                          </a:lnTo>
                          <a:lnTo>
                            <a:pt x="100280" y="132016"/>
                          </a:lnTo>
                          <a:lnTo>
                            <a:pt x="100280" y="63208"/>
                          </a:lnTo>
                          <a:cubicBezTo>
                            <a:pt x="100280" y="49695"/>
                            <a:pt x="96946" y="39027"/>
                            <a:pt x="90278" y="31204"/>
                          </a:cubicBezTo>
                          <a:cubicBezTo>
                            <a:pt x="83611" y="23380"/>
                            <a:pt x="74321" y="19469"/>
                            <a:pt x="62408" y="19469"/>
                          </a:cubicBezTo>
                          <a:cubicBezTo>
                            <a:pt x="50140" y="19469"/>
                            <a:pt x="40272" y="23647"/>
                            <a:pt x="32804" y="32004"/>
                          </a:cubicBezTo>
                          <a:cubicBezTo>
                            <a:pt x="25337" y="40360"/>
                            <a:pt x="21603" y="51206"/>
                            <a:pt x="21603" y="64541"/>
                          </a:cubicBezTo>
                          <a:lnTo>
                            <a:pt x="21603" y="132016"/>
                          </a:lnTo>
                          <a:lnTo>
                            <a:pt x="0" y="132016"/>
                          </a:lnTo>
                          <a:lnTo>
                            <a:pt x="0" y="3200"/>
                          </a:lnTo>
                          <a:lnTo>
                            <a:pt x="21336" y="3200"/>
                          </a:lnTo>
                          <a:lnTo>
                            <a:pt x="21336" y="23203"/>
                          </a:lnTo>
                          <a:cubicBezTo>
                            <a:pt x="26493" y="15735"/>
                            <a:pt x="33027" y="10001"/>
                            <a:pt x="40939" y="6000"/>
                          </a:cubicBezTo>
                          <a:cubicBezTo>
                            <a:pt x="48851" y="2000"/>
                            <a:pt x="57696" y="0"/>
                            <a:pt x="67475" y="0"/>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5" name="Freeform: Shape 754">
                      <a:extLst>
                        <a:ext uri="{FF2B5EF4-FFF2-40B4-BE49-F238E27FC236}">
                          <a16:creationId xmlns:a16="http://schemas.microsoft.com/office/drawing/2014/main" id="{09E651D2-0969-40AE-94C6-BCDEF9980D5D}"/>
                        </a:ext>
                      </a:extLst>
                    </p:cNvPr>
                    <p:cNvSpPr/>
                    <p:nvPr/>
                  </p:nvSpPr>
                  <p:spPr>
                    <a:xfrm>
                      <a:off x="5684784" y="2800412"/>
                      <a:ext cx="129083" cy="136017"/>
                    </a:xfrm>
                    <a:custGeom>
                      <a:avLst/>
                      <a:gdLst/>
                      <a:ahLst/>
                      <a:cxnLst/>
                      <a:rect l="l" t="t" r="r" b="b"/>
                      <a:pathLst>
                        <a:path w="129083" h="136017">
                          <a:moveTo>
                            <a:pt x="65608" y="0"/>
                          </a:moveTo>
                          <a:cubicBezTo>
                            <a:pt x="84455" y="0"/>
                            <a:pt x="99746" y="6134"/>
                            <a:pt x="111481" y="18402"/>
                          </a:cubicBezTo>
                          <a:cubicBezTo>
                            <a:pt x="123215" y="30670"/>
                            <a:pt x="129083" y="46672"/>
                            <a:pt x="129083" y="66408"/>
                          </a:cubicBezTo>
                          <a:cubicBezTo>
                            <a:pt x="129083" y="67830"/>
                            <a:pt x="128994" y="69475"/>
                            <a:pt x="128816" y="71342"/>
                          </a:cubicBezTo>
                          <a:cubicBezTo>
                            <a:pt x="128638" y="73209"/>
                            <a:pt x="128460" y="74587"/>
                            <a:pt x="128283" y="75476"/>
                          </a:cubicBezTo>
                          <a:lnTo>
                            <a:pt x="22403" y="75476"/>
                          </a:lnTo>
                          <a:cubicBezTo>
                            <a:pt x="23825" y="88100"/>
                            <a:pt x="28759" y="98279"/>
                            <a:pt x="37205" y="106013"/>
                          </a:cubicBezTo>
                          <a:cubicBezTo>
                            <a:pt x="45650" y="113747"/>
                            <a:pt x="55918" y="117614"/>
                            <a:pt x="68008" y="117614"/>
                          </a:cubicBezTo>
                          <a:cubicBezTo>
                            <a:pt x="76543" y="117614"/>
                            <a:pt x="84411" y="115792"/>
                            <a:pt x="91611" y="112147"/>
                          </a:cubicBezTo>
                          <a:cubicBezTo>
                            <a:pt x="98812" y="108502"/>
                            <a:pt x="105435" y="102946"/>
                            <a:pt x="111481" y="95478"/>
                          </a:cubicBezTo>
                          <a:lnTo>
                            <a:pt x="124549" y="107480"/>
                          </a:lnTo>
                          <a:cubicBezTo>
                            <a:pt x="117259" y="117081"/>
                            <a:pt x="108725" y="124237"/>
                            <a:pt x="98946" y="128949"/>
                          </a:cubicBezTo>
                          <a:cubicBezTo>
                            <a:pt x="89167" y="133661"/>
                            <a:pt x="78232" y="136017"/>
                            <a:pt x="66142" y="136017"/>
                          </a:cubicBezTo>
                          <a:cubicBezTo>
                            <a:pt x="46761" y="136017"/>
                            <a:pt x="30893" y="129660"/>
                            <a:pt x="18536" y="116948"/>
                          </a:cubicBezTo>
                          <a:cubicBezTo>
                            <a:pt x="6179" y="104235"/>
                            <a:pt x="0" y="87922"/>
                            <a:pt x="0" y="68008"/>
                          </a:cubicBezTo>
                          <a:cubicBezTo>
                            <a:pt x="0" y="48628"/>
                            <a:pt x="6312" y="32448"/>
                            <a:pt x="18936" y="19469"/>
                          </a:cubicBezTo>
                          <a:cubicBezTo>
                            <a:pt x="31559" y="6489"/>
                            <a:pt x="47117" y="0"/>
                            <a:pt x="65608" y="0"/>
                          </a:cubicBezTo>
                          <a:close/>
                          <a:moveTo>
                            <a:pt x="65875" y="18402"/>
                          </a:moveTo>
                          <a:cubicBezTo>
                            <a:pt x="54674" y="18402"/>
                            <a:pt x="45072" y="22047"/>
                            <a:pt x="37071" y="29337"/>
                          </a:cubicBezTo>
                          <a:cubicBezTo>
                            <a:pt x="29070" y="36626"/>
                            <a:pt x="24181" y="46405"/>
                            <a:pt x="22403" y="58674"/>
                          </a:cubicBezTo>
                          <a:lnTo>
                            <a:pt x="107213" y="58674"/>
                          </a:lnTo>
                          <a:cubicBezTo>
                            <a:pt x="105613" y="46228"/>
                            <a:pt x="101079" y="36404"/>
                            <a:pt x="93612" y="29203"/>
                          </a:cubicBezTo>
                          <a:cubicBezTo>
                            <a:pt x="86144" y="22002"/>
                            <a:pt x="76898" y="18402"/>
                            <a:pt x="65875" y="18402"/>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6" name="Freeform: Shape 755">
                      <a:extLst>
                        <a:ext uri="{FF2B5EF4-FFF2-40B4-BE49-F238E27FC236}">
                          <a16:creationId xmlns:a16="http://schemas.microsoft.com/office/drawing/2014/main" id="{5B2E78ED-33FE-40AE-969C-63D600D15E6B}"/>
                        </a:ext>
                      </a:extLst>
                    </p:cNvPr>
                    <p:cNvSpPr/>
                    <p:nvPr/>
                  </p:nvSpPr>
                  <p:spPr>
                    <a:xfrm>
                      <a:off x="6289036" y="2800411"/>
                      <a:ext cx="191491" cy="132016"/>
                    </a:xfrm>
                    <a:custGeom>
                      <a:avLst/>
                      <a:gdLst/>
                      <a:ahLst/>
                      <a:cxnLst/>
                      <a:rect l="l" t="t" r="r" b="b"/>
                      <a:pathLst>
                        <a:path w="191491" h="132016">
                          <a:moveTo>
                            <a:pt x="58408" y="0"/>
                          </a:moveTo>
                          <a:cubicBezTo>
                            <a:pt x="67298" y="0"/>
                            <a:pt x="75210" y="1867"/>
                            <a:pt x="82144" y="5600"/>
                          </a:cubicBezTo>
                          <a:cubicBezTo>
                            <a:pt x="89078" y="9334"/>
                            <a:pt x="94590" y="14757"/>
                            <a:pt x="98679" y="21869"/>
                          </a:cubicBezTo>
                          <a:cubicBezTo>
                            <a:pt x="103480" y="14757"/>
                            <a:pt x="109570" y="9334"/>
                            <a:pt x="116948" y="5600"/>
                          </a:cubicBezTo>
                          <a:cubicBezTo>
                            <a:pt x="124327" y="1867"/>
                            <a:pt x="132639" y="0"/>
                            <a:pt x="141885" y="0"/>
                          </a:cubicBezTo>
                          <a:cubicBezTo>
                            <a:pt x="156998" y="0"/>
                            <a:pt x="169044" y="4889"/>
                            <a:pt x="178023" y="14668"/>
                          </a:cubicBezTo>
                          <a:cubicBezTo>
                            <a:pt x="187001" y="24447"/>
                            <a:pt x="191491" y="37160"/>
                            <a:pt x="191491" y="52806"/>
                          </a:cubicBezTo>
                          <a:lnTo>
                            <a:pt x="191491" y="132016"/>
                          </a:lnTo>
                          <a:lnTo>
                            <a:pt x="169622" y="132016"/>
                          </a:lnTo>
                          <a:lnTo>
                            <a:pt x="169622" y="54140"/>
                          </a:lnTo>
                          <a:cubicBezTo>
                            <a:pt x="169622" y="43294"/>
                            <a:pt x="166910" y="34804"/>
                            <a:pt x="161487" y="28670"/>
                          </a:cubicBezTo>
                          <a:cubicBezTo>
                            <a:pt x="156064" y="22536"/>
                            <a:pt x="148463" y="19469"/>
                            <a:pt x="138684" y="19469"/>
                          </a:cubicBezTo>
                          <a:cubicBezTo>
                            <a:pt x="129083" y="19469"/>
                            <a:pt x="121304" y="22802"/>
                            <a:pt x="115348" y="29470"/>
                          </a:cubicBezTo>
                          <a:cubicBezTo>
                            <a:pt x="109392" y="36137"/>
                            <a:pt x="106414" y="44805"/>
                            <a:pt x="106414" y="55473"/>
                          </a:cubicBezTo>
                          <a:lnTo>
                            <a:pt x="106414" y="132016"/>
                          </a:lnTo>
                          <a:lnTo>
                            <a:pt x="84811" y="132016"/>
                          </a:lnTo>
                          <a:lnTo>
                            <a:pt x="84811" y="54140"/>
                          </a:lnTo>
                          <a:cubicBezTo>
                            <a:pt x="84811" y="43294"/>
                            <a:pt x="82099" y="34804"/>
                            <a:pt x="76677" y="28670"/>
                          </a:cubicBezTo>
                          <a:cubicBezTo>
                            <a:pt x="71254" y="22536"/>
                            <a:pt x="63653" y="19469"/>
                            <a:pt x="53874" y="19469"/>
                          </a:cubicBezTo>
                          <a:cubicBezTo>
                            <a:pt x="44273" y="19469"/>
                            <a:pt x="36494" y="22802"/>
                            <a:pt x="30537" y="29470"/>
                          </a:cubicBezTo>
                          <a:cubicBezTo>
                            <a:pt x="24581" y="36137"/>
                            <a:pt x="21603" y="44805"/>
                            <a:pt x="21603" y="55473"/>
                          </a:cubicBezTo>
                          <a:lnTo>
                            <a:pt x="21603" y="132016"/>
                          </a:lnTo>
                          <a:lnTo>
                            <a:pt x="0" y="132016"/>
                          </a:lnTo>
                          <a:lnTo>
                            <a:pt x="0" y="3200"/>
                          </a:lnTo>
                          <a:lnTo>
                            <a:pt x="21336" y="3200"/>
                          </a:lnTo>
                          <a:lnTo>
                            <a:pt x="21336" y="18669"/>
                          </a:lnTo>
                          <a:cubicBezTo>
                            <a:pt x="26137" y="12446"/>
                            <a:pt x="31604" y="7778"/>
                            <a:pt x="37738" y="4667"/>
                          </a:cubicBezTo>
                          <a:cubicBezTo>
                            <a:pt x="43872" y="1555"/>
                            <a:pt x="50762" y="0"/>
                            <a:pt x="58408" y="0"/>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7" name="Freeform: Shape 756">
                      <a:extLst>
                        <a:ext uri="{FF2B5EF4-FFF2-40B4-BE49-F238E27FC236}">
                          <a16:creationId xmlns:a16="http://schemas.microsoft.com/office/drawing/2014/main" id="{7095056D-88EB-4A8D-A4AB-5ED25335462E}"/>
                        </a:ext>
                      </a:extLst>
                    </p:cNvPr>
                    <p:cNvSpPr/>
                    <p:nvPr/>
                  </p:nvSpPr>
                  <p:spPr>
                    <a:xfrm>
                      <a:off x="6804002" y="2800411"/>
                      <a:ext cx="121882" cy="132016"/>
                    </a:xfrm>
                    <a:custGeom>
                      <a:avLst/>
                      <a:gdLst/>
                      <a:ahLst/>
                      <a:cxnLst/>
                      <a:rect l="l" t="t" r="r" b="b"/>
                      <a:pathLst>
                        <a:path w="121882" h="132016">
                          <a:moveTo>
                            <a:pt x="67475" y="0"/>
                          </a:moveTo>
                          <a:cubicBezTo>
                            <a:pt x="84544" y="0"/>
                            <a:pt x="97879" y="5511"/>
                            <a:pt x="107480" y="16535"/>
                          </a:cubicBezTo>
                          <a:cubicBezTo>
                            <a:pt x="117082" y="27559"/>
                            <a:pt x="121882" y="42672"/>
                            <a:pt x="121882" y="61874"/>
                          </a:cubicBezTo>
                          <a:lnTo>
                            <a:pt x="121882" y="132016"/>
                          </a:lnTo>
                          <a:lnTo>
                            <a:pt x="100279" y="132016"/>
                          </a:lnTo>
                          <a:lnTo>
                            <a:pt x="100279" y="63208"/>
                          </a:lnTo>
                          <a:cubicBezTo>
                            <a:pt x="100279" y="49695"/>
                            <a:pt x="96946" y="39027"/>
                            <a:pt x="90278" y="31204"/>
                          </a:cubicBezTo>
                          <a:cubicBezTo>
                            <a:pt x="83611" y="23380"/>
                            <a:pt x="74321" y="19469"/>
                            <a:pt x="62408" y="19469"/>
                          </a:cubicBezTo>
                          <a:cubicBezTo>
                            <a:pt x="50140" y="19469"/>
                            <a:pt x="40272" y="23647"/>
                            <a:pt x="32804" y="32004"/>
                          </a:cubicBezTo>
                          <a:cubicBezTo>
                            <a:pt x="25337" y="40360"/>
                            <a:pt x="21603" y="51206"/>
                            <a:pt x="21603" y="64541"/>
                          </a:cubicBezTo>
                          <a:lnTo>
                            <a:pt x="21603" y="132016"/>
                          </a:lnTo>
                          <a:lnTo>
                            <a:pt x="0" y="132016"/>
                          </a:lnTo>
                          <a:lnTo>
                            <a:pt x="0" y="3200"/>
                          </a:lnTo>
                          <a:lnTo>
                            <a:pt x="21336" y="3200"/>
                          </a:lnTo>
                          <a:lnTo>
                            <a:pt x="21336" y="23203"/>
                          </a:lnTo>
                          <a:cubicBezTo>
                            <a:pt x="26493" y="15735"/>
                            <a:pt x="33027" y="10001"/>
                            <a:pt x="40939" y="6000"/>
                          </a:cubicBezTo>
                          <a:cubicBezTo>
                            <a:pt x="48851" y="2000"/>
                            <a:pt x="57696" y="0"/>
                            <a:pt x="67475" y="0"/>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8" name="Freeform: Shape 757">
                      <a:extLst>
                        <a:ext uri="{FF2B5EF4-FFF2-40B4-BE49-F238E27FC236}">
                          <a16:creationId xmlns:a16="http://schemas.microsoft.com/office/drawing/2014/main" id="{6459EAC2-D464-47BC-AD0E-5F38CAED0889}"/>
                        </a:ext>
                      </a:extLst>
                    </p:cNvPr>
                    <p:cNvSpPr/>
                    <p:nvPr/>
                  </p:nvSpPr>
                  <p:spPr>
                    <a:xfrm>
                      <a:off x="6509801" y="2800677"/>
                      <a:ext cx="132550" cy="179756"/>
                    </a:xfrm>
                    <a:custGeom>
                      <a:avLst/>
                      <a:gdLst/>
                      <a:ahLst/>
                      <a:cxnLst/>
                      <a:rect l="l" t="t" r="r" b="b"/>
                      <a:pathLst>
                        <a:path w="132550" h="179756">
                          <a:moveTo>
                            <a:pt x="69076" y="0"/>
                          </a:moveTo>
                          <a:cubicBezTo>
                            <a:pt x="87211" y="0"/>
                            <a:pt x="102324" y="6268"/>
                            <a:pt x="114415" y="18803"/>
                          </a:cubicBezTo>
                          <a:cubicBezTo>
                            <a:pt x="126505" y="31338"/>
                            <a:pt x="132550" y="47384"/>
                            <a:pt x="132550" y="66942"/>
                          </a:cubicBezTo>
                          <a:cubicBezTo>
                            <a:pt x="132550" y="86678"/>
                            <a:pt x="126283" y="102902"/>
                            <a:pt x="113748" y="115615"/>
                          </a:cubicBezTo>
                          <a:cubicBezTo>
                            <a:pt x="101213" y="128327"/>
                            <a:pt x="85789" y="134684"/>
                            <a:pt x="67475" y="134684"/>
                          </a:cubicBezTo>
                          <a:cubicBezTo>
                            <a:pt x="58763" y="134684"/>
                            <a:pt x="50362" y="132861"/>
                            <a:pt x="42272" y="129216"/>
                          </a:cubicBezTo>
                          <a:cubicBezTo>
                            <a:pt x="34182" y="125572"/>
                            <a:pt x="27293" y="120371"/>
                            <a:pt x="21603" y="113615"/>
                          </a:cubicBezTo>
                          <a:lnTo>
                            <a:pt x="21603" y="179756"/>
                          </a:lnTo>
                          <a:lnTo>
                            <a:pt x="0" y="179756"/>
                          </a:lnTo>
                          <a:lnTo>
                            <a:pt x="0" y="2934"/>
                          </a:lnTo>
                          <a:lnTo>
                            <a:pt x="21336" y="2934"/>
                          </a:lnTo>
                          <a:lnTo>
                            <a:pt x="21336" y="23737"/>
                          </a:lnTo>
                          <a:cubicBezTo>
                            <a:pt x="27026" y="16269"/>
                            <a:pt x="34049" y="10446"/>
                            <a:pt x="42406" y="6268"/>
                          </a:cubicBezTo>
                          <a:cubicBezTo>
                            <a:pt x="50762" y="2089"/>
                            <a:pt x="59652" y="0"/>
                            <a:pt x="69076" y="0"/>
                          </a:cubicBezTo>
                          <a:close/>
                          <a:moveTo>
                            <a:pt x="66675" y="19203"/>
                          </a:moveTo>
                          <a:cubicBezTo>
                            <a:pt x="53696" y="19203"/>
                            <a:pt x="42806" y="23870"/>
                            <a:pt x="34005" y="33204"/>
                          </a:cubicBezTo>
                          <a:cubicBezTo>
                            <a:pt x="25203" y="42539"/>
                            <a:pt x="20803" y="54140"/>
                            <a:pt x="20803" y="68009"/>
                          </a:cubicBezTo>
                          <a:cubicBezTo>
                            <a:pt x="20803" y="81699"/>
                            <a:pt x="25115" y="93079"/>
                            <a:pt x="33738" y="102146"/>
                          </a:cubicBezTo>
                          <a:cubicBezTo>
                            <a:pt x="42361" y="111214"/>
                            <a:pt x="53074" y="115748"/>
                            <a:pt x="65875" y="115748"/>
                          </a:cubicBezTo>
                          <a:cubicBezTo>
                            <a:pt x="79032" y="115748"/>
                            <a:pt x="89745" y="111348"/>
                            <a:pt x="98013" y="102546"/>
                          </a:cubicBezTo>
                          <a:cubicBezTo>
                            <a:pt x="106280" y="93745"/>
                            <a:pt x="110414" y="82055"/>
                            <a:pt x="110414" y="67475"/>
                          </a:cubicBezTo>
                          <a:cubicBezTo>
                            <a:pt x="110414" y="53074"/>
                            <a:pt x="106369" y="41428"/>
                            <a:pt x="98279" y="32538"/>
                          </a:cubicBezTo>
                          <a:cubicBezTo>
                            <a:pt x="90189" y="23648"/>
                            <a:pt x="79655" y="19203"/>
                            <a:pt x="66675" y="19203"/>
                          </a:cubicBez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sp>
                  <p:nvSpPr>
                    <p:cNvPr id="759" name="Freeform: Shape 758">
                      <a:extLst>
                        <a:ext uri="{FF2B5EF4-FFF2-40B4-BE49-F238E27FC236}">
                          <a16:creationId xmlns:a16="http://schemas.microsoft.com/office/drawing/2014/main" id="{9C70F3A8-6C2D-422E-849F-6DD379B62C7F}"/>
                        </a:ext>
                      </a:extLst>
                    </p:cNvPr>
                    <p:cNvSpPr/>
                    <p:nvPr/>
                  </p:nvSpPr>
                  <p:spPr>
                    <a:xfrm>
                      <a:off x="6944045" y="2803611"/>
                      <a:ext cx="129616" cy="176822"/>
                    </a:xfrm>
                    <a:custGeom>
                      <a:avLst/>
                      <a:gdLst/>
                      <a:ahLst/>
                      <a:cxnLst/>
                      <a:rect l="l" t="t" r="r" b="b"/>
                      <a:pathLst>
                        <a:path w="129616" h="176822">
                          <a:moveTo>
                            <a:pt x="0" y="0"/>
                          </a:moveTo>
                          <a:lnTo>
                            <a:pt x="23737" y="0"/>
                          </a:lnTo>
                          <a:lnTo>
                            <a:pt x="65342" y="102413"/>
                          </a:lnTo>
                          <a:lnTo>
                            <a:pt x="106947" y="0"/>
                          </a:lnTo>
                          <a:lnTo>
                            <a:pt x="129616" y="0"/>
                          </a:lnTo>
                          <a:lnTo>
                            <a:pt x="54674" y="176822"/>
                          </a:lnTo>
                          <a:lnTo>
                            <a:pt x="32271" y="176822"/>
                          </a:lnTo>
                          <a:lnTo>
                            <a:pt x="54407" y="127749"/>
                          </a:lnTo>
                          <a:lnTo>
                            <a:pt x="0" y="0"/>
                          </a:lnTo>
                          <a:close/>
                        </a:path>
                      </a:pathLst>
                    </a:custGeom>
                    <a:grpFill/>
                    <a:ln w="26425" cap="flat">
                      <a:noFill/>
                      <a:prstDash val="solid"/>
                      <a:round/>
                    </a:ln>
                    <a:effectLst/>
                    <a:sp3d/>
                  </p:spPr>
                  <p:txBody>
                    <a:bodyPr rot="0" spcFirstLastPara="1" vertOverflow="overflow" horzOverflow="overflow" vert="horz" wrap="square" lIns="45707" tIns="45707" rIns="45707" bIns="45707" numCol="1" spcCol="38100" rtlCol="0" fromWordArt="0" anchor="ctr" anchorCtr="0" forceAA="0" compatLnSpc="1">
                      <a:prstTxWarp prst="textNoShape">
                        <a:avLst/>
                      </a:prstTxWarp>
                      <a:noAutofit/>
                    </a:bodyPr>
                    <a:lstStyle/>
                    <a:p>
                      <a:pPr defTabSz="914126">
                        <a:defRPr/>
                      </a:pPr>
                      <a:endParaRPr lang="en-US" sz="1799" dirty="0">
                        <a:solidFill>
                          <a:sysClr val="windowText" lastClr="000000"/>
                        </a:solidFill>
                        <a:ea typeface="Intel Clear"/>
                        <a:cs typeface="Intel Clear"/>
                        <a:sym typeface="Intel Clear"/>
                      </a:endParaRPr>
                    </a:p>
                  </p:txBody>
                </p:sp>
              </p:grpSp>
            </p:grpSp>
          </p:grpSp>
          <p:sp>
            <p:nvSpPr>
              <p:cNvPr id="740" name="Rectangle 739">
                <a:extLst>
                  <a:ext uri="{FF2B5EF4-FFF2-40B4-BE49-F238E27FC236}">
                    <a16:creationId xmlns:a16="http://schemas.microsoft.com/office/drawing/2014/main" id="{C62B4C95-F497-4E95-A893-5A03541703FE}"/>
                  </a:ext>
                </a:extLst>
              </p:cNvPr>
              <p:cNvSpPr/>
              <p:nvPr/>
            </p:nvSpPr>
            <p:spPr>
              <a:xfrm>
                <a:off x="3127053" y="2247636"/>
                <a:ext cx="210877" cy="940702"/>
              </a:xfrm>
              <a:prstGeom prst="rect">
                <a:avLst/>
              </a:prstGeom>
              <a:solidFill>
                <a:srgbClr val="10C8FC"/>
              </a:solidFill>
              <a:ln w="26425" cap="flat">
                <a:noFill/>
                <a:prstDash val="solid"/>
                <a:round/>
              </a:ln>
              <a:effectLst/>
              <a:sp3d/>
            </p:spPr>
            <p:txBody>
              <a:bodyPr rot="0" spcFirstLastPara="1" vertOverflow="overflow" horzOverflow="overflow" vert="horz" wrap="square" lIns="45707" tIns="45707" rIns="45707" bIns="45707" numCol="1" spcCol="38100" rtlCol="0" anchor="ctr">
                <a:spAutoFit/>
              </a:bodyPr>
              <a:lstStyle/>
              <a:p>
                <a:pPr defTabSz="914126">
                  <a:defRPr/>
                </a:pPr>
                <a:endParaRPr lang="en-US" sz="1799" dirty="0">
                  <a:solidFill>
                    <a:sysClr val="windowText" lastClr="000000"/>
                  </a:solidFill>
                  <a:ea typeface="Intel Clear"/>
                  <a:cs typeface="Intel Clear"/>
                  <a:sym typeface="Intel Clear"/>
                </a:endParaRPr>
              </a:p>
            </p:txBody>
          </p:sp>
        </p:grpSp>
        <p:pic>
          <p:nvPicPr>
            <p:cNvPr id="769" name="Picture 4" descr="Image result for Moovit logo png">
              <a:extLst>
                <a:ext uri="{FF2B5EF4-FFF2-40B4-BE49-F238E27FC236}">
                  <a16:creationId xmlns:a16="http://schemas.microsoft.com/office/drawing/2014/main" id="{A38C6B9A-8207-4D65-9787-72C20D763F59}"/>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560962" y="3912114"/>
              <a:ext cx="873167" cy="201919"/>
            </a:xfrm>
            <a:prstGeom prst="rect">
              <a:avLst/>
            </a:prstGeom>
            <a:noFill/>
            <a:extLst>
              <a:ext uri="{909E8E84-426E-40DD-AFC4-6F175D3DCCD1}">
                <a14:hiddenFill xmlns:a14="http://schemas.microsoft.com/office/drawing/2010/main">
                  <a:solidFill>
                    <a:srgbClr val="FFFFFF"/>
                  </a:solidFill>
                </a14:hiddenFill>
              </a:ext>
            </a:extLst>
          </p:spPr>
        </p:pic>
      </p:grpSp>
      <p:pic>
        <p:nvPicPr>
          <p:cNvPr id="181" name="Picture 4" descr="Processors family badge">
            <a:extLst>
              <a:ext uri="{FF2B5EF4-FFF2-40B4-BE49-F238E27FC236}">
                <a16:creationId xmlns:a16="http://schemas.microsoft.com/office/drawing/2014/main" id="{16288C53-E79F-4350-8338-503A7CAC2612}"/>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2230340" y="5258259"/>
            <a:ext cx="1110049" cy="624402"/>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1924BAE2-4603-E840-9B75-496387822195}"/>
              </a:ext>
            </a:extLst>
          </p:cNvPr>
          <p:cNvSpPr/>
          <p:nvPr/>
        </p:nvSpPr>
        <p:spPr>
          <a:xfrm>
            <a:off x="8192450" y="2157829"/>
            <a:ext cx="1463419" cy="3788028"/>
          </a:xfrm>
          <a:prstGeom prst="rect">
            <a:avLst/>
          </a:prstGeom>
          <a:solidFill>
            <a:srgbClr val="F2F2F2">
              <a:alpha val="85000"/>
            </a:srgbClr>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26">
              <a:defRPr/>
            </a:pPr>
            <a:endParaRPr lang="en-US" sz="1600" dirty="0">
              <a:solidFill>
                <a:prstClr val="white"/>
              </a:solidFill>
              <a:latin typeface="IntelOne Display Regular"/>
            </a:endParaRPr>
          </a:p>
        </p:txBody>
      </p:sp>
      <p:sp>
        <p:nvSpPr>
          <p:cNvPr id="118" name="Rectangle 117">
            <a:extLst>
              <a:ext uri="{FF2B5EF4-FFF2-40B4-BE49-F238E27FC236}">
                <a16:creationId xmlns:a16="http://schemas.microsoft.com/office/drawing/2014/main" id="{62647C74-DCD4-1B4A-B39F-7565F99FF1A5}"/>
              </a:ext>
            </a:extLst>
          </p:cNvPr>
          <p:cNvSpPr/>
          <p:nvPr/>
        </p:nvSpPr>
        <p:spPr>
          <a:xfrm>
            <a:off x="8190527" y="1702459"/>
            <a:ext cx="1465343" cy="633590"/>
          </a:xfrm>
          <a:prstGeom prst="rect">
            <a:avLst/>
          </a:prstGeom>
          <a:solidFill>
            <a:srgbClr val="EDB200"/>
          </a:solidFill>
        </p:spPr>
        <p:txBody>
          <a:bodyPr wrap="none" lIns="0" tIns="0" rIns="0" bIns="0" anchor="ctr" anchorCtr="0">
            <a:noAutofit/>
          </a:bodyPr>
          <a:lstStyle/>
          <a:p>
            <a:pPr algn="ctr" defTabSz="914126">
              <a:defRPr/>
            </a:pPr>
            <a:r>
              <a:rPr lang="en-US" sz="1400" spc="20" dirty="0">
                <a:solidFill>
                  <a:prstClr val="white"/>
                </a:solidFill>
                <a:latin typeface="IntelOne Display Regular" panose="020B0503020203020204" pitchFamily="34" charset="77"/>
              </a:rPr>
              <a:t>AI and</a:t>
            </a:r>
            <a:br>
              <a:rPr lang="en-US" sz="1400" spc="20" dirty="0">
                <a:solidFill>
                  <a:prstClr val="white"/>
                </a:solidFill>
                <a:latin typeface="IntelOne Display Regular" panose="020B0503020203020204" pitchFamily="34" charset="77"/>
              </a:rPr>
            </a:br>
            <a:r>
              <a:rPr lang="en-US" sz="1400" spc="20" dirty="0">
                <a:solidFill>
                  <a:prstClr val="white"/>
                </a:solidFill>
                <a:latin typeface="IntelOne Display Regular" panose="020B0503020203020204" pitchFamily="34" charset="77"/>
              </a:rPr>
              <a:t>Analytics</a:t>
            </a:r>
          </a:p>
        </p:txBody>
      </p:sp>
      <p:pic>
        <p:nvPicPr>
          <p:cNvPr id="129" name="Picture 128">
            <a:extLst>
              <a:ext uri="{FF2B5EF4-FFF2-40B4-BE49-F238E27FC236}">
                <a16:creationId xmlns:a16="http://schemas.microsoft.com/office/drawing/2014/main" id="{98BBCF15-196B-A04D-A041-A830ADE3E9E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362986" y="2714387"/>
            <a:ext cx="506917" cy="506916"/>
          </a:xfrm>
          <a:prstGeom prst="rect">
            <a:avLst/>
          </a:prstGeom>
        </p:spPr>
      </p:pic>
      <p:pic>
        <p:nvPicPr>
          <p:cNvPr id="130" name="Picture 129">
            <a:extLst>
              <a:ext uri="{FF2B5EF4-FFF2-40B4-BE49-F238E27FC236}">
                <a16:creationId xmlns:a16="http://schemas.microsoft.com/office/drawing/2014/main" id="{1598401C-0FE7-E246-AAB8-6860E9082238}"/>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971623" y="2714387"/>
            <a:ext cx="506917" cy="506916"/>
          </a:xfrm>
          <a:prstGeom prst="rect">
            <a:avLst/>
          </a:prstGeom>
        </p:spPr>
      </p:pic>
      <p:grpSp>
        <p:nvGrpSpPr>
          <p:cNvPr id="122" name="Group 121">
            <a:extLst>
              <a:ext uri="{FF2B5EF4-FFF2-40B4-BE49-F238E27FC236}">
                <a16:creationId xmlns:a16="http://schemas.microsoft.com/office/drawing/2014/main" id="{AEFE6256-F153-B148-AFE8-B53BAFD524DF}"/>
              </a:ext>
            </a:extLst>
          </p:cNvPr>
          <p:cNvGrpSpPr/>
          <p:nvPr/>
        </p:nvGrpSpPr>
        <p:grpSpPr>
          <a:xfrm>
            <a:off x="8362876" y="4501175"/>
            <a:ext cx="1115554" cy="506917"/>
            <a:chOff x="1977681" y="5169831"/>
            <a:chExt cx="1207479" cy="548688"/>
          </a:xfrm>
        </p:grpSpPr>
        <p:pic>
          <p:nvPicPr>
            <p:cNvPr id="125" name="Picture 124">
              <a:extLst>
                <a:ext uri="{FF2B5EF4-FFF2-40B4-BE49-F238E27FC236}">
                  <a16:creationId xmlns:a16="http://schemas.microsoft.com/office/drawing/2014/main" id="{F768ABDE-AB43-3B45-8835-62212A3069F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636472" y="5169831"/>
              <a:ext cx="548688" cy="548688"/>
            </a:xfrm>
            <a:prstGeom prst="rect">
              <a:avLst/>
            </a:prstGeom>
          </p:spPr>
        </p:pic>
        <p:pic>
          <p:nvPicPr>
            <p:cNvPr id="126" name="Picture 125">
              <a:extLst>
                <a:ext uri="{FF2B5EF4-FFF2-40B4-BE49-F238E27FC236}">
                  <a16:creationId xmlns:a16="http://schemas.microsoft.com/office/drawing/2014/main" id="{A2DD8221-2677-6C41-A604-5C82723E4A03}"/>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77681" y="5169831"/>
              <a:ext cx="548688" cy="548688"/>
            </a:xfrm>
            <a:prstGeom prst="rect">
              <a:avLst/>
            </a:prstGeom>
          </p:spPr>
        </p:pic>
      </p:grpSp>
      <p:pic>
        <p:nvPicPr>
          <p:cNvPr id="123" name="Picture 122">
            <a:extLst>
              <a:ext uri="{FF2B5EF4-FFF2-40B4-BE49-F238E27FC236}">
                <a16:creationId xmlns:a16="http://schemas.microsoft.com/office/drawing/2014/main" id="{A00832B4-71D8-0B44-8088-CE803A59399C}"/>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8362876" y="5088329"/>
            <a:ext cx="506917" cy="506917"/>
          </a:xfrm>
          <a:prstGeom prst="rect">
            <a:avLst/>
          </a:prstGeom>
        </p:spPr>
      </p:pic>
      <p:pic>
        <p:nvPicPr>
          <p:cNvPr id="124" name="Picture 123">
            <a:extLst>
              <a:ext uri="{FF2B5EF4-FFF2-40B4-BE49-F238E27FC236}">
                <a16:creationId xmlns:a16="http://schemas.microsoft.com/office/drawing/2014/main" id="{5A3BC5A3-2351-4E4B-840F-CF7E5ABB003B}"/>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8971513" y="5088329"/>
            <a:ext cx="506917" cy="506917"/>
          </a:xfrm>
          <a:prstGeom prst="rect">
            <a:avLst/>
          </a:prstGeom>
        </p:spPr>
      </p:pic>
      <p:sp>
        <p:nvSpPr>
          <p:cNvPr id="132" name="Rectangle 131">
            <a:extLst>
              <a:ext uri="{FF2B5EF4-FFF2-40B4-BE49-F238E27FC236}">
                <a16:creationId xmlns:a16="http://schemas.microsoft.com/office/drawing/2014/main" id="{80DA9581-CA0F-C580-F4FB-4868D820F51D}"/>
              </a:ext>
            </a:extLst>
          </p:cNvPr>
          <p:cNvSpPr/>
          <p:nvPr/>
        </p:nvSpPr>
        <p:spPr>
          <a:xfrm>
            <a:off x="9722989" y="3740298"/>
            <a:ext cx="1466301" cy="422020"/>
          </a:xfrm>
          <a:prstGeom prst="rect">
            <a:avLst/>
          </a:prstGeom>
          <a:solidFill>
            <a:srgbClr val="00C7FD"/>
          </a:solidFill>
        </p:spPr>
        <p:txBody>
          <a:bodyPr wrap="none" lIns="0" tIns="0" rIns="0" bIns="0" anchor="ctr" anchorCtr="0">
            <a:noAutofit/>
          </a:bodyPr>
          <a:lstStyle/>
          <a:p>
            <a:pPr algn="ctr" defTabSz="914126">
              <a:defRPr/>
            </a:pPr>
            <a:endParaRPr lang="en-US" sz="1400" kern="0" spc="20" dirty="0">
              <a:solidFill>
                <a:prstClr val="white"/>
              </a:solidFill>
              <a:latin typeface="IntelOne Display Regular" panose="020B0503020203020204" pitchFamily="34" charset="77"/>
            </a:endParaRPr>
          </a:p>
          <a:p>
            <a:pPr algn="ctr" defTabSz="914126">
              <a:defRPr/>
            </a:pPr>
            <a:r>
              <a:rPr lang="en-US" sz="1400" kern="0" spc="20" dirty="0">
                <a:solidFill>
                  <a:prstClr val="white"/>
                </a:solidFill>
                <a:latin typeface="IntelOne Display Regular" panose="020B0503020203020204" pitchFamily="34" charset="77"/>
              </a:rPr>
              <a:t>Software</a:t>
            </a:r>
            <a:br>
              <a:rPr lang="en-US" sz="1400" kern="0" spc="20" dirty="0">
                <a:solidFill>
                  <a:prstClr val="white"/>
                </a:solidFill>
                <a:latin typeface="IntelOne Display Regular" panose="020B0503020203020204" pitchFamily="34" charset="77"/>
              </a:rPr>
            </a:br>
            <a:endParaRPr lang="en-US" sz="1400" kern="0" spc="20" dirty="0">
              <a:solidFill>
                <a:prstClr val="white"/>
              </a:solidFill>
              <a:latin typeface="IntelOne Display Regular" panose="020B0503020203020204" pitchFamily="34" charset="77"/>
            </a:endParaRPr>
          </a:p>
        </p:txBody>
      </p:sp>
      <p:pic>
        <p:nvPicPr>
          <p:cNvPr id="7" name="Picture 6">
            <a:extLst>
              <a:ext uri="{FF2B5EF4-FFF2-40B4-BE49-F238E27FC236}">
                <a16:creationId xmlns:a16="http://schemas.microsoft.com/office/drawing/2014/main" id="{7368C399-D2B6-C8F7-6E7D-5D454F0CB1D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170148" y="4261342"/>
            <a:ext cx="519212" cy="454311"/>
          </a:xfrm>
          <a:prstGeom prst="rect">
            <a:avLst/>
          </a:prstGeom>
        </p:spPr>
      </p:pic>
      <p:pic>
        <p:nvPicPr>
          <p:cNvPr id="5" name="Picture 4">
            <a:extLst>
              <a:ext uri="{FF2B5EF4-FFF2-40B4-BE49-F238E27FC236}">
                <a16:creationId xmlns:a16="http://schemas.microsoft.com/office/drawing/2014/main" id="{FC6CEC29-EF56-6814-C98D-1499DAF5DA2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805229" y="4610765"/>
            <a:ext cx="532215" cy="532215"/>
          </a:xfrm>
          <a:prstGeom prst="rect">
            <a:avLst/>
          </a:prstGeom>
        </p:spPr>
      </p:pic>
      <p:sp>
        <p:nvSpPr>
          <p:cNvPr id="139" name="TextBox 138">
            <a:extLst>
              <a:ext uri="{FF2B5EF4-FFF2-40B4-BE49-F238E27FC236}">
                <a16:creationId xmlns:a16="http://schemas.microsoft.com/office/drawing/2014/main" id="{0135A5E8-6FEC-15F9-1D1E-4401F0D82FE2}"/>
              </a:ext>
            </a:extLst>
          </p:cNvPr>
          <p:cNvSpPr txBox="1"/>
          <p:nvPr/>
        </p:nvSpPr>
        <p:spPr>
          <a:xfrm>
            <a:off x="9704517" y="5347135"/>
            <a:ext cx="1482710" cy="330242"/>
          </a:xfrm>
          <a:prstGeom prst="rect">
            <a:avLst/>
          </a:prstGeom>
          <a:noFill/>
        </p:spPr>
        <p:txBody>
          <a:bodyPr wrap="square" rtlCol="0" anchor="ctr">
            <a:noAutofit/>
          </a:bodyPr>
          <a:lstStyle/>
          <a:p>
            <a:pPr algn="ctr" defTabSz="914126">
              <a:defRPr/>
            </a:pPr>
            <a:r>
              <a:rPr lang="en-US" sz="900" spc="20" dirty="0">
                <a:solidFill>
                  <a:schemeClr val="bg1"/>
                </a:solidFill>
                <a:latin typeface="IntelOne Display Regular" panose="020B0503020203020204" pitchFamily="34" charset="77"/>
              </a:rPr>
              <a:t>Base Toolkit</a:t>
            </a:r>
          </a:p>
          <a:p>
            <a:pPr algn="ctr" defTabSz="914126">
              <a:defRPr/>
            </a:pPr>
            <a:r>
              <a:rPr lang="en-US" sz="900" spc="20" dirty="0">
                <a:solidFill>
                  <a:schemeClr val="bg1"/>
                </a:solidFill>
                <a:latin typeface="IntelOne Display Regular" panose="020B0503020203020204" pitchFamily="34" charset="77"/>
              </a:rPr>
              <a:t>HPC Toolkit </a:t>
            </a:r>
          </a:p>
          <a:p>
            <a:pPr algn="ctr" defTabSz="914126">
              <a:defRPr/>
            </a:pPr>
            <a:r>
              <a:rPr lang="en-US" sz="900" spc="20" dirty="0">
                <a:solidFill>
                  <a:schemeClr val="bg1"/>
                </a:solidFill>
                <a:latin typeface="IntelOne Display Regular" panose="020B0503020203020204" pitchFamily="34" charset="77"/>
              </a:rPr>
              <a:t>DLFD Toolkit</a:t>
            </a:r>
          </a:p>
          <a:p>
            <a:pPr algn="ctr" defTabSz="914126">
              <a:defRPr/>
            </a:pPr>
            <a:r>
              <a:rPr lang="en-US" sz="900" spc="20" dirty="0">
                <a:solidFill>
                  <a:schemeClr val="bg1"/>
                </a:solidFill>
                <a:latin typeface="IntelOne Display Regular" panose="020B0503020203020204" pitchFamily="34" charset="77"/>
              </a:rPr>
              <a:t>Rendering Toolkit</a:t>
            </a:r>
          </a:p>
          <a:p>
            <a:pPr algn="ctr" defTabSz="914126">
              <a:defRPr/>
            </a:pPr>
            <a:r>
              <a:rPr lang="en-US" sz="900" spc="20" dirty="0">
                <a:solidFill>
                  <a:schemeClr val="bg1"/>
                </a:solidFill>
                <a:latin typeface="IntelOne Display Regular" panose="020B0503020203020204" pitchFamily="34" charset="77"/>
              </a:rPr>
              <a:t>AI Analytics Toolkit</a:t>
            </a:r>
          </a:p>
          <a:p>
            <a:pPr algn="ctr" defTabSz="914126">
              <a:defRPr/>
            </a:pPr>
            <a:r>
              <a:rPr lang="en-US" sz="900" spc="20" dirty="0">
                <a:solidFill>
                  <a:schemeClr val="bg1"/>
                </a:solidFill>
                <a:latin typeface="IntelOne Display Regular" panose="020B0503020203020204" pitchFamily="34" charset="77"/>
              </a:rPr>
              <a:t>IoT Toolkit</a:t>
            </a:r>
            <a:endParaRPr lang="en-US" sz="900" spc="20" baseline="30000" dirty="0">
              <a:solidFill>
                <a:schemeClr val="bg1"/>
              </a:solidFill>
              <a:latin typeface="IntelOne Display Regular" panose="020B0503020203020204" pitchFamily="34" charset="77"/>
            </a:endParaRPr>
          </a:p>
        </p:txBody>
      </p:sp>
      <p:pic>
        <p:nvPicPr>
          <p:cNvPr id="6" name="Picture 5" descr="Icon&#10;&#10;Description automatically generated">
            <a:extLst>
              <a:ext uri="{FF2B5EF4-FFF2-40B4-BE49-F238E27FC236}">
                <a16:creationId xmlns:a16="http://schemas.microsoft.com/office/drawing/2014/main" id="{4D23ABD8-EA44-402C-94EE-6E7B543C21C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052231" y="4784565"/>
            <a:ext cx="755043" cy="306799"/>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46C9BE0C-AE4F-5E54-F690-9DDD80464500}"/>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362876" y="3920572"/>
            <a:ext cx="506916" cy="50691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D4E62AA2-46EF-3030-2063-13197415634D}"/>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22196" r="21326"/>
          <a:stretch/>
        </p:blipFill>
        <p:spPr>
          <a:xfrm>
            <a:off x="8966617" y="3922690"/>
            <a:ext cx="506918" cy="504866"/>
          </a:xfrm>
          <a:prstGeom prst="rect">
            <a:avLst/>
          </a:prstGeom>
        </p:spPr>
      </p:pic>
      <p:pic>
        <p:nvPicPr>
          <p:cNvPr id="11" name="Picture 10">
            <a:extLst>
              <a:ext uri="{FF2B5EF4-FFF2-40B4-BE49-F238E27FC236}">
                <a16:creationId xmlns:a16="http://schemas.microsoft.com/office/drawing/2014/main" id="{94A1CD12-8F52-2761-4529-A111DD537F5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362875" y="3301114"/>
            <a:ext cx="506915" cy="506915"/>
          </a:xfrm>
          <a:prstGeom prst="rect">
            <a:avLst/>
          </a:prstGeom>
          <a:effectLst/>
        </p:spPr>
      </p:pic>
      <p:pic>
        <p:nvPicPr>
          <p:cNvPr id="12" name="Picture 11" descr="Graphical user interface, application&#10;&#10;Description automatically generated">
            <a:extLst>
              <a:ext uri="{FF2B5EF4-FFF2-40B4-BE49-F238E27FC236}">
                <a16:creationId xmlns:a16="http://schemas.microsoft.com/office/drawing/2014/main" id="{68FAAF37-BED1-FC61-1C9C-26D134555BC5}"/>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974336" y="3318305"/>
            <a:ext cx="505363" cy="505363"/>
          </a:xfrm>
          <a:prstGeom prst="rect">
            <a:avLst/>
          </a:prstGeom>
        </p:spPr>
      </p:pic>
      <p:grpSp>
        <p:nvGrpSpPr>
          <p:cNvPr id="16" name="Group 15">
            <a:extLst>
              <a:ext uri="{FF2B5EF4-FFF2-40B4-BE49-F238E27FC236}">
                <a16:creationId xmlns:a16="http://schemas.microsoft.com/office/drawing/2014/main" id="{778D7B84-57DC-D9DA-3626-E02768A4BB41}"/>
              </a:ext>
            </a:extLst>
          </p:cNvPr>
          <p:cNvGrpSpPr/>
          <p:nvPr/>
        </p:nvGrpSpPr>
        <p:grpSpPr>
          <a:xfrm>
            <a:off x="3691665" y="5153654"/>
            <a:ext cx="1296309" cy="459086"/>
            <a:chOff x="3691665" y="5153654"/>
            <a:chExt cx="1296309" cy="459086"/>
          </a:xfrm>
        </p:grpSpPr>
        <p:pic>
          <p:nvPicPr>
            <p:cNvPr id="13" name="Picture 12" descr="Text&#10;&#10;Description automatically generated with low confidence">
              <a:extLst>
                <a:ext uri="{FF2B5EF4-FFF2-40B4-BE49-F238E27FC236}">
                  <a16:creationId xmlns:a16="http://schemas.microsoft.com/office/drawing/2014/main" id="{8BA65D4C-5E8C-8011-5BA1-559F259036D7}"/>
                </a:ext>
              </a:extLst>
            </p:cNvPr>
            <p:cNvPicPr>
              <a:picLocks noChangeAspect="1"/>
            </p:cNvPicPr>
            <p:nvPr/>
          </p:nvPicPr>
          <p:blipFill>
            <a:blip r:embed="rId37"/>
            <a:stretch>
              <a:fillRect/>
            </a:stretch>
          </p:blipFill>
          <p:spPr>
            <a:xfrm>
              <a:off x="4530774" y="5155540"/>
              <a:ext cx="457200" cy="457200"/>
            </a:xfrm>
            <a:prstGeom prst="rect">
              <a:avLst/>
            </a:prstGeom>
          </p:spPr>
        </p:pic>
        <p:pic>
          <p:nvPicPr>
            <p:cNvPr id="15" name="Picture 14" descr="Graphical user interface, logo&#10;&#10;Description automatically generated">
              <a:extLst>
                <a:ext uri="{FF2B5EF4-FFF2-40B4-BE49-F238E27FC236}">
                  <a16:creationId xmlns:a16="http://schemas.microsoft.com/office/drawing/2014/main" id="{4E822E3C-679B-32B0-1185-0FBB88115B8B}"/>
                </a:ext>
              </a:extLst>
            </p:cNvPr>
            <p:cNvPicPr>
              <a:picLocks noChangeAspect="1"/>
            </p:cNvPicPr>
            <p:nvPr/>
          </p:nvPicPr>
          <p:blipFill>
            <a:blip r:embed="rId38"/>
            <a:stretch>
              <a:fillRect/>
            </a:stretch>
          </p:blipFill>
          <p:spPr>
            <a:xfrm>
              <a:off x="3691665" y="5153654"/>
              <a:ext cx="762000" cy="457200"/>
            </a:xfrm>
            <a:prstGeom prst="rect">
              <a:avLst/>
            </a:prstGeom>
          </p:spPr>
        </p:pic>
      </p:grpSp>
      <p:pic>
        <p:nvPicPr>
          <p:cNvPr id="19" name="Picture 18" descr="Graphical user interface, logo&#10;&#10;Description automatically generated">
            <a:extLst>
              <a:ext uri="{FF2B5EF4-FFF2-40B4-BE49-F238E27FC236}">
                <a16:creationId xmlns:a16="http://schemas.microsoft.com/office/drawing/2014/main" id="{6081A33A-18BE-9A7F-3C34-123BC5A578A8}"/>
              </a:ext>
            </a:extLst>
          </p:cNvPr>
          <p:cNvPicPr>
            <a:picLocks noChangeAspect="1"/>
          </p:cNvPicPr>
          <p:nvPr/>
        </p:nvPicPr>
        <p:blipFill>
          <a:blip r:embed="rId38"/>
          <a:stretch>
            <a:fillRect/>
          </a:stretch>
        </p:blipFill>
        <p:spPr>
          <a:xfrm>
            <a:off x="865167" y="5153654"/>
            <a:ext cx="838200" cy="502920"/>
          </a:xfrm>
          <a:prstGeom prst="rect">
            <a:avLst/>
          </a:prstGeom>
        </p:spPr>
      </p:pic>
      <p:pic>
        <p:nvPicPr>
          <p:cNvPr id="23" name="Picture 22" descr="Graphical user interface, logo&#10;&#10;Description automatically generated">
            <a:extLst>
              <a:ext uri="{FF2B5EF4-FFF2-40B4-BE49-F238E27FC236}">
                <a16:creationId xmlns:a16="http://schemas.microsoft.com/office/drawing/2014/main" id="{C34AC9BF-3CF4-1F68-D461-D62A3C0FE1CC}"/>
              </a:ext>
            </a:extLst>
          </p:cNvPr>
          <p:cNvPicPr>
            <a:picLocks noChangeAspect="1"/>
          </p:cNvPicPr>
          <p:nvPr/>
        </p:nvPicPr>
        <p:blipFill>
          <a:blip r:embed="rId38"/>
          <a:stretch>
            <a:fillRect/>
          </a:stretch>
        </p:blipFill>
        <p:spPr>
          <a:xfrm>
            <a:off x="6995846" y="5282593"/>
            <a:ext cx="762000" cy="457200"/>
          </a:xfrm>
          <a:prstGeom prst="rect">
            <a:avLst/>
          </a:prstGeom>
        </p:spPr>
      </p:pic>
      <p:pic>
        <p:nvPicPr>
          <p:cNvPr id="24" name="Picture 23" descr="Graphical user interface, logo&#10;&#10;Description automatically generated">
            <a:extLst>
              <a:ext uri="{FF2B5EF4-FFF2-40B4-BE49-F238E27FC236}">
                <a16:creationId xmlns:a16="http://schemas.microsoft.com/office/drawing/2014/main" id="{3E6B86C6-33AD-D50A-ED4E-BA5EBD75D80C}"/>
              </a:ext>
            </a:extLst>
          </p:cNvPr>
          <p:cNvPicPr>
            <a:picLocks noChangeAspect="1"/>
          </p:cNvPicPr>
          <p:nvPr/>
        </p:nvPicPr>
        <p:blipFill>
          <a:blip r:embed="rId38"/>
          <a:stretch>
            <a:fillRect/>
          </a:stretch>
        </p:blipFill>
        <p:spPr>
          <a:xfrm>
            <a:off x="5871921" y="5300177"/>
            <a:ext cx="640080" cy="384048"/>
          </a:xfrm>
          <a:prstGeom prst="rect">
            <a:avLst/>
          </a:prstGeom>
        </p:spPr>
      </p:pic>
    </p:spTree>
    <p:extLst>
      <p:ext uri="{BB962C8B-B14F-4D97-AF65-F5344CB8AC3E}">
        <p14:creationId xmlns:p14="http://schemas.microsoft.com/office/powerpoint/2010/main" val="12444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EEAD-74B4-4D6D-88BE-0CC5A7995582}"/>
              </a:ext>
            </a:extLst>
          </p:cNvPr>
          <p:cNvSpPr>
            <a:spLocks noGrp="1"/>
          </p:cNvSpPr>
          <p:nvPr>
            <p:ph type="title"/>
          </p:nvPr>
        </p:nvSpPr>
        <p:spPr/>
        <p:txBody>
          <a:bodyPr/>
          <a:lstStyle/>
          <a:p>
            <a:r>
              <a:rPr lang="en-US"/>
              <a:t>Customer Solutions</a:t>
            </a:r>
            <a:br>
              <a:rPr lang="en-US"/>
            </a:br>
            <a:r>
              <a:rPr lang="en-US" err="1"/>
              <a:t>Aible</a:t>
            </a:r>
            <a:r>
              <a:rPr lang="en-US"/>
              <a:t> configuration details</a:t>
            </a:r>
          </a:p>
        </p:txBody>
      </p:sp>
      <p:sp>
        <p:nvSpPr>
          <p:cNvPr id="3" name="Content Placeholder 2">
            <a:extLst>
              <a:ext uri="{FF2B5EF4-FFF2-40B4-BE49-F238E27FC236}">
                <a16:creationId xmlns:a16="http://schemas.microsoft.com/office/drawing/2014/main" id="{8ADF7962-8B62-4AD9-A2AE-02D0AF98D1CD}"/>
              </a:ext>
            </a:extLst>
          </p:cNvPr>
          <p:cNvSpPr>
            <a:spLocks noGrp="1"/>
          </p:cNvSpPr>
          <p:nvPr>
            <p:ph sz="quarter" idx="28"/>
          </p:nvPr>
        </p:nvSpPr>
        <p:spPr/>
        <p:txBody>
          <a:bodyPr/>
          <a:lstStyle/>
          <a:p>
            <a:pPr marL="0" indent="0">
              <a:buNone/>
            </a:pPr>
            <a:r>
              <a:rPr lang="en-US" sz="1400"/>
              <a:t>Claims:</a:t>
            </a:r>
          </a:p>
          <a:p>
            <a:r>
              <a:rPr lang="en-US" sz="1400"/>
              <a:t>2x further speed up in time to insight based on average performance on training mixed shallow and deep neural networks and ML models</a:t>
            </a:r>
          </a:p>
          <a:p>
            <a:r>
              <a:rPr lang="en-US" sz="1400"/>
              <a:t>​Intel® Xeon® Platinum 8480+ w/AMX delivers up to 2.79x faster NN model training than Intel® Xeon® Platinum 8380​</a:t>
            </a:r>
          </a:p>
          <a:p>
            <a:r>
              <a:rPr lang="en-US" sz="1400"/>
              <a:t>Intel® Xeon® Platinum 8480+ delivers up to 1.56x faster </a:t>
            </a:r>
            <a:r>
              <a:rPr lang="en-US" sz="1400" err="1"/>
              <a:t>LightGBM</a:t>
            </a:r>
            <a:r>
              <a:rPr lang="en-US" sz="1400"/>
              <a:t> model training than Intel® Xeon® Platinum 8380</a:t>
            </a:r>
          </a:p>
          <a:p>
            <a:pPr marL="0" indent="0">
              <a:buNone/>
            </a:pPr>
            <a:r>
              <a:rPr lang="en-US" sz="1400"/>
              <a:t>Configurations:</a:t>
            </a:r>
          </a:p>
          <a:p>
            <a:r>
              <a:rPr lang="en-US" sz="1400"/>
              <a:t>3rd Gen Xeon Scalable Processor: Test by Intel as of November 10, 2022. 1-node with 2x Intel(R) Xeon(R) Platinum 8380 CPU @ 2.30GHz, 40 cores/socket, 2 sockets, HT On, Turbo On, Total Memory 512 GB (16 slots/ 32 GB/ 3200 MHz [run @ 3200 MHz] ), Dell® PowerEdge R750, 1.6.5, 0xd000375, Rocky Linux 8.6 (Green Obsidian)​, 4.18.0-372.32.1.el8_6.x86_64​, </a:t>
            </a:r>
            <a:r>
              <a:rPr lang="en-US" sz="1400" err="1"/>
              <a:t>gcc</a:t>
            </a:r>
            <a:r>
              <a:rPr lang="en-US" sz="1400"/>
              <a:t> 8.5.0, Sapphire Rapids AI DL Software Package Customer Preview III (NDA Release) </a:t>
            </a:r>
            <a:r>
              <a:rPr lang="en-US" sz="1400" err="1"/>
              <a:t>Tensorflow</a:t>
            </a:r>
            <a:r>
              <a:rPr lang="en-US" sz="1400"/>
              <a:t> 2.10, intel/</a:t>
            </a:r>
            <a:r>
              <a:rPr lang="en-US" sz="1400" err="1"/>
              <a:t>intel-optimized-ml:xgboost</a:t>
            </a:r>
            <a:r>
              <a:rPr lang="en-US" sz="1400"/>
              <a:t> 1.4.2, Python 3.8.10 [NN Models], Intel® Distribution for Python 3.7.10 [</a:t>
            </a:r>
            <a:r>
              <a:rPr lang="en-US" sz="1400" err="1"/>
              <a:t>LightGBM</a:t>
            </a:r>
            <a:r>
              <a:rPr lang="en-US" sz="1400"/>
              <a:t> Models] Intel Numpy1.22.4, </a:t>
            </a:r>
            <a:r>
              <a:rPr lang="en-US" sz="1400" err="1"/>
              <a:t>LightGBM</a:t>
            </a:r>
            <a:r>
              <a:rPr lang="en-US" sz="1400"/>
              <a:t> 3.3.3, </a:t>
            </a:r>
            <a:r>
              <a:rPr lang="en-US" sz="1400" err="1"/>
              <a:t>Kubespray</a:t>
            </a:r>
            <a:r>
              <a:rPr lang="en-US" sz="1400"/>
              <a:t> 2.20.0, </a:t>
            </a:r>
            <a:r>
              <a:rPr lang="en-US" sz="1400" err="1"/>
              <a:t>Multus</a:t>
            </a:r>
            <a:r>
              <a:rPr lang="en-US" sz="1400"/>
              <a:t> 3.8, Calico 3.23.3, </a:t>
            </a:r>
            <a:r>
              <a:rPr lang="en-US" sz="1400" err="1"/>
              <a:t>containerd</a:t>
            </a:r>
            <a:r>
              <a:rPr lang="en-US" sz="1400"/>
              <a:t> 1.6.8, Docker Registry 2.8.1, Kubernetes 1.24.6 (</a:t>
            </a:r>
            <a:r>
              <a:rPr lang="en-US" sz="1400" err="1"/>
              <a:t>TopologyManager</a:t>
            </a:r>
            <a:r>
              <a:rPr lang="en-US" sz="1400"/>
              <a:t>-Enabled), Kubeflow 1.6.1, </a:t>
            </a:r>
            <a:r>
              <a:rPr lang="en-US" sz="1400" err="1"/>
              <a:t>DirectPV</a:t>
            </a:r>
            <a:r>
              <a:rPr lang="en-US" sz="1400"/>
              <a:t> 3.2.0, </a:t>
            </a:r>
            <a:r>
              <a:rPr lang="en-US" sz="1400" err="1"/>
              <a:t>Minio</a:t>
            </a:r>
            <a:r>
              <a:rPr lang="en-US" sz="1400"/>
              <a:t> 4.5.2, Prometheus 2.39.1, </a:t>
            </a:r>
            <a:r>
              <a:rPr lang="en-US" sz="1400" err="1"/>
              <a:t>Aible’s</a:t>
            </a:r>
            <a:r>
              <a:rPr lang="en-US" sz="1400"/>
              <a:t> </a:t>
            </a:r>
            <a:r>
              <a:rPr lang="en-US" sz="1400" err="1"/>
              <a:t>Propietary</a:t>
            </a:r>
            <a:r>
              <a:rPr lang="en-US" sz="1400"/>
              <a:t> AI Workload for Enterprise Insights – NN Models [</a:t>
            </a:r>
            <a:r>
              <a:rPr lang="en-US" sz="1400" err="1"/>
              <a:t>HiddenLayers</a:t>
            </a:r>
            <a:r>
              <a:rPr lang="en-US" sz="1400"/>
              <a:t>/</a:t>
            </a:r>
            <a:r>
              <a:rPr lang="en-US" sz="1400" err="1"/>
              <a:t>Batchsize</a:t>
            </a:r>
            <a:r>
              <a:rPr lang="en-US" sz="1400"/>
              <a:t>/Epochs=5/Probability=0.5], </a:t>
            </a:r>
            <a:r>
              <a:rPr lang="en-US" sz="1400" err="1"/>
              <a:t>LightGBM</a:t>
            </a:r>
            <a:r>
              <a:rPr lang="en-US" sz="1400"/>
              <a:t> Models [</a:t>
            </a:r>
            <a:r>
              <a:rPr lang="en-US" sz="1400" err="1"/>
              <a:t>Num_Estimators</a:t>
            </a:r>
            <a:r>
              <a:rPr lang="en-US" sz="1400"/>
              <a:t>/Probability]. Model Training Time for </a:t>
            </a:r>
            <a:r>
              <a:rPr lang="en-US" sz="1400" err="1"/>
              <a:t>Aible’s</a:t>
            </a:r>
            <a:r>
              <a:rPr lang="en-US" sz="1400"/>
              <a:t> NN Models [FP32]: 519s. ​</a:t>
            </a:r>
          </a:p>
          <a:p>
            <a:r>
              <a:rPr lang="en-US" sz="1400"/>
              <a:t>4th Gen Xeon Scalable Processor: Test by Intel as of November 10, 2022. 1-node with 2x Intel(R) Xeon(R) Platinum 8480+ CPU @ 2.00GHz, 56 cores/socket, 2 sockets, HT On, Turbo On, Total Memory 512 GB (16 slots/ 32 GB/ 4800 M Hz [run @ 4800 MHz] ), Quanta Cloud Technology Inc., </a:t>
            </a:r>
            <a:r>
              <a:rPr lang="en-US" sz="1400" err="1"/>
              <a:t>QuantaGrid</a:t>
            </a:r>
            <a:r>
              <a:rPr lang="en-US" sz="1400"/>
              <a:t> D54Q-2U, 3A06, 0x2b000081, Rocky Linux 8.6 (Green Obsidian)​, 4.18.0-372.32.1.el8_6.x86_64​, </a:t>
            </a:r>
            <a:r>
              <a:rPr lang="en-US" sz="1400" err="1"/>
              <a:t>gcc</a:t>
            </a:r>
            <a:r>
              <a:rPr lang="en-US" sz="1400"/>
              <a:t> 8.5.0, Sapphire Rapids AI DL Software Package Customer Preview III (NDA Release) </a:t>
            </a:r>
            <a:r>
              <a:rPr lang="en-US" sz="1400" err="1"/>
              <a:t>Tensorflow</a:t>
            </a:r>
            <a:r>
              <a:rPr lang="en-US" sz="1400"/>
              <a:t> 2.10, intel/</a:t>
            </a:r>
            <a:r>
              <a:rPr lang="en-US" sz="1400" err="1"/>
              <a:t>intel-optimized-ml:xgboost</a:t>
            </a:r>
            <a:r>
              <a:rPr lang="en-US" sz="1400"/>
              <a:t> 1.4.2, Python 3.8.10 [NN Models], Intel® Distribution for Python 3.7.10 [</a:t>
            </a:r>
            <a:r>
              <a:rPr lang="en-US" sz="1400" err="1"/>
              <a:t>LightGBM</a:t>
            </a:r>
            <a:r>
              <a:rPr lang="en-US" sz="1400"/>
              <a:t> Models] Intel Numpy1.22.4, </a:t>
            </a:r>
            <a:r>
              <a:rPr lang="en-US" sz="1400" err="1"/>
              <a:t>LightGBM</a:t>
            </a:r>
            <a:r>
              <a:rPr lang="en-US" sz="1400"/>
              <a:t> 3.3.3, </a:t>
            </a:r>
            <a:r>
              <a:rPr lang="en-US" sz="1400" err="1"/>
              <a:t>Kubespray</a:t>
            </a:r>
            <a:r>
              <a:rPr lang="en-US" sz="1400"/>
              <a:t> 2.20.0, </a:t>
            </a:r>
            <a:r>
              <a:rPr lang="en-US" sz="1400" err="1"/>
              <a:t>Multus</a:t>
            </a:r>
            <a:r>
              <a:rPr lang="en-US" sz="1400"/>
              <a:t> 3.8, Calico 3.23.3, </a:t>
            </a:r>
            <a:r>
              <a:rPr lang="en-US" sz="1400" err="1"/>
              <a:t>containerd</a:t>
            </a:r>
            <a:r>
              <a:rPr lang="en-US" sz="1400"/>
              <a:t> 1.6.8, Docker Registry 2.8.1, Kubernetes 1.24.6 (</a:t>
            </a:r>
            <a:r>
              <a:rPr lang="en-US" sz="1400" err="1"/>
              <a:t>TopologyManager</a:t>
            </a:r>
            <a:r>
              <a:rPr lang="en-US" sz="1400"/>
              <a:t>-Enabled), Kubeflow 1.6.1, </a:t>
            </a:r>
            <a:r>
              <a:rPr lang="en-US" sz="1400" err="1"/>
              <a:t>DirectPV</a:t>
            </a:r>
            <a:r>
              <a:rPr lang="en-US" sz="1400"/>
              <a:t> 3.2.0, </a:t>
            </a:r>
            <a:r>
              <a:rPr lang="en-US" sz="1400" err="1"/>
              <a:t>Minio</a:t>
            </a:r>
            <a:r>
              <a:rPr lang="en-US" sz="1400"/>
              <a:t> 4.5.2, Prometheus 2.39.1, </a:t>
            </a:r>
            <a:r>
              <a:rPr lang="en-US" sz="1400" err="1"/>
              <a:t>Aible’s</a:t>
            </a:r>
            <a:r>
              <a:rPr lang="en-US" sz="1400"/>
              <a:t> </a:t>
            </a:r>
            <a:r>
              <a:rPr lang="en-US" sz="1400" err="1"/>
              <a:t>Propietary</a:t>
            </a:r>
            <a:r>
              <a:rPr lang="en-US" sz="1400"/>
              <a:t> AI Workload for Enterprise Insights – NN Models [</a:t>
            </a:r>
            <a:r>
              <a:rPr lang="en-US" sz="1400" err="1"/>
              <a:t>HiddenLayers</a:t>
            </a:r>
            <a:r>
              <a:rPr lang="en-US" sz="1400"/>
              <a:t>/</a:t>
            </a:r>
            <a:r>
              <a:rPr lang="en-US" sz="1400" err="1"/>
              <a:t>Batchsize</a:t>
            </a:r>
            <a:r>
              <a:rPr lang="en-US" sz="1400"/>
              <a:t>/Epochs=5/Probability=0.5], </a:t>
            </a:r>
            <a:r>
              <a:rPr lang="en-US" sz="1400" err="1"/>
              <a:t>LightGBM</a:t>
            </a:r>
            <a:r>
              <a:rPr lang="en-US" sz="1400"/>
              <a:t> Models [</a:t>
            </a:r>
            <a:r>
              <a:rPr lang="en-US" sz="1400" err="1"/>
              <a:t>Num_Estimators</a:t>
            </a:r>
            <a:r>
              <a:rPr lang="en-US" sz="1400"/>
              <a:t>/Probability]. Model Training Time for </a:t>
            </a:r>
            <a:r>
              <a:rPr lang="en-US" sz="1400" err="1"/>
              <a:t>Aible’s</a:t>
            </a:r>
            <a:r>
              <a:rPr lang="en-US" sz="1400"/>
              <a:t> NN Models [BFloat16]: 185.67s. Geomean of performance speedup for </a:t>
            </a:r>
            <a:r>
              <a:rPr lang="en-US" sz="1400" err="1"/>
              <a:t>Aible</a:t>
            </a:r>
            <a:r>
              <a:rPr lang="en-US" sz="1400"/>
              <a:t> </a:t>
            </a:r>
            <a:r>
              <a:rPr lang="en-US" sz="1400" err="1"/>
              <a:t>LightGBM</a:t>
            </a:r>
            <a:r>
              <a:rPr lang="en-US" sz="1400"/>
              <a:t> models on 4th Gen Xeon Scalable Processor over 3rd Gen Xeon Scalable Processor is 1.56.</a:t>
            </a:r>
          </a:p>
        </p:txBody>
      </p:sp>
    </p:spTree>
    <p:extLst>
      <p:ext uri="{BB962C8B-B14F-4D97-AF65-F5344CB8AC3E}">
        <p14:creationId xmlns:p14="http://schemas.microsoft.com/office/powerpoint/2010/main" val="346446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EEAD-74B4-4D6D-88BE-0CC5A7995582}"/>
              </a:ext>
            </a:extLst>
          </p:cNvPr>
          <p:cNvSpPr>
            <a:spLocks noGrp="1"/>
          </p:cNvSpPr>
          <p:nvPr>
            <p:ph type="title"/>
          </p:nvPr>
        </p:nvSpPr>
        <p:spPr/>
        <p:txBody>
          <a:bodyPr/>
          <a:lstStyle/>
          <a:p>
            <a:r>
              <a:rPr lang="en-US"/>
              <a:t>Customer Solutions</a:t>
            </a:r>
            <a:br>
              <a:rPr lang="en-US"/>
            </a:br>
            <a:r>
              <a:rPr lang="en-US"/>
              <a:t>Katana Graph configuration details</a:t>
            </a:r>
          </a:p>
        </p:txBody>
      </p:sp>
      <p:sp>
        <p:nvSpPr>
          <p:cNvPr id="3" name="Content Placeholder 2">
            <a:extLst>
              <a:ext uri="{FF2B5EF4-FFF2-40B4-BE49-F238E27FC236}">
                <a16:creationId xmlns:a16="http://schemas.microsoft.com/office/drawing/2014/main" id="{8ADF7962-8B62-4AD9-A2AE-02D0AF98D1CD}"/>
              </a:ext>
            </a:extLst>
          </p:cNvPr>
          <p:cNvSpPr>
            <a:spLocks noGrp="1"/>
          </p:cNvSpPr>
          <p:nvPr>
            <p:ph sz="quarter" idx="28"/>
          </p:nvPr>
        </p:nvSpPr>
        <p:spPr/>
        <p:txBody>
          <a:bodyPr/>
          <a:lstStyle/>
          <a:p>
            <a:pPr marL="0" indent="0">
              <a:buNone/>
            </a:pPr>
            <a:r>
              <a:rPr lang="en-US" sz="1400">
                <a:sym typeface="Helvetica Neue"/>
              </a:rPr>
              <a:t>Distributed GNN Training:</a:t>
            </a:r>
          </a:p>
          <a:p>
            <a:pPr lvl="0"/>
            <a:r>
              <a:rPr lang="en-US" sz="1400">
                <a:sym typeface="Helvetica Neue"/>
              </a:rPr>
              <a:t>8-node each with: 2x 4th Gen Intel Xeon Scalable processor (pre-production Sapphire Rapids &gt;40cores) on Intel pre-production platform and software with 512 GB DDR5 memory, microcode 0x90000c0, HT on, Turbo off, Rocky Linux 8.6, 4.18.0-372.26.1.el8_6.crt1.x86_64, 931 GB SSD, 455 TB Luster filesystem with HDR fabric, Katana Graph 0.4.1 vs. DGL 0.9, test by Intel Corporation on 09/19/2022.</a:t>
            </a:r>
          </a:p>
          <a:p>
            <a:pPr lvl="0"/>
            <a:r>
              <a:rPr lang="en-US" sz="1400">
                <a:sym typeface="Helvetica Neue"/>
              </a:rPr>
              <a:t>Single node Graph Partitioning:</a:t>
            </a:r>
            <a:endParaRPr lang="en-US" sz="1400"/>
          </a:p>
          <a:p>
            <a:pPr lvl="0"/>
            <a:r>
              <a:rPr lang="en-US" sz="1400">
                <a:sym typeface="Helvetica Neue"/>
              </a:rPr>
              <a:t>1-node, 2x 4th Gen Intel Xeon Scalable processor (pre-production Sapphire Rapids &gt;40cores) on Intel pre-production platform and software with 1024 GB DDR5 memory, microcode 0x90000c0, HT on, Turbo off, Rocky Linux 8.6, 4.18.0-372.26.1.el8_6.crt1.x86_64, 894 GB SSD, 105 TB Luster filesystem with OPA fabric, DGL 0.9.0 random graph partition on single node, test by Intel Corporation on 08/17/2022.</a:t>
            </a:r>
            <a:endParaRPr lang="en-US" sz="1400"/>
          </a:p>
          <a:p>
            <a:pPr lvl="0"/>
            <a:endParaRPr lang="en-US" sz="1400"/>
          </a:p>
          <a:p>
            <a:pPr marL="0" indent="0">
              <a:buNone/>
            </a:pPr>
            <a:r>
              <a:rPr lang="en-US" sz="1400"/>
              <a:t>Distributed GNN Training with GPU: </a:t>
            </a:r>
          </a:p>
          <a:p>
            <a:pPr lvl="0"/>
            <a:r>
              <a:rPr lang="en-US" sz="1400"/>
              <a:t>8-node, 2x 3rd Gen Intel Xeon Scalable processor with 256 GB DDR4 memory, microcode 0xd000270, HT on, Turbo on, Rocky Linux4.18.0-372.26.1.el8_6.crt1.x86_64, 931 GB SSD, 455 TB Luster filesystem with HDR fabric, 2 A100-PCIE-40GB per node, DGL 0.9, test by Intel Corporation on 09/19/2022.</a:t>
            </a:r>
          </a:p>
          <a:p>
            <a:endParaRPr lang="en-US" sz="1400"/>
          </a:p>
          <a:p>
            <a:endParaRPr lang="en-US" sz="1400"/>
          </a:p>
        </p:txBody>
      </p:sp>
    </p:spTree>
    <p:extLst>
      <p:ext uri="{BB962C8B-B14F-4D97-AF65-F5344CB8AC3E}">
        <p14:creationId xmlns:p14="http://schemas.microsoft.com/office/powerpoint/2010/main" val="77846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93C5ED-EC86-4E25-8DA5-D5462B834E40}"/>
              </a:ext>
            </a:extLst>
          </p:cNvPr>
          <p:cNvSpPr>
            <a:spLocks noGrp="1"/>
          </p:cNvSpPr>
          <p:nvPr>
            <p:ph type="title"/>
          </p:nvPr>
        </p:nvSpPr>
        <p:spPr/>
        <p:txBody>
          <a:bodyPr/>
          <a:lstStyle/>
          <a:p>
            <a:r>
              <a:rPr lang="en-US"/>
              <a:t>Customer Solutions</a:t>
            </a:r>
            <a:br>
              <a:rPr lang="en-US"/>
            </a:br>
            <a:r>
              <a:rPr lang="en-US"/>
              <a:t>Fujitsu configuration details</a:t>
            </a:r>
          </a:p>
        </p:txBody>
      </p:sp>
      <p:sp>
        <p:nvSpPr>
          <p:cNvPr id="4" name="Content Placeholder 3">
            <a:extLst>
              <a:ext uri="{FF2B5EF4-FFF2-40B4-BE49-F238E27FC236}">
                <a16:creationId xmlns:a16="http://schemas.microsoft.com/office/drawing/2014/main" id="{916B016D-58E7-49AF-987E-B1397329EA81}"/>
              </a:ext>
            </a:extLst>
          </p:cNvPr>
          <p:cNvSpPr>
            <a:spLocks noGrp="1"/>
          </p:cNvSpPr>
          <p:nvPr>
            <p:ph sz="quarter" idx="28"/>
          </p:nvPr>
        </p:nvSpPr>
        <p:spPr/>
        <p:txBody>
          <a:bodyPr/>
          <a:lstStyle/>
          <a:p>
            <a:pPr lvl="0"/>
            <a:r>
              <a:rPr lang="en-US" sz="1400"/>
              <a:t>BASELINE(ICX): Tested by Intel as of October 2022. 2 socket Intel(R) Xeon(R) Platinum Ice Lake 8380 CPU @ 2.30GHz Processor(ICX), 40 cores/socket, HT On, Turbo ON, Total Memory 384GB</a:t>
            </a:r>
            <a:r>
              <a:rPr lang="nl-NL" sz="1400"/>
              <a:t> (12slots/32GB/3200 MT/s DDR4</a:t>
            </a:r>
            <a:r>
              <a:rPr lang="en-US" sz="1400"/>
              <a:t>), BIOS: SE5C6200.86B.0022.D64.2105220049, </a:t>
            </a:r>
            <a:r>
              <a:rPr lang="en-US" sz="1400" err="1"/>
              <a:t>ucode</a:t>
            </a:r>
            <a:r>
              <a:rPr lang="en-US" sz="1400"/>
              <a:t> 0xd000375​, Ubuntu 20.04.5 LTS, 5.4.0-126-generic ​,GCC 9.4.0 compiler, Inference Framework: </a:t>
            </a:r>
            <a:r>
              <a:rPr lang="en-US" sz="1400" err="1"/>
              <a:t>Pytroch</a:t>
            </a:r>
            <a:r>
              <a:rPr lang="en-US" sz="1400"/>
              <a:t> 1.12.0, Sentiment analysis in NLP eCommerce Recommender, Topology: HuggingFace :German-Sentiment-Bert model, Multiple streams, Datatype: FP32.</a:t>
            </a:r>
          </a:p>
          <a:p>
            <a:pPr lvl="0"/>
            <a:r>
              <a:rPr lang="en-US" sz="1400"/>
              <a:t>Config1(ICX): Tested by Intel as of October 2022. 2 socket Intel(R) Xeon(R) Platinum Ice Lake 8380 CPU @ 2.30GHz Processor(ICX), 40 cores/socket, HT On, Turbo ON, Total Memory 384GB</a:t>
            </a:r>
            <a:r>
              <a:rPr lang="nl-NL" sz="1400"/>
              <a:t> (12slots/32GB/3200 MT/s DDR4</a:t>
            </a:r>
            <a:r>
              <a:rPr lang="en-US" sz="1400"/>
              <a:t>), BIOS: SE5C6200.86B.0022.D64.2105220049, </a:t>
            </a:r>
            <a:r>
              <a:rPr lang="en-US" sz="1400" err="1"/>
              <a:t>ucode</a:t>
            </a:r>
            <a:r>
              <a:rPr lang="en-US" sz="1400"/>
              <a:t> 0xd000375​, Ubuntu 20.04.5 LTS, 5.4.0-126-generic ​,GCC 9.4.0 compiler, Inference Framework: OpenVINO 2022.2.0, Sentiment analysis in NLP eCommerce Recommender, Topology: HuggingFace :German-Sentiment-Bert model, Multiple streams, Datatype: FP32.</a:t>
            </a:r>
          </a:p>
          <a:p>
            <a:pPr lvl="0"/>
            <a:r>
              <a:rPr lang="en-US" sz="1400"/>
              <a:t>BASELINE(SPR): Tested by Intel as of October 2022. 2 socket </a:t>
            </a:r>
            <a:r>
              <a:rPr lang="pt-BR" sz="1400"/>
              <a:t>Intel(R) Xeon(R) Platinum 8480+(SPR),</a:t>
            </a:r>
            <a:r>
              <a:rPr lang="en-US" sz="1400"/>
              <a:t> 56 cores/socket, HT On, Turbo ON, Total Memory 512GB</a:t>
            </a:r>
            <a:r>
              <a:rPr lang="nl-NL" sz="1400"/>
              <a:t>(16slots/32GB/</a:t>
            </a:r>
            <a:r>
              <a:rPr lang="en-US" sz="1400"/>
              <a:t>4800</a:t>
            </a:r>
            <a:r>
              <a:rPr lang="nl-NL" sz="1400"/>
              <a:t> MT/s DDR4</a:t>
            </a:r>
            <a:r>
              <a:rPr lang="en-US" sz="1400"/>
              <a:t>), BIOS: SE5C6200.86B.0022.D64.2105220049, </a:t>
            </a:r>
            <a:r>
              <a:rPr lang="en-US" sz="1400" err="1"/>
              <a:t>ucode</a:t>
            </a:r>
            <a:r>
              <a:rPr lang="en-US" sz="1400"/>
              <a:t> 0x2b000041​, Ubuntu 22.04.1 LTS, 5.15.0-48-generic ​, GCC 9.4.0 compiler, Inference Framework: </a:t>
            </a:r>
            <a:r>
              <a:rPr lang="en-US" sz="1400" err="1"/>
              <a:t>Pytorch</a:t>
            </a:r>
            <a:r>
              <a:rPr lang="en-US" sz="1400"/>
              <a:t> 1.12.0, Sentiment analysis in NLP eCommerce Recommender, Topology: HuggingFace :German-Sentiment-Bert model, 1 instance/2 socket, Multiple stream, Datatype: FP32.</a:t>
            </a:r>
          </a:p>
          <a:p>
            <a:pPr lvl="0"/>
            <a:r>
              <a:rPr lang="en-US" sz="1400"/>
              <a:t>Config1(SPR): Tested by Intel as of October 2022. 2 socket </a:t>
            </a:r>
            <a:r>
              <a:rPr lang="pt-BR" sz="1400"/>
              <a:t>Intel(R) Xeon(R) Platinum 8480+(SPR),</a:t>
            </a:r>
            <a:r>
              <a:rPr lang="en-US" sz="1400"/>
              <a:t> 56 cores/socket, HT On, Turbo ON, Total Memory 512GB</a:t>
            </a:r>
            <a:r>
              <a:rPr lang="nl-NL" sz="1400"/>
              <a:t>(16slots/32GB/</a:t>
            </a:r>
            <a:r>
              <a:rPr lang="en-US" sz="1400"/>
              <a:t>4800</a:t>
            </a:r>
            <a:r>
              <a:rPr lang="nl-NL" sz="1400"/>
              <a:t> MT/s DDR4</a:t>
            </a:r>
            <a:r>
              <a:rPr lang="en-US" sz="1400"/>
              <a:t>), BIOS: SE5C6200.86B.0022.D64.2105220049, </a:t>
            </a:r>
            <a:r>
              <a:rPr lang="en-US" sz="1400" err="1"/>
              <a:t>ucode</a:t>
            </a:r>
            <a:r>
              <a:rPr lang="en-US" sz="1400"/>
              <a:t> 0x2b000041​, Ubuntu 22.04.1 LTS, 5.15.0-48-generic ​, GCC 9.4.0 compiler, Inference Framework: OpenVINO 2022.2.0, Sentiment analysis in NLP eCommerce Recommender, Topology: HuggingFace :German-Sentiment-Bert model, 1 instance/2 socket, Multiple stream, Datatype: FP32.</a:t>
            </a:r>
          </a:p>
          <a:p>
            <a:pPr lvl="0"/>
            <a:r>
              <a:rPr lang="en-US" sz="1400"/>
              <a:t>OPTIMIZED(Config2:SPR): Tested by Intel as of October 2022. 2 socket </a:t>
            </a:r>
            <a:r>
              <a:rPr lang="pt-BR" sz="1400"/>
              <a:t>Intel(R) Xeon(R) Platinum 8480+(SPR),</a:t>
            </a:r>
            <a:r>
              <a:rPr lang="en-US" sz="1400"/>
              <a:t> 56 cores/socket, HT On, Turbo ON, Total Memory 512GB</a:t>
            </a:r>
            <a:r>
              <a:rPr lang="nl-NL" sz="1400"/>
              <a:t>(16slots/32GB/</a:t>
            </a:r>
            <a:r>
              <a:rPr lang="en-US" sz="1400"/>
              <a:t>4800</a:t>
            </a:r>
            <a:r>
              <a:rPr lang="nl-NL" sz="1400"/>
              <a:t> MT/s DDR4</a:t>
            </a:r>
            <a:r>
              <a:rPr lang="en-US" sz="1400"/>
              <a:t>), BIOS: SE5C6200.86B.0022.D64.2105220049, </a:t>
            </a:r>
            <a:r>
              <a:rPr lang="en-US" sz="1400" err="1"/>
              <a:t>ucode</a:t>
            </a:r>
            <a:r>
              <a:rPr lang="en-US" sz="1400"/>
              <a:t> 0x2b000041​, Ubuntu 22.04.1 LTS, 5.15.0-48-generic ​, GCC 9.4.0 compiler, Inference Framework: Intel OpenVINO toolkit 2022.2.0, Sentiment analysis in NLP eCommerce Recommender, Topology: HuggingFace :German-Sentiment-Bert model, 1 instance/2 socket, Multiple stream, Datatype: AMX_BF16.</a:t>
            </a:r>
          </a:p>
          <a:p>
            <a:pPr lvl="0"/>
            <a:endParaRPr lang="en-US" sz="1400"/>
          </a:p>
          <a:p>
            <a:pPr lvl="0"/>
            <a:endParaRPr lang="en-US" sz="1400"/>
          </a:p>
          <a:p>
            <a:pPr lvl="0"/>
            <a:endParaRPr lang="en-US" sz="1400"/>
          </a:p>
          <a:p>
            <a:pPr lvl="0"/>
            <a:endParaRPr lang="en-US" sz="1400"/>
          </a:p>
          <a:p>
            <a:endParaRPr lang="en-US" sz="1400"/>
          </a:p>
        </p:txBody>
      </p:sp>
    </p:spTree>
    <p:extLst>
      <p:ext uri="{BB962C8B-B14F-4D97-AF65-F5344CB8AC3E}">
        <p14:creationId xmlns:p14="http://schemas.microsoft.com/office/powerpoint/2010/main" val="1032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EEAD-74B4-4D6D-88BE-0CC5A7995582}"/>
              </a:ext>
            </a:extLst>
          </p:cNvPr>
          <p:cNvSpPr>
            <a:spLocks noGrp="1"/>
          </p:cNvSpPr>
          <p:nvPr>
            <p:ph type="title"/>
          </p:nvPr>
        </p:nvSpPr>
        <p:spPr/>
        <p:txBody>
          <a:bodyPr/>
          <a:lstStyle/>
          <a:p>
            <a:r>
              <a:rPr lang="en-US"/>
              <a:t>Customer Solutions</a:t>
            </a:r>
            <a:br>
              <a:rPr lang="en-US"/>
            </a:br>
            <a:r>
              <a:rPr lang="en-US"/>
              <a:t>Deci.ai configuration details</a:t>
            </a:r>
          </a:p>
        </p:txBody>
      </p:sp>
      <p:sp>
        <p:nvSpPr>
          <p:cNvPr id="3" name="Content Placeholder 2">
            <a:extLst>
              <a:ext uri="{FF2B5EF4-FFF2-40B4-BE49-F238E27FC236}">
                <a16:creationId xmlns:a16="http://schemas.microsoft.com/office/drawing/2014/main" id="{8ADF7962-8B62-4AD9-A2AE-02D0AF98D1CD}"/>
              </a:ext>
            </a:extLst>
          </p:cNvPr>
          <p:cNvSpPr>
            <a:spLocks noGrp="1"/>
          </p:cNvSpPr>
          <p:nvPr>
            <p:ph sz="quarter" idx="28"/>
          </p:nvPr>
        </p:nvSpPr>
        <p:spPr/>
        <p:txBody>
          <a:bodyPr/>
          <a:lstStyle/>
          <a:p>
            <a:pPr lvl="0"/>
            <a:r>
              <a:rPr lang="en-US" sz="1400">
                <a:sym typeface="Helvetica Neue"/>
              </a:rPr>
              <a:t>ResNet50: Test by Intel as of 11/29/22. 1-node, 2x Intel® Xeon® Platinum 8480+, 56 cores, HT On, Turbo On, Total Memory 512 GB (16 slots/ 32 GB/ 4800 MT/s),BIOS 3A03, </a:t>
            </a:r>
            <a:r>
              <a:rPr lang="en-US" sz="1400" err="1">
                <a:sym typeface="Helvetica Neue"/>
              </a:rPr>
              <a:t>ucode</a:t>
            </a:r>
            <a:r>
              <a:rPr lang="en-US" sz="1400">
                <a:sym typeface="Helvetica Neue"/>
              </a:rPr>
              <a:t>  0x2b000021, OS Ubuntu 20.04.5 LTS, kernel 5.15.0-52-generic, ImageNet Benchmark, IPEX==1.13.0, Resnet50, </a:t>
            </a:r>
            <a:r>
              <a:rPr lang="en-US" sz="1400" err="1">
                <a:sym typeface="Helvetica Neue"/>
              </a:rPr>
              <a:t>pytorch</a:t>
            </a:r>
            <a:r>
              <a:rPr lang="en-US" sz="1400">
                <a:sym typeface="Helvetica Neue"/>
              </a:rPr>
              <a:t>==1.13.0, intel-</a:t>
            </a:r>
            <a:r>
              <a:rPr lang="en-US" sz="1400" err="1">
                <a:sym typeface="Helvetica Neue"/>
              </a:rPr>
              <a:t>openmp</a:t>
            </a:r>
            <a:r>
              <a:rPr lang="en-US" sz="1400">
                <a:sym typeface="Helvetica Neue"/>
              </a:rPr>
              <a:t>==2022.2.1, score 9838 </a:t>
            </a:r>
            <a:r>
              <a:rPr lang="en-US" sz="1400" err="1">
                <a:sym typeface="Helvetica Neue"/>
              </a:rPr>
              <a:t>ips</a:t>
            </a:r>
            <a:r>
              <a:rPr lang="en-US" sz="1400">
                <a:sym typeface="Helvetica Neue"/>
              </a:rPr>
              <a:t> @ BS1, 13310 </a:t>
            </a:r>
            <a:r>
              <a:rPr lang="en-US" sz="1400" err="1">
                <a:sym typeface="Helvetica Neue"/>
              </a:rPr>
              <a:t>ips</a:t>
            </a:r>
            <a:r>
              <a:rPr lang="en-US" sz="1400">
                <a:sym typeface="Helvetica Neue"/>
              </a:rPr>
              <a:t> @ BS116</a:t>
            </a:r>
          </a:p>
          <a:p>
            <a:pPr lvl="0"/>
            <a:r>
              <a:rPr lang="en-US" sz="1400" err="1">
                <a:sym typeface="Helvetica Neue"/>
              </a:rPr>
              <a:t>DeciNet</a:t>
            </a:r>
            <a:r>
              <a:rPr lang="en-US" sz="1400">
                <a:sym typeface="Helvetica Neue"/>
              </a:rPr>
              <a:t>: Test by Intel as of 11/29/22. 1-node, 2x Intel® Xeon® Platinum 8480+, 56 cores, HT On, Turbo On, Total Memory 512 GB (16 slots/ 32 GB/ 4800 MT/s),BIOS 3A03, </a:t>
            </a:r>
            <a:r>
              <a:rPr lang="en-US" sz="1400" err="1">
                <a:sym typeface="Helvetica Neue"/>
              </a:rPr>
              <a:t>ucode</a:t>
            </a:r>
            <a:r>
              <a:rPr lang="en-US" sz="1400">
                <a:sym typeface="Helvetica Neue"/>
              </a:rPr>
              <a:t>  0x2b000021, OS Ubuntu 20.04.5 LTS, kernel 5.15.0-52-generic, ImageNet Benchmark, IPEX==1.13.0, </a:t>
            </a:r>
            <a:r>
              <a:rPr lang="en-US" sz="1400" err="1">
                <a:sym typeface="Helvetica Neue"/>
              </a:rPr>
              <a:t>DeciNet</a:t>
            </a:r>
            <a:r>
              <a:rPr lang="en-US" sz="1400">
                <a:sym typeface="Helvetica Neue"/>
              </a:rPr>
              <a:t>, </a:t>
            </a:r>
            <a:r>
              <a:rPr lang="en-US" sz="1400" err="1">
                <a:sym typeface="Helvetica Neue"/>
              </a:rPr>
              <a:t>pytorch</a:t>
            </a:r>
            <a:r>
              <a:rPr lang="en-US" sz="1400">
                <a:sym typeface="Helvetica Neue"/>
              </a:rPr>
              <a:t>==1.13.0, intel-</a:t>
            </a:r>
            <a:r>
              <a:rPr lang="en-US" sz="1400" err="1">
                <a:sym typeface="Helvetica Neue"/>
              </a:rPr>
              <a:t>openmp</a:t>
            </a:r>
            <a:r>
              <a:rPr lang="en-US" sz="1400">
                <a:sym typeface="Helvetica Neue"/>
              </a:rPr>
              <a:t>==2022.2.1, score 28998 </a:t>
            </a:r>
            <a:r>
              <a:rPr lang="en-US" sz="1400" err="1">
                <a:sym typeface="Helvetica Neue"/>
              </a:rPr>
              <a:t>ips</a:t>
            </a:r>
            <a:r>
              <a:rPr lang="en-US" sz="1400">
                <a:sym typeface="Helvetica Neue"/>
              </a:rPr>
              <a:t> @ BS1, 46288 </a:t>
            </a:r>
            <a:r>
              <a:rPr lang="en-US" sz="1400" err="1">
                <a:sym typeface="Helvetica Neue"/>
              </a:rPr>
              <a:t>ips</a:t>
            </a:r>
            <a:r>
              <a:rPr lang="en-US" sz="1400">
                <a:sym typeface="Helvetica Neue"/>
              </a:rPr>
              <a:t> @ BS116</a:t>
            </a:r>
          </a:p>
          <a:p>
            <a:pPr lvl="0"/>
            <a:r>
              <a:rPr lang="en-US" sz="1400">
                <a:sym typeface="Helvetica Neue"/>
              </a:rPr>
              <a:t>BERT-Large: Test by Intel as of 11/29/22. 1-node, 2x Intel® Xeon® Platinum 8480+, 56 cores, HT On, Turbo On, Total Memory 512 GB (16 slots/ 32 GB/ 4800 MT/s),BIOS 3A03, </a:t>
            </a:r>
            <a:r>
              <a:rPr lang="en-US" sz="1400" err="1">
                <a:sym typeface="Helvetica Neue"/>
              </a:rPr>
              <a:t>ucode</a:t>
            </a:r>
            <a:r>
              <a:rPr lang="en-US" sz="1400">
                <a:sym typeface="Helvetica Neue"/>
              </a:rPr>
              <a:t>  0x2b000021, OS Ubuntu 20.04.5 LTS, kernel 5.15.0-52-generic, SQuADv1.1 Benchmark, IPEX==1.13.0, BERT-Large, sequence length 384, </a:t>
            </a:r>
            <a:r>
              <a:rPr lang="en-US" sz="1400" err="1">
                <a:sym typeface="Helvetica Neue"/>
              </a:rPr>
              <a:t>pytorch</a:t>
            </a:r>
            <a:r>
              <a:rPr lang="en-US" sz="1400">
                <a:sym typeface="Helvetica Neue"/>
              </a:rPr>
              <a:t>==1.13.0, intel-</a:t>
            </a:r>
            <a:r>
              <a:rPr lang="en-US" sz="1400" err="1">
                <a:sym typeface="Helvetica Neue"/>
              </a:rPr>
              <a:t>openmp</a:t>
            </a:r>
            <a:r>
              <a:rPr lang="en-US" sz="1400">
                <a:sym typeface="Helvetica Neue"/>
              </a:rPr>
              <a:t>==2022.2.1, score 322 </a:t>
            </a:r>
            <a:r>
              <a:rPr lang="en-US" sz="1400" err="1">
                <a:sym typeface="Helvetica Neue"/>
              </a:rPr>
              <a:t>ips</a:t>
            </a:r>
            <a:r>
              <a:rPr lang="en-US" sz="1400">
                <a:sym typeface="Helvetica Neue"/>
              </a:rPr>
              <a:t> @ BS1, 380 </a:t>
            </a:r>
            <a:r>
              <a:rPr lang="en-US" sz="1400" err="1">
                <a:sym typeface="Helvetica Neue"/>
              </a:rPr>
              <a:t>ips</a:t>
            </a:r>
            <a:r>
              <a:rPr lang="en-US" sz="1400">
                <a:sym typeface="Helvetica Neue"/>
              </a:rPr>
              <a:t> @ BS56</a:t>
            </a:r>
          </a:p>
          <a:p>
            <a:pPr lvl="0"/>
            <a:r>
              <a:rPr lang="en-US" sz="1400" err="1">
                <a:sym typeface="Helvetica Neue"/>
              </a:rPr>
              <a:t>DeciBERT</a:t>
            </a:r>
            <a:r>
              <a:rPr lang="en-US" sz="1400">
                <a:sym typeface="Helvetica Neue"/>
              </a:rPr>
              <a:t>: Test by Intel as of 11/29/22. 1-node, 2x Intel® Xeon® Platinum 8480+, 56 cores, HT On, Turbo On, Total Memory 512 GB (16 slots/ 32 GB/ 4800 MT/s),BIOS 3A03, </a:t>
            </a:r>
            <a:r>
              <a:rPr lang="en-US" sz="1400" err="1">
                <a:sym typeface="Helvetica Neue"/>
              </a:rPr>
              <a:t>ucode</a:t>
            </a:r>
            <a:r>
              <a:rPr lang="en-US" sz="1400">
                <a:sym typeface="Helvetica Neue"/>
              </a:rPr>
              <a:t>  0x2b000021, OS Ubuntu 20.04.5 LTS, kernel 5.15.0-52-generic, SQuADv1.1 Benchmark, IPEX==1.13.0, </a:t>
            </a:r>
            <a:r>
              <a:rPr lang="en-US" sz="1400" err="1">
                <a:sym typeface="Helvetica Neue"/>
              </a:rPr>
              <a:t>DeciBERT</a:t>
            </a:r>
            <a:r>
              <a:rPr lang="en-US" sz="1400">
                <a:sym typeface="Helvetica Neue"/>
              </a:rPr>
              <a:t>, sequence length 384, </a:t>
            </a:r>
            <a:r>
              <a:rPr lang="en-US" sz="1400" err="1">
                <a:sym typeface="Helvetica Neue"/>
              </a:rPr>
              <a:t>pytorch</a:t>
            </a:r>
            <a:r>
              <a:rPr lang="en-US" sz="1400">
                <a:sym typeface="Helvetica Neue"/>
              </a:rPr>
              <a:t>==1.13.0, intel-</a:t>
            </a:r>
            <a:r>
              <a:rPr lang="en-US" sz="1400" err="1">
                <a:sym typeface="Helvetica Neue"/>
              </a:rPr>
              <a:t>openmp</a:t>
            </a:r>
            <a:r>
              <a:rPr lang="en-US" sz="1400">
                <a:sym typeface="Helvetica Neue"/>
              </a:rPr>
              <a:t>==2022.2.1, score 1052 </a:t>
            </a:r>
            <a:r>
              <a:rPr lang="en-US" sz="1400" err="1">
                <a:sym typeface="Helvetica Neue"/>
              </a:rPr>
              <a:t>ips</a:t>
            </a:r>
            <a:r>
              <a:rPr lang="en-US" sz="1400">
                <a:sym typeface="Helvetica Neue"/>
              </a:rPr>
              <a:t> @ BS1, 1296 @ BS56</a:t>
            </a:r>
          </a:p>
          <a:p>
            <a:endParaRPr lang="en-US" sz="1400"/>
          </a:p>
        </p:txBody>
      </p:sp>
    </p:spTree>
    <p:extLst>
      <p:ext uri="{BB962C8B-B14F-4D97-AF65-F5344CB8AC3E}">
        <p14:creationId xmlns:p14="http://schemas.microsoft.com/office/powerpoint/2010/main" val="162160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C25C98-49DB-0AA4-E502-D3D41CD27ED0}"/>
              </a:ext>
            </a:extLst>
          </p:cNvPr>
          <p:cNvSpPr/>
          <p:nvPr/>
        </p:nvSpPr>
        <p:spPr>
          <a:xfrm>
            <a:off x="6662171" y="563336"/>
            <a:ext cx="5070021" cy="5253389"/>
          </a:xfrm>
          <a:prstGeom prst="rect">
            <a:avLst/>
          </a:prstGeom>
          <a:solidFill>
            <a:srgbClr val="F2F2F2">
              <a:alpha val="4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ABD5B422-73AD-4C6F-9E19-30A3390B9C59}"/>
              </a:ext>
            </a:extLst>
          </p:cNvPr>
          <p:cNvSpPr>
            <a:spLocks noGrp="1"/>
          </p:cNvSpPr>
          <p:nvPr>
            <p:ph type="title"/>
          </p:nvPr>
        </p:nvSpPr>
        <p:spPr>
          <a:xfrm>
            <a:off x="669850" y="2485286"/>
            <a:ext cx="5314571" cy="1199823"/>
          </a:xfrm>
        </p:spPr>
        <p:txBody>
          <a:bodyPr>
            <a:normAutofit/>
          </a:bodyPr>
          <a:lstStyle/>
          <a:p>
            <a:r>
              <a:rPr lang="en-US" sz="3200" dirty="0"/>
              <a:t>Leading performance with the most built-in accelerators</a:t>
            </a:r>
          </a:p>
        </p:txBody>
      </p:sp>
      <p:sp>
        <p:nvSpPr>
          <p:cNvPr id="14" name="Text Placeholder 13">
            <a:extLst>
              <a:ext uri="{FF2B5EF4-FFF2-40B4-BE49-F238E27FC236}">
                <a16:creationId xmlns:a16="http://schemas.microsoft.com/office/drawing/2014/main" id="{96C380A2-87E3-4CF9-AD9C-3EB741CC0AA9}"/>
              </a:ext>
            </a:extLst>
          </p:cNvPr>
          <p:cNvSpPr>
            <a:spLocks noGrp="1"/>
          </p:cNvSpPr>
          <p:nvPr>
            <p:ph type="body" sz="quarter" idx="4294967295"/>
          </p:nvPr>
        </p:nvSpPr>
        <p:spPr>
          <a:xfrm>
            <a:off x="669850" y="3743227"/>
            <a:ext cx="5424562" cy="1666172"/>
          </a:xfrm>
        </p:spPr>
        <p:txBody>
          <a:bodyPr anchor="t" anchorCtr="0">
            <a:noAutofit/>
          </a:bodyPr>
          <a:lstStyle/>
          <a:p>
            <a:pPr marL="0" indent="0">
              <a:lnSpc>
                <a:spcPct val="110000"/>
              </a:lnSpc>
              <a:buNone/>
            </a:pPr>
            <a:r>
              <a:rPr lang="en-US" sz="1400" dirty="0">
                <a:latin typeface="IntelOne Display Regular" panose="020B0503020203020204" pitchFamily="34" charset="77"/>
              </a:rPr>
              <a:t>Accelerate your fastest-growing workloads. 4th Gen Intel® Xeon® Scalable processors have the most built-in accelerators of any CPU on the market to improve performance in AI, data analytics, networking, storage, and HPC. Drive power efficiency with a 2.9x average performance per watt improvement for targeted workloads utilizing built-in accelerators compared to the previous generation.</a:t>
            </a:r>
            <a:r>
              <a:rPr lang="en-US" sz="1400" baseline="30000" dirty="0">
                <a:latin typeface="IntelOne Display Regular" panose="020B0503020203020204" pitchFamily="34" charset="77"/>
              </a:rPr>
              <a:t>1</a:t>
            </a:r>
          </a:p>
        </p:txBody>
      </p:sp>
      <p:sp>
        <p:nvSpPr>
          <p:cNvPr id="20" name="Text Placeholder 13">
            <a:extLst>
              <a:ext uri="{FF2B5EF4-FFF2-40B4-BE49-F238E27FC236}">
                <a16:creationId xmlns:a16="http://schemas.microsoft.com/office/drawing/2014/main" id="{3D9CF2F2-6092-44AB-9D16-ED13786E3C32}"/>
              </a:ext>
            </a:extLst>
          </p:cNvPr>
          <p:cNvSpPr txBox="1">
            <a:spLocks/>
          </p:cNvSpPr>
          <p:nvPr/>
        </p:nvSpPr>
        <p:spPr>
          <a:xfrm>
            <a:off x="7160080" y="1041275"/>
            <a:ext cx="4163486" cy="3545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marL="0" marR="0" indent="0" algn="l" defTabSz="609600" latinLnBrk="0">
              <a:lnSpc>
                <a:spcPct val="100000"/>
              </a:lnSpc>
              <a:spcBef>
                <a:spcPts val="1200"/>
              </a:spcBef>
              <a:spcAft>
                <a:spcPts val="0"/>
              </a:spcAft>
              <a:buClrTx/>
              <a:buSzTx/>
              <a:buFont typeface="Wingdings" pitchFamily="2" charset="2"/>
              <a:buNone/>
              <a:tabLst/>
              <a:defRPr sz="3200" b="0" i="0" u="none" strike="noStrike" cap="none" spc="0" baseline="0">
                <a:solidFill>
                  <a:schemeClr val="bg1"/>
                </a:solidFill>
                <a:uFillTx/>
                <a:latin typeface="+mn-lt"/>
                <a:ea typeface="Intel Clear Light" panose="020B0404020203020204" pitchFamily="34" charset="0"/>
                <a:cs typeface="Intel Clear Light" panose="020B0404020203020204" pitchFamily="34" charset="0"/>
                <a:sym typeface="Helvetica"/>
              </a:defRPr>
            </a:lvl1pPr>
            <a:lvl2pPr marL="228600" marR="0" indent="0" algn="l" defTabSz="609600" latinLnBrk="0">
              <a:lnSpc>
                <a:spcPct val="100000"/>
              </a:lnSpc>
              <a:spcBef>
                <a:spcPts val="1200"/>
              </a:spcBef>
              <a:spcAft>
                <a:spcPts val="0"/>
              </a:spcAft>
              <a:buClrTx/>
              <a:buSzTx/>
              <a:buFont typeface="Arial" panose="020B0604020202020204" pitchFamily="34" charset="0"/>
              <a:buNone/>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a:lnSpc>
                <a:spcPct val="110000"/>
              </a:lnSpc>
              <a:spcBef>
                <a:spcPts val="0"/>
              </a:spcBef>
              <a:spcAft>
                <a:spcPts val="2399"/>
              </a:spcAft>
            </a:pPr>
            <a:r>
              <a:rPr lang="en-US" sz="1400" kern="0" dirty="0">
                <a:solidFill>
                  <a:srgbClr val="525252"/>
                </a:solidFill>
                <a:latin typeface="IntelOne Display Light" panose="020B0403020203020204" pitchFamily="34" charset="77"/>
              </a:rPr>
              <a:t>Accelerate performance across the fastest-growing workload types in AI, data analytics, networking, storage, and HPC with Intel® Accelerator Engines.</a:t>
            </a:r>
            <a:br>
              <a:rPr lang="en-US" sz="1400" kern="0" dirty="0">
                <a:solidFill>
                  <a:srgbClr val="525252"/>
                </a:solidFill>
                <a:latin typeface="IntelOne Display Light" panose="020B0403020203020204" pitchFamily="34" charset="77"/>
              </a:rPr>
            </a:br>
            <a:endParaRPr lang="en-US" sz="1400" kern="0" dirty="0">
              <a:solidFill>
                <a:srgbClr val="525252"/>
              </a:solidFill>
              <a:latin typeface="IntelOne Display Light" panose="020B0403020203020204" pitchFamily="34" charset="77"/>
            </a:endParaRPr>
          </a:p>
          <a:p>
            <a:pPr>
              <a:lnSpc>
                <a:spcPct val="110000"/>
              </a:lnSpc>
              <a:spcBef>
                <a:spcPts val="0"/>
              </a:spcBef>
              <a:spcAft>
                <a:spcPts val="2399"/>
              </a:spcAft>
            </a:pPr>
            <a:r>
              <a:rPr lang="en-US" sz="1400" kern="0" dirty="0">
                <a:solidFill>
                  <a:srgbClr val="525252"/>
                </a:solidFill>
                <a:latin typeface="IntelOne Display Light" panose="020B0403020203020204" pitchFamily="34" charset="77"/>
              </a:rPr>
              <a:t>Help bring a zero trust security strategy to life while unlocking new opportunities for business collaboration and insights—even with sensitive or regulated data—with advanced hardware-enabled security technologies.</a:t>
            </a:r>
            <a:br>
              <a:rPr lang="en-US" sz="1400" kern="0" dirty="0">
                <a:solidFill>
                  <a:srgbClr val="525252"/>
                </a:solidFill>
                <a:latin typeface="IntelOne Display Light" panose="020B0403020203020204" pitchFamily="34" charset="77"/>
              </a:rPr>
            </a:br>
            <a:endParaRPr lang="en-US" sz="1400" kern="0" dirty="0">
              <a:solidFill>
                <a:srgbClr val="525252"/>
              </a:solidFill>
              <a:latin typeface="IntelOne Display Light" panose="020B0403020203020204" pitchFamily="34" charset="77"/>
            </a:endParaRPr>
          </a:p>
          <a:p>
            <a:pPr>
              <a:lnSpc>
                <a:spcPct val="110000"/>
              </a:lnSpc>
              <a:spcBef>
                <a:spcPts val="0"/>
              </a:spcBef>
              <a:spcAft>
                <a:spcPts val="2399"/>
              </a:spcAft>
              <a:tabLst>
                <a:tab pos="2120264" algn="l"/>
              </a:tabLst>
            </a:pPr>
            <a:r>
              <a:rPr lang="en-US" sz="1400" kern="0" dirty="0">
                <a:solidFill>
                  <a:srgbClr val="525252"/>
                </a:solidFill>
                <a:latin typeface="IntelOne Display Light" panose="020B0403020203020204" pitchFamily="34" charset="77"/>
              </a:rPr>
              <a:t>Scale with the most choice and flexibility—Intel® Xeon® Scalable processors offer the greatest cloud choice and application portability, with features that virtually eliminate the downtime of migrating VMs from generation to generation.</a:t>
            </a:r>
            <a:endParaRPr lang="en-US" sz="1050" kern="0" baseline="30000" dirty="0">
              <a:solidFill>
                <a:srgbClr val="525252"/>
              </a:solidFill>
              <a:latin typeface="IntelOne Display Light" panose="020B0403020203020204" pitchFamily="34" charset="77"/>
            </a:endParaRPr>
          </a:p>
        </p:txBody>
      </p:sp>
      <p:sp>
        <p:nvSpPr>
          <p:cNvPr id="9" name="Rectangle 8">
            <a:extLst>
              <a:ext uri="{FF2B5EF4-FFF2-40B4-BE49-F238E27FC236}">
                <a16:creationId xmlns:a16="http://schemas.microsoft.com/office/drawing/2014/main" id="{F15484F2-83B2-443B-A42A-593B09F8DCD2}"/>
              </a:ext>
            </a:extLst>
          </p:cNvPr>
          <p:cNvSpPr/>
          <p:nvPr/>
        </p:nvSpPr>
        <p:spPr>
          <a:xfrm>
            <a:off x="165395" y="5404913"/>
            <a:ext cx="7941228" cy="1026681"/>
          </a:xfrm>
          <a:prstGeom prst="rect">
            <a:avLst/>
          </a:prstGeom>
          <a:noFill/>
        </p:spPr>
        <p:txBody>
          <a:bodyPr wrap="square">
            <a:spAutoFit/>
          </a:bodyPr>
          <a:lstStyle/>
          <a:p>
            <a:r>
              <a:rPr lang="en-US" sz="800" dirty="0">
                <a:solidFill>
                  <a:srgbClr val="525252"/>
                </a:solidFill>
              </a:rPr>
              <a:t>1. See [E1] at </a:t>
            </a:r>
            <a:r>
              <a:rPr lang="en-US" sz="800" dirty="0" err="1">
                <a:solidFill>
                  <a:srgbClr val="525252"/>
                </a:solidFill>
              </a:rPr>
              <a:t>intel.com</a:t>
            </a:r>
            <a:r>
              <a:rPr lang="en-US" sz="800" dirty="0">
                <a:solidFill>
                  <a:srgbClr val="525252"/>
                </a:solidFill>
              </a:rPr>
              <a:t>/</a:t>
            </a:r>
            <a:r>
              <a:rPr lang="en-US" sz="800" dirty="0" err="1">
                <a:solidFill>
                  <a:srgbClr val="525252"/>
                </a:solidFill>
              </a:rPr>
              <a:t>processorclaims</a:t>
            </a:r>
            <a:r>
              <a:rPr lang="en-US" sz="800" dirty="0">
                <a:solidFill>
                  <a:srgbClr val="525252"/>
                </a:solidFill>
              </a:rPr>
              <a:t>: 4th Gen Intel® Xeon® Scalable processors. Results may vary.</a:t>
            </a:r>
          </a:p>
          <a:p>
            <a:r>
              <a:rPr lang="en-US" sz="800" dirty="0">
                <a:solidFill>
                  <a:srgbClr val="525252"/>
                </a:solidFill>
              </a:rPr>
              <a:t>Availability of accelerators varies depending on SKU. Visit the </a:t>
            </a:r>
            <a:r>
              <a:rPr lang="en-US" sz="800" dirty="0">
                <a:solidFill>
                  <a:srgbClr val="525252"/>
                </a:solidFill>
                <a:hlinkClick r:id="rId3">
                  <a:extLst>
                    <a:ext uri="{A12FA001-AC4F-418D-AE19-62706E023703}">
                      <ahyp:hlinkClr xmlns:ahyp="http://schemas.microsoft.com/office/drawing/2018/hyperlinkcolor" val="tx"/>
                    </a:ext>
                  </a:extLst>
                </a:hlinkClick>
              </a:rPr>
              <a:t>Intel Product Specifications page</a:t>
            </a:r>
            <a:r>
              <a:rPr lang="en-US" sz="800" dirty="0">
                <a:solidFill>
                  <a:srgbClr val="525252"/>
                </a:solidFill>
              </a:rPr>
              <a:t> for additional product details.</a:t>
            </a:r>
          </a:p>
          <a:p>
            <a:r>
              <a:rPr lang="en-US" sz="800" dirty="0">
                <a:solidFill>
                  <a:srgbClr val="525252"/>
                </a:solidFill>
              </a:rPr>
              <a:t>See notices on slide 40.</a:t>
            </a:r>
          </a:p>
          <a:p>
            <a:r>
              <a:rPr lang="en-US" sz="800" dirty="0">
                <a:solidFill>
                  <a:srgbClr val="525252"/>
                </a:solidFill>
              </a:rPr>
              <a:t>Note: Use performance claims exactly as written. If you would like to adjust wording, please seek guidance from the Xeon Messaging Strategist. </a:t>
            </a:r>
          </a:p>
        </p:txBody>
      </p:sp>
      <p:pic>
        <p:nvPicPr>
          <p:cNvPr id="17" name="Picture 16">
            <a:extLst>
              <a:ext uri="{FF2B5EF4-FFF2-40B4-BE49-F238E27FC236}">
                <a16:creationId xmlns:a16="http://schemas.microsoft.com/office/drawing/2014/main" id="{355E49CB-9469-35B8-AB9C-3FD2DE73DB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4525" y="77503"/>
            <a:ext cx="4690134" cy="2220536"/>
          </a:xfrm>
          <a:prstGeom prst="rect">
            <a:avLst/>
          </a:prstGeom>
          <a:effectLst>
            <a:reflection blurRad="6350" stA="10847" endPos="23061" dir="5400000" sy="-100000" algn="bl" rotWithShape="0"/>
          </a:effectLst>
        </p:spPr>
      </p:pic>
      <p:cxnSp>
        <p:nvCxnSpPr>
          <p:cNvPr id="5" name="Straight Connector 4">
            <a:extLst>
              <a:ext uri="{FF2B5EF4-FFF2-40B4-BE49-F238E27FC236}">
                <a16:creationId xmlns:a16="http://schemas.microsoft.com/office/drawing/2014/main" id="{49FBDE54-B8B1-48D1-EABE-3C9B8D1B39D2}"/>
              </a:ext>
            </a:extLst>
          </p:cNvPr>
          <p:cNvCxnSpPr>
            <a:cxnSpLocks/>
          </p:cNvCxnSpPr>
          <p:nvPr/>
        </p:nvCxnSpPr>
        <p:spPr>
          <a:xfrm>
            <a:off x="7160080" y="2000251"/>
            <a:ext cx="4163486" cy="0"/>
          </a:xfrm>
          <a:prstGeom prst="line">
            <a:avLst/>
          </a:prstGeom>
          <a:ln w="6350">
            <a:solidFill>
              <a:srgbClr val="00C7F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48D974C-12E1-4C1A-E0D6-DF6E027B7CAD}"/>
              </a:ext>
            </a:extLst>
          </p:cNvPr>
          <p:cNvCxnSpPr>
            <a:cxnSpLocks/>
          </p:cNvCxnSpPr>
          <p:nvPr/>
        </p:nvCxnSpPr>
        <p:spPr>
          <a:xfrm>
            <a:off x="7160080" y="3698422"/>
            <a:ext cx="4163486" cy="0"/>
          </a:xfrm>
          <a:prstGeom prst="line">
            <a:avLst/>
          </a:prstGeom>
          <a:ln w="6350">
            <a:solidFill>
              <a:srgbClr val="00C7FD"/>
            </a:solidFill>
          </a:ln>
        </p:spPr>
        <p:style>
          <a:lnRef idx="1">
            <a:schemeClr val="accent1"/>
          </a:lnRef>
          <a:fillRef idx="0">
            <a:schemeClr val="accent1"/>
          </a:fillRef>
          <a:effectRef idx="0">
            <a:schemeClr val="accent1"/>
          </a:effectRef>
          <a:fontRef idx="minor">
            <a:schemeClr val="tx1"/>
          </a:fontRef>
        </p:style>
      </p:cxnSp>
      <p:pic>
        <p:nvPicPr>
          <p:cNvPr id="2" name="Picture 1" descr="Graphical user interface, application&#10;&#10;Description automatically generated">
            <a:extLst>
              <a:ext uri="{FF2B5EF4-FFF2-40B4-BE49-F238E27FC236}">
                <a16:creationId xmlns:a16="http://schemas.microsoft.com/office/drawing/2014/main" id="{A131D729-3073-E794-9541-303BF9E55D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633" y="202246"/>
            <a:ext cx="638099" cy="638099"/>
          </a:xfrm>
          <a:prstGeom prst="rect">
            <a:avLst/>
          </a:prstGeom>
          <a:effectLst/>
        </p:spPr>
      </p:pic>
    </p:spTree>
    <p:extLst>
      <p:ext uri="{BB962C8B-B14F-4D97-AF65-F5344CB8AC3E}">
        <p14:creationId xmlns:p14="http://schemas.microsoft.com/office/powerpoint/2010/main" val="300605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DC8DD7-EF93-030E-C2CF-A854E5F6E986}"/>
              </a:ext>
            </a:extLst>
          </p:cNvPr>
          <p:cNvPicPr>
            <a:picLocks noChangeAspect="1"/>
          </p:cNvPicPr>
          <p:nvPr/>
        </p:nvPicPr>
        <p:blipFill rotWithShape="1">
          <a:blip r:embed="rId2"/>
          <a:srcRect t="6557" b="111"/>
          <a:stretch/>
        </p:blipFill>
        <p:spPr>
          <a:xfrm>
            <a:off x="-1" y="893"/>
            <a:ext cx="12190415" cy="6399908"/>
          </a:xfrm>
          <a:prstGeom prst="rect">
            <a:avLst/>
          </a:prstGeom>
          <a:noFill/>
        </p:spPr>
      </p:pic>
      <p:sp>
        <p:nvSpPr>
          <p:cNvPr id="16" name="Rectangle 15">
            <a:extLst>
              <a:ext uri="{FF2B5EF4-FFF2-40B4-BE49-F238E27FC236}">
                <a16:creationId xmlns:a16="http://schemas.microsoft.com/office/drawing/2014/main" id="{FF168843-939A-BA38-4F24-122161146BE4}"/>
              </a:ext>
            </a:extLst>
          </p:cNvPr>
          <p:cNvSpPr/>
          <p:nvPr/>
        </p:nvSpPr>
        <p:spPr>
          <a:xfrm>
            <a:off x="0" y="1505166"/>
            <a:ext cx="6094412" cy="1932933"/>
          </a:xfrm>
          <a:prstGeom prst="rect">
            <a:avLst/>
          </a:prstGeom>
          <a:gradFill>
            <a:gsLst>
              <a:gs pos="0">
                <a:srgbClr val="00C7FD"/>
              </a:gs>
              <a:gs pos="100000">
                <a:srgbClr val="0068B5"/>
              </a:gs>
            </a:gsLst>
            <a:lin ang="3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spcBef>
                <a:spcPts val="1000"/>
              </a:spcBef>
            </a:pPr>
            <a:r>
              <a:rPr lang="en-US" sz="4400" dirty="0">
                <a:solidFill>
                  <a:srgbClr val="FFFFFF"/>
                </a:solidFill>
                <a:latin typeface="+mj-lt"/>
              </a:rPr>
              <a:t>Cloud Efficiency &amp; Performance</a:t>
            </a:r>
            <a:endParaRPr lang="en-US" sz="4400" dirty="0">
              <a:solidFill>
                <a:srgbClr val="FFFFFF"/>
              </a:solidFill>
              <a:latin typeface="+mj-lt"/>
              <a:ea typeface="+mn-lt"/>
              <a:cs typeface="+mn-lt"/>
            </a:endParaRPr>
          </a:p>
        </p:txBody>
      </p:sp>
      <p:sp>
        <p:nvSpPr>
          <p:cNvPr id="17" name="Rectangle 16">
            <a:extLst>
              <a:ext uri="{FF2B5EF4-FFF2-40B4-BE49-F238E27FC236}">
                <a16:creationId xmlns:a16="http://schemas.microsoft.com/office/drawing/2014/main" id="{CBEB0261-D5F5-8E6B-F308-82425820097A}"/>
              </a:ext>
            </a:extLst>
          </p:cNvPr>
          <p:cNvSpPr/>
          <p:nvPr/>
        </p:nvSpPr>
        <p:spPr>
          <a:xfrm>
            <a:off x="6094412" y="1316081"/>
            <a:ext cx="192059" cy="189085"/>
          </a:xfrm>
          <a:prstGeom prst="rect">
            <a:avLst/>
          </a:prstGeom>
          <a:solidFill>
            <a:schemeClr val="accent2">
              <a:lumMod val="20000"/>
              <a:lumOff val="80000"/>
            </a:schemeClr>
          </a:solidFill>
          <a:ln w="12700" cap="flat">
            <a:noFill/>
            <a:miter lim="400000"/>
          </a:ln>
          <a:effectLst/>
          <a:sp3d/>
        </p:spPr>
        <p:txBody>
          <a:bodyPr rot="0" spcFirstLastPara="1" vertOverflow="overflow" horzOverflow="overflow" vert="horz" wrap="square" lIns="50787" tIns="50787" rIns="50787" bIns="50787" numCol="1" spcCol="38100" rtlCol="0" anchor="ctr">
            <a:noAutofit/>
          </a:bodyPr>
          <a:lstStyle/>
          <a:p>
            <a:pPr algn="ctr" defTabSz="825252" hangingPunct="0">
              <a:defRPr/>
            </a:pPr>
            <a:endParaRPr lang="en-US" sz="3199" kern="0" dirty="0">
              <a:solidFill>
                <a:srgbClr val="004A86"/>
              </a:solidFill>
              <a:ea typeface="Helvetica Neue Medium"/>
              <a:cs typeface="Helvetica Neue Medium"/>
              <a:sym typeface="Helvetica Neue Medium"/>
            </a:endParaRPr>
          </a:p>
        </p:txBody>
      </p:sp>
    </p:spTree>
    <p:extLst>
      <p:ext uri="{BB962C8B-B14F-4D97-AF65-F5344CB8AC3E}">
        <p14:creationId xmlns:p14="http://schemas.microsoft.com/office/powerpoint/2010/main" val="12380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tel - March 2023">
  <a:themeElements>
    <a:clrScheme name="Custom 15">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1905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rgbClr val="00C7F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rgbClr val="525252"/>
            </a:solidFill>
          </a:defRPr>
        </a:defPPr>
      </a:lstStyle>
    </a:tx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 Template 1.0" id="{D7D9DC9E-FF34-224A-B805-8114979A29A4}" vid="{1A0DA0C1-8C65-634C-8A0C-FB8EA6C0815A}"/>
    </a:ext>
  </a:extLst>
</a:theme>
</file>

<file path=ppt/theme/theme2.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8997b0-fa14-4d4d-9797-094b8e598a94">
      <Terms xmlns="http://schemas.microsoft.com/office/infopath/2007/PartnerControls"/>
    </lcf76f155ced4ddcb4097134ff3c332f>
    <TaxCatchAll xmlns="a7bc6c04-a6f3-4b85-abcc-278c78dc55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E7078B11220340B51706B6AC1B6840" ma:contentTypeVersion="13" ma:contentTypeDescription="Create a new document." ma:contentTypeScope="" ma:versionID="b471082cb376c2ef808cf352960d6adf">
  <xsd:schema xmlns:xsd="http://www.w3.org/2001/XMLSchema" xmlns:xs="http://www.w3.org/2001/XMLSchema" xmlns:p="http://schemas.microsoft.com/office/2006/metadata/properties" xmlns:ns2="5b8997b0-fa14-4d4d-9797-094b8e598a94" xmlns:ns3="fddb801e-7756-4e33-a40d-9e02024a5229" xmlns:ns4="a7bc6c04-a6f3-4b85-abcc-278c78dc556b" targetNamespace="http://schemas.microsoft.com/office/2006/metadata/properties" ma:root="true" ma:fieldsID="e209f98cb14abb585f13a5bc1b798be1" ns2:_="" ns3:_="" ns4:_="">
    <xsd:import namespace="5b8997b0-fa14-4d4d-9797-094b8e598a94"/>
    <xsd:import namespace="fddb801e-7756-4e33-a40d-9e02024a5229"/>
    <xsd:import namespace="a7bc6c04-a6f3-4b85-abcc-278c78dc556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8997b0-fa14-4d4d-9797-094b8e598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2a7515c-90a7-421b-ad67-16208a0551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db801e-7756-4e33-a40d-9e02024a52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bc6c04-a6f3-4b85-abcc-278c78dc556b"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450fe7-3a81-4b17-aa71-28c7f10a3f78}" ma:internalName="TaxCatchAll" ma:showField="CatchAllData" ma:web="fddb801e-7756-4e33-a40d-9e02024a52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072E76-C027-4AC3-8204-2CD5374F57DE}">
  <ds:schemaRefs>
    <ds:schemaRef ds:uri="http://schemas.microsoft.com/sharepoint/v3/contenttype/forms"/>
  </ds:schemaRefs>
</ds:datastoreItem>
</file>

<file path=customXml/itemProps2.xml><?xml version="1.0" encoding="utf-8"?>
<ds:datastoreItem xmlns:ds="http://schemas.openxmlformats.org/officeDocument/2006/customXml" ds:itemID="{0007760F-1001-44EB-AAA5-171B96479BEC}">
  <ds:schemaRefs>
    <ds:schemaRef ds:uri="http://purl.org/dc/elements/1.1/"/>
    <ds:schemaRef ds:uri="http://purl.org/dc/terms/"/>
    <ds:schemaRef ds:uri="http://schemas.openxmlformats.org/package/2006/metadata/core-properties"/>
    <ds:schemaRef ds:uri="5b8997b0-fa14-4d4d-9797-094b8e598a94"/>
    <ds:schemaRef ds:uri="http://purl.org/dc/dcmitype/"/>
    <ds:schemaRef ds:uri="http://schemas.microsoft.com/office/infopath/2007/PartnerControls"/>
    <ds:schemaRef ds:uri="a7bc6c04-a6f3-4b85-abcc-278c78dc556b"/>
    <ds:schemaRef ds:uri="http://schemas.microsoft.com/office/2006/metadata/properties"/>
    <ds:schemaRef ds:uri="http://schemas.microsoft.com/office/2006/documentManagement/types"/>
    <ds:schemaRef ds:uri="fddb801e-7756-4e33-a40d-9e02024a5229"/>
    <ds:schemaRef ds:uri="http://www.w3.org/XML/1998/namespace"/>
  </ds:schemaRefs>
</ds:datastoreItem>
</file>

<file path=customXml/itemProps3.xml><?xml version="1.0" encoding="utf-8"?>
<ds:datastoreItem xmlns:ds="http://schemas.openxmlformats.org/officeDocument/2006/customXml" ds:itemID="{E950EFBB-3079-4C2B-844A-BF0D2615F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8997b0-fa14-4d4d-9797-094b8e598a94"/>
    <ds:schemaRef ds:uri="fddb801e-7756-4e33-a40d-9e02024a5229"/>
    <ds:schemaRef ds:uri="a7bc6c04-a6f3-4b85-abcc-278c78dc55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Intel - March 2023</Template>
  <TotalTime>8215</TotalTime>
  <Words>24947</Words>
  <Application>Microsoft Office PowerPoint</Application>
  <PresentationFormat>Custom</PresentationFormat>
  <Paragraphs>1765</Paragraphs>
  <Slides>73</Slides>
  <Notes>54</Notes>
  <HiddenSlides>3</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73</vt:i4>
      </vt:variant>
    </vt:vector>
  </HeadingPairs>
  <TitlesOfParts>
    <vt:vector size="89" baseType="lpstr">
      <vt:lpstr>IntelOne Display Light</vt:lpstr>
      <vt:lpstr>Calibri</vt:lpstr>
      <vt:lpstr>Arial Narrow</vt:lpstr>
      <vt:lpstr>Roboto</vt:lpstr>
      <vt:lpstr>Symbol</vt:lpstr>
      <vt:lpstr>IntelOne Text</vt:lpstr>
      <vt:lpstr>IntelOne Text Light</vt:lpstr>
      <vt:lpstr>Wingdings</vt:lpstr>
      <vt:lpstr>IntelOne Display CY Light</vt:lpstr>
      <vt:lpstr>IntelOne Display Bold</vt:lpstr>
      <vt:lpstr>IntelOne Display AR Regular</vt:lpstr>
      <vt:lpstr>Arial</vt:lpstr>
      <vt:lpstr>IntelOne Display Medium</vt:lpstr>
      <vt:lpstr>IntelOne Display Regular</vt:lpstr>
      <vt:lpstr>Courier New</vt:lpstr>
      <vt:lpstr>Intel - March 2023</vt:lpstr>
      <vt:lpstr>How to copy into another Intel presentation</vt:lpstr>
      <vt:lpstr>Presentation Notes</vt:lpstr>
      <vt:lpstr>Recommended Resources</vt:lpstr>
      <vt:lpstr>Accelerate. Innovate. Automate.  New possibilities for your business.</vt:lpstr>
      <vt:lpstr>PowerPoint Presentation</vt:lpstr>
      <vt:lpstr>The Intel advantage Rich value from a unique relationship</vt:lpstr>
      <vt:lpstr>Shaping the future of technology Intel’s end-to-end product portfolio</vt:lpstr>
      <vt:lpstr>Leading performance with the most built-in accelerators</vt:lpstr>
      <vt:lpstr>PowerPoint Presentation</vt:lpstr>
      <vt:lpstr>4th Gen Intel® Xeon® Processors Move Data Faster With Efficient Data Movement and Data Transfer Operations Accelerator</vt:lpstr>
      <vt:lpstr>Intel® Data Streaming Accelerator (Intel® DSA)  Faster Data Movement In and Out of Storage</vt:lpstr>
      <vt:lpstr>Intel® QuickAssist Technology (Intel® QAT) Hardware Acceleration of Data Compression</vt:lpstr>
      <vt:lpstr>Microservice Performance  Benefits of 4th Gen Intel® Xeon® with Built-In Accelerators </vt:lpstr>
      <vt:lpstr>Microservice Performance  Benefits of 4th Gen Intel® Xeon® Processors</vt:lpstr>
      <vt:lpstr>Cloud Instance Performance Gains  with 4th Gen Intel® Xeon® Processors</vt:lpstr>
      <vt:lpstr>Delivering Results for Customers Through  Deep Engineering</vt:lpstr>
      <vt:lpstr>Delivering Results for Customers Through  Deep Engineering</vt:lpstr>
      <vt:lpstr>4th Gen Intel® Xeon® Scalable Processor AI Inference Performance Results with Customers &amp; Partners</vt:lpstr>
      <vt:lpstr>Meeting Mission Critical Business Needs with 4th Gen Intel® Xeon® Scalable Processors</vt:lpstr>
      <vt:lpstr>Accelerating Scientific Discovery with 4th Gen Intel® Xeon® Scalable Processors</vt:lpstr>
      <vt:lpstr>Optimized Performance:  Driving best price/per dollar</vt:lpstr>
      <vt:lpstr>Breadth and Depth of Intel Software Investments </vt:lpstr>
      <vt:lpstr>PowerPoint Presentation</vt:lpstr>
      <vt:lpstr>Intel® Optimize Software &amp; Tools</vt:lpstr>
      <vt:lpstr>PowerPoint Presentation</vt:lpstr>
      <vt:lpstr>Innovating with software Developing leading-edge concepts and creating the future</vt:lpstr>
      <vt:lpstr>PowerPoint Presentation</vt:lpstr>
      <vt:lpstr>Sustainability: An Enterprise Imperative</vt:lpstr>
      <vt:lpstr>4th Gen Intel® Xeon® Scalable Processors Intel’s most sustainable data center processor ever</vt:lpstr>
      <vt:lpstr>A More Cost-Efficient Server Architecture Deploy fewer  4th Gen Intel® Xeon® processor-based servers to meet the same  performance requirement</vt:lpstr>
      <vt:lpstr>Energy Savings a Click Away</vt:lpstr>
      <vt:lpstr>A More Energy Efficient Server Architecture Intel® Accelerator Engines Raise Performance Per Watt Ceilings</vt:lpstr>
      <vt:lpstr>PowerPoint Presentation</vt:lpstr>
      <vt:lpstr>The Universal AI Platform</vt:lpstr>
      <vt:lpstr>4th Gen Intel® Xeon® Processors Improve AI Advanced Insights with Artificial Intelligence</vt:lpstr>
      <vt:lpstr>Real Workloads:  SLA Compliance with Outstanding Performance Per Watt </vt:lpstr>
      <vt:lpstr>Real Workloads:  Train With Fine Tuning in Less Than 4 Minutes</vt:lpstr>
      <vt:lpstr>Intel® AI Software Suite</vt:lpstr>
      <vt:lpstr>Customer Solutions Realize a Diverse Set of SLAs  with the Universal Intel® AI Platform </vt:lpstr>
      <vt:lpstr>4th Gen Intel® Xeon® Processors Advance Data Analytics With a New Low-Power Offload Engine for In-Memory Data Services Performance</vt:lpstr>
      <vt:lpstr>PowerPoint Presentation</vt:lpstr>
      <vt:lpstr>Your Hardware Platform is a Foundational  Security Decision</vt:lpstr>
      <vt:lpstr>Confidential Computing</vt:lpstr>
      <vt:lpstr>4th Gen Intel® Xeon® Processors Improve Data Security with Accelerated Cryptography, Enhanced Data Protection, and Platform Security Features</vt:lpstr>
      <vt:lpstr>Intel Offers a Range of Protection Options</vt:lpstr>
      <vt:lpstr>Intel® Crypto Acceleration Instructions Increase Performance of Encryption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Notices and Disclaimers</vt:lpstr>
      <vt:lpstr>PowerPoint Presentation</vt:lpstr>
      <vt:lpstr>Configuration Details – Intel DSA, QAT, and IAA</vt:lpstr>
      <vt:lpstr>SAP Configuration Details</vt:lpstr>
      <vt:lpstr>Broad Institute GATK Configuration Details</vt:lpstr>
      <vt:lpstr>Microservices and Accelerators Configuration Details</vt:lpstr>
      <vt:lpstr>Deathstar Bench Configuration Details</vt:lpstr>
      <vt:lpstr>Configuration: Google C3 (4th Gen Intel Xeon processors)  vs. Google C2 (2nd Gen Intel Xeon processors)</vt:lpstr>
      <vt:lpstr>Customer/Partner Examples: Meituan, Tencent, VMware Configuration Details</vt:lpstr>
      <vt:lpstr>Granulate Disclaimer</vt:lpstr>
      <vt:lpstr>Real workloads: Meet SLA compliance with outstanding performance per watt  Hardware and Software Configurations</vt:lpstr>
      <vt:lpstr>Real workloads: Fine tune time-to-train in less than 4 minutes 20-min time-to-train on a SINGLE NODE DLSA fine-tuning configuration details</vt:lpstr>
      <vt:lpstr>Customer Solutions Numenta configuration details</vt:lpstr>
      <vt:lpstr>Customer Solutions Aible configuration details</vt:lpstr>
      <vt:lpstr>Customer Solutions Katana Graph configuration details</vt:lpstr>
      <vt:lpstr>Customer Solutions Fujitsu configuration details</vt:lpstr>
      <vt:lpstr>Customer Solutions Deci.ai configuration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copy into another Intel presentation</dc:title>
  <dc:creator>Jan Hagge</dc:creator>
  <cp:lastModifiedBy>Meyer-ravelli, Shawna R</cp:lastModifiedBy>
  <cp:revision>547</cp:revision>
  <dcterms:created xsi:type="dcterms:W3CDTF">2023-03-01T19:26:11Z</dcterms:created>
  <dcterms:modified xsi:type="dcterms:W3CDTF">2023-05-03T17:17:44Z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0x01010048E7078B11220340B51706B6AC1B6840</vt:lpwstr>
  </property>
</Properties>
</file>