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tags/tag4.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tags/tag5.xml" ContentType="application/vnd.openxmlformats-officedocument.presentationml.tags+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3" r:id="rId4"/>
  </p:sldMasterIdLst>
  <p:notesMasterIdLst>
    <p:notesMasterId r:id="rId36"/>
  </p:notesMasterIdLst>
  <p:handoutMasterIdLst>
    <p:handoutMasterId r:id="rId37"/>
  </p:handoutMasterIdLst>
  <p:sldIdLst>
    <p:sldId id="2147471718" r:id="rId5"/>
    <p:sldId id="2147309684" r:id="rId6"/>
    <p:sldId id="2147471719" r:id="rId7"/>
    <p:sldId id="2147471784" r:id="rId8"/>
    <p:sldId id="2147471786" r:id="rId9"/>
    <p:sldId id="2147471747" r:id="rId10"/>
    <p:sldId id="2147471793" r:id="rId11"/>
    <p:sldId id="2147471789" r:id="rId12"/>
    <p:sldId id="2147471782" r:id="rId13"/>
    <p:sldId id="1628" r:id="rId14"/>
    <p:sldId id="590" r:id="rId15"/>
    <p:sldId id="2147471760" r:id="rId16"/>
    <p:sldId id="2147471773" r:id="rId17"/>
    <p:sldId id="2147471774" r:id="rId18"/>
    <p:sldId id="2147471788" r:id="rId19"/>
    <p:sldId id="2147471732" r:id="rId20"/>
    <p:sldId id="2147471729" r:id="rId21"/>
    <p:sldId id="2147309762" r:id="rId22"/>
    <p:sldId id="2147471791" r:id="rId23"/>
    <p:sldId id="2147328904" r:id="rId24"/>
    <p:sldId id="2147471790" r:id="rId25"/>
    <p:sldId id="2147471767" r:id="rId26"/>
    <p:sldId id="2147471792" r:id="rId27"/>
    <p:sldId id="2147471776" r:id="rId28"/>
    <p:sldId id="2147471783" r:id="rId29"/>
    <p:sldId id="2147471762" r:id="rId30"/>
    <p:sldId id="2147471730" r:id="rId31"/>
    <p:sldId id="2147471731" r:id="rId32"/>
    <p:sldId id="2134096341" r:id="rId33"/>
    <p:sldId id="2134096345" r:id="rId34"/>
    <p:sldId id="2147471770" r:id="rId35"/>
  </p:sldIdLst>
  <p:sldSz cx="12192000" cy="6858000"/>
  <p:notesSz cx="7099300" cy="93853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ath to CXL - Public Deck" id="{5197EC82-2D03-456D-9232-5F1854AA2FA7}">
          <p14:sldIdLst>
            <p14:sldId id="2147471718"/>
            <p14:sldId id="2147309684"/>
            <p14:sldId id="2147471719"/>
            <p14:sldId id="2147471784"/>
            <p14:sldId id="2147471786"/>
            <p14:sldId id="2147471747"/>
            <p14:sldId id="2147471793"/>
          </p14:sldIdLst>
        </p14:section>
        <p14:section name="Optane Today" id="{3F534352-746F-4790-8586-67800CB02CFC}">
          <p14:sldIdLst>
            <p14:sldId id="2147471789"/>
            <p14:sldId id="2147471782"/>
            <p14:sldId id="1628"/>
            <p14:sldId id="590"/>
            <p14:sldId id="2147471760"/>
            <p14:sldId id="2147471773"/>
            <p14:sldId id="2147471774"/>
          </p14:sldIdLst>
        </p14:section>
        <p14:section name="The transition to CXL" id="{BBD25264-C889-4798-BB5F-F174AA127466}">
          <p14:sldIdLst>
            <p14:sldId id="2147471788"/>
            <p14:sldId id="2147471732"/>
            <p14:sldId id="2147471729"/>
            <p14:sldId id="2147309762"/>
            <p14:sldId id="2147471791"/>
            <p14:sldId id="2147328904"/>
          </p14:sldIdLst>
        </p14:section>
        <p14:section name="CXL Transition Use Cases" id="{C39EDB17-CFD1-4D20-8AD5-00F71110645C}">
          <p14:sldIdLst>
            <p14:sldId id="2147471790"/>
            <p14:sldId id="2147471767"/>
            <p14:sldId id="2147471792"/>
            <p14:sldId id="2147471776"/>
          </p14:sldIdLst>
        </p14:section>
        <p14:section name="Conclusion" id="{F70C01DF-3906-4503-AA55-441A827AA6AC}">
          <p14:sldIdLst>
            <p14:sldId id="2147471783"/>
            <p14:sldId id="2147471762"/>
          </p14:sldIdLst>
        </p14:section>
        <p14:section name="Reference Material" id="{58B372D7-A049-497F-955E-86F567755B35}">
          <p14:sldIdLst>
            <p14:sldId id="2147471730"/>
            <p14:sldId id="2147471731"/>
            <p14:sldId id="2134096341"/>
            <p14:sldId id="2134096345"/>
            <p14:sldId id="2147471770"/>
          </p14:sldIdLst>
        </p14:section>
      </p14:sectionLst>
    </p:ex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3F6C25-F431-2408-29FE-2EA8BCD7CF65}" name="Julie - Designer Kaia Communications" initials="JDKC" userId="14144334287de7f5" providerId="Windows Live"/>
  <p188:author id="{70291958-45B0-25C0-ED1C-E0F5392C9740}" name="Yazurlo, Susan" initials="YS" userId="S::susan.yazurlo@intel.com::d3b4b727-6b48-49e7-b2b8-4f4ea4b2c1f5" providerId="AD"/>
  <p188:author id="{6D463E5D-1584-DCED-1F66-FAAD15BE0FEE}" name="Mikisch, Erik" initials="ME" userId="S::erik.mikisch@intel.com::33cb3ed0-329f-4f6d-bec2-b3a2f907aa80" providerId="AD"/>
  <p188:author id="{01A83760-0761-C835-D337-5805BE976C81}" name="Greg Haley" initials="GH" userId="5a2db43d34d92e4d" providerId="Windows Live"/>
  <p188:author id="{36BA5072-2E28-0085-689E-6EF09F26515A}" name="scott klemp" initials="sk" userId="18d795e0636cde6b" providerId="Windows Live"/>
  <p188:author id="{ACCE0FAC-9A39-BC29-C2AD-9A2179139D5B}" name="Wang, Christine E" initials="WCE" userId="S::christine.e.wang@intel.com::23c6f21c-dbe8-401e-9990-d3cdbd608e45" providerId="AD"/>
  <p188:author id="{CF4432D7-D2C2-226D-48CF-FE6F90B8B70A}" name="Salat, Sara F" initials="Sara" userId="Salat, Sara F" providerId="None"/>
  <p188:author id="{873BFAD8-06C0-0703-6240-35C0637BC6DE}" name="Mann, Kristie" initials="MK" userId="S::kristie.mann@intel.com::188bddf5-7e05-4c1b-81b8-c66025a0d72e" providerId="AD"/>
  <p188:author id="{EC8ADBE6-69C1-FEBA-B252-E618C4D01EE4}" name="Jodie Gilmore" initials="JG" userId="039424bfcee157c7" providerId="Windows Live"/>
  <p188:author id="{3AE89DFD-70BA-A5E4-ED3B-8DE489536F15}" name="Godbole, Anil" initials="GA" userId="S::anil.godbole@intel.com::ca8b4103-29ca-4689-a218-bbba8b6b99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9"/>
    <a:srgbClr val="002849"/>
    <a:srgbClr val="FFFFFF"/>
    <a:srgbClr val="FC6467"/>
    <a:srgbClr val="00C7FD"/>
    <a:srgbClr val="2872C5"/>
    <a:srgbClr val="525252"/>
    <a:srgbClr val="0068B5"/>
    <a:srgbClr val="004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50" autoAdjust="0"/>
    <p:restoredTop sz="96327" autoAdjust="0"/>
  </p:normalViewPr>
  <p:slideViewPr>
    <p:cSldViewPr snapToGrid="0">
      <p:cViewPr varScale="1">
        <p:scale>
          <a:sx n="86" d="100"/>
          <a:sy n="86" d="100"/>
        </p:scale>
        <p:origin x="322" y="58"/>
      </p:cViewPr>
      <p:guideLst>
        <p:guide orient="horz" pos="4032"/>
        <p:guide pos="739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202" d="100"/>
          <a:sy n="202" d="100"/>
        </p:scale>
        <p:origin x="1218" y="-36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ura, SiobhanX" userId="f6d738de-e2c4-48d1-a0e7-5ceda834a06c" providerId="ADAL" clId="{C3FB3FF4-BAB7-43CE-A067-E33A6D893AFF}"/>
    <pc:docChg chg="undo custSel delSld modSld delSection modSection">
      <pc:chgData name="Miura, SiobhanX" userId="f6d738de-e2c4-48d1-a0e7-5ceda834a06c" providerId="ADAL" clId="{C3FB3FF4-BAB7-43CE-A067-E33A6D893AFF}" dt="2023-01-31T01:29:36.995" v="58" actId="5793"/>
      <pc:docMkLst>
        <pc:docMk/>
      </pc:docMkLst>
      <pc:sldChg chg="modSp mod">
        <pc:chgData name="Miura, SiobhanX" userId="f6d738de-e2c4-48d1-a0e7-5ceda834a06c" providerId="ADAL" clId="{C3FB3FF4-BAB7-43CE-A067-E33A6D893AFF}" dt="2023-01-31T01:27:54.815" v="3" actId="20577"/>
        <pc:sldMkLst>
          <pc:docMk/>
          <pc:sldMk cId="390288138" sldId="2134096341"/>
        </pc:sldMkLst>
        <pc:spChg chg="mod">
          <ac:chgData name="Miura, SiobhanX" userId="f6d738de-e2c4-48d1-a0e7-5ceda834a06c" providerId="ADAL" clId="{C3FB3FF4-BAB7-43CE-A067-E33A6D893AFF}" dt="2023-01-31T01:27:54.815" v="3" actId="20577"/>
          <ac:spMkLst>
            <pc:docMk/>
            <pc:sldMk cId="390288138" sldId="2134096341"/>
            <ac:spMk id="2" creationId="{F3264CF8-485F-9245-9A07-5960539AB851}"/>
          </ac:spMkLst>
        </pc:spChg>
      </pc:sldChg>
      <pc:sldChg chg="modSp mod">
        <pc:chgData name="Miura, SiobhanX" userId="f6d738de-e2c4-48d1-a0e7-5ceda834a06c" providerId="ADAL" clId="{C3FB3FF4-BAB7-43CE-A067-E33A6D893AFF}" dt="2023-01-31T01:28:07.912" v="9" actId="20577"/>
        <pc:sldMkLst>
          <pc:docMk/>
          <pc:sldMk cId="1599663243" sldId="2134096345"/>
        </pc:sldMkLst>
        <pc:spChg chg="mod">
          <ac:chgData name="Miura, SiobhanX" userId="f6d738de-e2c4-48d1-a0e7-5ceda834a06c" providerId="ADAL" clId="{C3FB3FF4-BAB7-43CE-A067-E33A6D893AFF}" dt="2023-01-31T01:28:07.912" v="9" actId="20577"/>
          <ac:spMkLst>
            <pc:docMk/>
            <pc:sldMk cId="1599663243" sldId="2134096345"/>
            <ac:spMk id="2" creationId="{F3264CF8-485F-9245-9A07-5960539AB851}"/>
          </ac:spMkLst>
        </pc:spChg>
      </pc:sldChg>
      <pc:sldChg chg="modSp mod">
        <pc:chgData name="Miura, SiobhanX" userId="f6d738de-e2c4-48d1-a0e7-5ceda834a06c" providerId="ADAL" clId="{C3FB3FF4-BAB7-43CE-A067-E33A6D893AFF}" dt="2023-01-31T01:28:23.040" v="19" actId="20577"/>
        <pc:sldMkLst>
          <pc:docMk/>
          <pc:sldMk cId="3005740309" sldId="2147471770"/>
        </pc:sldMkLst>
        <pc:spChg chg="mod">
          <ac:chgData name="Miura, SiobhanX" userId="f6d738de-e2c4-48d1-a0e7-5ceda834a06c" providerId="ADAL" clId="{C3FB3FF4-BAB7-43CE-A067-E33A6D893AFF}" dt="2023-01-31T01:28:23.040" v="19" actId="20577"/>
          <ac:spMkLst>
            <pc:docMk/>
            <pc:sldMk cId="3005740309" sldId="2147471770"/>
            <ac:spMk id="2" creationId="{F3264CF8-485F-9245-9A07-5960539AB851}"/>
          </ac:spMkLst>
        </pc:spChg>
      </pc:sldChg>
      <pc:sldChg chg="modSp mod">
        <pc:chgData name="Miura, SiobhanX" userId="f6d738de-e2c4-48d1-a0e7-5ceda834a06c" providerId="ADAL" clId="{C3FB3FF4-BAB7-43CE-A067-E33A6D893AFF}" dt="2023-01-31T01:29:36.995" v="58" actId="5793"/>
        <pc:sldMkLst>
          <pc:docMk/>
          <pc:sldMk cId="743254494" sldId="2147471784"/>
        </pc:sldMkLst>
        <pc:spChg chg="mod">
          <ac:chgData name="Miura, SiobhanX" userId="f6d738de-e2c4-48d1-a0e7-5ceda834a06c" providerId="ADAL" clId="{C3FB3FF4-BAB7-43CE-A067-E33A6D893AFF}" dt="2023-01-31T01:29:36.995" v="58" actId="5793"/>
          <ac:spMkLst>
            <pc:docMk/>
            <pc:sldMk cId="743254494" sldId="2147471784"/>
            <ac:spMk id="5" creationId="{8A24A8F1-1382-331E-33A3-FA77413E6D4A}"/>
          </ac:spMkLst>
        </pc:spChg>
      </pc:sldChg>
      <pc:sldChg chg="del">
        <pc:chgData name="Miura, SiobhanX" userId="f6d738de-e2c4-48d1-a0e7-5ceda834a06c" providerId="ADAL" clId="{C3FB3FF4-BAB7-43CE-A067-E33A6D893AFF}" dt="2023-01-31T01:26:53.100" v="0" actId="47"/>
        <pc:sldMkLst>
          <pc:docMk/>
          <pc:sldMk cId="4076361375" sldId="21474717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481930586718862E-2"/>
          <c:y val="1.8292875351078042E-2"/>
          <c:w val="0.98451799402304085"/>
          <c:h val="0.93875005509119702"/>
        </c:manualLayout>
      </c:layout>
      <c:scatterChart>
        <c:scatterStyle val="lineMarker"/>
        <c:varyColors val="0"/>
        <c:ser>
          <c:idx val="0"/>
          <c:order val="0"/>
          <c:tx>
            <c:strRef>
              <c:f>Sheet1!$B$1</c:f>
              <c:strCache>
                <c:ptCount val="1"/>
                <c:pt idx="0">
                  <c:v>Y-Values</c:v>
                </c:pt>
              </c:strCache>
            </c:strRef>
          </c:tx>
          <c:spPr>
            <a:ln w="25400" cap="rnd">
              <a:noFill/>
              <a:round/>
            </a:ln>
            <a:effectLst/>
          </c:spPr>
          <c:marker>
            <c:symbol val="circle"/>
            <c:size val="7"/>
            <c:spPr>
              <a:solidFill>
                <a:schemeClr val="accent1"/>
              </a:solidFill>
              <a:ln w="9525">
                <a:solidFill>
                  <a:schemeClr val="accent1"/>
                </a:solidFill>
              </a:ln>
              <a:effectLst/>
            </c:spPr>
          </c:marker>
          <c:xVal>
            <c:numRef>
              <c:f>Sheet1!$A$2:$A$15</c:f>
              <c:numCache>
                <c:formatCode>General</c:formatCode>
                <c:ptCount val="14"/>
                <c:pt idx="0">
                  <c:v>1986</c:v>
                </c:pt>
                <c:pt idx="1">
                  <c:v>1990</c:v>
                </c:pt>
                <c:pt idx="2">
                  <c:v>1994</c:v>
                </c:pt>
                <c:pt idx="3">
                  <c:v>1996</c:v>
                </c:pt>
                <c:pt idx="4">
                  <c:v>1999</c:v>
                </c:pt>
                <c:pt idx="5">
                  <c:v>2000</c:v>
                </c:pt>
                <c:pt idx="6">
                  <c:v>2003</c:v>
                </c:pt>
                <c:pt idx="7">
                  <c:v>2006</c:v>
                </c:pt>
                <c:pt idx="8">
                  <c:v>2009</c:v>
                </c:pt>
                <c:pt idx="9">
                  <c:v>2011</c:v>
                </c:pt>
                <c:pt idx="10">
                  <c:v>2014</c:v>
                </c:pt>
                <c:pt idx="11">
                  <c:v>2017</c:v>
                </c:pt>
                <c:pt idx="12">
                  <c:v>2020</c:v>
                </c:pt>
                <c:pt idx="13">
                  <c:v>2024</c:v>
                </c:pt>
              </c:numCache>
            </c:numRef>
          </c:xVal>
          <c:yVal>
            <c:numRef>
              <c:f>Sheet1!$B$2:$B$15</c:f>
              <c:numCache>
                <c:formatCode>General</c:formatCode>
                <c:ptCount val="14"/>
                <c:pt idx="0">
                  <c:v>1E-3</c:v>
                </c:pt>
                <c:pt idx="1">
                  <c:v>4.0000000000000001E-3</c:v>
                </c:pt>
                <c:pt idx="2">
                  <c:v>1.6E-2</c:v>
                </c:pt>
                <c:pt idx="3">
                  <c:v>3.2000000000000001E-2</c:v>
                </c:pt>
                <c:pt idx="4">
                  <c:v>6.4000000000000001E-2</c:v>
                </c:pt>
                <c:pt idx="5">
                  <c:v>0.128</c:v>
                </c:pt>
                <c:pt idx="6">
                  <c:v>0.25600000000000001</c:v>
                </c:pt>
                <c:pt idx="7">
                  <c:v>0.51200000000000001</c:v>
                </c:pt>
                <c:pt idx="8">
                  <c:v>1</c:v>
                </c:pt>
                <c:pt idx="9">
                  <c:v>2</c:v>
                </c:pt>
                <c:pt idx="10">
                  <c:v>4</c:v>
                </c:pt>
                <c:pt idx="11">
                  <c:v>8</c:v>
                </c:pt>
                <c:pt idx="12">
                  <c:v>16</c:v>
                </c:pt>
                <c:pt idx="13">
                  <c:v>32</c:v>
                </c:pt>
              </c:numCache>
            </c:numRef>
          </c:yVal>
          <c:smooth val="0"/>
          <c:extLst>
            <c:ext xmlns:c16="http://schemas.microsoft.com/office/drawing/2014/chart" uri="{C3380CC4-5D6E-409C-BE32-E72D297353CC}">
              <c16:uniqueId val="{00000000-97C8-45D5-B6EB-88AC057B3A31}"/>
            </c:ext>
          </c:extLst>
        </c:ser>
        <c:dLbls>
          <c:showLegendKey val="0"/>
          <c:showVal val="0"/>
          <c:showCatName val="0"/>
          <c:showSerName val="0"/>
          <c:showPercent val="0"/>
          <c:showBubbleSize val="0"/>
        </c:dLbls>
        <c:axId val="518186944"/>
        <c:axId val="518189168"/>
      </c:scatterChart>
      <c:valAx>
        <c:axId val="518186944"/>
        <c:scaling>
          <c:orientation val="minMax"/>
          <c:max val="2030"/>
          <c:min val="1985"/>
        </c:scaling>
        <c:delete val="1"/>
        <c:axPos val="b"/>
        <c:numFmt formatCode="General" sourceLinked="1"/>
        <c:majorTickMark val="none"/>
        <c:minorTickMark val="none"/>
        <c:tickLblPos val="nextTo"/>
        <c:crossAx val="518189168"/>
        <c:crosses val="autoZero"/>
        <c:crossBetween val="midCat"/>
      </c:valAx>
      <c:valAx>
        <c:axId val="518189168"/>
        <c:scaling>
          <c:logBase val="10"/>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18186944"/>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per
VDI User</c:v>
                </c:pt>
              </c:strCache>
            </c:strRef>
          </c:cat>
          <c:val>
            <c:numRef>
              <c:f>Sheet1!$B$2</c:f>
              <c:numCache>
                <c:formatCode>General</c:formatCode>
                <c:ptCount val="1"/>
                <c:pt idx="0">
                  <c:v>322</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per
VDI User</c:v>
                </c:pt>
              </c:strCache>
            </c:strRef>
          </c:cat>
          <c:val>
            <c:numRef>
              <c:f>Sheet1!$C$2</c:f>
              <c:numCache>
                <c:formatCode>General</c:formatCode>
                <c:ptCount val="1"/>
                <c:pt idx="0">
                  <c:v>265</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810"/>
          <c:min val="0"/>
        </c:scaling>
        <c:delete val="1"/>
        <c:axPos val="l"/>
        <c:numFmt formatCode="General" sourceLinked="1"/>
        <c:majorTickMark val="out"/>
        <c:minorTickMark val="none"/>
        <c:tickLblPos val="nextTo"/>
        <c:crossAx val="1537260895"/>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Latency Under Max Load</c:v>
                </c:pt>
              </c:strCache>
            </c:strRef>
          </c:cat>
          <c:val>
            <c:numRef>
              <c:f>Sheet1!$B$2</c:f>
              <c:numCache>
                <c:formatCode>General\ "ms"</c:formatCode>
                <c:ptCount val="1"/>
                <c:pt idx="0">
                  <c:v>785</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Latency Under Max Load</c:v>
                </c:pt>
              </c:strCache>
            </c:strRef>
          </c:cat>
          <c:val>
            <c:numRef>
              <c:f>Sheet1!$C$2</c:f>
              <c:numCache>
                <c:formatCode>General\ "ms"</c:formatCode>
                <c:ptCount val="1"/>
                <c:pt idx="0">
                  <c:v>795</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1000"/>
          <c:min val="0"/>
        </c:scaling>
        <c:delete val="1"/>
        <c:axPos val="l"/>
        <c:numFmt formatCode="General\ &quot;ms&quot;" sourceLinked="1"/>
        <c:majorTickMark val="out"/>
        <c:minorTickMark val="none"/>
        <c:tickLblPos val="nextTo"/>
        <c:crossAx val="1537260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5958-A648-AF34-BF4CFD9A17AE}"/>
              </c:ext>
            </c:extLst>
          </c:dPt>
          <c:dPt>
            <c:idx val="1"/>
            <c:bubble3D val="0"/>
            <c:spPr>
              <a:solidFill>
                <a:schemeClr val="bg2">
                  <a:lumMod val="75000"/>
                  <a:alpha val="73000"/>
                </a:schemeClr>
              </a:solidFill>
              <a:ln w="19050">
                <a:noFill/>
              </a:ln>
              <a:effectLst/>
            </c:spPr>
            <c:extLst>
              <c:ext xmlns:c16="http://schemas.microsoft.com/office/drawing/2014/chart" uri="{C3380CC4-5D6E-409C-BE32-E72D297353CC}">
                <c16:uniqueId val="{00000003-5958-A648-AF34-BF4CFD9A17AE}"/>
              </c:ext>
            </c:extLst>
          </c:dPt>
          <c:dPt>
            <c:idx val="2"/>
            <c:bubble3D val="0"/>
            <c:spPr>
              <a:solidFill>
                <a:schemeClr val="bg1"/>
              </a:solidFill>
              <a:ln w="19050">
                <a:noFill/>
              </a:ln>
              <a:effectLst/>
            </c:spPr>
            <c:extLst>
              <c:ext xmlns:c16="http://schemas.microsoft.com/office/drawing/2014/chart" uri="{C3380CC4-5D6E-409C-BE32-E72D297353CC}">
                <c16:uniqueId val="{00000005-3D5E-4441-8549-C3B6F0DE7C98}"/>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5958-A648-AF34-BF4CFD9A17AE}"/>
            </c:ext>
          </c:extLst>
        </c:ser>
        <c:dLbls>
          <c:showLegendKey val="0"/>
          <c:showVal val="0"/>
          <c:showCatName val="0"/>
          <c:showSerName val="0"/>
          <c:showPercent val="0"/>
          <c:showBubbleSize val="0"/>
          <c:showLeaderLines val="1"/>
        </c:dLbls>
        <c:firstSliceAng val="252"/>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VMs</c:v>
                </c:pt>
              </c:strCache>
            </c:strRef>
          </c:cat>
          <c:val>
            <c:numRef>
              <c:f>Sheet1!$B$2</c:f>
              <c:numCache>
                <c:formatCode>0</c:formatCode>
                <c:ptCount val="1"/>
                <c:pt idx="0">
                  <c:v>150</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VMs</c:v>
                </c:pt>
              </c:strCache>
            </c:strRef>
          </c:cat>
          <c:val>
            <c:numRef>
              <c:f>Sheet1!$C$2</c:f>
              <c:numCache>
                <c:formatCode>0</c:formatCode>
                <c:ptCount val="1"/>
                <c:pt idx="0">
                  <c:v>150</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150"/>
          <c:min val="0"/>
        </c:scaling>
        <c:delete val="1"/>
        <c:axPos val="l"/>
        <c:numFmt formatCode="0" sourceLinked="1"/>
        <c:majorTickMark val="out"/>
        <c:minorTickMark val="none"/>
        <c:tickLblPos val="nextTo"/>
        <c:crossAx val="1537260895"/>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per VM</c:v>
                </c:pt>
              </c:strCache>
            </c:strRef>
          </c:cat>
          <c:val>
            <c:numRef>
              <c:f>Sheet1!$B$2</c:f>
              <c:numCache>
                <c:formatCode>General</c:formatCode>
                <c:ptCount val="1"/>
                <c:pt idx="0">
                  <c:v>257</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dLbl>
              <c:idx val="0"/>
              <c:tx>
                <c:rich>
                  <a:bodyPr/>
                  <a:lstStyle/>
                  <a:p>
                    <a:r>
                      <a:rPr lang="en-US" dirty="0"/>
                      <a:t>$178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4E-48FB-B696-89E790F71C01}"/>
                </c:ext>
              </c:extLst>
            </c:dLbl>
            <c:numFmt formatCode="&quot;$&quot;#,##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per VM</c:v>
                </c:pt>
              </c:strCache>
            </c:strRef>
          </c:cat>
          <c:val>
            <c:numRef>
              <c:f>Sheet1!$C$2</c:f>
              <c:numCache>
                <c:formatCode>General</c:formatCode>
                <c:ptCount val="1"/>
                <c:pt idx="0">
                  <c:v>158</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810"/>
          <c:min val="0"/>
        </c:scaling>
        <c:delete val="1"/>
        <c:axPos val="l"/>
        <c:numFmt formatCode="General" sourceLinked="1"/>
        <c:majorTickMark val="out"/>
        <c:minorTickMark val="none"/>
        <c:tickLblPos val="nextTo"/>
        <c:crossAx val="1537260895"/>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2-57EF-124C-BD4F-55342B2E52F4}"/>
              </c:ext>
            </c:extLst>
          </c:dPt>
          <c:dPt>
            <c:idx val="1"/>
            <c:bubble3D val="0"/>
            <c:spPr>
              <a:solidFill>
                <a:schemeClr val="accent2"/>
              </a:solidFill>
              <a:ln w="19050">
                <a:noFill/>
              </a:ln>
              <a:effectLst/>
            </c:spPr>
            <c:extLst>
              <c:ext xmlns:c16="http://schemas.microsoft.com/office/drawing/2014/chart" uri="{C3380CC4-5D6E-409C-BE32-E72D297353CC}">
                <c16:uniqueId val="{00000001-57EF-124C-BD4F-55342B2E52F4}"/>
              </c:ext>
            </c:extLst>
          </c:dPt>
          <c:dPt>
            <c:idx val="2"/>
            <c:bubble3D val="0"/>
            <c:spPr>
              <a:solidFill>
                <a:schemeClr val="accent6"/>
              </a:solidFill>
              <a:ln w="19050">
                <a:noFill/>
              </a:ln>
              <a:effectLst/>
            </c:spPr>
            <c:extLst>
              <c:ext xmlns:c16="http://schemas.microsoft.com/office/drawing/2014/chart" uri="{C3380CC4-5D6E-409C-BE32-E72D297353CC}">
                <c16:uniqueId val="{00000003-57EF-124C-BD4F-55342B2E52F4}"/>
              </c:ext>
            </c:extLst>
          </c:dPt>
          <c:dLbls>
            <c:dLbl>
              <c:idx val="0"/>
              <c:layout>
                <c:manualLayout>
                  <c:x val="-0.17268596045694937"/>
                  <c:y val="0.12967803168012326"/>
                </c:manualLayout>
              </c:layout>
              <c:tx>
                <c:rich>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r>
                      <a:rPr lang="en-US" baseline="0" dirty="0"/>
                      <a:t>Other</a:t>
                    </a:r>
                  </a:p>
                  <a:p>
                    <a:pPr>
                      <a:defRPr sz="1400" b="0" i="0" u="none" strike="noStrike" kern="1200" baseline="0">
                        <a:solidFill>
                          <a:schemeClr val="tx1">
                            <a:lumMod val="75000"/>
                            <a:lumOff val="25000"/>
                          </a:schemeClr>
                        </a:solidFill>
                        <a:latin typeface="+mn-lt"/>
                        <a:ea typeface="+mn-ea"/>
                        <a:cs typeface="+mn-cs"/>
                      </a:defRPr>
                    </a:pPr>
                    <a:fld id="{3087C817-1D5C-B446-B85F-8B49ACE1BD62}" type="VALUE">
                      <a:rPr lang="en-US" smtClean="0"/>
                      <a:pPr>
                        <a:defRPr sz="1400" b="0" i="0" u="none" strike="noStrike" kern="1200" baseline="0">
                          <a:solidFill>
                            <a:schemeClr val="tx1">
                              <a:lumMod val="75000"/>
                              <a:lumOff val="25000"/>
                            </a:schemeClr>
                          </a:solidFill>
                          <a:latin typeface="+mn-lt"/>
                          <a:ea typeface="+mn-ea"/>
                          <a:cs typeface="+mn-cs"/>
                        </a:defRPr>
                      </a:pPr>
                      <a:t>[VALUE]</a:t>
                    </a:fld>
                    <a:endParaRPr lang="en-US"/>
                  </a:p>
                </c:rich>
              </c:tx>
              <c:numFmt formatCode="#,##0%"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57EF-124C-BD4F-55342B2E52F4}"/>
                </c:ext>
              </c:extLst>
            </c:dLbl>
            <c:dLbl>
              <c:idx val="1"/>
              <c:layout>
                <c:manualLayout>
                  <c:x val="-0.17694199290940626"/>
                  <c:y val="-5.9459018346253723E-2"/>
                </c:manualLayout>
              </c:layout>
              <c:numFmt formatCode="#,##0%" sourceLinked="0"/>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EF-124C-BD4F-55342B2E52F4}"/>
                </c:ext>
              </c:extLst>
            </c:dLbl>
            <c:dLbl>
              <c:idx val="2"/>
              <c:delete val="1"/>
              <c:extLst>
                <c:ext xmlns:c15="http://schemas.microsoft.com/office/drawing/2012/chart" uri="{CE6537A1-D6FC-4f65-9D91-7224C49458BB}"/>
                <c:ext xmlns:c16="http://schemas.microsoft.com/office/drawing/2014/chart" uri="{C3380CC4-5D6E-409C-BE32-E72D297353CC}">
                  <c16:uniqueId val="{00000003-57EF-124C-BD4F-55342B2E52F4}"/>
                </c:ext>
              </c:extLst>
            </c:dLbl>
            <c:numFmt formatCode="#,##0%"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All Other</c:v>
                </c:pt>
                <c:pt idx="1">
                  <c:v>CPU</c:v>
                </c:pt>
                <c:pt idx="2">
                  <c:v>Memory</c:v>
                </c:pt>
              </c:strCache>
            </c:strRef>
          </c:cat>
          <c:val>
            <c:numRef>
              <c:f>Sheet1!$B$2:$B$4</c:f>
              <c:numCache>
                <c:formatCode>General</c:formatCode>
                <c:ptCount val="3"/>
                <c:pt idx="0">
                  <c:v>0.2</c:v>
                </c:pt>
                <c:pt idx="1">
                  <c:v>0.18</c:v>
                </c:pt>
                <c:pt idx="2">
                  <c:v>0.62</c:v>
                </c:pt>
              </c:numCache>
            </c:numRef>
          </c:val>
          <c:extLst>
            <c:ext xmlns:c16="http://schemas.microsoft.com/office/drawing/2014/chart" uri="{C3380CC4-5D6E-409C-BE32-E72D297353CC}">
              <c16:uniqueId val="{00000000-57EF-124C-BD4F-55342B2E52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System Cost</c:v>
                </c:pt>
              </c:strCache>
            </c:strRef>
          </c:cat>
          <c:val>
            <c:numRef>
              <c:f>Sheet1!$B$2</c:f>
              <c:numCache>
                <c:formatCode>General</c:formatCode>
                <c:ptCount val="1"/>
                <c:pt idx="0">
                  <c:v>69866</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System Cost</c:v>
                </c:pt>
              </c:strCache>
            </c:strRef>
          </c:cat>
          <c:val>
            <c:numRef>
              <c:f>Sheet1!$C$2</c:f>
              <c:numCache>
                <c:formatCode>General</c:formatCode>
                <c:ptCount val="1"/>
                <c:pt idx="0">
                  <c:v>45274</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70000"/>
          <c:min val="0"/>
        </c:scaling>
        <c:delete val="1"/>
        <c:axPos val="l"/>
        <c:numFmt formatCode="General" sourceLinked="1"/>
        <c:majorTickMark val="out"/>
        <c:minorTickMark val="none"/>
        <c:tickLblPos val="nextTo"/>
        <c:crossAx val="1537260895"/>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5958-A648-AF34-BF4CFD9A17AE}"/>
              </c:ext>
            </c:extLst>
          </c:dPt>
          <c:dPt>
            <c:idx val="1"/>
            <c:bubble3D val="0"/>
            <c:spPr>
              <a:solidFill>
                <a:schemeClr val="bg2">
                  <a:lumMod val="75000"/>
                  <a:alpha val="73000"/>
                </a:schemeClr>
              </a:solidFill>
              <a:ln w="19050">
                <a:noFill/>
              </a:ln>
              <a:effectLst/>
            </c:spPr>
            <c:extLst>
              <c:ext xmlns:c16="http://schemas.microsoft.com/office/drawing/2014/chart" uri="{C3380CC4-5D6E-409C-BE32-E72D297353CC}">
                <c16:uniqueId val="{00000003-5958-A648-AF34-BF4CFD9A17AE}"/>
              </c:ext>
            </c:extLst>
          </c:dPt>
          <c:dPt>
            <c:idx val="2"/>
            <c:bubble3D val="0"/>
            <c:spPr>
              <a:solidFill>
                <a:schemeClr val="bg1"/>
              </a:solidFill>
              <a:ln w="19050">
                <a:noFill/>
              </a:ln>
              <a:effectLst/>
            </c:spPr>
            <c:extLst>
              <c:ext xmlns:c16="http://schemas.microsoft.com/office/drawing/2014/chart" uri="{C3380CC4-5D6E-409C-BE32-E72D297353CC}">
                <c16:uniqueId val="{00000005-3D5E-4441-8549-C3B6F0DE7C98}"/>
              </c:ext>
            </c:extLst>
          </c:dPt>
          <c:cat>
            <c:strRef>
              <c:f>Sheet1!$A$2:$A$4</c:f>
              <c:strCache>
                <c:ptCount val="2"/>
                <c:pt idx="0">
                  <c:v>1st Qtr</c:v>
                </c:pt>
                <c:pt idx="1">
                  <c:v>2nd Qtr</c:v>
                </c:pt>
              </c:strCache>
            </c:strRef>
          </c:cat>
          <c:val>
            <c:numRef>
              <c:f>Sheet1!$B$2:$B$4</c:f>
              <c:numCache>
                <c:formatCode>General</c:formatCode>
                <c:ptCount val="3"/>
                <c:pt idx="0">
                  <c:v>35</c:v>
                </c:pt>
                <c:pt idx="1">
                  <c:v>65</c:v>
                </c:pt>
              </c:numCache>
            </c:numRef>
          </c:val>
          <c:extLst>
            <c:ext xmlns:c16="http://schemas.microsoft.com/office/drawing/2014/chart" uri="{C3380CC4-5D6E-409C-BE32-E72D297353CC}">
              <c16:uniqueId val="{00000004-5958-A648-AF34-BF4CFD9A17AE}"/>
            </c:ext>
          </c:extLst>
        </c:ser>
        <c:dLbls>
          <c:showLegendKey val="0"/>
          <c:showVal val="0"/>
          <c:showCatName val="0"/>
          <c:showSerName val="0"/>
          <c:showPercent val="0"/>
          <c:showBubbleSize val="0"/>
          <c:showLeaderLines val="1"/>
        </c:dLbls>
        <c:firstSliceAng val="236"/>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r>
                      <a:rPr lang="en-US" dirty="0"/>
                      <a:t>100%</a:t>
                    </a:r>
                  </a:p>
                </c:rich>
              </c:tx>
              <c:numFmt formatCode="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AF34-1147-9E30-B94C21E8EEDE}"/>
                </c:ext>
              </c:extLst>
            </c:dLbl>
            <c:numFmt formatCode="#,##0"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Orders Per Minute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dLbl>
              <c:idx val="0"/>
              <c:tx>
                <c:rich>
                  <a:bodyPr/>
                  <a:lstStyle/>
                  <a:p>
                    <a:r>
                      <a:rPr lang="en-US" dirty="0"/>
                      <a:t>97%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F34-1147-9E30-B94C21E8EEDE}"/>
                </c:ext>
              </c:extLst>
            </c:dLbl>
            <c:numFmt formatCode="#,##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Orders Per Minute</c:v>
                </c:pt>
              </c:strCache>
            </c:strRef>
          </c:cat>
          <c:val>
            <c:numRef>
              <c:f>Sheet1!$C$2</c:f>
              <c:numCache>
                <c:formatCode>General</c:formatCode>
                <c:ptCount val="1"/>
                <c:pt idx="0">
                  <c:v>97</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100"/>
          <c:min val="0"/>
        </c:scaling>
        <c:delete val="1"/>
        <c:axPos val="l"/>
        <c:numFmt formatCode="General" sourceLinked="1"/>
        <c:majorTickMark val="out"/>
        <c:minorTickMark val="none"/>
        <c:tickLblPos val="nextTo"/>
        <c:crossAx val="1537260895"/>
        <c:crosses val="autoZero"/>
        <c:crossBetween val="between"/>
        <c:majorUnit val="3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W"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Power Usage</c:v>
                </c:pt>
              </c:strCache>
            </c:strRef>
          </c:cat>
          <c:val>
            <c:numRef>
              <c:f>Sheet1!$B$2</c:f>
              <c:numCache>
                <c:formatCode>General</c:formatCode>
                <c:ptCount val="1"/>
                <c:pt idx="0">
                  <c:v>787</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numFmt formatCode="#,##0\ \W"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Power Usage</c:v>
                </c:pt>
              </c:strCache>
            </c:strRef>
          </c:cat>
          <c:val>
            <c:numRef>
              <c:f>Sheet1!$C$2</c:f>
              <c:numCache>
                <c:formatCode>General</c:formatCode>
                <c:ptCount val="1"/>
                <c:pt idx="0">
                  <c:v>803</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810"/>
          <c:min val="0"/>
        </c:scaling>
        <c:delete val="1"/>
        <c:axPos val="l"/>
        <c:numFmt formatCode="General" sourceLinked="1"/>
        <c:majorTickMark val="out"/>
        <c:minorTickMark val="none"/>
        <c:tickLblPos val="nextTo"/>
        <c:crossAx val="1537260895"/>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dirty="0"/>
                      <a:t>889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4DD-45A3-8F07-A3DCFAA960A9}"/>
                </c:ext>
              </c:extLst>
            </c:dLbl>
            <c:numFmt formatCode="&quot;$&quot;#,##0"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Users
(4-node cluster)</c:v>
                </c:pt>
              </c:strCache>
            </c:strRef>
          </c:cat>
          <c:val>
            <c:numRef>
              <c:f>Sheet1!$B$2</c:f>
              <c:numCache>
                <c:formatCode>General</c:formatCode>
                <c:ptCount val="1"/>
                <c:pt idx="0">
                  <c:v>889</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dLbl>
              <c:idx val="0"/>
              <c:tx>
                <c:rich>
                  <a:bodyPr/>
                  <a:lstStyle/>
                  <a:p>
                    <a:r>
                      <a:rPr lang="en-US"/>
                      <a:t>897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DD-45A3-8F07-A3DCFAA960A9}"/>
                </c:ext>
              </c:extLst>
            </c:dLbl>
            <c:numFmt formatCode="&quot;$&quot;#,##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Users
(4-node cluster)</c:v>
                </c:pt>
              </c:strCache>
            </c:strRef>
          </c:cat>
          <c:val>
            <c:numRef>
              <c:f>Sheet1!$C$2</c:f>
              <c:numCache>
                <c:formatCode>General</c:formatCode>
                <c:ptCount val="1"/>
                <c:pt idx="0">
                  <c:v>897</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1000"/>
          <c:min val="0"/>
        </c:scaling>
        <c:delete val="1"/>
        <c:axPos val="l"/>
        <c:numFmt formatCode="General" sourceLinked="1"/>
        <c:majorTickMark val="out"/>
        <c:minorTickMark val="none"/>
        <c:tickLblPos val="nextTo"/>
        <c:crossAx val="1537260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5958-A648-AF34-BF4CFD9A17AE}"/>
              </c:ext>
            </c:extLst>
          </c:dPt>
          <c:dPt>
            <c:idx val="1"/>
            <c:bubble3D val="0"/>
            <c:spPr>
              <a:solidFill>
                <a:schemeClr val="bg2">
                  <a:lumMod val="75000"/>
                  <a:alpha val="73000"/>
                </a:schemeClr>
              </a:solidFill>
              <a:ln w="19050">
                <a:noFill/>
              </a:ln>
              <a:effectLst/>
            </c:spPr>
            <c:extLst>
              <c:ext xmlns:c16="http://schemas.microsoft.com/office/drawing/2014/chart" uri="{C3380CC4-5D6E-409C-BE32-E72D297353CC}">
                <c16:uniqueId val="{00000003-5958-A648-AF34-BF4CFD9A17AE}"/>
              </c:ext>
            </c:extLst>
          </c:dPt>
          <c:dPt>
            <c:idx val="2"/>
            <c:bubble3D val="0"/>
            <c:spPr>
              <a:solidFill>
                <a:schemeClr val="bg1"/>
              </a:solidFill>
              <a:ln w="19050">
                <a:noFill/>
              </a:ln>
              <a:effectLst/>
            </c:spPr>
            <c:extLst>
              <c:ext xmlns:c16="http://schemas.microsoft.com/office/drawing/2014/chart" uri="{C3380CC4-5D6E-409C-BE32-E72D297353CC}">
                <c16:uniqueId val="{00000005-3D5E-4441-8549-C3B6F0DE7C98}"/>
              </c:ext>
            </c:extLst>
          </c:dPt>
          <c:cat>
            <c:strRef>
              <c:f>Sheet1!$A$2:$A$4</c:f>
              <c:strCache>
                <c:ptCount val="2"/>
                <c:pt idx="0">
                  <c:v>1st Qtr</c:v>
                </c:pt>
                <c:pt idx="1">
                  <c:v>2nd Qtr</c:v>
                </c:pt>
              </c:strCache>
            </c:strRef>
          </c:cat>
          <c:val>
            <c:numRef>
              <c:f>Sheet1!$B$2:$B$4</c:f>
              <c:numCache>
                <c:formatCode>General</c:formatCode>
                <c:ptCount val="3"/>
                <c:pt idx="0">
                  <c:v>18</c:v>
                </c:pt>
                <c:pt idx="1">
                  <c:v>82</c:v>
                </c:pt>
              </c:numCache>
            </c:numRef>
          </c:val>
          <c:extLst>
            <c:ext xmlns:c16="http://schemas.microsoft.com/office/drawing/2014/chart" uri="{C3380CC4-5D6E-409C-BE32-E72D297353CC}">
              <c16:uniqueId val="{00000004-5958-A648-AF34-BF4CFD9A17AE}"/>
            </c:ext>
          </c:extLst>
        </c:ser>
        <c:dLbls>
          <c:showLegendKey val="0"/>
          <c:showVal val="0"/>
          <c:showCatName val="0"/>
          <c:showSerName val="0"/>
          <c:showPercent val="0"/>
          <c:showBubbleSize val="0"/>
          <c:showLeaderLines val="1"/>
        </c:dLbls>
        <c:firstSliceAng val="296"/>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VSImax
Response Time</c:v>
                </c:pt>
              </c:strCache>
            </c:strRef>
          </c:cat>
          <c:val>
            <c:numRef>
              <c:f>Sheet1!$B$2</c:f>
              <c:numCache>
                <c:formatCode>0.000" sec"</c:formatCode>
                <c:ptCount val="1"/>
                <c:pt idx="0">
                  <c:v>1.514</c:v>
                </c:pt>
              </c:numCache>
            </c:numRef>
          </c:val>
          <c:extLst>
            <c:ext xmlns:c16="http://schemas.microsoft.com/office/drawing/2014/chart" uri="{C3380CC4-5D6E-409C-BE32-E72D297353CC}">
              <c16:uniqueId val="{00000000-E229-3B47-8F6B-D46C6EA768F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VSImax
Response Time</c:v>
                </c:pt>
              </c:strCache>
            </c:strRef>
          </c:cat>
          <c:val>
            <c:numRef>
              <c:f>Sheet1!$C$2</c:f>
              <c:numCache>
                <c:formatCode>0.000" sec"</c:formatCode>
                <c:ptCount val="1"/>
                <c:pt idx="0">
                  <c:v>1.6639999999999999</c:v>
                </c:pt>
              </c:numCache>
            </c:numRef>
          </c:val>
          <c:extLst>
            <c:ext xmlns:c16="http://schemas.microsoft.com/office/drawing/2014/chart" uri="{C3380CC4-5D6E-409C-BE32-E72D297353CC}">
              <c16:uniqueId val="{00000001-E229-3B47-8F6B-D46C6EA768F5}"/>
            </c:ext>
          </c:extLst>
        </c:ser>
        <c:dLbls>
          <c:showLegendKey val="0"/>
          <c:showVal val="0"/>
          <c:showCatName val="0"/>
          <c:showSerName val="0"/>
          <c:showPercent val="0"/>
          <c:showBubbleSize val="0"/>
        </c:dLbls>
        <c:gapWidth val="40"/>
        <c:axId val="1537260895"/>
        <c:axId val="1537262543"/>
      </c:barChart>
      <c:catAx>
        <c:axId val="153726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2543"/>
        <c:crosses val="autoZero"/>
        <c:auto val="1"/>
        <c:lblAlgn val="ctr"/>
        <c:lblOffset val="100"/>
        <c:noMultiLvlLbl val="0"/>
      </c:catAx>
      <c:valAx>
        <c:axId val="1537262543"/>
        <c:scaling>
          <c:orientation val="minMax"/>
          <c:max val="1.7000000000000002"/>
          <c:min val="0"/>
        </c:scaling>
        <c:delete val="1"/>
        <c:axPos val="l"/>
        <c:numFmt formatCode="0.000&quot; sec&quot;" sourceLinked="1"/>
        <c:majorTickMark val="out"/>
        <c:minorTickMark val="none"/>
        <c:tickLblPos val="nextTo"/>
        <c:crossAx val="1537260895"/>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E10B726A-C477-6444-83BF-F1538D69AD12}" type="datetimeFigureOut">
              <a:rPr lang="en-US" smtClean="0"/>
              <a:t>1/30/2023</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420688" y="703263"/>
            <a:ext cx="6257925" cy="3519487"/>
          </a:xfrm>
          <a:prstGeom prst="rect">
            <a:avLst/>
          </a:prstGeom>
        </p:spPr>
        <p:txBody>
          <a:bodyPr lIns="94192" tIns="47096" rIns="94192" bIns="47096"/>
          <a:lstStyle/>
          <a:p>
            <a:endParaRPr/>
          </a:p>
        </p:txBody>
      </p:sp>
      <p:sp>
        <p:nvSpPr>
          <p:cNvPr id="1056" name="Shape 1056"/>
          <p:cNvSpPr>
            <a:spLocks noGrp="1"/>
          </p:cNvSpPr>
          <p:nvPr>
            <p:ph type="body" sz="quarter" idx="1"/>
          </p:nvPr>
        </p:nvSpPr>
        <p:spPr>
          <a:xfrm>
            <a:off x="946574" y="4458018"/>
            <a:ext cx="5206153" cy="4223385"/>
          </a:xfrm>
          <a:prstGeom prst="rect">
            <a:avLst/>
          </a:prstGeom>
        </p:spPr>
        <p:txBody>
          <a:bodyPr lIns="94192" tIns="47096" rIns="94192" bIns="47096"/>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Overview (2 slides)</a:t>
            </a:r>
          </a:p>
          <a:p>
            <a:pPr lvl="1"/>
            <a:r>
              <a:rPr lang="en-US" sz="1800" dirty="0"/>
              <a:t>Intel Optane Transition/Discontinuation Announcement</a:t>
            </a:r>
          </a:p>
          <a:p>
            <a:pPr lvl="1"/>
            <a:r>
              <a:rPr lang="en-US" sz="1800" dirty="0"/>
              <a:t>“Executive Summary” slide discussing transition to CXL</a:t>
            </a:r>
          </a:p>
          <a:p>
            <a:r>
              <a:rPr lang="en-US" sz="2000" dirty="0"/>
              <a:t>Optane Use-cases prevalent today </a:t>
            </a:r>
            <a:r>
              <a:rPr lang="en-US" sz="2000" dirty="0">
                <a:solidFill>
                  <a:srgbClr val="00B0F0"/>
                </a:solidFill>
              </a:rPr>
              <a:t>(3-4 slides)</a:t>
            </a:r>
          </a:p>
          <a:p>
            <a:pPr lvl="1"/>
            <a:r>
              <a:rPr lang="en-US" sz="1800" dirty="0"/>
              <a:t>Slide showing tiers of memory with Optane as SCM as well SSD</a:t>
            </a:r>
          </a:p>
          <a:p>
            <a:pPr lvl="1"/>
            <a:r>
              <a:rPr lang="en-US" sz="1800" dirty="0"/>
              <a:t>Slides showing the 3 (or 4) Use cases of Optane</a:t>
            </a:r>
            <a:endParaRPr lang="en-US" sz="1600" dirty="0"/>
          </a:p>
          <a:p>
            <a:r>
              <a:rPr lang="en-US" sz="2000" dirty="0"/>
              <a:t>CXL Overview &amp; Timeline </a:t>
            </a:r>
            <a:r>
              <a:rPr lang="en-US" sz="2000" dirty="0">
                <a:solidFill>
                  <a:srgbClr val="00B0F0"/>
                </a:solidFill>
              </a:rPr>
              <a:t>(3-4 slides)</a:t>
            </a:r>
          </a:p>
          <a:p>
            <a:pPr lvl="1"/>
            <a:r>
              <a:rPr lang="en-US" sz="1600" dirty="0"/>
              <a:t>Slide showing CXL timeline (from v1.0, v1.1, to v2.0) &amp; CPUs which support it (for 2.0 : Say ‘Future CPU’ – no mention of GNR)</a:t>
            </a:r>
          </a:p>
          <a:p>
            <a:pPr lvl="1"/>
            <a:r>
              <a:rPr lang="en-US" sz="1600" dirty="0"/>
              <a:t>Slide showing CXL-attached memory use cases</a:t>
            </a:r>
          </a:p>
          <a:p>
            <a:r>
              <a:rPr lang="en-US" sz="2000" dirty="0"/>
              <a:t>Transition from Optane (DDRT/DDRT2) use cases to CXL attached use cases </a:t>
            </a:r>
            <a:r>
              <a:rPr lang="en-US" sz="2000" dirty="0">
                <a:solidFill>
                  <a:srgbClr val="00B0F0"/>
                </a:solidFill>
              </a:rPr>
              <a:t>(4 slides)</a:t>
            </a:r>
          </a:p>
          <a:p>
            <a:r>
              <a:rPr lang="en-US" sz="2000" dirty="0"/>
              <a:t>Summary &amp; Call to Action </a:t>
            </a:r>
            <a:r>
              <a:rPr lang="en-US" sz="2000" dirty="0">
                <a:solidFill>
                  <a:srgbClr val="00B0F0"/>
                </a:solidFill>
              </a:rPr>
              <a:t>(2 slides)</a:t>
            </a:r>
          </a:p>
          <a:p>
            <a:pPr lvl="1"/>
            <a:r>
              <a:rPr lang="en-US" sz="1600" dirty="0"/>
              <a:t>We should include the slide which shows Optane going over to CXL over that arrow going up to the right</a:t>
            </a:r>
          </a:p>
          <a:p>
            <a:pPr lvl="1"/>
            <a:endParaRPr lang="en-US" sz="1600" dirty="0"/>
          </a:p>
        </p:txBody>
      </p:sp>
    </p:spTree>
    <p:extLst>
      <p:ext uri="{BB962C8B-B14F-4D97-AF65-F5344CB8AC3E}">
        <p14:creationId xmlns:p14="http://schemas.microsoft.com/office/powerpoint/2010/main" val="197582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3C7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409748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3C7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195834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Above roadmap is Type 3 devices only</a:t>
            </a:r>
          </a:p>
        </p:txBody>
      </p:sp>
      <p:sp>
        <p:nvSpPr>
          <p:cNvPr id="4" name="Slide Number Placeholder 3"/>
          <p:cNvSpPr>
            <a:spLocks noGrp="1"/>
          </p:cNvSpPr>
          <p:nvPr>
            <p:ph type="sldNum" sz="quarter" idx="5"/>
          </p:nvPr>
        </p:nvSpPr>
        <p:spPr/>
        <p:txBody>
          <a:bodyPr lIns="94192" tIns="47096" rIns="94192" bIns="47096"/>
          <a:lstStyle/>
          <a:p>
            <a:pPr algn="r" defTabSz="941923" hangingPunct="1">
              <a:lnSpc>
                <a:spcPct val="100000"/>
              </a:lnSpc>
              <a:spcBef>
                <a:spcPts val="0"/>
              </a:spcBef>
            </a:pPr>
            <a:fld id="{9E29B8AD-A2AC-4C12-8F98-4ACC363FB738}" type="slidenum">
              <a:rPr lang="en-US" sz="1200" kern="1200">
                <a:solidFill>
                  <a:srgbClr val="525252"/>
                </a:solidFill>
                <a:latin typeface="IntelOne Text" panose="020B0503020203020204" pitchFamily="34" charset="77"/>
              </a:rPr>
              <a:pPr algn="r" defTabSz="941923" hangingPunct="1">
                <a:lnSpc>
                  <a:spcPct val="100000"/>
                </a:lnSpc>
                <a:spcBef>
                  <a:spcPts val="0"/>
                </a:spcBef>
              </a:pPr>
              <a:t>17</a:t>
            </a:fld>
            <a:endParaRPr lang="en-US" sz="1200" kern="1200">
              <a:solidFill>
                <a:srgbClr val="525252"/>
              </a:solidFill>
              <a:latin typeface="IntelOne Text" panose="020B0503020203020204" pitchFamily="34" charset="77"/>
            </a:endParaRPr>
          </a:p>
        </p:txBody>
      </p:sp>
    </p:spTree>
    <p:extLst>
      <p:ext uri="{BB962C8B-B14F-4D97-AF65-F5344CB8AC3E}">
        <p14:creationId xmlns:p14="http://schemas.microsoft.com/office/powerpoint/2010/main" val="326228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sz="1800" dirty="0">
                <a:effectLst/>
                <a:latin typeface="Segoe UI" panose="020B0502040204020203" pitchFamily="34" charset="0"/>
              </a:rPr>
              <a:t>CXL 1.1 (which is avail on SPR) also supports Tiering. One can use Optane (BP/CP) as a tiered Memory buffer but one which is only volatile - cant use Persistent mode in CXL 1.1 but some customers of PSG are using BP in volatile mode on CXL1.1</a:t>
            </a:r>
            <a:endParaRPr lang="en-US" sz="1100" dirty="0"/>
          </a:p>
          <a:p>
            <a:pPr marL="0" marR="0" lvl="0" indent="0" defTabSz="228600" eaLnBrk="1" fontAlgn="auto" latinLnBrk="0" hangingPunct="1">
              <a:lnSpc>
                <a:spcPct val="117999"/>
              </a:lnSpc>
              <a:spcBef>
                <a:spcPts val="0"/>
              </a:spcBef>
              <a:spcAft>
                <a:spcPts val="0"/>
              </a:spcAft>
              <a:buClrTx/>
              <a:buSzTx/>
              <a:buFontTx/>
              <a:buNone/>
              <a:tabLst/>
              <a:defRPr/>
            </a:pPr>
            <a:r>
              <a:rPr lang="en-US" sz="1100" dirty="0"/>
              <a:t>Starting with CXL 2.0, Persistent memory pools can be accessed either in ‘App Direct’ mode as a separate super fast storage tier, or as a ‘Memory Direct’ mode which expands the host DRAM pool</a:t>
            </a:r>
            <a:endParaRPr lang="en-US" sz="1400" dirty="0">
              <a:solidFill>
                <a:schemeClr val="accent6">
                  <a:lumMod val="75000"/>
                </a:schemeClr>
              </a:solidFill>
            </a:endParaRPr>
          </a:p>
          <a:p>
            <a:pPr marL="0" marR="0" lvl="0" indent="0" defTabSz="228600" eaLnBrk="1" fontAlgn="auto" latinLnBrk="0" hangingPunct="1">
              <a:lnSpc>
                <a:spcPct val="117999"/>
              </a:lnSpc>
              <a:spcBef>
                <a:spcPts val="0"/>
              </a:spcBef>
              <a:spcAft>
                <a:spcPts val="0"/>
              </a:spcAft>
              <a:buClrTx/>
              <a:buSzTx/>
              <a:buFontTx/>
              <a:buNone/>
              <a:tabLst/>
              <a:defRPr/>
            </a:pPr>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Working towards the new features that CXL 2.0 will bring to Xeon.</a:t>
            </a:r>
          </a:p>
          <a:p>
            <a:pPr marL="228600" marR="0" lvl="0" indent="-228600" defTabSz="228600" eaLnBrk="1" fontAlgn="auto" latinLnBrk="0" hangingPunct="1">
              <a:lnSpc>
                <a:spcPct val="117999"/>
              </a:lnSpc>
              <a:spcBef>
                <a:spcPts val="0"/>
              </a:spcBef>
              <a:spcAft>
                <a:spcPts val="0"/>
              </a:spcAft>
              <a:buClrTx/>
              <a:buSzTx/>
              <a:buFontTx/>
              <a:buAutoNum type="arabicPeriod"/>
              <a:tabLst/>
              <a:defRPr/>
            </a:pPr>
            <a:r>
              <a:rPr lang="en-US" dirty="0"/>
              <a:t>Fully backward compatibility with 1.1 and 1.0</a:t>
            </a:r>
          </a:p>
          <a:p>
            <a:pPr marL="228600" marR="0" lvl="0" indent="-228600" defTabSz="228600" eaLnBrk="1" fontAlgn="auto" latinLnBrk="0" hangingPunct="1">
              <a:lnSpc>
                <a:spcPct val="117999"/>
              </a:lnSpc>
              <a:spcBef>
                <a:spcPts val="0"/>
              </a:spcBef>
              <a:spcAft>
                <a:spcPts val="0"/>
              </a:spcAft>
              <a:buClrTx/>
              <a:buSzTx/>
              <a:buFontTx/>
              <a:buAutoNum type="arabicPeriod"/>
              <a:tabLst/>
              <a:defRPr/>
            </a:pPr>
            <a:r>
              <a:rPr lang="en-US" dirty="0"/>
              <a:t>Switching and pooling</a:t>
            </a:r>
          </a:p>
          <a:p>
            <a:pPr marL="228600" marR="0" lvl="0" indent="-228600" defTabSz="228600" eaLnBrk="1" fontAlgn="auto" latinLnBrk="0" hangingPunct="1">
              <a:lnSpc>
                <a:spcPct val="117999"/>
              </a:lnSpc>
              <a:spcBef>
                <a:spcPts val="0"/>
              </a:spcBef>
              <a:spcAft>
                <a:spcPts val="0"/>
              </a:spcAft>
              <a:buClrTx/>
              <a:buSzTx/>
              <a:buFontTx/>
              <a:buAutoNum type="arabicPeriod"/>
              <a:tabLst/>
              <a:defRPr/>
            </a:pPr>
            <a:r>
              <a:rPr lang="en-US" dirty="0"/>
              <a:t>Hot-Plug Support</a:t>
            </a:r>
          </a:p>
          <a:p>
            <a:pPr marL="228600" marR="0" lvl="0" indent="-228600" defTabSz="228600" eaLnBrk="1" fontAlgn="auto" latinLnBrk="0" hangingPunct="1">
              <a:lnSpc>
                <a:spcPct val="117999"/>
              </a:lnSpc>
              <a:spcBef>
                <a:spcPts val="0"/>
              </a:spcBef>
              <a:spcAft>
                <a:spcPts val="0"/>
              </a:spcAft>
              <a:buClrTx/>
              <a:buSzTx/>
              <a:buFontTx/>
              <a:buAutoNum type="arabicPeriod"/>
              <a:tabLst/>
              <a:defRPr/>
            </a:pPr>
            <a:r>
              <a:rPr lang="en-US" dirty="0"/>
              <a:t>Fabric Manager API</a:t>
            </a:r>
          </a:p>
          <a:p>
            <a:pPr marL="228600" marR="0" lvl="0" indent="-228600" defTabSz="228600" eaLnBrk="1" fontAlgn="auto" latinLnBrk="0" hangingPunct="1">
              <a:lnSpc>
                <a:spcPct val="117999"/>
              </a:lnSpc>
              <a:spcBef>
                <a:spcPts val="0"/>
              </a:spcBef>
              <a:spcAft>
                <a:spcPts val="0"/>
              </a:spcAft>
              <a:buClrTx/>
              <a:buSzTx/>
              <a:buFontTx/>
              <a:buAutoNum type="arabicPeriod"/>
              <a:tabLst/>
              <a:defRPr/>
            </a:pPr>
            <a:r>
              <a:rPr lang="en-US" dirty="0"/>
              <a:t>Security; Built in Compliance and Interop program.</a:t>
            </a:r>
          </a:p>
          <a:p>
            <a:pPr marL="228600" marR="0" lvl="0" indent="-228600" defTabSz="228600" eaLnBrk="1" fontAlgn="auto" latinLnBrk="0" hangingPunct="1">
              <a:lnSpc>
                <a:spcPct val="117999"/>
              </a:lnSpc>
              <a:spcBef>
                <a:spcPts val="0"/>
              </a:spcBef>
              <a:spcAft>
                <a:spcPts val="0"/>
              </a:spcAft>
              <a:buClrTx/>
              <a:buSzTx/>
              <a:buFontTx/>
              <a:buAutoNum type="arabicPeriod"/>
              <a:tabLst/>
              <a:defRPr/>
            </a:pPr>
            <a:endParaRPr lang="en-US" sz="800" b="0" i="0" u="none" strike="noStrike" dirty="0">
              <a:solidFill>
                <a:srgbClr val="FF0000"/>
              </a:solidFill>
              <a:effectLst/>
              <a:latin typeface="inherit"/>
            </a:endParaRPr>
          </a:p>
          <a:p>
            <a:pPr marL="228600" marR="0" lvl="0" indent="-228600" defTabSz="228600" eaLnBrk="1" fontAlgn="auto" latinLnBrk="0" hangingPunct="1">
              <a:lnSpc>
                <a:spcPct val="117999"/>
              </a:lnSpc>
              <a:spcBef>
                <a:spcPts val="0"/>
              </a:spcBef>
              <a:spcAft>
                <a:spcPts val="0"/>
              </a:spcAft>
              <a:buClrTx/>
              <a:buSzTx/>
              <a:buFontTx/>
              <a:buAutoNum type="arabicPeriod"/>
              <a:tabLst/>
              <a:defRPr/>
            </a:pPr>
            <a:r>
              <a:rPr lang="en-US" sz="800" b="0" i="0" u="none" strike="noStrike" dirty="0">
                <a:solidFill>
                  <a:srgbClr val="FF0000"/>
                </a:solidFill>
                <a:effectLst/>
                <a:latin typeface="inherit"/>
              </a:rPr>
              <a:t>Large Model AI/IMDB, IMC – what data sits where, </a:t>
            </a:r>
            <a:r>
              <a:rPr lang="en-US" sz="800" b="0" i="0" u="none" strike="noStrike" dirty="0" err="1">
                <a:solidFill>
                  <a:srgbClr val="FF0000"/>
                </a:solidFill>
                <a:effectLst/>
                <a:latin typeface="inherit"/>
              </a:rPr>
              <a:t>etc</a:t>
            </a:r>
            <a:r>
              <a:rPr lang="en-US" sz="800" b="0" i="0" u="none" strike="noStrike" dirty="0">
                <a:solidFill>
                  <a:srgbClr val="FF0000"/>
                </a:solidFill>
                <a:effectLst/>
                <a:latin typeface="inherit"/>
              </a:rPr>
              <a:t>….</a:t>
            </a:r>
          </a:p>
          <a:p>
            <a:endParaRPr lang="en-US" dirty="0"/>
          </a:p>
          <a:p>
            <a:endParaRPr lang="en-US" dirty="0"/>
          </a:p>
        </p:txBody>
      </p:sp>
    </p:spTree>
    <p:extLst>
      <p:ext uri="{BB962C8B-B14F-4D97-AF65-F5344CB8AC3E}">
        <p14:creationId xmlns:p14="http://schemas.microsoft.com/office/powerpoint/2010/main" val="95036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CXL™: A Processor-to-Accelerator Link</a:t>
            </a:r>
          </a:p>
          <a:p>
            <a:pPr marL="285750" marR="0" lvl="0" indent="-2857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we should add that CXL also allows Processor to Memory expansion buffer link especially since we are touting it as a future substitute for Optane</a:t>
            </a:r>
            <a:endParaRPr lang="en-US" sz="1800" dirty="0">
              <a:effectLst/>
              <a:latin typeface="Arial" panose="020B0604020202020204" pitchFamily="34" charset="0"/>
            </a:endParaRP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noProof="0" dirty="0">
                <a:sym typeface="Helvetica Neue"/>
              </a:rPr>
              <a:t>Sits atop and co-exists with PCIe Gen 5 infrastructure created by an industry-supported consortium </a:t>
            </a:r>
          </a:p>
          <a:p>
            <a:pPr marL="171450" indent="-171450">
              <a:buFont typeface="Arial" panose="020B0604020202020204" pitchFamily="34" charset="0"/>
              <a:buChar char="•"/>
            </a:pPr>
            <a:r>
              <a:rPr lang="en-US" dirty="0"/>
              <a:t>CXL is designed to address the growing high-performance computational workloads by supporting heterogeneous processing and memory systems with applications in Artificial Intelligence, Machine Learning, Analytics, Cloud Infrastructure, Cloudification of the Network and Edge, communication systems, and High-Performance Computing. </a:t>
            </a:r>
          </a:p>
          <a:p>
            <a:pPr marL="171450" indent="-171450" defTabSz="235481">
              <a:buFont typeface="Arial" panose="020B0604020202020204" pitchFamily="34" charset="0"/>
              <a:buChar char="•"/>
              <a:defRPr/>
            </a:pPr>
            <a:r>
              <a:rPr lang="en-US" dirty="0"/>
              <a:t>CXL has 200+ member companies, board includes representation from Alibaba Group, AMD, arm, Cisco, Dell EMC, Facebook, HPE, Huawei, Google, IBM, Intel, Microchip, Microsoft, </a:t>
            </a:r>
            <a:r>
              <a:rPr lang="en-US" dirty="0" err="1"/>
              <a:t>Xlinx</a:t>
            </a:r>
            <a:r>
              <a:rPr lang="en-US" dirty="0"/>
              <a:t> – from CXL website</a:t>
            </a:r>
          </a:p>
          <a:p>
            <a:endParaRPr lang="en-US" dirty="0"/>
          </a:p>
        </p:txBody>
      </p:sp>
    </p:spTree>
    <p:extLst>
      <p:ext uri="{BB962C8B-B14F-4D97-AF65-F5344CB8AC3E}">
        <p14:creationId xmlns:p14="http://schemas.microsoft.com/office/powerpoint/2010/main" val="196932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IntelOne Display Regular"/>
              </a:rPr>
              <a:t>What is the CXL transition plan going forward?</a:t>
            </a:r>
            <a:br>
              <a:rPr lang="en-US" dirty="0"/>
            </a:br>
            <a:r>
              <a:rPr lang="en-US" sz="1100" kern="1200" dirty="0">
                <a:solidFill>
                  <a:schemeClr val="tx1"/>
                </a:solidFill>
                <a:latin typeface="IntelOne Text"/>
              </a:rPr>
              <a:t>Let’s look at how Optane is used today to improve memory performance and lower TCO</a:t>
            </a:r>
          </a:p>
          <a:p>
            <a:pPr algn="l"/>
            <a:r>
              <a:rPr lang="en-US" sz="1100" kern="1200" dirty="0">
                <a:solidFill>
                  <a:schemeClr val="tx1"/>
                </a:solidFill>
                <a:latin typeface="IntelOne Text"/>
              </a:rPr>
              <a:t>Then we’ll show examples of how individual servers, data center server clusters, and other use cases could migrate or transition to CXL over time</a:t>
            </a:r>
          </a:p>
          <a:p>
            <a:pPr algn="l"/>
            <a:endParaRPr lang="en-US" sz="1100" kern="1200" dirty="0">
              <a:solidFill>
                <a:schemeClr val="tx1"/>
              </a:solidFill>
              <a:latin typeface="IntelOne Text"/>
              <a:ea typeface="Intel Clear" panose="020B0604020203020204" pitchFamily="34" charset="0"/>
              <a:cs typeface="Intel Clear" panose="020B0604020203020204" pitchFamily="34"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9B8AD-A2AC-4C12-8F98-4ACC363FB738}" type="slidenum">
              <a:rPr kumimoji="0" lang="en-US" sz="1200" b="0" i="0" u="none" strike="noStrike" kern="1200" cap="none" spc="0" normalizeH="0" baseline="0" noProof="0" smtClean="0">
                <a:ln>
                  <a:noFill/>
                </a:ln>
                <a:solidFill>
                  <a:srgbClr val="525252"/>
                </a:solidFill>
                <a:effectLst/>
                <a:uLnTx/>
                <a:uFillTx/>
                <a:latin typeface="IntelOne Text" panose="020B05030202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25252"/>
              </a:solidFill>
              <a:effectLst/>
              <a:uLnTx/>
              <a:uFillTx/>
              <a:latin typeface="IntelOne Text" panose="020B0503020203020204" pitchFamily="34" charset="77"/>
              <a:ea typeface="+mn-ea"/>
              <a:cs typeface="+mn-cs"/>
            </a:endParaRPr>
          </a:p>
        </p:txBody>
      </p:sp>
    </p:spTree>
    <p:extLst>
      <p:ext uri="{BB962C8B-B14F-4D97-AF65-F5344CB8AC3E}">
        <p14:creationId xmlns:p14="http://schemas.microsoft.com/office/powerpoint/2010/main" val="107684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69925"/>
            <a:ext cx="6257925" cy="3519488"/>
          </a:xfrm>
        </p:spPr>
      </p:sp>
      <p:sp>
        <p:nvSpPr>
          <p:cNvPr id="3" name="Notes Placeholder 2"/>
          <p:cNvSpPr>
            <a:spLocks noGrp="1"/>
          </p:cNvSpPr>
          <p:nvPr>
            <p:ph type="body" idx="1"/>
          </p:nvPr>
        </p:nvSpPr>
        <p:spPr/>
        <p:txBody>
          <a:bodyPr/>
          <a:lstStyle/>
          <a:p>
            <a:r>
              <a:rPr lang="en-US" dirty="0">
                <a:solidFill>
                  <a:schemeClr val="tx1"/>
                </a:solidFill>
              </a:rPr>
              <a:t>How did we get here and where are we going?</a:t>
            </a:r>
          </a:p>
          <a:p>
            <a:r>
              <a:rPr kumimoji="0" lang="en-US" sz="1100" b="0" i="0" u="none" strike="noStrike" kern="1200" cap="none" spc="0" normalizeH="0" baseline="0" noProof="0" dirty="0">
                <a:ln>
                  <a:noFill/>
                </a:ln>
                <a:solidFill>
                  <a:schemeClr val="tx1"/>
                </a:solidFill>
                <a:effectLst/>
                <a:uLnTx/>
                <a:uFillTx/>
                <a:latin typeface="IntelOne Text"/>
                <a:ea typeface="+mn-ea"/>
                <a:cs typeface="+mn-cs"/>
              </a:rPr>
              <a:t>Let’s look at the h</a:t>
            </a:r>
            <a:r>
              <a:rPr lang="en-US" sz="1100" kern="1200" dirty="0" err="1">
                <a:solidFill>
                  <a:schemeClr val="tx1"/>
                </a:solidFill>
                <a:latin typeface="IntelOne Text"/>
              </a:rPr>
              <a:t>istories</a:t>
            </a:r>
            <a:r>
              <a:rPr kumimoji="0" lang="en-US" sz="1100" b="0" i="0" u="none" strike="noStrike" kern="1200" cap="none" spc="0" normalizeH="0" baseline="0" noProof="0" dirty="0">
                <a:ln>
                  <a:noFill/>
                </a:ln>
                <a:solidFill>
                  <a:schemeClr val="tx1"/>
                </a:solidFill>
                <a:effectLst/>
                <a:uLnTx/>
                <a:uFillTx/>
                <a:latin typeface="IntelOne Text"/>
                <a:ea typeface="+mn-ea"/>
                <a:cs typeface="+mn-cs"/>
              </a:rPr>
              <a:t> of Intel Optane </a:t>
            </a:r>
            <a:r>
              <a:rPr lang="en-US" sz="1100" kern="1200" dirty="0">
                <a:solidFill>
                  <a:schemeClr val="tx1"/>
                </a:solidFill>
                <a:latin typeface="IntelOne Text"/>
              </a:rPr>
              <a:t>and</a:t>
            </a:r>
            <a:r>
              <a:rPr kumimoji="0" lang="en-US" sz="1100" b="0" i="0" u="none" strike="noStrike" kern="1200" cap="none" spc="0" normalizeH="0" baseline="0" noProof="0" dirty="0">
                <a:ln>
                  <a:noFill/>
                </a:ln>
                <a:solidFill>
                  <a:schemeClr val="tx1"/>
                </a:solidFill>
                <a:effectLst/>
                <a:uLnTx/>
                <a:uFillTx/>
                <a:latin typeface="IntelOne Text"/>
                <a:ea typeface="+mn-ea"/>
                <a:cs typeface="+mn-cs"/>
              </a:rPr>
              <a:t> </a:t>
            </a:r>
            <a:r>
              <a:rPr lang="en-US" sz="1100" kern="1200" dirty="0">
                <a:solidFill>
                  <a:schemeClr val="tx1"/>
                </a:solidFill>
                <a:latin typeface="IntelOne Text"/>
              </a:rPr>
              <a:t>CXL and at future developments.</a:t>
            </a:r>
            <a:endParaRPr lang="en-US" kern="1200" dirty="0">
              <a:solidFill>
                <a:schemeClr val="tx1"/>
              </a:solidFill>
              <a:latin typeface="IntelOne Text"/>
            </a:endParaRPr>
          </a:p>
          <a:p>
            <a:r>
              <a:rPr kumimoji="0" lang="en-US" sz="1100" b="0" i="0" u="none" strike="noStrike" kern="1200" cap="none" spc="0" normalizeH="0" baseline="0" noProof="0" dirty="0">
                <a:ln>
                  <a:noFill/>
                </a:ln>
                <a:solidFill>
                  <a:schemeClr val="tx1"/>
                </a:solidFill>
                <a:effectLst/>
                <a:uLnTx/>
                <a:uFillTx/>
                <a:latin typeface="IntelOne Text"/>
                <a:ea typeface="+mn-ea"/>
                <a:cs typeface="+mn-cs"/>
              </a:rPr>
              <a:t>Then we’ll discuss to build now with </a:t>
            </a:r>
            <a:r>
              <a:rPr kumimoji="0" lang="en-US" sz="1100" b="0" i="0" u="none" strike="noStrike" kern="1200" cap="none" spc="0" normalizeH="0" baseline="0" noProof="0" dirty="0" err="1">
                <a:ln>
                  <a:noFill/>
                </a:ln>
                <a:solidFill>
                  <a:schemeClr val="tx1"/>
                </a:solidFill>
                <a:effectLst/>
                <a:uLnTx/>
                <a:uFillTx/>
                <a:latin typeface="IntelOne Text"/>
                <a:ea typeface="+mn-ea"/>
                <a:cs typeface="+mn-cs"/>
              </a:rPr>
              <a:t>Optan</a:t>
            </a:r>
            <a:r>
              <a:rPr lang="en-US" sz="1100" kern="1200" dirty="0">
                <a:solidFill>
                  <a:schemeClr val="tx1"/>
                </a:solidFill>
                <a:latin typeface="IntelOne Text"/>
              </a:rPr>
              <a:t>e in a logical and cost-effective progression to CXL</a:t>
            </a:r>
            <a:endParaRPr lang="en-US" sz="1100" b="0" i="0" u="none" strike="noStrike" kern="1200" cap="none" spc="0" normalizeH="0" baseline="0" noProof="0" dirty="0">
              <a:ln>
                <a:noFill/>
              </a:ln>
              <a:solidFill>
                <a:schemeClr val="tx1"/>
              </a:solidFill>
              <a:effectLst/>
              <a:uLnTx/>
              <a:uFillTx/>
              <a:latin typeface="IntelOne Text"/>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Helvetica Neue"/>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Helvetica Neue"/>
              <a:sym typeface="Helvetica Neue"/>
            </a:endParaRPr>
          </a:p>
        </p:txBody>
      </p:sp>
    </p:spTree>
    <p:extLst>
      <p:ext uri="{BB962C8B-B14F-4D97-AF65-F5344CB8AC3E}">
        <p14:creationId xmlns:p14="http://schemas.microsoft.com/office/powerpoint/2010/main" val="59188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68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spcBef>
                <a:spcPts val="600"/>
              </a:spcBef>
              <a:buFont typeface="Arial" panose="020B0604020202020204" pitchFamily="34" charset="0"/>
              <a:buChar char="•"/>
            </a:pPr>
            <a:r>
              <a:rPr lang="en-US" b="0" i="0" dirty="0">
                <a:effectLst/>
                <a:latin typeface="-apple-system"/>
              </a:rPr>
              <a:t>Summary and Call to Action</a:t>
            </a:r>
          </a:p>
          <a:p>
            <a:pPr marL="171450" lvl="1" indent="-171450">
              <a:spcBef>
                <a:spcPts val="600"/>
              </a:spcBef>
              <a:buFont typeface="Arial" panose="020B0604020202020204" pitchFamily="34" charset="0"/>
              <a:buChar char="•"/>
            </a:pPr>
            <a:r>
              <a:rPr lang="en-US" b="0" i="0" dirty="0">
                <a:effectLst/>
                <a:latin typeface="-apple-system"/>
              </a:rPr>
              <a:t>We continue to rationalize our portfolio in support of our IDM 2.0 strategy. This includes evaluating divesting businesses that are either not sufficiently profitable or not core to our strategic objectives.</a:t>
            </a:r>
            <a:endParaRPr lang="en-US" dirty="0"/>
          </a:p>
          <a:p>
            <a:pPr marL="171450" lvl="1" indent="-171450">
              <a:spcBef>
                <a:spcPts val="600"/>
              </a:spcBef>
              <a:buFont typeface="Arial" panose="020B0604020202020204" pitchFamily="34" charset="0"/>
              <a:buChar char="•"/>
            </a:pPr>
            <a:r>
              <a:rPr lang="en-US" b="0" i="0" dirty="0">
                <a:effectLst/>
                <a:latin typeface="-apple-system"/>
              </a:rPr>
              <a:t>After careful consideration, Intel plans to cease future product development within its Optane business.</a:t>
            </a:r>
            <a:br>
              <a:rPr lang="en-US" dirty="0"/>
            </a:br>
            <a:r>
              <a:rPr lang="en-US" b="0" i="0" dirty="0">
                <a:effectLst/>
                <a:latin typeface="-apple-system"/>
              </a:rPr>
              <a:t>While we believe Optane is a superb technology, it has become impractical to deliver products at the necessary scale as a single-source supplier of Optane products. </a:t>
            </a:r>
          </a:p>
          <a:p>
            <a:pPr marL="171450" lvl="1" indent="-171450">
              <a:spcBef>
                <a:spcPts val="600"/>
              </a:spcBef>
              <a:buFont typeface="Arial" panose="020B0604020202020204" pitchFamily="34" charset="0"/>
              <a:buChar char="•"/>
            </a:pPr>
            <a:r>
              <a:rPr lang="en-US" b="0" i="0" dirty="0">
                <a:effectLst/>
                <a:latin typeface="-apple-system"/>
              </a:rPr>
              <a:t>We are committed to supporting Optane customers and ecosystem partners through the transition.</a:t>
            </a:r>
            <a:br>
              <a:rPr lang="en-US" dirty="0"/>
            </a:br>
            <a:r>
              <a:rPr lang="en-US" b="0" i="0" dirty="0">
                <a:effectLst/>
                <a:latin typeface="-apple-system"/>
              </a:rPr>
              <a:t>We continue to support development of CXL on our platforms as we believe it will be the future and standard of tiered-memory solutions.​</a:t>
            </a:r>
            <a:endParaRPr lang="en-US" dirty="0">
              <a:latin typeface="Intel Clear Light"/>
            </a:endParaRPr>
          </a:p>
          <a:p>
            <a:endParaRPr lang="en-US" dirty="0"/>
          </a:p>
        </p:txBody>
      </p:sp>
    </p:spTree>
    <p:extLst>
      <p:ext uri="{BB962C8B-B14F-4D97-AF65-F5344CB8AC3E}">
        <p14:creationId xmlns:p14="http://schemas.microsoft.com/office/powerpoint/2010/main" val="3180151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93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Establishing Optane-based data tiering has been a multi-year strategy</a:t>
            </a:r>
          </a:p>
          <a:p>
            <a:pPr lvl="1">
              <a:spcBef>
                <a:spcPts val="600"/>
              </a:spcBef>
              <a:buFont typeface="Arial" pitchFamily="2" charset="2"/>
              <a:buChar char="•"/>
            </a:pPr>
            <a:r>
              <a:rPr lang="en-US" sz="1600" dirty="0">
                <a:latin typeface="Intel Clear Light"/>
              </a:rPr>
              <a:t>10+ years of SW programming models, application SW optimization</a:t>
            </a:r>
          </a:p>
          <a:p>
            <a:pPr lvl="1">
              <a:spcBef>
                <a:spcPts val="600"/>
              </a:spcBef>
              <a:buFont typeface="Arial" pitchFamily="2" charset="2"/>
              <a:buChar char="•"/>
            </a:pPr>
            <a:r>
              <a:rPr lang="en-US" sz="1600" dirty="0">
                <a:latin typeface="Intel Clear Light"/>
              </a:rPr>
              <a:t>Initial entry with SSD and </a:t>
            </a:r>
            <a:r>
              <a:rPr lang="en-US" sz="1600" dirty="0" err="1">
                <a:latin typeface="Intel Clear Light"/>
              </a:rPr>
              <a:t>PMem</a:t>
            </a:r>
            <a:r>
              <a:rPr lang="en-US" sz="1600" dirty="0">
                <a:latin typeface="Intel Clear Light"/>
              </a:rPr>
              <a:t> over DDR-T</a:t>
            </a:r>
            <a:endParaRPr lang="en-US" sz="1600" dirty="0"/>
          </a:p>
          <a:p>
            <a:pPr lvl="1">
              <a:spcBef>
                <a:spcPts val="600"/>
              </a:spcBef>
              <a:buFont typeface="Arial" pitchFamily="2" charset="2"/>
              <a:buChar char="•"/>
            </a:pPr>
            <a:r>
              <a:rPr lang="en-US" sz="1600" dirty="0">
                <a:latin typeface="Intel Clear Light"/>
              </a:rPr>
              <a:t>Standards body creation, participation, and influence</a:t>
            </a:r>
          </a:p>
          <a:p>
            <a:pPr lvl="1">
              <a:spcBef>
                <a:spcPts val="600"/>
              </a:spcBef>
              <a:buFont typeface="Arial" pitchFamily="2" charset="2"/>
              <a:buChar char="•"/>
            </a:pPr>
            <a:r>
              <a:rPr lang="en-US" sz="1600" dirty="0">
                <a:latin typeface="Intel Clear Light"/>
              </a:rPr>
              <a:t>Ecosystem building for ISV/ISV/OEM/CSP adoption</a:t>
            </a:r>
          </a:p>
          <a:p>
            <a:pPr lvl="1">
              <a:spcBef>
                <a:spcPts val="600"/>
              </a:spcBef>
              <a:buFont typeface="Arial" pitchFamily="2" charset="2"/>
              <a:buChar char="•"/>
            </a:pPr>
            <a:r>
              <a:rPr lang="en-US" sz="1600" dirty="0">
                <a:latin typeface="Intel Clear Light"/>
              </a:rPr>
              <a:t>Development of CXL attach device solutions</a:t>
            </a:r>
            <a:endParaRPr lang="en-US" sz="1800" dirty="0">
              <a:effectLst/>
              <a:latin typeface="Arial" panose="020B0604020202020204" pitchFamily="34" charset="0"/>
              <a:ea typeface="Times New Roman" panose="02020603050405020304" pitchFamily="18" charset="0"/>
            </a:endParaRPr>
          </a:p>
          <a:p>
            <a:pPr marL="285750" marR="0" indent="-285750">
              <a:lnSpc>
                <a:spcPct val="110000"/>
              </a:lnSpc>
              <a:spcBef>
                <a:spcPts val="0"/>
              </a:spcBef>
              <a:spcAft>
                <a:spcPts val="6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rPr>
              <a:t>As CXL develops, Intel is committed to supporting Intel Optane technology customers and ecosystem co-travelers with existing memory and storage product lines through end-of-life. </a:t>
            </a:r>
          </a:p>
          <a:p>
            <a:pPr marL="285750" marR="0" indent="-285750">
              <a:lnSpc>
                <a:spcPct val="110000"/>
              </a:lnSpc>
              <a:spcBef>
                <a:spcPts val="0"/>
              </a:spcBef>
              <a:spcAft>
                <a:spcPts val="6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rPr>
              <a:t>Existing Intel Optane </a:t>
            </a:r>
            <a:r>
              <a:rPr lang="en-US" sz="1800" dirty="0" err="1">
                <a:effectLst/>
                <a:latin typeface="Arial" panose="020B0604020202020204" pitchFamily="34" charset="0"/>
                <a:ea typeface="Times New Roman" panose="02020603050405020304" pitchFamily="18" charset="0"/>
              </a:rPr>
              <a:t>PMem</a:t>
            </a:r>
            <a:r>
              <a:rPr lang="en-US" sz="1800" dirty="0">
                <a:effectLst/>
                <a:latin typeface="Arial" panose="020B0604020202020204" pitchFamily="34" charset="0"/>
                <a:ea typeface="Times New Roman" panose="02020603050405020304" pitchFamily="18" charset="0"/>
              </a:rPr>
              <a:t> modules and Intel Optane SSDs are still for sale, including Intel Optane </a:t>
            </a:r>
            <a:r>
              <a:rPr lang="en-US" sz="1800" dirty="0" err="1">
                <a:effectLst/>
                <a:latin typeface="Arial" panose="020B0604020202020204" pitchFamily="34" charset="0"/>
                <a:ea typeface="Times New Roman" panose="02020603050405020304" pitchFamily="18" charset="0"/>
              </a:rPr>
              <a:t>PMem</a:t>
            </a:r>
            <a:r>
              <a:rPr lang="en-US" sz="1800" dirty="0">
                <a:effectLst/>
                <a:latin typeface="Arial" panose="020B0604020202020204" pitchFamily="34" charset="0"/>
                <a:ea typeface="Times New Roman" panose="02020603050405020304" pitchFamily="18" charset="0"/>
              </a:rPr>
              <a:t> 100 series and 200 series, as well as the Intel Optane DC P4800X SSD and the Intel Optane P5800X SSD. </a:t>
            </a:r>
          </a:p>
          <a:p>
            <a:pPr marL="285750" marR="0" indent="-285750">
              <a:lnSpc>
                <a:spcPct val="110000"/>
              </a:lnSpc>
              <a:spcBef>
                <a:spcPts val="0"/>
              </a:spcBef>
              <a:spcAft>
                <a:spcPts val="6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rPr>
              <a:t>Intel also plans to continue the development of the Intel Optane </a:t>
            </a:r>
            <a:r>
              <a:rPr lang="en-US" sz="1800" dirty="0" err="1">
                <a:effectLst/>
                <a:latin typeface="Arial" panose="020B0604020202020204" pitchFamily="34" charset="0"/>
                <a:ea typeface="Times New Roman" panose="02020603050405020304" pitchFamily="18" charset="0"/>
              </a:rPr>
              <a:t>PMem</a:t>
            </a:r>
            <a:r>
              <a:rPr lang="en-US" sz="1800" dirty="0">
                <a:effectLst/>
                <a:latin typeface="Arial" panose="020B0604020202020204" pitchFamily="34" charset="0"/>
                <a:ea typeface="Times New Roman" panose="02020603050405020304" pitchFamily="18" charset="0"/>
              </a:rPr>
              <a:t> 300 series on 4th Gen Intel Xeon Scalable processors, engaging with key customers to determine their plans to deploy this product. </a:t>
            </a:r>
          </a:p>
          <a:p>
            <a:pPr marL="285750" marR="0" indent="-285750">
              <a:lnSpc>
                <a:spcPct val="110000"/>
              </a:lnSpc>
              <a:spcBef>
                <a:spcPts val="0"/>
              </a:spcBef>
              <a:spcAft>
                <a:spcPts val="6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rPr>
              <a:t>There is no change to the warranty terms for Intel Optane products, and such products will still include their normal 5-year warranty terms and technical support during the warranty period.</a:t>
            </a:r>
          </a:p>
          <a:p>
            <a:pPr marL="0" indent="0">
              <a:spcBef>
                <a:spcPts val="600"/>
              </a:spcBef>
              <a:buNone/>
            </a:pPr>
            <a:endParaRPr lang="en-US" sz="1600" dirty="0">
              <a:latin typeface="Intel Clear Light"/>
            </a:endParaRPr>
          </a:p>
          <a:p>
            <a:pPr lvl="1">
              <a:spcBef>
                <a:spcPts val="600"/>
              </a:spcBef>
              <a:buFont typeface="Arial" pitchFamily="2" charset="2"/>
              <a:buChar char="•"/>
            </a:pPr>
            <a:endParaRPr lang="en-US" dirty="0">
              <a:latin typeface="Intel Clear Light"/>
            </a:endParaRPr>
          </a:p>
          <a:p>
            <a:pPr marL="285750" marR="0" indent="-285750">
              <a:lnSpc>
                <a:spcPct val="110000"/>
              </a:lnSpc>
              <a:spcBef>
                <a:spcPts val="0"/>
              </a:spcBef>
              <a:spcAft>
                <a:spcPts val="600"/>
              </a:spcAft>
              <a:buFont typeface="Arial" panose="020B0604020202020204" pitchFamily="34" charset="0"/>
              <a:buChar char="•"/>
              <a:tabLst>
                <a:tab pos="228600" algn="l"/>
              </a:tabLst>
            </a:pPr>
            <a:endParaRPr lang="en-US" sz="1800" dirty="0">
              <a:effectLs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01020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3A01E-6FE5-4B89-A193-DE7BDF6D6E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457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3A01E-6FE5-4B89-A193-DE7BDF6D6E9D}" type="slidenum">
              <a:rPr lang="en-US" smtClean="0"/>
              <a:t>31</a:t>
            </a:fld>
            <a:endParaRPr lang="en-US"/>
          </a:p>
        </p:txBody>
      </p:sp>
    </p:spTree>
    <p:extLst>
      <p:ext uri="{BB962C8B-B14F-4D97-AF65-F5344CB8AC3E}">
        <p14:creationId xmlns:p14="http://schemas.microsoft.com/office/powerpoint/2010/main" val="171009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2000" dirty="0">
                <a:solidFill>
                  <a:srgbClr val="2872C5"/>
                </a:solidFill>
                <a:latin typeface="Intel Clear" panose="020B0604020203020204" pitchFamily="34" charset="0"/>
                <a:ea typeface="Intel Clear" panose="020B0604020203020204" pitchFamily="34" charset="0"/>
                <a:cs typeface="Intel Clear" panose="020B0604020203020204" pitchFamily="34" charset="0"/>
              </a:rPr>
              <a:t>Intel is making it easy to adopt CXL attach data tiering in the system</a:t>
            </a:r>
          </a:p>
          <a:p>
            <a:pPr marL="458787" lvl="2" indent="-285750" rtl="0">
              <a:spcBef>
                <a:spcPts val="600"/>
              </a:spcBef>
              <a:buFont typeface="Arial" panose="020B0604020202020204" pitchFamily="34" charset="0"/>
              <a:buChar char="•"/>
            </a:pPr>
            <a:r>
              <a:rPr lang="en-US" sz="1600" dirty="0">
                <a:latin typeface="Intel Clear Light"/>
              </a:rPr>
              <a:t>SW optimizations transferrable</a:t>
            </a:r>
          </a:p>
          <a:p>
            <a:pPr marL="458787" lvl="2" indent="-285750" rtl="0">
              <a:spcBef>
                <a:spcPts val="600"/>
              </a:spcBef>
              <a:buFont typeface="Arial" panose="020B0604020202020204" pitchFamily="34" charset="0"/>
              <a:buChar char="•"/>
            </a:pPr>
            <a:r>
              <a:rPr lang="en-US" sz="1600" dirty="0">
                <a:latin typeface="Intel Clear Light"/>
              </a:rPr>
              <a:t>SNIA open programming model still applies</a:t>
            </a:r>
          </a:p>
          <a:p>
            <a:pPr marL="458787" lvl="2" indent="-285750" rtl="0">
              <a:spcBef>
                <a:spcPts val="600"/>
              </a:spcBef>
              <a:buFont typeface="Arial" panose="020B0604020202020204" pitchFamily="34" charset="0"/>
              <a:buChar char="•"/>
            </a:pPr>
            <a:r>
              <a:rPr lang="en-US" sz="1600" dirty="0">
                <a:latin typeface="Intel Clear Light"/>
              </a:rPr>
              <a:t>System level optimizations implemented and validated with Xeon for seamless integration</a:t>
            </a:r>
          </a:p>
          <a:p>
            <a:pPr marL="458787" lvl="2" indent="-285750" rtl="0">
              <a:spcBef>
                <a:spcPts val="600"/>
              </a:spcBef>
              <a:buFont typeface="Arial" panose="020B0604020202020204" pitchFamily="34" charset="0"/>
              <a:buChar char="•"/>
            </a:pPr>
            <a:r>
              <a:rPr lang="en-US" sz="1600" dirty="0">
                <a:latin typeface="Intel Clear Light"/>
              </a:rPr>
              <a:t>CXL brings new possibilities for memory tiering and pooling usages</a:t>
            </a:r>
          </a:p>
          <a:p>
            <a:pPr marL="458787" lvl="2" indent="-285750" rtl="0">
              <a:spcBef>
                <a:spcPts val="600"/>
              </a:spcBef>
              <a:buFont typeface="Arial" panose="020B0604020202020204" pitchFamily="34" charset="0"/>
              <a:buChar char="•"/>
            </a:pPr>
            <a:r>
              <a:rPr lang="en-US" sz="1600" dirty="0">
                <a:latin typeface="Intel Clear Light"/>
              </a:rPr>
              <a:t>Ecosystem has matured significantly, enabling CXL capabilities</a:t>
            </a:r>
          </a:p>
          <a:p>
            <a:pPr lvl="1">
              <a:spcBef>
                <a:spcPts val="600"/>
              </a:spcBef>
              <a:buFont typeface="Arial" pitchFamily="2" charset="2"/>
              <a:buChar char="•"/>
            </a:pPr>
            <a:endParaRPr lang="en-US" dirty="0">
              <a:latin typeface="Intel Clear Light"/>
            </a:endParaRPr>
          </a:p>
          <a:p>
            <a:pPr marL="285750" marR="0" indent="-285750">
              <a:lnSpc>
                <a:spcPct val="110000"/>
              </a:lnSpc>
              <a:spcBef>
                <a:spcPts val="0"/>
              </a:spcBef>
              <a:spcAft>
                <a:spcPts val="600"/>
              </a:spcAft>
              <a:buFont typeface="Arial" panose="020B0604020202020204" pitchFamily="34" charset="0"/>
              <a:buChar char="•"/>
              <a:tabLst>
                <a:tab pos="228600" algn="l"/>
              </a:tabLst>
            </a:pPr>
            <a:endParaRPr lang="en-US" sz="1800" dirty="0">
              <a:effectLs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5719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memory tiering and storage mean for workloads.  The way business is done is evolving and so are the underlying workloads that make business results possible.  </a:t>
            </a:r>
          </a:p>
          <a:p>
            <a:r>
              <a:rPr lang="en-US" dirty="0"/>
              <a:t>Customers have such a variety of workloads and corresponding requirements that it only makes sense that they leverage different technologies to optimize capacity, performance and cost across their needs.  For example – you do you not want to pay a premium for real-time data access when your business workloads do not all require this, so this forces you to understand the needs of customer workloads and which technologies can benefit them the most.  We recommend Intel Optane persistent memory in business-critical workloads to support fast data access and in-memory computing.  In addition, we see Optane playing a role in delivering high performance storage for storage workloads.</a:t>
            </a:r>
          </a:p>
          <a:p>
            <a:endParaRPr lang="en-US" dirty="0"/>
          </a:p>
          <a:p>
            <a:r>
              <a:rPr lang="en-US" dirty="0"/>
              <a:t>Overall workload dynamics are changing – customers want faster access rates and more real-time analytics, access to larger amounts of data than ever before, locality – or where the data is generated and processed is also evolving</a:t>
            </a:r>
          </a:p>
          <a:p>
            <a:endParaRPr lang="en-US" dirty="0"/>
          </a:p>
          <a:p>
            <a:r>
              <a:rPr lang="en-US" dirty="0"/>
              <a:t>Also, infrastructure ROI is a top customer concern and cost continues to be front and center in customer conversations especially in a post COVID, hyper digital environment. In addition, memory and storage, especially memory as mentioned earlier is a significant portion of the cost of the BOM.</a:t>
            </a:r>
          </a:p>
          <a:p>
            <a:endParaRPr lang="en-US" dirty="0"/>
          </a:p>
          <a:p>
            <a:r>
              <a:rPr lang="en-US" dirty="0"/>
              <a:t>Lastly, the software ecosystem is transitioning, and we are seeing customers rethink their approach to memory, including memory pooling and the transition to CXL including new business models built on these types of optimizations.</a:t>
            </a:r>
          </a:p>
          <a:p>
            <a:endParaRPr lang="en-US" dirty="0"/>
          </a:p>
          <a:p>
            <a:r>
              <a:rPr lang="en-US" dirty="0"/>
              <a:t>Ultimately, Optane enables memory and tiering and let's see how this is gaining traction across segments.</a:t>
            </a:r>
            <a:endParaRPr lang="en-US" sz="1200" kern="1200" dirty="0">
              <a:solidFill>
                <a:schemeClr val="accent2"/>
              </a:solidFill>
              <a:latin typeface="IntelOne Text"/>
              <a:cs typeface="Arial"/>
              <a:sym typeface="Helvetica Neue Medium"/>
            </a:endParaRPr>
          </a:p>
          <a:p>
            <a:endParaRPr lang="en-US" dirty="0"/>
          </a:p>
        </p:txBody>
      </p:sp>
      <p:sp>
        <p:nvSpPr>
          <p:cNvPr id="4" name="Slide Number Placeholder 3"/>
          <p:cNvSpPr>
            <a:spLocks noGrp="1"/>
          </p:cNvSpPr>
          <p:nvPr>
            <p:ph type="sldNum" sz="quarter" idx="5"/>
          </p:nvPr>
        </p:nvSpPr>
        <p:spPr/>
        <p:txBody>
          <a:bodyPr lIns="94192" tIns="47096" rIns="94192" bIns="47096"/>
          <a:lstStyle/>
          <a:p>
            <a:pPr defTabSz="1255866">
              <a:spcBef>
                <a:spcPts val="2318"/>
              </a:spcBef>
              <a:defRPr/>
            </a:pPr>
            <a:fld id="{ADC30140-8199-4B07-8554-33B2B01A898F}" type="slidenum">
              <a:rPr lang="en-US" sz="2500">
                <a:latin typeface="IntelOne Text" panose="020B0503020203020204" pitchFamily="34" charset="77"/>
              </a:rPr>
              <a:pPr defTabSz="1255866">
                <a:spcBef>
                  <a:spcPts val="2318"/>
                </a:spcBef>
                <a:defRPr/>
              </a:pPr>
              <a:t>6</a:t>
            </a:fld>
            <a:endParaRPr lang="en-US" sz="2500">
              <a:latin typeface="IntelOne Text" panose="020B0503020203020204" pitchFamily="34" charset="77"/>
            </a:endParaRPr>
          </a:p>
        </p:txBody>
      </p:sp>
    </p:spTree>
    <p:extLst>
      <p:ext uri="{BB962C8B-B14F-4D97-AF65-F5344CB8AC3E}">
        <p14:creationId xmlns:p14="http://schemas.microsoft.com/office/powerpoint/2010/main" val="39121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9B8AD-A2AC-4C12-8F98-4ACC363FB738}" type="slidenum">
              <a:rPr kumimoji="0" lang="en-US" sz="1200" b="0" i="0" u="none" strike="noStrike" kern="1200" cap="none" spc="0" normalizeH="0" baseline="0" noProof="0" smtClean="0">
                <a:ln>
                  <a:noFill/>
                </a:ln>
                <a:solidFill>
                  <a:srgbClr val="525252"/>
                </a:solidFill>
                <a:effectLst/>
                <a:uLnTx/>
                <a:uFillTx/>
                <a:latin typeface="IntelOne Text" panose="020B05030202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25252"/>
              </a:solidFill>
              <a:effectLst/>
              <a:uLnTx/>
              <a:uFillTx/>
              <a:latin typeface="IntelOne Text" panose="020B0503020203020204" pitchFamily="34" charset="77"/>
              <a:ea typeface="+mn-ea"/>
              <a:cs typeface="+mn-cs"/>
            </a:endParaRPr>
          </a:p>
        </p:txBody>
      </p:sp>
    </p:spTree>
    <p:extLst>
      <p:ext uri="{BB962C8B-B14F-4D97-AF65-F5344CB8AC3E}">
        <p14:creationId xmlns:p14="http://schemas.microsoft.com/office/powerpoint/2010/main" val="312380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26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4192" tIns="47096" rIns="94192" bIns="47096"/>
          <a:lstStyle/>
          <a:p>
            <a:pPr algn="r" defTabSz="941923" hangingPunct="1">
              <a:lnSpc>
                <a:spcPct val="100000"/>
              </a:lnSpc>
              <a:spcBef>
                <a:spcPts val="0"/>
              </a:spcBef>
              <a:defRPr/>
            </a:pPr>
            <a:fld id="{D61C8689-8455-3546-ADF9-3B7273760F66}" type="slidenum">
              <a:rPr lang="en-US" sz="1200" kern="1200">
                <a:solidFill>
                  <a:prstClr val="black"/>
                </a:solidFill>
                <a:latin typeface="Calibri" panose="020F0502020204030204"/>
              </a:rPr>
              <a:pPr algn="r" defTabSz="941923" hangingPunct="1">
                <a:lnSpc>
                  <a:spcPct val="100000"/>
                </a:lnSpc>
                <a:spcBef>
                  <a:spcPts val="0"/>
                </a:spcBef>
                <a:defRPr/>
              </a:pPr>
              <a:t>10</a:t>
            </a:fld>
            <a:endParaRPr lang="en-US" sz="1200" kern="1200">
              <a:solidFill>
                <a:prstClr val="black"/>
              </a:solidFill>
              <a:latin typeface="Calibri" panose="020F0502020204030204"/>
            </a:endParaRPr>
          </a:p>
        </p:txBody>
      </p:sp>
    </p:spTree>
    <p:extLst>
      <p:ext uri="{BB962C8B-B14F-4D97-AF65-F5344CB8AC3E}">
        <p14:creationId xmlns:p14="http://schemas.microsoft.com/office/powerpoint/2010/main" val="359820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8057">
              <a:defRPr/>
            </a:pPr>
            <a:r>
              <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Picking up on the theme of SW enabling, I wanted to reflect on the amount of enabling we’ve already done and are continuing to do to mature the ecosystem around data tiering with these new memory models.  I know personally from the </a:t>
            </a:r>
            <a:r>
              <a:rPr lang="en-US" dirty="0" err="1">
                <a:solidFill>
                  <a:schemeClr val="bg2"/>
                </a:solidFill>
                <a:latin typeface="Intel Clear" panose="020B0604020203020204" pitchFamily="34" charset="0"/>
                <a:ea typeface="Intel Clear" panose="020B0604020203020204" pitchFamily="34" charset="0"/>
                <a:cs typeface="Intel Clear" panose="020B0604020203020204" pitchFamily="34" charset="0"/>
              </a:rPr>
              <a:t>NVMe</a:t>
            </a:r>
            <a:r>
              <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 enabling experience just how long it takes system and software architecture to change and adopt to a new tier being available- to extract the value the new capabilities. All of the analysis, characterization, and optimization work done today, these changes will all carry forward to the CXL enabled world and just get better.</a:t>
            </a:r>
          </a:p>
          <a:p>
            <a:pPr defTabSz="978057">
              <a:defRPr/>
            </a:pPr>
            <a:endPar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endParaRPr>
          </a:p>
          <a:p>
            <a:pPr defTabSz="978057">
              <a:defRPr/>
            </a:pPr>
            <a:r>
              <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Our enabling work to date has covered several usage models, enabling faster storage in appliances and HPC, expanded memory for better TCO in scaling up infrastructure, and accelerating performance while scaling with larger growing data sets in databases, big data analytics, and AI.</a:t>
            </a:r>
          </a:p>
          <a:p>
            <a:pPr defTabSz="978057">
              <a:defRPr/>
            </a:pPr>
            <a:r>
              <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We’ve been focused on partnering and collaborating on ISVs and vendors that have publicly available products, as well as larger cloud customers for custom infrastructure use cases.</a:t>
            </a:r>
          </a:p>
          <a:p>
            <a:pPr defTabSz="978057">
              <a:defRPr/>
            </a:pPr>
            <a:endPar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endParaRPr>
          </a:p>
          <a:p>
            <a:pPr defTabSz="978057">
              <a:defRPr/>
            </a:pPr>
            <a:r>
              <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And as we’ve been highlighting all along, the effort and thought leadership going into these Optane based solutions will enable them to be first movers on CXL adoption.</a:t>
            </a:r>
          </a:p>
          <a:p>
            <a:pPr defTabSz="978057">
              <a:defRPr/>
            </a:pPr>
            <a:endParaRPr lang="en-US" dirty="0">
              <a:solidFill>
                <a:schemeClr val="bg2"/>
              </a:solidFill>
              <a:latin typeface="Intel Clear" panose="020B0604020203020204" pitchFamily="34" charset="0"/>
              <a:ea typeface="Intel Clear" panose="020B0604020203020204" pitchFamily="34" charset="0"/>
              <a:cs typeface="Intel Clear" panose="020B0604020203020204" pitchFamily="34" charset="0"/>
            </a:endParaRPr>
          </a:p>
          <a:p>
            <a:pPr defTabSz="978057">
              <a:defRPr/>
            </a:pPr>
            <a:endParaRPr lang="en-US" b="1" baseline="0" dirty="0">
              <a:latin typeface="+mn-lt"/>
            </a:endParaRPr>
          </a:p>
        </p:txBody>
      </p:sp>
      <p:sp>
        <p:nvSpPr>
          <p:cNvPr id="4" name="Slide Number Placeholder 3"/>
          <p:cNvSpPr>
            <a:spLocks noGrp="1"/>
          </p:cNvSpPr>
          <p:nvPr>
            <p:ph type="sldNum" sz="quarter" idx="10"/>
          </p:nvPr>
        </p:nvSpPr>
        <p:spPr/>
        <p:txBody>
          <a:bodyPr lIns="94192" tIns="47096" rIns="94192" bIns="47096"/>
          <a:lstStyle/>
          <a:p>
            <a:pPr algn="r" defTabSz="941923" hangingPunct="1">
              <a:lnSpc>
                <a:spcPct val="100000"/>
              </a:lnSpc>
              <a:spcBef>
                <a:spcPts val="0"/>
              </a:spcBef>
              <a:defRPr/>
            </a:pPr>
            <a:fld id="{97BC8A8C-D59A-4308-A7ED-1DCC1F488B01}" type="slidenum">
              <a:rPr lang="en-US" sz="900" kern="1200">
                <a:solidFill>
                  <a:prstClr val="black"/>
                </a:solidFill>
                <a:latin typeface="Arial"/>
              </a:rPr>
              <a:pPr algn="r" defTabSz="941923" hangingPunct="1">
                <a:lnSpc>
                  <a:spcPct val="100000"/>
                </a:lnSpc>
                <a:spcBef>
                  <a:spcPts val="0"/>
                </a:spcBef>
                <a:defRPr/>
              </a:pPr>
              <a:t>11</a:t>
            </a:fld>
            <a:endParaRPr lang="en-US" sz="900" kern="1200">
              <a:solidFill>
                <a:prstClr val="black"/>
              </a:solidFill>
              <a:latin typeface="Arial"/>
            </a:endParaRPr>
          </a:p>
        </p:txBody>
      </p:sp>
    </p:spTree>
    <p:extLst>
      <p:ext uri="{BB962C8B-B14F-4D97-AF65-F5344CB8AC3E}">
        <p14:creationId xmlns:p14="http://schemas.microsoft.com/office/powerpoint/2010/main" val="162691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003C7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268074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A">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E35751-F391-41AA-9B05-1647E37D235B}"/>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userDrawn="1"/>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6" y="1635111"/>
            <a:ext cx="9789007" cy="1874852"/>
          </a:xfrm>
        </p:spPr>
        <p:txBody>
          <a:bodyPr anchor="b"/>
          <a:lstStyle>
            <a:lvl1pPr algn="l">
              <a:defRPr sz="6000" b="0" i="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6" y="3602038"/>
            <a:ext cx="9789007" cy="1655762"/>
          </a:xfrm>
        </p:spPr>
        <p:txBody>
          <a:bodyPr/>
          <a:lstStyle>
            <a:lvl1pPr marL="0" indent="0" algn="l">
              <a:buNone/>
              <a:defRPr sz="24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543438" y="944163"/>
            <a:ext cx="9810362" cy="627700"/>
          </a:xfrm>
        </p:spPr>
        <p:txBody>
          <a:bodyPr anchor="b" anchorCtr="0">
            <a:normAutofit/>
          </a:bodyPr>
          <a:lstStyle>
            <a:lvl1pPr marL="0" indent="0">
              <a:buFontTx/>
              <a:buNone/>
              <a:defRPr sz="1600" b="0" i="0">
                <a:solidFill>
                  <a:schemeClr val="accent2"/>
                </a:solidFill>
                <a:latin typeface="IntelOne Text" panose="020B0503020203020204" pitchFamily="34" charset="77"/>
              </a:defRPr>
            </a:lvl1pPr>
          </a:lstStyle>
          <a:p>
            <a:pPr lvl="0"/>
            <a:r>
              <a:rPr lang="en-US"/>
              <a:t>Click to edit Master text styles</a:t>
            </a:r>
          </a:p>
        </p:txBody>
      </p:sp>
    </p:spTree>
    <p:extLst>
      <p:ext uri="{BB962C8B-B14F-4D97-AF65-F5344CB8AC3E}">
        <p14:creationId xmlns:p14="http://schemas.microsoft.com/office/powerpoint/2010/main" val="153457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2800" b="0" i="0">
                <a:solidFill>
                  <a:schemeClr val="accent2"/>
                </a:solidFill>
                <a:latin typeface="IntelOne Text" panose="020B0503020203020204" pitchFamily="34" charset="77"/>
              </a:defRPr>
            </a:lvl1pPr>
            <a:lvl2pPr marL="45720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b="0" i="0"/>
            </a:lvl1pPr>
          </a:lstStyle>
          <a:p>
            <a:endParaRPr lang="en-US"/>
          </a:p>
        </p:txBody>
      </p:sp>
      <p:sp>
        <p:nvSpPr>
          <p:cNvPr id="4" name="Footer Placeholder 3">
            <a:extLst>
              <a:ext uri="{FF2B5EF4-FFF2-40B4-BE49-F238E27FC236}">
                <a16:creationId xmlns:a16="http://schemas.microsoft.com/office/drawing/2014/main" id="{3B5FA2CE-67B2-E84C-BDE0-EB1D9F46C865}"/>
              </a:ext>
            </a:extLst>
          </p:cNvPr>
          <p:cNvSpPr>
            <a:spLocks noGrp="1"/>
          </p:cNvSpPr>
          <p:nvPr>
            <p:ph type="ftr" sz="quarter" idx="12"/>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142729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b="0" i="0"/>
            </a:lvl1pPr>
          </a:lstStyle>
          <a:p>
            <a:endParaRPr lang="en-US"/>
          </a:p>
        </p:txBody>
      </p:sp>
      <p:sp>
        <p:nvSpPr>
          <p:cNvPr id="2" name="Footer Placeholder 1">
            <a:extLst>
              <a:ext uri="{FF2B5EF4-FFF2-40B4-BE49-F238E27FC236}">
                <a16:creationId xmlns:a16="http://schemas.microsoft.com/office/drawing/2014/main" id="{7781BDA3-69A3-C84A-88B9-0704E76202AB}"/>
              </a:ext>
            </a:extLst>
          </p:cNvPr>
          <p:cNvSpPr>
            <a:spLocks noGrp="1"/>
          </p:cNvSpPr>
          <p:nvPr>
            <p:ph type="ftr" sz="quarter" idx="12"/>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3177776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p:txBody>
          <a:bodyPr/>
          <a:lstStyle>
            <a:lvl1pPr>
              <a:defRPr b="0" i="0"/>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1441833"/>
            <a:ext cx="10972800" cy="4241800"/>
          </a:xfrm>
        </p:spPr>
        <p:txBody>
          <a:bodyPr>
            <a:normAutofit/>
          </a:bodyPr>
          <a:lstStyle>
            <a:lvl1pPr marL="0" indent="0">
              <a:buNone/>
              <a:defRPr sz="6000" b="0" i="0">
                <a:solidFill>
                  <a:schemeClr val="tx1"/>
                </a:solidFill>
                <a:latin typeface="IntelOne Display Regular" panose="020B0503020203020204" pitchFamily="34" charset="77"/>
              </a:defRPr>
            </a:lvl1pPr>
          </a:lstStyle>
          <a:p>
            <a:pPr lvl="0"/>
            <a:r>
              <a:rPr lang="en-US"/>
              <a:t>Click to edit Master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p:nvPr>
        </p:nvSpPr>
        <p:spPr>
          <a:xfrm>
            <a:off x="381000" y="5757203"/>
            <a:ext cx="10972800" cy="501650"/>
          </a:xfrm>
        </p:spPr>
        <p:txBody>
          <a:bodyPr/>
          <a:lstStyle>
            <a:lvl1pPr marL="0" indent="0">
              <a:buNone/>
              <a:defRPr b="0" i="0">
                <a:solidFill>
                  <a:schemeClr val="accent2"/>
                </a:solidFill>
                <a:latin typeface="IntelOne Text" panose="020B0503020203020204" pitchFamily="34" charset="77"/>
              </a:defRPr>
            </a:lvl1pPr>
          </a:lstStyle>
          <a:p>
            <a:pPr lvl="0"/>
            <a:r>
              <a:rPr lang="en-US"/>
              <a:t>Click to edit Master text styles</a:t>
            </a:r>
          </a:p>
        </p:txBody>
      </p:sp>
      <p:sp>
        <p:nvSpPr>
          <p:cNvPr id="3" name="Footer Placeholder 2">
            <a:extLst>
              <a:ext uri="{FF2B5EF4-FFF2-40B4-BE49-F238E27FC236}">
                <a16:creationId xmlns:a16="http://schemas.microsoft.com/office/drawing/2014/main" id="{B18C782C-9A65-C440-A440-B5409DCED2C2}"/>
              </a:ext>
            </a:extLst>
          </p:cNvPr>
          <p:cNvSpPr>
            <a:spLocks noGrp="1"/>
          </p:cNvSpPr>
          <p:nvPr>
            <p:ph type="ftr" sz="quarter" idx="12"/>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112235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381000" y="2229178"/>
            <a:ext cx="10972800" cy="1199822"/>
          </a:xfrm>
        </p:spPr>
        <p:txBody>
          <a:bodyPr anchor="b" anchorCtr="0">
            <a:normAutofit/>
          </a:bodyPr>
          <a:lstStyle>
            <a:lvl1pPr>
              <a:defRPr sz="4800" b="0" i="0"/>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3449317"/>
            <a:ext cx="10972800" cy="681935"/>
          </a:xfrm>
        </p:spPr>
        <p:txBody>
          <a:bodyPr>
            <a:normAutofit/>
          </a:bodyPr>
          <a:lstStyle>
            <a:lvl1pPr marL="0" indent="0">
              <a:buNone/>
              <a:defRPr sz="2800" b="0" i="0">
                <a:solidFill>
                  <a:schemeClr val="accent2"/>
                </a:solidFill>
                <a:latin typeface="IntelOne Text" panose="020B0503020203020204" pitchFamily="34" charset="77"/>
              </a:defRPr>
            </a:lvl1pPr>
          </a:lstStyle>
          <a:p>
            <a:pPr lvl="0"/>
            <a:r>
              <a:rPr lang="en-US"/>
              <a:t>Click to edit Master text styles</a:t>
            </a:r>
          </a:p>
        </p:txBody>
      </p:sp>
      <p:sp>
        <p:nvSpPr>
          <p:cNvPr id="3" name="Footer Placeholder 2">
            <a:extLst>
              <a:ext uri="{FF2B5EF4-FFF2-40B4-BE49-F238E27FC236}">
                <a16:creationId xmlns:a16="http://schemas.microsoft.com/office/drawing/2014/main" id="{8AA9246E-553D-544B-8926-0E892952CD18}"/>
              </a:ext>
            </a:extLst>
          </p:cNvPr>
          <p:cNvSpPr>
            <a:spLocks noGrp="1"/>
          </p:cNvSpPr>
          <p:nvPr>
            <p:ph type="ftr" sz="quarter" idx="11"/>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2571488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A">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841197-2CF0-45F0-8F2A-7933BBBCA6C7}"/>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b="0" i="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7623" y="546389"/>
            <a:ext cx="5433848" cy="1118706"/>
          </a:xfrm>
        </p:spPr>
        <p:txBody>
          <a:bodyPr anchor="ctr" anchorCtr="0">
            <a:noAutofit/>
          </a:bodyPr>
          <a:lstStyle>
            <a:lvl1pPr marL="0" indent="0">
              <a:buNone/>
              <a:defRPr sz="3200" b="0" i="0">
                <a:solidFill>
                  <a:schemeClr val="tx1"/>
                </a:solidFill>
              </a:defRPr>
            </a:lvl1pPr>
          </a:lstStyle>
          <a:p>
            <a:pPr lvl="0"/>
            <a:r>
              <a:rPr lang="en-US"/>
              <a:t>Click to edit Master text styles</a:t>
            </a:r>
          </a:p>
        </p:txBody>
      </p:sp>
      <p:pic>
        <p:nvPicPr>
          <p:cNvPr id="6" name="Graphic 5">
            <a:extLst>
              <a:ext uri="{FF2B5EF4-FFF2-40B4-BE49-F238E27FC236}">
                <a16:creationId xmlns:a16="http://schemas.microsoft.com/office/drawing/2014/main" id="{42F87E56-D20F-4261-BEAD-AB9B17E14FC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9" name="Rectangle 8">
            <a:extLst>
              <a:ext uri="{FF2B5EF4-FFF2-40B4-BE49-F238E27FC236}">
                <a16:creationId xmlns:a16="http://schemas.microsoft.com/office/drawing/2014/main" id="{9FD4934B-0E18-43C3-ABD3-375F5EB746E2}"/>
              </a:ext>
            </a:extLst>
          </p:cNvPr>
          <p:cNvSpPr/>
          <p:nvPr userDrawn="1"/>
        </p:nvSpPr>
        <p:spPr>
          <a:xfrm>
            <a:off x="286365" y="6510549"/>
            <a:ext cx="1838965" cy="246221"/>
          </a:xfrm>
          <a:prstGeom prst="rect">
            <a:avLst/>
          </a:prstGeom>
        </p:spPr>
        <p:txBody>
          <a:bodyPr wrap="none">
            <a:spAutoFit/>
          </a:bodyPr>
          <a:lstStyle/>
          <a:p>
            <a:pPr algn="l"/>
            <a:r>
              <a:rPr lang="en-US" sz="1000" b="0" i="0">
                <a:solidFill>
                  <a:schemeClr val="bg1"/>
                </a:solidFill>
                <a:latin typeface="IntelOne Text" panose="020B0604020202020204" charset="0"/>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Lst>
          </p:cNvPr>
          <p:cNvSpPr txBox="1"/>
          <p:nvPr userDrawn="1"/>
        </p:nvSpPr>
        <p:spPr>
          <a:xfrm>
            <a:off x="11898805" y="6553045"/>
            <a:ext cx="142667"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Display Regular"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tx1"/>
              </a:solidFill>
              <a:effectLst/>
              <a:uFillTx/>
              <a:latin typeface="IntelOne Display Regular"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22EB94AE-1165-4C66-B976-C2E168859D49}"/>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7623" y="1813801"/>
            <a:ext cx="5433848" cy="4376791"/>
          </a:xfrm>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45639ED2-F65E-454C-85F9-BFF8BBC58622}"/>
              </a:ext>
            </a:extLst>
          </p:cNvPr>
          <p:cNvSpPr>
            <a:spLocks noGrp="1"/>
          </p:cNvSpPr>
          <p:nvPr>
            <p:ph type="ftr" sz="quarter" idx="12"/>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2353185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B">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841197-2CF0-45F0-8F2A-7933BBBCA6C7}"/>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b="0" i="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7623" y="546389"/>
            <a:ext cx="5433848" cy="1118706"/>
          </a:xfrm>
        </p:spPr>
        <p:txBody>
          <a:bodyPr anchor="ctr" anchorCtr="0">
            <a:noAutofit/>
          </a:bodyPr>
          <a:lstStyle>
            <a:lvl1pPr marL="0" indent="0">
              <a:buNone/>
              <a:defRPr sz="3200" b="0" i="0">
                <a:solidFill>
                  <a:schemeClr val="tx1"/>
                </a:solidFill>
              </a:defRPr>
            </a:lvl1pPr>
          </a:lstStyle>
          <a:p>
            <a:pPr lvl="0"/>
            <a:r>
              <a:rPr lang="en-US"/>
              <a:t>Click to edit Master text styles</a:t>
            </a:r>
          </a:p>
        </p:txBody>
      </p:sp>
      <p:pic>
        <p:nvPicPr>
          <p:cNvPr id="6" name="Graphic 5">
            <a:extLst>
              <a:ext uri="{FF2B5EF4-FFF2-40B4-BE49-F238E27FC236}">
                <a16:creationId xmlns:a16="http://schemas.microsoft.com/office/drawing/2014/main" id="{42F87E56-D20F-4261-BEAD-AB9B17E14FC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0" name="TextBox 9">
            <a:extLst>
              <a:ext uri="{FF2B5EF4-FFF2-40B4-BE49-F238E27FC236}">
                <a16:creationId xmlns:a16="http://schemas.microsoft.com/office/drawing/2014/main" id="{B33A9EF0-587D-4D66-AF71-B360DB9198E7}"/>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Display Regular"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tx1"/>
              </a:solidFill>
              <a:effectLst/>
              <a:uFillTx/>
              <a:latin typeface="IntelOne Display Regular"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22EB94AE-1165-4C66-B976-C2E168859D49}"/>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7623" y="1813801"/>
            <a:ext cx="5433848" cy="4376791"/>
          </a:xfrm>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2">
            <a:extLst>
              <a:ext uri="{FF2B5EF4-FFF2-40B4-BE49-F238E27FC236}">
                <a16:creationId xmlns:a16="http://schemas.microsoft.com/office/drawing/2014/main" id="{1E74E44B-0483-0A44-ACE5-8808DFC168C1}"/>
              </a:ext>
            </a:extLst>
          </p:cNvPr>
          <p:cNvSpPr>
            <a:spLocks noGrp="1"/>
          </p:cNvSpPr>
          <p:nvPr>
            <p:ph type="ftr" sz="quarter" idx="12"/>
          </p:nvPr>
        </p:nvSpPr>
        <p:spPr>
          <a:xfrm>
            <a:off x="350520" y="6452235"/>
            <a:ext cx="4114800" cy="365125"/>
          </a:xfrm>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340260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Frame Blu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Lst>
          </p:cNvPr>
          <p:cNvSpPr/>
          <p:nvPr userDrawn="1"/>
        </p:nvSpPr>
        <p:spPr>
          <a:xfrm>
            <a:off x="457200" y="464127"/>
            <a:ext cx="11286348" cy="594483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p:nvPr>
        </p:nvSpPr>
        <p:spPr>
          <a:xfrm>
            <a:off x="806922" y="1776845"/>
            <a:ext cx="10557387" cy="3304310"/>
          </a:xfrm>
        </p:spPr>
        <p:txBody>
          <a:bodyPr>
            <a:normAutofit/>
          </a:bodyPr>
          <a:lstStyle>
            <a:lvl1pPr algn="ctr">
              <a:defRPr sz="4800" b="0" i="0">
                <a:solidFill>
                  <a:schemeClr val="tx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63F4A25-6563-414F-9A3E-75FAA4F9D570}"/>
              </a:ext>
            </a:extLst>
          </p:cNvPr>
          <p:cNvSpPr>
            <a:spLocks noGrp="1"/>
          </p:cNvSpPr>
          <p:nvPr>
            <p:ph type="ftr" sz="quarter" idx="12"/>
          </p:nvPr>
        </p:nvSpPr>
        <p:spPr>
          <a:xfrm>
            <a:off x="350520" y="6452235"/>
            <a:ext cx="4114800" cy="365125"/>
          </a:xfrm>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28532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54887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ue B">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200040-B841-47B7-8555-E0299CDC24FA}"/>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userDrawn="1"/>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b="0" i="0">
                <a:latin typeface="IntelOne Text" panose="020B0604020202020204" charset="0"/>
                <a:ea typeface="Intel Clear" panose="020B060402020302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6" y="1635111"/>
            <a:ext cx="9789007" cy="1874852"/>
          </a:xfrm>
        </p:spPr>
        <p:txBody>
          <a:bodyPr anchor="b"/>
          <a:lstStyle>
            <a:lvl1pPr algn="l">
              <a:defRPr sz="6000" b="0" i="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6" y="3602038"/>
            <a:ext cx="9789007" cy="1655762"/>
          </a:xfrm>
        </p:spPr>
        <p:txBody>
          <a:bodyPr/>
          <a:lstStyle>
            <a:lvl1pPr marL="0" indent="0" algn="l">
              <a:buNone/>
              <a:defRPr sz="24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543438" y="944163"/>
            <a:ext cx="9810362" cy="627700"/>
          </a:xfrm>
        </p:spPr>
        <p:txBody>
          <a:bodyPr anchor="b" anchorCtr="0">
            <a:normAutofit/>
          </a:bodyPr>
          <a:lstStyle>
            <a:lvl1pPr marL="0" indent="0">
              <a:buFontTx/>
              <a:buNone/>
              <a:defRPr sz="1600" b="0" i="0">
                <a:solidFill>
                  <a:schemeClr val="accent2"/>
                </a:solidFill>
                <a:latin typeface="IntelOne Text" panose="020B0503020203020204" pitchFamily="34" charset="77"/>
              </a:defRPr>
            </a:lvl1pPr>
          </a:lstStyle>
          <a:p>
            <a:pPr lvl="0"/>
            <a:r>
              <a:rPr lang="en-US"/>
              <a:t>Click to edit Master text styles</a:t>
            </a:r>
          </a:p>
        </p:txBody>
      </p:sp>
      <p:sp>
        <p:nvSpPr>
          <p:cNvPr id="15" name="Rectangle 14">
            <a:extLst>
              <a:ext uri="{FF2B5EF4-FFF2-40B4-BE49-F238E27FC236}">
                <a16:creationId xmlns:a16="http://schemas.microsoft.com/office/drawing/2014/main" id="{EC1BCBB2-B699-44A9-B291-3CCD0D0E00F2}"/>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Tree>
    <p:extLst>
      <p:ext uri="{BB962C8B-B14F-4D97-AF65-F5344CB8AC3E}">
        <p14:creationId xmlns:p14="http://schemas.microsoft.com/office/powerpoint/2010/main" val="295911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7261E0-F4DA-EA47-8A36-47CA5E62FFE4}"/>
              </a:ext>
            </a:extLst>
          </p:cNvPr>
          <p:cNvSpPr>
            <a:spLocks noGrp="1"/>
          </p:cNvSpPr>
          <p:nvPr>
            <p:ph type="ftr" sz="quarter" idx="10"/>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268614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lvl1pPr>
              <a:defRPr b="0" i="0">
                <a:latin typeface="+mj-lt"/>
              </a:defRPr>
            </a:lvl1pPr>
          </a:lstStyle>
          <a:p>
            <a:r>
              <a:rPr lang="en-US" dirty="0"/>
              <a:t>Click to edit Master title style</a:t>
            </a:r>
          </a:p>
        </p:txBody>
      </p:sp>
      <p:sp>
        <p:nvSpPr>
          <p:cNvPr id="3" name="Footer Placeholder 2">
            <a:extLst>
              <a:ext uri="{FF2B5EF4-FFF2-40B4-BE49-F238E27FC236}">
                <a16:creationId xmlns:a16="http://schemas.microsoft.com/office/drawing/2014/main" id="{19ED60E7-EA8E-DD4F-902F-801A7B5B4F3B}"/>
              </a:ext>
            </a:extLst>
          </p:cNvPr>
          <p:cNvSpPr>
            <a:spLocks noGrp="1"/>
          </p:cNvSpPr>
          <p:nvPr>
            <p:ph type="ftr" sz="quarter" idx="10"/>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112789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0972800" cy="468990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C5B17F69-0015-864A-844E-E85616C870EA}"/>
              </a:ext>
            </a:extLst>
          </p:cNvPr>
          <p:cNvSpPr>
            <a:spLocks noGrp="1"/>
          </p:cNvSpPr>
          <p:nvPr>
            <p:ph type="ftr" sz="quarter" idx="10"/>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
        <p:nvSpPr>
          <p:cNvPr id="5" name="Title 4">
            <a:extLst>
              <a:ext uri="{FF2B5EF4-FFF2-40B4-BE49-F238E27FC236}">
                <a16:creationId xmlns:a16="http://schemas.microsoft.com/office/drawing/2014/main" id="{94A9FCB9-B273-1707-7ABA-ABF05AF32A62}"/>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2298C8F7-DA89-B93C-08C6-295F6B1CB488}"/>
              </a:ext>
            </a:extLst>
          </p:cNvPr>
          <p:cNvSpPr/>
          <p:nvPr userDrawn="1"/>
        </p:nvSpPr>
        <p:spPr>
          <a:xfrm>
            <a:off x="5116749" y="6452235"/>
            <a:ext cx="1964987"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637146443"/>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b="0" i="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2110067"/>
            <a:ext cx="10972800" cy="408425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p:nvPr>
        </p:nvSpPr>
        <p:spPr>
          <a:xfrm>
            <a:off x="381000" y="1494289"/>
            <a:ext cx="10972800" cy="525462"/>
          </a:xfrm>
        </p:spPr>
        <p:txBody>
          <a:bodyPr>
            <a:noAutofit/>
          </a:bodyPr>
          <a:lstStyle>
            <a:lvl1pPr marL="0" indent="0">
              <a:buFontTx/>
              <a:buNone/>
              <a:defRPr sz="3200" b="0" i="0">
                <a:solidFill>
                  <a:schemeClr val="accent2"/>
                </a:solidFill>
                <a:latin typeface="IntelOne Text" panose="020B0503020203020204" pitchFamily="34" charset="77"/>
              </a:defRPr>
            </a:lvl1pPr>
          </a:lstStyle>
          <a:p>
            <a:pPr lvl="0"/>
            <a:r>
              <a:rPr lang="en-US"/>
              <a:t>Click to edit Master text styles</a:t>
            </a:r>
          </a:p>
        </p:txBody>
      </p:sp>
      <p:sp>
        <p:nvSpPr>
          <p:cNvPr id="4" name="Footer Placeholder 3">
            <a:extLst>
              <a:ext uri="{FF2B5EF4-FFF2-40B4-BE49-F238E27FC236}">
                <a16:creationId xmlns:a16="http://schemas.microsoft.com/office/drawing/2014/main" id="{0590119D-3FB9-4A4D-AA79-41225B9149B3}"/>
              </a:ext>
            </a:extLst>
          </p:cNvPr>
          <p:cNvSpPr>
            <a:spLocks noGrp="1"/>
          </p:cNvSpPr>
          <p:nvPr>
            <p:ph type="ftr" sz="quarter" idx="11"/>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1084118486"/>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2105680"/>
            <a:ext cx="5429865" cy="409577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10972800" cy="530454"/>
          </a:xfrm>
        </p:spPr>
        <p:txBody>
          <a:bodyPr>
            <a:noAutofit/>
          </a:bodyPr>
          <a:lstStyle>
            <a:lvl1pPr marL="0" indent="0">
              <a:buNone/>
              <a:defRPr sz="3200" b="0" i="0">
                <a:solidFill>
                  <a:schemeClr val="accent2"/>
                </a:solidFill>
                <a:latin typeface="IntelOne Text" panose="020B0503020203020204" pitchFamily="34" charset="77"/>
              </a:defRPr>
            </a:lvl1pPr>
            <a:lvl2pPr marL="4572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E4DAC1BD-6241-C44B-8821-CBA6C2E4F51F}"/>
              </a:ext>
            </a:extLst>
          </p:cNvPr>
          <p:cNvSpPr>
            <a:spLocks noGrp="1"/>
          </p:cNvSpPr>
          <p:nvPr>
            <p:ph type="ftr" sz="quarter" idx="11"/>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3077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1496292"/>
            <a:ext cx="5429865" cy="4686689"/>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96292"/>
            <a:ext cx="5429865" cy="4686689"/>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D9A2CF5-CE57-9448-B340-2DD8701681A4}"/>
              </a:ext>
            </a:extLst>
          </p:cNvPr>
          <p:cNvSpPr>
            <a:spLocks noGrp="1"/>
          </p:cNvSpPr>
          <p:nvPr>
            <p:ph type="ftr" sz="quarter" idx="10"/>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1685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2800" b="0" i="0">
                <a:solidFill>
                  <a:schemeClr val="accent2"/>
                </a:solidFill>
                <a:latin typeface="IntelOne Text" panose="020B0503020203020204" pitchFamily="34" charset="77"/>
              </a:defRPr>
            </a:lvl1pPr>
            <a:lvl2pPr marL="45720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b="0" i="0"/>
            </a:lvl1pPr>
          </a:lstStyle>
          <a:p>
            <a:endParaRPr lang="en-US"/>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p:nvPr>
        </p:nvSpPr>
        <p:spPr>
          <a:xfrm>
            <a:off x="5926138" y="2655075"/>
            <a:ext cx="5429250" cy="470063"/>
          </a:xfrm>
        </p:spPr>
        <p:txBody>
          <a:bodyPr>
            <a:normAutofit/>
          </a:bodyPr>
          <a:lstStyle>
            <a:lvl1pPr marL="0" indent="0">
              <a:buNone/>
              <a:defRPr sz="1600" b="0" i="0">
                <a:solidFill>
                  <a:schemeClr val="tx1"/>
                </a:solidFill>
              </a:defRPr>
            </a:lvl1pPr>
            <a:lvl2pPr marL="457200" indent="0">
              <a:buNone/>
              <a:defRPr/>
            </a:lvl2pPr>
          </a:lstStyle>
          <a:p>
            <a:pPr lvl="0"/>
            <a:r>
              <a:rPr lang="en-US"/>
              <a:t>Click to edit Master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b="0" i="0"/>
            </a:lvl1pPr>
          </a:lstStyle>
          <a:p>
            <a:endParaRPr lang="en-US"/>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p:nvPr>
        </p:nvSpPr>
        <p:spPr>
          <a:xfrm>
            <a:off x="5924294" y="5767077"/>
            <a:ext cx="5429250" cy="470063"/>
          </a:xfrm>
        </p:spPr>
        <p:txBody>
          <a:bodyPr>
            <a:normAutofit/>
          </a:bodyPr>
          <a:lstStyle>
            <a:lvl1pPr marL="0" indent="0">
              <a:buNone/>
              <a:defRPr sz="1600" b="0" i="0">
                <a:solidFill>
                  <a:schemeClr val="tx1"/>
                </a:solidFill>
              </a:defRPr>
            </a:lvl1pPr>
            <a:lvl2pPr marL="457200" indent="0">
              <a:buNone/>
              <a:defRPr/>
            </a:lvl2pPr>
          </a:lstStyle>
          <a:p>
            <a:pPr lvl="0"/>
            <a:r>
              <a:rPr lang="en-US"/>
              <a:t>Click to edit Master text styles</a:t>
            </a:r>
          </a:p>
        </p:txBody>
      </p:sp>
      <p:sp>
        <p:nvSpPr>
          <p:cNvPr id="4" name="Footer Placeholder 3">
            <a:extLst>
              <a:ext uri="{FF2B5EF4-FFF2-40B4-BE49-F238E27FC236}">
                <a16:creationId xmlns:a16="http://schemas.microsoft.com/office/drawing/2014/main" id="{250CDB9E-3334-5342-AB18-B55D9893A2CB}"/>
              </a:ext>
            </a:extLst>
          </p:cNvPr>
          <p:cNvSpPr>
            <a:spLocks noGrp="1"/>
          </p:cNvSpPr>
          <p:nvPr>
            <p:ph type="ftr" sz="quarter" idx="15"/>
          </p:nvPr>
        </p:nvSpPr>
        <p:spPr/>
        <p:txBody>
          <a:bodyPr/>
          <a:lstStyle>
            <a:lvl1pPr>
              <a:defRPr b="0" i="0">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Department or Event Name</a:t>
            </a:r>
          </a:p>
        </p:txBody>
      </p:sp>
    </p:spTree>
    <p:extLst>
      <p:ext uri="{BB962C8B-B14F-4D97-AF65-F5344CB8AC3E}">
        <p14:creationId xmlns:p14="http://schemas.microsoft.com/office/powerpoint/2010/main" val="275103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47285"/>
            <a:ext cx="10972800" cy="4685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Lst>
          </p:cNvPr>
          <p:cNvSpPr/>
          <p:nvPr userDrawn="1"/>
        </p:nvSpPr>
        <p:spPr>
          <a:xfrm>
            <a:off x="0" y="6400800"/>
            <a:ext cx="117348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02FB4E28-8FF4-469D-9172-AA2B2441695C}"/>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Display Regular"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tx1"/>
              </a:solidFill>
              <a:effectLst/>
              <a:uFillTx/>
              <a:latin typeface="IntelOne Display Regular"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Lst>
          </p:cNvPr>
          <p:cNvSpPr/>
          <p:nvPr userDrawn="1"/>
        </p:nvSpPr>
        <p:spPr>
          <a:xfrm>
            <a:off x="11734800" y="0"/>
            <a:ext cx="457200" cy="6400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FFFFFF"/>
              </a:solidFill>
              <a:effectLst/>
              <a:uFillTx/>
              <a:latin typeface="IntelOne Text Bold" panose="020B0604020202020204" charset="0"/>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1A45D14E-B985-4687-A5BE-C1B01A9E394E}"/>
              </a:ext>
            </a:extLst>
          </p:cNvPr>
          <p:cNvPicPr>
            <a:picLocks noChangeAspect="1"/>
          </p:cNvPicPr>
          <p:nvPr userDrawn="1"/>
        </p:nvPicPr>
        <p:blipFill>
          <a:blip r:embed="rId19">
            <a:lum bright="100000"/>
            <a:extLst>
              <a:ext uri="{96DAC541-7B7A-43D3-8B79-37D633B846F1}">
                <asvg:svgBlip xmlns:asvg="http://schemas.microsoft.com/office/drawing/2016/SVG/main" r:embed="rId20"/>
              </a:ext>
            </a:extLst>
          </a:blip>
          <a:stretch>
            <a:fillRect/>
          </a:stretch>
        </p:blipFill>
        <p:spPr>
          <a:xfrm>
            <a:off x="11137466" y="6554735"/>
            <a:ext cx="476084" cy="177524"/>
          </a:xfrm>
          <a:prstGeom prst="rect">
            <a:avLst/>
          </a:prstGeom>
        </p:spPr>
      </p:pic>
      <p:sp>
        <p:nvSpPr>
          <p:cNvPr id="4" name="Footer Placeholder 3">
            <a:extLst>
              <a:ext uri="{FF2B5EF4-FFF2-40B4-BE49-F238E27FC236}">
                <a16:creationId xmlns:a16="http://schemas.microsoft.com/office/drawing/2014/main" id="{4DF47A1B-7FFF-D54F-9ABF-3467C1CD57DB}"/>
              </a:ext>
            </a:extLst>
          </p:cNvPr>
          <p:cNvSpPr>
            <a:spLocks noGrp="1"/>
          </p:cNvSpPr>
          <p:nvPr>
            <p:ph type="ftr" sz="quarter" idx="3"/>
          </p:nvPr>
        </p:nvSpPr>
        <p:spPr>
          <a:xfrm>
            <a:off x="350520" y="6452235"/>
            <a:ext cx="4114800" cy="365125"/>
          </a:xfrm>
          <a:prstGeom prst="rect">
            <a:avLst/>
          </a:prstGeom>
        </p:spPr>
        <p:txBody>
          <a:bodyPr vert="horz" lIns="91440" tIns="45720" rIns="91440" bIns="45720" rtlCol="0" anchor="ctr"/>
          <a:lstStyle>
            <a:lvl1pPr algn="l">
              <a:defRPr sz="1200" b="0" i="0">
                <a:solidFill>
                  <a:schemeClr val="tx1">
                    <a:tint val="75000"/>
                  </a:schemeClr>
                </a:solidFill>
                <a:latin typeface="IntelOne Display Regular" panose="020B0503020203020204" pitchFamily="34" charset="77"/>
              </a:defRPr>
            </a:lvl1pPr>
          </a:lstStyle>
          <a:p>
            <a:r>
              <a:rPr lang="en-US">
                <a:solidFill>
                  <a:schemeClr val="tx1"/>
                </a:solidFill>
                <a:ea typeface="Intel Clear" panose="020B0604020203020204" pitchFamily="34" charset="0"/>
                <a:cs typeface="Times New Roman" panose="02020603050405020304" pitchFamily="18" charset="0"/>
              </a:rPr>
              <a:t>This is a test</a:t>
            </a:r>
          </a:p>
        </p:txBody>
      </p:sp>
    </p:spTree>
    <p:extLst>
      <p:ext uri="{BB962C8B-B14F-4D97-AF65-F5344CB8AC3E}">
        <p14:creationId xmlns:p14="http://schemas.microsoft.com/office/powerpoint/2010/main" val="196299328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tiff"/><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notesSlide" Target="../notesSlides/notesSlide9.xml"/><Relationship Id="rId7" Type="http://schemas.openxmlformats.org/officeDocument/2006/relationships/chart" Target="../charts/chart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notesSlide" Target="../notesSlides/notesSlide10.xml"/><Relationship Id="rId7" Type="http://schemas.openxmlformats.org/officeDocument/2006/relationships/chart" Target="../charts/chart10.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notesSlide" Target="../notesSlides/notesSlide11.xml"/><Relationship Id="rId7" Type="http://schemas.openxmlformats.org/officeDocument/2006/relationships/chart" Target="../charts/chart1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b373eaf2-67af-4a29-b28c-3aae9e644f30.filesusr.com/ugd/0c1418_14c5283e7f3e40f9b2955c7d0f60bebe.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hyperlink" Target="http://www.intel.com/PerformanceIndex"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computeexpresslink.org/" TargetMode="External"/><Relationship Id="rId3" Type="http://schemas.openxmlformats.org/officeDocument/2006/relationships/image" Target="../media/image16.tiff"/><Relationship Id="rId7" Type="http://schemas.openxmlformats.org/officeDocument/2006/relationships/hyperlink" Target="https://b373eaf2-67af-4a29-b28c-3aae9e644f30.filesusr.com/ugd/0c1418_14c5283e7f3e40f9b2955c7d0f60bebe.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tiff"/><Relationship Id="rId5" Type="http://schemas.openxmlformats.org/officeDocument/2006/relationships/image" Target="../media/image15.tiff"/><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1.tiff"/><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5.png"/><Relationship Id="rId7"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6.tiff"/><Relationship Id="rId5" Type="http://schemas.openxmlformats.org/officeDocument/2006/relationships/image" Target="../media/image8.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hyperlink" Target="https://www.smartm.com/media/press-releases/SMART_Modular_Technologies_Launches_its_First_Compute_Express_Link_Memory_Module" TargetMode="External"/><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hyperlink" Target="https://www.asteralabs.com/products/cxl-memory-accelerators/" TargetMode="External"/><Relationship Id="rId7" Type="http://schemas.openxmlformats.org/officeDocument/2006/relationships/hyperlink" Target="https://news.skhynix.com/sk-hynix-develops-ddr5-dram-cxltm-memory-to-expand-the-cxl-memory-ecosystem/" TargetMode="External"/><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notesSlide" Target="../notesSlides/notesSlide19.xml"/><Relationship Id="rId16" Type="http://schemas.microsoft.com/office/2007/relationships/hdphoto" Target="../media/hdphoto6.wdp"/><Relationship Id="rId20"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hyperlink" Target="https://news.samsung.com/global/samsung-electronics-unveils-far-reaching-next-generation-memory-solutions-at-flash-memory-summit-2022" TargetMode="External"/><Relationship Id="rId11" Type="http://schemas.microsoft.com/office/2007/relationships/hdphoto" Target="../media/hdphoto4.wdp"/><Relationship Id="rId5" Type="http://schemas.openxmlformats.org/officeDocument/2006/relationships/hyperlink" Target="https://news.samsung.com/global/samsung-electronics-introduces-industrys-first-512gb-cxl-memory-module" TargetMode="External"/><Relationship Id="rId15" Type="http://schemas.openxmlformats.org/officeDocument/2006/relationships/image" Target="../media/image37.png"/><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hyperlink" Target="http://nantero.com/" TargetMode="External"/><Relationship Id="rId9" Type="http://schemas.openxmlformats.org/officeDocument/2006/relationships/hyperlink" Target="https://www.tanzanitesi.com/pooling-demo" TargetMode="External"/><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hyperlink" Target="mailto:ezekiel.harvey@astera.com" TargetMode="External"/><Relationship Id="rId13" Type="http://schemas.openxmlformats.org/officeDocument/2006/relationships/hyperlink" Target="mailto:jangryul.kim@sk.com" TargetMode="External"/><Relationship Id="rId3" Type="http://schemas.openxmlformats.org/officeDocument/2006/relationships/hyperlink" Target="mailto:weili@flctechnologygroup.com" TargetMode="External"/><Relationship Id="rId7" Type="http://schemas.openxmlformats.org/officeDocument/2006/relationships/hyperlink" Target="mailto:cbshung@wolleytech.com" TargetMode="External"/><Relationship Id="rId12" Type="http://schemas.openxmlformats.org/officeDocument/2006/relationships/hyperlink" Target="mailto:sam.patel.df@renesas.com" TargetMode="External"/><Relationship Id="rId17" Type="http://schemas.openxmlformats.org/officeDocument/2006/relationships/hyperlink" Target="mailto:Arthur.Sainio@smartm.com" TargetMode="External"/><Relationship Id="rId2" Type="http://schemas.openxmlformats.org/officeDocument/2006/relationships/hyperlink" Target="mailto:arif@cadence.com" TargetMode="External"/><Relationship Id="rId16" Type="http://schemas.openxmlformats.org/officeDocument/2006/relationships/hyperlink" Target="mailto:jp.prout@samsung.com" TargetMode="External"/><Relationship Id="rId1" Type="http://schemas.openxmlformats.org/officeDocument/2006/relationships/slideLayout" Target="../slideLayouts/slideLayout8.xml"/><Relationship Id="rId6" Type="http://schemas.openxmlformats.org/officeDocument/2006/relationships/hyperlink" Target="mailto:Gary.Ruggles@synopsys.com" TargetMode="External"/><Relationship Id="rId11" Type="http://schemas.openxmlformats.org/officeDocument/2006/relationships/hyperlink" Target="mailto:robert.jin@montage-tech.com" TargetMode="External"/><Relationship Id="rId5" Type="http://schemas.openxmlformats.org/officeDocument/2006/relationships/hyperlink" Target="mailto:bbreiling@rambus.com" TargetMode="External"/><Relationship Id="rId15" Type="http://schemas.openxmlformats.org/officeDocument/2006/relationships/hyperlink" Target="mailto:rrbaxter@micron.com" TargetMode="External"/><Relationship Id="rId10" Type="http://schemas.openxmlformats.org/officeDocument/2006/relationships/hyperlink" Target="mailto:jeremiah.tussey@microchip.com" TargetMode="External"/><Relationship Id="rId4" Type="http://schemas.openxmlformats.org/officeDocument/2006/relationships/hyperlink" Target="mailto:gopa@mobiveil.com" TargetMode="External"/><Relationship Id="rId9" Type="http://schemas.openxmlformats.org/officeDocument/2006/relationships/hyperlink" Target="mailto:ehanke@intelliprop.com" TargetMode="External"/><Relationship Id="rId14" Type="http://schemas.openxmlformats.org/officeDocument/2006/relationships/hyperlink" Target="mailto:smadan@tanzanitesi.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flashmemorysummit.com/English/Collaterals/Proceedings/2018/20180809_NEWM-301A-1_Gervasi.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F50BC-0E74-4912-A88B-23F24455CEBE}"/>
              </a:ext>
            </a:extLst>
          </p:cNvPr>
          <p:cNvSpPr>
            <a:spLocks noGrp="1"/>
          </p:cNvSpPr>
          <p:nvPr>
            <p:ph type="ctrTitle"/>
          </p:nvPr>
        </p:nvSpPr>
        <p:spPr/>
        <p:txBody>
          <a:bodyPr>
            <a:noAutofit/>
          </a:bodyPr>
          <a:lstStyle/>
          <a:p>
            <a:r>
              <a:rPr lang="en-US" sz="4800" dirty="0"/>
              <a:t>Path to CXL™ </a:t>
            </a:r>
            <a:br>
              <a:rPr lang="en-US" sz="4800" dirty="0"/>
            </a:br>
            <a:r>
              <a:rPr lang="en-US" sz="4000" dirty="0"/>
              <a:t>Maximizing Business Value for Data Centers</a:t>
            </a:r>
          </a:p>
        </p:txBody>
      </p:sp>
      <p:sp>
        <p:nvSpPr>
          <p:cNvPr id="10" name="Text Placeholder 9">
            <a:extLst>
              <a:ext uri="{FF2B5EF4-FFF2-40B4-BE49-F238E27FC236}">
                <a16:creationId xmlns:a16="http://schemas.microsoft.com/office/drawing/2014/main" id="{59944167-25FB-445C-84B5-C5E238BD3A9F}"/>
              </a:ext>
            </a:extLst>
          </p:cNvPr>
          <p:cNvSpPr>
            <a:spLocks noGrp="1"/>
          </p:cNvSpPr>
          <p:nvPr>
            <p:ph type="body" sz="quarter" idx="10"/>
          </p:nvPr>
        </p:nvSpPr>
        <p:spPr>
          <a:xfrm>
            <a:off x="1543438" y="3595674"/>
            <a:ext cx="9810362" cy="627700"/>
          </a:xfrm>
        </p:spPr>
        <p:txBody>
          <a:bodyPr>
            <a:normAutofit/>
          </a:bodyPr>
          <a:lstStyle/>
          <a:p>
            <a:r>
              <a:rPr lang="en-US" sz="2400" dirty="0"/>
              <a:t>January 2023</a:t>
            </a:r>
          </a:p>
        </p:txBody>
      </p:sp>
    </p:spTree>
    <p:extLst>
      <p:ext uri="{BB962C8B-B14F-4D97-AF65-F5344CB8AC3E}">
        <p14:creationId xmlns:p14="http://schemas.microsoft.com/office/powerpoint/2010/main" val="223081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Optane™ Still Solves Customer Problems Today!</a:t>
            </a:r>
          </a:p>
        </p:txBody>
      </p:sp>
      <p:sp>
        <p:nvSpPr>
          <p:cNvPr id="5" name="Rectangle 4">
            <a:extLst>
              <a:ext uri="{FF2B5EF4-FFF2-40B4-BE49-F238E27FC236}">
                <a16:creationId xmlns:a16="http://schemas.microsoft.com/office/drawing/2014/main" id="{74D13409-B6E8-A217-5DAD-E508EF70A39B}"/>
              </a:ext>
            </a:extLst>
          </p:cNvPr>
          <p:cNvSpPr/>
          <p:nvPr/>
        </p:nvSpPr>
        <p:spPr>
          <a:xfrm>
            <a:off x="772439" y="1827005"/>
            <a:ext cx="4319406" cy="2915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6" name="TextBox 5">
            <a:extLst>
              <a:ext uri="{FF2B5EF4-FFF2-40B4-BE49-F238E27FC236}">
                <a16:creationId xmlns:a16="http://schemas.microsoft.com/office/drawing/2014/main" id="{E63A7BBC-3917-209F-6989-5F25DA7A3B24}"/>
              </a:ext>
            </a:extLst>
          </p:cNvPr>
          <p:cNvSpPr txBox="1"/>
          <p:nvPr/>
        </p:nvSpPr>
        <p:spPr>
          <a:xfrm>
            <a:off x="1010617" y="1967240"/>
            <a:ext cx="3885783" cy="2121093"/>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mj-lt"/>
                <a:ea typeface="+mn-ea"/>
                <a:cs typeface="Arial"/>
                <a:sym typeface="Helvetica Neue"/>
              </a:rPr>
              <a:t>Continuing Pain Points</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rgbClr val="00C7FD"/>
                </a:solidFill>
                <a:latin typeface="IntelOne Text" panose="020B0503020203020204" pitchFamily="34" charset="77"/>
                <a:cs typeface="Arial"/>
              </a:rPr>
              <a:t>DRAM is too expensive</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Scale-up is </a:t>
            </a:r>
            <a:r>
              <a:rPr lang="en-US" sz="1800" dirty="0">
                <a:solidFill>
                  <a:srgbClr val="00C7FD"/>
                </a:solidFill>
                <a:latin typeface="IntelOne Text" panose="020B0503020203020204" pitchFamily="34" charset="77"/>
                <a:cs typeface="Arial"/>
              </a:rPr>
              <a:t>expensive</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Not enough capacity</a:t>
            </a:r>
            <a:endParaRPr lang="en-US" sz="1800" dirty="0">
              <a:solidFill>
                <a:srgbClr val="00C7FD"/>
              </a:solidFill>
              <a:latin typeface="IntelOne Text" panose="020B0503020203020204" pitchFamily="34" charset="77"/>
              <a:cs typeface="Arial"/>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rgbClr val="00C7FD"/>
                </a:solidFill>
                <a:latin typeface="IntelOne Text" panose="020B0503020203020204" pitchFamily="34" charset="77"/>
                <a:cs typeface="Arial"/>
              </a:rPr>
              <a:t>Operational inefficiencies</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Poor </a:t>
            </a:r>
            <a:r>
              <a:rPr lang="en-US" sz="1800" dirty="0">
                <a:solidFill>
                  <a:srgbClr val="00C7FD"/>
                </a:solidFill>
                <a:latin typeface="IntelOne Text" panose="020B0503020203020204" pitchFamily="34" charset="77"/>
                <a:cs typeface="Arial"/>
              </a:rPr>
              <a:t>workload performance</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Storage is too slow</a:t>
            </a:r>
          </a:p>
        </p:txBody>
      </p:sp>
      <p:sp>
        <p:nvSpPr>
          <p:cNvPr id="14" name="Rectangle 13">
            <a:extLst>
              <a:ext uri="{FF2B5EF4-FFF2-40B4-BE49-F238E27FC236}">
                <a16:creationId xmlns:a16="http://schemas.microsoft.com/office/drawing/2014/main" id="{77D48165-5F25-9DE3-430D-5EF1A2E14A6B}"/>
              </a:ext>
            </a:extLst>
          </p:cNvPr>
          <p:cNvSpPr/>
          <p:nvPr/>
        </p:nvSpPr>
        <p:spPr>
          <a:xfrm>
            <a:off x="495552" y="1580939"/>
            <a:ext cx="276887" cy="27688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err="1">
              <a:solidFill>
                <a:schemeClr val="tx1"/>
              </a:solidFill>
            </a:endParaRPr>
          </a:p>
        </p:txBody>
      </p:sp>
      <p:pic>
        <p:nvPicPr>
          <p:cNvPr id="15" name="Picture 14">
            <a:extLst>
              <a:ext uri="{FF2B5EF4-FFF2-40B4-BE49-F238E27FC236}">
                <a16:creationId xmlns:a16="http://schemas.microsoft.com/office/drawing/2014/main" id="{B6781621-813C-1F0F-C7F4-E6B0D4EB4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61" y="4352766"/>
            <a:ext cx="3776294" cy="1434992"/>
          </a:xfrm>
          <a:prstGeom prst="rect">
            <a:avLst/>
          </a:prstGeom>
        </p:spPr>
      </p:pic>
      <p:pic>
        <p:nvPicPr>
          <p:cNvPr id="17" name="Picture 16">
            <a:extLst>
              <a:ext uri="{FF2B5EF4-FFF2-40B4-BE49-F238E27FC236}">
                <a16:creationId xmlns:a16="http://schemas.microsoft.com/office/drawing/2014/main" id="{6EAD9EF3-127A-3277-472A-6875660C21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947" y="1625913"/>
            <a:ext cx="635297" cy="620171"/>
          </a:xfrm>
          <a:prstGeom prst="rect">
            <a:avLst/>
          </a:prstGeom>
          <a:noFill/>
        </p:spPr>
      </p:pic>
      <p:sp>
        <p:nvSpPr>
          <p:cNvPr id="18" name="TextBox 17">
            <a:extLst>
              <a:ext uri="{FF2B5EF4-FFF2-40B4-BE49-F238E27FC236}">
                <a16:creationId xmlns:a16="http://schemas.microsoft.com/office/drawing/2014/main" id="{50AF14F8-FE90-1CD1-BD33-3097B91936EE}"/>
              </a:ext>
            </a:extLst>
          </p:cNvPr>
          <p:cNvSpPr txBox="1"/>
          <p:nvPr/>
        </p:nvSpPr>
        <p:spPr>
          <a:xfrm>
            <a:off x="7017905" y="1580939"/>
            <a:ext cx="4278745" cy="1515800"/>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Save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Displace DRAM </a:t>
            </a:r>
            <a:r>
              <a:rPr lang="en-US" sz="1800" dirty="0">
                <a:solidFill>
                  <a:srgbClr val="00C7FD"/>
                </a:solidFill>
                <a:latin typeface="IntelOne Text" panose="020B0503020203020204" pitchFamily="34" charset="77"/>
                <a:cs typeface="Arial"/>
              </a:rPr>
              <a:t>for systems more than 512 GB</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chemeClr val="tx1"/>
                </a:solidFill>
                <a:effectLst/>
                <a:uLnTx/>
                <a:uFillTx/>
                <a:latin typeface="IntelOne Text" panose="020B0503020203020204" pitchFamily="34" charset="77"/>
                <a:ea typeface="+mn-ea"/>
                <a:cs typeface="Arial"/>
                <a:sym typeface="Helvetica Neue"/>
              </a:rPr>
              <a:t>Improve TCO</a:t>
            </a:r>
            <a:r>
              <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 for workloads that need large and</a:t>
            </a:r>
            <a:r>
              <a:rPr lang="en-US" sz="1800" dirty="0">
                <a:solidFill>
                  <a:srgbClr val="00C7FD"/>
                </a:solidFill>
                <a:latin typeface="IntelOne Text" panose="020B0503020203020204" pitchFamily="34" charset="77"/>
                <a:cs typeface="Arial"/>
              </a:rPr>
              <a:t>/or persistent memory</a:t>
            </a:r>
            <a:endPar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endParaRPr>
          </a:p>
        </p:txBody>
      </p:sp>
      <p:pic>
        <p:nvPicPr>
          <p:cNvPr id="19" name="Picture 18">
            <a:extLst>
              <a:ext uri="{FF2B5EF4-FFF2-40B4-BE49-F238E27FC236}">
                <a16:creationId xmlns:a16="http://schemas.microsoft.com/office/drawing/2014/main" id="{83C80028-7414-49A3-7C12-6890EA88AF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1947" y="3229045"/>
            <a:ext cx="648319" cy="648319"/>
          </a:xfrm>
          <a:prstGeom prst="rect">
            <a:avLst/>
          </a:prstGeom>
          <a:noFill/>
        </p:spPr>
      </p:pic>
      <p:sp>
        <p:nvSpPr>
          <p:cNvPr id="20" name="TextBox 19">
            <a:extLst>
              <a:ext uri="{FF2B5EF4-FFF2-40B4-BE49-F238E27FC236}">
                <a16:creationId xmlns:a16="http://schemas.microsoft.com/office/drawing/2014/main" id="{535D2469-7DB5-9CE7-FA59-D796CF9DBCB5}"/>
              </a:ext>
            </a:extLst>
          </p:cNvPr>
          <p:cNvSpPr txBox="1"/>
          <p:nvPr/>
        </p:nvSpPr>
        <p:spPr>
          <a:xfrm>
            <a:off x="7017905" y="3279109"/>
            <a:ext cx="4673352" cy="1515800"/>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Do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Increase memory size </a:t>
            </a:r>
            <a:r>
              <a:rPr lang="en-US" sz="1800" dirty="0">
                <a:solidFill>
                  <a:srgbClr val="00C7FD"/>
                </a:solidFill>
                <a:latin typeface="IntelOne Text" panose="020B0503020203020204" pitchFamily="34" charset="77"/>
                <a:cs typeface="Arial"/>
              </a:rPr>
              <a:t>for large memory or software license fees per core</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chemeClr val="tx1"/>
                </a:solidFill>
                <a:effectLst/>
                <a:uLnTx/>
                <a:uFillTx/>
                <a:latin typeface="IntelOne Text" panose="020B0503020203020204" pitchFamily="34" charset="77"/>
                <a:ea typeface="+mn-ea"/>
                <a:cs typeface="Arial"/>
                <a:sym typeface="Helvetica Neue"/>
              </a:rPr>
              <a:t>Consolidate workloads</a:t>
            </a:r>
            <a:r>
              <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 for more </a:t>
            </a:r>
            <a:r>
              <a:rPr lang="en-US" sz="1800" dirty="0">
                <a:solidFill>
                  <a:srgbClr val="00C7FD"/>
                </a:solidFill>
                <a:latin typeface="IntelOne Text" panose="020B0503020203020204" pitchFamily="34" charset="77"/>
                <a:cs typeface="Arial"/>
              </a:rPr>
              <a:t>VMs with lower CPU utilization</a:t>
            </a:r>
            <a:endPar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endParaRPr>
          </a:p>
        </p:txBody>
      </p:sp>
      <p:pic>
        <p:nvPicPr>
          <p:cNvPr id="21" name="Picture 20">
            <a:extLst>
              <a:ext uri="{FF2B5EF4-FFF2-40B4-BE49-F238E27FC236}">
                <a16:creationId xmlns:a16="http://schemas.microsoft.com/office/drawing/2014/main" id="{9E774BDF-4B9F-7B51-7346-792D5F6D3F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2572" y="5017081"/>
            <a:ext cx="844410" cy="612197"/>
          </a:xfrm>
          <a:prstGeom prst="rect">
            <a:avLst/>
          </a:prstGeom>
          <a:noFill/>
        </p:spPr>
      </p:pic>
      <p:sp>
        <p:nvSpPr>
          <p:cNvPr id="22" name="TextBox 21">
            <a:extLst>
              <a:ext uri="{FF2B5EF4-FFF2-40B4-BE49-F238E27FC236}">
                <a16:creationId xmlns:a16="http://schemas.microsoft.com/office/drawing/2014/main" id="{42A55E7B-B522-7400-2612-75B5E1A0D88A}"/>
              </a:ext>
            </a:extLst>
          </p:cNvPr>
          <p:cNvSpPr txBox="1"/>
          <p:nvPr/>
        </p:nvSpPr>
        <p:spPr>
          <a:xfrm>
            <a:off x="7017905" y="4964219"/>
            <a:ext cx="4278745" cy="123880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Go Faster</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Break the I/O bottlenecks</a:t>
            </a:r>
            <a:endParaRPr lang="en-US" sz="1800" dirty="0">
              <a:solidFill>
                <a:srgbClr val="00C7FD"/>
              </a:solidFill>
              <a:latin typeface="IntelOne Text" panose="020B0503020203020204" pitchFamily="34" charset="77"/>
              <a:cs typeface="Arial"/>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chemeClr val="tx1"/>
                </a:solidFill>
                <a:effectLst/>
                <a:uLnTx/>
                <a:uFillTx/>
                <a:latin typeface="IntelOne Text" panose="020B0503020203020204" pitchFamily="34" charset="77"/>
                <a:ea typeface="+mn-ea"/>
                <a:cs typeface="Arial"/>
                <a:sym typeface="Helvetica Neue"/>
              </a:rPr>
              <a:t>Add high-speed storage</a:t>
            </a:r>
            <a:r>
              <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 using tiered storage subsystems</a:t>
            </a:r>
          </a:p>
        </p:txBody>
      </p:sp>
    </p:spTree>
    <p:custDataLst>
      <p:tags r:id="rId1"/>
    </p:custDataLst>
    <p:extLst>
      <p:ext uri="{BB962C8B-B14F-4D97-AF65-F5344CB8AC3E}">
        <p14:creationId xmlns:p14="http://schemas.microsoft.com/office/powerpoint/2010/main" val="311828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5E56E9-431A-471A-AC7D-64BB045D6C44}"/>
              </a:ext>
            </a:extLst>
          </p:cNvPr>
          <p:cNvSpPr/>
          <p:nvPr/>
        </p:nvSpPr>
        <p:spPr>
          <a:xfrm>
            <a:off x="8039798" y="1340834"/>
            <a:ext cx="1574849" cy="4896155"/>
          </a:xfrm>
          <a:prstGeom prst="rect">
            <a:avLst/>
          </a:prstGeom>
          <a:solidFill>
            <a:schemeClr val="bg2">
              <a:lumMod val="50000"/>
              <a:alpha val="247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4" name="Rectangle 3">
            <a:extLst>
              <a:ext uri="{FF2B5EF4-FFF2-40B4-BE49-F238E27FC236}">
                <a16:creationId xmlns:a16="http://schemas.microsoft.com/office/drawing/2014/main" id="{44334123-D79C-E52C-31FC-6D3192034B41}"/>
              </a:ext>
            </a:extLst>
          </p:cNvPr>
          <p:cNvSpPr/>
          <p:nvPr/>
        </p:nvSpPr>
        <p:spPr>
          <a:xfrm>
            <a:off x="4772163" y="1340834"/>
            <a:ext cx="1574849" cy="4896155"/>
          </a:xfrm>
          <a:prstGeom prst="rect">
            <a:avLst/>
          </a:prstGeom>
          <a:solidFill>
            <a:schemeClr val="bg2">
              <a:lumMod val="50000"/>
              <a:alpha val="247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 name="Rectangle 2">
            <a:extLst>
              <a:ext uri="{FF2B5EF4-FFF2-40B4-BE49-F238E27FC236}">
                <a16:creationId xmlns:a16="http://schemas.microsoft.com/office/drawing/2014/main" id="{5612A3DB-DDEF-CDF2-9A23-EF91F0B84644}"/>
              </a:ext>
            </a:extLst>
          </p:cNvPr>
          <p:cNvSpPr/>
          <p:nvPr/>
        </p:nvSpPr>
        <p:spPr>
          <a:xfrm>
            <a:off x="1423845" y="1340834"/>
            <a:ext cx="1574849" cy="4896155"/>
          </a:xfrm>
          <a:prstGeom prst="rect">
            <a:avLst/>
          </a:prstGeom>
          <a:solidFill>
            <a:schemeClr val="bg2">
              <a:lumMod val="50000"/>
              <a:alpha val="247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aphicFrame>
        <p:nvGraphicFramePr>
          <p:cNvPr id="2" name="Table 2">
            <a:extLst>
              <a:ext uri="{FF2B5EF4-FFF2-40B4-BE49-F238E27FC236}">
                <a16:creationId xmlns:a16="http://schemas.microsoft.com/office/drawing/2014/main" id="{C126BF1F-1A48-0B7B-8AB0-78D5506C9194}"/>
              </a:ext>
            </a:extLst>
          </p:cNvPr>
          <p:cNvGraphicFramePr>
            <a:graphicFrameLocks noGrp="1"/>
          </p:cNvGraphicFramePr>
          <p:nvPr>
            <p:extLst>
              <p:ext uri="{D42A27DB-BD31-4B8C-83A1-F6EECF244321}">
                <p14:modId xmlns:p14="http://schemas.microsoft.com/office/powerpoint/2010/main" val="1101009889"/>
              </p:ext>
            </p:extLst>
          </p:nvPr>
        </p:nvGraphicFramePr>
        <p:xfrm>
          <a:off x="464050" y="1216140"/>
          <a:ext cx="10744277" cy="5020849"/>
        </p:xfrm>
        <a:graphic>
          <a:graphicData uri="http://schemas.openxmlformats.org/drawingml/2006/table">
            <a:tbl>
              <a:tblPr firstRow="1" bandRow="1">
                <a:tableStyleId>{69012ECD-51FC-41F1-AA8D-1B2483CD663E}</a:tableStyleId>
              </a:tblPr>
              <a:tblGrid>
                <a:gridCol w="988232">
                  <a:extLst>
                    <a:ext uri="{9D8B030D-6E8A-4147-A177-3AD203B41FA5}">
                      <a16:colId xmlns:a16="http://schemas.microsoft.com/office/drawing/2014/main" val="3745535228"/>
                    </a:ext>
                  </a:extLst>
                </a:gridCol>
                <a:gridCol w="1573306">
                  <a:extLst>
                    <a:ext uri="{9D8B030D-6E8A-4147-A177-3AD203B41FA5}">
                      <a16:colId xmlns:a16="http://schemas.microsoft.com/office/drawing/2014/main" val="1935335344"/>
                    </a:ext>
                  </a:extLst>
                </a:gridCol>
                <a:gridCol w="1754230">
                  <a:extLst>
                    <a:ext uri="{9D8B030D-6E8A-4147-A177-3AD203B41FA5}">
                      <a16:colId xmlns:a16="http://schemas.microsoft.com/office/drawing/2014/main" val="1911323298"/>
                    </a:ext>
                  </a:extLst>
                </a:gridCol>
                <a:gridCol w="1593250">
                  <a:extLst>
                    <a:ext uri="{9D8B030D-6E8A-4147-A177-3AD203B41FA5}">
                      <a16:colId xmlns:a16="http://schemas.microsoft.com/office/drawing/2014/main" val="2440340745"/>
                    </a:ext>
                  </a:extLst>
                </a:gridCol>
                <a:gridCol w="1745696">
                  <a:extLst>
                    <a:ext uri="{9D8B030D-6E8A-4147-A177-3AD203B41FA5}">
                      <a16:colId xmlns:a16="http://schemas.microsoft.com/office/drawing/2014/main" val="1622555739"/>
                    </a:ext>
                  </a:extLst>
                </a:gridCol>
                <a:gridCol w="1579410">
                  <a:extLst>
                    <a:ext uri="{9D8B030D-6E8A-4147-A177-3AD203B41FA5}">
                      <a16:colId xmlns:a16="http://schemas.microsoft.com/office/drawing/2014/main" val="2635671791"/>
                    </a:ext>
                  </a:extLst>
                </a:gridCol>
                <a:gridCol w="1510153">
                  <a:extLst>
                    <a:ext uri="{9D8B030D-6E8A-4147-A177-3AD203B41FA5}">
                      <a16:colId xmlns:a16="http://schemas.microsoft.com/office/drawing/2014/main" val="3134093502"/>
                    </a:ext>
                  </a:extLst>
                </a:gridCol>
              </a:tblGrid>
              <a:tr h="1470301">
                <a:tc>
                  <a:txBody>
                    <a:bodyPr/>
                    <a:lstStyle/>
                    <a:p>
                      <a:endParaRPr lang="en-US" sz="1400" dirty="0"/>
                    </a:p>
                  </a:txBody>
                  <a:tcPr>
                    <a:lnL w="6350" cap="flat" cmpd="sng" algn="ctr">
                      <a:noFill/>
                      <a:prstDash val="solid"/>
                      <a:miter lim="800000"/>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rPr>
                        <a:t>Storage</a:t>
                      </a:r>
                      <a:br>
                        <a:rPr lang="en-US" sz="1100" dirty="0">
                          <a:solidFill>
                            <a:schemeClr val="accent2"/>
                          </a:solidFill>
                        </a:rPr>
                      </a:br>
                      <a:r>
                        <a:rPr lang="en-US" sz="1100" b="0" dirty="0">
                          <a:solidFill>
                            <a:schemeClr val="accent2"/>
                          </a:solidFill>
                        </a:rPr>
                        <a:t>Storage and </a:t>
                      </a:r>
                      <a:br>
                        <a:rPr lang="en-US" sz="1100" b="0" dirty="0">
                          <a:solidFill>
                            <a:schemeClr val="accent2"/>
                          </a:solidFill>
                        </a:rPr>
                      </a:br>
                      <a:r>
                        <a:rPr lang="en-US" sz="1100" b="0" dirty="0">
                          <a:solidFill>
                            <a:schemeClr val="accent2"/>
                          </a:solidFill>
                        </a:rPr>
                        <a:t>RDMA Replication</a:t>
                      </a:r>
                      <a:endParaRPr lang="en-US" sz="1100" dirty="0">
                        <a:solidFill>
                          <a:schemeClr val="accent2"/>
                        </a:solidFill>
                      </a:endParaRPr>
                    </a:p>
                  </a:txBody>
                  <a:tcPr anchor="b">
                    <a:lnL>
                      <a:noFill/>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rPr>
                        <a:t>Infrastructure</a:t>
                      </a:r>
                      <a:br>
                        <a:rPr lang="en-US" sz="1100" dirty="0">
                          <a:solidFill>
                            <a:schemeClr val="accent2"/>
                          </a:solidFill>
                        </a:rPr>
                      </a:br>
                      <a:r>
                        <a:rPr lang="en-US" sz="1100" b="0" dirty="0">
                          <a:solidFill>
                            <a:schemeClr val="accent2"/>
                          </a:solidFill>
                        </a:rPr>
                        <a:t>VM, Container, and Density</a:t>
                      </a:r>
                    </a:p>
                  </a:txBody>
                  <a:tcPr anchor="b">
                    <a:lnL>
                      <a:noFill/>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rPr>
                        <a:t>Databases</a:t>
                      </a:r>
                      <a:br>
                        <a:rPr lang="en-US" sz="1600" dirty="0">
                          <a:solidFill>
                            <a:schemeClr val="accent2"/>
                          </a:solidFill>
                        </a:rPr>
                      </a:br>
                      <a:r>
                        <a:rPr lang="en-US" sz="1100" b="0" dirty="0">
                          <a:solidFill>
                            <a:schemeClr val="accent2"/>
                          </a:solidFill>
                        </a:rPr>
                        <a:t>In-Memory DB,  and Persistent Caching</a:t>
                      </a:r>
                      <a:endParaRPr lang="en-US" sz="1200" b="0" dirty="0">
                        <a:solidFill>
                          <a:schemeClr val="accent2"/>
                        </a:solidFill>
                      </a:endParaRPr>
                    </a:p>
                  </a:txBody>
                  <a:tcPr anchor="b">
                    <a:lnL>
                      <a:noFill/>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rPr>
                        <a:t>AI/Analytics</a:t>
                      </a:r>
                    </a:p>
                    <a:p>
                      <a:pPr algn="ctr"/>
                      <a:r>
                        <a:rPr lang="en-US" sz="1100" b="0" dirty="0" err="1">
                          <a:solidFill>
                            <a:schemeClr val="accent2"/>
                          </a:solidFill>
                        </a:rPr>
                        <a:t>Recsys</a:t>
                      </a:r>
                      <a:r>
                        <a:rPr lang="en-US" sz="1100" b="0" dirty="0">
                          <a:solidFill>
                            <a:schemeClr val="accent2"/>
                          </a:solidFill>
                        </a:rPr>
                        <a:t> and </a:t>
                      </a:r>
                      <a:br>
                        <a:rPr lang="en-US" sz="1100" b="0" dirty="0">
                          <a:solidFill>
                            <a:schemeClr val="accent2"/>
                          </a:solidFill>
                        </a:rPr>
                      </a:br>
                      <a:r>
                        <a:rPr lang="en-US" sz="1100" b="0" dirty="0">
                          <a:solidFill>
                            <a:schemeClr val="accent2"/>
                          </a:solidFill>
                        </a:rPr>
                        <a:t>ML Analytics</a:t>
                      </a:r>
                      <a:endParaRPr lang="en-US" sz="1200" b="0" dirty="0">
                        <a:solidFill>
                          <a:schemeClr val="accent2"/>
                        </a:solidFill>
                      </a:endParaRPr>
                    </a:p>
                  </a:txBody>
                  <a:tcPr anchor="b">
                    <a:lnL>
                      <a:noFill/>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rPr>
                        <a:t>HPC</a:t>
                      </a:r>
                    </a:p>
                    <a:p>
                      <a:pPr algn="ctr"/>
                      <a:r>
                        <a:rPr lang="en-US" sz="1100" b="0" dirty="0">
                          <a:solidFill>
                            <a:schemeClr val="accent2"/>
                          </a:solidFill>
                        </a:rPr>
                        <a:t>Large Memory </a:t>
                      </a:r>
                      <a:br>
                        <a:rPr lang="en-US" sz="1100" b="0" dirty="0">
                          <a:solidFill>
                            <a:schemeClr val="accent2"/>
                          </a:solidFill>
                        </a:rPr>
                      </a:br>
                      <a:r>
                        <a:rPr lang="en-US" sz="1100" b="0" dirty="0">
                          <a:solidFill>
                            <a:schemeClr val="accent2"/>
                          </a:solidFill>
                        </a:rPr>
                        <a:t>Tech Computing</a:t>
                      </a:r>
                      <a:endParaRPr lang="en-US" sz="1200" b="0" dirty="0">
                        <a:solidFill>
                          <a:schemeClr val="accent2"/>
                        </a:solidFill>
                      </a:endParaRPr>
                    </a:p>
                  </a:txBody>
                  <a:tcPr anchor="b">
                    <a:lnL>
                      <a:noFill/>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rPr>
                        <a:t>Comms</a:t>
                      </a:r>
                    </a:p>
                    <a:p>
                      <a:pPr algn="ctr"/>
                      <a:r>
                        <a:rPr lang="en-US" sz="1100" b="0" dirty="0">
                          <a:solidFill>
                            <a:schemeClr val="accent2"/>
                          </a:solidFill>
                        </a:rPr>
                        <a:t>Expanded Memory </a:t>
                      </a:r>
                      <a:br>
                        <a:rPr lang="en-US" sz="1100" b="0" dirty="0">
                          <a:solidFill>
                            <a:schemeClr val="accent2"/>
                          </a:solidFill>
                        </a:rPr>
                      </a:br>
                      <a:r>
                        <a:rPr lang="en-US" sz="1100" b="0" dirty="0">
                          <a:solidFill>
                            <a:schemeClr val="accent2"/>
                          </a:solidFill>
                        </a:rPr>
                        <a:t>for cached content</a:t>
                      </a:r>
                    </a:p>
                  </a:txBody>
                  <a:tcPr anchor="b">
                    <a:lnL>
                      <a:noFill/>
                    </a:lnL>
                    <a:lnR w="6350" cap="flat" cmpd="sng" algn="ctr">
                      <a:noFill/>
                      <a:prstDash val="solid"/>
                      <a:miter lim="800000"/>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909188"/>
                  </a:ext>
                </a:extLst>
              </a:tr>
              <a:tr h="929850">
                <a:tc>
                  <a:txBody>
                    <a:bodyPr/>
                    <a:lstStyle/>
                    <a:p>
                      <a:r>
                        <a:rPr lang="en-US" sz="1600" b="1" dirty="0">
                          <a:solidFill>
                            <a:schemeClr val="accent3"/>
                          </a:solidFill>
                        </a:rPr>
                        <a:t>SSD</a:t>
                      </a:r>
                    </a:p>
                  </a:txBody>
                  <a:tcPr>
                    <a:lnL w="6350" cap="flat" cmpd="sng" algn="ctr">
                      <a:noFill/>
                      <a:prstDash val="solid"/>
                      <a:miter lim="800000"/>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hangingPunct="1">
                        <a:lnSpc>
                          <a:spcPct val="100000"/>
                        </a:lnSpc>
                        <a:spcBef>
                          <a:spcPts val="200"/>
                        </a:spcBef>
                        <a:buFont typeface="Arial" panose="020B0604020202020204" pitchFamily="34" charset="0"/>
                        <a:buNone/>
                      </a:pPr>
                      <a:r>
                        <a:rPr lang="en-US" sz="1200" b="1" kern="1200" dirty="0">
                          <a:solidFill>
                            <a:schemeClr val="accent2"/>
                          </a:solidFill>
                          <a:latin typeface="+mn-lt"/>
                          <a:ea typeface="Intel Clear Light" panose="020B0404020203020204" pitchFamily="34" charset="0"/>
                          <a:cs typeface="Intel Clear Light" panose="020B0404020203020204" pitchFamily="34" charset="0"/>
                        </a:rPr>
                        <a:t>Faster Storage</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VAST</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CSAL</a:t>
                      </a:r>
                    </a:p>
                  </a:txBody>
                  <a:tcPr>
                    <a:lnL>
                      <a:noFill/>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Nutanix HCI (+)</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VMWare vSAN</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RedHat OpenShift</a:t>
                      </a:r>
                    </a:p>
                  </a:txBody>
                  <a:tcPr>
                    <a:lnL>
                      <a:noFill/>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err="1">
                          <a:solidFill>
                            <a:schemeClr val="accent2"/>
                          </a:solidFill>
                          <a:latin typeface="+mn-lt"/>
                          <a:ea typeface="Intel Clear Light" panose="020B0404020203020204" pitchFamily="34" charset="0"/>
                          <a:cs typeface="Intel Clear Light" panose="020B0404020203020204" pitchFamily="34" charset="0"/>
                        </a:rPr>
                        <a:t>RecSys</a:t>
                      </a:r>
                      <a:endParaRPr lang="en-US" sz="1200" b="1" kern="1200" dirty="0">
                        <a:solidFill>
                          <a:schemeClr val="accent2"/>
                        </a:solidFill>
                        <a:latin typeface="+mn-lt"/>
                        <a:ea typeface="Intel Clear Light" panose="020B0404020203020204" pitchFamily="34" charset="0"/>
                        <a:cs typeface="Intel Clear Light" panose="020B0404020203020204" pitchFamily="34" charset="0"/>
                      </a:endParaRP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mn-lt"/>
                          <a:ea typeface="Intel Clear Light" panose="020B0404020203020204" pitchFamily="34" charset="0"/>
                          <a:cs typeface="Intel Clear Light" panose="020B0404020203020204" pitchFamily="34" charset="0"/>
                        </a:rPr>
                        <a:t>OCP DLRM</a:t>
                      </a:r>
                    </a:p>
                  </a:txBody>
                  <a:tcPr>
                    <a:lnL>
                      <a:noFill/>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w="6350" cap="flat" cmpd="sng" algn="ctr">
                      <a:noFill/>
                      <a:prstDash val="solid"/>
                      <a:miter lim="800000"/>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6264129"/>
                  </a:ext>
                </a:extLst>
              </a:tr>
              <a:tr h="1437695">
                <a:tc>
                  <a:txBody>
                    <a:bodyPr/>
                    <a:lstStyle/>
                    <a:p>
                      <a:r>
                        <a:rPr lang="en-US" sz="1600" b="1" dirty="0">
                          <a:solidFill>
                            <a:schemeClr val="accent3"/>
                          </a:solidFill>
                        </a:rPr>
                        <a:t>App Direct Mode</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accent2"/>
                          </a:solidFill>
                          <a:latin typeface="+mn-lt"/>
                          <a:ea typeface="Intel Clear Light" panose="020B0404020203020204" pitchFamily="34" charset="0"/>
                          <a:cs typeface="Intel Clear Light" panose="020B0404020203020204" pitchFamily="34" charset="0"/>
                        </a:rPr>
                        <a:t>RDMA/Replication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mn-lt"/>
                          <a:ea typeface="Intel Clear Light" panose="020B0404020203020204" pitchFamily="34" charset="0"/>
                          <a:cs typeface="Intel Clear Light" panose="020B0404020203020204" pitchFamily="34" charset="0"/>
                        </a:rPr>
                        <a:t>Oracle Exadata</a:t>
                      </a:r>
                    </a:p>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mn-lt"/>
                          <a:ea typeface="Intel Clear Light"/>
                          <a:cs typeface="Intel Clear Light"/>
                        </a:rPr>
                        <a:t>VMware vSphere</a:t>
                      </a:r>
                    </a:p>
                    <a:p>
                      <a:pPr marL="137160" indent="-137160" algn="l" defTabSz="1219170" hangingPunct="1">
                        <a:lnSpc>
                          <a:spcPct val="100000"/>
                        </a:lnSpc>
                        <a:spcBef>
                          <a:spcPts val="200"/>
                        </a:spcBef>
                        <a:buFont typeface="Arial" panose="020B0604020202020204" pitchFamily="34" charset="0"/>
                        <a:buChar char="•"/>
                      </a:pPr>
                      <a:r>
                        <a:rPr lang="en-US" sz="1200" b="0" kern="1200" dirty="0" err="1">
                          <a:solidFill>
                            <a:schemeClr val="tx1"/>
                          </a:solidFill>
                          <a:latin typeface="+mn-lt"/>
                          <a:ea typeface="Intel Clear Light" panose="020B0404020203020204" pitchFamily="34" charset="0"/>
                          <a:cs typeface="Intel Clear Light" panose="020B0404020203020204" pitchFamily="34" charset="0"/>
                        </a:rPr>
                        <a:t>Lightbits</a:t>
                      </a:r>
                      <a:endParaRPr lang="en-US" sz="1200" b="0" kern="1200" dirty="0">
                        <a:solidFill>
                          <a:schemeClr val="tx1"/>
                        </a:solidFill>
                        <a:latin typeface="+mn-lt"/>
                        <a:ea typeface="Intel Clear Light" panose="020B0404020203020204" pitchFamily="34" charset="0"/>
                        <a:cs typeface="Intel Clear Light" panose="020B0404020203020204" pitchFamily="34" charset="0"/>
                      </a:endParaRPr>
                    </a:p>
                    <a:p>
                      <a:pPr marL="137160" indent="-137160" algn="l" defTabSz="1219170" hangingPunct="1">
                        <a:lnSpc>
                          <a:spcPct val="100000"/>
                        </a:lnSpc>
                        <a:spcBef>
                          <a:spcPts val="200"/>
                        </a:spcBef>
                        <a:buFont typeface="Arial" panose="020B0604020202020204" pitchFamily="34" charset="0"/>
                        <a:buChar char="•"/>
                      </a:pPr>
                      <a:r>
                        <a:rPr lang="en-US" sz="1200" b="0" kern="1200" dirty="0" err="1">
                          <a:solidFill>
                            <a:schemeClr val="tx1"/>
                          </a:solidFill>
                          <a:latin typeface="+mn-lt"/>
                          <a:ea typeface="Intel Clear Light" panose="020B0404020203020204" pitchFamily="34" charset="0"/>
                          <a:cs typeface="Intel Clear Light" panose="020B0404020203020204" pitchFamily="34" charset="0"/>
                        </a:rPr>
                        <a:t>MemVerge</a:t>
                      </a:r>
                      <a:endParaRPr lang="en-US" sz="1200" b="0" kern="1200" dirty="0">
                        <a:solidFill>
                          <a:schemeClr val="tx1"/>
                        </a:solidFill>
                        <a:latin typeface="+mn-lt"/>
                        <a:ea typeface="Intel Clear Light" panose="020B0404020203020204" pitchFamily="34" charset="0"/>
                        <a:cs typeface="Intel Clear Light" panose="020B0404020203020204" pitchFamily="34" charset="0"/>
                      </a:endParaRPr>
                    </a:p>
                    <a:p>
                      <a:pPr marL="137160" marR="0" lvl="0" indent="-137160" algn="l" defTabSz="121917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200" b="0" kern="1200" dirty="0" err="1">
                          <a:solidFill>
                            <a:schemeClr val="tx1"/>
                          </a:solidFill>
                          <a:latin typeface="+mn-lt"/>
                          <a:ea typeface="Intel Clear Light" panose="020B0404020203020204" pitchFamily="34" charset="0"/>
                          <a:cs typeface="Intel Clear Light" panose="020B0404020203020204" pitchFamily="34" charset="0"/>
                        </a:rPr>
                        <a:t>Pelikan</a:t>
                      </a:r>
                      <a:r>
                        <a:rPr lang="en-US" sz="1200" b="0" kern="1200" dirty="0">
                          <a:solidFill>
                            <a:schemeClr val="tx1"/>
                          </a:solidFill>
                          <a:latin typeface="+mn-lt"/>
                          <a:ea typeface="Intel Clear Light" panose="020B0404020203020204" pitchFamily="34" charset="0"/>
                          <a:cs typeface="Intel Clear Light" panose="020B0404020203020204" pitchFamily="34" charset="0"/>
                        </a:rPr>
                        <a:t> </a:t>
                      </a:r>
                      <a:r>
                        <a:rPr lang="en-US" sz="1200" b="0" kern="1200" dirty="0" err="1">
                          <a:solidFill>
                            <a:schemeClr val="tx1"/>
                          </a:solidFill>
                          <a:latin typeface="+mn-lt"/>
                          <a:ea typeface="Intel Clear Light" panose="020B0404020203020204" pitchFamily="34" charset="0"/>
                          <a:cs typeface="Intel Clear Light" panose="020B0404020203020204" pitchFamily="34" charset="0"/>
                        </a:rPr>
                        <a:t>Segcache</a:t>
                      </a:r>
                      <a:endParaRPr lang="en-US" sz="1200" b="0" kern="1200" dirty="0">
                        <a:solidFill>
                          <a:schemeClr val="tx1"/>
                        </a:solidFill>
                        <a:latin typeface="+mn-lt"/>
                      </a:endParaRP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lgn="l">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SAP HANA</a:t>
                      </a:r>
                    </a:p>
                    <a:p>
                      <a:pPr marL="137160" indent="-137160" algn="l">
                        <a:lnSpc>
                          <a:spcPct val="100000"/>
                        </a:lnSpc>
                        <a:spcBef>
                          <a:spcPts val="200"/>
                        </a:spcBef>
                        <a:buFont typeface="Arial" panose="020B0604020202020204" pitchFamily="34" charset="0"/>
                        <a:buChar char="•"/>
                      </a:pPr>
                      <a:r>
                        <a:rPr lang="en-US" sz="1200" b="0" kern="1200" dirty="0" err="1">
                          <a:solidFill>
                            <a:schemeClr val="tx1"/>
                          </a:solidFill>
                          <a:latin typeface="+mn-lt"/>
                          <a:ea typeface="Intel Clear Light" panose="020B0404020203020204" pitchFamily="34" charset="0"/>
                          <a:cs typeface="Intel Clear Light" panose="020B0404020203020204" pitchFamily="34" charset="0"/>
                        </a:rPr>
                        <a:t>OracleDB</a:t>
                      </a:r>
                      <a:r>
                        <a:rPr lang="en-US" sz="1200" b="0" kern="1200" dirty="0">
                          <a:solidFill>
                            <a:schemeClr val="tx1"/>
                          </a:solidFill>
                          <a:latin typeface="+mn-lt"/>
                          <a:ea typeface="Intel Clear Light" panose="020B0404020203020204" pitchFamily="34" charset="0"/>
                          <a:cs typeface="Intel Clear Light" panose="020B0404020203020204" pitchFamily="34" charset="0"/>
                        </a:rPr>
                        <a:t> 21C</a:t>
                      </a:r>
                    </a:p>
                    <a:p>
                      <a:pPr marL="137160" indent="-137160" algn="l">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Aerospike</a:t>
                      </a:r>
                    </a:p>
                    <a:p>
                      <a:pPr marL="137160" indent="-137160" algn="l">
                        <a:lnSpc>
                          <a:spcPct val="100000"/>
                        </a:lnSpc>
                        <a:spcBef>
                          <a:spcPts val="200"/>
                        </a:spcBef>
                        <a:buFont typeface="Arial" panose="020B0604020202020204" pitchFamily="34" charset="0"/>
                        <a:buChar char="•"/>
                      </a:pPr>
                      <a:r>
                        <a:rPr lang="en-US" sz="1200" b="0" kern="1200" dirty="0" err="1">
                          <a:solidFill>
                            <a:schemeClr val="tx1"/>
                          </a:solidFill>
                          <a:latin typeface="+mn-lt"/>
                          <a:ea typeface="Intel Clear Light" panose="020B0404020203020204" pitchFamily="34" charset="0"/>
                          <a:cs typeface="Intel Clear Light" panose="020B0404020203020204" pitchFamily="34" charset="0"/>
                        </a:rPr>
                        <a:t>RocksDB</a:t>
                      </a:r>
                      <a:endParaRPr lang="en-US" sz="1200" b="0" kern="1200" dirty="0">
                        <a:solidFill>
                          <a:schemeClr val="tx1"/>
                        </a:solidFill>
                        <a:latin typeface="+mn-lt"/>
                        <a:ea typeface="Intel Clear Light" panose="020B0404020203020204" pitchFamily="34" charset="0"/>
                        <a:cs typeface="Intel Clear Light" panose="020B0404020203020204" pitchFamily="34" charset="0"/>
                      </a:endParaRPr>
                    </a:p>
                    <a:p>
                      <a:pPr marL="137160" indent="-137160" algn="l">
                        <a:lnSpc>
                          <a:spcPct val="100000"/>
                        </a:lnSpc>
                        <a:spcBef>
                          <a:spcPts val="200"/>
                        </a:spcBef>
                        <a:buFont typeface="Arial" panose="020B0604020202020204" pitchFamily="34" charset="0"/>
                        <a:buChar char="•"/>
                      </a:pPr>
                      <a:r>
                        <a:rPr lang="en-US" sz="1200" b="0" kern="1200" dirty="0" err="1">
                          <a:solidFill>
                            <a:schemeClr val="tx1"/>
                          </a:solidFill>
                          <a:latin typeface="+mn-lt"/>
                          <a:ea typeface="Intel Clear Light" panose="020B0404020203020204" pitchFamily="34" charset="0"/>
                          <a:cs typeface="Intel Clear Light" panose="020B0404020203020204" pitchFamily="34" charset="0"/>
                        </a:rPr>
                        <a:t>TieredMemDB</a:t>
                      </a:r>
                      <a:endParaRPr lang="en-US" sz="1200" b="0" kern="1200" dirty="0">
                        <a:solidFill>
                          <a:schemeClr val="tx1"/>
                        </a:solidFill>
                        <a:latin typeface="+mn-lt"/>
                        <a:ea typeface="Intel Clear Light" panose="020B0404020203020204" pitchFamily="34" charset="0"/>
                        <a:cs typeface="Intel Clear Light" panose="020B0404020203020204" pitchFamily="34" charset="0"/>
                      </a:endParaRPr>
                    </a:p>
                    <a:p>
                      <a:pPr marL="137160" indent="-137160" algn="l">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Kx Systems</a:t>
                      </a: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err="1">
                          <a:solidFill>
                            <a:schemeClr val="accent2"/>
                          </a:solidFill>
                          <a:latin typeface="+mn-lt"/>
                          <a:ea typeface="Intel Clear Light" panose="020B0404020203020204" pitchFamily="34" charset="0"/>
                          <a:cs typeface="Intel Clear Light" panose="020B0404020203020204" pitchFamily="34" charset="0"/>
                        </a:rPr>
                        <a:t>RecSys</a:t>
                      </a:r>
                      <a:endParaRPr lang="en-US" sz="1200" b="1" kern="1200" dirty="0">
                        <a:solidFill>
                          <a:schemeClr val="accent2"/>
                        </a:solidFill>
                        <a:latin typeface="+mn-lt"/>
                        <a:ea typeface="Intel Clear Light" panose="020B0404020203020204" pitchFamily="34" charset="0"/>
                        <a:cs typeface="Intel Clear Light" panose="020B0404020203020204" pitchFamily="34" charset="0"/>
                      </a:endParaRP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mn-lt"/>
                          <a:ea typeface="Intel Clear Light" panose="020B0404020203020204" pitchFamily="34" charset="0"/>
                          <a:cs typeface="Intel Clear Light" panose="020B0404020203020204" pitchFamily="34" charset="0"/>
                        </a:rPr>
                        <a:t>Similarity Search: Ref Code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accent2"/>
                          </a:solidFill>
                          <a:latin typeface="+mn-lt"/>
                          <a:ea typeface="Intel Clear Light" panose="020B0404020203020204" pitchFamily="34" charset="0"/>
                          <a:cs typeface="Intel Clear Light" panose="020B0404020203020204" pitchFamily="34" charset="0"/>
                        </a:rPr>
                        <a:t>ML Analytics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mn-lt"/>
                          <a:ea typeface="Intel Clear Light" panose="020B0404020203020204" pitchFamily="34" charset="0"/>
                          <a:cs typeface="Intel Clear Light" panose="020B0404020203020204" pitchFamily="34" charset="0"/>
                        </a:rPr>
                        <a:t>Databricks: Spark</a:t>
                      </a:r>
                      <a:br>
                        <a:rPr lang="en-US" sz="1200" b="0" kern="1200" dirty="0">
                          <a:solidFill>
                            <a:schemeClr val="tx1"/>
                          </a:solidFill>
                          <a:latin typeface="+mn-lt"/>
                          <a:ea typeface="Intel Clear Light" panose="020B0404020203020204" pitchFamily="34" charset="0"/>
                          <a:cs typeface="Intel Clear Light" panose="020B0404020203020204" pitchFamily="34" charset="0"/>
                        </a:rPr>
                      </a:br>
                      <a:r>
                        <a:rPr lang="en-US" sz="1200" b="0" kern="1200" dirty="0" err="1">
                          <a:solidFill>
                            <a:schemeClr val="tx1"/>
                          </a:solidFill>
                          <a:latin typeface="+mn-lt"/>
                          <a:ea typeface="Intel Clear Light" panose="020B0404020203020204" pitchFamily="34" charset="0"/>
                          <a:cs typeface="Intel Clear Light" panose="020B0404020203020204" pitchFamily="34" charset="0"/>
                        </a:rPr>
                        <a:t>Datastax</a:t>
                      </a:r>
                      <a:r>
                        <a:rPr lang="en-US" sz="1200" b="0" kern="1200" dirty="0">
                          <a:solidFill>
                            <a:schemeClr val="tx1"/>
                          </a:solidFill>
                          <a:latin typeface="+mn-lt"/>
                          <a:ea typeface="Intel Clear Light" panose="020B0404020203020204" pitchFamily="34" charset="0"/>
                          <a:cs typeface="Intel Clear Light" panose="020B0404020203020204" pitchFamily="34" charset="0"/>
                        </a:rPr>
                        <a:t>: Cassandra</a:t>
                      </a: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lgn="l">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DAOS</a:t>
                      </a:r>
                      <a:endParaRPr lang="en-US" sz="1200" b="0" kern="1200" dirty="0">
                        <a:solidFill>
                          <a:schemeClr val="tx1"/>
                        </a:solidFill>
                        <a:latin typeface="+mn-lt"/>
                      </a:endParaRP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11178"/>
                  </a:ext>
                </a:extLst>
              </a:tr>
              <a:tr h="1183003">
                <a:tc>
                  <a:txBody>
                    <a:bodyPr/>
                    <a:lstStyle/>
                    <a:p>
                      <a:r>
                        <a:rPr lang="en-US" sz="1600" b="1" dirty="0">
                          <a:solidFill>
                            <a:schemeClr val="accent3"/>
                          </a:solidFill>
                        </a:rPr>
                        <a:t>Memory Mode</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137160" marR="0" lvl="0" indent="-137160" algn="l" defTabSz="121917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200" b="0" kern="1200" dirty="0">
                          <a:solidFill>
                            <a:schemeClr val="tx1"/>
                          </a:solidFill>
                          <a:latin typeface="+mn-lt"/>
                          <a:ea typeface="Intel Clear Light" panose="020B0404020203020204" pitchFamily="34" charset="0"/>
                          <a:cs typeface="Intel Clear Light" panose="020B0404020203020204" pitchFamily="34" charset="0"/>
                        </a:rPr>
                        <a:t>Nutanix HCI</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MSFT Hyper-V</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KVM</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VDI Horizon, Citrix</a:t>
                      </a:r>
                    </a:p>
                    <a:p>
                      <a:pPr marL="137160" indent="-137160" algn="l" defTabSz="1219170" hangingPunct="1">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Memcached</a:t>
                      </a:r>
                      <a:endParaRPr lang="en-US" sz="1200" b="0" kern="1200" dirty="0">
                        <a:solidFill>
                          <a:schemeClr val="tx1"/>
                        </a:solidFill>
                        <a:latin typeface="+mn-lt"/>
                      </a:endParaRPr>
                    </a:p>
                  </a:txBody>
                  <a:tcPr>
                    <a:lnL>
                      <a:noFill/>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137160" indent="-137160" algn="l">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Redis </a:t>
                      </a:r>
                    </a:p>
                    <a:p>
                      <a:pPr marL="137160" indent="-137160" algn="l">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Redis Enterprise</a:t>
                      </a:r>
                    </a:p>
                    <a:p>
                      <a:pPr marL="137160" indent="-137160" algn="l">
                        <a:lnSpc>
                          <a:spcPct val="100000"/>
                        </a:lnSpc>
                        <a:spcBef>
                          <a:spcPts val="20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In-Memory DB</a:t>
                      </a:r>
                    </a:p>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200" b="1" kern="1200" dirty="0">
                          <a:solidFill>
                            <a:schemeClr val="accent2"/>
                          </a:solidFill>
                          <a:latin typeface="+mn-lt"/>
                          <a:ea typeface="Intel Clear Light" panose="020B0404020203020204" pitchFamily="34" charset="0"/>
                          <a:cs typeface="Intel Clear Light" panose="020B0404020203020204" pitchFamily="34" charset="0"/>
                        </a:rPr>
                        <a:t>ML Analytics</a:t>
                      </a:r>
                    </a:p>
                    <a:p>
                      <a:pPr marL="137160" marR="0" lvl="0" indent="-137160" algn="l" defTabSz="121917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200" b="0" kern="1200" dirty="0">
                          <a:solidFill>
                            <a:schemeClr val="tx1"/>
                          </a:solidFill>
                          <a:latin typeface="+mn-lt"/>
                          <a:ea typeface="Intel Clear Light" panose="020B0404020203020204" pitchFamily="34" charset="0"/>
                          <a:cs typeface="Intel Clear Light" panose="020B0404020203020204" pitchFamily="34" charset="0"/>
                        </a:rPr>
                        <a:t>oneAPI AI Analytics Toolkit </a:t>
                      </a:r>
                      <a:r>
                        <a:rPr lang="en-US" sz="1200" b="0" kern="1200" dirty="0" err="1">
                          <a:solidFill>
                            <a:schemeClr val="tx1"/>
                          </a:solidFill>
                          <a:latin typeface="+mn-lt"/>
                          <a:ea typeface="Intel Clear Light" panose="020B0404020203020204" pitchFamily="34" charset="0"/>
                          <a:cs typeface="Intel Clear Light" panose="020B0404020203020204" pitchFamily="34" charset="0"/>
                        </a:rPr>
                        <a:t>Katanagraph</a:t>
                      </a:r>
                      <a:endParaRPr lang="en-US" sz="1200" b="0" kern="1200" dirty="0">
                        <a:solidFill>
                          <a:schemeClr val="tx1"/>
                        </a:solidFill>
                        <a:latin typeface="+mn-lt"/>
                        <a:ea typeface="Intel Clear Light" panose="020B0404020203020204" pitchFamily="34" charset="0"/>
                        <a:cs typeface="Intel Clear Light" panose="020B0404020203020204" pitchFamily="34" charset="0"/>
                      </a:endParaRPr>
                    </a:p>
                  </a:txBody>
                  <a:tcPr>
                    <a:lnL>
                      <a:noFill/>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137160" indent="-137160" algn="l" defTabSz="1219170" hangingPunct="1">
                        <a:lnSpc>
                          <a:spcPct val="100000"/>
                        </a:lnSpc>
                        <a:spcBef>
                          <a:spcPts val="0"/>
                        </a:spcBef>
                        <a:buFont typeface="Arial" panose="020B0604020202020204" pitchFamily="34" charset="0"/>
                        <a:buChar char="•"/>
                      </a:pPr>
                      <a:r>
                        <a:rPr lang="en-US" sz="1200" b="0" kern="1200" dirty="0">
                          <a:solidFill>
                            <a:schemeClr val="tx1"/>
                          </a:solidFill>
                          <a:latin typeface="+mn-lt"/>
                          <a:ea typeface="Intel Clear Light" panose="020B0404020203020204" pitchFamily="34" charset="0"/>
                          <a:cs typeface="Intel Clear Light" panose="020B0404020203020204" pitchFamily="34" charset="0"/>
                        </a:rPr>
                        <a:t>Content Delivery Network (CDN)</a:t>
                      </a:r>
                    </a:p>
                    <a:p>
                      <a:pPr marL="137160" indent="-137160" algn="l">
                        <a:buFont typeface="Arial" panose="020B0604020202020204" pitchFamily="34" charset="0"/>
                        <a:buChar char="•"/>
                      </a:pPr>
                      <a:endParaRPr lang="en-US" sz="1200" b="0" kern="1200" dirty="0">
                        <a:solidFill>
                          <a:schemeClr val="tx1"/>
                        </a:solidFill>
                        <a:latin typeface="+mn-lt"/>
                      </a:endParaRPr>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9988096"/>
                  </a:ext>
                </a:extLst>
              </a:tr>
            </a:tbl>
          </a:graphicData>
        </a:graphic>
      </p:graphicFrame>
      <p:sp>
        <p:nvSpPr>
          <p:cNvPr id="11" name="Title 10">
            <a:extLst>
              <a:ext uri="{FF2B5EF4-FFF2-40B4-BE49-F238E27FC236}">
                <a16:creationId xmlns:a16="http://schemas.microsoft.com/office/drawing/2014/main" id="{786BF079-8E73-8D4F-BB67-21DEF81A64DE}"/>
              </a:ext>
            </a:extLst>
          </p:cNvPr>
          <p:cNvSpPr>
            <a:spLocks noGrp="1"/>
          </p:cNvSpPr>
          <p:nvPr>
            <p:ph type="title"/>
          </p:nvPr>
        </p:nvSpPr>
        <p:spPr/>
        <p:txBody>
          <a:bodyPr/>
          <a:lstStyle/>
          <a:p>
            <a:r>
              <a:rPr lang="en-US" dirty="0"/>
              <a:t>Optane Use Cases </a:t>
            </a:r>
            <a:r>
              <a:rPr lang="en-US" b="1" dirty="0">
                <a:solidFill>
                  <a:schemeClr val="accent3"/>
                </a:solidFill>
                <a:latin typeface="+mn-lt"/>
                <a:ea typeface="+mn-ea"/>
                <a:cs typeface="+mn-cs"/>
              </a:rPr>
              <a:t>Today</a:t>
            </a:r>
            <a:endParaRPr lang="en-US" sz="3000" b="1" dirty="0">
              <a:solidFill>
                <a:schemeClr val="accent3"/>
              </a:solidFill>
              <a:latin typeface="+mn-lt"/>
              <a:ea typeface="+mn-ea"/>
              <a:cs typeface="+mn-cs"/>
            </a:endParaRPr>
          </a:p>
        </p:txBody>
      </p:sp>
      <p:pic>
        <p:nvPicPr>
          <p:cNvPr id="98" name="Picture 97" descr="Icon&#10;&#10;Description automatically generated">
            <a:extLst>
              <a:ext uri="{FF2B5EF4-FFF2-40B4-BE49-F238E27FC236}">
                <a16:creationId xmlns:a16="http://schemas.microsoft.com/office/drawing/2014/main" id="{E2F1D985-16F5-C94E-883B-A95EAB5141C5}"/>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574613" y="1373162"/>
            <a:ext cx="597477" cy="596731"/>
          </a:xfrm>
          <a:prstGeom prst="rect">
            <a:avLst/>
          </a:prstGeom>
        </p:spPr>
      </p:pic>
      <p:grpSp>
        <p:nvGrpSpPr>
          <p:cNvPr id="101" name="Group 100">
            <a:extLst>
              <a:ext uri="{FF2B5EF4-FFF2-40B4-BE49-F238E27FC236}">
                <a16:creationId xmlns:a16="http://schemas.microsoft.com/office/drawing/2014/main" id="{84513E61-C258-7742-8D7D-5A9BB8367215}"/>
              </a:ext>
            </a:extLst>
          </p:cNvPr>
          <p:cNvGrpSpPr/>
          <p:nvPr/>
        </p:nvGrpSpPr>
        <p:grpSpPr>
          <a:xfrm>
            <a:off x="1910921" y="1519565"/>
            <a:ext cx="607114" cy="304742"/>
            <a:chOff x="-2164674" y="3450277"/>
            <a:chExt cx="1995920" cy="1001856"/>
          </a:xfrm>
          <a:solidFill>
            <a:schemeClr val="tx1"/>
          </a:solidFill>
        </p:grpSpPr>
        <p:grpSp>
          <p:nvGrpSpPr>
            <p:cNvPr id="107" name="Graphic 51">
              <a:extLst>
                <a:ext uri="{FF2B5EF4-FFF2-40B4-BE49-F238E27FC236}">
                  <a16:creationId xmlns:a16="http://schemas.microsoft.com/office/drawing/2014/main" id="{05288607-C667-0F44-90C5-225E8A88FF7B}"/>
                </a:ext>
              </a:extLst>
            </p:cNvPr>
            <p:cNvGrpSpPr/>
            <p:nvPr/>
          </p:nvGrpSpPr>
          <p:grpSpPr>
            <a:xfrm>
              <a:off x="-2164674" y="3450277"/>
              <a:ext cx="942109" cy="1001856"/>
              <a:chOff x="4651663" y="2929370"/>
              <a:chExt cx="942109" cy="1001856"/>
            </a:xfrm>
            <a:grpFill/>
          </p:grpSpPr>
          <p:sp>
            <p:nvSpPr>
              <p:cNvPr id="113" name="Freeform 112">
                <a:extLst>
                  <a:ext uri="{FF2B5EF4-FFF2-40B4-BE49-F238E27FC236}">
                    <a16:creationId xmlns:a16="http://schemas.microsoft.com/office/drawing/2014/main" id="{A8A80CCD-4E14-9249-B10D-D0CD5E9683AF}"/>
                  </a:ext>
                </a:extLst>
              </p:cNvPr>
              <p:cNvSpPr/>
              <p:nvPr/>
            </p:nvSpPr>
            <p:spPr>
              <a:xfrm>
                <a:off x="4651663" y="3332018"/>
                <a:ext cx="941243" cy="316056"/>
              </a:xfrm>
              <a:custGeom>
                <a:avLst/>
                <a:gdLst>
                  <a:gd name="connsiteX0" fmla="*/ 471055 w 941243"/>
                  <a:gd name="connsiteY0" fmla="*/ 90055 h 316056"/>
                  <a:gd name="connsiteX1" fmla="*/ 22514 w 941243"/>
                  <a:gd name="connsiteY1" fmla="*/ 0 h 316056"/>
                  <a:gd name="connsiteX2" fmla="*/ 0 w 941243"/>
                  <a:gd name="connsiteY2" fmla="*/ 99580 h 316056"/>
                  <a:gd name="connsiteX3" fmla="*/ 28575 w 941243"/>
                  <a:gd name="connsiteY3" fmla="*/ 209550 h 316056"/>
                  <a:gd name="connsiteX4" fmla="*/ 470189 w 941243"/>
                  <a:gd name="connsiteY4" fmla="*/ 316057 h 316056"/>
                  <a:gd name="connsiteX5" fmla="*/ 910071 w 941243"/>
                  <a:gd name="connsiteY5" fmla="*/ 212148 h 316056"/>
                  <a:gd name="connsiteX6" fmla="*/ 941243 w 941243"/>
                  <a:gd name="connsiteY6" fmla="*/ 99580 h 316056"/>
                  <a:gd name="connsiteX7" fmla="*/ 918730 w 941243"/>
                  <a:gd name="connsiteY7" fmla="*/ 0 h 316056"/>
                  <a:gd name="connsiteX8" fmla="*/ 471055 w 941243"/>
                  <a:gd name="connsiteY8" fmla="*/ 90055 h 3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243" h="316056">
                    <a:moveTo>
                      <a:pt x="471055" y="90055"/>
                    </a:moveTo>
                    <a:cubicBezTo>
                      <a:pt x="339436" y="90055"/>
                      <a:pt x="126423" y="77066"/>
                      <a:pt x="22514" y="0"/>
                    </a:cubicBezTo>
                    <a:cubicBezTo>
                      <a:pt x="9525" y="23380"/>
                      <a:pt x="0" y="58882"/>
                      <a:pt x="0" y="99580"/>
                    </a:cubicBezTo>
                    <a:cubicBezTo>
                      <a:pt x="0" y="147205"/>
                      <a:pt x="11257" y="187902"/>
                      <a:pt x="28575" y="209550"/>
                    </a:cubicBezTo>
                    <a:cubicBezTo>
                      <a:pt x="93518" y="309996"/>
                      <a:pt x="402648" y="316057"/>
                      <a:pt x="470189" y="316057"/>
                    </a:cubicBezTo>
                    <a:cubicBezTo>
                      <a:pt x="537730" y="316057"/>
                      <a:pt x="841664" y="309996"/>
                      <a:pt x="910071" y="212148"/>
                    </a:cubicBezTo>
                    <a:cubicBezTo>
                      <a:pt x="928255" y="191366"/>
                      <a:pt x="941243" y="148936"/>
                      <a:pt x="941243" y="99580"/>
                    </a:cubicBezTo>
                    <a:cubicBezTo>
                      <a:pt x="941243" y="58882"/>
                      <a:pt x="932584" y="23380"/>
                      <a:pt x="918730" y="0"/>
                    </a:cubicBezTo>
                    <a:cubicBezTo>
                      <a:pt x="816552" y="77066"/>
                      <a:pt x="601807" y="90055"/>
                      <a:pt x="471055" y="90055"/>
                    </a:cubicBez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14" name="Freeform 113">
                <a:extLst>
                  <a:ext uri="{FF2B5EF4-FFF2-40B4-BE49-F238E27FC236}">
                    <a16:creationId xmlns:a16="http://schemas.microsoft.com/office/drawing/2014/main" id="{CA0FF961-73EB-0D48-9616-0738527B7D78}"/>
                  </a:ext>
                </a:extLst>
              </p:cNvPr>
              <p:cNvSpPr/>
              <p:nvPr/>
            </p:nvSpPr>
            <p:spPr>
              <a:xfrm>
                <a:off x="4651663" y="3615170"/>
                <a:ext cx="941243" cy="316056"/>
              </a:xfrm>
              <a:custGeom>
                <a:avLst/>
                <a:gdLst>
                  <a:gd name="connsiteX0" fmla="*/ 471055 w 941243"/>
                  <a:gd name="connsiteY0" fmla="*/ 90054 h 316056"/>
                  <a:gd name="connsiteX1" fmla="*/ 22514 w 941243"/>
                  <a:gd name="connsiteY1" fmla="*/ 0 h 316056"/>
                  <a:gd name="connsiteX2" fmla="*/ 0 w 941243"/>
                  <a:gd name="connsiteY2" fmla="*/ 99580 h 316056"/>
                  <a:gd name="connsiteX3" fmla="*/ 28575 w 941243"/>
                  <a:gd name="connsiteY3" fmla="*/ 209550 h 316056"/>
                  <a:gd name="connsiteX4" fmla="*/ 470189 w 941243"/>
                  <a:gd name="connsiteY4" fmla="*/ 316057 h 316056"/>
                  <a:gd name="connsiteX5" fmla="*/ 910071 w 941243"/>
                  <a:gd name="connsiteY5" fmla="*/ 212148 h 316056"/>
                  <a:gd name="connsiteX6" fmla="*/ 941243 w 941243"/>
                  <a:gd name="connsiteY6" fmla="*/ 99580 h 316056"/>
                  <a:gd name="connsiteX7" fmla="*/ 918730 w 941243"/>
                  <a:gd name="connsiteY7" fmla="*/ 0 h 316056"/>
                  <a:gd name="connsiteX8" fmla="*/ 471055 w 941243"/>
                  <a:gd name="connsiteY8" fmla="*/ 90054 h 3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243" h="316056">
                    <a:moveTo>
                      <a:pt x="471055" y="90054"/>
                    </a:moveTo>
                    <a:cubicBezTo>
                      <a:pt x="339436" y="90054"/>
                      <a:pt x="126423" y="77066"/>
                      <a:pt x="22514" y="0"/>
                    </a:cubicBezTo>
                    <a:cubicBezTo>
                      <a:pt x="9525" y="23380"/>
                      <a:pt x="0" y="58882"/>
                      <a:pt x="0" y="99580"/>
                    </a:cubicBezTo>
                    <a:cubicBezTo>
                      <a:pt x="0" y="147205"/>
                      <a:pt x="11257" y="187902"/>
                      <a:pt x="28575" y="209550"/>
                    </a:cubicBezTo>
                    <a:cubicBezTo>
                      <a:pt x="93518" y="309995"/>
                      <a:pt x="402648" y="316057"/>
                      <a:pt x="470189" y="316057"/>
                    </a:cubicBezTo>
                    <a:cubicBezTo>
                      <a:pt x="537730" y="316057"/>
                      <a:pt x="841664" y="309995"/>
                      <a:pt x="910071" y="212148"/>
                    </a:cubicBezTo>
                    <a:cubicBezTo>
                      <a:pt x="928255" y="191366"/>
                      <a:pt x="941243" y="148936"/>
                      <a:pt x="941243" y="99580"/>
                    </a:cubicBezTo>
                    <a:cubicBezTo>
                      <a:pt x="941243" y="58882"/>
                      <a:pt x="932584" y="23380"/>
                      <a:pt x="918730" y="0"/>
                    </a:cubicBezTo>
                    <a:cubicBezTo>
                      <a:pt x="816552" y="77066"/>
                      <a:pt x="601807" y="90054"/>
                      <a:pt x="471055" y="90054"/>
                    </a:cubicBez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15" name="Freeform 114">
                <a:extLst>
                  <a:ext uri="{FF2B5EF4-FFF2-40B4-BE49-F238E27FC236}">
                    <a16:creationId xmlns:a16="http://schemas.microsoft.com/office/drawing/2014/main" id="{FFF79E96-1E42-3D41-8B8A-E3BA76A9F887}"/>
                  </a:ext>
                </a:extLst>
              </p:cNvPr>
              <p:cNvSpPr/>
              <p:nvPr/>
            </p:nvSpPr>
            <p:spPr>
              <a:xfrm>
                <a:off x="4651663" y="2929370"/>
                <a:ext cx="942109" cy="434686"/>
              </a:xfrm>
              <a:custGeom>
                <a:avLst/>
                <a:gdLst>
                  <a:gd name="connsiteX0" fmla="*/ 471055 w 942109"/>
                  <a:gd name="connsiteY0" fmla="*/ 434686 h 434686"/>
                  <a:gd name="connsiteX1" fmla="*/ 910936 w 942109"/>
                  <a:gd name="connsiteY1" fmla="*/ 330777 h 434686"/>
                  <a:gd name="connsiteX2" fmla="*/ 942109 w 942109"/>
                  <a:gd name="connsiteY2" fmla="*/ 218209 h 434686"/>
                  <a:gd name="connsiteX3" fmla="*/ 912668 w 942109"/>
                  <a:gd name="connsiteY3" fmla="*/ 106507 h 434686"/>
                  <a:gd name="connsiteX4" fmla="*/ 471055 w 942109"/>
                  <a:gd name="connsiteY4" fmla="*/ 0 h 434686"/>
                  <a:gd name="connsiteX5" fmla="*/ 27709 w 942109"/>
                  <a:gd name="connsiteY5" fmla="*/ 109105 h 434686"/>
                  <a:gd name="connsiteX6" fmla="*/ 0 w 942109"/>
                  <a:gd name="connsiteY6" fmla="*/ 217343 h 434686"/>
                  <a:gd name="connsiteX7" fmla="*/ 28575 w 942109"/>
                  <a:gd name="connsiteY7" fmla="*/ 327314 h 434686"/>
                  <a:gd name="connsiteX8" fmla="*/ 471055 w 942109"/>
                  <a:gd name="connsiteY8" fmla="*/ 434686 h 434686"/>
                  <a:gd name="connsiteX9" fmla="*/ 471055 w 942109"/>
                  <a:gd name="connsiteY9" fmla="*/ 51955 h 434686"/>
                  <a:gd name="connsiteX10" fmla="*/ 826943 w 942109"/>
                  <a:gd name="connsiteY10" fmla="*/ 130752 h 434686"/>
                  <a:gd name="connsiteX11" fmla="*/ 471055 w 942109"/>
                  <a:gd name="connsiteY11" fmla="*/ 209550 h 434686"/>
                  <a:gd name="connsiteX12" fmla="*/ 115166 w 942109"/>
                  <a:gd name="connsiteY12" fmla="*/ 130752 h 434686"/>
                  <a:gd name="connsiteX13" fmla="*/ 471055 w 942109"/>
                  <a:gd name="connsiteY13" fmla="*/ 51955 h 43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109" h="434686">
                    <a:moveTo>
                      <a:pt x="471055" y="434686"/>
                    </a:moveTo>
                    <a:cubicBezTo>
                      <a:pt x="538595" y="434686"/>
                      <a:pt x="842530" y="428625"/>
                      <a:pt x="910936" y="330777"/>
                    </a:cubicBezTo>
                    <a:cubicBezTo>
                      <a:pt x="929121" y="309996"/>
                      <a:pt x="942109" y="267566"/>
                      <a:pt x="942109" y="218209"/>
                    </a:cubicBezTo>
                    <a:cubicBezTo>
                      <a:pt x="942109" y="169718"/>
                      <a:pt x="929987" y="128155"/>
                      <a:pt x="912668" y="106507"/>
                    </a:cubicBezTo>
                    <a:cubicBezTo>
                      <a:pt x="846859" y="6061"/>
                      <a:pt x="538595" y="0"/>
                      <a:pt x="471055" y="0"/>
                    </a:cubicBezTo>
                    <a:cubicBezTo>
                      <a:pt x="402648" y="0"/>
                      <a:pt x="90055" y="6061"/>
                      <a:pt x="27709" y="109105"/>
                    </a:cubicBezTo>
                    <a:cubicBezTo>
                      <a:pt x="11257" y="131618"/>
                      <a:pt x="0" y="171450"/>
                      <a:pt x="0" y="217343"/>
                    </a:cubicBezTo>
                    <a:cubicBezTo>
                      <a:pt x="0" y="264968"/>
                      <a:pt x="11257" y="305666"/>
                      <a:pt x="28575" y="327314"/>
                    </a:cubicBezTo>
                    <a:cubicBezTo>
                      <a:pt x="94384" y="428625"/>
                      <a:pt x="403514" y="434686"/>
                      <a:pt x="471055" y="434686"/>
                    </a:cubicBezTo>
                    <a:close/>
                    <a:moveTo>
                      <a:pt x="471055" y="51955"/>
                    </a:moveTo>
                    <a:cubicBezTo>
                      <a:pt x="667616" y="51955"/>
                      <a:pt x="826943" y="87457"/>
                      <a:pt x="826943" y="130752"/>
                    </a:cubicBezTo>
                    <a:cubicBezTo>
                      <a:pt x="826943" y="174048"/>
                      <a:pt x="667616" y="209550"/>
                      <a:pt x="471055" y="209550"/>
                    </a:cubicBezTo>
                    <a:cubicBezTo>
                      <a:pt x="274493" y="209550"/>
                      <a:pt x="115166" y="174048"/>
                      <a:pt x="115166" y="130752"/>
                    </a:cubicBezTo>
                    <a:cubicBezTo>
                      <a:pt x="115166" y="87457"/>
                      <a:pt x="274493" y="51955"/>
                      <a:pt x="471055" y="51955"/>
                    </a:cubicBez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grpSp>
        <p:grpSp>
          <p:nvGrpSpPr>
            <p:cNvPr id="108" name="Graphic 51">
              <a:extLst>
                <a:ext uri="{FF2B5EF4-FFF2-40B4-BE49-F238E27FC236}">
                  <a16:creationId xmlns:a16="http://schemas.microsoft.com/office/drawing/2014/main" id="{17DDEAFB-2647-3948-B427-E31DA41ADBBE}"/>
                </a:ext>
              </a:extLst>
            </p:cNvPr>
            <p:cNvGrpSpPr/>
            <p:nvPr/>
          </p:nvGrpSpPr>
          <p:grpSpPr>
            <a:xfrm>
              <a:off x="-1110863" y="3450277"/>
              <a:ext cx="942109" cy="1001856"/>
              <a:chOff x="5705474" y="2929370"/>
              <a:chExt cx="942109" cy="1001856"/>
            </a:xfrm>
            <a:grpFill/>
          </p:grpSpPr>
          <p:sp>
            <p:nvSpPr>
              <p:cNvPr id="110" name="Freeform 109">
                <a:extLst>
                  <a:ext uri="{FF2B5EF4-FFF2-40B4-BE49-F238E27FC236}">
                    <a16:creationId xmlns:a16="http://schemas.microsoft.com/office/drawing/2014/main" id="{94C81D03-06A5-8B4D-A7A1-C40B8C76B51E}"/>
                  </a:ext>
                </a:extLst>
              </p:cNvPr>
              <p:cNvSpPr/>
              <p:nvPr/>
            </p:nvSpPr>
            <p:spPr>
              <a:xfrm>
                <a:off x="5705474" y="3332018"/>
                <a:ext cx="941243" cy="316056"/>
              </a:xfrm>
              <a:custGeom>
                <a:avLst/>
                <a:gdLst>
                  <a:gd name="connsiteX0" fmla="*/ 471055 w 941243"/>
                  <a:gd name="connsiteY0" fmla="*/ 90055 h 316056"/>
                  <a:gd name="connsiteX1" fmla="*/ 22514 w 941243"/>
                  <a:gd name="connsiteY1" fmla="*/ 0 h 316056"/>
                  <a:gd name="connsiteX2" fmla="*/ 0 w 941243"/>
                  <a:gd name="connsiteY2" fmla="*/ 99580 h 316056"/>
                  <a:gd name="connsiteX3" fmla="*/ 28575 w 941243"/>
                  <a:gd name="connsiteY3" fmla="*/ 209550 h 316056"/>
                  <a:gd name="connsiteX4" fmla="*/ 470189 w 941243"/>
                  <a:gd name="connsiteY4" fmla="*/ 316057 h 316056"/>
                  <a:gd name="connsiteX5" fmla="*/ 910071 w 941243"/>
                  <a:gd name="connsiteY5" fmla="*/ 212148 h 316056"/>
                  <a:gd name="connsiteX6" fmla="*/ 941243 w 941243"/>
                  <a:gd name="connsiteY6" fmla="*/ 99580 h 316056"/>
                  <a:gd name="connsiteX7" fmla="*/ 918730 w 941243"/>
                  <a:gd name="connsiteY7" fmla="*/ 0 h 316056"/>
                  <a:gd name="connsiteX8" fmla="*/ 471055 w 941243"/>
                  <a:gd name="connsiteY8" fmla="*/ 90055 h 3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243" h="316056">
                    <a:moveTo>
                      <a:pt x="471055" y="90055"/>
                    </a:moveTo>
                    <a:cubicBezTo>
                      <a:pt x="339437" y="90055"/>
                      <a:pt x="126423" y="77066"/>
                      <a:pt x="22514" y="0"/>
                    </a:cubicBezTo>
                    <a:cubicBezTo>
                      <a:pt x="9525" y="23380"/>
                      <a:pt x="0" y="58882"/>
                      <a:pt x="0" y="99580"/>
                    </a:cubicBezTo>
                    <a:cubicBezTo>
                      <a:pt x="0" y="147205"/>
                      <a:pt x="11257" y="187902"/>
                      <a:pt x="28575" y="209550"/>
                    </a:cubicBezTo>
                    <a:cubicBezTo>
                      <a:pt x="93518" y="309996"/>
                      <a:pt x="402648" y="316057"/>
                      <a:pt x="470189" y="316057"/>
                    </a:cubicBezTo>
                    <a:cubicBezTo>
                      <a:pt x="537730" y="316057"/>
                      <a:pt x="841664" y="309996"/>
                      <a:pt x="910071" y="212148"/>
                    </a:cubicBezTo>
                    <a:cubicBezTo>
                      <a:pt x="928255" y="191366"/>
                      <a:pt x="941243" y="148936"/>
                      <a:pt x="941243" y="99580"/>
                    </a:cubicBezTo>
                    <a:cubicBezTo>
                      <a:pt x="941243" y="58882"/>
                      <a:pt x="932584" y="23380"/>
                      <a:pt x="918730" y="0"/>
                    </a:cubicBezTo>
                    <a:cubicBezTo>
                      <a:pt x="816553" y="77066"/>
                      <a:pt x="600941" y="90055"/>
                      <a:pt x="471055" y="90055"/>
                    </a:cubicBez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11" name="Freeform 110">
                <a:extLst>
                  <a:ext uri="{FF2B5EF4-FFF2-40B4-BE49-F238E27FC236}">
                    <a16:creationId xmlns:a16="http://schemas.microsoft.com/office/drawing/2014/main" id="{39082241-50F4-2044-B57D-E0ED4DA3AD75}"/>
                  </a:ext>
                </a:extLst>
              </p:cNvPr>
              <p:cNvSpPr/>
              <p:nvPr/>
            </p:nvSpPr>
            <p:spPr>
              <a:xfrm>
                <a:off x="5705474" y="3615170"/>
                <a:ext cx="941243" cy="316056"/>
              </a:xfrm>
              <a:custGeom>
                <a:avLst/>
                <a:gdLst>
                  <a:gd name="connsiteX0" fmla="*/ 471055 w 941243"/>
                  <a:gd name="connsiteY0" fmla="*/ 90054 h 316056"/>
                  <a:gd name="connsiteX1" fmla="*/ 22514 w 941243"/>
                  <a:gd name="connsiteY1" fmla="*/ 0 h 316056"/>
                  <a:gd name="connsiteX2" fmla="*/ 0 w 941243"/>
                  <a:gd name="connsiteY2" fmla="*/ 99580 h 316056"/>
                  <a:gd name="connsiteX3" fmla="*/ 28575 w 941243"/>
                  <a:gd name="connsiteY3" fmla="*/ 209550 h 316056"/>
                  <a:gd name="connsiteX4" fmla="*/ 470189 w 941243"/>
                  <a:gd name="connsiteY4" fmla="*/ 316057 h 316056"/>
                  <a:gd name="connsiteX5" fmla="*/ 910071 w 941243"/>
                  <a:gd name="connsiteY5" fmla="*/ 212148 h 316056"/>
                  <a:gd name="connsiteX6" fmla="*/ 941243 w 941243"/>
                  <a:gd name="connsiteY6" fmla="*/ 99580 h 316056"/>
                  <a:gd name="connsiteX7" fmla="*/ 918730 w 941243"/>
                  <a:gd name="connsiteY7" fmla="*/ 0 h 316056"/>
                  <a:gd name="connsiteX8" fmla="*/ 471055 w 941243"/>
                  <a:gd name="connsiteY8" fmla="*/ 90054 h 3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243" h="316056">
                    <a:moveTo>
                      <a:pt x="471055" y="90054"/>
                    </a:moveTo>
                    <a:cubicBezTo>
                      <a:pt x="339437" y="90054"/>
                      <a:pt x="126423" y="77066"/>
                      <a:pt x="22514" y="0"/>
                    </a:cubicBezTo>
                    <a:cubicBezTo>
                      <a:pt x="9525" y="23380"/>
                      <a:pt x="0" y="58882"/>
                      <a:pt x="0" y="99580"/>
                    </a:cubicBezTo>
                    <a:cubicBezTo>
                      <a:pt x="0" y="147205"/>
                      <a:pt x="11257" y="187902"/>
                      <a:pt x="28575" y="209550"/>
                    </a:cubicBezTo>
                    <a:cubicBezTo>
                      <a:pt x="93518" y="309995"/>
                      <a:pt x="402648" y="316057"/>
                      <a:pt x="470189" y="316057"/>
                    </a:cubicBezTo>
                    <a:cubicBezTo>
                      <a:pt x="537730" y="316057"/>
                      <a:pt x="841664" y="309995"/>
                      <a:pt x="910071" y="212148"/>
                    </a:cubicBezTo>
                    <a:cubicBezTo>
                      <a:pt x="928255" y="191366"/>
                      <a:pt x="941243" y="148936"/>
                      <a:pt x="941243" y="99580"/>
                    </a:cubicBezTo>
                    <a:cubicBezTo>
                      <a:pt x="941243" y="58882"/>
                      <a:pt x="932584" y="23380"/>
                      <a:pt x="918730" y="0"/>
                    </a:cubicBezTo>
                    <a:cubicBezTo>
                      <a:pt x="816553" y="77066"/>
                      <a:pt x="600941" y="90054"/>
                      <a:pt x="471055" y="90054"/>
                    </a:cubicBez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12" name="Freeform 111">
                <a:extLst>
                  <a:ext uri="{FF2B5EF4-FFF2-40B4-BE49-F238E27FC236}">
                    <a16:creationId xmlns:a16="http://schemas.microsoft.com/office/drawing/2014/main" id="{A78A820B-9305-CA46-A901-C5E886C7DA47}"/>
                  </a:ext>
                </a:extLst>
              </p:cNvPr>
              <p:cNvSpPr/>
              <p:nvPr/>
            </p:nvSpPr>
            <p:spPr>
              <a:xfrm>
                <a:off x="5705474" y="2929370"/>
                <a:ext cx="942109" cy="434686"/>
              </a:xfrm>
              <a:custGeom>
                <a:avLst/>
                <a:gdLst>
                  <a:gd name="connsiteX0" fmla="*/ 471055 w 942109"/>
                  <a:gd name="connsiteY0" fmla="*/ 434686 h 434686"/>
                  <a:gd name="connsiteX1" fmla="*/ 910937 w 942109"/>
                  <a:gd name="connsiteY1" fmla="*/ 330777 h 434686"/>
                  <a:gd name="connsiteX2" fmla="*/ 942109 w 942109"/>
                  <a:gd name="connsiteY2" fmla="*/ 218209 h 434686"/>
                  <a:gd name="connsiteX3" fmla="*/ 912668 w 942109"/>
                  <a:gd name="connsiteY3" fmla="*/ 106507 h 434686"/>
                  <a:gd name="connsiteX4" fmla="*/ 471055 w 942109"/>
                  <a:gd name="connsiteY4" fmla="*/ 0 h 434686"/>
                  <a:gd name="connsiteX5" fmla="*/ 27709 w 942109"/>
                  <a:gd name="connsiteY5" fmla="*/ 109105 h 434686"/>
                  <a:gd name="connsiteX6" fmla="*/ 0 w 942109"/>
                  <a:gd name="connsiteY6" fmla="*/ 217343 h 434686"/>
                  <a:gd name="connsiteX7" fmla="*/ 28575 w 942109"/>
                  <a:gd name="connsiteY7" fmla="*/ 327314 h 434686"/>
                  <a:gd name="connsiteX8" fmla="*/ 471055 w 942109"/>
                  <a:gd name="connsiteY8" fmla="*/ 434686 h 434686"/>
                  <a:gd name="connsiteX9" fmla="*/ 471055 w 942109"/>
                  <a:gd name="connsiteY9" fmla="*/ 51955 h 434686"/>
                  <a:gd name="connsiteX10" fmla="*/ 826943 w 942109"/>
                  <a:gd name="connsiteY10" fmla="*/ 130752 h 434686"/>
                  <a:gd name="connsiteX11" fmla="*/ 471055 w 942109"/>
                  <a:gd name="connsiteY11" fmla="*/ 209550 h 434686"/>
                  <a:gd name="connsiteX12" fmla="*/ 115166 w 942109"/>
                  <a:gd name="connsiteY12" fmla="*/ 130752 h 434686"/>
                  <a:gd name="connsiteX13" fmla="*/ 471055 w 942109"/>
                  <a:gd name="connsiteY13" fmla="*/ 51955 h 43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109" h="434686">
                    <a:moveTo>
                      <a:pt x="471055" y="434686"/>
                    </a:moveTo>
                    <a:cubicBezTo>
                      <a:pt x="538596" y="434686"/>
                      <a:pt x="842530" y="428625"/>
                      <a:pt x="910937" y="330777"/>
                    </a:cubicBezTo>
                    <a:cubicBezTo>
                      <a:pt x="929121" y="309996"/>
                      <a:pt x="942109" y="267566"/>
                      <a:pt x="942109" y="218209"/>
                    </a:cubicBezTo>
                    <a:cubicBezTo>
                      <a:pt x="942109" y="169718"/>
                      <a:pt x="929986" y="128155"/>
                      <a:pt x="912668" y="106507"/>
                    </a:cubicBezTo>
                    <a:cubicBezTo>
                      <a:pt x="846859" y="6061"/>
                      <a:pt x="538596" y="0"/>
                      <a:pt x="471055" y="0"/>
                    </a:cubicBezTo>
                    <a:cubicBezTo>
                      <a:pt x="402648" y="0"/>
                      <a:pt x="90055" y="6061"/>
                      <a:pt x="27709" y="109105"/>
                    </a:cubicBezTo>
                    <a:cubicBezTo>
                      <a:pt x="11257" y="131618"/>
                      <a:pt x="0" y="171450"/>
                      <a:pt x="0" y="217343"/>
                    </a:cubicBezTo>
                    <a:cubicBezTo>
                      <a:pt x="0" y="264968"/>
                      <a:pt x="11257" y="305666"/>
                      <a:pt x="28575" y="327314"/>
                    </a:cubicBezTo>
                    <a:cubicBezTo>
                      <a:pt x="94384" y="428625"/>
                      <a:pt x="402648" y="434686"/>
                      <a:pt x="471055" y="434686"/>
                    </a:cubicBezTo>
                    <a:close/>
                    <a:moveTo>
                      <a:pt x="471055" y="51955"/>
                    </a:moveTo>
                    <a:cubicBezTo>
                      <a:pt x="667616" y="51955"/>
                      <a:pt x="826943" y="87457"/>
                      <a:pt x="826943" y="130752"/>
                    </a:cubicBezTo>
                    <a:cubicBezTo>
                      <a:pt x="826943" y="174048"/>
                      <a:pt x="667616" y="209550"/>
                      <a:pt x="471055" y="209550"/>
                    </a:cubicBezTo>
                    <a:cubicBezTo>
                      <a:pt x="274493" y="209550"/>
                      <a:pt x="115166" y="174048"/>
                      <a:pt x="115166" y="130752"/>
                    </a:cubicBezTo>
                    <a:cubicBezTo>
                      <a:pt x="115166" y="87457"/>
                      <a:pt x="274493" y="51955"/>
                      <a:pt x="471055" y="51955"/>
                    </a:cubicBez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grpSp>
        <p:sp>
          <p:nvSpPr>
            <p:cNvPr id="109" name="Freeform 108">
              <a:extLst>
                <a:ext uri="{FF2B5EF4-FFF2-40B4-BE49-F238E27FC236}">
                  <a16:creationId xmlns:a16="http://schemas.microsoft.com/office/drawing/2014/main" id="{FDB5BA7A-2F4E-8541-A44A-7FC174149D5A}"/>
                </a:ext>
              </a:extLst>
            </p:cNvPr>
            <p:cNvSpPr/>
            <p:nvPr/>
          </p:nvSpPr>
          <p:spPr>
            <a:xfrm>
              <a:off x="-1495326" y="3807897"/>
              <a:ext cx="711777" cy="157595"/>
            </a:xfrm>
            <a:custGeom>
              <a:avLst/>
              <a:gdLst>
                <a:gd name="connsiteX0" fmla="*/ 355889 w 711777"/>
                <a:gd name="connsiteY0" fmla="*/ 0 h 157595"/>
                <a:gd name="connsiteX1" fmla="*/ 711777 w 711777"/>
                <a:gd name="connsiteY1" fmla="*/ 78798 h 157595"/>
                <a:gd name="connsiteX2" fmla="*/ 355889 w 711777"/>
                <a:gd name="connsiteY2" fmla="*/ 157595 h 157595"/>
                <a:gd name="connsiteX3" fmla="*/ 0 w 711777"/>
                <a:gd name="connsiteY3" fmla="*/ 78798 h 157595"/>
                <a:gd name="connsiteX4" fmla="*/ 355889 w 711777"/>
                <a:gd name="connsiteY4" fmla="*/ 0 h 15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777" h="157595">
                  <a:moveTo>
                    <a:pt x="355889" y="0"/>
                  </a:moveTo>
                  <a:cubicBezTo>
                    <a:pt x="552450" y="0"/>
                    <a:pt x="711777" y="35502"/>
                    <a:pt x="711777" y="78798"/>
                  </a:cubicBezTo>
                  <a:cubicBezTo>
                    <a:pt x="711777" y="122093"/>
                    <a:pt x="552450" y="157595"/>
                    <a:pt x="355889" y="157595"/>
                  </a:cubicBezTo>
                  <a:cubicBezTo>
                    <a:pt x="159327" y="157595"/>
                    <a:pt x="0" y="122093"/>
                    <a:pt x="0" y="78798"/>
                  </a:cubicBezTo>
                  <a:cubicBezTo>
                    <a:pt x="0" y="35502"/>
                    <a:pt x="159327" y="0"/>
                    <a:pt x="355889" y="0"/>
                  </a:cubicBez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grpSp>
      <p:grpSp>
        <p:nvGrpSpPr>
          <p:cNvPr id="18" name="Group 17">
            <a:extLst>
              <a:ext uri="{FF2B5EF4-FFF2-40B4-BE49-F238E27FC236}">
                <a16:creationId xmlns:a16="http://schemas.microsoft.com/office/drawing/2014/main" id="{B83D1D29-BF48-4C88-56F8-BDE0CF9C14C3}"/>
              </a:ext>
            </a:extLst>
          </p:cNvPr>
          <p:cNvGrpSpPr/>
          <p:nvPr/>
        </p:nvGrpSpPr>
        <p:grpSpPr>
          <a:xfrm>
            <a:off x="5363141" y="1479778"/>
            <a:ext cx="432716" cy="478499"/>
            <a:chOff x="5457270" y="1533566"/>
            <a:chExt cx="432716" cy="478499"/>
          </a:xfrm>
        </p:grpSpPr>
        <p:sp>
          <p:nvSpPr>
            <p:cNvPr id="117" name="Freeform 116">
              <a:extLst>
                <a:ext uri="{FF2B5EF4-FFF2-40B4-BE49-F238E27FC236}">
                  <a16:creationId xmlns:a16="http://schemas.microsoft.com/office/drawing/2014/main" id="{FE5236B5-082F-9248-A185-74ACEBC7BBDE}"/>
                </a:ext>
              </a:extLst>
            </p:cNvPr>
            <p:cNvSpPr/>
            <p:nvPr/>
          </p:nvSpPr>
          <p:spPr>
            <a:xfrm>
              <a:off x="5457270" y="1533566"/>
              <a:ext cx="432716" cy="478499"/>
            </a:xfrm>
            <a:custGeom>
              <a:avLst/>
              <a:gdLst>
                <a:gd name="connsiteX0" fmla="*/ 10501 w 953585"/>
                <a:gd name="connsiteY0" fmla="*/ 221792 h 1054479"/>
                <a:gd name="connsiteX1" fmla="*/ 110 w 953585"/>
                <a:gd name="connsiteY1" fmla="*/ 240843 h 1054479"/>
                <a:gd name="connsiteX2" fmla="*/ 33014 w 953585"/>
                <a:gd name="connsiteY2" fmla="*/ 756924 h 1054479"/>
                <a:gd name="connsiteX3" fmla="*/ 45137 w 953585"/>
                <a:gd name="connsiteY3" fmla="*/ 778572 h 1054479"/>
                <a:gd name="connsiteX4" fmla="*/ 472030 w 953585"/>
                <a:gd name="connsiteY4" fmla="*/ 1051334 h 1054479"/>
                <a:gd name="connsiteX5" fmla="*/ 493678 w 953585"/>
                <a:gd name="connsiteY5" fmla="*/ 1050468 h 1054479"/>
                <a:gd name="connsiteX6" fmla="*/ 890264 w 953585"/>
                <a:gd name="connsiteY6" fmla="*/ 769913 h 1054479"/>
                <a:gd name="connsiteX7" fmla="*/ 902387 w 953585"/>
                <a:gd name="connsiteY7" fmla="*/ 748265 h 1054479"/>
                <a:gd name="connsiteX8" fmla="*/ 953476 w 953585"/>
                <a:gd name="connsiteY8" fmla="*/ 232183 h 1054479"/>
                <a:gd name="connsiteX9" fmla="*/ 943085 w 953585"/>
                <a:gd name="connsiteY9" fmla="*/ 213133 h 1054479"/>
                <a:gd name="connsiteX10" fmla="*/ 485885 w 953585"/>
                <a:gd name="connsiteY10" fmla="*/ 1852 h 1054479"/>
                <a:gd name="connsiteX11" fmla="*/ 461639 w 953585"/>
                <a:gd name="connsiteY11" fmla="*/ 2718 h 1054479"/>
                <a:gd name="connsiteX12" fmla="*/ 10501 w 953585"/>
                <a:gd name="connsiteY12" fmla="*/ 221792 h 10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585" h="1054479">
                  <a:moveTo>
                    <a:pt x="10501" y="221792"/>
                  </a:moveTo>
                  <a:cubicBezTo>
                    <a:pt x="3573" y="225256"/>
                    <a:pt x="-756" y="233915"/>
                    <a:pt x="110" y="240843"/>
                  </a:cubicBezTo>
                  <a:lnTo>
                    <a:pt x="33014" y="756924"/>
                  </a:lnTo>
                  <a:cubicBezTo>
                    <a:pt x="33880" y="764718"/>
                    <a:pt x="39076" y="774243"/>
                    <a:pt x="45137" y="778572"/>
                  </a:cubicBezTo>
                  <a:lnTo>
                    <a:pt x="472030" y="1051334"/>
                  </a:lnTo>
                  <a:cubicBezTo>
                    <a:pt x="478092" y="1055663"/>
                    <a:pt x="487617" y="1055663"/>
                    <a:pt x="493678" y="1050468"/>
                  </a:cubicBezTo>
                  <a:lnTo>
                    <a:pt x="890264" y="769913"/>
                  </a:lnTo>
                  <a:cubicBezTo>
                    <a:pt x="896326" y="765584"/>
                    <a:pt x="901521" y="755193"/>
                    <a:pt x="902387" y="748265"/>
                  </a:cubicBezTo>
                  <a:lnTo>
                    <a:pt x="953476" y="232183"/>
                  </a:lnTo>
                  <a:cubicBezTo>
                    <a:pt x="954342" y="225256"/>
                    <a:pt x="950012" y="216597"/>
                    <a:pt x="943085" y="213133"/>
                  </a:cubicBezTo>
                  <a:lnTo>
                    <a:pt x="485885" y="1852"/>
                  </a:lnTo>
                  <a:cubicBezTo>
                    <a:pt x="478958" y="-746"/>
                    <a:pt x="467701" y="-746"/>
                    <a:pt x="461639" y="2718"/>
                  </a:cubicBezTo>
                  <a:lnTo>
                    <a:pt x="10501" y="221792"/>
                  </a:lnTo>
                  <a:close/>
                </a:path>
              </a:pathLst>
            </a:custGeom>
            <a:solidFill>
              <a:srgbClr val="FFFFFF"/>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grpSp>
          <p:nvGrpSpPr>
            <p:cNvPr id="118" name="Graphic 35">
              <a:extLst>
                <a:ext uri="{FF2B5EF4-FFF2-40B4-BE49-F238E27FC236}">
                  <a16:creationId xmlns:a16="http://schemas.microsoft.com/office/drawing/2014/main" id="{EC4DD868-3C7B-584E-BEF6-DD12CE6D24F7}"/>
                </a:ext>
              </a:extLst>
            </p:cNvPr>
            <p:cNvGrpSpPr/>
            <p:nvPr/>
          </p:nvGrpSpPr>
          <p:grpSpPr>
            <a:xfrm>
              <a:off x="5469439" y="1661807"/>
              <a:ext cx="200849" cy="334452"/>
              <a:chOff x="5643860" y="3185881"/>
              <a:chExt cx="442614" cy="737040"/>
            </a:xfrm>
            <a:solidFill>
              <a:schemeClr val="accent1"/>
            </a:solidFill>
          </p:grpSpPr>
          <p:sp>
            <p:nvSpPr>
              <p:cNvPr id="127" name="Freeform 126">
                <a:extLst>
                  <a:ext uri="{FF2B5EF4-FFF2-40B4-BE49-F238E27FC236}">
                    <a16:creationId xmlns:a16="http://schemas.microsoft.com/office/drawing/2014/main" id="{FE96142A-6759-D943-AA21-B9CD437D562E}"/>
                  </a:ext>
                </a:extLst>
              </p:cNvPr>
              <p:cNvSpPr/>
              <p:nvPr/>
            </p:nvSpPr>
            <p:spPr>
              <a:xfrm>
                <a:off x="5643860" y="3185881"/>
                <a:ext cx="209684" cy="330063"/>
              </a:xfrm>
              <a:custGeom>
                <a:avLst/>
                <a:gdLst>
                  <a:gd name="connsiteX0" fmla="*/ 202757 w 209684"/>
                  <a:gd name="connsiteY0" fmla="*/ 328843 h 330063"/>
                  <a:gd name="connsiteX1" fmla="*/ 209685 w 209684"/>
                  <a:gd name="connsiteY1" fmla="*/ 325380 h 330063"/>
                  <a:gd name="connsiteX2" fmla="*/ 206221 w 209684"/>
                  <a:gd name="connsiteY2" fmla="*/ 117561 h 330063"/>
                  <a:gd name="connsiteX3" fmla="*/ 199294 w 209684"/>
                  <a:gd name="connsiteY3" fmla="*/ 106305 h 330063"/>
                  <a:gd name="connsiteX4" fmla="*/ 6196 w 209684"/>
                  <a:gd name="connsiteY4" fmla="*/ 664 h 330063"/>
                  <a:gd name="connsiteX5" fmla="*/ 135 w 209684"/>
                  <a:gd name="connsiteY5" fmla="*/ 4993 h 330063"/>
                  <a:gd name="connsiteX6" fmla="*/ 13123 w 209684"/>
                  <a:gd name="connsiteY6" fmla="*/ 210214 h 330063"/>
                  <a:gd name="connsiteX7" fmla="*/ 20051 w 209684"/>
                  <a:gd name="connsiteY7" fmla="*/ 221471 h 330063"/>
                  <a:gd name="connsiteX8" fmla="*/ 202757 w 209684"/>
                  <a:gd name="connsiteY8" fmla="*/ 328843 h 3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84" h="330063">
                    <a:moveTo>
                      <a:pt x="202757" y="328843"/>
                    </a:moveTo>
                    <a:cubicBezTo>
                      <a:pt x="206221" y="331441"/>
                      <a:pt x="209685" y="329709"/>
                      <a:pt x="209685" y="325380"/>
                    </a:cubicBezTo>
                    <a:lnTo>
                      <a:pt x="206221" y="117561"/>
                    </a:lnTo>
                    <a:cubicBezTo>
                      <a:pt x="206221" y="113232"/>
                      <a:pt x="202757" y="108036"/>
                      <a:pt x="199294" y="106305"/>
                    </a:cubicBezTo>
                    <a:lnTo>
                      <a:pt x="6196" y="664"/>
                    </a:lnTo>
                    <a:cubicBezTo>
                      <a:pt x="2732" y="-1068"/>
                      <a:pt x="-731" y="664"/>
                      <a:pt x="135" y="4993"/>
                    </a:cubicBezTo>
                    <a:lnTo>
                      <a:pt x="13123" y="210214"/>
                    </a:lnTo>
                    <a:cubicBezTo>
                      <a:pt x="13123" y="214543"/>
                      <a:pt x="16587" y="219739"/>
                      <a:pt x="20051" y="221471"/>
                    </a:cubicBezTo>
                    <a:lnTo>
                      <a:pt x="202757" y="328843"/>
                    </a:lnTo>
                    <a:close/>
                  </a:path>
                </a:pathLst>
              </a:custGeom>
              <a:solidFill>
                <a:schemeClr val="accent1">
                  <a:lumMod val="75000"/>
                </a:schemeClr>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28" name="Freeform 127">
                <a:extLst>
                  <a:ext uri="{FF2B5EF4-FFF2-40B4-BE49-F238E27FC236}">
                    <a16:creationId xmlns:a16="http://schemas.microsoft.com/office/drawing/2014/main" id="{E4A202BB-0444-614C-8E80-D75363FB7AC6}"/>
                  </a:ext>
                </a:extLst>
              </p:cNvPr>
              <p:cNvSpPr/>
              <p:nvPr/>
            </p:nvSpPr>
            <p:spPr>
              <a:xfrm>
                <a:off x="5659581" y="3443365"/>
                <a:ext cx="198427" cy="328888"/>
              </a:xfrm>
              <a:custGeom>
                <a:avLst/>
                <a:gdLst>
                  <a:gd name="connsiteX0" fmla="*/ 12989 w 198427"/>
                  <a:gd name="connsiteY0" fmla="*/ 209039 h 328888"/>
                  <a:gd name="connsiteX1" fmla="*/ 19916 w 198427"/>
                  <a:gd name="connsiteY1" fmla="*/ 221162 h 328888"/>
                  <a:gd name="connsiteX2" fmla="*/ 192232 w 198427"/>
                  <a:gd name="connsiteY2" fmla="*/ 327668 h 328888"/>
                  <a:gd name="connsiteX3" fmla="*/ 198293 w 198427"/>
                  <a:gd name="connsiteY3" fmla="*/ 324205 h 328888"/>
                  <a:gd name="connsiteX4" fmla="*/ 194830 w 198427"/>
                  <a:gd name="connsiteY4" fmla="*/ 124180 h 328888"/>
                  <a:gd name="connsiteX5" fmla="*/ 187902 w 198427"/>
                  <a:gd name="connsiteY5" fmla="*/ 112057 h 328888"/>
                  <a:gd name="connsiteX6" fmla="*/ 6061 w 198427"/>
                  <a:gd name="connsiteY6" fmla="*/ 1220 h 328888"/>
                  <a:gd name="connsiteX7" fmla="*/ 0 w 198427"/>
                  <a:gd name="connsiteY7" fmla="*/ 4684 h 328888"/>
                  <a:gd name="connsiteX8" fmla="*/ 12989 w 198427"/>
                  <a:gd name="connsiteY8" fmla="*/ 209039 h 3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27" h="328888">
                    <a:moveTo>
                      <a:pt x="12989" y="209039"/>
                    </a:moveTo>
                    <a:cubicBezTo>
                      <a:pt x="12989" y="213368"/>
                      <a:pt x="16452" y="218564"/>
                      <a:pt x="19916" y="221162"/>
                    </a:cubicBezTo>
                    <a:lnTo>
                      <a:pt x="192232" y="327668"/>
                    </a:lnTo>
                    <a:cubicBezTo>
                      <a:pt x="195696" y="330266"/>
                      <a:pt x="199159" y="328534"/>
                      <a:pt x="198293" y="324205"/>
                    </a:cubicBezTo>
                    <a:lnTo>
                      <a:pt x="194830" y="124180"/>
                    </a:lnTo>
                    <a:cubicBezTo>
                      <a:pt x="194830" y="119850"/>
                      <a:pt x="191366" y="114655"/>
                      <a:pt x="187902" y="112057"/>
                    </a:cubicBezTo>
                    <a:lnTo>
                      <a:pt x="6061" y="1220"/>
                    </a:lnTo>
                    <a:cubicBezTo>
                      <a:pt x="2598" y="-1377"/>
                      <a:pt x="0" y="355"/>
                      <a:pt x="0" y="4684"/>
                    </a:cubicBezTo>
                    <a:lnTo>
                      <a:pt x="12989" y="209039"/>
                    </a:lnTo>
                    <a:close/>
                  </a:path>
                </a:pathLst>
              </a:custGeom>
              <a:solidFill>
                <a:schemeClr val="accent1">
                  <a:lumMod val="75000"/>
                </a:schemeClr>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29" name="Freeform 128">
                <a:extLst>
                  <a:ext uri="{FF2B5EF4-FFF2-40B4-BE49-F238E27FC236}">
                    <a16:creationId xmlns:a16="http://schemas.microsoft.com/office/drawing/2014/main" id="{8D48103E-9087-0D43-81D8-530FBC07B4C9}"/>
                  </a:ext>
                </a:extLst>
              </p:cNvPr>
              <p:cNvSpPr/>
              <p:nvPr/>
            </p:nvSpPr>
            <p:spPr>
              <a:xfrm>
                <a:off x="5888913" y="3583968"/>
                <a:ext cx="197561" cy="338953"/>
              </a:xfrm>
              <a:custGeom>
                <a:avLst/>
                <a:gdLst>
                  <a:gd name="connsiteX0" fmla="*/ 6196 w 197561"/>
                  <a:gd name="connsiteY0" fmla="*/ 895 h 338953"/>
                  <a:gd name="connsiteX1" fmla="*/ 135 w 197561"/>
                  <a:gd name="connsiteY1" fmla="*/ 6090 h 338953"/>
                  <a:gd name="connsiteX2" fmla="*/ 2732 w 197561"/>
                  <a:gd name="connsiteY2" fmla="*/ 208713 h 338953"/>
                  <a:gd name="connsiteX3" fmla="*/ 9660 w 197561"/>
                  <a:gd name="connsiteY3" fmla="*/ 220836 h 338953"/>
                  <a:gd name="connsiteX4" fmla="*/ 189769 w 197561"/>
                  <a:gd name="connsiteY4" fmla="*/ 337733 h 338953"/>
                  <a:gd name="connsiteX5" fmla="*/ 196696 w 197561"/>
                  <a:gd name="connsiteY5" fmla="*/ 334270 h 338953"/>
                  <a:gd name="connsiteX6" fmla="*/ 197562 w 197561"/>
                  <a:gd name="connsiteY6" fmla="*/ 129049 h 338953"/>
                  <a:gd name="connsiteX7" fmla="*/ 191501 w 197561"/>
                  <a:gd name="connsiteY7" fmla="*/ 116061 h 338953"/>
                  <a:gd name="connsiteX8" fmla="*/ 6196 w 197561"/>
                  <a:gd name="connsiteY8" fmla="*/ 895 h 3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61" h="338953">
                    <a:moveTo>
                      <a:pt x="6196" y="895"/>
                    </a:moveTo>
                    <a:cubicBezTo>
                      <a:pt x="2732" y="-1703"/>
                      <a:pt x="-731" y="1761"/>
                      <a:pt x="135" y="6090"/>
                    </a:cubicBezTo>
                    <a:lnTo>
                      <a:pt x="2732" y="208713"/>
                    </a:lnTo>
                    <a:cubicBezTo>
                      <a:pt x="2732" y="213042"/>
                      <a:pt x="6196" y="218238"/>
                      <a:pt x="9660" y="220836"/>
                    </a:cubicBezTo>
                    <a:lnTo>
                      <a:pt x="189769" y="337733"/>
                    </a:lnTo>
                    <a:cubicBezTo>
                      <a:pt x="193232" y="340331"/>
                      <a:pt x="196696" y="338599"/>
                      <a:pt x="196696" y="334270"/>
                    </a:cubicBezTo>
                    <a:lnTo>
                      <a:pt x="197562" y="129049"/>
                    </a:lnTo>
                    <a:cubicBezTo>
                      <a:pt x="197562" y="124720"/>
                      <a:pt x="194964" y="117792"/>
                      <a:pt x="191501" y="116061"/>
                    </a:cubicBezTo>
                    <a:lnTo>
                      <a:pt x="6196" y="895"/>
                    </a:lnTo>
                    <a:close/>
                  </a:path>
                </a:pathLst>
              </a:custGeom>
              <a:solidFill>
                <a:schemeClr val="tx1"/>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grpSp>
        <p:sp>
          <p:nvSpPr>
            <p:cNvPr id="119" name="Freeform 118">
              <a:extLst>
                <a:ext uri="{FF2B5EF4-FFF2-40B4-BE49-F238E27FC236}">
                  <a16:creationId xmlns:a16="http://schemas.microsoft.com/office/drawing/2014/main" id="{95656C66-CBFA-9C40-BA66-2D755F7A53AF}"/>
                </a:ext>
              </a:extLst>
            </p:cNvPr>
            <p:cNvSpPr/>
            <p:nvPr/>
          </p:nvSpPr>
          <p:spPr>
            <a:xfrm>
              <a:off x="5577557" y="1659057"/>
              <a:ext cx="95482" cy="153452"/>
            </a:xfrm>
            <a:custGeom>
              <a:avLst/>
              <a:gdLst>
                <a:gd name="connsiteX0" fmla="*/ 10391 w 210416"/>
                <a:gd name="connsiteY0" fmla="*/ 337502 h 338165"/>
                <a:gd name="connsiteX1" fmla="*/ 4330 w 210416"/>
                <a:gd name="connsiteY1" fmla="*/ 333173 h 338165"/>
                <a:gd name="connsiteX2" fmla="*/ 0 w 210416"/>
                <a:gd name="connsiteY2" fmla="*/ 120159 h 338165"/>
                <a:gd name="connsiteX3" fmla="*/ 7793 w 210416"/>
                <a:gd name="connsiteY3" fmla="*/ 108902 h 338165"/>
                <a:gd name="connsiteX4" fmla="*/ 204355 w 210416"/>
                <a:gd name="connsiteY4" fmla="*/ 664 h 338165"/>
                <a:gd name="connsiteX5" fmla="*/ 210416 w 210416"/>
                <a:gd name="connsiteY5" fmla="*/ 4993 h 338165"/>
                <a:gd name="connsiteX6" fmla="*/ 210416 w 210416"/>
                <a:gd name="connsiteY6" fmla="*/ 215409 h 338165"/>
                <a:gd name="connsiteX7" fmla="*/ 202623 w 210416"/>
                <a:gd name="connsiteY7" fmla="*/ 226666 h 338165"/>
                <a:gd name="connsiteX8" fmla="*/ 10391 w 210416"/>
                <a:gd name="connsiteY8" fmla="*/ 337502 h 3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16" h="338165">
                  <a:moveTo>
                    <a:pt x="10391" y="337502"/>
                  </a:moveTo>
                  <a:cubicBezTo>
                    <a:pt x="6927" y="339234"/>
                    <a:pt x="4330" y="337502"/>
                    <a:pt x="4330" y="333173"/>
                  </a:cubicBezTo>
                  <a:lnTo>
                    <a:pt x="0" y="120159"/>
                  </a:lnTo>
                  <a:cubicBezTo>
                    <a:pt x="866" y="115830"/>
                    <a:pt x="4330" y="110634"/>
                    <a:pt x="7793" y="108902"/>
                  </a:cubicBezTo>
                  <a:lnTo>
                    <a:pt x="204355" y="664"/>
                  </a:lnTo>
                  <a:cubicBezTo>
                    <a:pt x="207818" y="-1068"/>
                    <a:pt x="210416" y="664"/>
                    <a:pt x="210416" y="4993"/>
                  </a:cubicBezTo>
                  <a:lnTo>
                    <a:pt x="210416" y="215409"/>
                  </a:lnTo>
                  <a:cubicBezTo>
                    <a:pt x="209550" y="219739"/>
                    <a:pt x="206087" y="224934"/>
                    <a:pt x="202623" y="226666"/>
                  </a:cubicBezTo>
                  <a:lnTo>
                    <a:pt x="10391" y="337502"/>
                  </a:lnTo>
                  <a:close/>
                </a:path>
              </a:pathLst>
            </a:custGeom>
            <a:solidFill>
              <a:schemeClr val="accent1">
                <a:lumMod val="75000"/>
              </a:schemeClr>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20" name="Freeform 119">
              <a:extLst>
                <a:ext uri="{FF2B5EF4-FFF2-40B4-BE49-F238E27FC236}">
                  <a16:creationId xmlns:a16="http://schemas.microsoft.com/office/drawing/2014/main" id="{CA3BA42F-7B62-8F4C-BA8C-F2190EC268BA}"/>
                </a:ext>
              </a:extLst>
            </p:cNvPr>
            <p:cNvSpPr/>
            <p:nvPr/>
          </p:nvSpPr>
          <p:spPr>
            <a:xfrm>
              <a:off x="5683255" y="1658271"/>
              <a:ext cx="94696" cy="145986"/>
            </a:xfrm>
            <a:custGeom>
              <a:avLst/>
              <a:gdLst>
                <a:gd name="connsiteX0" fmla="*/ 193964 w 208683"/>
                <a:gd name="connsiteY0" fmla="*/ 321050 h 321713"/>
                <a:gd name="connsiteX1" fmla="*/ 200025 w 208683"/>
                <a:gd name="connsiteY1" fmla="*/ 316721 h 321713"/>
                <a:gd name="connsiteX2" fmla="*/ 208684 w 208683"/>
                <a:gd name="connsiteY2" fmla="*/ 112366 h 321713"/>
                <a:gd name="connsiteX3" fmla="*/ 200891 w 208683"/>
                <a:gd name="connsiteY3" fmla="*/ 101109 h 321713"/>
                <a:gd name="connsiteX4" fmla="*/ 6061 w 208683"/>
                <a:gd name="connsiteY4" fmla="*/ 664 h 321713"/>
                <a:gd name="connsiteX5" fmla="*/ 0 w 208683"/>
                <a:gd name="connsiteY5" fmla="*/ 4993 h 321713"/>
                <a:gd name="connsiteX6" fmla="*/ 0 w 208683"/>
                <a:gd name="connsiteY6" fmla="*/ 214543 h 321713"/>
                <a:gd name="connsiteX7" fmla="*/ 7793 w 208683"/>
                <a:gd name="connsiteY7" fmla="*/ 225800 h 321713"/>
                <a:gd name="connsiteX8" fmla="*/ 193964 w 208683"/>
                <a:gd name="connsiteY8" fmla="*/ 321050 h 3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83" h="321713">
                  <a:moveTo>
                    <a:pt x="193964" y="321050"/>
                  </a:moveTo>
                  <a:cubicBezTo>
                    <a:pt x="197427" y="322782"/>
                    <a:pt x="200025" y="321050"/>
                    <a:pt x="200025" y="316721"/>
                  </a:cubicBezTo>
                  <a:lnTo>
                    <a:pt x="208684" y="112366"/>
                  </a:lnTo>
                  <a:cubicBezTo>
                    <a:pt x="207818" y="108036"/>
                    <a:pt x="204354" y="102841"/>
                    <a:pt x="200891" y="101109"/>
                  </a:cubicBezTo>
                  <a:lnTo>
                    <a:pt x="6061" y="664"/>
                  </a:lnTo>
                  <a:cubicBezTo>
                    <a:pt x="2598" y="-1068"/>
                    <a:pt x="0" y="664"/>
                    <a:pt x="0" y="4993"/>
                  </a:cubicBezTo>
                  <a:lnTo>
                    <a:pt x="0" y="214543"/>
                  </a:lnTo>
                  <a:cubicBezTo>
                    <a:pt x="866" y="218873"/>
                    <a:pt x="4330" y="224068"/>
                    <a:pt x="7793" y="225800"/>
                  </a:cubicBezTo>
                  <a:lnTo>
                    <a:pt x="193964" y="321050"/>
                  </a:lnTo>
                  <a:close/>
                </a:path>
              </a:pathLst>
            </a:custGeom>
            <a:solidFill>
              <a:schemeClr val="accent1">
                <a:lumMod val="75000"/>
              </a:schemeClr>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grpSp>
          <p:nvGrpSpPr>
            <p:cNvPr id="121" name="Graphic 35">
              <a:extLst>
                <a:ext uri="{FF2B5EF4-FFF2-40B4-BE49-F238E27FC236}">
                  <a16:creationId xmlns:a16="http://schemas.microsoft.com/office/drawing/2014/main" id="{2D095955-BB35-3542-8237-5FE0B7A17FCC}"/>
                </a:ext>
              </a:extLst>
            </p:cNvPr>
            <p:cNvGrpSpPr/>
            <p:nvPr/>
          </p:nvGrpSpPr>
          <p:grpSpPr>
            <a:xfrm>
              <a:off x="5686791" y="1654875"/>
              <a:ext cx="191357" cy="340992"/>
              <a:chOff x="6122843" y="3170604"/>
              <a:chExt cx="421697" cy="751452"/>
            </a:xfrm>
            <a:solidFill>
              <a:schemeClr val="accent1"/>
            </a:solidFill>
          </p:grpSpPr>
          <p:sp>
            <p:nvSpPr>
              <p:cNvPr id="124" name="Freeform 123">
                <a:extLst>
                  <a:ext uri="{FF2B5EF4-FFF2-40B4-BE49-F238E27FC236}">
                    <a16:creationId xmlns:a16="http://schemas.microsoft.com/office/drawing/2014/main" id="{A1B6C337-B9C2-014A-84DF-BAB17DBDF1A7}"/>
                  </a:ext>
                </a:extLst>
              </p:cNvPr>
              <p:cNvSpPr/>
              <p:nvPr/>
            </p:nvSpPr>
            <p:spPr>
              <a:xfrm>
                <a:off x="6345381" y="3170604"/>
                <a:ext cx="199159" cy="337547"/>
              </a:xfrm>
              <a:custGeom>
                <a:avLst/>
                <a:gdLst>
                  <a:gd name="connsiteX0" fmla="*/ 6061 w 199159"/>
                  <a:gd name="connsiteY0" fmla="*/ 336327 h 337547"/>
                  <a:gd name="connsiteX1" fmla="*/ 0 w 199159"/>
                  <a:gd name="connsiteY1" fmla="*/ 332864 h 337547"/>
                  <a:gd name="connsiteX2" fmla="*/ 10391 w 199159"/>
                  <a:gd name="connsiteY2" fmla="*/ 124180 h 337547"/>
                  <a:gd name="connsiteX3" fmla="*/ 17318 w 199159"/>
                  <a:gd name="connsiteY3" fmla="*/ 112057 h 337547"/>
                  <a:gd name="connsiteX4" fmla="*/ 193098 w 199159"/>
                  <a:gd name="connsiteY4" fmla="*/ 1220 h 337547"/>
                  <a:gd name="connsiteX5" fmla="*/ 199159 w 199159"/>
                  <a:gd name="connsiteY5" fmla="*/ 4684 h 337547"/>
                  <a:gd name="connsiteX6" fmla="*/ 180109 w 199159"/>
                  <a:gd name="connsiteY6" fmla="*/ 209905 h 337547"/>
                  <a:gd name="connsiteX7" fmla="*/ 173182 w 199159"/>
                  <a:gd name="connsiteY7" fmla="*/ 222027 h 337547"/>
                  <a:gd name="connsiteX8" fmla="*/ 6061 w 199159"/>
                  <a:gd name="connsiteY8" fmla="*/ 336327 h 33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59" h="337547">
                    <a:moveTo>
                      <a:pt x="6061" y="336327"/>
                    </a:moveTo>
                    <a:cubicBezTo>
                      <a:pt x="2598" y="338925"/>
                      <a:pt x="0" y="337193"/>
                      <a:pt x="0" y="332864"/>
                    </a:cubicBezTo>
                    <a:lnTo>
                      <a:pt x="10391" y="124180"/>
                    </a:lnTo>
                    <a:cubicBezTo>
                      <a:pt x="10391" y="119850"/>
                      <a:pt x="13855" y="114655"/>
                      <a:pt x="17318" y="112057"/>
                    </a:cubicBezTo>
                    <a:lnTo>
                      <a:pt x="193098" y="1220"/>
                    </a:lnTo>
                    <a:cubicBezTo>
                      <a:pt x="196561" y="-1377"/>
                      <a:pt x="199159" y="355"/>
                      <a:pt x="199159" y="4684"/>
                    </a:cubicBezTo>
                    <a:lnTo>
                      <a:pt x="180109" y="209905"/>
                    </a:lnTo>
                    <a:cubicBezTo>
                      <a:pt x="180109" y="214234"/>
                      <a:pt x="176646" y="219430"/>
                      <a:pt x="173182" y="222027"/>
                    </a:cubicBezTo>
                    <a:lnTo>
                      <a:pt x="6061" y="336327"/>
                    </a:lnTo>
                    <a:close/>
                  </a:path>
                </a:pathLst>
              </a:custGeom>
              <a:solidFill>
                <a:schemeClr val="accent1">
                  <a:lumMod val="75000"/>
                </a:schemeClr>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25" name="Freeform 124">
                <a:extLst>
                  <a:ext uri="{FF2B5EF4-FFF2-40B4-BE49-F238E27FC236}">
                    <a16:creationId xmlns:a16="http://schemas.microsoft.com/office/drawing/2014/main" id="{FE2CC9E0-C65B-E844-8C5F-0CC6B6B1C3C0}"/>
                  </a:ext>
                </a:extLst>
              </p:cNvPr>
              <p:cNvSpPr/>
              <p:nvPr/>
            </p:nvSpPr>
            <p:spPr>
              <a:xfrm>
                <a:off x="6332393" y="3430377"/>
                <a:ext cx="188936" cy="340145"/>
              </a:xfrm>
              <a:custGeom>
                <a:avLst/>
                <a:gdLst>
                  <a:gd name="connsiteX0" fmla="*/ 169718 w 188936"/>
                  <a:gd name="connsiteY0" fmla="*/ 215100 h 340145"/>
                  <a:gd name="connsiteX1" fmla="*/ 162791 w 188936"/>
                  <a:gd name="connsiteY1" fmla="*/ 227223 h 340145"/>
                  <a:gd name="connsiteX2" fmla="*/ 6061 w 188936"/>
                  <a:gd name="connsiteY2" fmla="*/ 338925 h 340145"/>
                  <a:gd name="connsiteX3" fmla="*/ 0 w 188936"/>
                  <a:gd name="connsiteY3" fmla="*/ 335461 h 340145"/>
                  <a:gd name="connsiteX4" fmla="*/ 10391 w 188936"/>
                  <a:gd name="connsiteY4" fmla="*/ 130241 h 340145"/>
                  <a:gd name="connsiteX5" fmla="*/ 17318 w 188936"/>
                  <a:gd name="connsiteY5" fmla="*/ 118118 h 340145"/>
                  <a:gd name="connsiteX6" fmla="*/ 183573 w 188936"/>
                  <a:gd name="connsiteY6" fmla="*/ 1220 h 340145"/>
                  <a:gd name="connsiteX7" fmla="*/ 188768 w 188936"/>
                  <a:gd name="connsiteY7" fmla="*/ 4684 h 340145"/>
                  <a:gd name="connsiteX8" fmla="*/ 169718 w 188936"/>
                  <a:gd name="connsiteY8" fmla="*/ 215100 h 34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36" h="340145">
                    <a:moveTo>
                      <a:pt x="169718" y="215100"/>
                    </a:moveTo>
                    <a:cubicBezTo>
                      <a:pt x="169718" y="219430"/>
                      <a:pt x="166255" y="224625"/>
                      <a:pt x="162791" y="227223"/>
                    </a:cubicBezTo>
                    <a:lnTo>
                      <a:pt x="6061" y="338925"/>
                    </a:lnTo>
                    <a:cubicBezTo>
                      <a:pt x="2598" y="341523"/>
                      <a:pt x="0" y="339791"/>
                      <a:pt x="0" y="335461"/>
                    </a:cubicBezTo>
                    <a:lnTo>
                      <a:pt x="10391" y="130241"/>
                    </a:lnTo>
                    <a:cubicBezTo>
                      <a:pt x="10391" y="125912"/>
                      <a:pt x="13855" y="120716"/>
                      <a:pt x="17318" y="118118"/>
                    </a:cubicBezTo>
                    <a:lnTo>
                      <a:pt x="183573" y="1220"/>
                    </a:lnTo>
                    <a:cubicBezTo>
                      <a:pt x="187036" y="-1377"/>
                      <a:pt x="189634" y="355"/>
                      <a:pt x="188768" y="4684"/>
                    </a:cubicBezTo>
                    <a:lnTo>
                      <a:pt x="169718" y="215100"/>
                    </a:lnTo>
                    <a:close/>
                  </a:path>
                </a:pathLst>
              </a:custGeom>
              <a:solidFill>
                <a:schemeClr val="accent1">
                  <a:lumMod val="75000"/>
                </a:schemeClr>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26" name="Freeform 125">
                <a:extLst>
                  <a:ext uri="{FF2B5EF4-FFF2-40B4-BE49-F238E27FC236}">
                    <a16:creationId xmlns:a16="http://schemas.microsoft.com/office/drawing/2014/main" id="{E882090B-2EC9-FC45-BE2A-C92426B520BE}"/>
                  </a:ext>
                </a:extLst>
              </p:cNvPr>
              <p:cNvSpPr/>
              <p:nvPr/>
            </p:nvSpPr>
            <p:spPr>
              <a:xfrm>
                <a:off x="6122843" y="3578447"/>
                <a:ext cx="187902" cy="343609"/>
              </a:xfrm>
              <a:custGeom>
                <a:avLst/>
                <a:gdLst>
                  <a:gd name="connsiteX0" fmla="*/ 181841 w 187902"/>
                  <a:gd name="connsiteY0" fmla="*/ 1220 h 343609"/>
                  <a:gd name="connsiteX1" fmla="*/ 187902 w 187902"/>
                  <a:gd name="connsiteY1" fmla="*/ 4684 h 343609"/>
                  <a:gd name="connsiteX2" fmla="*/ 179243 w 187902"/>
                  <a:gd name="connsiteY2" fmla="*/ 209039 h 343609"/>
                  <a:gd name="connsiteX3" fmla="*/ 172316 w 187902"/>
                  <a:gd name="connsiteY3" fmla="*/ 221161 h 343609"/>
                  <a:gd name="connsiteX4" fmla="*/ 6061 w 187902"/>
                  <a:gd name="connsiteY4" fmla="*/ 342389 h 343609"/>
                  <a:gd name="connsiteX5" fmla="*/ 0 w 187902"/>
                  <a:gd name="connsiteY5" fmla="*/ 338925 h 343609"/>
                  <a:gd name="connsiteX6" fmla="*/ 866 w 187902"/>
                  <a:gd name="connsiteY6" fmla="*/ 132839 h 343609"/>
                  <a:gd name="connsiteX7" fmla="*/ 6927 w 187902"/>
                  <a:gd name="connsiteY7" fmla="*/ 121582 h 343609"/>
                  <a:gd name="connsiteX8" fmla="*/ 181841 w 187902"/>
                  <a:gd name="connsiteY8" fmla="*/ 1220 h 3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02" h="343609">
                    <a:moveTo>
                      <a:pt x="181841" y="1220"/>
                    </a:moveTo>
                    <a:cubicBezTo>
                      <a:pt x="185305" y="-1377"/>
                      <a:pt x="187902" y="355"/>
                      <a:pt x="187902" y="4684"/>
                    </a:cubicBezTo>
                    <a:lnTo>
                      <a:pt x="179243" y="209039"/>
                    </a:lnTo>
                    <a:cubicBezTo>
                      <a:pt x="179243" y="213368"/>
                      <a:pt x="175779" y="218564"/>
                      <a:pt x="172316" y="221161"/>
                    </a:cubicBezTo>
                    <a:lnTo>
                      <a:pt x="6061" y="342389"/>
                    </a:lnTo>
                    <a:cubicBezTo>
                      <a:pt x="2598" y="344987"/>
                      <a:pt x="0" y="343255"/>
                      <a:pt x="0" y="338925"/>
                    </a:cubicBezTo>
                    <a:lnTo>
                      <a:pt x="866" y="132839"/>
                    </a:lnTo>
                    <a:cubicBezTo>
                      <a:pt x="866" y="128509"/>
                      <a:pt x="3464" y="123314"/>
                      <a:pt x="6927" y="121582"/>
                    </a:cubicBezTo>
                    <a:lnTo>
                      <a:pt x="181841" y="1220"/>
                    </a:lnTo>
                    <a:close/>
                  </a:path>
                </a:pathLst>
              </a:custGeom>
              <a:solidFill>
                <a:schemeClr val="tx1"/>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grpSp>
        <p:sp>
          <p:nvSpPr>
            <p:cNvPr id="122" name="Freeform 121">
              <a:extLst>
                <a:ext uri="{FF2B5EF4-FFF2-40B4-BE49-F238E27FC236}">
                  <a16:creationId xmlns:a16="http://schemas.microsoft.com/office/drawing/2014/main" id="{E8BB1D01-1C59-374E-BB61-F01D6DDB17AF}"/>
                </a:ext>
              </a:extLst>
            </p:cNvPr>
            <p:cNvSpPr/>
            <p:nvPr/>
          </p:nvSpPr>
          <p:spPr>
            <a:xfrm>
              <a:off x="5474216" y="1539711"/>
              <a:ext cx="400396" cy="150885"/>
            </a:xfrm>
            <a:custGeom>
              <a:avLst/>
              <a:gdLst>
                <a:gd name="connsiteX0" fmla="*/ 484043 w 882361"/>
                <a:gd name="connsiteY0" fmla="*/ 215179 h 332509"/>
                <a:gd name="connsiteX1" fmla="*/ 484043 w 882361"/>
                <a:gd name="connsiteY1" fmla="*/ 222106 h 332509"/>
                <a:gd name="connsiteX2" fmla="*/ 685800 w 882361"/>
                <a:gd name="connsiteY2" fmla="*/ 325149 h 332509"/>
                <a:gd name="connsiteX3" fmla="*/ 699655 w 882361"/>
                <a:gd name="connsiteY3" fmla="*/ 324283 h 332509"/>
                <a:gd name="connsiteX4" fmla="*/ 879764 w 882361"/>
                <a:gd name="connsiteY4" fmla="*/ 213447 h 332509"/>
                <a:gd name="connsiteX5" fmla="*/ 879764 w 882361"/>
                <a:gd name="connsiteY5" fmla="*/ 206520 h 332509"/>
                <a:gd name="connsiteX6" fmla="*/ 684068 w 882361"/>
                <a:gd name="connsiteY6" fmla="*/ 114733 h 332509"/>
                <a:gd name="connsiteX7" fmla="*/ 670214 w 882361"/>
                <a:gd name="connsiteY7" fmla="*/ 114733 h 332509"/>
                <a:gd name="connsiteX8" fmla="*/ 484043 w 882361"/>
                <a:gd name="connsiteY8" fmla="*/ 215179 h 332509"/>
                <a:gd name="connsiteX9" fmla="*/ 245918 w 882361"/>
                <a:gd name="connsiteY9" fmla="*/ 93951 h 332509"/>
                <a:gd name="connsiteX10" fmla="*/ 245918 w 882361"/>
                <a:gd name="connsiteY10" fmla="*/ 100878 h 332509"/>
                <a:gd name="connsiteX11" fmla="*/ 439016 w 882361"/>
                <a:gd name="connsiteY11" fmla="*/ 199592 h 332509"/>
                <a:gd name="connsiteX12" fmla="*/ 452870 w 882361"/>
                <a:gd name="connsiteY12" fmla="*/ 199592 h 332509"/>
                <a:gd name="connsiteX13" fmla="*/ 638175 w 882361"/>
                <a:gd name="connsiteY13" fmla="*/ 100013 h 332509"/>
                <a:gd name="connsiteX14" fmla="*/ 638175 w 882361"/>
                <a:gd name="connsiteY14" fmla="*/ 93085 h 332509"/>
                <a:gd name="connsiteX15" fmla="*/ 442480 w 882361"/>
                <a:gd name="connsiteY15" fmla="*/ 1299 h 332509"/>
                <a:gd name="connsiteX16" fmla="*/ 428625 w 882361"/>
                <a:gd name="connsiteY16" fmla="*/ 1299 h 332509"/>
                <a:gd name="connsiteX17" fmla="*/ 245918 w 882361"/>
                <a:gd name="connsiteY17" fmla="*/ 93951 h 332509"/>
                <a:gd name="connsiteX18" fmla="*/ 219075 w 882361"/>
                <a:gd name="connsiteY18" fmla="*/ 114733 h 332509"/>
                <a:gd name="connsiteX19" fmla="*/ 205221 w 882361"/>
                <a:gd name="connsiteY19" fmla="*/ 114733 h 332509"/>
                <a:gd name="connsiteX20" fmla="*/ 2598 w 882361"/>
                <a:gd name="connsiteY20" fmla="*/ 216910 h 332509"/>
                <a:gd name="connsiteX21" fmla="*/ 2598 w 882361"/>
                <a:gd name="connsiteY21" fmla="*/ 223838 h 332509"/>
                <a:gd name="connsiteX22" fmla="*/ 199159 w 882361"/>
                <a:gd name="connsiteY22" fmla="*/ 331210 h 332509"/>
                <a:gd name="connsiteX23" fmla="*/ 213014 w 882361"/>
                <a:gd name="connsiteY23" fmla="*/ 331210 h 332509"/>
                <a:gd name="connsiteX24" fmla="*/ 413039 w 882361"/>
                <a:gd name="connsiteY24" fmla="*/ 221240 h 332509"/>
                <a:gd name="connsiteX25" fmla="*/ 413039 w 882361"/>
                <a:gd name="connsiteY25" fmla="*/ 214313 h 332509"/>
                <a:gd name="connsiteX26" fmla="*/ 219075 w 882361"/>
                <a:gd name="connsiteY26" fmla="*/ 114733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2361" h="332509">
                  <a:moveTo>
                    <a:pt x="484043" y="215179"/>
                  </a:moveTo>
                  <a:cubicBezTo>
                    <a:pt x="480580" y="216910"/>
                    <a:pt x="480580" y="220374"/>
                    <a:pt x="484043" y="222106"/>
                  </a:cubicBezTo>
                  <a:lnTo>
                    <a:pt x="685800" y="325149"/>
                  </a:lnTo>
                  <a:cubicBezTo>
                    <a:pt x="689264" y="326881"/>
                    <a:pt x="695325" y="326881"/>
                    <a:pt x="699655" y="324283"/>
                  </a:cubicBezTo>
                  <a:lnTo>
                    <a:pt x="879764" y="213447"/>
                  </a:lnTo>
                  <a:cubicBezTo>
                    <a:pt x="883227" y="210849"/>
                    <a:pt x="883227" y="208251"/>
                    <a:pt x="879764" y="206520"/>
                  </a:cubicBezTo>
                  <a:lnTo>
                    <a:pt x="684068" y="114733"/>
                  </a:lnTo>
                  <a:cubicBezTo>
                    <a:pt x="680605" y="113001"/>
                    <a:pt x="673677" y="113001"/>
                    <a:pt x="670214" y="114733"/>
                  </a:cubicBezTo>
                  <a:lnTo>
                    <a:pt x="484043" y="215179"/>
                  </a:lnTo>
                  <a:close/>
                  <a:moveTo>
                    <a:pt x="245918" y="93951"/>
                  </a:moveTo>
                  <a:cubicBezTo>
                    <a:pt x="242455" y="95683"/>
                    <a:pt x="242455" y="99147"/>
                    <a:pt x="245918" y="100878"/>
                  </a:cubicBezTo>
                  <a:lnTo>
                    <a:pt x="439016" y="199592"/>
                  </a:lnTo>
                  <a:cubicBezTo>
                    <a:pt x="442480" y="201324"/>
                    <a:pt x="448541" y="201324"/>
                    <a:pt x="452870" y="199592"/>
                  </a:cubicBezTo>
                  <a:lnTo>
                    <a:pt x="638175" y="100013"/>
                  </a:lnTo>
                  <a:cubicBezTo>
                    <a:pt x="641639" y="98281"/>
                    <a:pt x="641639" y="94817"/>
                    <a:pt x="638175" y="93085"/>
                  </a:cubicBezTo>
                  <a:lnTo>
                    <a:pt x="442480" y="1299"/>
                  </a:lnTo>
                  <a:cubicBezTo>
                    <a:pt x="439016" y="-433"/>
                    <a:pt x="432089" y="-433"/>
                    <a:pt x="428625" y="1299"/>
                  </a:cubicBezTo>
                  <a:lnTo>
                    <a:pt x="245918" y="93951"/>
                  </a:lnTo>
                  <a:close/>
                  <a:moveTo>
                    <a:pt x="219075" y="114733"/>
                  </a:moveTo>
                  <a:cubicBezTo>
                    <a:pt x="215611" y="113001"/>
                    <a:pt x="208684" y="113001"/>
                    <a:pt x="205221" y="114733"/>
                  </a:cubicBezTo>
                  <a:lnTo>
                    <a:pt x="2598" y="216910"/>
                  </a:lnTo>
                  <a:cubicBezTo>
                    <a:pt x="-866" y="218642"/>
                    <a:pt x="-866" y="222106"/>
                    <a:pt x="2598" y="223838"/>
                  </a:cubicBezTo>
                  <a:lnTo>
                    <a:pt x="199159" y="331210"/>
                  </a:lnTo>
                  <a:cubicBezTo>
                    <a:pt x="202623" y="332942"/>
                    <a:pt x="208684" y="332942"/>
                    <a:pt x="213014" y="331210"/>
                  </a:cubicBezTo>
                  <a:lnTo>
                    <a:pt x="413039" y="221240"/>
                  </a:lnTo>
                  <a:cubicBezTo>
                    <a:pt x="416502" y="219508"/>
                    <a:pt x="416502" y="216044"/>
                    <a:pt x="413039" y="214313"/>
                  </a:cubicBezTo>
                  <a:lnTo>
                    <a:pt x="219075" y="114733"/>
                  </a:lnTo>
                  <a:close/>
                </a:path>
              </a:pathLst>
            </a:custGeom>
            <a:solidFill>
              <a:schemeClr val="accent1">
                <a:lumMod val="75000"/>
              </a:schemeClr>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23" name="Freeform 122">
              <a:extLst>
                <a:ext uri="{FF2B5EF4-FFF2-40B4-BE49-F238E27FC236}">
                  <a16:creationId xmlns:a16="http://schemas.microsoft.com/office/drawing/2014/main" id="{1CE7983C-0F2D-5043-B8AE-C46744C3B882}"/>
                </a:ext>
              </a:extLst>
            </p:cNvPr>
            <p:cNvSpPr/>
            <p:nvPr/>
          </p:nvSpPr>
          <p:spPr>
            <a:xfrm>
              <a:off x="5589737" y="1771933"/>
              <a:ext cx="179569" cy="107270"/>
            </a:xfrm>
            <a:custGeom>
              <a:avLst/>
              <a:gdLst>
                <a:gd name="connsiteX0" fmla="*/ 2598 w 395720"/>
                <a:gd name="connsiteY0" fmla="*/ 110404 h 236393"/>
                <a:gd name="connsiteX1" fmla="*/ 2598 w 395720"/>
                <a:gd name="connsiteY1" fmla="*/ 118197 h 236393"/>
                <a:gd name="connsiteX2" fmla="*/ 192232 w 395720"/>
                <a:gd name="connsiteY2" fmla="*/ 235094 h 236393"/>
                <a:gd name="connsiteX3" fmla="*/ 205221 w 395720"/>
                <a:gd name="connsiteY3" fmla="*/ 235094 h 236393"/>
                <a:gd name="connsiteX4" fmla="*/ 393123 w 395720"/>
                <a:gd name="connsiteY4" fmla="*/ 107806 h 236393"/>
                <a:gd name="connsiteX5" fmla="*/ 393123 w 395720"/>
                <a:gd name="connsiteY5" fmla="*/ 100013 h 236393"/>
                <a:gd name="connsiteX6" fmla="*/ 204355 w 395720"/>
                <a:gd name="connsiteY6" fmla="*/ 1299 h 236393"/>
                <a:gd name="connsiteX7" fmla="*/ 190500 w 395720"/>
                <a:gd name="connsiteY7" fmla="*/ 1299 h 236393"/>
                <a:gd name="connsiteX8" fmla="*/ 2598 w 395720"/>
                <a:gd name="connsiteY8" fmla="*/ 110404 h 23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20" h="236393">
                  <a:moveTo>
                    <a:pt x="2598" y="110404"/>
                  </a:moveTo>
                  <a:cubicBezTo>
                    <a:pt x="-866" y="112135"/>
                    <a:pt x="-866" y="115599"/>
                    <a:pt x="2598" y="118197"/>
                  </a:cubicBezTo>
                  <a:lnTo>
                    <a:pt x="192232" y="235094"/>
                  </a:lnTo>
                  <a:cubicBezTo>
                    <a:pt x="195696" y="236826"/>
                    <a:pt x="201757" y="236826"/>
                    <a:pt x="205221" y="235094"/>
                  </a:cubicBezTo>
                  <a:lnTo>
                    <a:pt x="393123" y="107806"/>
                  </a:lnTo>
                  <a:cubicBezTo>
                    <a:pt x="396587" y="105208"/>
                    <a:pt x="396587" y="101744"/>
                    <a:pt x="393123" y="100013"/>
                  </a:cubicBezTo>
                  <a:lnTo>
                    <a:pt x="204355" y="1299"/>
                  </a:lnTo>
                  <a:cubicBezTo>
                    <a:pt x="200891" y="-433"/>
                    <a:pt x="194830" y="-433"/>
                    <a:pt x="190500" y="1299"/>
                  </a:cubicBezTo>
                  <a:lnTo>
                    <a:pt x="2598" y="110404"/>
                  </a:lnTo>
                  <a:close/>
                </a:path>
              </a:pathLst>
            </a:custGeom>
            <a:solidFill>
              <a:schemeClr val="tx1"/>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Text"/>
                <a:cs typeface="Arial"/>
                <a:sym typeface="Helvetica Neue"/>
              </a:endParaRPr>
            </a:p>
          </p:txBody>
        </p:sp>
      </p:grpSp>
      <p:grpSp>
        <p:nvGrpSpPr>
          <p:cNvPr id="130" name="Graphic 14">
            <a:extLst>
              <a:ext uri="{FF2B5EF4-FFF2-40B4-BE49-F238E27FC236}">
                <a16:creationId xmlns:a16="http://schemas.microsoft.com/office/drawing/2014/main" id="{CC6CCFB8-B293-1945-8100-00625C783ACC}"/>
              </a:ext>
            </a:extLst>
          </p:cNvPr>
          <p:cNvGrpSpPr/>
          <p:nvPr/>
        </p:nvGrpSpPr>
        <p:grpSpPr>
          <a:xfrm>
            <a:off x="6950638" y="1466656"/>
            <a:ext cx="555149" cy="475355"/>
            <a:chOff x="5862204" y="3183947"/>
            <a:chExt cx="463261" cy="492702"/>
          </a:xfrm>
          <a:solidFill>
            <a:schemeClr val="tx1"/>
          </a:solidFill>
        </p:grpSpPr>
        <p:sp>
          <p:nvSpPr>
            <p:cNvPr id="131" name="Freeform 130">
              <a:extLst>
                <a:ext uri="{FF2B5EF4-FFF2-40B4-BE49-F238E27FC236}">
                  <a16:creationId xmlns:a16="http://schemas.microsoft.com/office/drawing/2014/main" id="{A2D894A6-DA44-2E42-979B-DEF5DC31C4C7}"/>
                </a:ext>
              </a:extLst>
            </p:cNvPr>
            <p:cNvSpPr/>
            <p:nvPr/>
          </p:nvSpPr>
          <p:spPr>
            <a:xfrm>
              <a:off x="5862204" y="3646343"/>
              <a:ext cx="463261" cy="30306"/>
            </a:xfrm>
            <a:custGeom>
              <a:avLst/>
              <a:gdLst>
                <a:gd name="connsiteX0" fmla="*/ 456334 w 463261"/>
                <a:gd name="connsiteY0" fmla="*/ 30307 h 30306"/>
                <a:gd name="connsiteX1" fmla="*/ 7793 w 463261"/>
                <a:gd name="connsiteY1" fmla="*/ 30307 h 30306"/>
                <a:gd name="connsiteX2" fmla="*/ 0 w 463261"/>
                <a:gd name="connsiteY2" fmla="*/ 22514 h 30306"/>
                <a:gd name="connsiteX3" fmla="*/ 0 w 463261"/>
                <a:gd name="connsiteY3" fmla="*/ 1732 h 30306"/>
                <a:gd name="connsiteX4" fmla="*/ 1732 w 463261"/>
                <a:gd name="connsiteY4" fmla="*/ 0 h 30306"/>
                <a:gd name="connsiteX5" fmla="*/ 461529 w 463261"/>
                <a:gd name="connsiteY5" fmla="*/ 0 h 30306"/>
                <a:gd name="connsiteX6" fmla="*/ 463261 w 463261"/>
                <a:gd name="connsiteY6" fmla="*/ 1732 h 30306"/>
                <a:gd name="connsiteX7" fmla="*/ 463261 w 463261"/>
                <a:gd name="connsiteY7" fmla="*/ 22514 h 30306"/>
                <a:gd name="connsiteX8" fmla="*/ 456334 w 463261"/>
                <a:gd name="connsiteY8" fmla="*/ 30307 h 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61" h="30306">
                  <a:moveTo>
                    <a:pt x="456334" y="30307"/>
                  </a:moveTo>
                  <a:lnTo>
                    <a:pt x="7793" y="30307"/>
                  </a:lnTo>
                  <a:cubicBezTo>
                    <a:pt x="3464" y="30307"/>
                    <a:pt x="0" y="26843"/>
                    <a:pt x="0" y="22514"/>
                  </a:cubicBezTo>
                  <a:lnTo>
                    <a:pt x="0" y="1732"/>
                  </a:lnTo>
                  <a:cubicBezTo>
                    <a:pt x="0" y="866"/>
                    <a:pt x="866" y="0"/>
                    <a:pt x="1732" y="0"/>
                  </a:cubicBezTo>
                  <a:lnTo>
                    <a:pt x="461529" y="0"/>
                  </a:lnTo>
                  <a:cubicBezTo>
                    <a:pt x="462395" y="0"/>
                    <a:pt x="463261" y="866"/>
                    <a:pt x="463261" y="1732"/>
                  </a:cubicBezTo>
                  <a:lnTo>
                    <a:pt x="463261" y="22514"/>
                  </a:lnTo>
                  <a:cubicBezTo>
                    <a:pt x="463261" y="27709"/>
                    <a:pt x="459798" y="30307"/>
                    <a:pt x="456334" y="30307"/>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32" name="Freeform 131">
              <a:extLst>
                <a:ext uri="{FF2B5EF4-FFF2-40B4-BE49-F238E27FC236}">
                  <a16:creationId xmlns:a16="http://schemas.microsoft.com/office/drawing/2014/main" id="{9A1463F2-8F4A-9D4E-831F-AD5E514A0D83}"/>
                </a:ext>
              </a:extLst>
            </p:cNvPr>
            <p:cNvSpPr/>
            <p:nvPr/>
          </p:nvSpPr>
          <p:spPr>
            <a:xfrm>
              <a:off x="6049240" y="3303443"/>
              <a:ext cx="89528" cy="313459"/>
            </a:xfrm>
            <a:custGeom>
              <a:avLst/>
              <a:gdLst>
                <a:gd name="connsiteX0" fmla="*/ 87457 w 89528"/>
                <a:gd name="connsiteY0" fmla="*/ 313459 h 313459"/>
                <a:gd name="connsiteX1" fmla="*/ 1732 w 89528"/>
                <a:gd name="connsiteY1" fmla="*/ 313459 h 313459"/>
                <a:gd name="connsiteX2" fmla="*/ 0 w 89528"/>
                <a:gd name="connsiteY2" fmla="*/ 311727 h 313459"/>
                <a:gd name="connsiteX3" fmla="*/ 0 w 89528"/>
                <a:gd name="connsiteY3" fmla="*/ 1732 h 313459"/>
                <a:gd name="connsiteX4" fmla="*/ 1732 w 89528"/>
                <a:gd name="connsiteY4" fmla="*/ 0 h 313459"/>
                <a:gd name="connsiteX5" fmla="*/ 87457 w 89528"/>
                <a:gd name="connsiteY5" fmla="*/ 0 h 313459"/>
                <a:gd name="connsiteX6" fmla="*/ 89189 w 89528"/>
                <a:gd name="connsiteY6" fmla="*/ 1732 h 313459"/>
                <a:gd name="connsiteX7" fmla="*/ 89189 w 89528"/>
                <a:gd name="connsiteY7" fmla="*/ 311727 h 313459"/>
                <a:gd name="connsiteX8" fmla="*/ 87457 w 89528"/>
                <a:gd name="connsiteY8" fmla="*/ 313459 h 31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28" h="313459">
                  <a:moveTo>
                    <a:pt x="87457" y="313459"/>
                  </a:moveTo>
                  <a:lnTo>
                    <a:pt x="1732" y="313459"/>
                  </a:lnTo>
                  <a:cubicBezTo>
                    <a:pt x="866" y="313459"/>
                    <a:pt x="0" y="312593"/>
                    <a:pt x="0" y="311727"/>
                  </a:cubicBezTo>
                  <a:lnTo>
                    <a:pt x="0" y="1732"/>
                  </a:lnTo>
                  <a:cubicBezTo>
                    <a:pt x="0" y="866"/>
                    <a:pt x="866" y="0"/>
                    <a:pt x="1732" y="0"/>
                  </a:cubicBezTo>
                  <a:lnTo>
                    <a:pt x="87457" y="0"/>
                  </a:lnTo>
                  <a:cubicBezTo>
                    <a:pt x="88323" y="0"/>
                    <a:pt x="89189" y="866"/>
                    <a:pt x="89189" y="1732"/>
                  </a:cubicBezTo>
                  <a:lnTo>
                    <a:pt x="89189" y="311727"/>
                  </a:lnTo>
                  <a:cubicBezTo>
                    <a:pt x="90055" y="312593"/>
                    <a:pt x="89189" y="313459"/>
                    <a:pt x="87457" y="313459"/>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33" name="Freeform 132">
              <a:extLst>
                <a:ext uri="{FF2B5EF4-FFF2-40B4-BE49-F238E27FC236}">
                  <a16:creationId xmlns:a16="http://schemas.microsoft.com/office/drawing/2014/main" id="{B49A69A1-CA18-B549-9F96-4039947CDD4C}"/>
                </a:ext>
              </a:extLst>
            </p:cNvPr>
            <p:cNvSpPr/>
            <p:nvPr/>
          </p:nvSpPr>
          <p:spPr>
            <a:xfrm>
              <a:off x="6049240" y="3183947"/>
              <a:ext cx="89528" cy="37233"/>
            </a:xfrm>
            <a:custGeom>
              <a:avLst/>
              <a:gdLst>
                <a:gd name="connsiteX0" fmla="*/ 87457 w 89528"/>
                <a:gd name="connsiteY0" fmla="*/ 37234 h 37233"/>
                <a:gd name="connsiteX1" fmla="*/ 1732 w 89528"/>
                <a:gd name="connsiteY1" fmla="*/ 37234 h 37233"/>
                <a:gd name="connsiteX2" fmla="*/ 0 w 89528"/>
                <a:gd name="connsiteY2" fmla="*/ 35502 h 37233"/>
                <a:gd name="connsiteX3" fmla="*/ 0 w 89528"/>
                <a:gd name="connsiteY3" fmla="*/ 1732 h 37233"/>
                <a:gd name="connsiteX4" fmla="*/ 1732 w 89528"/>
                <a:gd name="connsiteY4" fmla="*/ 0 h 37233"/>
                <a:gd name="connsiteX5" fmla="*/ 87457 w 89528"/>
                <a:gd name="connsiteY5" fmla="*/ 0 h 37233"/>
                <a:gd name="connsiteX6" fmla="*/ 89189 w 89528"/>
                <a:gd name="connsiteY6" fmla="*/ 1732 h 37233"/>
                <a:gd name="connsiteX7" fmla="*/ 89189 w 89528"/>
                <a:gd name="connsiteY7" fmla="*/ 35502 h 37233"/>
                <a:gd name="connsiteX8" fmla="*/ 87457 w 89528"/>
                <a:gd name="connsiteY8" fmla="*/ 37234 h 3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28" h="37233">
                  <a:moveTo>
                    <a:pt x="87457" y="37234"/>
                  </a:moveTo>
                  <a:lnTo>
                    <a:pt x="1732" y="37234"/>
                  </a:lnTo>
                  <a:cubicBezTo>
                    <a:pt x="866" y="37234"/>
                    <a:pt x="0" y="36368"/>
                    <a:pt x="0" y="35502"/>
                  </a:cubicBezTo>
                  <a:lnTo>
                    <a:pt x="0" y="1732"/>
                  </a:lnTo>
                  <a:cubicBezTo>
                    <a:pt x="0" y="866"/>
                    <a:pt x="866" y="0"/>
                    <a:pt x="1732" y="0"/>
                  </a:cubicBezTo>
                  <a:lnTo>
                    <a:pt x="87457" y="0"/>
                  </a:lnTo>
                  <a:cubicBezTo>
                    <a:pt x="88323" y="0"/>
                    <a:pt x="89189" y="866"/>
                    <a:pt x="89189" y="1732"/>
                  </a:cubicBezTo>
                  <a:lnTo>
                    <a:pt x="89189" y="35502"/>
                  </a:lnTo>
                  <a:cubicBezTo>
                    <a:pt x="90055" y="36368"/>
                    <a:pt x="89189" y="37234"/>
                    <a:pt x="87457" y="37234"/>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34" name="Freeform 133">
              <a:extLst>
                <a:ext uri="{FF2B5EF4-FFF2-40B4-BE49-F238E27FC236}">
                  <a16:creationId xmlns:a16="http://schemas.microsoft.com/office/drawing/2014/main" id="{F054ED72-4435-3049-BBD3-80C47EF1BA91}"/>
                </a:ext>
              </a:extLst>
            </p:cNvPr>
            <p:cNvSpPr/>
            <p:nvPr/>
          </p:nvSpPr>
          <p:spPr>
            <a:xfrm>
              <a:off x="6049240" y="3243695"/>
              <a:ext cx="89528" cy="37233"/>
            </a:xfrm>
            <a:custGeom>
              <a:avLst/>
              <a:gdLst>
                <a:gd name="connsiteX0" fmla="*/ 87457 w 89528"/>
                <a:gd name="connsiteY0" fmla="*/ 37234 h 37233"/>
                <a:gd name="connsiteX1" fmla="*/ 1732 w 89528"/>
                <a:gd name="connsiteY1" fmla="*/ 37234 h 37233"/>
                <a:gd name="connsiteX2" fmla="*/ 0 w 89528"/>
                <a:gd name="connsiteY2" fmla="*/ 35502 h 37233"/>
                <a:gd name="connsiteX3" fmla="*/ 0 w 89528"/>
                <a:gd name="connsiteY3" fmla="*/ 1732 h 37233"/>
                <a:gd name="connsiteX4" fmla="*/ 1732 w 89528"/>
                <a:gd name="connsiteY4" fmla="*/ 0 h 37233"/>
                <a:gd name="connsiteX5" fmla="*/ 87457 w 89528"/>
                <a:gd name="connsiteY5" fmla="*/ 0 h 37233"/>
                <a:gd name="connsiteX6" fmla="*/ 89189 w 89528"/>
                <a:gd name="connsiteY6" fmla="*/ 1732 h 37233"/>
                <a:gd name="connsiteX7" fmla="*/ 89189 w 89528"/>
                <a:gd name="connsiteY7" fmla="*/ 35502 h 37233"/>
                <a:gd name="connsiteX8" fmla="*/ 87457 w 89528"/>
                <a:gd name="connsiteY8" fmla="*/ 37234 h 3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28" h="37233">
                  <a:moveTo>
                    <a:pt x="87457" y="37234"/>
                  </a:moveTo>
                  <a:lnTo>
                    <a:pt x="1732" y="37234"/>
                  </a:lnTo>
                  <a:cubicBezTo>
                    <a:pt x="866" y="37234"/>
                    <a:pt x="0" y="36368"/>
                    <a:pt x="0" y="35502"/>
                  </a:cubicBezTo>
                  <a:lnTo>
                    <a:pt x="0" y="1732"/>
                  </a:lnTo>
                  <a:cubicBezTo>
                    <a:pt x="0" y="866"/>
                    <a:pt x="866" y="0"/>
                    <a:pt x="1732" y="0"/>
                  </a:cubicBezTo>
                  <a:lnTo>
                    <a:pt x="87457" y="0"/>
                  </a:lnTo>
                  <a:cubicBezTo>
                    <a:pt x="88323" y="0"/>
                    <a:pt x="89189" y="866"/>
                    <a:pt x="89189" y="1732"/>
                  </a:cubicBezTo>
                  <a:lnTo>
                    <a:pt x="89189" y="35502"/>
                  </a:lnTo>
                  <a:cubicBezTo>
                    <a:pt x="90055" y="36368"/>
                    <a:pt x="89189" y="37234"/>
                    <a:pt x="87457" y="37234"/>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35" name="Freeform 134">
              <a:extLst>
                <a:ext uri="{FF2B5EF4-FFF2-40B4-BE49-F238E27FC236}">
                  <a16:creationId xmlns:a16="http://schemas.microsoft.com/office/drawing/2014/main" id="{B36F57F8-C5CA-9348-A9F7-F1EF5449CFD2}"/>
                </a:ext>
              </a:extLst>
            </p:cNvPr>
            <p:cNvSpPr/>
            <p:nvPr/>
          </p:nvSpPr>
          <p:spPr>
            <a:xfrm>
              <a:off x="5922818" y="3482686"/>
              <a:ext cx="89188" cy="135081"/>
            </a:xfrm>
            <a:custGeom>
              <a:avLst/>
              <a:gdLst>
                <a:gd name="connsiteX0" fmla="*/ 87457 w 89188"/>
                <a:gd name="connsiteY0" fmla="*/ 135082 h 135081"/>
                <a:gd name="connsiteX1" fmla="*/ 1732 w 89188"/>
                <a:gd name="connsiteY1" fmla="*/ 135082 h 135081"/>
                <a:gd name="connsiteX2" fmla="*/ 0 w 89188"/>
                <a:gd name="connsiteY2" fmla="*/ 133350 h 135081"/>
                <a:gd name="connsiteX3" fmla="*/ 0 w 89188"/>
                <a:gd name="connsiteY3" fmla="*/ 1732 h 135081"/>
                <a:gd name="connsiteX4" fmla="*/ 1732 w 89188"/>
                <a:gd name="connsiteY4" fmla="*/ 0 h 135081"/>
                <a:gd name="connsiteX5" fmla="*/ 87457 w 89188"/>
                <a:gd name="connsiteY5" fmla="*/ 0 h 135081"/>
                <a:gd name="connsiteX6" fmla="*/ 89189 w 89188"/>
                <a:gd name="connsiteY6" fmla="*/ 1732 h 135081"/>
                <a:gd name="connsiteX7" fmla="*/ 89189 w 89188"/>
                <a:gd name="connsiteY7" fmla="*/ 133350 h 135081"/>
                <a:gd name="connsiteX8" fmla="*/ 87457 w 89188"/>
                <a:gd name="connsiteY8" fmla="*/ 135082 h 13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88" h="135081">
                  <a:moveTo>
                    <a:pt x="87457" y="135082"/>
                  </a:moveTo>
                  <a:lnTo>
                    <a:pt x="1732" y="135082"/>
                  </a:lnTo>
                  <a:cubicBezTo>
                    <a:pt x="866" y="135082"/>
                    <a:pt x="0" y="134216"/>
                    <a:pt x="0" y="133350"/>
                  </a:cubicBezTo>
                  <a:lnTo>
                    <a:pt x="0" y="1732"/>
                  </a:lnTo>
                  <a:cubicBezTo>
                    <a:pt x="0" y="866"/>
                    <a:pt x="866" y="0"/>
                    <a:pt x="1732" y="0"/>
                  </a:cubicBezTo>
                  <a:lnTo>
                    <a:pt x="87457" y="0"/>
                  </a:lnTo>
                  <a:cubicBezTo>
                    <a:pt x="88323" y="0"/>
                    <a:pt x="89189" y="866"/>
                    <a:pt x="89189" y="1732"/>
                  </a:cubicBezTo>
                  <a:lnTo>
                    <a:pt x="89189" y="133350"/>
                  </a:lnTo>
                  <a:cubicBezTo>
                    <a:pt x="89189" y="134216"/>
                    <a:pt x="88323" y="135082"/>
                    <a:pt x="87457" y="135082"/>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36" name="Freeform 135">
              <a:extLst>
                <a:ext uri="{FF2B5EF4-FFF2-40B4-BE49-F238E27FC236}">
                  <a16:creationId xmlns:a16="http://schemas.microsoft.com/office/drawing/2014/main" id="{9CA2791A-B0F8-4D48-8D82-9A6A302F9634}"/>
                </a:ext>
              </a:extLst>
            </p:cNvPr>
            <p:cNvSpPr/>
            <p:nvPr/>
          </p:nvSpPr>
          <p:spPr>
            <a:xfrm>
              <a:off x="5922818" y="3422938"/>
              <a:ext cx="89188" cy="37234"/>
            </a:xfrm>
            <a:custGeom>
              <a:avLst/>
              <a:gdLst>
                <a:gd name="connsiteX0" fmla="*/ 87457 w 89188"/>
                <a:gd name="connsiteY0" fmla="*/ 37234 h 37234"/>
                <a:gd name="connsiteX1" fmla="*/ 1732 w 89188"/>
                <a:gd name="connsiteY1" fmla="*/ 37234 h 37234"/>
                <a:gd name="connsiteX2" fmla="*/ 0 w 89188"/>
                <a:gd name="connsiteY2" fmla="*/ 35502 h 37234"/>
                <a:gd name="connsiteX3" fmla="*/ 0 w 89188"/>
                <a:gd name="connsiteY3" fmla="*/ 1732 h 37234"/>
                <a:gd name="connsiteX4" fmla="*/ 1732 w 89188"/>
                <a:gd name="connsiteY4" fmla="*/ 0 h 37234"/>
                <a:gd name="connsiteX5" fmla="*/ 87457 w 89188"/>
                <a:gd name="connsiteY5" fmla="*/ 0 h 37234"/>
                <a:gd name="connsiteX6" fmla="*/ 89189 w 89188"/>
                <a:gd name="connsiteY6" fmla="*/ 1732 h 37234"/>
                <a:gd name="connsiteX7" fmla="*/ 89189 w 89188"/>
                <a:gd name="connsiteY7" fmla="*/ 35502 h 37234"/>
                <a:gd name="connsiteX8" fmla="*/ 87457 w 89188"/>
                <a:gd name="connsiteY8" fmla="*/ 37234 h 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88" h="37234">
                  <a:moveTo>
                    <a:pt x="87457" y="37234"/>
                  </a:moveTo>
                  <a:lnTo>
                    <a:pt x="1732" y="37234"/>
                  </a:lnTo>
                  <a:cubicBezTo>
                    <a:pt x="866" y="37234"/>
                    <a:pt x="0" y="36368"/>
                    <a:pt x="0" y="35502"/>
                  </a:cubicBezTo>
                  <a:lnTo>
                    <a:pt x="0" y="1732"/>
                  </a:lnTo>
                  <a:cubicBezTo>
                    <a:pt x="0" y="866"/>
                    <a:pt x="866" y="0"/>
                    <a:pt x="1732" y="0"/>
                  </a:cubicBezTo>
                  <a:lnTo>
                    <a:pt x="87457" y="0"/>
                  </a:lnTo>
                  <a:cubicBezTo>
                    <a:pt x="88323" y="0"/>
                    <a:pt x="89189" y="866"/>
                    <a:pt x="89189" y="1732"/>
                  </a:cubicBezTo>
                  <a:lnTo>
                    <a:pt x="89189" y="35502"/>
                  </a:lnTo>
                  <a:cubicBezTo>
                    <a:pt x="89189" y="36368"/>
                    <a:pt x="88323" y="37234"/>
                    <a:pt x="87457" y="37234"/>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37" name="Freeform 136">
              <a:extLst>
                <a:ext uri="{FF2B5EF4-FFF2-40B4-BE49-F238E27FC236}">
                  <a16:creationId xmlns:a16="http://schemas.microsoft.com/office/drawing/2014/main" id="{303ECD2D-EC02-8840-8B9A-C4AFDD0D4D94}"/>
                </a:ext>
              </a:extLst>
            </p:cNvPr>
            <p:cNvSpPr/>
            <p:nvPr/>
          </p:nvSpPr>
          <p:spPr>
            <a:xfrm>
              <a:off x="6177395" y="3408218"/>
              <a:ext cx="89188" cy="208684"/>
            </a:xfrm>
            <a:custGeom>
              <a:avLst/>
              <a:gdLst>
                <a:gd name="connsiteX0" fmla="*/ 87457 w 89188"/>
                <a:gd name="connsiteY0" fmla="*/ 208684 h 208684"/>
                <a:gd name="connsiteX1" fmla="*/ 1732 w 89188"/>
                <a:gd name="connsiteY1" fmla="*/ 208684 h 208684"/>
                <a:gd name="connsiteX2" fmla="*/ 0 w 89188"/>
                <a:gd name="connsiteY2" fmla="*/ 206952 h 208684"/>
                <a:gd name="connsiteX3" fmla="*/ 0 w 89188"/>
                <a:gd name="connsiteY3" fmla="*/ 1732 h 208684"/>
                <a:gd name="connsiteX4" fmla="*/ 1732 w 89188"/>
                <a:gd name="connsiteY4" fmla="*/ 0 h 208684"/>
                <a:gd name="connsiteX5" fmla="*/ 87457 w 89188"/>
                <a:gd name="connsiteY5" fmla="*/ 0 h 208684"/>
                <a:gd name="connsiteX6" fmla="*/ 89189 w 89188"/>
                <a:gd name="connsiteY6" fmla="*/ 1732 h 208684"/>
                <a:gd name="connsiteX7" fmla="*/ 89189 w 89188"/>
                <a:gd name="connsiteY7" fmla="*/ 206952 h 208684"/>
                <a:gd name="connsiteX8" fmla="*/ 87457 w 89188"/>
                <a:gd name="connsiteY8" fmla="*/ 208684 h 20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88" h="208684">
                  <a:moveTo>
                    <a:pt x="87457" y="208684"/>
                  </a:moveTo>
                  <a:lnTo>
                    <a:pt x="1732" y="208684"/>
                  </a:lnTo>
                  <a:cubicBezTo>
                    <a:pt x="866" y="208684"/>
                    <a:pt x="0" y="207818"/>
                    <a:pt x="0" y="206952"/>
                  </a:cubicBezTo>
                  <a:lnTo>
                    <a:pt x="0" y="1732"/>
                  </a:lnTo>
                  <a:cubicBezTo>
                    <a:pt x="0" y="866"/>
                    <a:pt x="866" y="0"/>
                    <a:pt x="1732" y="0"/>
                  </a:cubicBezTo>
                  <a:lnTo>
                    <a:pt x="87457" y="0"/>
                  </a:lnTo>
                  <a:cubicBezTo>
                    <a:pt x="88323" y="0"/>
                    <a:pt x="89189" y="866"/>
                    <a:pt x="89189" y="1732"/>
                  </a:cubicBezTo>
                  <a:lnTo>
                    <a:pt x="89189" y="206952"/>
                  </a:lnTo>
                  <a:cubicBezTo>
                    <a:pt x="89189" y="207818"/>
                    <a:pt x="88323" y="208684"/>
                    <a:pt x="87457" y="208684"/>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38" name="Freeform 137">
              <a:extLst>
                <a:ext uri="{FF2B5EF4-FFF2-40B4-BE49-F238E27FC236}">
                  <a16:creationId xmlns:a16="http://schemas.microsoft.com/office/drawing/2014/main" id="{85E23D9D-2DCC-1B46-92A9-57BAA9FC0E43}"/>
                </a:ext>
              </a:extLst>
            </p:cNvPr>
            <p:cNvSpPr/>
            <p:nvPr/>
          </p:nvSpPr>
          <p:spPr>
            <a:xfrm>
              <a:off x="6177395" y="3348470"/>
              <a:ext cx="89188" cy="37233"/>
            </a:xfrm>
            <a:custGeom>
              <a:avLst/>
              <a:gdLst>
                <a:gd name="connsiteX0" fmla="*/ 87457 w 89188"/>
                <a:gd name="connsiteY0" fmla="*/ 37234 h 37233"/>
                <a:gd name="connsiteX1" fmla="*/ 1732 w 89188"/>
                <a:gd name="connsiteY1" fmla="*/ 37234 h 37233"/>
                <a:gd name="connsiteX2" fmla="*/ 0 w 89188"/>
                <a:gd name="connsiteY2" fmla="*/ 35502 h 37233"/>
                <a:gd name="connsiteX3" fmla="*/ 0 w 89188"/>
                <a:gd name="connsiteY3" fmla="*/ 1732 h 37233"/>
                <a:gd name="connsiteX4" fmla="*/ 1732 w 89188"/>
                <a:gd name="connsiteY4" fmla="*/ 0 h 37233"/>
                <a:gd name="connsiteX5" fmla="*/ 87457 w 89188"/>
                <a:gd name="connsiteY5" fmla="*/ 0 h 37233"/>
                <a:gd name="connsiteX6" fmla="*/ 89189 w 89188"/>
                <a:gd name="connsiteY6" fmla="*/ 1732 h 37233"/>
                <a:gd name="connsiteX7" fmla="*/ 89189 w 89188"/>
                <a:gd name="connsiteY7" fmla="*/ 35502 h 37233"/>
                <a:gd name="connsiteX8" fmla="*/ 87457 w 89188"/>
                <a:gd name="connsiteY8" fmla="*/ 37234 h 3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88" h="37233">
                  <a:moveTo>
                    <a:pt x="87457" y="37234"/>
                  </a:moveTo>
                  <a:lnTo>
                    <a:pt x="1732" y="37234"/>
                  </a:lnTo>
                  <a:cubicBezTo>
                    <a:pt x="866" y="37234"/>
                    <a:pt x="0" y="36368"/>
                    <a:pt x="0" y="35502"/>
                  </a:cubicBezTo>
                  <a:lnTo>
                    <a:pt x="0" y="1732"/>
                  </a:lnTo>
                  <a:cubicBezTo>
                    <a:pt x="0" y="866"/>
                    <a:pt x="866" y="0"/>
                    <a:pt x="1732" y="0"/>
                  </a:cubicBezTo>
                  <a:lnTo>
                    <a:pt x="87457" y="0"/>
                  </a:lnTo>
                  <a:cubicBezTo>
                    <a:pt x="88323" y="0"/>
                    <a:pt x="89189" y="866"/>
                    <a:pt x="89189" y="1732"/>
                  </a:cubicBezTo>
                  <a:lnTo>
                    <a:pt x="89189" y="35502"/>
                  </a:lnTo>
                  <a:cubicBezTo>
                    <a:pt x="89189" y="36368"/>
                    <a:pt x="88323" y="37234"/>
                    <a:pt x="87457" y="37234"/>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grpSp>
      <p:grpSp>
        <p:nvGrpSpPr>
          <p:cNvPr id="139" name="Graphic 16">
            <a:extLst>
              <a:ext uri="{FF2B5EF4-FFF2-40B4-BE49-F238E27FC236}">
                <a16:creationId xmlns:a16="http://schemas.microsoft.com/office/drawing/2014/main" id="{46FDA069-249C-B74F-8DC6-03DE44B7932D}"/>
              </a:ext>
            </a:extLst>
          </p:cNvPr>
          <p:cNvGrpSpPr/>
          <p:nvPr/>
        </p:nvGrpSpPr>
        <p:grpSpPr>
          <a:xfrm>
            <a:off x="8568723" y="1498315"/>
            <a:ext cx="580933" cy="383810"/>
            <a:chOff x="1471172" y="5695109"/>
            <a:chExt cx="659319" cy="435598"/>
          </a:xfrm>
          <a:solidFill>
            <a:schemeClr val="tx1"/>
          </a:solidFill>
        </p:grpSpPr>
        <p:sp>
          <p:nvSpPr>
            <p:cNvPr id="140" name="Freeform 139">
              <a:extLst>
                <a:ext uri="{FF2B5EF4-FFF2-40B4-BE49-F238E27FC236}">
                  <a16:creationId xmlns:a16="http://schemas.microsoft.com/office/drawing/2014/main" id="{8FB62B57-3FCD-EF46-9AB1-93880CC019AF}"/>
                </a:ext>
              </a:extLst>
            </p:cNvPr>
            <p:cNvSpPr/>
            <p:nvPr/>
          </p:nvSpPr>
          <p:spPr>
            <a:xfrm>
              <a:off x="1694893" y="5695109"/>
              <a:ext cx="435598" cy="435598"/>
            </a:xfrm>
            <a:custGeom>
              <a:avLst/>
              <a:gdLst>
                <a:gd name="connsiteX0" fmla="*/ 214768 w 435598"/>
                <a:gd name="connsiteY0" fmla="*/ 435575 h 435598"/>
                <a:gd name="connsiteX1" fmla="*/ 23 w 435598"/>
                <a:gd name="connsiteY1" fmla="*/ 214768 h 435598"/>
                <a:gd name="connsiteX2" fmla="*/ 220830 w 435598"/>
                <a:gd name="connsiteY2" fmla="*/ 23 h 435598"/>
                <a:gd name="connsiteX3" fmla="*/ 435575 w 435598"/>
                <a:gd name="connsiteY3" fmla="*/ 220830 h 435598"/>
                <a:gd name="connsiteX4" fmla="*/ 214768 w 435598"/>
                <a:gd name="connsiteY4" fmla="*/ 435575 h 435598"/>
                <a:gd name="connsiteX5" fmla="*/ 220830 w 435598"/>
                <a:gd name="connsiteY5" fmla="*/ 30330 h 435598"/>
                <a:gd name="connsiteX6" fmla="*/ 30330 w 435598"/>
                <a:gd name="connsiteY6" fmla="*/ 215634 h 435598"/>
                <a:gd name="connsiteX7" fmla="*/ 215634 w 435598"/>
                <a:gd name="connsiteY7" fmla="*/ 406134 h 435598"/>
                <a:gd name="connsiteX8" fmla="*/ 406134 w 435598"/>
                <a:gd name="connsiteY8" fmla="*/ 220830 h 435598"/>
                <a:gd name="connsiteX9" fmla="*/ 220830 w 435598"/>
                <a:gd name="connsiteY9" fmla="*/ 30330 h 43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598" h="435598">
                  <a:moveTo>
                    <a:pt x="214768" y="435575"/>
                  </a:moveTo>
                  <a:cubicBezTo>
                    <a:pt x="94407" y="433844"/>
                    <a:pt x="-1709" y="335130"/>
                    <a:pt x="23" y="214768"/>
                  </a:cubicBezTo>
                  <a:cubicBezTo>
                    <a:pt x="1755" y="94407"/>
                    <a:pt x="100469" y="-1709"/>
                    <a:pt x="220830" y="23"/>
                  </a:cubicBezTo>
                  <a:cubicBezTo>
                    <a:pt x="341191" y="1755"/>
                    <a:pt x="437307" y="100469"/>
                    <a:pt x="435575" y="220830"/>
                  </a:cubicBezTo>
                  <a:cubicBezTo>
                    <a:pt x="433844" y="341191"/>
                    <a:pt x="334264" y="437307"/>
                    <a:pt x="214768" y="435575"/>
                  </a:cubicBezTo>
                  <a:moveTo>
                    <a:pt x="220830" y="30330"/>
                  </a:moveTo>
                  <a:cubicBezTo>
                    <a:pt x="117787" y="28598"/>
                    <a:pt x="32062" y="111725"/>
                    <a:pt x="30330" y="215634"/>
                  </a:cubicBezTo>
                  <a:cubicBezTo>
                    <a:pt x="28598" y="318677"/>
                    <a:pt x="111725" y="404403"/>
                    <a:pt x="215634" y="406134"/>
                  </a:cubicBezTo>
                  <a:cubicBezTo>
                    <a:pt x="318678" y="407866"/>
                    <a:pt x="404403" y="324739"/>
                    <a:pt x="406134" y="220830"/>
                  </a:cubicBezTo>
                  <a:cubicBezTo>
                    <a:pt x="407000" y="116921"/>
                    <a:pt x="323873" y="31196"/>
                    <a:pt x="220830" y="30330"/>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41" name="Freeform 140">
              <a:extLst>
                <a:ext uri="{FF2B5EF4-FFF2-40B4-BE49-F238E27FC236}">
                  <a16:creationId xmlns:a16="http://schemas.microsoft.com/office/drawing/2014/main" id="{411A1C81-7908-1B41-836E-2DEE56FADA5F}"/>
                </a:ext>
              </a:extLst>
            </p:cNvPr>
            <p:cNvSpPr/>
            <p:nvPr/>
          </p:nvSpPr>
          <p:spPr>
            <a:xfrm>
              <a:off x="1754664" y="5754880"/>
              <a:ext cx="236176" cy="157595"/>
            </a:xfrm>
            <a:custGeom>
              <a:avLst/>
              <a:gdLst>
                <a:gd name="connsiteX0" fmla="*/ 35502 w 236176"/>
                <a:gd name="connsiteY0" fmla="*/ 157596 h 157595"/>
                <a:gd name="connsiteX1" fmla="*/ 37234 w 236176"/>
                <a:gd name="connsiteY1" fmla="*/ 155864 h 157595"/>
                <a:gd name="connsiteX2" fmla="*/ 157596 w 236176"/>
                <a:gd name="connsiteY2" fmla="*/ 37234 h 157595"/>
                <a:gd name="connsiteX3" fmla="*/ 208684 w 236176"/>
                <a:gd name="connsiteY3" fmla="*/ 48491 h 157595"/>
                <a:gd name="connsiteX4" fmla="*/ 210416 w 236176"/>
                <a:gd name="connsiteY4" fmla="*/ 48491 h 157595"/>
                <a:gd name="connsiteX5" fmla="*/ 235527 w 236176"/>
                <a:gd name="connsiteY5" fmla="*/ 23380 h 157595"/>
                <a:gd name="connsiteX6" fmla="*/ 235527 w 236176"/>
                <a:gd name="connsiteY6" fmla="*/ 20782 h 157595"/>
                <a:gd name="connsiteX7" fmla="*/ 157596 w 236176"/>
                <a:gd name="connsiteY7" fmla="*/ 0 h 157595"/>
                <a:gd name="connsiteX8" fmla="*/ 0 w 236176"/>
                <a:gd name="connsiteY8" fmla="*/ 155864 h 157595"/>
                <a:gd name="connsiteX9" fmla="*/ 1732 w 236176"/>
                <a:gd name="connsiteY9" fmla="*/ 157596 h 157595"/>
                <a:gd name="connsiteX10" fmla="*/ 35502 w 236176"/>
                <a:gd name="connsiteY10" fmla="*/ 15759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76" h="157595">
                  <a:moveTo>
                    <a:pt x="35502" y="157596"/>
                  </a:moveTo>
                  <a:cubicBezTo>
                    <a:pt x="36368" y="157596"/>
                    <a:pt x="37234" y="156730"/>
                    <a:pt x="37234" y="155864"/>
                  </a:cubicBezTo>
                  <a:cubicBezTo>
                    <a:pt x="38100" y="90054"/>
                    <a:pt x="91786" y="37234"/>
                    <a:pt x="157596" y="37234"/>
                  </a:cubicBezTo>
                  <a:cubicBezTo>
                    <a:pt x="175780" y="37234"/>
                    <a:pt x="193098" y="41564"/>
                    <a:pt x="208684" y="48491"/>
                  </a:cubicBezTo>
                  <a:cubicBezTo>
                    <a:pt x="209550" y="48491"/>
                    <a:pt x="210416" y="48491"/>
                    <a:pt x="210416" y="48491"/>
                  </a:cubicBezTo>
                  <a:lnTo>
                    <a:pt x="235527" y="23380"/>
                  </a:lnTo>
                  <a:cubicBezTo>
                    <a:pt x="236393" y="22514"/>
                    <a:pt x="236393" y="20782"/>
                    <a:pt x="235527" y="20782"/>
                  </a:cubicBezTo>
                  <a:cubicBezTo>
                    <a:pt x="212148" y="7793"/>
                    <a:pt x="186170" y="0"/>
                    <a:pt x="157596" y="0"/>
                  </a:cubicBezTo>
                  <a:cubicBezTo>
                    <a:pt x="71005" y="0"/>
                    <a:pt x="866" y="70139"/>
                    <a:pt x="0" y="155864"/>
                  </a:cubicBezTo>
                  <a:cubicBezTo>
                    <a:pt x="0" y="156730"/>
                    <a:pt x="866" y="157596"/>
                    <a:pt x="1732" y="157596"/>
                  </a:cubicBezTo>
                  <a:lnTo>
                    <a:pt x="35502" y="157596"/>
                  </a:ln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42" name="Freeform 141">
              <a:extLst>
                <a:ext uri="{FF2B5EF4-FFF2-40B4-BE49-F238E27FC236}">
                  <a16:creationId xmlns:a16="http://schemas.microsoft.com/office/drawing/2014/main" id="{388F90F4-E70D-2E4F-A091-C43B76C462E9}"/>
                </a:ext>
              </a:extLst>
            </p:cNvPr>
            <p:cNvSpPr/>
            <p:nvPr/>
          </p:nvSpPr>
          <p:spPr>
            <a:xfrm>
              <a:off x="1868004" y="5794928"/>
              <a:ext cx="168945" cy="162667"/>
            </a:xfrm>
            <a:custGeom>
              <a:avLst/>
              <a:gdLst>
                <a:gd name="connsiteX0" fmla="*/ 168080 w 168945"/>
                <a:gd name="connsiteY0" fmla="*/ 19699 h 162667"/>
                <a:gd name="connsiteX1" fmla="*/ 149896 w 168945"/>
                <a:gd name="connsiteY1" fmla="*/ 649 h 162667"/>
                <a:gd name="connsiteX2" fmla="*/ 147298 w 168945"/>
                <a:gd name="connsiteY2" fmla="*/ 649 h 162667"/>
                <a:gd name="connsiteX3" fmla="*/ 65903 w 168945"/>
                <a:gd name="connsiteY3" fmla="*/ 76849 h 162667"/>
                <a:gd name="connsiteX4" fmla="*/ 64171 w 168945"/>
                <a:gd name="connsiteY4" fmla="*/ 76849 h 162667"/>
                <a:gd name="connsiteX5" fmla="*/ 42523 w 168945"/>
                <a:gd name="connsiteY5" fmla="*/ 72520 h 162667"/>
                <a:gd name="connsiteX6" fmla="*/ 94 w 168945"/>
                <a:gd name="connsiteY6" fmla="*/ 114084 h 162667"/>
                <a:gd name="connsiteX7" fmla="*/ 48585 w 168945"/>
                <a:gd name="connsiteY7" fmla="*/ 162574 h 162667"/>
                <a:gd name="connsiteX8" fmla="*/ 90148 w 168945"/>
                <a:gd name="connsiteY8" fmla="*/ 121877 h 162667"/>
                <a:gd name="connsiteX9" fmla="*/ 86685 w 168945"/>
                <a:gd name="connsiteY9" fmla="*/ 101095 h 162667"/>
                <a:gd name="connsiteX10" fmla="*/ 87551 w 168945"/>
                <a:gd name="connsiteY10" fmla="*/ 99363 h 162667"/>
                <a:gd name="connsiteX11" fmla="*/ 168946 w 168945"/>
                <a:gd name="connsiteY11" fmla="*/ 23163 h 162667"/>
                <a:gd name="connsiteX12" fmla="*/ 168080 w 168945"/>
                <a:gd name="connsiteY12" fmla="*/ 19699 h 162667"/>
                <a:gd name="connsiteX13" fmla="*/ 44255 w 168945"/>
                <a:gd name="connsiteY13" fmla="*/ 133133 h 162667"/>
                <a:gd name="connsiteX14" fmla="*/ 29535 w 168945"/>
                <a:gd name="connsiteY14" fmla="*/ 118413 h 162667"/>
                <a:gd name="connsiteX15" fmla="*/ 44255 w 168945"/>
                <a:gd name="connsiteY15" fmla="*/ 103693 h 162667"/>
                <a:gd name="connsiteX16" fmla="*/ 58975 w 168945"/>
                <a:gd name="connsiteY16" fmla="*/ 118413 h 162667"/>
                <a:gd name="connsiteX17" fmla="*/ 44255 w 168945"/>
                <a:gd name="connsiteY17" fmla="*/ 133133 h 1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945" h="162667">
                  <a:moveTo>
                    <a:pt x="168080" y="19699"/>
                  </a:moveTo>
                  <a:lnTo>
                    <a:pt x="149896" y="649"/>
                  </a:lnTo>
                  <a:cubicBezTo>
                    <a:pt x="149030" y="-216"/>
                    <a:pt x="148164" y="-216"/>
                    <a:pt x="147298" y="649"/>
                  </a:cubicBezTo>
                  <a:lnTo>
                    <a:pt x="65903" y="76849"/>
                  </a:lnTo>
                  <a:cubicBezTo>
                    <a:pt x="65037" y="77715"/>
                    <a:pt x="64171" y="77715"/>
                    <a:pt x="64171" y="76849"/>
                  </a:cubicBezTo>
                  <a:cubicBezTo>
                    <a:pt x="57244" y="73386"/>
                    <a:pt x="50316" y="71654"/>
                    <a:pt x="42523" y="72520"/>
                  </a:cubicBezTo>
                  <a:cubicBezTo>
                    <a:pt x="20009" y="73386"/>
                    <a:pt x="1826" y="91570"/>
                    <a:pt x="94" y="114084"/>
                  </a:cubicBezTo>
                  <a:cubicBezTo>
                    <a:pt x="-1638" y="141793"/>
                    <a:pt x="20875" y="164306"/>
                    <a:pt x="48585" y="162574"/>
                  </a:cubicBezTo>
                  <a:cubicBezTo>
                    <a:pt x="70232" y="160843"/>
                    <a:pt x="88417" y="143524"/>
                    <a:pt x="90148" y="121877"/>
                  </a:cubicBezTo>
                  <a:cubicBezTo>
                    <a:pt x="91014" y="114084"/>
                    <a:pt x="89282" y="107156"/>
                    <a:pt x="86685" y="101095"/>
                  </a:cubicBezTo>
                  <a:cubicBezTo>
                    <a:pt x="86685" y="100229"/>
                    <a:pt x="86685" y="99363"/>
                    <a:pt x="87551" y="99363"/>
                  </a:cubicBezTo>
                  <a:lnTo>
                    <a:pt x="168946" y="23163"/>
                  </a:lnTo>
                  <a:cubicBezTo>
                    <a:pt x="168946" y="21431"/>
                    <a:pt x="168946" y="20565"/>
                    <a:pt x="168080" y="19699"/>
                  </a:cubicBezTo>
                  <a:moveTo>
                    <a:pt x="44255" y="133133"/>
                  </a:moveTo>
                  <a:cubicBezTo>
                    <a:pt x="35596" y="133133"/>
                    <a:pt x="29535" y="126206"/>
                    <a:pt x="29535" y="118413"/>
                  </a:cubicBezTo>
                  <a:cubicBezTo>
                    <a:pt x="29535" y="109754"/>
                    <a:pt x="36462" y="103693"/>
                    <a:pt x="44255" y="103693"/>
                  </a:cubicBezTo>
                  <a:cubicBezTo>
                    <a:pt x="52914" y="103693"/>
                    <a:pt x="58975" y="110620"/>
                    <a:pt x="58975" y="118413"/>
                  </a:cubicBezTo>
                  <a:cubicBezTo>
                    <a:pt x="59841" y="126206"/>
                    <a:pt x="52914" y="133133"/>
                    <a:pt x="44255" y="133133"/>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43" name="Freeform 142">
              <a:extLst>
                <a:ext uri="{FF2B5EF4-FFF2-40B4-BE49-F238E27FC236}">
                  <a16:creationId xmlns:a16="http://schemas.microsoft.com/office/drawing/2014/main" id="{BAFB9B35-A88D-8E44-B52D-CFF16788D872}"/>
                </a:ext>
              </a:extLst>
            </p:cNvPr>
            <p:cNvSpPr/>
            <p:nvPr/>
          </p:nvSpPr>
          <p:spPr>
            <a:xfrm>
              <a:off x="1471172" y="5823287"/>
              <a:ext cx="209889" cy="37234"/>
            </a:xfrm>
            <a:custGeom>
              <a:avLst/>
              <a:gdLst>
                <a:gd name="connsiteX0" fmla="*/ 208158 w 209889"/>
                <a:gd name="connsiteY0" fmla="*/ 0 h 37234"/>
                <a:gd name="connsiteX1" fmla="*/ 2071 w 209889"/>
                <a:gd name="connsiteY1" fmla="*/ 0 h 37234"/>
                <a:gd name="connsiteX2" fmla="*/ 340 w 209889"/>
                <a:gd name="connsiteY2" fmla="*/ 2598 h 37234"/>
                <a:gd name="connsiteX3" fmla="*/ 9865 w 209889"/>
                <a:gd name="connsiteY3" fmla="*/ 36368 h 37234"/>
                <a:gd name="connsiteX4" fmla="*/ 11596 w 209889"/>
                <a:gd name="connsiteY4" fmla="*/ 37234 h 37234"/>
                <a:gd name="connsiteX5" fmla="*/ 198633 w 209889"/>
                <a:gd name="connsiteY5" fmla="*/ 37234 h 37234"/>
                <a:gd name="connsiteX6" fmla="*/ 200365 w 209889"/>
                <a:gd name="connsiteY6" fmla="*/ 35502 h 37234"/>
                <a:gd name="connsiteX7" fmla="*/ 209890 w 209889"/>
                <a:gd name="connsiteY7" fmla="*/ 1732 h 37234"/>
                <a:gd name="connsiteX8" fmla="*/ 208158 w 209889"/>
                <a:gd name="connsiteY8" fmla="*/ 0 h 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89" h="37234">
                  <a:moveTo>
                    <a:pt x="208158" y="0"/>
                  </a:moveTo>
                  <a:lnTo>
                    <a:pt x="2071" y="0"/>
                  </a:lnTo>
                  <a:cubicBezTo>
                    <a:pt x="340" y="0"/>
                    <a:pt x="-526" y="1732"/>
                    <a:pt x="340" y="2598"/>
                  </a:cubicBezTo>
                  <a:lnTo>
                    <a:pt x="9865" y="36368"/>
                  </a:lnTo>
                  <a:cubicBezTo>
                    <a:pt x="9865" y="37234"/>
                    <a:pt x="10730" y="37234"/>
                    <a:pt x="11596" y="37234"/>
                  </a:cubicBezTo>
                  <a:lnTo>
                    <a:pt x="198633" y="37234"/>
                  </a:lnTo>
                  <a:cubicBezTo>
                    <a:pt x="199499" y="37234"/>
                    <a:pt x="200365" y="36368"/>
                    <a:pt x="200365" y="35502"/>
                  </a:cubicBezTo>
                  <a:cubicBezTo>
                    <a:pt x="202962" y="24246"/>
                    <a:pt x="206426" y="12989"/>
                    <a:pt x="209890" y="1732"/>
                  </a:cubicBezTo>
                  <a:cubicBezTo>
                    <a:pt x="209890" y="866"/>
                    <a:pt x="209024" y="0"/>
                    <a:pt x="208158" y="0"/>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44" name="Freeform 143">
              <a:extLst>
                <a:ext uri="{FF2B5EF4-FFF2-40B4-BE49-F238E27FC236}">
                  <a16:creationId xmlns:a16="http://schemas.microsoft.com/office/drawing/2014/main" id="{AEADE76D-029A-3C4A-A22D-7171BD7C2A5C}"/>
                </a:ext>
              </a:extLst>
            </p:cNvPr>
            <p:cNvSpPr/>
            <p:nvPr/>
          </p:nvSpPr>
          <p:spPr>
            <a:xfrm>
              <a:off x="1504076" y="5957503"/>
              <a:ext cx="174387" cy="37234"/>
            </a:xfrm>
            <a:custGeom>
              <a:avLst/>
              <a:gdLst>
                <a:gd name="connsiteX0" fmla="*/ 165728 w 174387"/>
                <a:gd name="connsiteY0" fmla="*/ 1732 h 37234"/>
                <a:gd name="connsiteX1" fmla="*/ 163997 w 174387"/>
                <a:gd name="connsiteY1" fmla="*/ 0 h 37234"/>
                <a:gd name="connsiteX2" fmla="*/ 2072 w 174387"/>
                <a:gd name="connsiteY2" fmla="*/ 0 h 37234"/>
                <a:gd name="connsiteX3" fmla="*/ 340 w 174387"/>
                <a:gd name="connsiteY3" fmla="*/ 2598 h 37234"/>
                <a:gd name="connsiteX4" fmla="*/ 8999 w 174387"/>
                <a:gd name="connsiteY4" fmla="*/ 36368 h 37234"/>
                <a:gd name="connsiteX5" fmla="*/ 10731 w 174387"/>
                <a:gd name="connsiteY5" fmla="*/ 37234 h 37234"/>
                <a:gd name="connsiteX6" fmla="*/ 172656 w 174387"/>
                <a:gd name="connsiteY6" fmla="*/ 37234 h 37234"/>
                <a:gd name="connsiteX7" fmla="*/ 174388 w 174387"/>
                <a:gd name="connsiteY7" fmla="*/ 34636 h 37234"/>
                <a:gd name="connsiteX8" fmla="*/ 165728 w 174387"/>
                <a:gd name="connsiteY8" fmla="*/ 1732 h 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7" h="37234">
                  <a:moveTo>
                    <a:pt x="165728" y="1732"/>
                  </a:moveTo>
                  <a:cubicBezTo>
                    <a:pt x="165728" y="866"/>
                    <a:pt x="164862" y="0"/>
                    <a:pt x="163997" y="0"/>
                  </a:cubicBezTo>
                  <a:lnTo>
                    <a:pt x="2072" y="0"/>
                  </a:lnTo>
                  <a:cubicBezTo>
                    <a:pt x="340" y="0"/>
                    <a:pt x="-526" y="1732"/>
                    <a:pt x="340" y="2598"/>
                  </a:cubicBezTo>
                  <a:lnTo>
                    <a:pt x="8999" y="36368"/>
                  </a:lnTo>
                  <a:cubicBezTo>
                    <a:pt x="8999" y="37234"/>
                    <a:pt x="9865" y="37234"/>
                    <a:pt x="10731" y="37234"/>
                  </a:cubicBezTo>
                  <a:lnTo>
                    <a:pt x="172656" y="37234"/>
                  </a:lnTo>
                  <a:cubicBezTo>
                    <a:pt x="173522" y="37234"/>
                    <a:pt x="174388" y="36368"/>
                    <a:pt x="174388" y="34636"/>
                  </a:cubicBezTo>
                  <a:cubicBezTo>
                    <a:pt x="170924" y="24246"/>
                    <a:pt x="167460" y="12989"/>
                    <a:pt x="165728" y="1732"/>
                  </a:cubicBezTo>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45" name="Freeform 144">
              <a:extLst>
                <a:ext uri="{FF2B5EF4-FFF2-40B4-BE49-F238E27FC236}">
                  <a16:creationId xmlns:a16="http://schemas.microsoft.com/office/drawing/2014/main" id="{F8C9EA4B-8588-854C-B143-F06FC581A5CC}"/>
                </a:ext>
              </a:extLst>
            </p:cNvPr>
            <p:cNvSpPr/>
            <p:nvPr/>
          </p:nvSpPr>
          <p:spPr>
            <a:xfrm>
              <a:off x="1488490" y="5891694"/>
              <a:ext cx="177851" cy="37233"/>
            </a:xfrm>
            <a:custGeom>
              <a:avLst/>
              <a:gdLst>
                <a:gd name="connsiteX0" fmla="*/ 175253 w 177851"/>
                <a:gd name="connsiteY0" fmla="*/ 36368 h 37233"/>
                <a:gd name="connsiteX1" fmla="*/ 176985 w 177851"/>
                <a:gd name="connsiteY1" fmla="*/ 34636 h 37233"/>
                <a:gd name="connsiteX2" fmla="*/ 176985 w 177851"/>
                <a:gd name="connsiteY2" fmla="*/ 21648 h 37233"/>
                <a:gd name="connsiteX3" fmla="*/ 177851 w 177851"/>
                <a:gd name="connsiteY3" fmla="*/ 1732 h 37233"/>
                <a:gd name="connsiteX4" fmla="*/ 176119 w 177851"/>
                <a:gd name="connsiteY4" fmla="*/ 0 h 37233"/>
                <a:gd name="connsiteX5" fmla="*/ 2071 w 177851"/>
                <a:gd name="connsiteY5" fmla="*/ 0 h 37233"/>
                <a:gd name="connsiteX6" fmla="*/ 340 w 177851"/>
                <a:gd name="connsiteY6" fmla="*/ 2598 h 37233"/>
                <a:gd name="connsiteX7" fmla="*/ 8999 w 177851"/>
                <a:gd name="connsiteY7" fmla="*/ 36368 h 37233"/>
                <a:gd name="connsiteX8" fmla="*/ 10730 w 177851"/>
                <a:gd name="connsiteY8" fmla="*/ 37234 h 37233"/>
                <a:gd name="connsiteX9" fmla="*/ 175253 w 177851"/>
                <a:gd name="connsiteY9" fmla="*/ 36368 h 3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51" h="37233">
                  <a:moveTo>
                    <a:pt x="175253" y="36368"/>
                  </a:moveTo>
                  <a:cubicBezTo>
                    <a:pt x="176119" y="36368"/>
                    <a:pt x="176985" y="35502"/>
                    <a:pt x="176985" y="34636"/>
                  </a:cubicBezTo>
                  <a:cubicBezTo>
                    <a:pt x="176985" y="30307"/>
                    <a:pt x="176985" y="25977"/>
                    <a:pt x="176985" y="21648"/>
                  </a:cubicBezTo>
                  <a:cubicBezTo>
                    <a:pt x="176985" y="14720"/>
                    <a:pt x="176985" y="7793"/>
                    <a:pt x="177851" y="1732"/>
                  </a:cubicBezTo>
                  <a:cubicBezTo>
                    <a:pt x="177851" y="866"/>
                    <a:pt x="176985" y="0"/>
                    <a:pt x="176119" y="0"/>
                  </a:cubicBezTo>
                  <a:lnTo>
                    <a:pt x="2071" y="0"/>
                  </a:lnTo>
                  <a:cubicBezTo>
                    <a:pt x="340" y="0"/>
                    <a:pt x="-526" y="1732"/>
                    <a:pt x="340" y="2598"/>
                  </a:cubicBezTo>
                  <a:lnTo>
                    <a:pt x="8999" y="36368"/>
                  </a:lnTo>
                  <a:cubicBezTo>
                    <a:pt x="8999" y="37234"/>
                    <a:pt x="9865" y="37234"/>
                    <a:pt x="10730" y="37234"/>
                  </a:cubicBezTo>
                  <a:lnTo>
                    <a:pt x="175253" y="36368"/>
                  </a:lnTo>
                  <a:close/>
                </a:path>
              </a:pathLst>
            </a:custGeom>
            <a:grp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grpSp>
      <p:grpSp>
        <p:nvGrpSpPr>
          <p:cNvPr id="146" name="Group 145">
            <a:extLst>
              <a:ext uri="{FF2B5EF4-FFF2-40B4-BE49-F238E27FC236}">
                <a16:creationId xmlns:a16="http://schemas.microsoft.com/office/drawing/2014/main" id="{E2F2F121-DCD3-1C41-864D-718B46B30369}"/>
              </a:ext>
            </a:extLst>
          </p:cNvPr>
          <p:cNvGrpSpPr/>
          <p:nvPr/>
        </p:nvGrpSpPr>
        <p:grpSpPr>
          <a:xfrm>
            <a:off x="10112978" y="1489037"/>
            <a:ext cx="649504" cy="420446"/>
            <a:chOff x="3446478" y="2343109"/>
            <a:chExt cx="577498" cy="373835"/>
          </a:xfrm>
        </p:grpSpPr>
        <p:sp>
          <p:nvSpPr>
            <p:cNvPr id="148" name="Graphic 12">
              <a:extLst>
                <a:ext uri="{FF2B5EF4-FFF2-40B4-BE49-F238E27FC236}">
                  <a16:creationId xmlns:a16="http://schemas.microsoft.com/office/drawing/2014/main" id="{2CC3D995-2741-1145-AD79-203130F5BA3F}"/>
                </a:ext>
              </a:extLst>
            </p:cNvPr>
            <p:cNvSpPr/>
            <p:nvPr/>
          </p:nvSpPr>
          <p:spPr>
            <a:xfrm>
              <a:off x="3446478" y="2343109"/>
              <a:ext cx="577498" cy="373835"/>
            </a:xfrm>
            <a:custGeom>
              <a:avLst/>
              <a:gdLst>
                <a:gd name="connsiteX0" fmla="*/ 491837 w 552450"/>
                <a:gd name="connsiteY0" fmla="*/ 153266 h 357620"/>
                <a:gd name="connsiteX1" fmla="*/ 490105 w 552450"/>
                <a:gd name="connsiteY1" fmla="*/ 149802 h 357620"/>
                <a:gd name="connsiteX2" fmla="*/ 490105 w 552450"/>
                <a:gd name="connsiteY2" fmla="*/ 147205 h 357620"/>
                <a:gd name="connsiteX3" fmla="*/ 342900 w 552450"/>
                <a:gd name="connsiteY3" fmla="*/ 0 h 357620"/>
                <a:gd name="connsiteX4" fmla="*/ 215611 w 552450"/>
                <a:gd name="connsiteY4" fmla="*/ 73602 h 357620"/>
                <a:gd name="connsiteX5" fmla="*/ 211282 w 552450"/>
                <a:gd name="connsiteY5" fmla="*/ 75334 h 357620"/>
                <a:gd name="connsiteX6" fmla="*/ 175780 w 552450"/>
                <a:gd name="connsiteY6" fmla="*/ 73602 h 357620"/>
                <a:gd name="connsiteX7" fmla="*/ 79664 w 552450"/>
                <a:gd name="connsiteY7" fmla="*/ 160193 h 357620"/>
                <a:gd name="connsiteX8" fmla="*/ 77066 w 552450"/>
                <a:gd name="connsiteY8" fmla="*/ 185305 h 357620"/>
                <a:gd name="connsiteX9" fmla="*/ 73602 w 552450"/>
                <a:gd name="connsiteY9" fmla="*/ 188768 h 357620"/>
                <a:gd name="connsiteX10" fmla="*/ 0 w 552450"/>
                <a:gd name="connsiteY10" fmla="*/ 272761 h 357620"/>
                <a:gd name="connsiteX11" fmla="*/ 84859 w 552450"/>
                <a:gd name="connsiteY11" fmla="*/ 357621 h 357620"/>
                <a:gd name="connsiteX12" fmla="*/ 442480 w 552450"/>
                <a:gd name="connsiteY12" fmla="*/ 357621 h 357620"/>
                <a:gd name="connsiteX13" fmla="*/ 552450 w 552450"/>
                <a:gd name="connsiteY13" fmla="*/ 249382 h 357620"/>
                <a:gd name="connsiteX14" fmla="*/ 491837 w 552450"/>
                <a:gd name="connsiteY14" fmla="*/ 153266 h 357620"/>
                <a:gd name="connsiteX15" fmla="*/ 442480 w 552450"/>
                <a:gd name="connsiteY15" fmla="*/ 329045 h 357620"/>
                <a:gd name="connsiteX16" fmla="*/ 84859 w 552450"/>
                <a:gd name="connsiteY16" fmla="*/ 329045 h 357620"/>
                <a:gd name="connsiteX17" fmla="*/ 29441 w 552450"/>
                <a:gd name="connsiteY17" fmla="*/ 273627 h 357620"/>
                <a:gd name="connsiteX18" fmla="*/ 86591 w 552450"/>
                <a:gd name="connsiteY18" fmla="*/ 217343 h 357620"/>
                <a:gd name="connsiteX19" fmla="*/ 104775 w 552450"/>
                <a:gd name="connsiteY19" fmla="*/ 219075 h 357620"/>
                <a:gd name="connsiteX20" fmla="*/ 109105 w 552450"/>
                <a:gd name="connsiteY20" fmla="*/ 212148 h 357620"/>
                <a:gd name="connsiteX21" fmla="*/ 105641 w 552450"/>
                <a:gd name="connsiteY21" fmla="*/ 195696 h 357620"/>
                <a:gd name="connsiteX22" fmla="*/ 107373 w 552450"/>
                <a:gd name="connsiteY22" fmla="*/ 167986 h 357620"/>
                <a:gd name="connsiteX23" fmla="*/ 178377 w 552450"/>
                <a:gd name="connsiteY23" fmla="*/ 104775 h 357620"/>
                <a:gd name="connsiteX24" fmla="*/ 214746 w 552450"/>
                <a:gd name="connsiteY24" fmla="*/ 108239 h 357620"/>
                <a:gd name="connsiteX25" fmla="*/ 226868 w 552450"/>
                <a:gd name="connsiteY25" fmla="*/ 113434 h 357620"/>
                <a:gd name="connsiteX26" fmla="*/ 230332 w 552450"/>
                <a:gd name="connsiteY26" fmla="*/ 112568 h 357620"/>
                <a:gd name="connsiteX27" fmla="*/ 235527 w 552450"/>
                <a:gd name="connsiteY27" fmla="*/ 98714 h 357620"/>
                <a:gd name="connsiteX28" fmla="*/ 342034 w 552450"/>
                <a:gd name="connsiteY28" fmla="*/ 31173 h 357620"/>
                <a:gd name="connsiteX29" fmla="*/ 458932 w 552450"/>
                <a:gd name="connsiteY29" fmla="*/ 148071 h 357620"/>
                <a:gd name="connsiteX30" fmla="*/ 456334 w 552450"/>
                <a:gd name="connsiteY30" fmla="*/ 171450 h 357620"/>
                <a:gd name="connsiteX31" fmla="*/ 458066 w 552450"/>
                <a:gd name="connsiteY31" fmla="*/ 174048 h 357620"/>
                <a:gd name="connsiteX32" fmla="*/ 470189 w 552450"/>
                <a:gd name="connsiteY32" fmla="*/ 177511 h 357620"/>
                <a:gd name="connsiteX33" fmla="*/ 470189 w 552450"/>
                <a:gd name="connsiteY33" fmla="*/ 177511 h 357620"/>
                <a:gd name="connsiteX34" fmla="*/ 522143 w 552450"/>
                <a:gd name="connsiteY34" fmla="*/ 251114 h 357620"/>
                <a:gd name="connsiteX35" fmla="*/ 442480 w 552450"/>
                <a:gd name="connsiteY35" fmla="*/ 329045 h 3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2450" h="357620">
                  <a:moveTo>
                    <a:pt x="491837" y="153266"/>
                  </a:moveTo>
                  <a:cubicBezTo>
                    <a:pt x="490105" y="152400"/>
                    <a:pt x="490105" y="151534"/>
                    <a:pt x="490105" y="149802"/>
                  </a:cubicBezTo>
                  <a:cubicBezTo>
                    <a:pt x="490105" y="148936"/>
                    <a:pt x="490105" y="148071"/>
                    <a:pt x="490105" y="147205"/>
                  </a:cubicBezTo>
                  <a:cubicBezTo>
                    <a:pt x="490105" y="65809"/>
                    <a:pt x="424295" y="0"/>
                    <a:pt x="342900" y="0"/>
                  </a:cubicBezTo>
                  <a:cubicBezTo>
                    <a:pt x="290080" y="0"/>
                    <a:pt x="241589" y="28575"/>
                    <a:pt x="215611" y="73602"/>
                  </a:cubicBezTo>
                  <a:cubicBezTo>
                    <a:pt x="214746" y="75334"/>
                    <a:pt x="213014" y="75334"/>
                    <a:pt x="211282" y="75334"/>
                  </a:cubicBezTo>
                  <a:cubicBezTo>
                    <a:pt x="200025" y="72736"/>
                    <a:pt x="187902" y="72736"/>
                    <a:pt x="175780" y="73602"/>
                  </a:cubicBezTo>
                  <a:cubicBezTo>
                    <a:pt x="128155" y="78798"/>
                    <a:pt x="90055" y="114300"/>
                    <a:pt x="79664" y="160193"/>
                  </a:cubicBezTo>
                  <a:cubicBezTo>
                    <a:pt x="77932" y="168852"/>
                    <a:pt x="77066" y="176645"/>
                    <a:pt x="77066" y="185305"/>
                  </a:cubicBezTo>
                  <a:cubicBezTo>
                    <a:pt x="77066" y="187036"/>
                    <a:pt x="75334" y="188768"/>
                    <a:pt x="73602" y="188768"/>
                  </a:cubicBezTo>
                  <a:cubicBezTo>
                    <a:pt x="32039" y="193964"/>
                    <a:pt x="0" y="230332"/>
                    <a:pt x="0" y="272761"/>
                  </a:cubicBezTo>
                  <a:cubicBezTo>
                    <a:pt x="0" y="319520"/>
                    <a:pt x="38100" y="357621"/>
                    <a:pt x="84859" y="357621"/>
                  </a:cubicBezTo>
                  <a:lnTo>
                    <a:pt x="442480" y="357621"/>
                  </a:lnTo>
                  <a:cubicBezTo>
                    <a:pt x="503093" y="357621"/>
                    <a:pt x="552450" y="309130"/>
                    <a:pt x="552450" y="249382"/>
                  </a:cubicBezTo>
                  <a:cubicBezTo>
                    <a:pt x="552450" y="208684"/>
                    <a:pt x="529071" y="171450"/>
                    <a:pt x="491837" y="153266"/>
                  </a:cubicBezTo>
                  <a:moveTo>
                    <a:pt x="442480" y="329045"/>
                  </a:moveTo>
                  <a:lnTo>
                    <a:pt x="84859" y="329045"/>
                  </a:lnTo>
                  <a:cubicBezTo>
                    <a:pt x="54552" y="329045"/>
                    <a:pt x="29441" y="303934"/>
                    <a:pt x="29441" y="273627"/>
                  </a:cubicBezTo>
                  <a:cubicBezTo>
                    <a:pt x="29441" y="243321"/>
                    <a:pt x="56284" y="217343"/>
                    <a:pt x="86591" y="217343"/>
                  </a:cubicBezTo>
                  <a:cubicBezTo>
                    <a:pt x="94384" y="217343"/>
                    <a:pt x="100446" y="218209"/>
                    <a:pt x="104775" y="219075"/>
                  </a:cubicBezTo>
                  <a:cubicBezTo>
                    <a:pt x="111702" y="220807"/>
                    <a:pt x="112568" y="219941"/>
                    <a:pt x="109105" y="212148"/>
                  </a:cubicBezTo>
                  <a:cubicBezTo>
                    <a:pt x="108239" y="208684"/>
                    <a:pt x="106507" y="203489"/>
                    <a:pt x="105641" y="195696"/>
                  </a:cubicBezTo>
                  <a:cubicBezTo>
                    <a:pt x="104775" y="186170"/>
                    <a:pt x="104775" y="176645"/>
                    <a:pt x="107373" y="167986"/>
                  </a:cubicBezTo>
                  <a:cubicBezTo>
                    <a:pt x="115166" y="134216"/>
                    <a:pt x="143741" y="108239"/>
                    <a:pt x="178377" y="104775"/>
                  </a:cubicBezTo>
                  <a:cubicBezTo>
                    <a:pt x="202623" y="103043"/>
                    <a:pt x="214746" y="108239"/>
                    <a:pt x="214746" y="108239"/>
                  </a:cubicBezTo>
                  <a:cubicBezTo>
                    <a:pt x="214746" y="108239"/>
                    <a:pt x="218209" y="109105"/>
                    <a:pt x="226868" y="113434"/>
                  </a:cubicBezTo>
                  <a:cubicBezTo>
                    <a:pt x="228600" y="114300"/>
                    <a:pt x="229466" y="114300"/>
                    <a:pt x="230332" y="112568"/>
                  </a:cubicBezTo>
                  <a:cubicBezTo>
                    <a:pt x="231198" y="109105"/>
                    <a:pt x="233795" y="103043"/>
                    <a:pt x="235527" y="98714"/>
                  </a:cubicBezTo>
                  <a:cubicBezTo>
                    <a:pt x="254577" y="58016"/>
                    <a:pt x="296141" y="31173"/>
                    <a:pt x="342034" y="31173"/>
                  </a:cubicBezTo>
                  <a:cubicBezTo>
                    <a:pt x="406977" y="31173"/>
                    <a:pt x="458932" y="83993"/>
                    <a:pt x="458932" y="148071"/>
                  </a:cubicBezTo>
                  <a:cubicBezTo>
                    <a:pt x="458932" y="154132"/>
                    <a:pt x="457200" y="167986"/>
                    <a:pt x="456334" y="171450"/>
                  </a:cubicBezTo>
                  <a:cubicBezTo>
                    <a:pt x="456334" y="173182"/>
                    <a:pt x="456334" y="174048"/>
                    <a:pt x="458066" y="174048"/>
                  </a:cubicBezTo>
                  <a:cubicBezTo>
                    <a:pt x="459798" y="174048"/>
                    <a:pt x="466725" y="175780"/>
                    <a:pt x="470189" y="177511"/>
                  </a:cubicBezTo>
                  <a:lnTo>
                    <a:pt x="470189" y="177511"/>
                  </a:lnTo>
                  <a:cubicBezTo>
                    <a:pt x="501361" y="188768"/>
                    <a:pt x="522143" y="218209"/>
                    <a:pt x="522143" y="251114"/>
                  </a:cubicBezTo>
                  <a:cubicBezTo>
                    <a:pt x="522143" y="293543"/>
                    <a:pt x="486641" y="329045"/>
                    <a:pt x="442480" y="329045"/>
                  </a:cubicBezTo>
                </a:path>
              </a:pathLst>
            </a:custGeom>
            <a:solidFill>
              <a:schemeClr val="tx1"/>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sym typeface="Helvetica Neue"/>
              </a:endParaRPr>
            </a:p>
          </p:txBody>
        </p:sp>
        <p:grpSp>
          <p:nvGrpSpPr>
            <p:cNvPr id="149" name="Group 62">
              <a:extLst>
                <a:ext uri="{FF2B5EF4-FFF2-40B4-BE49-F238E27FC236}">
                  <a16:creationId xmlns:a16="http://schemas.microsoft.com/office/drawing/2014/main" id="{E7F0CCF5-66C7-F843-888F-CC112E38A7F8}"/>
                </a:ext>
              </a:extLst>
            </p:cNvPr>
            <p:cNvGrpSpPr>
              <a:grpSpLocks noChangeAspect="1"/>
            </p:cNvGrpSpPr>
            <p:nvPr/>
          </p:nvGrpSpPr>
          <p:grpSpPr bwMode="auto">
            <a:xfrm rot="1890856">
              <a:off x="3630140" y="2435682"/>
              <a:ext cx="244374" cy="247547"/>
              <a:chOff x="4162" y="881"/>
              <a:chExt cx="231" cy="234"/>
            </a:xfrm>
            <a:solidFill>
              <a:srgbClr val="002060"/>
            </a:solidFill>
          </p:grpSpPr>
          <p:sp>
            <p:nvSpPr>
              <p:cNvPr id="154" name="Freeform 63">
                <a:extLst>
                  <a:ext uri="{FF2B5EF4-FFF2-40B4-BE49-F238E27FC236}">
                    <a16:creationId xmlns:a16="http://schemas.microsoft.com/office/drawing/2014/main" id="{32146889-C5E4-2643-BBEF-C543F7B9DDAF}"/>
                  </a:ext>
                </a:extLst>
              </p:cNvPr>
              <p:cNvSpPr>
                <a:spLocks noEditPoints="1"/>
              </p:cNvSpPr>
              <p:nvPr/>
            </p:nvSpPr>
            <p:spPr bwMode="auto">
              <a:xfrm>
                <a:off x="4162" y="934"/>
                <a:ext cx="181" cy="181"/>
              </a:xfrm>
              <a:custGeom>
                <a:avLst/>
                <a:gdLst>
                  <a:gd name="T0" fmla="*/ 340 w 797"/>
                  <a:gd name="T1" fmla="*/ 705 h 795"/>
                  <a:gd name="T2" fmla="*/ 271 w 797"/>
                  <a:gd name="T3" fmla="*/ 731 h 795"/>
                  <a:gd name="T4" fmla="*/ 170 w 797"/>
                  <a:gd name="T5" fmla="*/ 709 h 795"/>
                  <a:gd name="T6" fmla="*/ 163 w 797"/>
                  <a:gd name="T7" fmla="*/ 602 h 795"/>
                  <a:gd name="T8" fmla="*/ 48 w 797"/>
                  <a:gd name="T9" fmla="*/ 587 h 795"/>
                  <a:gd name="T10" fmla="*/ 106 w 797"/>
                  <a:gd name="T11" fmla="*/ 476 h 795"/>
                  <a:gd name="T12" fmla="*/ 1 w 797"/>
                  <a:gd name="T13" fmla="*/ 412 h 795"/>
                  <a:gd name="T14" fmla="*/ 92 w 797"/>
                  <a:gd name="T15" fmla="*/ 339 h 795"/>
                  <a:gd name="T16" fmla="*/ 44 w 797"/>
                  <a:gd name="T17" fmla="*/ 246 h 795"/>
                  <a:gd name="T18" fmla="*/ 119 w 797"/>
                  <a:gd name="T19" fmla="*/ 173 h 795"/>
                  <a:gd name="T20" fmla="*/ 173 w 797"/>
                  <a:gd name="T21" fmla="*/ 121 h 795"/>
                  <a:gd name="T22" fmla="*/ 243 w 797"/>
                  <a:gd name="T23" fmla="*/ 44 h 795"/>
                  <a:gd name="T24" fmla="*/ 320 w 797"/>
                  <a:gd name="T25" fmla="*/ 105 h 795"/>
                  <a:gd name="T26" fmla="*/ 384 w 797"/>
                  <a:gd name="T27" fmla="*/ 0 h 795"/>
                  <a:gd name="T28" fmla="*/ 453 w 797"/>
                  <a:gd name="T29" fmla="*/ 43 h 795"/>
                  <a:gd name="T30" fmla="*/ 500 w 797"/>
                  <a:gd name="T31" fmla="*/ 103 h 795"/>
                  <a:gd name="T32" fmla="*/ 607 w 797"/>
                  <a:gd name="T33" fmla="*/ 58 h 795"/>
                  <a:gd name="T34" fmla="*/ 612 w 797"/>
                  <a:gd name="T35" fmla="*/ 183 h 795"/>
                  <a:gd name="T36" fmla="*/ 735 w 797"/>
                  <a:gd name="T37" fmla="*/ 186 h 795"/>
                  <a:gd name="T38" fmla="*/ 694 w 797"/>
                  <a:gd name="T39" fmla="*/ 295 h 795"/>
                  <a:gd name="T40" fmla="*/ 781 w 797"/>
                  <a:gd name="T41" fmla="*/ 352 h 795"/>
                  <a:gd name="T42" fmla="*/ 752 w 797"/>
                  <a:gd name="T43" fmla="*/ 452 h 795"/>
                  <a:gd name="T44" fmla="*/ 732 w 797"/>
                  <a:gd name="T45" fmla="*/ 525 h 795"/>
                  <a:gd name="T46" fmla="*/ 710 w 797"/>
                  <a:gd name="T47" fmla="*/ 626 h 795"/>
                  <a:gd name="T48" fmla="*/ 603 w 797"/>
                  <a:gd name="T49" fmla="*/ 633 h 795"/>
                  <a:gd name="T50" fmla="*/ 588 w 797"/>
                  <a:gd name="T51" fmla="*/ 748 h 795"/>
                  <a:gd name="T52" fmla="*/ 482 w 797"/>
                  <a:gd name="T53" fmla="*/ 690 h 795"/>
                  <a:gd name="T54" fmla="*/ 444 w 797"/>
                  <a:gd name="T55" fmla="*/ 780 h 795"/>
                  <a:gd name="T56" fmla="*/ 386 w 797"/>
                  <a:gd name="T57" fmla="*/ 750 h 795"/>
                  <a:gd name="T58" fmla="*/ 413 w 797"/>
                  <a:gd name="T59" fmla="*/ 750 h 795"/>
                  <a:gd name="T60" fmla="*/ 482 w 797"/>
                  <a:gd name="T61" fmla="*/ 648 h 795"/>
                  <a:gd name="T62" fmla="*/ 567 w 797"/>
                  <a:gd name="T63" fmla="*/ 711 h 795"/>
                  <a:gd name="T64" fmla="*/ 563 w 797"/>
                  <a:gd name="T65" fmla="*/ 646 h 795"/>
                  <a:gd name="T66" fmla="*/ 649 w 797"/>
                  <a:gd name="T67" fmla="*/ 562 h 795"/>
                  <a:gd name="T68" fmla="*/ 711 w 797"/>
                  <a:gd name="T69" fmla="*/ 561 h 795"/>
                  <a:gd name="T70" fmla="*/ 651 w 797"/>
                  <a:gd name="T71" fmla="*/ 465 h 795"/>
                  <a:gd name="T72" fmla="*/ 754 w 797"/>
                  <a:gd name="T73" fmla="*/ 383 h 795"/>
                  <a:gd name="T74" fmla="*/ 696 w 797"/>
                  <a:gd name="T75" fmla="*/ 380 h 795"/>
                  <a:gd name="T76" fmla="*/ 710 w 797"/>
                  <a:gd name="T77" fmla="*/ 232 h 795"/>
                  <a:gd name="T78" fmla="*/ 695 w 797"/>
                  <a:gd name="T79" fmla="*/ 209 h 795"/>
                  <a:gd name="T80" fmla="*/ 563 w 797"/>
                  <a:gd name="T81" fmla="*/ 148 h 795"/>
                  <a:gd name="T82" fmla="*/ 564 w 797"/>
                  <a:gd name="T83" fmla="*/ 83 h 795"/>
                  <a:gd name="T84" fmla="*/ 466 w 797"/>
                  <a:gd name="T85" fmla="*/ 145 h 795"/>
                  <a:gd name="T86" fmla="*/ 410 w 797"/>
                  <a:gd name="T87" fmla="*/ 42 h 795"/>
                  <a:gd name="T88" fmla="*/ 381 w 797"/>
                  <a:gd name="T89" fmla="*/ 100 h 795"/>
                  <a:gd name="T90" fmla="*/ 264 w 797"/>
                  <a:gd name="T91" fmla="*/ 131 h 795"/>
                  <a:gd name="T92" fmla="*/ 210 w 797"/>
                  <a:gd name="T93" fmla="*/ 100 h 795"/>
                  <a:gd name="T94" fmla="*/ 213 w 797"/>
                  <a:gd name="T95" fmla="*/ 214 h 795"/>
                  <a:gd name="T96" fmla="*/ 97 w 797"/>
                  <a:gd name="T97" fmla="*/ 210 h 795"/>
                  <a:gd name="T98" fmla="*/ 146 w 797"/>
                  <a:gd name="T99" fmla="*/ 331 h 795"/>
                  <a:gd name="T100" fmla="*/ 43 w 797"/>
                  <a:gd name="T101" fmla="*/ 386 h 795"/>
                  <a:gd name="T102" fmla="*/ 101 w 797"/>
                  <a:gd name="T103" fmla="*/ 415 h 795"/>
                  <a:gd name="T104" fmla="*/ 132 w 797"/>
                  <a:gd name="T105" fmla="*/ 532 h 795"/>
                  <a:gd name="T106" fmla="*/ 101 w 797"/>
                  <a:gd name="T107" fmla="*/ 586 h 795"/>
                  <a:gd name="T108" fmla="*/ 234 w 797"/>
                  <a:gd name="T109" fmla="*/ 647 h 795"/>
                  <a:gd name="T110" fmla="*/ 233 w 797"/>
                  <a:gd name="T111" fmla="*/ 712 h 795"/>
                  <a:gd name="T112" fmla="*/ 315 w 797"/>
                  <a:gd name="T113" fmla="*/ 648 h 795"/>
                  <a:gd name="T114" fmla="*/ 401 w 797"/>
                  <a:gd name="T115" fmla="*/ 548 h 795"/>
                  <a:gd name="T116" fmla="*/ 401 w 797"/>
                  <a:gd name="T117" fmla="*/ 243 h 795"/>
                  <a:gd name="T118" fmla="*/ 401 w 797"/>
                  <a:gd name="T119" fmla="*/ 548 h 795"/>
                  <a:gd name="T120" fmla="*/ 306 w 797"/>
                  <a:gd name="T121" fmla="*/ 452 h 795"/>
                  <a:gd name="T122" fmla="*/ 496 w 797"/>
                  <a:gd name="T123" fmla="*/ 33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7" h="795">
                    <a:moveTo>
                      <a:pt x="387" y="795"/>
                    </a:moveTo>
                    <a:cubicBezTo>
                      <a:pt x="375" y="795"/>
                      <a:pt x="364" y="790"/>
                      <a:pt x="356" y="782"/>
                    </a:cubicBezTo>
                    <a:cubicBezTo>
                      <a:pt x="349" y="774"/>
                      <a:pt x="345" y="763"/>
                      <a:pt x="344" y="752"/>
                    </a:cubicBezTo>
                    <a:cubicBezTo>
                      <a:pt x="340" y="705"/>
                      <a:pt x="340" y="705"/>
                      <a:pt x="340" y="705"/>
                    </a:cubicBezTo>
                    <a:cubicBezTo>
                      <a:pt x="335" y="699"/>
                      <a:pt x="325" y="692"/>
                      <a:pt x="321" y="690"/>
                    </a:cubicBezTo>
                    <a:cubicBezTo>
                      <a:pt x="320" y="690"/>
                      <a:pt x="319" y="690"/>
                      <a:pt x="315" y="690"/>
                    </a:cubicBezTo>
                    <a:cubicBezTo>
                      <a:pt x="308" y="690"/>
                      <a:pt x="301" y="691"/>
                      <a:pt x="297" y="692"/>
                    </a:cubicBezTo>
                    <a:cubicBezTo>
                      <a:pt x="271" y="731"/>
                      <a:pt x="271" y="731"/>
                      <a:pt x="271" y="731"/>
                    </a:cubicBezTo>
                    <a:cubicBezTo>
                      <a:pt x="266" y="741"/>
                      <a:pt x="257" y="748"/>
                      <a:pt x="246" y="752"/>
                    </a:cubicBezTo>
                    <a:cubicBezTo>
                      <a:pt x="236" y="756"/>
                      <a:pt x="223" y="755"/>
                      <a:pt x="213" y="749"/>
                    </a:cubicBezTo>
                    <a:cubicBezTo>
                      <a:pt x="190" y="737"/>
                      <a:pt x="190" y="737"/>
                      <a:pt x="190" y="737"/>
                    </a:cubicBezTo>
                    <a:cubicBezTo>
                      <a:pt x="180" y="731"/>
                      <a:pt x="173" y="721"/>
                      <a:pt x="170" y="709"/>
                    </a:cubicBezTo>
                    <a:cubicBezTo>
                      <a:pt x="168" y="698"/>
                      <a:pt x="169" y="687"/>
                      <a:pt x="174" y="677"/>
                    </a:cubicBezTo>
                    <a:cubicBezTo>
                      <a:pt x="194" y="634"/>
                      <a:pt x="194" y="634"/>
                      <a:pt x="194" y="634"/>
                    </a:cubicBezTo>
                    <a:cubicBezTo>
                      <a:pt x="193" y="627"/>
                      <a:pt x="189" y="616"/>
                      <a:pt x="185" y="613"/>
                    </a:cubicBezTo>
                    <a:cubicBezTo>
                      <a:pt x="181" y="609"/>
                      <a:pt x="170" y="604"/>
                      <a:pt x="163" y="602"/>
                    </a:cubicBezTo>
                    <a:cubicBezTo>
                      <a:pt x="121" y="623"/>
                      <a:pt x="121" y="623"/>
                      <a:pt x="121" y="623"/>
                    </a:cubicBezTo>
                    <a:cubicBezTo>
                      <a:pt x="113" y="628"/>
                      <a:pt x="100" y="631"/>
                      <a:pt x="89" y="628"/>
                    </a:cubicBezTo>
                    <a:cubicBezTo>
                      <a:pt x="78" y="626"/>
                      <a:pt x="68" y="619"/>
                      <a:pt x="62" y="609"/>
                    </a:cubicBezTo>
                    <a:cubicBezTo>
                      <a:pt x="48" y="587"/>
                      <a:pt x="48" y="587"/>
                      <a:pt x="48" y="587"/>
                    </a:cubicBezTo>
                    <a:cubicBezTo>
                      <a:pt x="42" y="577"/>
                      <a:pt x="41" y="564"/>
                      <a:pt x="45" y="553"/>
                    </a:cubicBezTo>
                    <a:cubicBezTo>
                      <a:pt x="48" y="543"/>
                      <a:pt x="55" y="534"/>
                      <a:pt x="65" y="528"/>
                    </a:cubicBezTo>
                    <a:cubicBezTo>
                      <a:pt x="103" y="501"/>
                      <a:pt x="103" y="501"/>
                      <a:pt x="103" y="501"/>
                    </a:cubicBezTo>
                    <a:cubicBezTo>
                      <a:pt x="105" y="494"/>
                      <a:pt x="107" y="480"/>
                      <a:pt x="106" y="476"/>
                    </a:cubicBezTo>
                    <a:cubicBezTo>
                      <a:pt x="105" y="471"/>
                      <a:pt x="97" y="462"/>
                      <a:pt x="93" y="457"/>
                    </a:cubicBezTo>
                    <a:cubicBezTo>
                      <a:pt x="45" y="454"/>
                      <a:pt x="45" y="454"/>
                      <a:pt x="45" y="454"/>
                    </a:cubicBezTo>
                    <a:cubicBezTo>
                      <a:pt x="34" y="454"/>
                      <a:pt x="24" y="450"/>
                      <a:pt x="16" y="443"/>
                    </a:cubicBezTo>
                    <a:cubicBezTo>
                      <a:pt x="6" y="435"/>
                      <a:pt x="1" y="424"/>
                      <a:pt x="1" y="412"/>
                    </a:cubicBezTo>
                    <a:cubicBezTo>
                      <a:pt x="1" y="387"/>
                      <a:pt x="1" y="387"/>
                      <a:pt x="1" y="387"/>
                    </a:cubicBezTo>
                    <a:cubicBezTo>
                      <a:pt x="0" y="375"/>
                      <a:pt x="5" y="364"/>
                      <a:pt x="14" y="356"/>
                    </a:cubicBezTo>
                    <a:cubicBezTo>
                      <a:pt x="23" y="348"/>
                      <a:pt x="33" y="344"/>
                      <a:pt x="44" y="343"/>
                    </a:cubicBezTo>
                    <a:cubicBezTo>
                      <a:pt x="92" y="339"/>
                      <a:pt x="92" y="339"/>
                      <a:pt x="92" y="339"/>
                    </a:cubicBezTo>
                    <a:cubicBezTo>
                      <a:pt x="97" y="334"/>
                      <a:pt x="105" y="324"/>
                      <a:pt x="106" y="320"/>
                    </a:cubicBezTo>
                    <a:cubicBezTo>
                      <a:pt x="107" y="315"/>
                      <a:pt x="106" y="302"/>
                      <a:pt x="104" y="296"/>
                    </a:cubicBezTo>
                    <a:cubicBezTo>
                      <a:pt x="64" y="270"/>
                      <a:pt x="64" y="270"/>
                      <a:pt x="64" y="270"/>
                    </a:cubicBezTo>
                    <a:cubicBezTo>
                      <a:pt x="55" y="265"/>
                      <a:pt x="48" y="256"/>
                      <a:pt x="44" y="246"/>
                    </a:cubicBezTo>
                    <a:cubicBezTo>
                      <a:pt x="40" y="234"/>
                      <a:pt x="41" y="222"/>
                      <a:pt x="47" y="212"/>
                    </a:cubicBezTo>
                    <a:cubicBezTo>
                      <a:pt x="59" y="189"/>
                      <a:pt x="59" y="189"/>
                      <a:pt x="59" y="189"/>
                    </a:cubicBezTo>
                    <a:cubicBezTo>
                      <a:pt x="65" y="179"/>
                      <a:pt x="75" y="172"/>
                      <a:pt x="87" y="169"/>
                    </a:cubicBezTo>
                    <a:cubicBezTo>
                      <a:pt x="98" y="166"/>
                      <a:pt x="109" y="168"/>
                      <a:pt x="119" y="173"/>
                    </a:cubicBezTo>
                    <a:cubicBezTo>
                      <a:pt x="162" y="193"/>
                      <a:pt x="162" y="193"/>
                      <a:pt x="162" y="193"/>
                    </a:cubicBezTo>
                    <a:cubicBezTo>
                      <a:pt x="169" y="192"/>
                      <a:pt x="180" y="188"/>
                      <a:pt x="184" y="184"/>
                    </a:cubicBezTo>
                    <a:cubicBezTo>
                      <a:pt x="187" y="180"/>
                      <a:pt x="192" y="169"/>
                      <a:pt x="194" y="162"/>
                    </a:cubicBezTo>
                    <a:cubicBezTo>
                      <a:pt x="173" y="121"/>
                      <a:pt x="173" y="121"/>
                      <a:pt x="173" y="121"/>
                    </a:cubicBezTo>
                    <a:cubicBezTo>
                      <a:pt x="168" y="111"/>
                      <a:pt x="166" y="100"/>
                      <a:pt x="168" y="89"/>
                    </a:cubicBezTo>
                    <a:cubicBezTo>
                      <a:pt x="170" y="77"/>
                      <a:pt x="177" y="67"/>
                      <a:pt x="187" y="61"/>
                    </a:cubicBezTo>
                    <a:cubicBezTo>
                      <a:pt x="209" y="48"/>
                      <a:pt x="209" y="48"/>
                      <a:pt x="209" y="48"/>
                    </a:cubicBezTo>
                    <a:cubicBezTo>
                      <a:pt x="219" y="42"/>
                      <a:pt x="231" y="40"/>
                      <a:pt x="243" y="44"/>
                    </a:cubicBezTo>
                    <a:cubicBezTo>
                      <a:pt x="254" y="47"/>
                      <a:pt x="263" y="54"/>
                      <a:pt x="269" y="64"/>
                    </a:cubicBezTo>
                    <a:cubicBezTo>
                      <a:pt x="296" y="102"/>
                      <a:pt x="296" y="102"/>
                      <a:pt x="296" y="102"/>
                    </a:cubicBezTo>
                    <a:cubicBezTo>
                      <a:pt x="300" y="104"/>
                      <a:pt x="308" y="105"/>
                      <a:pt x="315" y="105"/>
                    </a:cubicBezTo>
                    <a:cubicBezTo>
                      <a:pt x="318" y="105"/>
                      <a:pt x="320" y="105"/>
                      <a:pt x="320" y="105"/>
                    </a:cubicBezTo>
                    <a:cubicBezTo>
                      <a:pt x="325" y="104"/>
                      <a:pt x="334" y="96"/>
                      <a:pt x="339" y="92"/>
                    </a:cubicBezTo>
                    <a:cubicBezTo>
                      <a:pt x="342" y="45"/>
                      <a:pt x="342" y="45"/>
                      <a:pt x="342" y="45"/>
                    </a:cubicBezTo>
                    <a:cubicBezTo>
                      <a:pt x="342" y="34"/>
                      <a:pt x="346" y="23"/>
                      <a:pt x="353" y="15"/>
                    </a:cubicBezTo>
                    <a:cubicBezTo>
                      <a:pt x="361" y="6"/>
                      <a:pt x="372" y="0"/>
                      <a:pt x="384" y="0"/>
                    </a:cubicBezTo>
                    <a:cubicBezTo>
                      <a:pt x="409" y="0"/>
                      <a:pt x="409" y="0"/>
                      <a:pt x="409" y="0"/>
                    </a:cubicBezTo>
                    <a:cubicBezTo>
                      <a:pt x="409" y="0"/>
                      <a:pt x="409" y="0"/>
                      <a:pt x="409" y="0"/>
                    </a:cubicBezTo>
                    <a:cubicBezTo>
                      <a:pt x="422" y="0"/>
                      <a:pt x="433" y="5"/>
                      <a:pt x="441" y="13"/>
                    </a:cubicBezTo>
                    <a:cubicBezTo>
                      <a:pt x="448" y="21"/>
                      <a:pt x="452" y="32"/>
                      <a:pt x="453" y="43"/>
                    </a:cubicBezTo>
                    <a:cubicBezTo>
                      <a:pt x="457" y="91"/>
                      <a:pt x="457" y="91"/>
                      <a:pt x="457" y="91"/>
                    </a:cubicBezTo>
                    <a:cubicBezTo>
                      <a:pt x="462" y="96"/>
                      <a:pt x="472" y="104"/>
                      <a:pt x="477" y="105"/>
                    </a:cubicBezTo>
                    <a:cubicBezTo>
                      <a:pt x="477" y="105"/>
                      <a:pt x="478" y="105"/>
                      <a:pt x="482" y="105"/>
                    </a:cubicBezTo>
                    <a:cubicBezTo>
                      <a:pt x="488" y="105"/>
                      <a:pt x="496" y="104"/>
                      <a:pt x="500" y="103"/>
                    </a:cubicBezTo>
                    <a:cubicBezTo>
                      <a:pt x="526" y="63"/>
                      <a:pt x="526" y="63"/>
                      <a:pt x="526" y="63"/>
                    </a:cubicBezTo>
                    <a:cubicBezTo>
                      <a:pt x="531" y="55"/>
                      <a:pt x="540" y="47"/>
                      <a:pt x="550" y="43"/>
                    </a:cubicBezTo>
                    <a:cubicBezTo>
                      <a:pt x="563" y="39"/>
                      <a:pt x="574" y="40"/>
                      <a:pt x="584" y="46"/>
                    </a:cubicBezTo>
                    <a:cubicBezTo>
                      <a:pt x="607" y="58"/>
                      <a:pt x="607" y="58"/>
                      <a:pt x="607" y="58"/>
                    </a:cubicBezTo>
                    <a:cubicBezTo>
                      <a:pt x="617" y="64"/>
                      <a:pt x="624" y="74"/>
                      <a:pt x="627" y="86"/>
                    </a:cubicBezTo>
                    <a:cubicBezTo>
                      <a:pt x="630" y="97"/>
                      <a:pt x="628" y="108"/>
                      <a:pt x="623" y="118"/>
                    </a:cubicBezTo>
                    <a:cubicBezTo>
                      <a:pt x="603" y="161"/>
                      <a:pt x="603" y="161"/>
                      <a:pt x="603" y="161"/>
                    </a:cubicBezTo>
                    <a:cubicBezTo>
                      <a:pt x="604" y="168"/>
                      <a:pt x="609" y="179"/>
                      <a:pt x="612" y="183"/>
                    </a:cubicBezTo>
                    <a:cubicBezTo>
                      <a:pt x="616" y="186"/>
                      <a:pt x="627" y="191"/>
                      <a:pt x="634" y="193"/>
                    </a:cubicBezTo>
                    <a:cubicBezTo>
                      <a:pt x="676" y="172"/>
                      <a:pt x="676" y="172"/>
                      <a:pt x="676" y="172"/>
                    </a:cubicBezTo>
                    <a:cubicBezTo>
                      <a:pt x="685" y="167"/>
                      <a:pt x="697" y="165"/>
                      <a:pt x="707" y="167"/>
                    </a:cubicBezTo>
                    <a:cubicBezTo>
                      <a:pt x="719" y="169"/>
                      <a:pt x="729" y="176"/>
                      <a:pt x="735" y="186"/>
                    </a:cubicBezTo>
                    <a:cubicBezTo>
                      <a:pt x="749" y="208"/>
                      <a:pt x="749" y="208"/>
                      <a:pt x="749" y="208"/>
                    </a:cubicBezTo>
                    <a:cubicBezTo>
                      <a:pt x="755" y="218"/>
                      <a:pt x="756" y="230"/>
                      <a:pt x="752" y="242"/>
                    </a:cubicBezTo>
                    <a:cubicBezTo>
                      <a:pt x="749" y="253"/>
                      <a:pt x="742" y="262"/>
                      <a:pt x="732" y="267"/>
                    </a:cubicBezTo>
                    <a:cubicBezTo>
                      <a:pt x="694" y="295"/>
                      <a:pt x="694" y="295"/>
                      <a:pt x="694" y="295"/>
                    </a:cubicBezTo>
                    <a:cubicBezTo>
                      <a:pt x="692" y="301"/>
                      <a:pt x="690" y="314"/>
                      <a:pt x="691" y="319"/>
                    </a:cubicBezTo>
                    <a:cubicBezTo>
                      <a:pt x="693" y="324"/>
                      <a:pt x="700" y="333"/>
                      <a:pt x="704" y="338"/>
                    </a:cubicBezTo>
                    <a:cubicBezTo>
                      <a:pt x="751" y="341"/>
                      <a:pt x="751" y="341"/>
                      <a:pt x="751" y="341"/>
                    </a:cubicBezTo>
                    <a:cubicBezTo>
                      <a:pt x="763" y="341"/>
                      <a:pt x="773" y="345"/>
                      <a:pt x="781" y="352"/>
                    </a:cubicBezTo>
                    <a:cubicBezTo>
                      <a:pt x="791" y="360"/>
                      <a:pt x="796" y="371"/>
                      <a:pt x="796" y="383"/>
                    </a:cubicBezTo>
                    <a:cubicBezTo>
                      <a:pt x="796" y="408"/>
                      <a:pt x="796" y="408"/>
                      <a:pt x="796" y="408"/>
                    </a:cubicBezTo>
                    <a:cubicBezTo>
                      <a:pt x="797" y="420"/>
                      <a:pt x="792" y="431"/>
                      <a:pt x="783" y="440"/>
                    </a:cubicBezTo>
                    <a:cubicBezTo>
                      <a:pt x="775" y="447"/>
                      <a:pt x="764" y="452"/>
                      <a:pt x="752" y="452"/>
                    </a:cubicBezTo>
                    <a:cubicBezTo>
                      <a:pt x="706" y="456"/>
                      <a:pt x="706" y="456"/>
                      <a:pt x="706" y="456"/>
                    </a:cubicBezTo>
                    <a:cubicBezTo>
                      <a:pt x="700" y="461"/>
                      <a:pt x="693" y="471"/>
                      <a:pt x="691" y="475"/>
                    </a:cubicBezTo>
                    <a:cubicBezTo>
                      <a:pt x="690" y="480"/>
                      <a:pt x="692" y="492"/>
                      <a:pt x="693" y="499"/>
                    </a:cubicBezTo>
                    <a:cubicBezTo>
                      <a:pt x="732" y="525"/>
                      <a:pt x="732" y="525"/>
                      <a:pt x="732" y="525"/>
                    </a:cubicBezTo>
                    <a:cubicBezTo>
                      <a:pt x="742" y="531"/>
                      <a:pt x="749" y="539"/>
                      <a:pt x="753" y="550"/>
                    </a:cubicBezTo>
                    <a:cubicBezTo>
                      <a:pt x="757" y="561"/>
                      <a:pt x="756" y="573"/>
                      <a:pt x="750" y="583"/>
                    </a:cubicBezTo>
                    <a:cubicBezTo>
                      <a:pt x="738" y="606"/>
                      <a:pt x="738" y="606"/>
                      <a:pt x="738" y="606"/>
                    </a:cubicBezTo>
                    <a:cubicBezTo>
                      <a:pt x="732" y="616"/>
                      <a:pt x="722" y="624"/>
                      <a:pt x="710" y="626"/>
                    </a:cubicBezTo>
                    <a:cubicBezTo>
                      <a:pt x="700" y="628"/>
                      <a:pt x="688" y="627"/>
                      <a:pt x="678" y="622"/>
                    </a:cubicBezTo>
                    <a:cubicBezTo>
                      <a:pt x="635" y="602"/>
                      <a:pt x="635" y="602"/>
                      <a:pt x="635" y="602"/>
                    </a:cubicBezTo>
                    <a:cubicBezTo>
                      <a:pt x="629" y="603"/>
                      <a:pt x="617" y="608"/>
                      <a:pt x="613" y="611"/>
                    </a:cubicBezTo>
                    <a:cubicBezTo>
                      <a:pt x="610" y="615"/>
                      <a:pt x="605" y="626"/>
                      <a:pt x="603" y="633"/>
                    </a:cubicBezTo>
                    <a:cubicBezTo>
                      <a:pt x="624" y="674"/>
                      <a:pt x="624" y="674"/>
                      <a:pt x="624" y="674"/>
                    </a:cubicBezTo>
                    <a:cubicBezTo>
                      <a:pt x="630" y="684"/>
                      <a:pt x="632" y="696"/>
                      <a:pt x="629" y="706"/>
                    </a:cubicBezTo>
                    <a:cubicBezTo>
                      <a:pt x="627" y="718"/>
                      <a:pt x="620" y="728"/>
                      <a:pt x="610" y="734"/>
                    </a:cubicBezTo>
                    <a:cubicBezTo>
                      <a:pt x="588" y="748"/>
                      <a:pt x="588" y="748"/>
                      <a:pt x="588" y="748"/>
                    </a:cubicBezTo>
                    <a:cubicBezTo>
                      <a:pt x="578" y="753"/>
                      <a:pt x="566" y="755"/>
                      <a:pt x="554" y="751"/>
                    </a:cubicBezTo>
                    <a:cubicBezTo>
                      <a:pt x="544" y="748"/>
                      <a:pt x="535" y="741"/>
                      <a:pt x="529" y="731"/>
                    </a:cubicBezTo>
                    <a:cubicBezTo>
                      <a:pt x="501" y="693"/>
                      <a:pt x="501" y="693"/>
                      <a:pt x="501" y="693"/>
                    </a:cubicBezTo>
                    <a:cubicBezTo>
                      <a:pt x="497" y="691"/>
                      <a:pt x="489" y="690"/>
                      <a:pt x="482" y="690"/>
                    </a:cubicBezTo>
                    <a:cubicBezTo>
                      <a:pt x="479" y="690"/>
                      <a:pt x="477" y="690"/>
                      <a:pt x="477" y="690"/>
                    </a:cubicBezTo>
                    <a:cubicBezTo>
                      <a:pt x="472" y="691"/>
                      <a:pt x="463" y="699"/>
                      <a:pt x="458" y="703"/>
                    </a:cubicBezTo>
                    <a:cubicBezTo>
                      <a:pt x="455" y="750"/>
                      <a:pt x="455" y="750"/>
                      <a:pt x="455" y="750"/>
                    </a:cubicBezTo>
                    <a:cubicBezTo>
                      <a:pt x="455" y="761"/>
                      <a:pt x="451" y="772"/>
                      <a:pt x="444" y="780"/>
                    </a:cubicBezTo>
                    <a:cubicBezTo>
                      <a:pt x="436" y="790"/>
                      <a:pt x="425" y="795"/>
                      <a:pt x="413" y="795"/>
                    </a:cubicBezTo>
                    <a:lnTo>
                      <a:pt x="387" y="795"/>
                    </a:lnTo>
                    <a:close/>
                    <a:moveTo>
                      <a:pt x="381" y="696"/>
                    </a:moveTo>
                    <a:cubicBezTo>
                      <a:pt x="386" y="750"/>
                      <a:pt x="386" y="750"/>
                      <a:pt x="386" y="750"/>
                    </a:cubicBezTo>
                    <a:cubicBezTo>
                      <a:pt x="386" y="752"/>
                      <a:pt x="387" y="753"/>
                      <a:pt x="387" y="753"/>
                    </a:cubicBezTo>
                    <a:cubicBezTo>
                      <a:pt x="387" y="753"/>
                      <a:pt x="387" y="753"/>
                      <a:pt x="387" y="753"/>
                    </a:cubicBezTo>
                    <a:cubicBezTo>
                      <a:pt x="413" y="753"/>
                      <a:pt x="413" y="753"/>
                      <a:pt x="413" y="753"/>
                    </a:cubicBezTo>
                    <a:cubicBezTo>
                      <a:pt x="413" y="753"/>
                      <a:pt x="413" y="752"/>
                      <a:pt x="413" y="750"/>
                    </a:cubicBezTo>
                    <a:cubicBezTo>
                      <a:pt x="413" y="749"/>
                      <a:pt x="413" y="749"/>
                      <a:pt x="413" y="749"/>
                    </a:cubicBezTo>
                    <a:cubicBezTo>
                      <a:pt x="417" y="695"/>
                      <a:pt x="417" y="695"/>
                      <a:pt x="417" y="695"/>
                    </a:cubicBezTo>
                    <a:cubicBezTo>
                      <a:pt x="418" y="675"/>
                      <a:pt x="452" y="653"/>
                      <a:pt x="466" y="650"/>
                    </a:cubicBezTo>
                    <a:cubicBezTo>
                      <a:pt x="471" y="648"/>
                      <a:pt x="476" y="648"/>
                      <a:pt x="482" y="648"/>
                    </a:cubicBezTo>
                    <a:cubicBezTo>
                      <a:pt x="482" y="648"/>
                      <a:pt x="521" y="648"/>
                      <a:pt x="533" y="664"/>
                    </a:cubicBezTo>
                    <a:cubicBezTo>
                      <a:pt x="533" y="664"/>
                      <a:pt x="533" y="664"/>
                      <a:pt x="533" y="664"/>
                    </a:cubicBezTo>
                    <a:cubicBezTo>
                      <a:pt x="565" y="709"/>
                      <a:pt x="565" y="709"/>
                      <a:pt x="565" y="709"/>
                    </a:cubicBezTo>
                    <a:cubicBezTo>
                      <a:pt x="565" y="711"/>
                      <a:pt x="566" y="711"/>
                      <a:pt x="567" y="711"/>
                    </a:cubicBezTo>
                    <a:cubicBezTo>
                      <a:pt x="588" y="698"/>
                      <a:pt x="588" y="698"/>
                      <a:pt x="588" y="698"/>
                    </a:cubicBezTo>
                    <a:cubicBezTo>
                      <a:pt x="588" y="698"/>
                      <a:pt x="588" y="697"/>
                      <a:pt x="587" y="695"/>
                    </a:cubicBezTo>
                    <a:cubicBezTo>
                      <a:pt x="587" y="694"/>
                      <a:pt x="587" y="694"/>
                      <a:pt x="587" y="694"/>
                    </a:cubicBezTo>
                    <a:cubicBezTo>
                      <a:pt x="563" y="646"/>
                      <a:pt x="563" y="646"/>
                      <a:pt x="563" y="646"/>
                    </a:cubicBezTo>
                    <a:cubicBezTo>
                      <a:pt x="563" y="646"/>
                      <a:pt x="563" y="646"/>
                      <a:pt x="563" y="646"/>
                    </a:cubicBezTo>
                    <a:cubicBezTo>
                      <a:pt x="554" y="628"/>
                      <a:pt x="573" y="592"/>
                      <a:pt x="584" y="581"/>
                    </a:cubicBezTo>
                    <a:cubicBezTo>
                      <a:pt x="598" y="567"/>
                      <a:pt x="626" y="559"/>
                      <a:pt x="637" y="559"/>
                    </a:cubicBezTo>
                    <a:cubicBezTo>
                      <a:pt x="642" y="559"/>
                      <a:pt x="646" y="560"/>
                      <a:pt x="649" y="562"/>
                    </a:cubicBezTo>
                    <a:cubicBezTo>
                      <a:pt x="696" y="584"/>
                      <a:pt x="696" y="584"/>
                      <a:pt x="696" y="584"/>
                    </a:cubicBezTo>
                    <a:cubicBezTo>
                      <a:pt x="699" y="585"/>
                      <a:pt x="700" y="585"/>
                      <a:pt x="700" y="585"/>
                    </a:cubicBezTo>
                    <a:cubicBezTo>
                      <a:pt x="714" y="563"/>
                      <a:pt x="714" y="563"/>
                      <a:pt x="714" y="563"/>
                    </a:cubicBezTo>
                    <a:cubicBezTo>
                      <a:pt x="713" y="563"/>
                      <a:pt x="713" y="562"/>
                      <a:pt x="711" y="561"/>
                    </a:cubicBezTo>
                    <a:cubicBezTo>
                      <a:pt x="710" y="560"/>
                      <a:pt x="710" y="560"/>
                      <a:pt x="710" y="560"/>
                    </a:cubicBezTo>
                    <a:cubicBezTo>
                      <a:pt x="665" y="531"/>
                      <a:pt x="665" y="531"/>
                      <a:pt x="665" y="531"/>
                    </a:cubicBezTo>
                    <a:cubicBezTo>
                      <a:pt x="665" y="531"/>
                      <a:pt x="665" y="531"/>
                      <a:pt x="665" y="531"/>
                    </a:cubicBezTo>
                    <a:cubicBezTo>
                      <a:pt x="649" y="519"/>
                      <a:pt x="647" y="479"/>
                      <a:pt x="651" y="465"/>
                    </a:cubicBezTo>
                    <a:cubicBezTo>
                      <a:pt x="655" y="448"/>
                      <a:pt x="679" y="415"/>
                      <a:pt x="698" y="415"/>
                    </a:cubicBezTo>
                    <a:cubicBezTo>
                      <a:pt x="750" y="410"/>
                      <a:pt x="750" y="410"/>
                      <a:pt x="750" y="410"/>
                    </a:cubicBezTo>
                    <a:cubicBezTo>
                      <a:pt x="753" y="410"/>
                      <a:pt x="754" y="409"/>
                      <a:pt x="754" y="409"/>
                    </a:cubicBezTo>
                    <a:cubicBezTo>
                      <a:pt x="754" y="383"/>
                      <a:pt x="754" y="383"/>
                      <a:pt x="754" y="383"/>
                    </a:cubicBezTo>
                    <a:cubicBezTo>
                      <a:pt x="754" y="383"/>
                      <a:pt x="753" y="383"/>
                      <a:pt x="751" y="383"/>
                    </a:cubicBezTo>
                    <a:cubicBezTo>
                      <a:pt x="749" y="383"/>
                      <a:pt x="749" y="383"/>
                      <a:pt x="749" y="383"/>
                    </a:cubicBezTo>
                    <a:cubicBezTo>
                      <a:pt x="696" y="380"/>
                      <a:pt x="696" y="380"/>
                      <a:pt x="696" y="380"/>
                    </a:cubicBezTo>
                    <a:cubicBezTo>
                      <a:pt x="696" y="380"/>
                      <a:pt x="696" y="380"/>
                      <a:pt x="696" y="380"/>
                    </a:cubicBezTo>
                    <a:cubicBezTo>
                      <a:pt x="677" y="380"/>
                      <a:pt x="654" y="344"/>
                      <a:pt x="651" y="330"/>
                    </a:cubicBezTo>
                    <a:cubicBezTo>
                      <a:pt x="646" y="314"/>
                      <a:pt x="650" y="275"/>
                      <a:pt x="665" y="263"/>
                    </a:cubicBezTo>
                    <a:cubicBezTo>
                      <a:pt x="665" y="263"/>
                      <a:pt x="665" y="263"/>
                      <a:pt x="665" y="263"/>
                    </a:cubicBezTo>
                    <a:cubicBezTo>
                      <a:pt x="710" y="232"/>
                      <a:pt x="710" y="232"/>
                      <a:pt x="710" y="232"/>
                    </a:cubicBezTo>
                    <a:cubicBezTo>
                      <a:pt x="711" y="231"/>
                      <a:pt x="712" y="230"/>
                      <a:pt x="712" y="229"/>
                    </a:cubicBezTo>
                    <a:cubicBezTo>
                      <a:pt x="699" y="207"/>
                      <a:pt x="699" y="207"/>
                      <a:pt x="699" y="207"/>
                    </a:cubicBezTo>
                    <a:cubicBezTo>
                      <a:pt x="699" y="208"/>
                      <a:pt x="698" y="208"/>
                      <a:pt x="696" y="209"/>
                    </a:cubicBezTo>
                    <a:cubicBezTo>
                      <a:pt x="695" y="209"/>
                      <a:pt x="695" y="209"/>
                      <a:pt x="695" y="209"/>
                    </a:cubicBezTo>
                    <a:cubicBezTo>
                      <a:pt x="648" y="233"/>
                      <a:pt x="648" y="233"/>
                      <a:pt x="648" y="233"/>
                    </a:cubicBezTo>
                    <a:cubicBezTo>
                      <a:pt x="644" y="235"/>
                      <a:pt x="641" y="236"/>
                      <a:pt x="636" y="236"/>
                    </a:cubicBezTo>
                    <a:cubicBezTo>
                      <a:pt x="624" y="236"/>
                      <a:pt x="596" y="226"/>
                      <a:pt x="582" y="212"/>
                    </a:cubicBezTo>
                    <a:cubicBezTo>
                      <a:pt x="571" y="201"/>
                      <a:pt x="555" y="165"/>
                      <a:pt x="563" y="148"/>
                    </a:cubicBezTo>
                    <a:cubicBezTo>
                      <a:pt x="563" y="148"/>
                      <a:pt x="563" y="148"/>
                      <a:pt x="563" y="148"/>
                    </a:cubicBezTo>
                    <a:cubicBezTo>
                      <a:pt x="586" y="98"/>
                      <a:pt x="586" y="98"/>
                      <a:pt x="586" y="98"/>
                    </a:cubicBezTo>
                    <a:cubicBezTo>
                      <a:pt x="586" y="97"/>
                      <a:pt x="586" y="96"/>
                      <a:pt x="586" y="95"/>
                    </a:cubicBezTo>
                    <a:cubicBezTo>
                      <a:pt x="564" y="83"/>
                      <a:pt x="564" y="83"/>
                      <a:pt x="564" y="83"/>
                    </a:cubicBezTo>
                    <a:cubicBezTo>
                      <a:pt x="564" y="83"/>
                      <a:pt x="563" y="83"/>
                      <a:pt x="562" y="85"/>
                    </a:cubicBezTo>
                    <a:cubicBezTo>
                      <a:pt x="532" y="131"/>
                      <a:pt x="532" y="131"/>
                      <a:pt x="532" y="131"/>
                    </a:cubicBezTo>
                    <a:cubicBezTo>
                      <a:pt x="521" y="147"/>
                      <a:pt x="486" y="147"/>
                      <a:pt x="482" y="147"/>
                    </a:cubicBezTo>
                    <a:cubicBezTo>
                      <a:pt x="476" y="147"/>
                      <a:pt x="470" y="147"/>
                      <a:pt x="466" y="145"/>
                    </a:cubicBezTo>
                    <a:cubicBezTo>
                      <a:pt x="449" y="141"/>
                      <a:pt x="418" y="118"/>
                      <a:pt x="416" y="99"/>
                    </a:cubicBezTo>
                    <a:cubicBezTo>
                      <a:pt x="416" y="99"/>
                      <a:pt x="416" y="99"/>
                      <a:pt x="416" y="99"/>
                    </a:cubicBezTo>
                    <a:cubicBezTo>
                      <a:pt x="411" y="45"/>
                      <a:pt x="411" y="45"/>
                      <a:pt x="411" y="45"/>
                    </a:cubicBezTo>
                    <a:cubicBezTo>
                      <a:pt x="411" y="43"/>
                      <a:pt x="410" y="42"/>
                      <a:pt x="410" y="42"/>
                    </a:cubicBezTo>
                    <a:cubicBezTo>
                      <a:pt x="384" y="42"/>
                      <a:pt x="384" y="42"/>
                      <a:pt x="384" y="42"/>
                    </a:cubicBezTo>
                    <a:cubicBezTo>
                      <a:pt x="385" y="42"/>
                      <a:pt x="384" y="43"/>
                      <a:pt x="384" y="45"/>
                    </a:cubicBezTo>
                    <a:cubicBezTo>
                      <a:pt x="384" y="46"/>
                      <a:pt x="384" y="46"/>
                      <a:pt x="384" y="46"/>
                    </a:cubicBezTo>
                    <a:cubicBezTo>
                      <a:pt x="381" y="100"/>
                      <a:pt x="381" y="100"/>
                      <a:pt x="381" y="100"/>
                    </a:cubicBezTo>
                    <a:cubicBezTo>
                      <a:pt x="379" y="120"/>
                      <a:pt x="345" y="142"/>
                      <a:pt x="331" y="145"/>
                    </a:cubicBezTo>
                    <a:cubicBezTo>
                      <a:pt x="326" y="147"/>
                      <a:pt x="321" y="147"/>
                      <a:pt x="315" y="147"/>
                    </a:cubicBezTo>
                    <a:cubicBezTo>
                      <a:pt x="315" y="147"/>
                      <a:pt x="276" y="147"/>
                      <a:pt x="264" y="131"/>
                    </a:cubicBezTo>
                    <a:cubicBezTo>
                      <a:pt x="264" y="131"/>
                      <a:pt x="264" y="131"/>
                      <a:pt x="264" y="131"/>
                    </a:cubicBezTo>
                    <a:cubicBezTo>
                      <a:pt x="234" y="87"/>
                      <a:pt x="234" y="87"/>
                      <a:pt x="234" y="87"/>
                    </a:cubicBezTo>
                    <a:cubicBezTo>
                      <a:pt x="232" y="85"/>
                      <a:pt x="231" y="84"/>
                      <a:pt x="230" y="84"/>
                    </a:cubicBezTo>
                    <a:cubicBezTo>
                      <a:pt x="209" y="97"/>
                      <a:pt x="209" y="97"/>
                      <a:pt x="209" y="97"/>
                    </a:cubicBezTo>
                    <a:cubicBezTo>
                      <a:pt x="209" y="97"/>
                      <a:pt x="209" y="98"/>
                      <a:pt x="210" y="100"/>
                    </a:cubicBezTo>
                    <a:cubicBezTo>
                      <a:pt x="210" y="101"/>
                      <a:pt x="210" y="101"/>
                      <a:pt x="210" y="101"/>
                    </a:cubicBezTo>
                    <a:cubicBezTo>
                      <a:pt x="234" y="149"/>
                      <a:pt x="234" y="149"/>
                      <a:pt x="234" y="149"/>
                    </a:cubicBezTo>
                    <a:cubicBezTo>
                      <a:pt x="234" y="149"/>
                      <a:pt x="234" y="149"/>
                      <a:pt x="234" y="149"/>
                    </a:cubicBezTo>
                    <a:cubicBezTo>
                      <a:pt x="243" y="167"/>
                      <a:pt x="224" y="203"/>
                      <a:pt x="213" y="214"/>
                    </a:cubicBezTo>
                    <a:cubicBezTo>
                      <a:pt x="199" y="228"/>
                      <a:pt x="171" y="236"/>
                      <a:pt x="160" y="236"/>
                    </a:cubicBezTo>
                    <a:cubicBezTo>
                      <a:pt x="156" y="236"/>
                      <a:pt x="152" y="235"/>
                      <a:pt x="149" y="233"/>
                    </a:cubicBezTo>
                    <a:cubicBezTo>
                      <a:pt x="99" y="210"/>
                      <a:pt x="99" y="210"/>
                      <a:pt x="99" y="210"/>
                    </a:cubicBezTo>
                    <a:cubicBezTo>
                      <a:pt x="98" y="210"/>
                      <a:pt x="98" y="210"/>
                      <a:pt x="97" y="210"/>
                    </a:cubicBezTo>
                    <a:cubicBezTo>
                      <a:pt x="83" y="232"/>
                      <a:pt x="83" y="232"/>
                      <a:pt x="83" y="232"/>
                    </a:cubicBezTo>
                    <a:cubicBezTo>
                      <a:pt x="84" y="232"/>
                      <a:pt x="85" y="233"/>
                      <a:pt x="86" y="234"/>
                    </a:cubicBezTo>
                    <a:cubicBezTo>
                      <a:pt x="132" y="264"/>
                      <a:pt x="132" y="264"/>
                      <a:pt x="132" y="264"/>
                    </a:cubicBezTo>
                    <a:cubicBezTo>
                      <a:pt x="148" y="274"/>
                      <a:pt x="150" y="316"/>
                      <a:pt x="146" y="331"/>
                    </a:cubicBezTo>
                    <a:cubicBezTo>
                      <a:pt x="142" y="347"/>
                      <a:pt x="119" y="378"/>
                      <a:pt x="100" y="380"/>
                    </a:cubicBezTo>
                    <a:cubicBezTo>
                      <a:pt x="100" y="380"/>
                      <a:pt x="100" y="380"/>
                      <a:pt x="100" y="380"/>
                    </a:cubicBezTo>
                    <a:cubicBezTo>
                      <a:pt x="46" y="385"/>
                      <a:pt x="46" y="385"/>
                      <a:pt x="46" y="385"/>
                    </a:cubicBezTo>
                    <a:cubicBezTo>
                      <a:pt x="44" y="385"/>
                      <a:pt x="43" y="386"/>
                      <a:pt x="43" y="386"/>
                    </a:cubicBezTo>
                    <a:cubicBezTo>
                      <a:pt x="43" y="412"/>
                      <a:pt x="43" y="412"/>
                      <a:pt x="43" y="412"/>
                    </a:cubicBezTo>
                    <a:cubicBezTo>
                      <a:pt x="43" y="412"/>
                      <a:pt x="44" y="412"/>
                      <a:pt x="46" y="412"/>
                    </a:cubicBezTo>
                    <a:cubicBezTo>
                      <a:pt x="48" y="412"/>
                      <a:pt x="48" y="412"/>
                      <a:pt x="48" y="412"/>
                    </a:cubicBezTo>
                    <a:cubicBezTo>
                      <a:pt x="101" y="415"/>
                      <a:pt x="101" y="415"/>
                      <a:pt x="101" y="415"/>
                    </a:cubicBezTo>
                    <a:cubicBezTo>
                      <a:pt x="101" y="415"/>
                      <a:pt x="101" y="415"/>
                      <a:pt x="101" y="415"/>
                    </a:cubicBezTo>
                    <a:cubicBezTo>
                      <a:pt x="120" y="415"/>
                      <a:pt x="143" y="451"/>
                      <a:pt x="146" y="465"/>
                    </a:cubicBezTo>
                    <a:cubicBezTo>
                      <a:pt x="150" y="477"/>
                      <a:pt x="147" y="520"/>
                      <a:pt x="132" y="532"/>
                    </a:cubicBezTo>
                    <a:cubicBezTo>
                      <a:pt x="132" y="532"/>
                      <a:pt x="132" y="532"/>
                      <a:pt x="132" y="532"/>
                    </a:cubicBezTo>
                    <a:cubicBezTo>
                      <a:pt x="87" y="563"/>
                      <a:pt x="87" y="563"/>
                      <a:pt x="87" y="563"/>
                    </a:cubicBezTo>
                    <a:cubicBezTo>
                      <a:pt x="86" y="564"/>
                      <a:pt x="85" y="565"/>
                      <a:pt x="85" y="565"/>
                    </a:cubicBezTo>
                    <a:cubicBezTo>
                      <a:pt x="98" y="587"/>
                      <a:pt x="98" y="587"/>
                      <a:pt x="98" y="587"/>
                    </a:cubicBezTo>
                    <a:cubicBezTo>
                      <a:pt x="98" y="587"/>
                      <a:pt x="100" y="587"/>
                      <a:pt x="101" y="586"/>
                    </a:cubicBezTo>
                    <a:cubicBezTo>
                      <a:pt x="150" y="562"/>
                      <a:pt x="150" y="562"/>
                      <a:pt x="150" y="562"/>
                    </a:cubicBezTo>
                    <a:cubicBezTo>
                      <a:pt x="152" y="560"/>
                      <a:pt x="156" y="559"/>
                      <a:pt x="161" y="559"/>
                    </a:cubicBezTo>
                    <a:cubicBezTo>
                      <a:pt x="173" y="559"/>
                      <a:pt x="201" y="569"/>
                      <a:pt x="215" y="583"/>
                    </a:cubicBezTo>
                    <a:cubicBezTo>
                      <a:pt x="226" y="594"/>
                      <a:pt x="242" y="630"/>
                      <a:pt x="234" y="647"/>
                    </a:cubicBezTo>
                    <a:cubicBezTo>
                      <a:pt x="234" y="647"/>
                      <a:pt x="234" y="647"/>
                      <a:pt x="234" y="647"/>
                    </a:cubicBezTo>
                    <a:cubicBezTo>
                      <a:pt x="211" y="697"/>
                      <a:pt x="211" y="697"/>
                      <a:pt x="211" y="697"/>
                    </a:cubicBezTo>
                    <a:cubicBezTo>
                      <a:pt x="211" y="698"/>
                      <a:pt x="211" y="700"/>
                      <a:pt x="211" y="700"/>
                    </a:cubicBezTo>
                    <a:cubicBezTo>
                      <a:pt x="233" y="712"/>
                      <a:pt x="233" y="712"/>
                      <a:pt x="233" y="712"/>
                    </a:cubicBezTo>
                    <a:cubicBezTo>
                      <a:pt x="233" y="712"/>
                      <a:pt x="234" y="711"/>
                      <a:pt x="235" y="710"/>
                    </a:cubicBezTo>
                    <a:cubicBezTo>
                      <a:pt x="236" y="709"/>
                      <a:pt x="236" y="709"/>
                      <a:pt x="236" y="709"/>
                    </a:cubicBezTo>
                    <a:cubicBezTo>
                      <a:pt x="265" y="664"/>
                      <a:pt x="265" y="664"/>
                      <a:pt x="265" y="664"/>
                    </a:cubicBezTo>
                    <a:cubicBezTo>
                      <a:pt x="274" y="648"/>
                      <a:pt x="311" y="648"/>
                      <a:pt x="315" y="648"/>
                    </a:cubicBezTo>
                    <a:cubicBezTo>
                      <a:pt x="321" y="648"/>
                      <a:pt x="327" y="648"/>
                      <a:pt x="332" y="650"/>
                    </a:cubicBezTo>
                    <a:cubicBezTo>
                      <a:pt x="348" y="654"/>
                      <a:pt x="379" y="677"/>
                      <a:pt x="381" y="696"/>
                    </a:cubicBezTo>
                    <a:close/>
                    <a:moveTo>
                      <a:pt x="401" y="548"/>
                    </a:moveTo>
                    <a:cubicBezTo>
                      <a:pt x="401" y="548"/>
                      <a:pt x="401" y="548"/>
                      <a:pt x="401" y="548"/>
                    </a:cubicBezTo>
                    <a:cubicBezTo>
                      <a:pt x="348" y="548"/>
                      <a:pt x="298" y="519"/>
                      <a:pt x="270" y="474"/>
                    </a:cubicBezTo>
                    <a:cubicBezTo>
                      <a:pt x="249" y="439"/>
                      <a:pt x="243" y="398"/>
                      <a:pt x="253" y="358"/>
                    </a:cubicBezTo>
                    <a:cubicBezTo>
                      <a:pt x="263" y="319"/>
                      <a:pt x="288" y="285"/>
                      <a:pt x="323" y="265"/>
                    </a:cubicBezTo>
                    <a:cubicBezTo>
                      <a:pt x="346" y="250"/>
                      <a:pt x="373" y="243"/>
                      <a:pt x="401" y="243"/>
                    </a:cubicBezTo>
                    <a:cubicBezTo>
                      <a:pt x="454" y="243"/>
                      <a:pt x="504" y="271"/>
                      <a:pt x="532" y="317"/>
                    </a:cubicBezTo>
                    <a:cubicBezTo>
                      <a:pt x="552" y="352"/>
                      <a:pt x="559" y="393"/>
                      <a:pt x="549" y="432"/>
                    </a:cubicBezTo>
                    <a:cubicBezTo>
                      <a:pt x="539" y="472"/>
                      <a:pt x="514" y="505"/>
                      <a:pt x="479" y="526"/>
                    </a:cubicBezTo>
                    <a:cubicBezTo>
                      <a:pt x="455" y="540"/>
                      <a:pt x="428" y="548"/>
                      <a:pt x="401" y="548"/>
                    </a:cubicBezTo>
                    <a:close/>
                    <a:moveTo>
                      <a:pt x="401" y="285"/>
                    </a:moveTo>
                    <a:cubicBezTo>
                      <a:pt x="381" y="285"/>
                      <a:pt x="361" y="290"/>
                      <a:pt x="344" y="301"/>
                    </a:cubicBezTo>
                    <a:cubicBezTo>
                      <a:pt x="319" y="316"/>
                      <a:pt x="301" y="340"/>
                      <a:pt x="294" y="368"/>
                    </a:cubicBezTo>
                    <a:cubicBezTo>
                      <a:pt x="287" y="397"/>
                      <a:pt x="291" y="427"/>
                      <a:pt x="306" y="452"/>
                    </a:cubicBezTo>
                    <a:cubicBezTo>
                      <a:pt x="326" y="486"/>
                      <a:pt x="362" y="506"/>
                      <a:pt x="401" y="506"/>
                    </a:cubicBezTo>
                    <a:cubicBezTo>
                      <a:pt x="421" y="506"/>
                      <a:pt x="440" y="500"/>
                      <a:pt x="458" y="490"/>
                    </a:cubicBezTo>
                    <a:cubicBezTo>
                      <a:pt x="483" y="475"/>
                      <a:pt x="501" y="451"/>
                      <a:pt x="508" y="422"/>
                    </a:cubicBezTo>
                    <a:cubicBezTo>
                      <a:pt x="515" y="393"/>
                      <a:pt x="511" y="364"/>
                      <a:pt x="496" y="339"/>
                    </a:cubicBezTo>
                    <a:cubicBezTo>
                      <a:pt x="475" y="305"/>
                      <a:pt x="440" y="285"/>
                      <a:pt x="401" y="28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67" name="Freeform 64">
                <a:extLst>
                  <a:ext uri="{FF2B5EF4-FFF2-40B4-BE49-F238E27FC236}">
                    <a16:creationId xmlns:a16="http://schemas.microsoft.com/office/drawing/2014/main" id="{30B0E1E9-5621-DA4B-BC33-6B8967A553EA}"/>
                  </a:ext>
                </a:extLst>
              </p:cNvPr>
              <p:cNvSpPr>
                <a:spLocks noEditPoints="1"/>
              </p:cNvSpPr>
              <p:nvPr/>
            </p:nvSpPr>
            <p:spPr bwMode="auto">
              <a:xfrm>
                <a:off x="4297" y="881"/>
                <a:ext cx="96" cy="95"/>
              </a:xfrm>
              <a:custGeom>
                <a:avLst/>
                <a:gdLst>
                  <a:gd name="T0" fmla="*/ 196 w 424"/>
                  <a:gd name="T1" fmla="*/ 162 h 418"/>
                  <a:gd name="T2" fmla="*/ 228 w 424"/>
                  <a:gd name="T3" fmla="*/ 256 h 418"/>
                  <a:gd name="T4" fmla="*/ 18 w 424"/>
                  <a:gd name="T5" fmla="*/ 198 h 418"/>
                  <a:gd name="T6" fmla="*/ 63 w 424"/>
                  <a:gd name="T7" fmla="*/ 210 h 418"/>
                  <a:gd name="T8" fmla="*/ 88 w 424"/>
                  <a:gd name="T9" fmla="*/ 294 h 418"/>
                  <a:gd name="T10" fmla="*/ 60 w 424"/>
                  <a:gd name="T11" fmla="*/ 332 h 418"/>
                  <a:gd name="T12" fmla="*/ 60 w 424"/>
                  <a:gd name="T13" fmla="*/ 360 h 418"/>
                  <a:gd name="T14" fmla="*/ 77 w 424"/>
                  <a:gd name="T15" fmla="*/ 375 h 418"/>
                  <a:gd name="T16" fmla="*/ 105 w 424"/>
                  <a:gd name="T17" fmla="*/ 371 h 418"/>
                  <a:gd name="T18" fmla="*/ 138 w 424"/>
                  <a:gd name="T19" fmla="*/ 339 h 418"/>
                  <a:gd name="T20" fmla="*/ 224 w 424"/>
                  <a:gd name="T21" fmla="*/ 359 h 418"/>
                  <a:gd name="T22" fmla="*/ 242 w 424"/>
                  <a:gd name="T23" fmla="*/ 402 h 418"/>
                  <a:gd name="T24" fmla="*/ 267 w 424"/>
                  <a:gd name="T25" fmla="*/ 416 h 418"/>
                  <a:gd name="T26" fmla="*/ 288 w 424"/>
                  <a:gd name="T27" fmla="*/ 409 h 418"/>
                  <a:gd name="T28" fmla="*/ 299 w 424"/>
                  <a:gd name="T29" fmla="*/ 382 h 418"/>
                  <a:gd name="T30" fmla="*/ 288 w 424"/>
                  <a:gd name="T31" fmla="*/ 337 h 418"/>
                  <a:gd name="T32" fmla="*/ 348 w 424"/>
                  <a:gd name="T33" fmla="*/ 274 h 418"/>
                  <a:gd name="T34" fmla="*/ 394 w 424"/>
                  <a:gd name="T35" fmla="*/ 279 h 418"/>
                  <a:gd name="T36" fmla="*/ 419 w 424"/>
                  <a:gd name="T37" fmla="*/ 265 h 418"/>
                  <a:gd name="T38" fmla="*/ 423 w 424"/>
                  <a:gd name="T39" fmla="*/ 243 h 418"/>
                  <a:gd name="T40" fmla="*/ 406 w 424"/>
                  <a:gd name="T41" fmla="*/ 220 h 418"/>
                  <a:gd name="T42" fmla="*/ 361 w 424"/>
                  <a:gd name="T43" fmla="*/ 208 h 418"/>
                  <a:gd name="T44" fmla="*/ 336 w 424"/>
                  <a:gd name="T45" fmla="*/ 123 h 418"/>
                  <a:gd name="T46" fmla="*/ 364 w 424"/>
                  <a:gd name="T47" fmla="*/ 86 h 418"/>
                  <a:gd name="T48" fmla="*/ 364 w 424"/>
                  <a:gd name="T49" fmla="*/ 58 h 418"/>
                  <a:gd name="T50" fmla="*/ 347 w 424"/>
                  <a:gd name="T51" fmla="*/ 43 h 418"/>
                  <a:gd name="T52" fmla="*/ 319 w 424"/>
                  <a:gd name="T53" fmla="*/ 47 h 418"/>
                  <a:gd name="T54" fmla="*/ 286 w 424"/>
                  <a:gd name="T55" fmla="*/ 79 h 418"/>
                  <a:gd name="T56" fmla="*/ 200 w 424"/>
                  <a:gd name="T57" fmla="*/ 58 h 418"/>
                  <a:gd name="T58" fmla="*/ 182 w 424"/>
                  <a:gd name="T59" fmla="*/ 16 h 418"/>
                  <a:gd name="T60" fmla="*/ 157 w 424"/>
                  <a:gd name="T61" fmla="*/ 2 h 418"/>
                  <a:gd name="T62" fmla="*/ 136 w 424"/>
                  <a:gd name="T63" fmla="*/ 9 h 418"/>
                  <a:gd name="T64" fmla="*/ 125 w 424"/>
                  <a:gd name="T65" fmla="*/ 35 h 418"/>
                  <a:gd name="T66" fmla="*/ 136 w 424"/>
                  <a:gd name="T67" fmla="*/ 80 h 418"/>
                  <a:gd name="T68" fmla="*/ 76 w 424"/>
                  <a:gd name="T69" fmla="*/ 144 h 418"/>
                  <a:gd name="T70" fmla="*/ 30 w 424"/>
                  <a:gd name="T71" fmla="*/ 139 h 418"/>
                  <a:gd name="T72" fmla="*/ 5 w 424"/>
                  <a:gd name="T73" fmla="*/ 153 h 418"/>
                  <a:gd name="T74" fmla="*/ 1 w 424"/>
                  <a:gd name="T75" fmla="*/ 175 h 418"/>
                  <a:gd name="T76" fmla="*/ 18 w 424"/>
                  <a:gd name="T77" fmla="*/ 19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418">
                    <a:moveTo>
                      <a:pt x="165" y="225"/>
                    </a:moveTo>
                    <a:cubicBezTo>
                      <a:pt x="156" y="199"/>
                      <a:pt x="170" y="171"/>
                      <a:pt x="196" y="162"/>
                    </a:cubicBezTo>
                    <a:cubicBezTo>
                      <a:pt x="222" y="153"/>
                      <a:pt x="250" y="167"/>
                      <a:pt x="259" y="193"/>
                    </a:cubicBezTo>
                    <a:cubicBezTo>
                      <a:pt x="268" y="219"/>
                      <a:pt x="254" y="247"/>
                      <a:pt x="228" y="256"/>
                    </a:cubicBezTo>
                    <a:cubicBezTo>
                      <a:pt x="202" y="265"/>
                      <a:pt x="174" y="251"/>
                      <a:pt x="165" y="225"/>
                    </a:cubicBezTo>
                    <a:close/>
                    <a:moveTo>
                      <a:pt x="18" y="198"/>
                    </a:moveTo>
                    <a:cubicBezTo>
                      <a:pt x="40" y="204"/>
                      <a:pt x="40" y="204"/>
                      <a:pt x="40" y="204"/>
                    </a:cubicBezTo>
                    <a:cubicBezTo>
                      <a:pt x="63" y="210"/>
                      <a:pt x="63" y="210"/>
                      <a:pt x="63" y="210"/>
                    </a:cubicBezTo>
                    <a:cubicBezTo>
                      <a:pt x="65" y="211"/>
                      <a:pt x="82" y="245"/>
                      <a:pt x="85" y="253"/>
                    </a:cubicBezTo>
                    <a:cubicBezTo>
                      <a:pt x="87" y="259"/>
                      <a:pt x="90" y="292"/>
                      <a:pt x="88" y="294"/>
                    </a:cubicBezTo>
                    <a:cubicBezTo>
                      <a:pt x="74" y="313"/>
                      <a:pt x="74" y="313"/>
                      <a:pt x="74" y="313"/>
                    </a:cubicBezTo>
                    <a:cubicBezTo>
                      <a:pt x="60" y="332"/>
                      <a:pt x="60" y="332"/>
                      <a:pt x="60" y="332"/>
                    </a:cubicBezTo>
                    <a:cubicBezTo>
                      <a:pt x="56" y="336"/>
                      <a:pt x="54" y="341"/>
                      <a:pt x="54" y="347"/>
                    </a:cubicBezTo>
                    <a:cubicBezTo>
                      <a:pt x="54" y="352"/>
                      <a:pt x="56" y="357"/>
                      <a:pt x="60" y="360"/>
                    </a:cubicBezTo>
                    <a:cubicBezTo>
                      <a:pt x="69" y="367"/>
                      <a:pt x="69" y="367"/>
                      <a:pt x="69" y="367"/>
                    </a:cubicBezTo>
                    <a:cubicBezTo>
                      <a:pt x="77" y="375"/>
                      <a:pt x="77" y="375"/>
                      <a:pt x="77" y="375"/>
                    </a:cubicBezTo>
                    <a:cubicBezTo>
                      <a:pt x="81" y="378"/>
                      <a:pt x="86" y="380"/>
                      <a:pt x="91" y="379"/>
                    </a:cubicBezTo>
                    <a:cubicBezTo>
                      <a:pt x="96" y="378"/>
                      <a:pt x="101" y="376"/>
                      <a:pt x="105" y="371"/>
                    </a:cubicBezTo>
                    <a:cubicBezTo>
                      <a:pt x="122" y="355"/>
                      <a:pt x="122" y="355"/>
                      <a:pt x="122" y="355"/>
                    </a:cubicBezTo>
                    <a:cubicBezTo>
                      <a:pt x="138" y="339"/>
                      <a:pt x="138" y="339"/>
                      <a:pt x="138" y="339"/>
                    </a:cubicBezTo>
                    <a:cubicBezTo>
                      <a:pt x="140" y="337"/>
                      <a:pt x="169" y="337"/>
                      <a:pt x="182" y="340"/>
                    </a:cubicBezTo>
                    <a:cubicBezTo>
                      <a:pt x="196" y="343"/>
                      <a:pt x="223" y="357"/>
                      <a:pt x="224" y="359"/>
                    </a:cubicBezTo>
                    <a:cubicBezTo>
                      <a:pt x="233" y="381"/>
                      <a:pt x="233" y="381"/>
                      <a:pt x="233" y="381"/>
                    </a:cubicBezTo>
                    <a:cubicBezTo>
                      <a:pt x="242" y="402"/>
                      <a:pt x="242" y="402"/>
                      <a:pt x="242" y="402"/>
                    </a:cubicBezTo>
                    <a:cubicBezTo>
                      <a:pt x="244" y="408"/>
                      <a:pt x="248" y="412"/>
                      <a:pt x="252" y="414"/>
                    </a:cubicBezTo>
                    <a:cubicBezTo>
                      <a:pt x="257" y="417"/>
                      <a:pt x="262" y="418"/>
                      <a:pt x="267" y="416"/>
                    </a:cubicBezTo>
                    <a:cubicBezTo>
                      <a:pt x="278" y="412"/>
                      <a:pt x="278" y="412"/>
                      <a:pt x="278" y="412"/>
                    </a:cubicBezTo>
                    <a:cubicBezTo>
                      <a:pt x="288" y="409"/>
                      <a:pt x="288" y="409"/>
                      <a:pt x="288" y="409"/>
                    </a:cubicBezTo>
                    <a:cubicBezTo>
                      <a:pt x="293" y="407"/>
                      <a:pt x="297" y="403"/>
                      <a:pt x="299" y="398"/>
                    </a:cubicBezTo>
                    <a:cubicBezTo>
                      <a:pt x="301" y="394"/>
                      <a:pt x="301" y="388"/>
                      <a:pt x="299" y="382"/>
                    </a:cubicBezTo>
                    <a:cubicBezTo>
                      <a:pt x="293" y="360"/>
                      <a:pt x="293" y="360"/>
                      <a:pt x="293" y="360"/>
                    </a:cubicBezTo>
                    <a:cubicBezTo>
                      <a:pt x="288" y="337"/>
                      <a:pt x="288" y="337"/>
                      <a:pt x="288" y="337"/>
                    </a:cubicBezTo>
                    <a:cubicBezTo>
                      <a:pt x="287" y="335"/>
                      <a:pt x="304" y="308"/>
                      <a:pt x="312" y="300"/>
                    </a:cubicBezTo>
                    <a:cubicBezTo>
                      <a:pt x="321" y="289"/>
                      <a:pt x="345" y="273"/>
                      <a:pt x="348" y="274"/>
                    </a:cubicBezTo>
                    <a:cubicBezTo>
                      <a:pt x="371" y="276"/>
                      <a:pt x="371" y="276"/>
                      <a:pt x="371" y="276"/>
                    </a:cubicBezTo>
                    <a:cubicBezTo>
                      <a:pt x="394" y="279"/>
                      <a:pt x="394" y="279"/>
                      <a:pt x="394" y="279"/>
                    </a:cubicBezTo>
                    <a:cubicBezTo>
                      <a:pt x="400" y="280"/>
                      <a:pt x="406" y="279"/>
                      <a:pt x="410" y="277"/>
                    </a:cubicBezTo>
                    <a:cubicBezTo>
                      <a:pt x="414" y="274"/>
                      <a:pt x="418" y="270"/>
                      <a:pt x="419" y="265"/>
                    </a:cubicBezTo>
                    <a:cubicBezTo>
                      <a:pt x="421" y="254"/>
                      <a:pt x="421" y="254"/>
                      <a:pt x="421" y="254"/>
                    </a:cubicBezTo>
                    <a:cubicBezTo>
                      <a:pt x="423" y="243"/>
                      <a:pt x="423" y="243"/>
                      <a:pt x="423" y="243"/>
                    </a:cubicBezTo>
                    <a:cubicBezTo>
                      <a:pt x="424" y="238"/>
                      <a:pt x="423" y="232"/>
                      <a:pt x="419" y="228"/>
                    </a:cubicBezTo>
                    <a:cubicBezTo>
                      <a:pt x="416" y="224"/>
                      <a:pt x="412" y="221"/>
                      <a:pt x="406" y="220"/>
                    </a:cubicBezTo>
                    <a:cubicBezTo>
                      <a:pt x="383" y="214"/>
                      <a:pt x="383" y="214"/>
                      <a:pt x="383" y="214"/>
                    </a:cubicBezTo>
                    <a:cubicBezTo>
                      <a:pt x="361" y="208"/>
                      <a:pt x="361" y="208"/>
                      <a:pt x="361" y="208"/>
                    </a:cubicBezTo>
                    <a:cubicBezTo>
                      <a:pt x="359" y="207"/>
                      <a:pt x="342" y="173"/>
                      <a:pt x="339" y="165"/>
                    </a:cubicBezTo>
                    <a:cubicBezTo>
                      <a:pt x="337" y="159"/>
                      <a:pt x="334" y="126"/>
                      <a:pt x="336" y="123"/>
                    </a:cubicBezTo>
                    <a:cubicBezTo>
                      <a:pt x="350" y="105"/>
                      <a:pt x="350" y="105"/>
                      <a:pt x="350" y="105"/>
                    </a:cubicBezTo>
                    <a:cubicBezTo>
                      <a:pt x="364" y="86"/>
                      <a:pt x="364" y="86"/>
                      <a:pt x="364" y="86"/>
                    </a:cubicBezTo>
                    <a:cubicBezTo>
                      <a:pt x="368" y="82"/>
                      <a:pt x="370" y="76"/>
                      <a:pt x="370" y="71"/>
                    </a:cubicBezTo>
                    <a:cubicBezTo>
                      <a:pt x="370" y="66"/>
                      <a:pt x="368" y="61"/>
                      <a:pt x="364" y="58"/>
                    </a:cubicBezTo>
                    <a:cubicBezTo>
                      <a:pt x="355" y="50"/>
                      <a:pt x="355" y="50"/>
                      <a:pt x="355" y="50"/>
                    </a:cubicBezTo>
                    <a:cubicBezTo>
                      <a:pt x="347" y="43"/>
                      <a:pt x="347" y="43"/>
                      <a:pt x="347" y="43"/>
                    </a:cubicBezTo>
                    <a:cubicBezTo>
                      <a:pt x="343" y="40"/>
                      <a:pt x="338" y="38"/>
                      <a:pt x="333" y="39"/>
                    </a:cubicBezTo>
                    <a:cubicBezTo>
                      <a:pt x="328" y="40"/>
                      <a:pt x="322" y="42"/>
                      <a:pt x="319" y="47"/>
                    </a:cubicBezTo>
                    <a:cubicBezTo>
                      <a:pt x="302" y="63"/>
                      <a:pt x="302" y="63"/>
                      <a:pt x="302" y="63"/>
                    </a:cubicBezTo>
                    <a:cubicBezTo>
                      <a:pt x="286" y="79"/>
                      <a:pt x="286" y="79"/>
                      <a:pt x="286" y="79"/>
                    </a:cubicBezTo>
                    <a:cubicBezTo>
                      <a:pt x="284" y="81"/>
                      <a:pt x="255" y="81"/>
                      <a:pt x="241" y="77"/>
                    </a:cubicBezTo>
                    <a:cubicBezTo>
                      <a:pt x="228" y="74"/>
                      <a:pt x="201" y="61"/>
                      <a:pt x="200" y="58"/>
                    </a:cubicBezTo>
                    <a:cubicBezTo>
                      <a:pt x="191" y="37"/>
                      <a:pt x="191" y="37"/>
                      <a:pt x="191" y="37"/>
                    </a:cubicBezTo>
                    <a:cubicBezTo>
                      <a:pt x="182" y="16"/>
                      <a:pt x="182" y="16"/>
                      <a:pt x="182" y="16"/>
                    </a:cubicBezTo>
                    <a:cubicBezTo>
                      <a:pt x="180" y="10"/>
                      <a:pt x="176" y="6"/>
                      <a:pt x="172" y="4"/>
                    </a:cubicBezTo>
                    <a:cubicBezTo>
                      <a:pt x="167" y="1"/>
                      <a:pt x="162" y="0"/>
                      <a:pt x="157" y="2"/>
                    </a:cubicBezTo>
                    <a:cubicBezTo>
                      <a:pt x="146" y="6"/>
                      <a:pt x="146" y="6"/>
                      <a:pt x="146" y="6"/>
                    </a:cubicBezTo>
                    <a:cubicBezTo>
                      <a:pt x="136" y="9"/>
                      <a:pt x="136" y="9"/>
                      <a:pt x="136" y="9"/>
                    </a:cubicBezTo>
                    <a:cubicBezTo>
                      <a:pt x="131" y="11"/>
                      <a:pt x="127" y="15"/>
                      <a:pt x="125" y="19"/>
                    </a:cubicBezTo>
                    <a:cubicBezTo>
                      <a:pt x="123" y="24"/>
                      <a:pt x="123" y="30"/>
                      <a:pt x="125" y="35"/>
                    </a:cubicBezTo>
                    <a:cubicBezTo>
                      <a:pt x="131" y="58"/>
                      <a:pt x="131" y="58"/>
                      <a:pt x="131" y="58"/>
                    </a:cubicBezTo>
                    <a:cubicBezTo>
                      <a:pt x="136" y="80"/>
                      <a:pt x="136" y="80"/>
                      <a:pt x="136" y="80"/>
                    </a:cubicBezTo>
                    <a:cubicBezTo>
                      <a:pt x="137" y="83"/>
                      <a:pt x="122" y="108"/>
                      <a:pt x="112" y="118"/>
                    </a:cubicBezTo>
                    <a:cubicBezTo>
                      <a:pt x="103" y="129"/>
                      <a:pt x="79" y="145"/>
                      <a:pt x="76" y="144"/>
                    </a:cubicBezTo>
                    <a:cubicBezTo>
                      <a:pt x="53" y="141"/>
                      <a:pt x="53" y="141"/>
                      <a:pt x="53" y="141"/>
                    </a:cubicBezTo>
                    <a:cubicBezTo>
                      <a:pt x="30" y="139"/>
                      <a:pt x="30" y="139"/>
                      <a:pt x="30" y="139"/>
                    </a:cubicBezTo>
                    <a:cubicBezTo>
                      <a:pt x="24" y="137"/>
                      <a:pt x="18" y="139"/>
                      <a:pt x="14" y="141"/>
                    </a:cubicBezTo>
                    <a:cubicBezTo>
                      <a:pt x="9" y="144"/>
                      <a:pt x="6" y="148"/>
                      <a:pt x="5" y="153"/>
                    </a:cubicBezTo>
                    <a:cubicBezTo>
                      <a:pt x="3" y="164"/>
                      <a:pt x="3" y="164"/>
                      <a:pt x="3" y="164"/>
                    </a:cubicBezTo>
                    <a:cubicBezTo>
                      <a:pt x="1" y="175"/>
                      <a:pt x="1" y="175"/>
                      <a:pt x="1" y="175"/>
                    </a:cubicBezTo>
                    <a:cubicBezTo>
                      <a:pt x="0" y="180"/>
                      <a:pt x="1" y="185"/>
                      <a:pt x="4" y="189"/>
                    </a:cubicBezTo>
                    <a:cubicBezTo>
                      <a:pt x="7" y="194"/>
                      <a:pt x="12" y="197"/>
                      <a:pt x="18" y="19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grpSp>
      </p:grpSp>
      <p:sp>
        <p:nvSpPr>
          <p:cNvPr id="177" name="Rectangle 176">
            <a:extLst>
              <a:ext uri="{FF2B5EF4-FFF2-40B4-BE49-F238E27FC236}">
                <a16:creationId xmlns:a16="http://schemas.microsoft.com/office/drawing/2014/main" id="{5B80A4E5-6B67-904D-B953-64DE3DF203CD}"/>
              </a:ext>
            </a:extLst>
          </p:cNvPr>
          <p:cNvSpPr/>
          <p:nvPr/>
        </p:nvSpPr>
        <p:spPr>
          <a:xfrm>
            <a:off x="572775" y="2280115"/>
            <a:ext cx="1621459" cy="1225109"/>
          </a:xfrm>
          <a:prstGeom prst="rect">
            <a:avLst/>
          </a:prstGeom>
          <a:noFill/>
          <a:ln w="12700">
            <a:noFill/>
            <a:prstDash val="sysDash"/>
          </a:ln>
        </p:spPr>
        <p:txBody>
          <a:bodyPr wrap="square" lIns="0" rIns="0">
            <a:noAutofit/>
          </a:bodyPr>
          <a:lstStyle/>
          <a:p>
            <a:pPr algn="ctr" defTabSz="1219170" hangingPunct="1">
              <a:lnSpc>
                <a:spcPct val="100000"/>
              </a:lnSpc>
              <a:spcBef>
                <a:spcPts val="0"/>
              </a:spcBef>
            </a:pPr>
            <a:endParaRPr lang="en-US" sz="1600" b="1" kern="1200">
              <a:solidFill>
                <a:schemeClr val="accent2"/>
              </a:solidFill>
              <a:latin typeface="Intel Clear Light" panose="020B0404020203020204" pitchFamily="34" charset="0"/>
              <a:ea typeface="Intel Clear Light" panose="020B0404020203020204" pitchFamily="34" charset="0"/>
              <a:cs typeface="Intel Clear Light" panose="020B0404020203020204" pitchFamily="34" charset="0"/>
            </a:endParaRPr>
          </a:p>
        </p:txBody>
      </p:sp>
      <p:grpSp>
        <p:nvGrpSpPr>
          <p:cNvPr id="13" name="Group 12">
            <a:extLst>
              <a:ext uri="{FF2B5EF4-FFF2-40B4-BE49-F238E27FC236}">
                <a16:creationId xmlns:a16="http://schemas.microsoft.com/office/drawing/2014/main" id="{81E03126-CB7D-5769-B3DE-309368A2C802}"/>
              </a:ext>
            </a:extLst>
          </p:cNvPr>
          <p:cNvGrpSpPr/>
          <p:nvPr/>
        </p:nvGrpSpPr>
        <p:grpSpPr>
          <a:xfrm>
            <a:off x="2069224" y="1597825"/>
            <a:ext cx="296189" cy="279709"/>
            <a:chOff x="2069224" y="1678507"/>
            <a:chExt cx="296189" cy="279709"/>
          </a:xfrm>
        </p:grpSpPr>
        <p:sp>
          <p:nvSpPr>
            <p:cNvPr id="6" name="Rectangle 5">
              <a:extLst>
                <a:ext uri="{FF2B5EF4-FFF2-40B4-BE49-F238E27FC236}">
                  <a16:creationId xmlns:a16="http://schemas.microsoft.com/office/drawing/2014/main" id="{70E443FA-632F-6401-65A9-65BB5A9F6398}"/>
                </a:ext>
              </a:extLst>
            </p:cNvPr>
            <p:cNvSpPr/>
            <p:nvPr/>
          </p:nvSpPr>
          <p:spPr>
            <a:xfrm>
              <a:off x="2069224" y="1692919"/>
              <a:ext cx="296189" cy="2652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2" name="Rectangle 11">
              <a:extLst>
                <a:ext uri="{FF2B5EF4-FFF2-40B4-BE49-F238E27FC236}">
                  <a16:creationId xmlns:a16="http://schemas.microsoft.com/office/drawing/2014/main" id="{C07A3995-06AC-FBC5-1F7F-5097F208219F}"/>
                </a:ext>
              </a:extLst>
            </p:cNvPr>
            <p:cNvSpPr/>
            <p:nvPr/>
          </p:nvSpPr>
          <p:spPr>
            <a:xfrm>
              <a:off x="2125312" y="1678507"/>
              <a:ext cx="205718" cy="1065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14" name="Group 13">
            <a:extLst>
              <a:ext uri="{FF2B5EF4-FFF2-40B4-BE49-F238E27FC236}">
                <a16:creationId xmlns:a16="http://schemas.microsoft.com/office/drawing/2014/main" id="{F473006D-EFB2-5846-61D5-150E1241F97E}"/>
              </a:ext>
            </a:extLst>
          </p:cNvPr>
          <p:cNvGrpSpPr/>
          <p:nvPr/>
        </p:nvGrpSpPr>
        <p:grpSpPr>
          <a:xfrm>
            <a:off x="2071975" y="1586765"/>
            <a:ext cx="286568" cy="304742"/>
            <a:chOff x="2071975" y="1667447"/>
            <a:chExt cx="286568" cy="304742"/>
          </a:xfrm>
        </p:grpSpPr>
        <p:sp>
          <p:nvSpPr>
            <p:cNvPr id="15" name="Freeform 58">
              <a:extLst>
                <a:ext uri="{FF2B5EF4-FFF2-40B4-BE49-F238E27FC236}">
                  <a16:creationId xmlns:a16="http://schemas.microsoft.com/office/drawing/2014/main" id="{BB67B585-7C16-1456-FFCC-6DEECB6DBF5A}"/>
                </a:ext>
              </a:extLst>
            </p:cNvPr>
            <p:cNvSpPr/>
            <p:nvPr/>
          </p:nvSpPr>
          <p:spPr>
            <a:xfrm>
              <a:off x="2071975" y="1789924"/>
              <a:ext cx="286305" cy="96137"/>
            </a:xfrm>
            <a:custGeom>
              <a:avLst/>
              <a:gdLst>
                <a:gd name="connsiteX0" fmla="*/ 471055 w 941243"/>
                <a:gd name="connsiteY0" fmla="*/ 90055 h 316056"/>
                <a:gd name="connsiteX1" fmla="*/ 22514 w 941243"/>
                <a:gd name="connsiteY1" fmla="*/ 0 h 316056"/>
                <a:gd name="connsiteX2" fmla="*/ 0 w 941243"/>
                <a:gd name="connsiteY2" fmla="*/ 99580 h 316056"/>
                <a:gd name="connsiteX3" fmla="*/ 28575 w 941243"/>
                <a:gd name="connsiteY3" fmla="*/ 209550 h 316056"/>
                <a:gd name="connsiteX4" fmla="*/ 470189 w 941243"/>
                <a:gd name="connsiteY4" fmla="*/ 316057 h 316056"/>
                <a:gd name="connsiteX5" fmla="*/ 910071 w 941243"/>
                <a:gd name="connsiteY5" fmla="*/ 212148 h 316056"/>
                <a:gd name="connsiteX6" fmla="*/ 941243 w 941243"/>
                <a:gd name="connsiteY6" fmla="*/ 99580 h 316056"/>
                <a:gd name="connsiteX7" fmla="*/ 918730 w 941243"/>
                <a:gd name="connsiteY7" fmla="*/ 0 h 316056"/>
                <a:gd name="connsiteX8" fmla="*/ 471055 w 941243"/>
                <a:gd name="connsiteY8" fmla="*/ 90055 h 3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243" h="316056">
                  <a:moveTo>
                    <a:pt x="471055" y="90055"/>
                  </a:moveTo>
                  <a:cubicBezTo>
                    <a:pt x="339437" y="90055"/>
                    <a:pt x="126423" y="77066"/>
                    <a:pt x="22514" y="0"/>
                  </a:cubicBezTo>
                  <a:cubicBezTo>
                    <a:pt x="9525" y="23380"/>
                    <a:pt x="0" y="58882"/>
                    <a:pt x="0" y="99580"/>
                  </a:cubicBezTo>
                  <a:cubicBezTo>
                    <a:pt x="0" y="147205"/>
                    <a:pt x="11257" y="187902"/>
                    <a:pt x="28575" y="209550"/>
                  </a:cubicBezTo>
                  <a:cubicBezTo>
                    <a:pt x="93518" y="309996"/>
                    <a:pt x="402648" y="316057"/>
                    <a:pt x="470189" y="316057"/>
                  </a:cubicBezTo>
                  <a:cubicBezTo>
                    <a:pt x="537730" y="316057"/>
                    <a:pt x="841664" y="309996"/>
                    <a:pt x="910071" y="212148"/>
                  </a:cubicBezTo>
                  <a:cubicBezTo>
                    <a:pt x="928255" y="191366"/>
                    <a:pt x="941243" y="148936"/>
                    <a:pt x="941243" y="99580"/>
                  </a:cubicBezTo>
                  <a:cubicBezTo>
                    <a:pt x="941243" y="58882"/>
                    <a:pt x="932584" y="23380"/>
                    <a:pt x="918730" y="0"/>
                  </a:cubicBezTo>
                  <a:cubicBezTo>
                    <a:pt x="816553" y="77066"/>
                    <a:pt x="600941" y="90055"/>
                    <a:pt x="471055" y="90055"/>
                  </a:cubicBezTo>
                  <a:close/>
                </a:path>
              </a:pathLst>
            </a:custGeom>
            <a:solidFill>
              <a:schemeClr val="tx1"/>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sym typeface="Helvetica Neue"/>
              </a:endParaRPr>
            </a:p>
          </p:txBody>
        </p:sp>
        <p:sp>
          <p:nvSpPr>
            <p:cNvPr id="16" name="Freeform 59">
              <a:extLst>
                <a:ext uri="{FF2B5EF4-FFF2-40B4-BE49-F238E27FC236}">
                  <a16:creationId xmlns:a16="http://schemas.microsoft.com/office/drawing/2014/main" id="{8CEE9029-C922-DDBE-CD1F-029C98006139}"/>
                </a:ext>
              </a:extLst>
            </p:cNvPr>
            <p:cNvSpPr/>
            <p:nvPr/>
          </p:nvSpPr>
          <p:spPr>
            <a:xfrm>
              <a:off x="2071975" y="1876052"/>
              <a:ext cx="286305" cy="96137"/>
            </a:xfrm>
            <a:custGeom>
              <a:avLst/>
              <a:gdLst>
                <a:gd name="connsiteX0" fmla="*/ 471055 w 941243"/>
                <a:gd name="connsiteY0" fmla="*/ 90054 h 316056"/>
                <a:gd name="connsiteX1" fmla="*/ 22514 w 941243"/>
                <a:gd name="connsiteY1" fmla="*/ 0 h 316056"/>
                <a:gd name="connsiteX2" fmla="*/ 0 w 941243"/>
                <a:gd name="connsiteY2" fmla="*/ 99580 h 316056"/>
                <a:gd name="connsiteX3" fmla="*/ 28575 w 941243"/>
                <a:gd name="connsiteY3" fmla="*/ 209550 h 316056"/>
                <a:gd name="connsiteX4" fmla="*/ 470189 w 941243"/>
                <a:gd name="connsiteY4" fmla="*/ 316057 h 316056"/>
                <a:gd name="connsiteX5" fmla="*/ 910071 w 941243"/>
                <a:gd name="connsiteY5" fmla="*/ 212148 h 316056"/>
                <a:gd name="connsiteX6" fmla="*/ 941243 w 941243"/>
                <a:gd name="connsiteY6" fmla="*/ 99580 h 316056"/>
                <a:gd name="connsiteX7" fmla="*/ 918730 w 941243"/>
                <a:gd name="connsiteY7" fmla="*/ 0 h 316056"/>
                <a:gd name="connsiteX8" fmla="*/ 471055 w 941243"/>
                <a:gd name="connsiteY8" fmla="*/ 90054 h 3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243" h="316056">
                  <a:moveTo>
                    <a:pt x="471055" y="90054"/>
                  </a:moveTo>
                  <a:cubicBezTo>
                    <a:pt x="339437" y="90054"/>
                    <a:pt x="126423" y="77066"/>
                    <a:pt x="22514" y="0"/>
                  </a:cubicBezTo>
                  <a:cubicBezTo>
                    <a:pt x="9525" y="23380"/>
                    <a:pt x="0" y="58882"/>
                    <a:pt x="0" y="99580"/>
                  </a:cubicBezTo>
                  <a:cubicBezTo>
                    <a:pt x="0" y="147205"/>
                    <a:pt x="11257" y="187902"/>
                    <a:pt x="28575" y="209550"/>
                  </a:cubicBezTo>
                  <a:cubicBezTo>
                    <a:pt x="93518" y="309995"/>
                    <a:pt x="402648" y="316057"/>
                    <a:pt x="470189" y="316057"/>
                  </a:cubicBezTo>
                  <a:cubicBezTo>
                    <a:pt x="537730" y="316057"/>
                    <a:pt x="841664" y="309995"/>
                    <a:pt x="910071" y="212148"/>
                  </a:cubicBezTo>
                  <a:cubicBezTo>
                    <a:pt x="928255" y="191366"/>
                    <a:pt x="941243" y="148936"/>
                    <a:pt x="941243" y="99580"/>
                  </a:cubicBezTo>
                  <a:cubicBezTo>
                    <a:pt x="941243" y="58882"/>
                    <a:pt x="932584" y="23380"/>
                    <a:pt x="918730" y="0"/>
                  </a:cubicBezTo>
                  <a:cubicBezTo>
                    <a:pt x="816553" y="77066"/>
                    <a:pt x="600941" y="90054"/>
                    <a:pt x="471055" y="90054"/>
                  </a:cubicBezTo>
                  <a:close/>
                </a:path>
              </a:pathLst>
            </a:custGeom>
            <a:solidFill>
              <a:schemeClr val="tx1"/>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sp>
          <p:nvSpPr>
            <p:cNvPr id="17" name="Freeform 60">
              <a:extLst>
                <a:ext uri="{FF2B5EF4-FFF2-40B4-BE49-F238E27FC236}">
                  <a16:creationId xmlns:a16="http://schemas.microsoft.com/office/drawing/2014/main" id="{9C8F3C2D-4DB9-A50D-9F91-17468E37B28C}"/>
                </a:ext>
              </a:extLst>
            </p:cNvPr>
            <p:cNvSpPr/>
            <p:nvPr/>
          </p:nvSpPr>
          <p:spPr>
            <a:xfrm>
              <a:off x="2071975" y="1667447"/>
              <a:ext cx="286568" cy="132221"/>
            </a:xfrm>
            <a:custGeom>
              <a:avLst/>
              <a:gdLst>
                <a:gd name="connsiteX0" fmla="*/ 471055 w 942109"/>
                <a:gd name="connsiteY0" fmla="*/ 434686 h 434686"/>
                <a:gd name="connsiteX1" fmla="*/ 910937 w 942109"/>
                <a:gd name="connsiteY1" fmla="*/ 330777 h 434686"/>
                <a:gd name="connsiteX2" fmla="*/ 942109 w 942109"/>
                <a:gd name="connsiteY2" fmla="*/ 218209 h 434686"/>
                <a:gd name="connsiteX3" fmla="*/ 912668 w 942109"/>
                <a:gd name="connsiteY3" fmla="*/ 106507 h 434686"/>
                <a:gd name="connsiteX4" fmla="*/ 471055 w 942109"/>
                <a:gd name="connsiteY4" fmla="*/ 0 h 434686"/>
                <a:gd name="connsiteX5" fmla="*/ 27709 w 942109"/>
                <a:gd name="connsiteY5" fmla="*/ 109105 h 434686"/>
                <a:gd name="connsiteX6" fmla="*/ 0 w 942109"/>
                <a:gd name="connsiteY6" fmla="*/ 217343 h 434686"/>
                <a:gd name="connsiteX7" fmla="*/ 28575 w 942109"/>
                <a:gd name="connsiteY7" fmla="*/ 327314 h 434686"/>
                <a:gd name="connsiteX8" fmla="*/ 471055 w 942109"/>
                <a:gd name="connsiteY8" fmla="*/ 434686 h 434686"/>
                <a:gd name="connsiteX9" fmla="*/ 471055 w 942109"/>
                <a:gd name="connsiteY9" fmla="*/ 51955 h 434686"/>
                <a:gd name="connsiteX10" fmla="*/ 826943 w 942109"/>
                <a:gd name="connsiteY10" fmla="*/ 130752 h 434686"/>
                <a:gd name="connsiteX11" fmla="*/ 471055 w 942109"/>
                <a:gd name="connsiteY11" fmla="*/ 209550 h 434686"/>
                <a:gd name="connsiteX12" fmla="*/ 115166 w 942109"/>
                <a:gd name="connsiteY12" fmla="*/ 130752 h 434686"/>
                <a:gd name="connsiteX13" fmla="*/ 471055 w 942109"/>
                <a:gd name="connsiteY13" fmla="*/ 51955 h 43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109" h="434686">
                  <a:moveTo>
                    <a:pt x="471055" y="434686"/>
                  </a:moveTo>
                  <a:cubicBezTo>
                    <a:pt x="538596" y="434686"/>
                    <a:pt x="842530" y="428625"/>
                    <a:pt x="910937" y="330777"/>
                  </a:cubicBezTo>
                  <a:cubicBezTo>
                    <a:pt x="929121" y="309996"/>
                    <a:pt x="942109" y="267566"/>
                    <a:pt x="942109" y="218209"/>
                  </a:cubicBezTo>
                  <a:cubicBezTo>
                    <a:pt x="942109" y="169718"/>
                    <a:pt x="929986" y="128155"/>
                    <a:pt x="912668" y="106507"/>
                  </a:cubicBezTo>
                  <a:cubicBezTo>
                    <a:pt x="846859" y="6061"/>
                    <a:pt x="538596" y="0"/>
                    <a:pt x="471055" y="0"/>
                  </a:cubicBezTo>
                  <a:cubicBezTo>
                    <a:pt x="402648" y="0"/>
                    <a:pt x="90055" y="6061"/>
                    <a:pt x="27709" y="109105"/>
                  </a:cubicBezTo>
                  <a:cubicBezTo>
                    <a:pt x="11257" y="131618"/>
                    <a:pt x="0" y="171450"/>
                    <a:pt x="0" y="217343"/>
                  </a:cubicBezTo>
                  <a:cubicBezTo>
                    <a:pt x="0" y="264968"/>
                    <a:pt x="11257" y="305666"/>
                    <a:pt x="28575" y="327314"/>
                  </a:cubicBezTo>
                  <a:cubicBezTo>
                    <a:pt x="94384" y="428625"/>
                    <a:pt x="402648" y="434686"/>
                    <a:pt x="471055" y="434686"/>
                  </a:cubicBezTo>
                  <a:close/>
                  <a:moveTo>
                    <a:pt x="471055" y="51955"/>
                  </a:moveTo>
                  <a:cubicBezTo>
                    <a:pt x="667616" y="51955"/>
                    <a:pt x="826943" y="87457"/>
                    <a:pt x="826943" y="130752"/>
                  </a:cubicBezTo>
                  <a:cubicBezTo>
                    <a:pt x="826943" y="174048"/>
                    <a:pt x="667616" y="209550"/>
                    <a:pt x="471055" y="209550"/>
                  </a:cubicBezTo>
                  <a:cubicBezTo>
                    <a:pt x="274493" y="209550"/>
                    <a:pt x="115166" y="174048"/>
                    <a:pt x="115166" y="130752"/>
                  </a:cubicBezTo>
                  <a:cubicBezTo>
                    <a:pt x="115166" y="87457"/>
                    <a:pt x="274493" y="51955"/>
                    <a:pt x="471055" y="51955"/>
                  </a:cubicBezTo>
                  <a:close/>
                </a:path>
              </a:pathLst>
            </a:custGeom>
            <a:solidFill>
              <a:schemeClr val="tx1"/>
            </a:solidFill>
            <a:ln w="86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cs typeface="Arial"/>
                <a:sym typeface="Helvetica Neue"/>
              </a:endParaRPr>
            </a:p>
          </p:txBody>
        </p:sp>
      </p:grpSp>
    </p:spTree>
    <p:custDataLst>
      <p:tags r:id="rId1"/>
    </p:custDataLst>
    <p:extLst>
      <p:ext uri="{BB962C8B-B14F-4D97-AF65-F5344CB8AC3E}">
        <p14:creationId xmlns:p14="http://schemas.microsoft.com/office/powerpoint/2010/main" val="316151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644E3306-FBF4-AD33-FB6B-92C9598C672C}"/>
              </a:ext>
            </a:extLst>
          </p:cNvPr>
          <p:cNvCxnSpPr/>
          <p:nvPr/>
        </p:nvCxnSpPr>
        <p:spPr>
          <a:xfrm>
            <a:off x="479687" y="2478830"/>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A9442D-FC67-809D-7733-8AB2FF2A1760}"/>
              </a:ext>
            </a:extLst>
          </p:cNvPr>
          <p:cNvCxnSpPr/>
          <p:nvPr/>
        </p:nvCxnSpPr>
        <p:spPr>
          <a:xfrm>
            <a:off x="479687" y="3440731"/>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C4CE33-EF0A-D2CE-D770-8955C6532AA2}"/>
              </a:ext>
            </a:extLst>
          </p:cNvPr>
          <p:cNvCxnSpPr/>
          <p:nvPr/>
        </p:nvCxnSpPr>
        <p:spPr>
          <a:xfrm>
            <a:off x="479687" y="4402632"/>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0FAA8BC-2517-690B-FCAA-9836D2DCF7E1}"/>
              </a:ext>
            </a:extLst>
          </p:cNvPr>
          <p:cNvSpPr/>
          <p:nvPr/>
        </p:nvSpPr>
        <p:spPr>
          <a:xfrm>
            <a:off x="7343567" y="4043126"/>
            <a:ext cx="4218712" cy="178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aphicFrame>
        <p:nvGraphicFramePr>
          <p:cNvPr id="5" name="Chart 4">
            <a:extLst>
              <a:ext uri="{FF2B5EF4-FFF2-40B4-BE49-F238E27FC236}">
                <a16:creationId xmlns:a16="http://schemas.microsoft.com/office/drawing/2014/main" id="{D491774D-2A07-A69A-AF10-B5B57628A975}"/>
              </a:ext>
            </a:extLst>
          </p:cNvPr>
          <p:cNvGraphicFramePr/>
          <p:nvPr>
            <p:extLst>
              <p:ext uri="{D42A27DB-BD31-4B8C-83A1-F6EECF244321}">
                <p14:modId xmlns:p14="http://schemas.microsoft.com/office/powerpoint/2010/main" val="2132134818"/>
              </p:ext>
            </p:extLst>
          </p:nvPr>
        </p:nvGraphicFramePr>
        <p:xfrm>
          <a:off x="343082" y="1859962"/>
          <a:ext cx="2417211" cy="3879615"/>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4">
            <a:extLst>
              <a:ext uri="{FF2B5EF4-FFF2-40B4-BE49-F238E27FC236}">
                <a16:creationId xmlns:a16="http://schemas.microsoft.com/office/drawing/2014/main" id="{137D0330-C978-0BF9-67E1-3FA40CFB3C01}"/>
              </a:ext>
            </a:extLst>
          </p:cNvPr>
          <p:cNvGrpSpPr/>
          <p:nvPr/>
        </p:nvGrpSpPr>
        <p:grpSpPr>
          <a:xfrm>
            <a:off x="9392458" y="1310682"/>
            <a:ext cx="2344433" cy="4628060"/>
            <a:chOff x="9392458" y="1310682"/>
            <a:chExt cx="2344433" cy="4628060"/>
          </a:xfrm>
          <a:noFill/>
        </p:grpSpPr>
        <p:sp>
          <p:nvSpPr>
            <p:cNvPr id="87" name="Rectangle 86">
              <a:extLst>
                <a:ext uri="{FF2B5EF4-FFF2-40B4-BE49-F238E27FC236}">
                  <a16:creationId xmlns:a16="http://schemas.microsoft.com/office/drawing/2014/main" id="{548C5B09-D8C5-9123-5CD3-785A76B7DFE1}"/>
                </a:ext>
              </a:extLst>
            </p:cNvPr>
            <p:cNvSpPr/>
            <p:nvPr/>
          </p:nvSpPr>
          <p:spPr>
            <a:xfrm>
              <a:off x="9392458" y="1310682"/>
              <a:ext cx="2344433" cy="4625337"/>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nvGrpSpPr>
            <p:cNvPr id="181" name="Group 180">
              <a:extLst>
                <a:ext uri="{FF2B5EF4-FFF2-40B4-BE49-F238E27FC236}">
                  <a16:creationId xmlns:a16="http://schemas.microsoft.com/office/drawing/2014/main" id="{D8B960A0-4285-253D-9515-6447D844A5DC}"/>
                </a:ext>
              </a:extLst>
            </p:cNvPr>
            <p:cNvGrpSpPr/>
            <p:nvPr/>
          </p:nvGrpSpPr>
          <p:grpSpPr>
            <a:xfrm>
              <a:off x="11064827" y="5155893"/>
              <a:ext cx="668024" cy="782849"/>
              <a:chOff x="576067" y="4952474"/>
              <a:chExt cx="892339" cy="1045721"/>
            </a:xfrm>
            <a:grpFill/>
          </p:grpSpPr>
          <p:sp>
            <p:nvSpPr>
              <p:cNvPr id="182" name="Square">
                <a:extLst>
                  <a:ext uri="{FF2B5EF4-FFF2-40B4-BE49-F238E27FC236}">
                    <a16:creationId xmlns:a16="http://schemas.microsoft.com/office/drawing/2014/main" id="{F0D108C0-71AE-AA4C-F044-4076B38A6864}"/>
                  </a:ext>
                </a:extLst>
              </p:cNvPr>
              <p:cNvSpPr/>
              <p:nvPr/>
            </p:nvSpPr>
            <p:spPr>
              <a:xfrm>
                <a:off x="861107" y="5390896"/>
                <a:ext cx="607299" cy="607299"/>
              </a:xfrm>
              <a:prstGeom prst="rect">
                <a:avLst/>
              </a:prstGeom>
              <a:grpFill/>
              <a:ln w="12700">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3200">
                    <a:solidFill>
                      <a:srgbClr val="026FC5"/>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26FC5"/>
                  </a:solidFill>
                  <a:effectLst/>
                  <a:uLnTx/>
                  <a:uFillTx/>
                  <a:latin typeface="IntelOne Display Regular" panose="020B0503020203020204" pitchFamily="34" charset="0"/>
                  <a:sym typeface="Helvetica Neue Medium"/>
                </a:endParaRPr>
              </a:p>
            </p:txBody>
          </p:sp>
          <p:sp>
            <p:nvSpPr>
              <p:cNvPr id="183" name="Rectangle">
                <a:extLst>
                  <a:ext uri="{FF2B5EF4-FFF2-40B4-BE49-F238E27FC236}">
                    <a16:creationId xmlns:a16="http://schemas.microsoft.com/office/drawing/2014/main" id="{D4C98F98-B698-5781-16EA-0F15F5083708}"/>
                  </a:ext>
                </a:extLst>
              </p:cNvPr>
              <p:cNvSpPr/>
              <p:nvPr/>
            </p:nvSpPr>
            <p:spPr>
              <a:xfrm>
                <a:off x="576067" y="5108797"/>
                <a:ext cx="286654" cy="282073"/>
              </a:xfrm>
              <a:prstGeom prst="rect">
                <a:avLst/>
              </a:prstGeom>
              <a:grpFill/>
              <a:ln w="12700">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3200">
                    <a:solidFill>
                      <a:srgbClr val="026FC5"/>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26FC5"/>
                  </a:solidFill>
                  <a:effectLst/>
                  <a:uLnTx/>
                  <a:uFillTx/>
                  <a:latin typeface="IntelOne Display Regular" panose="020B0503020203020204" pitchFamily="34" charset="0"/>
                  <a:sym typeface="Helvetica Neue Medium"/>
                </a:endParaRPr>
              </a:p>
            </p:txBody>
          </p:sp>
          <p:sp>
            <p:nvSpPr>
              <p:cNvPr id="184" name="Square">
                <a:extLst>
                  <a:ext uri="{FF2B5EF4-FFF2-40B4-BE49-F238E27FC236}">
                    <a16:creationId xmlns:a16="http://schemas.microsoft.com/office/drawing/2014/main" id="{340C0E82-AFB1-38F1-3B6C-2A44388B515B}"/>
                  </a:ext>
                </a:extLst>
              </p:cNvPr>
              <p:cNvSpPr/>
              <p:nvPr/>
            </p:nvSpPr>
            <p:spPr>
              <a:xfrm>
                <a:off x="861107" y="4952474"/>
                <a:ext cx="157461" cy="157461"/>
              </a:xfrm>
              <a:prstGeom prst="rect">
                <a:avLst/>
              </a:prstGeom>
              <a:grpFill/>
              <a:ln w="12700">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3200">
                    <a:solidFill>
                      <a:srgbClr val="026FC5"/>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26FC5"/>
                  </a:solidFill>
                  <a:effectLst/>
                  <a:uLnTx/>
                  <a:uFillTx/>
                  <a:latin typeface="IntelOne Display Regular" panose="020B0503020203020204" pitchFamily="34" charset="0"/>
                  <a:sym typeface="Helvetica Neue Medium"/>
                </a:endParaRPr>
              </a:p>
            </p:txBody>
          </p:sp>
        </p:grpSp>
      </p:grpSp>
      <p:grpSp>
        <p:nvGrpSpPr>
          <p:cNvPr id="19" name="Group 18">
            <a:extLst>
              <a:ext uri="{FF2B5EF4-FFF2-40B4-BE49-F238E27FC236}">
                <a16:creationId xmlns:a16="http://schemas.microsoft.com/office/drawing/2014/main" id="{9D82F6B9-39C3-B52A-C38C-27EE42153368}"/>
              </a:ext>
            </a:extLst>
          </p:cNvPr>
          <p:cNvGrpSpPr/>
          <p:nvPr/>
        </p:nvGrpSpPr>
        <p:grpSpPr>
          <a:xfrm>
            <a:off x="2840216" y="1835157"/>
            <a:ext cx="1901342" cy="3998115"/>
            <a:chOff x="3634047" y="1835157"/>
            <a:chExt cx="1901342" cy="3998115"/>
          </a:xfrm>
          <a:noFill/>
        </p:grpSpPr>
        <p:grpSp>
          <p:nvGrpSpPr>
            <p:cNvPr id="117" name="Group 116">
              <a:extLst>
                <a:ext uri="{FF2B5EF4-FFF2-40B4-BE49-F238E27FC236}">
                  <a16:creationId xmlns:a16="http://schemas.microsoft.com/office/drawing/2014/main" id="{90F831CE-A4AF-B1AB-D86A-3679DCB15320}"/>
                </a:ext>
              </a:extLst>
            </p:cNvPr>
            <p:cNvGrpSpPr/>
            <p:nvPr/>
          </p:nvGrpSpPr>
          <p:grpSpPr>
            <a:xfrm>
              <a:off x="3634047" y="1835157"/>
              <a:ext cx="1887465" cy="2426210"/>
              <a:chOff x="2325168" y="1705441"/>
              <a:chExt cx="2427822" cy="2623668"/>
            </a:xfrm>
            <a:grpFill/>
          </p:grpSpPr>
          <p:sp>
            <p:nvSpPr>
              <p:cNvPr id="118" name="Rectangle 117">
                <a:extLst>
                  <a:ext uri="{FF2B5EF4-FFF2-40B4-BE49-F238E27FC236}">
                    <a16:creationId xmlns:a16="http://schemas.microsoft.com/office/drawing/2014/main" id="{B62C0FDE-2EC6-32E7-2315-44C414AE7178}"/>
                  </a:ext>
                </a:extLst>
              </p:cNvPr>
              <p:cNvSpPr/>
              <p:nvPr/>
            </p:nvSpPr>
            <p:spPr>
              <a:xfrm>
                <a:off x="2325168" y="1705441"/>
                <a:ext cx="2427822" cy="169055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119" name="Down Arrow 118">
                <a:extLst>
                  <a:ext uri="{FF2B5EF4-FFF2-40B4-BE49-F238E27FC236}">
                    <a16:creationId xmlns:a16="http://schemas.microsoft.com/office/drawing/2014/main" id="{4FA14A74-FD09-D178-6552-C0A9696AD7A1}"/>
                  </a:ext>
                </a:extLst>
              </p:cNvPr>
              <p:cNvSpPr/>
              <p:nvPr/>
            </p:nvSpPr>
            <p:spPr>
              <a:xfrm>
                <a:off x="3434075" y="3365938"/>
                <a:ext cx="292036" cy="963171"/>
              </a:xfrm>
              <a:prstGeom prst="downArrow">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sp>
          <p:nvSpPr>
            <p:cNvPr id="130" name="Rectangle 129">
              <a:extLst>
                <a:ext uri="{FF2B5EF4-FFF2-40B4-BE49-F238E27FC236}">
                  <a16:creationId xmlns:a16="http://schemas.microsoft.com/office/drawing/2014/main" id="{36442B83-5C69-1855-42A7-D1F09A8D8533}"/>
                </a:ext>
              </a:extLst>
            </p:cNvPr>
            <p:cNvSpPr/>
            <p:nvPr/>
          </p:nvSpPr>
          <p:spPr>
            <a:xfrm>
              <a:off x="3647924" y="4269953"/>
              <a:ext cx="1887465" cy="1563319"/>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sp>
        <p:nvSpPr>
          <p:cNvPr id="58" name="TextBox 57">
            <a:extLst>
              <a:ext uri="{FF2B5EF4-FFF2-40B4-BE49-F238E27FC236}">
                <a16:creationId xmlns:a16="http://schemas.microsoft.com/office/drawing/2014/main" id="{B4062127-A23A-4D74-8B64-A162F3B55413}"/>
              </a:ext>
            </a:extLst>
          </p:cNvPr>
          <p:cNvSpPr txBox="1"/>
          <p:nvPr/>
        </p:nvSpPr>
        <p:spPr>
          <a:xfrm>
            <a:off x="548258" y="6060792"/>
            <a:ext cx="894970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ea typeface="Helvetica Neue"/>
                <a:cs typeface="Neo Sans Intel"/>
              </a:rPr>
              <a:t>1 Tested</a:t>
            </a:r>
            <a:r>
              <a:rPr kumimoji="0" lang="en-US" sz="900" b="0" i="0" u="none" strike="noStrike" kern="1200" cap="none" spc="0" normalizeH="0" baseline="0" noProof="0" dirty="0">
                <a:ln>
                  <a:noFill/>
                </a:ln>
                <a:solidFill>
                  <a:schemeClr val="tx1"/>
                </a:solidFill>
                <a:effectLst/>
                <a:uLnTx/>
                <a:uFillTx/>
                <a:cs typeface="Neo Sans Intel"/>
              </a:rPr>
              <a:t> with a tiered four-database system and 2 TB of memory. Performance </a:t>
            </a:r>
            <a:r>
              <a:rPr kumimoji="0" lang="en-US" sz="900" b="0" i="0" u="none" strike="noStrike" kern="1200" cap="none" spc="0" normalizeH="0" baseline="0" noProof="0" dirty="0">
                <a:ln>
                  <a:noFill/>
                </a:ln>
                <a:solidFill>
                  <a:schemeClr val="tx1"/>
                </a:solidFill>
                <a:effectLst/>
                <a:uLnTx/>
                <a:uFillTx/>
                <a:ea typeface="Helvetica Neue"/>
                <a:cs typeface="Neo Sans Intel"/>
              </a:rPr>
              <a:t>results are based on testing by Intel as of February 24, 2022, and may not reflect all publicly available updates. </a:t>
            </a:r>
            <a:r>
              <a:rPr kumimoji="0" lang="en-US" sz="900" b="0" i="0" u="none" strike="noStrike" kern="1200" cap="none" spc="0" normalizeH="0" baseline="0" noProof="0" dirty="0">
                <a:ln>
                  <a:noFill/>
                </a:ln>
                <a:solidFill>
                  <a:schemeClr val="tx1"/>
                </a:solidFill>
                <a:effectLst/>
                <a:uLnTx/>
                <a:uFillTx/>
                <a:ea typeface="Helvetica Neue"/>
                <a:cs typeface="Helvetica Neue"/>
              </a:rPr>
              <a:t>See </a:t>
            </a:r>
            <a:r>
              <a:rPr lang="en-US" sz="900" kern="1200" dirty="0">
                <a:solidFill>
                  <a:schemeClr val="tx1"/>
                </a:solidFill>
                <a:ea typeface="Helvetica Neue"/>
                <a:cs typeface="Helvetica Neue"/>
              </a:rPr>
              <a:t>reference slide 29 </a:t>
            </a:r>
            <a:r>
              <a:rPr kumimoji="0" lang="en-US" sz="900" b="0" i="0" u="none" strike="noStrike" kern="1200" cap="none" spc="0" normalizeH="0" baseline="0" noProof="0" dirty="0">
                <a:ln>
                  <a:noFill/>
                </a:ln>
                <a:solidFill>
                  <a:schemeClr val="tx1"/>
                </a:solidFill>
                <a:effectLst/>
                <a:uLnTx/>
                <a:uFillTx/>
                <a:ea typeface="Helvetica Neue"/>
                <a:cs typeface="Helvetica Neue"/>
              </a:rPr>
              <a:t>for workloads and configurations. Results may vary.</a:t>
            </a:r>
            <a:endParaRPr kumimoji="0" lang="en-US" sz="900" b="0" i="0" u="none" strike="noStrike" kern="1200" cap="none" spc="0" normalizeH="0" baseline="0" noProof="0" dirty="0">
              <a:ln>
                <a:noFill/>
              </a:ln>
              <a:solidFill>
                <a:schemeClr val="tx1"/>
              </a:solidFill>
              <a:effectLst/>
              <a:uLnTx/>
              <a:uFillTx/>
              <a:ea typeface="Helvetica Neue"/>
              <a:cs typeface="Neo Sans Intel"/>
            </a:endParaRPr>
          </a:p>
        </p:txBody>
      </p:sp>
      <p:grpSp>
        <p:nvGrpSpPr>
          <p:cNvPr id="144" name="Group 143">
            <a:extLst>
              <a:ext uri="{FF2B5EF4-FFF2-40B4-BE49-F238E27FC236}">
                <a16:creationId xmlns:a16="http://schemas.microsoft.com/office/drawing/2014/main" id="{0B23AFE1-5FCD-CA52-3702-E42A3D1F1C1A}"/>
              </a:ext>
            </a:extLst>
          </p:cNvPr>
          <p:cNvGrpSpPr/>
          <p:nvPr/>
        </p:nvGrpSpPr>
        <p:grpSpPr>
          <a:xfrm>
            <a:off x="8266994" y="1308602"/>
            <a:ext cx="2620639" cy="2689810"/>
            <a:chOff x="9231380" y="1408102"/>
            <a:chExt cx="2467495" cy="2532624"/>
          </a:xfrm>
        </p:grpSpPr>
        <p:graphicFrame>
          <p:nvGraphicFramePr>
            <p:cNvPr id="147" name="Chart 146">
              <a:extLst>
                <a:ext uri="{FF2B5EF4-FFF2-40B4-BE49-F238E27FC236}">
                  <a16:creationId xmlns:a16="http://schemas.microsoft.com/office/drawing/2014/main" id="{CD9E178E-3585-C78B-AD57-F57D93FF0D97}"/>
                </a:ext>
              </a:extLst>
            </p:cNvPr>
            <p:cNvGraphicFramePr/>
            <p:nvPr>
              <p:extLst>
                <p:ext uri="{D42A27DB-BD31-4B8C-83A1-F6EECF244321}">
                  <p14:modId xmlns:p14="http://schemas.microsoft.com/office/powerpoint/2010/main" val="1654722008"/>
                </p:ext>
              </p:extLst>
            </p:nvPr>
          </p:nvGraphicFramePr>
          <p:xfrm>
            <a:off x="9231380" y="1408102"/>
            <a:ext cx="2467495" cy="2532624"/>
          </p:xfrm>
          <a:graphic>
            <a:graphicData uri="http://schemas.openxmlformats.org/drawingml/2006/chart">
              <c:chart xmlns:c="http://schemas.openxmlformats.org/drawingml/2006/chart" xmlns:r="http://schemas.openxmlformats.org/officeDocument/2006/relationships" r:id="rId5"/>
            </a:graphicData>
          </a:graphic>
        </p:graphicFrame>
        <p:sp>
          <p:nvSpPr>
            <p:cNvPr id="145" name="Rectangle 144">
              <a:extLst>
                <a:ext uri="{FF2B5EF4-FFF2-40B4-BE49-F238E27FC236}">
                  <a16:creationId xmlns:a16="http://schemas.microsoft.com/office/drawing/2014/main" id="{32CDF9FA-80CF-71AF-1D51-596BC1F114C5}"/>
                </a:ext>
              </a:extLst>
            </p:cNvPr>
            <p:cNvSpPr/>
            <p:nvPr/>
          </p:nvSpPr>
          <p:spPr>
            <a:xfrm>
              <a:off x="9544697" y="2744441"/>
              <a:ext cx="1884539" cy="289044"/>
            </a:xfrm>
            <a:prstGeom prst="rect">
              <a:avLst/>
            </a:prstGeom>
          </p:spPr>
          <p:txBody>
            <a:bodyPr wrap="square" lIns="84558" tIns="42279" rIns="84558" bIns="42279" anchor="t">
              <a:spAutoFit/>
            </a:bodyPr>
            <a:lstStyle/>
            <a:p>
              <a:pPr marL="0" marR="0" lvl="0" indent="0" algn="ctr" defTabSz="845546" rtl="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Cost savings</a:t>
              </a:r>
              <a:r>
                <a:rPr kumimoji="0" lang="en-US" sz="1600" b="0" i="0" u="none" strike="noStrike" kern="0" cap="none" spc="0" normalizeH="0" baseline="30000" noProof="0" dirty="0">
                  <a:ln>
                    <a:noFill/>
                  </a:ln>
                  <a:solidFill>
                    <a:srgbClr val="FFFFFF"/>
                  </a:solidFill>
                  <a:effectLst/>
                  <a:uLnTx/>
                  <a:uFillTx/>
                  <a:latin typeface="IntelOne Text Light"/>
                  <a:ea typeface="Intel Clear" panose="020B0604020203020204" pitchFamily="34" charset="0"/>
                  <a:cs typeface="Helvetica Neue"/>
                </a:rPr>
                <a:t>1</a:t>
              </a:r>
            </a:p>
          </p:txBody>
        </p:sp>
        <p:sp>
          <p:nvSpPr>
            <p:cNvPr id="146" name="TextBox 145">
              <a:extLst>
                <a:ext uri="{FF2B5EF4-FFF2-40B4-BE49-F238E27FC236}">
                  <a16:creationId xmlns:a16="http://schemas.microsoft.com/office/drawing/2014/main" id="{9FA9BC1D-101B-CB5B-D058-5FAFF8429E01}"/>
                </a:ext>
              </a:extLst>
            </p:cNvPr>
            <p:cNvSpPr txBox="1"/>
            <p:nvPr/>
          </p:nvSpPr>
          <p:spPr>
            <a:xfrm>
              <a:off x="10113407" y="2284824"/>
              <a:ext cx="757856" cy="224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254731" rtl="0" eaLnBrk="1" fontAlgn="auto" latinLnBrk="0" hangingPunct="0">
                <a:lnSpc>
                  <a:spcPct val="100000"/>
                </a:lnSpc>
                <a:spcBef>
                  <a:spcPts val="0"/>
                </a:spcBef>
                <a:spcAft>
                  <a:spcPts val="0"/>
                </a:spcAft>
                <a:buClrTx/>
                <a:buSzTx/>
                <a:buFontTx/>
                <a:buNone/>
                <a:tabLst/>
                <a:defRPr/>
              </a:pPr>
              <a:r>
                <a:rPr kumimoji="0" lang="en-US" sz="111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Up to </a:t>
              </a:r>
              <a:endParaRPr kumimoji="0" lang="en-US" sz="1110" b="0" i="0" u="none" strike="noStrike" kern="0" cap="none" spc="0" normalizeH="0" baseline="30000" noProof="0" dirty="0">
                <a:ln>
                  <a:noFill/>
                </a:ln>
                <a:solidFill>
                  <a:srgbClr val="FFFFFF"/>
                </a:solidFill>
                <a:effectLst/>
                <a:uLnTx/>
                <a:uFillTx/>
                <a:latin typeface="IntelOne Text Light"/>
                <a:ea typeface="Intel Clear" panose="020B0604020203020204" pitchFamily="34" charset="0"/>
                <a:cs typeface="Helvetica Neue"/>
              </a:endParaRPr>
            </a:p>
          </p:txBody>
        </p:sp>
        <p:sp>
          <p:nvSpPr>
            <p:cNvPr id="148" name="TextBox 147">
              <a:extLst>
                <a:ext uri="{FF2B5EF4-FFF2-40B4-BE49-F238E27FC236}">
                  <a16:creationId xmlns:a16="http://schemas.microsoft.com/office/drawing/2014/main" id="{FA7B2E53-465D-7682-3E01-ABEE82173D65}"/>
                </a:ext>
              </a:extLst>
            </p:cNvPr>
            <p:cNvSpPr txBox="1"/>
            <p:nvPr/>
          </p:nvSpPr>
          <p:spPr>
            <a:xfrm>
              <a:off x="10092325" y="2379497"/>
              <a:ext cx="745607" cy="463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254731"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IntelOne Display Regular" panose="020B0503020203020204" pitchFamily="34" charset="77"/>
                  <a:ea typeface="Helvetica Neue"/>
                  <a:cs typeface="Helvetica Neue"/>
                </a:rPr>
                <a:t>35%</a:t>
              </a:r>
              <a:endParaRPr kumimoji="0" lang="en-US" sz="3200" b="1" i="0" u="none" strike="noStrike" kern="1200" cap="none" spc="0" normalizeH="0" baseline="0" noProof="0">
                <a:ln>
                  <a:noFill/>
                </a:ln>
                <a:solidFill>
                  <a:srgbClr val="004A86"/>
                </a:solidFill>
                <a:effectLst/>
                <a:uLnTx/>
                <a:uFillTx/>
                <a:latin typeface="IntelOne Display Regular" panose="020B0503020203020204" pitchFamily="34" charset="77"/>
                <a:ea typeface="Helvetica Neue"/>
                <a:cs typeface="Helvetica Neue"/>
                <a:sym typeface="Helvetica Neue"/>
              </a:endParaRPr>
            </a:p>
          </p:txBody>
        </p:sp>
      </p:grpSp>
      <p:sp>
        <p:nvSpPr>
          <p:cNvPr id="149" name="Triangle 148">
            <a:extLst>
              <a:ext uri="{FF2B5EF4-FFF2-40B4-BE49-F238E27FC236}">
                <a16:creationId xmlns:a16="http://schemas.microsoft.com/office/drawing/2014/main" id="{6DCA57AE-7CBE-AC47-2E31-D3092F2374EB}"/>
              </a:ext>
            </a:extLst>
          </p:cNvPr>
          <p:cNvSpPr/>
          <p:nvPr/>
        </p:nvSpPr>
        <p:spPr>
          <a:xfrm rot="5400000">
            <a:off x="9242202" y="3527994"/>
            <a:ext cx="466193" cy="204030"/>
          </a:xfrm>
          <a:prstGeom prst="triangl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307031A7-180E-4F26-B755-5940DB30936F}"/>
              </a:ext>
            </a:extLst>
          </p:cNvPr>
          <p:cNvSpPr>
            <a:spLocks noGrp="1"/>
          </p:cNvSpPr>
          <p:nvPr>
            <p:ph type="title"/>
          </p:nvPr>
        </p:nvSpPr>
        <p:spPr/>
        <p:txBody>
          <a:bodyPr/>
          <a:lstStyle/>
          <a:p>
            <a:r>
              <a:rPr lang="en-US" dirty="0"/>
              <a:t>Example 1: Oracle Database on VMware vSphere</a:t>
            </a:r>
          </a:p>
        </p:txBody>
      </p:sp>
      <p:graphicFrame>
        <p:nvGraphicFramePr>
          <p:cNvPr id="6" name="Chart 5">
            <a:extLst>
              <a:ext uri="{FF2B5EF4-FFF2-40B4-BE49-F238E27FC236}">
                <a16:creationId xmlns:a16="http://schemas.microsoft.com/office/drawing/2014/main" id="{2756D889-69AC-CAD0-4421-466BECDCD8DA}"/>
              </a:ext>
            </a:extLst>
          </p:cNvPr>
          <p:cNvGraphicFramePr/>
          <p:nvPr>
            <p:extLst>
              <p:ext uri="{D42A27DB-BD31-4B8C-83A1-F6EECF244321}">
                <p14:modId xmlns:p14="http://schemas.microsoft.com/office/powerpoint/2010/main" val="891955113"/>
              </p:ext>
            </p:extLst>
          </p:nvPr>
        </p:nvGraphicFramePr>
        <p:xfrm>
          <a:off x="2450343" y="2312125"/>
          <a:ext cx="2417211" cy="34274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BB6FABAA-A983-18A4-72D2-DA5B3579BB36}"/>
              </a:ext>
            </a:extLst>
          </p:cNvPr>
          <p:cNvGraphicFramePr/>
          <p:nvPr>
            <p:extLst>
              <p:ext uri="{D42A27DB-BD31-4B8C-83A1-F6EECF244321}">
                <p14:modId xmlns:p14="http://schemas.microsoft.com/office/powerpoint/2010/main" val="3244211911"/>
              </p:ext>
            </p:extLst>
          </p:nvPr>
        </p:nvGraphicFramePr>
        <p:xfrm>
          <a:off x="4549896" y="2107096"/>
          <a:ext cx="2417211" cy="3632482"/>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a:extLst>
              <a:ext uri="{FF2B5EF4-FFF2-40B4-BE49-F238E27FC236}">
                <a16:creationId xmlns:a16="http://schemas.microsoft.com/office/drawing/2014/main" id="{CDB77DA2-0DA0-2D22-3D2B-C5F6F30C73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67551" y="4239867"/>
            <a:ext cx="635297" cy="620171"/>
          </a:xfrm>
          <a:prstGeom prst="rect">
            <a:avLst/>
          </a:prstGeom>
          <a:noFill/>
        </p:spPr>
      </p:pic>
      <p:sp>
        <p:nvSpPr>
          <p:cNvPr id="11" name="TextBox 10">
            <a:extLst>
              <a:ext uri="{FF2B5EF4-FFF2-40B4-BE49-F238E27FC236}">
                <a16:creationId xmlns:a16="http://schemas.microsoft.com/office/drawing/2014/main" id="{69E9D668-5A49-494B-AAA8-D316E9B44995}"/>
              </a:ext>
            </a:extLst>
          </p:cNvPr>
          <p:cNvSpPr txBox="1"/>
          <p:nvPr/>
        </p:nvSpPr>
        <p:spPr>
          <a:xfrm>
            <a:off x="8353509" y="4194893"/>
            <a:ext cx="3034655" cy="161326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Save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177800" marR="0" lvl="0" indent="-177800" algn="l" defTabSz="914400" rtl="0" eaLnBrk="1" fontAlgn="auto" latinLnBrk="0" hangingPunct="1">
              <a:lnSpc>
                <a:spcPct val="100000"/>
              </a:lnSpc>
              <a:spcBef>
                <a:spcPts val="0"/>
              </a:spcBef>
              <a:spcAft>
                <a:spcPts val="600"/>
              </a:spcAft>
              <a:buClrTx/>
              <a:buSzTx/>
              <a:buFont typeface="Wingdings" pitchFamily="2" charset="2"/>
              <a:buChar char="§"/>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Reduce costs</a:t>
            </a:r>
            <a:r>
              <a:rPr kumimoji="0" lang="en-US" sz="1400" b="0" i="0" u="none" strike="noStrike" kern="0" cap="none" spc="0" normalizeH="0" baseline="3000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 </a:t>
            </a: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while providing similar runtime performance</a:t>
            </a:r>
            <a:r>
              <a:rPr kumimoji="0" lang="en-US" sz="1400" b="0" i="0" u="none" strike="noStrike" kern="0" cap="none" spc="0" normalizeH="0" baseline="3000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1</a:t>
            </a:r>
          </a:p>
          <a:p>
            <a:pPr marL="177800" marR="0" lvl="0" indent="-177800" algn="l" defTabSz="914400" rtl="0" eaLnBrk="1" fontAlgn="auto" latinLnBrk="0" hangingPunct="1">
              <a:lnSpc>
                <a:spcPct val="100000"/>
              </a:lnSpc>
              <a:spcBef>
                <a:spcPts val="0"/>
              </a:spcBef>
              <a:spcAft>
                <a:spcPts val="600"/>
              </a:spcAft>
              <a:buClrTx/>
              <a:buSzTx/>
              <a:buFont typeface="Wingdings" pitchFamily="2" charset="2"/>
              <a:buChar char="§"/>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Lower-cost Intel Optane PMem enables quantities of memory beyond traditional 1 TB limitations</a:t>
            </a:r>
            <a:r>
              <a:rPr kumimoji="0" lang="en-US" sz="1400" b="0" i="0" u="none" strike="noStrike" kern="0" cap="none" spc="0" normalizeH="0" baseline="3000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1</a:t>
            </a:r>
            <a:endPar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endParaRPr>
          </a:p>
        </p:txBody>
      </p:sp>
      <p:sp>
        <p:nvSpPr>
          <p:cNvPr id="15" name="Rectangle 14">
            <a:extLst>
              <a:ext uri="{FF2B5EF4-FFF2-40B4-BE49-F238E27FC236}">
                <a16:creationId xmlns:a16="http://schemas.microsoft.com/office/drawing/2014/main" id="{58C4909A-D234-60E8-36B6-AE4B180C7D83}"/>
              </a:ext>
            </a:extLst>
          </p:cNvPr>
          <p:cNvSpPr/>
          <p:nvPr/>
        </p:nvSpPr>
        <p:spPr>
          <a:xfrm>
            <a:off x="479687" y="1163782"/>
            <a:ext cx="190005" cy="190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 name="TextBox 15">
            <a:extLst>
              <a:ext uri="{FF2B5EF4-FFF2-40B4-BE49-F238E27FC236}">
                <a16:creationId xmlns:a16="http://schemas.microsoft.com/office/drawing/2014/main" id="{8E88954A-B0D8-C952-2B31-31697A413CCF}"/>
              </a:ext>
            </a:extLst>
          </p:cNvPr>
          <p:cNvSpPr txBox="1"/>
          <p:nvPr/>
        </p:nvSpPr>
        <p:spPr>
          <a:xfrm>
            <a:off x="661595" y="1139370"/>
            <a:ext cx="4079963" cy="276999"/>
          </a:xfrm>
          <a:prstGeom prst="rect">
            <a:avLst/>
          </a:prstGeom>
          <a:noFill/>
        </p:spPr>
        <p:txBody>
          <a:bodyPr wrap="none" rtlCol="0">
            <a:spAutoFit/>
          </a:bodyPr>
          <a:lstStyle/>
          <a:p>
            <a:pPr marL="0" marR="0" lvl="0" indent="0" defTabSz="2254731" rtl="0" eaLnBrk="1" fontAlgn="auto" latinLnBrk="0" hangingPunct="0">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FFFF"/>
                </a:solidFill>
                <a:effectLst/>
                <a:uLnTx/>
                <a:uFillTx/>
                <a:latin typeface="IntelOne Text Light"/>
                <a:ea typeface="Intel Clear Light" panose="020B0404020203020204" pitchFamily="34" charset="0"/>
                <a:cs typeface="Intel Clear Light" panose="020B0404020203020204" pitchFamily="34" charset="0"/>
              </a:rPr>
              <a:t>2x Intel® Xeon® Platinum 8358 processor, </a:t>
            </a:r>
            <a:r>
              <a:rPr kumimoji="0" lang="en-US" sz="1200" i="0" u="none" strike="noStrike" kern="1200" cap="none" spc="0" normalizeH="0" baseline="0" noProof="0" dirty="0">
                <a:ln>
                  <a:noFill/>
                </a:ln>
                <a:solidFill>
                  <a:srgbClr val="FFFFFF"/>
                </a:solidFill>
                <a:effectLst/>
                <a:uLnTx/>
                <a:uFillTx/>
                <a:latin typeface="IntelOne Text Light"/>
                <a:ea typeface="Intel Clear Light" panose="020B0404020203020204" pitchFamily="34" charset="0"/>
                <a:cs typeface="Intel Clear Light" panose="020B0404020203020204" pitchFamily="34" charset="0"/>
                <a:sym typeface="Helvetica Neue"/>
              </a:rPr>
              <a:t>2 TB DRAM</a:t>
            </a:r>
            <a:endParaRPr kumimoji="0" lang="en-US" sz="1200" i="0" u="none" strike="noStrike" kern="1200" cap="none" spc="0" normalizeH="0" baseline="0" noProof="0" dirty="0">
              <a:ln>
                <a:noFill/>
              </a:ln>
              <a:solidFill>
                <a:srgbClr val="FFFFFF"/>
              </a:solidFill>
              <a:effectLst/>
              <a:uLnTx/>
              <a:uFillTx/>
              <a:latin typeface="IntelOne Text Light"/>
              <a:ea typeface="Helvetica Neue"/>
              <a:cs typeface="Helvetica Neue"/>
              <a:sym typeface="Helvetica Neue"/>
            </a:endParaRPr>
          </a:p>
        </p:txBody>
      </p:sp>
      <p:sp>
        <p:nvSpPr>
          <p:cNvPr id="17" name="Rectangle 16">
            <a:extLst>
              <a:ext uri="{FF2B5EF4-FFF2-40B4-BE49-F238E27FC236}">
                <a16:creationId xmlns:a16="http://schemas.microsoft.com/office/drawing/2014/main" id="{4C9374FC-0B94-D37D-2339-2E942BF92705}"/>
              </a:ext>
            </a:extLst>
          </p:cNvPr>
          <p:cNvSpPr/>
          <p:nvPr/>
        </p:nvSpPr>
        <p:spPr>
          <a:xfrm>
            <a:off x="479687" y="1401289"/>
            <a:ext cx="190005" cy="1900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2" name="TextBox 21">
            <a:extLst>
              <a:ext uri="{FF2B5EF4-FFF2-40B4-BE49-F238E27FC236}">
                <a16:creationId xmlns:a16="http://schemas.microsoft.com/office/drawing/2014/main" id="{C40CA43E-A686-A7E2-1317-069BBE6B43C5}"/>
              </a:ext>
            </a:extLst>
          </p:cNvPr>
          <p:cNvSpPr txBox="1"/>
          <p:nvPr/>
        </p:nvSpPr>
        <p:spPr>
          <a:xfrm>
            <a:off x="661595" y="1382313"/>
            <a:ext cx="8039594" cy="276999"/>
          </a:xfrm>
          <a:prstGeom prst="rect">
            <a:avLst/>
          </a:prstGeom>
          <a:noFill/>
        </p:spPr>
        <p:txBody>
          <a:bodyPr wrap="square">
            <a:spAutoFit/>
          </a:bodyPr>
          <a:lstStyle/>
          <a:p>
            <a:pPr marL="0" marR="0" lvl="0" indent="0" defTabSz="2254731" rtl="0" eaLnBrk="1" fontAlgn="auto" latinLnBrk="0" hangingPunct="0">
              <a:lnSpc>
                <a:spcPct val="100000"/>
              </a:lnSpc>
              <a:spcBef>
                <a:spcPts val="0"/>
              </a:spcBef>
              <a:spcAft>
                <a:spcPts val="0"/>
              </a:spcAft>
              <a:buClrTx/>
              <a:buSzTx/>
              <a:buFontTx/>
              <a:buNone/>
              <a:tabLst/>
              <a:defRPr/>
            </a:pPr>
            <a:r>
              <a:rPr lang="en-US" sz="1200" kern="1200" dirty="0">
                <a:solidFill>
                  <a:srgbClr val="FFFFFF"/>
                </a:solidFill>
                <a:latin typeface="IntelOne Text Light"/>
                <a:ea typeface="Intel Clear Light" panose="020B0404020203020204" pitchFamily="34" charset="0"/>
                <a:cs typeface="Intel Clear Light" panose="020B0404020203020204" pitchFamily="34" charset="0"/>
              </a:rPr>
              <a:t>2x Intel® Xeon® Platinum 8358 processor, 512 GB DRAM + 2 TB Intel® Optane™ PMem 200 series</a:t>
            </a:r>
          </a:p>
        </p:txBody>
      </p:sp>
    </p:spTree>
    <p:custDataLst>
      <p:tags r:id="rId1"/>
    </p:custDataLst>
    <p:extLst>
      <p:ext uri="{BB962C8B-B14F-4D97-AF65-F5344CB8AC3E}">
        <p14:creationId xmlns:p14="http://schemas.microsoft.com/office/powerpoint/2010/main" val="230764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40CA43E-A686-A7E2-1317-069BBE6B43C5}"/>
              </a:ext>
            </a:extLst>
          </p:cNvPr>
          <p:cNvSpPr txBox="1"/>
          <p:nvPr/>
        </p:nvSpPr>
        <p:spPr>
          <a:xfrm>
            <a:off x="661595" y="1382313"/>
            <a:ext cx="8039594" cy="276999"/>
          </a:xfrm>
          <a:prstGeom prst="rect">
            <a:avLst/>
          </a:prstGeom>
          <a:noFill/>
        </p:spPr>
        <p:txBody>
          <a:bodyPr wrap="square">
            <a:spAutoFit/>
          </a:bodyPr>
          <a:lstStyle/>
          <a:p>
            <a:pPr marL="0" marR="0" lvl="0" indent="0" defTabSz="2254731" rtl="0" eaLnBrk="1" fontAlgn="auto" latinLnBrk="0" hangingPunct="0">
              <a:lnSpc>
                <a:spcPct val="100000"/>
              </a:lnSpc>
              <a:spcBef>
                <a:spcPts val="0"/>
              </a:spcBef>
              <a:spcAft>
                <a:spcPts val="0"/>
              </a:spcAft>
              <a:buClrTx/>
              <a:buSzTx/>
              <a:buFontTx/>
              <a:buNone/>
              <a:tabLst/>
              <a:defRPr/>
            </a:pPr>
            <a:r>
              <a:rPr lang="en-US" sz="1200" kern="1200" dirty="0">
                <a:solidFill>
                  <a:srgbClr val="FFFFFF"/>
                </a:solidFill>
                <a:latin typeface="IntelOne Text Light"/>
                <a:ea typeface="Intel Clear Light" panose="020B0404020203020204" pitchFamily="34" charset="0"/>
                <a:cs typeface="Intel Clear Light" panose="020B0404020203020204" pitchFamily="34" charset="0"/>
              </a:rPr>
              <a:t>2x Intel® Xeon® Platinum 8358 processor, 256 GB DRAM + 1 TB Intel® Optane™ PMem</a:t>
            </a:r>
          </a:p>
        </p:txBody>
      </p:sp>
      <p:cxnSp>
        <p:nvCxnSpPr>
          <p:cNvPr id="26" name="Straight Connector 25">
            <a:extLst>
              <a:ext uri="{FF2B5EF4-FFF2-40B4-BE49-F238E27FC236}">
                <a16:creationId xmlns:a16="http://schemas.microsoft.com/office/drawing/2014/main" id="{644E3306-FBF4-AD33-FB6B-92C9598C672C}"/>
              </a:ext>
            </a:extLst>
          </p:cNvPr>
          <p:cNvCxnSpPr/>
          <p:nvPr/>
        </p:nvCxnSpPr>
        <p:spPr>
          <a:xfrm>
            <a:off x="479687" y="2478830"/>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A9442D-FC67-809D-7733-8AB2FF2A1760}"/>
              </a:ext>
            </a:extLst>
          </p:cNvPr>
          <p:cNvCxnSpPr/>
          <p:nvPr/>
        </p:nvCxnSpPr>
        <p:spPr>
          <a:xfrm>
            <a:off x="479687" y="3440731"/>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C4CE33-EF0A-D2CE-D770-8955C6532AA2}"/>
              </a:ext>
            </a:extLst>
          </p:cNvPr>
          <p:cNvCxnSpPr/>
          <p:nvPr/>
        </p:nvCxnSpPr>
        <p:spPr>
          <a:xfrm>
            <a:off x="479687" y="4402632"/>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0FAA8BC-2517-690B-FCAA-9836D2DCF7E1}"/>
              </a:ext>
            </a:extLst>
          </p:cNvPr>
          <p:cNvSpPr/>
          <p:nvPr/>
        </p:nvSpPr>
        <p:spPr>
          <a:xfrm>
            <a:off x="7343567" y="4043126"/>
            <a:ext cx="4218712" cy="178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aphicFrame>
        <p:nvGraphicFramePr>
          <p:cNvPr id="5" name="Chart 4">
            <a:extLst>
              <a:ext uri="{FF2B5EF4-FFF2-40B4-BE49-F238E27FC236}">
                <a16:creationId xmlns:a16="http://schemas.microsoft.com/office/drawing/2014/main" id="{D491774D-2A07-A69A-AF10-B5B57628A975}"/>
              </a:ext>
            </a:extLst>
          </p:cNvPr>
          <p:cNvGraphicFramePr/>
          <p:nvPr>
            <p:extLst>
              <p:ext uri="{D42A27DB-BD31-4B8C-83A1-F6EECF244321}">
                <p14:modId xmlns:p14="http://schemas.microsoft.com/office/powerpoint/2010/main" val="1590804671"/>
              </p:ext>
            </p:extLst>
          </p:nvPr>
        </p:nvGraphicFramePr>
        <p:xfrm>
          <a:off x="343082" y="1859962"/>
          <a:ext cx="2417211" cy="3879615"/>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a:extLst>
              <a:ext uri="{FF2B5EF4-FFF2-40B4-BE49-F238E27FC236}">
                <a16:creationId xmlns:a16="http://schemas.microsoft.com/office/drawing/2014/main" id="{9D82F6B9-39C3-B52A-C38C-27EE42153368}"/>
              </a:ext>
            </a:extLst>
          </p:cNvPr>
          <p:cNvGrpSpPr/>
          <p:nvPr/>
        </p:nvGrpSpPr>
        <p:grpSpPr>
          <a:xfrm>
            <a:off x="2840216" y="1835157"/>
            <a:ext cx="1901342" cy="3998115"/>
            <a:chOff x="3634047" y="1835157"/>
            <a:chExt cx="1901342" cy="3998115"/>
          </a:xfrm>
          <a:noFill/>
        </p:grpSpPr>
        <p:grpSp>
          <p:nvGrpSpPr>
            <p:cNvPr id="117" name="Group 116">
              <a:extLst>
                <a:ext uri="{FF2B5EF4-FFF2-40B4-BE49-F238E27FC236}">
                  <a16:creationId xmlns:a16="http://schemas.microsoft.com/office/drawing/2014/main" id="{90F831CE-A4AF-B1AB-D86A-3679DCB15320}"/>
                </a:ext>
              </a:extLst>
            </p:cNvPr>
            <p:cNvGrpSpPr/>
            <p:nvPr/>
          </p:nvGrpSpPr>
          <p:grpSpPr>
            <a:xfrm>
              <a:off x="3634047" y="1835157"/>
              <a:ext cx="1887465" cy="2426210"/>
              <a:chOff x="2325168" y="1705441"/>
              <a:chExt cx="2427822" cy="2623668"/>
            </a:xfrm>
            <a:grpFill/>
          </p:grpSpPr>
          <p:sp>
            <p:nvSpPr>
              <p:cNvPr id="118" name="Rectangle 117">
                <a:extLst>
                  <a:ext uri="{FF2B5EF4-FFF2-40B4-BE49-F238E27FC236}">
                    <a16:creationId xmlns:a16="http://schemas.microsoft.com/office/drawing/2014/main" id="{B62C0FDE-2EC6-32E7-2315-44C414AE7178}"/>
                  </a:ext>
                </a:extLst>
              </p:cNvPr>
              <p:cNvSpPr/>
              <p:nvPr/>
            </p:nvSpPr>
            <p:spPr>
              <a:xfrm>
                <a:off x="2325168" y="1705441"/>
                <a:ext cx="2427822" cy="169055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119" name="Down Arrow 118">
                <a:extLst>
                  <a:ext uri="{FF2B5EF4-FFF2-40B4-BE49-F238E27FC236}">
                    <a16:creationId xmlns:a16="http://schemas.microsoft.com/office/drawing/2014/main" id="{4FA14A74-FD09-D178-6552-C0A9696AD7A1}"/>
                  </a:ext>
                </a:extLst>
              </p:cNvPr>
              <p:cNvSpPr/>
              <p:nvPr/>
            </p:nvSpPr>
            <p:spPr>
              <a:xfrm>
                <a:off x="3434075" y="3365938"/>
                <a:ext cx="292036" cy="963171"/>
              </a:xfrm>
              <a:prstGeom prst="downArrow">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sp>
          <p:nvSpPr>
            <p:cNvPr id="130" name="Rectangle 129">
              <a:extLst>
                <a:ext uri="{FF2B5EF4-FFF2-40B4-BE49-F238E27FC236}">
                  <a16:creationId xmlns:a16="http://schemas.microsoft.com/office/drawing/2014/main" id="{36442B83-5C69-1855-42A7-D1F09A8D8533}"/>
                </a:ext>
              </a:extLst>
            </p:cNvPr>
            <p:cNvSpPr/>
            <p:nvPr/>
          </p:nvSpPr>
          <p:spPr>
            <a:xfrm>
              <a:off x="3647924" y="4269953"/>
              <a:ext cx="1887465" cy="1563319"/>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sp>
        <p:nvSpPr>
          <p:cNvPr id="58" name="TextBox 57">
            <a:extLst>
              <a:ext uri="{FF2B5EF4-FFF2-40B4-BE49-F238E27FC236}">
                <a16:creationId xmlns:a16="http://schemas.microsoft.com/office/drawing/2014/main" id="{B4062127-A23A-4D74-8B64-A162F3B55413}"/>
              </a:ext>
            </a:extLst>
          </p:cNvPr>
          <p:cNvSpPr txBox="1"/>
          <p:nvPr/>
        </p:nvSpPr>
        <p:spPr>
          <a:xfrm>
            <a:off x="548258" y="6060792"/>
            <a:ext cx="1064621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ea typeface="Helvetica Neue"/>
                <a:cs typeface="Neo Sans Intel"/>
              </a:rPr>
              <a:t>1 Performance results are based on testing as of September 2021 and may not reflect all publicly available updates. See backup for additional costs, workloads and configurations. Results may vary. </a:t>
            </a:r>
            <a:br>
              <a:rPr kumimoji="0" lang="en-US" sz="900" b="0" i="0" u="none" strike="noStrike" kern="1200" cap="none" spc="0" normalizeH="0" baseline="0" noProof="0" dirty="0">
                <a:ln>
                  <a:noFill/>
                </a:ln>
                <a:solidFill>
                  <a:schemeClr val="tx1"/>
                </a:solidFill>
                <a:effectLst/>
                <a:uLnTx/>
                <a:uFillTx/>
                <a:ea typeface="Helvetica Neue"/>
                <a:cs typeface="Neo Sans Intel"/>
              </a:rPr>
            </a:br>
            <a:r>
              <a:rPr kumimoji="0" lang="en-US" sz="900" b="0" i="0" u="none" strike="noStrike" kern="1200" cap="none" spc="0" normalizeH="0" baseline="0" noProof="0" dirty="0">
                <a:ln>
                  <a:noFill/>
                </a:ln>
                <a:solidFill>
                  <a:schemeClr val="tx1"/>
                </a:solidFill>
                <a:effectLst/>
                <a:uLnTx/>
                <a:uFillTx/>
                <a:ea typeface="Helvetica Neue"/>
                <a:cs typeface="Neo Sans Intel"/>
              </a:rPr>
              <a:t>Equivalent performance equals +/–10 percent. Test results reflect high-stress online analytical processing (OLAP) workload. </a:t>
            </a:r>
            <a:r>
              <a:rPr kumimoji="0" lang="en-US" sz="900" b="0" i="0" u="none" strike="noStrike" kern="1200" cap="none" spc="0" normalizeH="0" baseline="0" noProof="0" dirty="0">
                <a:ln>
                  <a:noFill/>
                </a:ln>
                <a:solidFill>
                  <a:schemeClr val="tx1"/>
                </a:solidFill>
                <a:effectLst/>
                <a:uLnTx/>
                <a:uFillTx/>
                <a:ea typeface="Helvetica Neue"/>
                <a:cs typeface="Helvetica Neue"/>
              </a:rPr>
              <a:t>See reference slide </a:t>
            </a:r>
            <a:r>
              <a:rPr lang="en-US" sz="900" kern="1200" dirty="0">
                <a:solidFill>
                  <a:schemeClr val="tx1"/>
                </a:solidFill>
                <a:ea typeface="Helvetica Neue"/>
                <a:cs typeface="Helvetica Neue"/>
              </a:rPr>
              <a:t>30</a:t>
            </a:r>
            <a:r>
              <a:rPr kumimoji="0" lang="en-US" sz="900" b="0" i="0" u="none" strike="noStrike" kern="1200" cap="none" spc="0" normalizeH="0" baseline="0" noProof="0" dirty="0">
                <a:ln>
                  <a:noFill/>
                </a:ln>
                <a:solidFill>
                  <a:schemeClr val="tx1"/>
                </a:solidFill>
                <a:effectLst/>
                <a:uLnTx/>
                <a:uFillTx/>
                <a:ea typeface="Helvetica Neue"/>
                <a:cs typeface="Helvetica Neue"/>
              </a:rPr>
              <a:t> for workloads and configurations. </a:t>
            </a:r>
            <a:endParaRPr kumimoji="0" lang="en-US" sz="900" b="0" i="0" u="none" strike="noStrike" kern="1200" cap="none" spc="0" normalizeH="0" baseline="0" noProof="0" dirty="0">
              <a:ln>
                <a:noFill/>
              </a:ln>
              <a:solidFill>
                <a:schemeClr val="tx1"/>
              </a:solidFill>
              <a:effectLst/>
              <a:uLnTx/>
              <a:uFillTx/>
              <a:ea typeface="Helvetica Neue"/>
              <a:cs typeface="Neo Sans Intel"/>
            </a:endParaRPr>
          </a:p>
        </p:txBody>
      </p:sp>
      <p:grpSp>
        <p:nvGrpSpPr>
          <p:cNvPr id="144" name="Group 143">
            <a:extLst>
              <a:ext uri="{FF2B5EF4-FFF2-40B4-BE49-F238E27FC236}">
                <a16:creationId xmlns:a16="http://schemas.microsoft.com/office/drawing/2014/main" id="{0B23AFE1-5FCD-CA52-3702-E42A3D1F1C1A}"/>
              </a:ext>
            </a:extLst>
          </p:cNvPr>
          <p:cNvGrpSpPr/>
          <p:nvPr/>
        </p:nvGrpSpPr>
        <p:grpSpPr>
          <a:xfrm>
            <a:off x="8266994" y="1308602"/>
            <a:ext cx="2620639" cy="2689810"/>
            <a:chOff x="9231380" y="1408102"/>
            <a:chExt cx="2467495" cy="2532624"/>
          </a:xfrm>
        </p:grpSpPr>
        <p:graphicFrame>
          <p:nvGraphicFramePr>
            <p:cNvPr id="147" name="Chart 146">
              <a:extLst>
                <a:ext uri="{FF2B5EF4-FFF2-40B4-BE49-F238E27FC236}">
                  <a16:creationId xmlns:a16="http://schemas.microsoft.com/office/drawing/2014/main" id="{CD9E178E-3585-C78B-AD57-F57D93FF0D97}"/>
                </a:ext>
              </a:extLst>
            </p:cNvPr>
            <p:cNvGraphicFramePr/>
            <p:nvPr>
              <p:extLst>
                <p:ext uri="{D42A27DB-BD31-4B8C-83A1-F6EECF244321}">
                  <p14:modId xmlns:p14="http://schemas.microsoft.com/office/powerpoint/2010/main" val="32134772"/>
                </p:ext>
              </p:extLst>
            </p:nvPr>
          </p:nvGraphicFramePr>
          <p:xfrm>
            <a:off x="9231380" y="1408102"/>
            <a:ext cx="2467495" cy="2532624"/>
          </p:xfrm>
          <a:graphic>
            <a:graphicData uri="http://schemas.openxmlformats.org/drawingml/2006/chart">
              <c:chart xmlns:c="http://schemas.openxmlformats.org/drawingml/2006/chart" xmlns:r="http://schemas.openxmlformats.org/officeDocument/2006/relationships" r:id="rId5"/>
            </a:graphicData>
          </a:graphic>
        </p:graphicFrame>
        <p:sp>
          <p:nvSpPr>
            <p:cNvPr id="145" name="Rectangle 144">
              <a:extLst>
                <a:ext uri="{FF2B5EF4-FFF2-40B4-BE49-F238E27FC236}">
                  <a16:creationId xmlns:a16="http://schemas.microsoft.com/office/drawing/2014/main" id="{32CDF9FA-80CF-71AF-1D51-596BC1F114C5}"/>
                </a:ext>
              </a:extLst>
            </p:cNvPr>
            <p:cNvSpPr/>
            <p:nvPr/>
          </p:nvSpPr>
          <p:spPr>
            <a:xfrm>
              <a:off x="9317863" y="2744441"/>
              <a:ext cx="2338206" cy="706342"/>
            </a:xfrm>
            <a:prstGeom prst="rect">
              <a:avLst/>
            </a:prstGeom>
          </p:spPr>
          <p:txBody>
            <a:bodyPr wrap="square" lIns="84558" tIns="42279" rIns="84558" bIns="42279" anchor="t">
              <a:spAutoFit/>
            </a:bodyPr>
            <a:lstStyle/>
            <a:p>
              <a:pPr marL="0" marR="0" lvl="0" indent="0" algn="ctr" defTabSz="845546" rtl="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Lower cost with</a:t>
              </a:r>
              <a:b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br>
              <a: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same capacity and similar performance</a:t>
              </a:r>
              <a:r>
                <a:rPr kumimoji="0" lang="en-US" sz="1600" b="0" i="0" u="none" strike="noStrike" kern="0" cap="none" spc="0" normalizeH="0" baseline="30000" noProof="0" dirty="0">
                  <a:ln>
                    <a:noFill/>
                  </a:ln>
                  <a:solidFill>
                    <a:srgbClr val="FFFFFF"/>
                  </a:solidFill>
                  <a:effectLst/>
                  <a:uLnTx/>
                  <a:uFillTx/>
                  <a:latin typeface="IntelOne Text Light"/>
                  <a:ea typeface="Intel Clear" panose="020B0604020203020204" pitchFamily="34" charset="0"/>
                  <a:cs typeface="Helvetica Neue"/>
                </a:rPr>
                <a:t>1</a:t>
              </a:r>
            </a:p>
          </p:txBody>
        </p:sp>
        <p:sp>
          <p:nvSpPr>
            <p:cNvPr id="146" name="TextBox 145">
              <a:extLst>
                <a:ext uri="{FF2B5EF4-FFF2-40B4-BE49-F238E27FC236}">
                  <a16:creationId xmlns:a16="http://schemas.microsoft.com/office/drawing/2014/main" id="{9FA9BC1D-101B-CB5B-D058-5FAFF8429E01}"/>
                </a:ext>
              </a:extLst>
            </p:cNvPr>
            <p:cNvSpPr txBox="1"/>
            <p:nvPr/>
          </p:nvSpPr>
          <p:spPr>
            <a:xfrm>
              <a:off x="10113407" y="2251281"/>
              <a:ext cx="757856" cy="224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254731" rtl="0" eaLnBrk="1" fontAlgn="auto" latinLnBrk="0" hangingPunct="0">
                <a:lnSpc>
                  <a:spcPct val="100000"/>
                </a:lnSpc>
                <a:spcBef>
                  <a:spcPts val="0"/>
                </a:spcBef>
                <a:spcAft>
                  <a:spcPts val="0"/>
                </a:spcAft>
                <a:buClrTx/>
                <a:buSzTx/>
                <a:buFontTx/>
                <a:buNone/>
                <a:tabLst/>
                <a:defRPr/>
              </a:pPr>
              <a:r>
                <a:rPr kumimoji="0" lang="en-US" sz="111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Up to </a:t>
              </a:r>
              <a:endParaRPr kumimoji="0" lang="en-US" sz="1110" b="0" i="0" u="none" strike="noStrike" kern="0" cap="none" spc="0" normalizeH="0" baseline="30000" noProof="0" dirty="0">
                <a:ln>
                  <a:noFill/>
                </a:ln>
                <a:solidFill>
                  <a:srgbClr val="FFFFFF"/>
                </a:solidFill>
                <a:effectLst/>
                <a:uLnTx/>
                <a:uFillTx/>
                <a:latin typeface="IntelOne Text Light"/>
                <a:ea typeface="Intel Clear" panose="020B0604020203020204" pitchFamily="34" charset="0"/>
                <a:cs typeface="Helvetica Neue"/>
              </a:endParaRPr>
            </a:p>
          </p:txBody>
        </p:sp>
        <p:sp>
          <p:nvSpPr>
            <p:cNvPr id="148" name="TextBox 147">
              <a:extLst>
                <a:ext uri="{FF2B5EF4-FFF2-40B4-BE49-F238E27FC236}">
                  <a16:creationId xmlns:a16="http://schemas.microsoft.com/office/drawing/2014/main" id="{FA7B2E53-465D-7682-3E01-ABEE82173D65}"/>
                </a:ext>
              </a:extLst>
            </p:cNvPr>
            <p:cNvSpPr txBox="1"/>
            <p:nvPr/>
          </p:nvSpPr>
          <p:spPr>
            <a:xfrm>
              <a:off x="10143642" y="2345954"/>
              <a:ext cx="642973" cy="463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254731"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IntelOne Display Regular" panose="020B0503020203020204" pitchFamily="34" charset="77"/>
                  <a:ea typeface="Helvetica Neue"/>
                  <a:cs typeface="Helvetica Neue"/>
                </a:rPr>
                <a:t>18%</a:t>
              </a:r>
              <a:endParaRPr kumimoji="0" lang="en-US" sz="3200" b="1" i="0" u="none" strike="noStrike" kern="1200" cap="none" spc="0" normalizeH="0" baseline="0" noProof="0" dirty="0">
                <a:ln>
                  <a:noFill/>
                </a:ln>
                <a:solidFill>
                  <a:srgbClr val="004A86"/>
                </a:solidFill>
                <a:effectLst/>
                <a:uLnTx/>
                <a:uFillTx/>
                <a:latin typeface="IntelOne Display Regular" panose="020B0503020203020204" pitchFamily="34" charset="77"/>
                <a:ea typeface="Helvetica Neue"/>
                <a:cs typeface="Helvetica Neue"/>
                <a:sym typeface="Helvetica Neue"/>
              </a:endParaRPr>
            </a:p>
          </p:txBody>
        </p:sp>
      </p:grpSp>
      <p:sp>
        <p:nvSpPr>
          <p:cNvPr id="149" name="Triangle 148">
            <a:extLst>
              <a:ext uri="{FF2B5EF4-FFF2-40B4-BE49-F238E27FC236}">
                <a16:creationId xmlns:a16="http://schemas.microsoft.com/office/drawing/2014/main" id="{6DCA57AE-7CBE-AC47-2E31-D3092F2374EB}"/>
              </a:ext>
            </a:extLst>
          </p:cNvPr>
          <p:cNvSpPr/>
          <p:nvPr/>
        </p:nvSpPr>
        <p:spPr>
          <a:xfrm rot="5400000">
            <a:off x="9242202" y="3527994"/>
            <a:ext cx="466193" cy="204030"/>
          </a:xfrm>
          <a:prstGeom prst="triangl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307031A7-180E-4F26-B755-5940DB30936F}"/>
              </a:ext>
            </a:extLst>
          </p:cNvPr>
          <p:cNvSpPr>
            <a:spLocks noGrp="1"/>
          </p:cNvSpPr>
          <p:nvPr>
            <p:ph type="title"/>
          </p:nvPr>
        </p:nvSpPr>
        <p:spPr/>
        <p:txBody>
          <a:bodyPr/>
          <a:lstStyle/>
          <a:p>
            <a:r>
              <a:rPr lang="en-US" dirty="0"/>
              <a:t>Example 2: VMware Horizon VDI on VMware vSphere</a:t>
            </a:r>
          </a:p>
        </p:txBody>
      </p:sp>
      <p:graphicFrame>
        <p:nvGraphicFramePr>
          <p:cNvPr id="6" name="Chart 5">
            <a:extLst>
              <a:ext uri="{FF2B5EF4-FFF2-40B4-BE49-F238E27FC236}">
                <a16:creationId xmlns:a16="http://schemas.microsoft.com/office/drawing/2014/main" id="{2756D889-69AC-CAD0-4421-466BECDCD8DA}"/>
              </a:ext>
            </a:extLst>
          </p:cNvPr>
          <p:cNvGraphicFramePr/>
          <p:nvPr>
            <p:extLst>
              <p:ext uri="{D42A27DB-BD31-4B8C-83A1-F6EECF244321}">
                <p14:modId xmlns:p14="http://schemas.microsoft.com/office/powerpoint/2010/main" val="3831384198"/>
              </p:ext>
            </p:extLst>
          </p:nvPr>
        </p:nvGraphicFramePr>
        <p:xfrm>
          <a:off x="2450343" y="2312125"/>
          <a:ext cx="2417211" cy="34274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BB6FABAA-A983-18A4-72D2-DA5B3579BB36}"/>
              </a:ext>
            </a:extLst>
          </p:cNvPr>
          <p:cNvGraphicFramePr/>
          <p:nvPr>
            <p:extLst>
              <p:ext uri="{D42A27DB-BD31-4B8C-83A1-F6EECF244321}">
                <p14:modId xmlns:p14="http://schemas.microsoft.com/office/powerpoint/2010/main" val="3899766186"/>
              </p:ext>
            </p:extLst>
          </p:nvPr>
        </p:nvGraphicFramePr>
        <p:xfrm>
          <a:off x="4549896" y="2107096"/>
          <a:ext cx="2417211" cy="3632482"/>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a:extLst>
              <a:ext uri="{FF2B5EF4-FFF2-40B4-BE49-F238E27FC236}">
                <a16:creationId xmlns:a16="http://schemas.microsoft.com/office/drawing/2014/main" id="{CDB77DA2-0DA0-2D22-3D2B-C5F6F30C73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67551" y="4239867"/>
            <a:ext cx="635297" cy="620171"/>
          </a:xfrm>
          <a:prstGeom prst="rect">
            <a:avLst/>
          </a:prstGeom>
          <a:noFill/>
        </p:spPr>
      </p:pic>
      <p:sp>
        <p:nvSpPr>
          <p:cNvPr id="11" name="TextBox 10">
            <a:extLst>
              <a:ext uri="{FF2B5EF4-FFF2-40B4-BE49-F238E27FC236}">
                <a16:creationId xmlns:a16="http://schemas.microsoft.com/office/drawing/2014/main" id="{69E9D668-5A49-494B-AAA8-D316E9B44995}"/>
              </a:ext>
            </a:extLst>
          </p:cNvPr>
          <p:cNvSpPr txBox="1"/>
          <p:nvPr/>
        </p:nvSpPr>
        <p:spPr>
          <a:xfrm>
            <a:off x="8353509" y="4194893"/>
            <a:ext cx="3034655" cy="155170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Save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R="0" lvl="0" algn="l" defTabSz="914400" rtl="0" eaLnBrk="1" fontAlgn="auto" latinLnBrk="0" hangingPunct="1">
              <a:lnSpc>
                <a:spcPct val="100000"/>
              </a:lnSpc>
              <a:spcBef>
                <a:spcPts val="0"/>
              </a:spcBef>
              <a:spcAft>
                <a:spcPts val="600"/>
              </a:spcAft>
              <a:buClrTx/>
              <a:buSzTx/>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Total hardware cost per VDI user: 1</a:t>
            </a:r>
          </a:p>
          <a:p>
            <a:pPr marL="177800" marR="0" lvl="0" indent="-177800" algn="l" defTabSz="914400" rtl="0" eaLnBrk="1" fontAlgn="auto" latinLnBrk="0" hangingPunct="1">
              <a:lnSpc>
                <a:spcPct val="100000"/>
              </a:lnSpc>
              <a:spcBef>
                <a:spcPts val="0"/>
              </a:spcBef>
              <a:spcAft>
                <a:spcPts val="600"/>
              </a:spcAft>
              <a:buClrTx/>
              <a:buSzTx/>
              <a:buFont typeface="Wingdings" pitchFamily="2" charset="2"/>
              <a:buChar char="§"/>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DRAM-only: $322</a:t>
            </a:r>
          </a:p>
          <a:p>
            <a:pPr marL="177800" marR="0" lvl="0" indent="-177800" algn="l" defTabSz="914400" rtl="0" eaLnBrk="1" fontAlgn="auto" latinLnBrk="0" hangingPunct="1">
              <a:lnSpc>
                <a:spcPct val="100000"/>
              </a:lnSpc>
              <a:spcBef>
                <a:spcPts val="0"/>
              </a:spcBef>
              <a:spcAft>
                <a:spcPts val="600"/>
              </a:spcAft>
              <a:buClrTx/>
              <a:buSzTx/>
              <a:buFont typeface="Wingdings" pitchFamily="2" charset="2"/>
              <a:buChar char="§"/>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DRAM + PMem: $265</a:t>
            </a:r>
          </a:p>
          <a:p>
            <a:pPr marL="177800" marR="0" lvl="0" indent="-177800" algn="l" defTabSz="914400" rtl="0" eaLnBrk="1" fontAlgn="auto" latinLnBrk="0" hangingPunct="1">
              <a:lnSpc>
                <a:spcPct val="100000"/>
              </a:lnSpc>
              <a:spcBef>
                <a:spcPts val="0"/>
              </a:spcBef>
              <a:spcAft>
                <a:spcPts val="600"/>
              </a:spcAft>
              <a:buClrTx/>
              <a:buSzTx/>
              <a:buFont typeface="Wingdings" pitchFamily="2" charset="2"/>
              <a:buChar char="§"/>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Savings: 18%</a:t>
            </a:r>
          </a:p>
        </p:txBody>
      </p:sp>
      <p:sp>
        <p:nvSpPr>
          <p:cNvPr id="15" name="Rectangle 14">
            <a:extLst>
              <a:ext uri="{FF2B5EF4-FFF2-40B4-BE49-F238E27FC236}">
                <a16:creationId xmlns:a16="http://schemas.microsoft.com/office/drawing/2014/main" id="{58C4909A-D234-60E8-36B6-AE4B180C7D83}"/>
              </a:ext>
            </a:extLst>
          </p:cNvPr>
          <p:cNvSpPr/>
          <p:nvPr/>
        </p:nvSpPr>
        <p:spPr>
          <a:xfrm>
            <a:off x="479687" y="1163782"/>
            <a:ext cx="190005" cy="190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 name="TextBox 15">
            <a:extLst>
              <a:ext uri="{FF2B5EF4-FFF2-40B4-BE49-F238E27FC236}">
                <a16:creationId xmlns:a16="http://schemas.microsoft.com/office/drawing/2014/main" id="{8E88954A-B0D8-C952-2B31-31697A413CCF}"/>
              </a:ext>
            </a:extLst>
          </p:cNvPr>
          <p:cNvSpPr txBox="1"/>
          <p:nvPr/>
        </p:nvSpPr>
        <p:spPr>
          <a:xfrm>
            <a:off x="661594" y="1139370"/>
            <a:ext cx="6293765" cy="276999"/>
          </a:xfrm>
          <a:prstGeom prst="rect">
            <a:avLst/>
          </a:prstGeom>
          <a:noFill/>
        </p:spPr>
        <p:txBody>
          <a:bodyPr wrap="square" rtlCol="0">
            <a:spAutoFit/>
          </a:bodyPr>
          <a:lstStyle/>
          <a:p>
            <a:pPr marL="0" marR="0" lvl="0" indent="0" defTabSz="2254731" rtl="0" eaLnBrk="1" fontAlgn="auto" latinLnBrk="0" hangingPunct="0">
              <a:lnSpc>
                <a:spcPct val="100000"/>
              </a:lnSpc>
              <a:spcBef>
                <a:spcPts val="0"/>
              </a:spcBef>
              <a:spcAft>
                <a:spcPts val="0"/>
              </a:spcAft>
              <a:buClrTx/>
              <a:buSzTx/>
              <a:buFontTx/>
              <a:buNone/>
              <a:tabLst/>
              <a:defRPr/>
            </a:pPr>
            <a:r>
              <a:rPr lang="en-US" sz="1200" kern="1200" dirty="0">
                <a:solidFill>
                  <a:srgbClr val="FFFFFF"/>
                </a:solidFill>
                <a:latin typeface="IntelOne Text Light"/>
                <a:ea typeface="Intel Clear Light" panose="020B0404020203020204" pitchFamily="34" charset="0"/>
                <a:cs typeface="Intel Clear Light" panose="020B0404020203020204" pitchFamily="34" charset="0"/>
              </a:rPr>
              <a:t>2x Intel® Xeon® Platinum 8358 processor, 1 TB DRAM</a:t>
            </a:r>
          </a:p>
        </p:txBody>
      </p:sp>
      <p:sp>
        <p:nvSpPr>
          <p:cNvPr id="17" name="Rectangle 16">
            <a:extLst>
              <a:ext uri="{FF2B5EF4-FFF2-40B4-BE49-F238E27FC236}">
                <a16:creationId xmlns:a16="http://schemas.microsoft.com/office/drawing/2014/main" id="{4C9374FC-0B94-D37D-2339-2E942BF92705}"/>
              </a:ext>
            </a:extLst>
          </p:cNvPr>
          <p:cNvSpPr/>
          <p:nvPr/>
        </p:nvSpPr>
        <p:spPr>
          <a:xfrm>
            <a:off x="479687" y="1401289"/>
            <a:ext cx="190005" cy="1900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custDataLst>
      <p:tags r:id="rId1"/>
    </p:custDataLst>
    <p:extLst>
      <p:ext uri="{BB962C8B-B14F-4D97-AF65-F5344CB8AC3E}">
        <p14:creationId xmlns:p14="http://schemas.microsoft.com/office/powerpoint/2010/main" val="391803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40CA43E-A686-A7E2-1317-069BBE6B43C5}"/>
              </a:ext>
            </a:extLst>
          </p:cNvPr>
          <p:cNvSpPr txBox="1"/>
          <p:nvPr/>
        </p:nvSpPr>
        <p:spPr>
          <a:xfrm>
            <a:off x="661595" y="1382313"/>
            <a:ext cx="8039594" cy="276999"/>
          </a:xfrm>
          <a:prstGeom prst="rect">
            <a:avLst/>
          </a:prstGeom>
          <a:noFill/>
        </p:spPr>
        <p:txBody>
          <a:bodyPr wrap="square">
            <a:spAutoFit/>
          </a:bodyPr>
          <a:lstStyle/>
          <a:p>
            <a:pPr marL="0" marR="0" lvl="0" indent="0" defTabSz="2254731" rtl="0" eaLnBrk="1" fontAlgn="auto" latinLnBrk="0" hangingPunct="0">
              <a:lnSpc>
                <a:spcPct val="100000"/>
              </a:lnSpc>
              <a:spcBef>
                <a:spcPts val="0"/>
              </a:spcBef>
              <a:spcAft>
                <a:spcPts val="0"/>
              </a:spcAft>
              <a:buClrTx/>
              <a:buSzTx/>
              <a:buFontTx/>
              <a:buNone/>
              <a:tabLst/>
              <a:defRPr/>
            </a:pPr>
            <a:r>
              <a:rPr lang="en-US" sz="1200" kern="1200" dirty="0">
                <a:solidFill>
                  <a:srgbClr val="FFFFFF"/>
                </a:solidFill>
                <a:latin typeface="IntelOne Text Light"/>
                <a:ea typeface="Intel Clear Light" panose="020B0404020203020204" pitchFamily="34" charset="0"/>
                <a:cs typeface="Intel Clear Light" panose="020B0404020203020204" pitchFamily="34" charset="0"/>
              </a:rPr>
              <a:t>2x Intel® Xeon® Gold 6342 processor, 256 GB DRAM + 1 TB Intel® Optane™ PMem 200 series</a:t>
            </a:r>
          </a:p>
        </p:txBody>
      </p:sp>
      <p:cxnSp>
        <p:nvCxnSpPr>
          <p:cNvPr id="26" name="Straight Connector 25">
            <a:extLst>
              <a:ext uri="{FF2B5EF4-FFF2-40B4-BE49-F238E27FC236}">
                <a16:creationId xmlns:a16="http://schemas.microsoft.com/office/drawing/2014/main" id="{644E3306-FBF4-AD33-FB6B-92C9598C672C}"/>
              </a:ext>
            </a:extLst>
          </p:cNvPr>
          <p:cNvCxnSpPr/>
          <p:nvPr/>
        </p:nvCxnSpPr>
        <p:spPr>
          <a:xfrm>
            <a:off x="479687" y="2478830"/>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A9442D-FC67-809D-7733-8AB2FF2A1760}"/>
              </a:ext>
            </a:extLst>
          </p:cNvPr>
          <p:cNvCxnSpPr/>
          <p:nvPr/>
        </p:nvCxnSpPr>
        <p:spPr>
          <a:xfrm>
            <a:off x="479687" y="3440731"/>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C4CE33-EF0A-D2CE-D770-8955C6532AA2}"/>
              </a:ext>
            </a:extLst>
          </p:cNvPr>
          <p:cNvCxnSpPr/>
          <p:nvPr/>
        </p:nvCxnSpPr>
        <p:spPr>
          <a:xfrm>
            <a:off x="479687" y="4402632"/>
            <a:ext cx="636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0FAA8BC-2517-690B-FCAA-9836D2DCF7E1}"/>
              </a:ext>
            </a:extLst>
          </p:cNvPr>
          <p:cNvSpPr/>
          <p:nvPr/>
        </p:nvSpPr>
        <p:spPr>
          <a:xfrm>
            <a:off x="7343567" y="4043126"/>
            <a:ext cx="4218712" cy="1335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aphicFrame>
        <p:nvGraphicFramePr>
          <p:cNvPr id="5" name="Chart 4">
            <a:extLst>
              <a:ext uri="{FF2B5EF4-FFF2-40B4-BE49-F238E27FC236}">
                <a16:creationId xmlns:a16="http://schemas.microsoft.com/office/drawing/2014/main" id="{D491774D-2A07-A69A-AF10-B5B57628A975}"/>
              </a:ext>
            </a:extLst>
          </p:cNvPr>
          <p:cNvGraphicFramePr/>
          <p:nvPr>
            <p:extLst>
              <p:ext uri="{D42A27DB-BD31-4B8C-83A1-F6EECF244321}">
                <p14:modId xmlns:p14="http://schemas.microsoft.com/office/powerpoint/2010/main" val="2147997504"/>
              </p:ext>
            </p:extLst>
          </p:nvPr>
        </p:nvGraphicFramePr>
        <p:xfrm>
          <a:off x="343082" y="1859962"/>
          <a:ext cx="2417211" cy="3879615"/>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a:extLst>
              <a:ext uri="{FF2B5EF4-FFF2-40B4-BE49-F238E27FC236}">
                <a16:creationId xmlns:a16="http://schemas.microsoft.com/office/drawing/2014/main" id="{9D82F6B9-39C3-B52A-C38C-27EE42153368}"/>
              </a:ext>
            </a:extLst>
          </p:cNvPr>
          <p:cNvGrpSpPr/>
          <p:nvPr/>
        </p:nvGrpSpPr>
        <p:grpSpPr>
          <a:xfrm>
            <a:off x="2840216" y="1835157"/>
            <a:ext cx="1901342" cy="3998115"/>
            <a:chOff x="3634047" y="1835157"/>
            <a:chExt cx="1901342" cy="3998115"/>
          </a:xfrm>
          <a:noFill/>
        </p:grpSpPr>
        <p:grpSp>
          <p:nvGrpSpPr>
            <p:cNvPr id="117" name="Group 116">
              <a:extLst>
                <a:ext uri="{FF2B5EF4-FFF2-40B4-BE49-F238E27FC236}">
                  <a16:creationId xmlns:a16="http://schemas.microsoft.com/office/drawing/2014/main" id="{90F831CE-A4AF-B1AB-D86A-3679DCB15320}"/>
                </a:ext>
              </a:extLst>
            </p:cNvPr>
            <p:cNvGrpSpPr/>
            <p:nvPr/>
          </p:nvGrpSpPr>
          <p:grpSpPr>
            <a:xfrm>
              <a:off x="3634047" y="1835157"/>
              <a:ext cx="1887465" cy="2426210"/>
              <a:chOff x="2325168" y="1705441"/>
              <a:chExt cx="2427822" cy="2623668"/>
            </a:xfrm>
            <a:grpFill/>
          </p:grpSpPr>
          <p:sp>
            <p:nvSpPr>
              <p:cNvPr id="118" name="Rectangle 117">
                <a:extLst>
                  <a:ext uri="{FF2B5EF4-FFF2-40B4-BE49-F238E27FC236}">
                    <a16:creationId xmlns:a16="http://schemas.microsoft.com/office/drawing/2014/main" id="{B62C0FDE-2EC6-32E7-2315-44C414AE7178}"/>
                  </a:ext>
                </a:extLst>
              </p:cNvPr>
              <p:cNvSpPr/>
              <p:nvPr/>
            </p:nvSpPr>
            <p:spPr>
              <a:xfrm>
                <a:off x="2325168" y="1705441"/>
                <a:ext cx="2427822" cy="169055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119" name="Down Arrow 118">
                <a:extLst>
                  <a:ext uri="{FF2B5EF4-FFF2-40B4-BE49-F238E27FC236}">
                    <a16:creationId xmlns:a16="http://schemas.microsoft.com/office/drawing/2014/main" id="{4FA14A74-FD09-D178-6552-C0A9696AD7A1}"/>
                  </a:ext>
                </a:extLst>
              </p:cNvPr>
              <p:cNvSpPr/>
              <p:nvPr/>
            </p:nvSpPr>
            <p:spPr>
              <a:xfrm>
                <a:off x="3434075" y="3365938"/>
                <a:ext cx="292036" cy="963171"/>
              </a:xfrm>
              <a:prstGeom prst="downArrow">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sp>
          <p:nvSpPr>
            <p:cNvPr id="130" name="Rectangle 129">
              <a:extLst>
                <a:ext uri="{FF2B5EF4-FFF2-40B4-BE49-F238E27FC236}">
                  <a16:creationId xmlns:a16="http://schemas.microsoft.com/office/drawing/2014/main" id="{36442B83-5C69-1855-42A7-D1F09A8D8533}"/>
                </a:ext>
              </a:extLst>
            </p:cNvPr>
            <p:cNvSpPr/>
            <p:nvPr/>
          </p:nvSpPr>
          <p:spPr>
            <a:xfrm>
              <a:off x="3647924" y="4269953"/>
              <a:ext cx="1887465" cy="1563319"/>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sp>
        <p:nvSpPr>
          <p:cNvPr id="58" name="TextBox 57">
            <a:extLst>
              <a:ext uri="{FF2B5EF4-FFF2-40B4-BE49-F238E27FC236}">
                <a16:creationId xmlns:a16="http://schemas.microsoft.com/office/drawing/2014/main" id="{B4062127-A23A-4D74-8B64-A162F3B55413}"/>
              </a:ext>
            </a:extLst>
          </p:cNvPr>
          <p:cNvSpPr txBox="1"/>
          <p:nvPr/>
        </p:nvSpPr>
        <p:spPr>
          <a:xfrm>
            <a:off x="548258" y="6209526"/>
            <a:ext cx="10839906"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ea typeface="Helvetica Neue"/>
                <a:cs typeface="Neo Sans Intel"/>
              </a:rPr>
              <a:t>1 Performance results are based on testing by February 24, 2022 and may not reflect all publicly available updates. See </a:t>
            </a:r>
            <a:r>
              <a:rPr lang="en-US" sz="900" kern="1200" dirty="0">
                <a:solidFill>
                  <a:schemeClr val="tx1"/>
                </a:solidFill>
                <a:ea typeface="Helvetica Neue"/>
                <a:cs typeface="Neo Sans Intel"/>
              </a:rPr>
              <a:t>reference slide 31</a:t>
            </a:r>
            <a:r>
              <a:rPr kumimoji="0" lang="en-US" sz="900" b="0" i="0" u="none" strike="noStrike" kern="1200" cap="none" spc="0" normalizeH="0" baseline="0" noProof="0" dirty="0">
                <a:ln>
                  <a:noFill/>
                </a:ln>
                <a:solidFill>
                  <a:schemeClr val="tx1"/>
                </a:solidFill>
                <a:effectLst/>
                <a:uLnTx/>
                <a:uFillTx/>
                <a:ea typeface="Helvetica Neue"/>
                <a:cs typeface="Neo Sans Intel"/>
              </a:rPr>
              <a:t> for workloads and configurations. Results may vary.</a:t>
            </a:r>
          </a:p>
        </p:txBody>
      </p:sp>
      <p:grpSp>
        <p:nvGrpSpPr>
          <p:cNvPr id="144" name="Group 143">
            <a:extLst>
              <a:ext uri="{FF2B5EF4-FFF2-40B4-BE49-F238E27FC236}">
                <a16:creationId xmlns:a16="http://schemas.microsoft.com/office/drawing/2014/main" id="{0B23AFE1-5FCD-CA52-3702-E42A3D1F1C1A}"/>
              </a:ext>
            </a:extLst>
          </p:cNvPr>
          <p:cNvGrpSpPr/>
          <p:nvPr/>
        </p:nvGrpSpPr>
        <p:grpSpPr>
          <a:xfrm>
            <a:off x="8266994" y="1308602"/>
            <a:ext cx="2620639" cy="2689810"/>
            <a:chOff x="9231380" y="1408102"/>
            <a:chExt cx="2467495" cy="2532624"/>
          </a:xfrm>
        </p:grpSpPr>
        <p:graphicFrame>
          <p:nvGraphicFramePr>
            <p:cNvPr id="147" name="Chart 146">
              <a:extLst>
                <a:ext uri="{FF2B5EF4-FFF2-40B4-BE49-F238E27FC236}">
                  <a16:creationId xmlns:a16="http://schemas.microsoft.com/office/drawing/2014/main" id="{CD9E178E-3585-C78B-AD57-F57D93FF0D97}"/>
                </a:ext>
              </a:extLst>
            </p:cNvPr>
            <p:cNvGraphicFramePr/>
            <p:nvPr>
              <p:extLst>
                <p:ext uri="{D42A27DB-BD31-4B8C-83A1-F6EECF244321}">
                  <p14:modId xmlns:p14="http://schemas.microsoft.com/office/powerpoint/2010/main" val="711254699"/>
                </p:ext>
              </p:extLst>
            </p:nvPr>
          </p:nvGraphicFramePr>
          <p:xfrm>
            <a:off x="9231380" y="1408102"/>
            <a:ext cx="2467495" cy="2532624"/>
          </p:xfrm>
          <a:graphic>
            <a:graphicData uri="http://schemas.openxmlformats.org/drawingml/2006/chart">
              <c:chart xmlns:c="http://schemas.openxmlformats.org/drawingml/2006/chart" xmlns:r="http://schemas.openxmlformats.org/officeDocument/2006/relationships" r:id="rId5"/>
            </a:graphicData>
          </a:graphic>
        </p:graphicFrame>
        <p:sp>
          <p:nvSpPr>
            <p:cNvPr id="145" name="Rectangle 144">
              <a:extLst>
                <a:ext uri="{FF2B5EF4-FFF2-40B4-BE49-F238E27FC236}">
                  <a16:creationId xmlns:a16="http://schemas.microsoft.com/office/drawing/2014/main" id="{32CDF9FA-80CF-71AF-1D51-596BC1F114C5}"/>
                </a:ext>
              </a:extLst>
            </p:cNvPr>
            <p:cNvSpPr/>
            <p:nvPr/>
          </p:nvSpPr>
          <p:spPr>
            <a:xfrm>
              <a:off x="9317863" y="2744441"/>
              <a:ext cx="2338206" cy="497693"/>
            </a:xfrm>
            <a:prstGeom prst="rect">
              <a:avLst/>
            </a:prstGeom>
          </p:spPr>
          <p:txBody>
            <a:bodyPr wrap="square" lIns="84558" tIns="42279" rIns="84558" bIns="42279" anchor="t">
              <a:spAutoFit/>
            </a:bodyPr>
            <a:lstStyle/>
            <a:p>
              <a:pPr marL="0" marR="0" lvl="0" indent="0" algn="ctr" defTabSz="845546" rtl="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Lower cost</a:t>
              </a:r>
              <a:b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br>
              <a: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p</a:t>
              </a:r>
              <a:r>
                <a:rPr lang="en-US" sz="1600" dirty="0">
                  <a:solidFill>
                    <a:srgbClr val="FFFFFF"/>
                  </a:solidFill>
                  <a:latin typeface="IntelOne Text Light"/>
                  <a:ea typeface="Intel Clear" panose="020B0604020203020204" pitchFamily="34" charset="0"/>
                  <a:cs typeface="Helvetica Neue"/>
                </a:rPr>
                <a:t>er </a:t>
              </a:r>
              <a:r>
                <a:rPr kumimoji="0" lang="en-US" sz="160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node</a:t>
              </a:r>
              <a:endParaRPr kumimoji="0" lang="en-US" sz="1600" b="0" i="0" u="none" strike="noStrike" kern="0" cap="none" spc="0" normalizeH="0" baseline="30000" noProof="0" dirty="0">
                <a:ln>
                  <a:noFill/>
                </a:ln>
                <a:solidFill>
                  <a:srgbClr val="FFFFFF"/>
                </a:solidFill>
                <a:effectLst/>
                <a:uLnTx/>
                <a:uFillTx/>
                <a:latin typeface="IntelOne Text Light"/>
                <a:ea typeface="Intel Clear" panose="020B0604020203020204" pitchFamily="34" charset="0"/>
                <a:cs typeface="Helvetica Neue"/>
              </a:endParaRPr>
            </a:p>
          </p:txBody>
        </p:sp>
        <p:sp>
          <p:nvSpPr>
            <p:cNvPr id="146" name="TextBox 145">
              <a:extLst>
                <a:ext uri="{FF2B5EF4-FFF2-40B4-BE49-F238E27FC236}">
                  <a16:creationId xmlns:a16="http://schemas.microsoft.com/office/drawing/2014/main" id="{9FA9BC1D-101B-CB5B-D058-5FAFF8429E01}"/>
                </a:ext>
              </a:extLst>
            </p:cNvPr>
            <p:cNvSpPr txBox="1"/>
            <p:nvPr/>
          </p:nvSpPr>
          <p:spPr>
            <a:xfrm>
              <a:off x="10113407" y="2251281"/>
              <a:ext cx="757856" cy="224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254731" rtl="0" eaLnBrk="1" fontAlgn="auto" latinLnBrk="0" hangingPunct="0">
                <a:lnSpc>
                  <a:spcPct val="100000"/>
                </a:lnSpc>
                <a:spcBef>
                  <a:spcPts val="0"/>
                </a:spcBef>
                <a:spcAft>
                  <a:spcPts val="0"/>
                </a:spcAft>
                <a:buClrTx/>
                <a:buSzTx/>
                <a:buFontTx/>
                <a:buNone/>
                <a:tabLst/>
                <a:defRPr/>
              </a:pPr>
              <a:r>
                <a:rPr kumimoji="0" lang="en-US" sz="1110" b="0" i="0" u="none" strike="noStrike" kern="0" cap="none" spc="0" normalizeH="0" baseline="0" noProof="0" dirty="0">
                  <a:ln>
                    <a:noFill/>
                  </a:ln>
                  <a:solidFill>
                    <a:srgbClr val="FFFFFF"/>
                  </a:solidFill>
                  <a:effectLst/>
                  <a:uLnTx/>
                  <a:uFillTx/>
                  <a:latin typeface="IntelOne Text Light"/>
                  <a:ea typeface="Intel Clear" panose="020B0604020203020204" pitchFamily="34" charset="0"/>
                  <a:cs typeface="Helvetica Neue"/>
                </a:rPr>
                <a:t>Up to </a:t>
              </a:r>
              <a:endParaRPr kumimoji="0" lang="en-US" sz="1110" b="0" i="0" u="none" strike="noStrike" kern="0" cap="none" spc="0" normalizeH="0" baseline="30000" noProof="0" dirty="0">
                <a:ln>
                  <a:noFill/>
                </a:ln>
                <a:solidFill>
                  <a:srgbClr val="FFFFFF"/>
                </a:solidFill>
                <a:effectLst/>
                <a:uLnTx/>
                <a:uFillTx/>
                <a:latin typeface="IntelOne Text Light"/>
                <a:ea typeface="Intel Clear" panose="020B0604020203020204" pitchFamily="34" charset="0"/>
                <a:cs typeface="Helvetica Neue"/>
              </a:endParaRPr>
            </a:p>
          </p:txBody>
        </p:sp>
        <p:sp>
          <p:nvSpPr>
            <p:cNvPr id="148" name="TextBox 147">
              <a:extLst>
                <a:ext uri="{FF2B5EF4-FFF2-40B4-BE49-F238E27FC236}">
                  <a16:creationId xmlns:a16="http://schemas.microsoft.com/office/drawing/2014/main" id="{FA7B2E53-465D-7682-3E01-ABEE82173D65}"/>
                </a:ext>
              </a:extLst>
            </p:cNvPr>
            <p:cNvSpPr txBox="1"/>
            <p:nvPr/>
          </p:nvSpPr>
          <p:spPr>
            <a:xfrm>
              <a:off x="10081760" y="2345954"/>
              <a:ext cx="766738" cy="463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254731"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IntelOne Display Regular" panose="020B0503020203020204" pitchFamily="34" charset="77"/>
                  <a:ea typeface="Helvetica Neue"/>
                  <a:cs typeface="Helvetica Neue"/>
                </a:rPr>
                <a:t>30%</a:t>
              </a:r>
              <a:endParaRPr kumimoji="0" lang="en-US" sz="3200" b="1" i="0" u="none" strike="noStrike" kern="1200" cap="none" spc="0" normalizeH="0" baseline="0" noProof="0" dirty="0">
                <a:ln>
                  <a:noFill/>
                </a:ln>
                <a:solidFill>
                  <a:srgbClr val="004A86"/>
                </a:solidFill>
                <a:effectLst/>
                <a:uLnTx/>
                <a:uFillTx/>
                <a:latin typeface="IntelOne Display Regular" panose="020B0503020203020204" pitchFamily="34" charset="77"/>
                <a:ea typeface="Helvetica Neue"/>
                <a:cs typeface="Helvetica Neue"/>
                <a:sym typeface="Helvetica Neue"/>
              </a:endParaRPr>
            </a:p>
          </p:txBody>
        </p:sp>
      </p:grpSp>
      <p:sp>
        <p:nvSpPr>
          <p:cNvPr id="149" name="Triangle 148">
            <a:extLst>
              <a:ext uri="{FF2B5EF4-FFF2-40B4-BE49-F238E27FC236}">
                <a16:creationId xmlns:a16="http://schemas.microsoft.com/office/drawing/2014/main" id="{6DCA57AE-7CBE-AC47-2E31-D3092F2374EB}"/>
              </a:ext>
            </a:extLst>
          </p:cNvPr>
          <p:cNvSpPr/>
          <p:nvPr/>
        </p:nvSpPr>
        <p:spPr>
          <a:xfrm rot="5400000">
            <a:off x="9242202" y="3527994"/>
            <a:ext cx="466193" cy="204030"/>
          </a:xfrm>
          <a:prstGeom prst="triangl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977" tIns="46977" rIns="46977" bIns="46977" numCol="1" spcCol="38100" rtlCol="0" anchor="ctr">
            <a:noAutofit/>
          </a:bodyPr>
          <a:lstStyle/>
          <a:p>
            <a:pPr marL="0" marR="0" lvl="0" indent="0" algn="ctr" defTabSz="763340" rtl="0" eaLnBrk="1" fontAlgn="auto" latinLnBrk="0" hangingPunct="0">
              <a:lnSpc>
                <a:spcPct val="100000"/>
              </a:lnSpc>
              <a:spcBef>
                <a:spcPts val="0"/>
              </a:spcBef>
              <a:spcAft>
                <a:spcPts val="0"/>
              </a:spcAft>
              <a:buClrTx/>
              <a:buSzTx/>
              <a:buFontTx/>
              <a:buNone/>
              <a:tabLst/>
              <a:defRPr/>
            </a:pPr>
            <a:endParaRPr kumimoji="0" lang="en-US" sz="2959" b="0" i="0" u="none" strike="noStrike" kern="120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307031A7-180E-4F26-B755-5940DB30936F}"/>
              </a:ext>
            </a:extLst>
          </p:cNvPr>
          <p:cNvSpPr>
            <a:spLocks noGrp="1"/>
          </p:cNvSpPr>
          <p:nvPr>
            <p:ph type="title"/>
          </p:nvPr>
        </p:nvSpPr>
        <p:spPr/>
        <p:txBody>
          <a:bodyPr/>
          <a:lstStyle/>
          <a:p>
            <a:r>
              <a:rPr lang="en-US" dirty="0"/>
              <a:t>Example 3: Citrix on Nutanix</a:t>
            </a:r>
          </a:p>
        </p:txBody>
      </p:sp>
      <p:graphicFrame>
        <p:nvGraphicFramePr>
          <p:cNvPr id="6" name="Chart 5">
            <a:extLst>
              <a:ext uri="{FF2B5EF4-FFF2-40B4-BE49-F238E27FC236}">
                <a16:creationId xmlns:a16="http://schemas.microsoft.com/office/drawing/2014/main" id="{2756D889-69AC-CAD0-4421-466BECDCD8DA}"/>
              </a:ext>
            </a:extLst>
          </p:cNvPr>
          <p:cNvGraphicFramePr/>
          <p:nvPr>
            <p:extLst>
              <p:ext uri="{D42A27DB-BD31-4B8C-83A1-F6EECF244321}">
                <p14:modId xmlns:p14="http://schemas.microsoft.com/office/powerpoint/2010/main" val="2139954262"/>
              </p:ext>
            </p:extLst>
          </p:nvPr>
        </p:nvGraphicFramePr>
        <p:xfrm>
          <a:off x="2450343" y="2312125"/>
          <a:ext cx="2417211" cy="34274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BB6FABAA-A983-18A4-72D2-DA5B3579BB36}"/>
              </a:ext>
            </a:extLst>
          </p:cNvPr>
          <p:cNvGraphicFramePr/>
          <p:nvPr>
            <p:extLst>
              <p:ext uri="{D42A27DB-BD31-4B8C-83A1-F6EECF244321}">
                <p14:modId xmlns:p14="http://schemas.microsoft.com/office/powerpoint/2010/main" val="2650790396"/>
              </p:ext>
            </p:extLst>
          </p:nvPr>
        </p:nvGraphicFramePr>
        <p:xfrm>
          <a:off x="4549896" y="2107096"/>
          <a:ext cx="2417211" cy="3632482"/>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69E9D668-5A49-494B-AAA8-D316E9B44995}"/>
              </a:ext>
            </a:extLst>
          </p:cNvPr>
          <p:cNvSpPr txBox="1"/>
          <p:nvPr/>
        </p:nvSpPr>
        <p:spPr>
          <a:xfrm>
            <a:off x="8353509" y="4194893"/>
            <a:ext cx="3000291" cy="110543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Do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R="0" lvl="0" algn="l" defTabSz="914400" rtl="0" eaLnBrk="1" fontAlgn="auto" latinLnBrk="0" hangingPunct="1">
              <a:lnSpc>
                <a:spcPct val="100000"/>
              </a:lnSpc>
              <a:spcBef>
                <a:spcPts val="0"/>
              </a:spcBef>
              <a:spcAft>
                <a:spcPts val="600"/>
              </a:spcAft>
              <a:buClrTx/>
              <a:buSzTx/>
              <a:tabLst/>
              <a:defRPr/>
            </a:pPr>
            <a:r>
              <a:rPr kumimoji="0" lang="en-US" sz="1400" i="0" u="none" strike="noStrike" kern="0" cap="none" spc="0" normalizeH="0" baseline="0" noProof="0" dirty="0">
                <a:ln>
                  <a:noFill/>
                </a:ln>
                <a:solidFill>
                  <a:srgbClr val="FFFFFF"/>
                </a:solidFill>
                <a:effectLst/>
                <a:uLnTx/>
                <a:uFillTx/>
                <a:ea typeface="Intel Clear" panose="020B0604020203020204" pitchFamily="34" charset="0"/>
              </a:rPr>
              <a:t>Support same number of users with similar latency at a lower cost</a:t>
            </a:r>
            <a:r>
              <a:rPr kumimoji="0" lang="en-US" sz="1400" i="0" u="none" strike="noStrike" kern="0" cap="none" spc="0" normalizeH="0" baseline="30000" noProof="0" dirty="0">
                <a:ln>
                  <a:noFill/>
                </a:ln>
                <a:solidFill>
                  <a:srgbClr val="FFFFFF"/>
                </a:solidFill>
                <a:effectLst/>
                <a:uLnTx/>
                <a:uFillTx/>
                <a:ea typeface="Intel Clear" panose="020B0604020203020204" pitchFamily="34" charset="0"/>
              </a:rPr>
              <a:t> </a:t>
            </a:r>
            <a:r>
              <a:rPr lang="en-US" sz="1400" kern="0" dirty="0">
                <a:solidFill>
                  <a:srgbClr val="FFFFFF"/>
                </a:solidFill>
                <a:ea typeface="Intel Clear" panose="020B0604020203020204" pitchFamily="34" charset="0"/>
              </a:rPr>
              <a:t>with similar end-user experience</a:t>
            </a:r>
            <a:r>
              <a:rPr lang="en-US" sz="1400" kern="0" baseline="30000" dirty="0">
                <a:solidFill>
                  <a:srgbClr val="FFFFFF"/>
                </a:solidFill>
                <a:ea typeface="Intel Clear" panose="020B0604020203020204" pitchFamily="34" charset="0"/>
              </a:rPr>
              <a:t>1</a:t>
            </a:r>
          </a:p>
        </p:txBody>
      </p:sp>
      <p:sp>
        <p:nvSpPr>
          <p:cNvPr id="15" name="Rectangle 14">
            <a:extLst>
              <a:ext uri="{FF2B5EF4-FFF2-40B4-BE49-F238E27FC236}">
                <a16:creationId xmlns:a16="http://schemas.microsoft.com/office/drawing/2014/main" id="{58C4909A-D234-60E8-36B6-AE4B180C7D83}"/>
              </a:ext>
            </a:extLst>
          </p:cNvPr>
          <p:cNvSpPr/>
          <p:nvPr/>
        </p:nvSpPr>
        <p:spPr>
          <a:xfrm>
            <a:off x="479687" y="1163782"/>
            <a:ext cx="190005" cy="190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 name="TextBox 15">
            <a:extLst>
              <a:ext uri="{FF2B5EF4-FFF2-40B4-BE49-F238E27FC236}">
                <a16:creationId xmlns:a16="http://schemas.microsoft.com/office/drawing/2014/main" id="{8E88954A-B0D8-C952-2B31-31697A413CCF}"/>
              </a:ext>
            </a:extLst>
          </p:cNvPr>
          <p:cNvSpPr txBox="1"/>
          <p:nvPr/>
        </p:nvSpPr>
        <p:spPr>
          <a:xfrm>
            <a:off x="661594" y="1139370"/>
            <a:ext cx="6293765" cy="276999"/>
          </a:xfrm>
          <a:prstGeom prst="rect">
            <a:avLst/>
          </a:prstGeom>
          <a:noFill/>
        </p:spPr>
        <p:txBody>
          <a:bodyPr wrap="square" rtlCol="0">
            <a:spAutoFit/>
          </a:bodyPr>
          <a:lstStyle/>
          <a:p>
            <a:pPr marL="0" marR="0" lvl="0" indent="0" defTabSz="2254731" rtl="0" eaLnBrk="1" fontAlgn="auto" latinLnBrk="0" hangingPunct="0">
              <a:lnSpc>
                <a:spcPct val="100000"/>
              </a:lnSpc>
              <a:spcBef>
                <a:spcPts val="0"/>
              </a:spcBef>
              <a:spcAft>
                <a:spcPts val="0"/>
              </a:spcAft>
              <a:buClrTx/>
              <a:buSzTx/>
              <a:buFontTx/>
              <a:buNone/>
              <a:tabLst/>
              <a:defRPr/>
            </a:pPr>
            <a:r>
              <a:rPr lang="en-US" sz="1200" kern="1200" dirty="0">
                <a:solidFill>
                  <a:srgbClr val="FFFFFF"/>
                </a:solidFill>
                <a:latin typeface="IntelOne Text Light"/>
                <a:ea typeface="Intel Clear Light" panose="020B0404020203020204" pitchFamily="34" charset="0"/>
                <a:cs typeface="Intel Clear Light" panose="020B0404020203020204" pitchFamily="34" charset="0"/>
              </a:rPr>
              <a:t>2x Intel® Xeon® Gold 6342 processor, 1 TB DRAM</a:t>
            </a:r>
          </a:p>
        </p:txBody>
      </p:sp>
      <p:sp>
        <p:nvSpPr>
          <p:cNvPr id="17" name="Rectangle 16">
            <a:extLst>
              <a:ext uri="{FF2B5EF4-FFF2-40B4-BE49-F238E27FC236}">
                <a16:creationId xmlns:a16="http://schemas.microsoft.com/office/drawing/2014/main" id="{4C9374FC-0B94-D37D-2339-2E942BF92705}"/>
              </a:ext>
            </a:extLst>
          </p:cNvPr>
          <p:cNvSpPr/>
          <p:nvPr/>
        </p:nvSpPr>
        <p:spPr>
          <a:xfrm>
            <a:off x="479687" y="1401289"/>
            <a:ext cx="190005" cy="1900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8" name="Picture 7">
            <a:extLst>
              <a:ext uri="{FF2B5EF4-FFF2-40B4-BE49-F238E27FC236}">
                <a16:creationId xmlns:a16="http://schemas.microsoft.com/office/drawing/2014/main" id="{5FC03C81-3C52-7001-C1D9-6A7532F152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93140" y="4194893"/>
            <a:ext cx="648319" cy="648319"/>
          </a:xfrm>
          <a:prstGeom prst="rect">
            <a:avLst/>
          </a:prstGeom>
          <a:noFill/>
        </p:spPr>
      </p:pic>
    </p:spTree>
    <p:custDataLst>
      <p:tags r:id="rId1"/>
    </p:custDataLst>
    <p:extLst>
      <p:ext uri="{BB962C8B-B14F-4D97-AF65-F5344CB8AC3E}">
        <p14:creationId xmlns:p14="http://schemas.microsoft.com/office/powerpoint/2010/main" val="34407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F45F-BB45-ADC4-E0BB-5103563DDEE9}"/>
              </a:ext>
            </a:extLst>
          </p:cNvPr>
          <p:cNvSpPr>
            <a:spLocks noGrp="1"/>
          </p:cNvSpPr>
          <p:nvPr>
            <p:ph type="title"/>
          </p:nvPr>
        </p:nvSpPr>
        <p:spPr/>
        <p:txBody>
          <a:bodyPr/>
          <a:lstStyle/>
          <a:p>
            <a:r>
              <a:rPr lang="en-US" dirty="0"/>
              <a:t>The Open Standards Solution of CXL</a:t>
            </a:r>
          </a:p>
        </p:txBody>
      </p:sp>
    </p:spTree>
    <p:extLst>
      <p:ext uri="{BB962C8B-B14F-4D97-AF65-F5344CB8AC3E}">
        <p14:creationId xmlns:p14="http://schemas.microsoft.com/office/powerpoint/2010/main" val="317161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CABDFA-8C6D-44B7-BFDC-D9DA8DA1F3DF}"/>
              </a:ext>
            </a:extLst>
          </p:cNvPr>
          <p:cNvPicPr>
            <a:picLocks noChangeAspect="1"/>
          </p:cNvPicPr>
          <p:nvPr/>
        </p:nvPicPr>
        <p:blipFill>
          <a:blip r:embed="rId2"/>
          <a:stretch>
            <a:fillRect/>
          </a:stretch>
        </p:blipFill>
        <p:spPr>
          <a:xfrm>
            <a:off x="7076688" y="3812844"/>
            <a:ext cx="4277112" cy="2406344"/>
          </a:xfrm>
          <a:prstGeom prst="rect">
            <a:avLst/>
          </a:prstGeom>
        </p:spPr>
      </p:pic>
      <p:pic>
        <p:nvPicPr>
          <p:cNvPr id="6" name="Picture 5">
            <a:extLst>
              <a:ext uri="{FF2B5EF4-FFF2-40B4-BE49-F238E27FC236}">
                <a16:creationId xmlns:a16="http://schemas.microsoft.com/office/drawing/2014/main" id="{2D1FB125-1549-4E41-A6BC-A25ED978FDAB}"/>
              </a:ext>
            </a:extLst>
          </p:cNvPr>
          <p:cNvPicPr>
            <a:picLocks noChangeAspect="1"/>
          </p:cNvPicPr>
          <p:nvPr/>
        </p:nvPicPr>
        <p:blipFill>
          <a:blip r:embed="rId3"/>
          <a:stretch>
            <a:fillRect/>
          </a:stretch>
        </p:blipFill>
        <p:spPr>
          <a:xfrm>
            <a:off x="7076688" y="1263472"/>
            <a:ext cx="4277112" cy="2406344"/>
          </a:xfrm>
          <a:prstGeom prst="rect">
            <a:avLst/>
          </a:prstGeom>
        </p:spPr>
      </p:pic>
      <p:sp>
        <p:nvSpPr>
          <p:cNvPr id="2" name="Title 1">
            <a:extLst>
              <a:ext uri="{FF2B5EF4-FFF2-40B4-BE49-F238E27FC236}">
                <a16:creationId xmlns:a16="http://schemas.microsoft.com/office/drawing/2014/main" id="{34ED2E10-6137-4851-89FB-89A37D062370}"/>
              </a:ext>
            </a:extLst>
          </p:cNvPr>
          <p:cNvSpPr>
            <a:spLocks noGrp="1"/>
          </p:cNvSpPr>
          <p:nvPr>
            <p:ph type="title"/>
          </p:nvPr>
        </p:nvSpPr>
        <p:spPr/>
        <p:txBody>
          <a:bodyPr/>
          <a:lstStyle/>
          <a:p>
            <a:r>
              <a:rPr lang="en-US" dirty="0"/>
              <a:t>CXL™ Consortium – Industry-Wide Focus on the Future</a:t>
            </a:r>
          </a:p>
        </p:txBody>
      </p:sp>
      <p:pic>
        <p:nvPicPr>
          <p:cNvPr id="3" name="Picture 2">
            <a:extLst>
              <a:ext uri="{FF2B5EF4-FFF2-40B4-BE49-F238E27FC236}">
                <a16:creationId xmlns:a16="http://schemas.microsoft.com/office/drawing/2014/main" id="{447C36AE-99D1-45F6-A352-DBEFA7DC1C88}"/>
              </a:ext>
            </a:extLst>
          </p:cNvPr>
          <p:cNvPicPr>
            <a:picLocks noChangeAspect="1"/>
          </p:cNvPicPr>
          <p:nvPr/>
        </p:nvPicPr>
        <p:blipFill>
          <a:blip r:embed="rId4"/>
          <a:stretch>
            <a:fillRect/>
          </a:stretch>
        </p:blipFill>
        <p:spPr>
          <a:xfrm>
            <a:off x="381000" y="2081392"/>
            <a:ext cx="6155079" cy="3462904"/>
          </a:xfrm>
          <a:prstGeom prst="rect">
            <a:avLst/>
          </a:prstGeom>
        </p:spPr>
      </p:pic>
      <p:sp>
        <p:nvSpPr>
          <p:cNvPr id="4" name="Rectangle 3">
            <a:extLst>
              <a:ext uri="{FF2B5EF4-FFF2-40B4-BE49-F238E27FC236}">
                <a16:creationId xmlns:a16="http://schemas.microsoft.com/office/drawing/2014/main" id="{D48625BD-1B2C-8946-9E68-57D35AF2EBCF}"/>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spTree>
    <p:extLst>
      <p:ext uri="{BB962C8B-B14F-4D97-AF65-F5344CB8AC3E}">
        <p14:creationId xmlns:p14="http://schemas.microsoft.com/office/powerpoint/2010/main" val="256850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829765-6FFD-B176-587D-B1372B1A0702}"/>
              </a:ext>
            </a:extLst>
          </p:cNvPr>
          <p:cNvSpPr>
            <a:spLocks noGrp="1"/>
          </p:cNvSpPr>
          <p:nvPr>
            <p:ph idx="1"/>
          </p:nvPr>
        </p:nvSpPr>
        <p:spPr>
          <a:xfrm>
            <a:off x="381001" y="2183907"/>
            <a:ext cx="5714999" cy="4216892"/>
          </a:xfrm>
        </p:spPr>
        <p:txBody>
          <a:bodyPr>
            <a:normAutofit/>
          </a:bodyPr>
          <a:lstStyle/>
          <a:p>
            <a:pPr defTabSz="825500">
              <a:lnSpc>
                <a:spcPct val="100000"/>
              </a:lnSpc>
              <a:spcBef>
                <a:spcPts val="0"/>
              </a:spcBef>
              <a:defRPr/>
            </a:pPr>
            <a:r>
              <a:rPr lang="en-US" sz="2000" dirty="0">
                <a:solidFill>
                  <a:srgbClr val="FFFFFF"/>
                </a:solidFill>
                <a:latin typeface="IntelOne Display Regular"/>
                <a:ea typeface="Helvetica Neue Medium"/>
                <a:cs typeface="Helvetica Neue Medium"/>
                <a:sym typeface="Helvetica Neue Medium"/>
              </a:rPr>
              <a:t>To Date in 2022</a:t>
            </a:r>
          </a:p>
          <a:p>
            <a:pPr lvl="1" defTabSz="825500">
              <a:lnSpc>
                <a:spcPct val="100000"/>
              </a:lnSpc>
              <a:spcBef>
                <a:spcPts val="0"/>
              </a:spcBef>
              <a:defRPr/>
            </a:pPr>
            <a:r>
              <a:rPr lang="en-US" sz="1800" kern="1200" dirty="0">
                <a:solidFill>
                  <a:srgbClr val="FFFFFF"/>
                </a:solidFill>
                <a:latin typeface="IntelOne Display Regular"/>
                <a:ea typeface="Helvetica Neue Medium"/>
                <a:cs typeface="Helvetica Neue Medium"/>
                <a:sym typeface="Helvetica Neue Medium"/>
              </a:rPr>
              <a:t>Intel works with eight </a:t>
            </a:r>
            <a:r>
              <a:rPr lang="en-US" sz="1800" kern="1200">
                <a:solidFill>
                  <a:srgbClr val="FFFFFF"/>
                </a:solidFill>
                <a:latin typeface="IntelOne Display Regular"/>
                <a:ea typeface="Helvetica Neue Medium"/>
                <a:cs typeface="Helvetica Neue Medium"/>
                <a:sym typeface="Helvetica Neue Medium"/>
              </a:rPr>
              <a:t>ecosystem partners</a:t>
            </a:r>
            <a:endParaRPr lang="en-US" sz="1800" dirty="0">
              <a:solidFill>
                <a:srgbClr val="FFFFFF"/>
              </a:solidFill>
              <a:latin typeface="IntelOne Display Regular"/>
              <a:ea typeface="Helvetica Neue Medium"/>
              <a:cs typeface="Helvetica Neue Medium"/>
              <a:sym typeface="Helvetica Neue Medium"/>
            </a:endParaRPr>
          </a:p>
          <a:p>
            <a:pPr defTabSz="825500">
              <a:lnSpc>
                <a:spcPct val="100000"/>
              </a:lnSpc>
              <a:spcBef>
                <a:spcPts val="0"/>
              </a:spcBef>
              <a:defRPr/>
            </a:pPr>
            <a:r>
              <a:rPr lang="en-US" sz="2000" dirty="0">
                <a:solidFill>
                  <a:srgbClr val="FFFFFF"/>
                </a:solidFill>
                <a:latin typeface="IntelOne Display Regular"/>
                <a:ea typeface="Helvetica Neue Medium"/>
                <a:cs typeface="Helvetica Neue Medium"/>
                <a:sym typeface="Helvetica Neue Medium"/>
              </a:rPr>
              <a:t>We have engineering samples and so far have developed and tested</a:t>
            </a:r>
          </a:p>
          <a:p>
            <a:pPr lvl="1" defTabSz="825500">
              <a:lnSpc>
                <a:spcPct val="100000"/>
              </a:lnSpc>
              <a:spcBef>
                <a:spcPts val="0"/>
              </a:spcBef>
              <a:defRPr/>
            </a:pPr>
            <a:r>
              <a:rPr lang="en-US" sz="1800" dirty="0">
                <a:solidFill>
                  <a:srgbClr val="FFFFFF"/>
                </a:solidFill>
                <a:latin typeface="IntelOne Display Regular"/>
                <a:ea typeface="Helvetica Neue Medium"/>
                <a:cs typeface="Helvetica Neue Medium"/>
                <a:sym typeface="Helvetica Neue Medium"/>
              </a:rPr>
              <a:t>2 CXL controllers </a:t>
            </a:r>
          </a:p>
          <a:p>
            <a:pPr lvl="1" defTabSz="825500">
              <a:lnSpc>
                <a:spcPct val="100000"/>
              </a:lnSpc>
              <a:spcBef>
                <a:spcPts val="0"/>
              </a:spcBef>
              <a:defRPr/>
            </a:pPr>
            <a:r>
              <a:rPr lang="en-US" sz="1800" dirty="0">
                <a:solidFill>
                  <a:srgbClr val="FFFFFF"/>
                </a:solidFill>
                <a:latin typeface="IntelOne Display Regular"/>
                <a:ea typeface="Helvetica Neue Medium"/>
                <a:cs typeface="Helvetica Neue Medium"/>
                <a:sym typeface="Helvetica Neue Medium"/>
              </a:rPr>
              <a:t>1 CXL module</a:t>
            </a:r>
          </a:p>
          <a:p>
            <a:pPr defTabSz="825500">
              <a:lnSpc>
                <a:spcPct val="100000"/>
              </a:lnSpc>
              <a:spcBef>
                <a:spcPts val="0"/>
              </a:spcBef>
              <a:defRPr/>
            </a:pPr>
            <a:r>
              <a:rPr lang="en-US" sz="2000" kern="1200" dirty="0">
                <a:solidFill>
                  <a:srgbClr val="FFFFFF"/>
                </a:solidFill>
                <a:latin typeface="IntelOne Display Regular"/>
                <a:ea typeface="Helvetica Neue Medium"/>
                <a:cs typeface="Helvetica Neue Medium"/>
                <a:sym typeface="Helvetica Neue Medium"/>
              </a:rPr>
              <a:t>Currently, </a:t>
            </a:r>
            <a:r>
              <a:rPr lang="en-US" sz="2000" dirty="0">
                <a:solidFill>
                  <a:srgbClr val="FFFFFF"/>
                </a:solidFill>
                <a:latin typeface="IntelOne Display Regular"/>
                <a:ea typeface="Helvetica Neue Medium"/>
                <a:cs typeface="Helvetica Neue Medium"/>
                <a:sym typeface="Helvetica Neue Medium"/>
              </a:rPr>
              <a:t>development and testing is under way</a:t>
            </a:r>
          </a:p>
          <a:p>
            <a:pPr lvl="1" defTabSz="825500">
              <a:lnSpc>
                <a:spcPct val="100000"/>
              </a:lnSpc>
              <a:spcBef>
                <a:spcPts val="0"/>
              </a:spcBef>
              <a:defRPr/>
            </a:pPr>
            <a:r>
              <a:rPr lang="en-US" sz="1800" dirty="0">
                <a:solidFill>
                  <a:srgbClr val="FFFFFF"/>
                </a:solidFill>
                <a:latin typeface="IntelOne Display Regular"/>
                <a:ea typeface="Helvetica Neue Medium"/>
                <a:cs typeface="Helvetica Neue Medium"/>
                <a:sym typeface="Helvetica Neue Medium"/>
              </a:rPr>
              <a:t>2 more CXL controllers and </a:t>
            </a:r>
          </a:p>
          <a:p>
            <a:pPr lvl="1" defTabSz="825500">
              <a:lnSpc>
                <a:spcPct val="100000"/>
              </a:lnSpc>
              <a:spcBef>
                <a:spcPts val="0"/>
              </a:spcBef>
              <a:defRPr/>
            </a:pPr>
            <a:r>
              <a:rPr lang="en-US" sz="1800" dirty="0">
                <a:solidFill>
                  <a:srgbClr val="FFFFFF"/>
                </a:solidFill>
                <a:latin typeface="IntelOne Display Regular"/>
                <a:ea typeface="Helvetica Neue Medium"/>
                <a:cs typeface="Helvetica Neue Medium"/>
                <a:sym typeface="Helvetica Neue Medium"/>
              </a:rPr>
              <a:t>2 more CXL modules</a:t>
            </a:r>
          </a:p>
          <a:p>
            <a:pPr defTabSz="825500">
              <a:lnSpc>
                <a:spcPct val="100000"/>
              </a:lnSpc>
              <a:spcBef>
                <a:spcPts val="0"/>
              </a:spcBef>
              <a:defRPr/>
            </a:pPr>
            <a:r>
              <a:rPr lang="en-US" sz="2000" kern="1200" dirty="0">
                <a:solidFill>
                  <a:srgbClr val="FFFFFF"/>
                </a:solidFill>
                <a:latin typeface="IntelOne Display Regular"/>
                <a:ea typeface="Helvetica Neue Medium"/>
                <a:cs typeface="Helvetica Neue Medium"/>
                <a:sym typeface="Helvetica Neue Medium"/>
              </a:rPr>
              <a:t>In </a:t>
            </a:r>
            <a:r>
              <a:rPr lang="en-US" sz="2000" dirty="0">
                <a:solidFill>
                  <a:srgbClr val="FFFFFF"/>
                </a:solidFill>
                <a:latin typeface="IntelOne Display Regular"/>
                <a:ea typeface="Helvetica Neue Medium"/>
                <a:cs typeface="Helvetica Neue Medium"/>
                <a:sym typeface="Helvetica Neue Medium"/>
              </a:rPr>
              <a:t>Q1 2023, work on 1 more CXL Module is scheduled</a:t>
            </a:r>
            <a:endParaRPr lang="en-US" sz="2000" kern="1200" dirty="0">
              <a:solidFill>
                <a:srgbClr val="FFFFFF"/>
              </a:solidFill>
              <a:latin typeface="IntelOne Display Regular"/>
              <a:ea typeface="Helvetica Neue Medium"/>
              <a:cs typeface="Helvetica Neue Medium"/>
              <a:sym typeface="Helvetica Neue Medium"/>
            </a:endParaRPr>
          </a:p>
        </p:txBody>
      </p:sp>
      <p:sp>
        <p:nvSpPr>
          <p:cNvPr id="14" name="Title 13">
            <a:extLst>
              <a:ext uri="{FF2B5EF4-FFF2-40B4-BE49-F238E27FC236}">
                <a16:creationId xmlns:a16="http://schemas.microsoft.com/office/drawing/2014/main" id="{50327CB9-DBDF-6936-3E2C-985925EAE80C}"/>
              </a:ext>
            </a:extLst>
          </p:cNvPr>
          <p:cNvSpPr>
            <a:spLocks noGrp="1"/>
          </p:cNvSpPr>
          <p:nvPr>
            <p:ph type="title"/>
          </p:nvPr>
        </p:nvSpPr>
        <p:spPr>
          <a:xfrm>
            <a:off x="381000" y="221694"/>
            <a:ext cx="6216570" cy="1199822"/>
          </a:xfrm>
        </p:spPr>
        <p:txBody>
          <a:bodyPr/>
          <a:lstStyle/>
          <a:p>
            <a:r>
              <a:rPr lang="en-US" dirty="0"/>
              <a:t>CXL™ Memory Ecosystem</a:t>
            </a:r>
          </a:p>
        </p:txBody>
      </p:sp>
      <p:sp>
        <p:nvSpPr>
          <p:cNvPr id="5" name="Rectangle 4">
            <a:extLst>
              <a:ext uri="{FF2B5EF4-FFF2-40B4-BE49-F238E27FC236}">
                <a16:creationId xmlns:a16="http://schemas.microsoft.com/office/drawing/2014/main" id="{DC3310F1-24AD-847E-D524-22641FF73C23}"/>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pic>
        <p:nvPicPr>
          <p:cNvPr id="16" name="Picture 15" descr="A picture containing person&#10;&#10;Description automatically generated">
            <a:extLst>
              <a:ext uri="{FF2B5EF4-FFF2-40B4-BE49-F238E27FC236}">
                <a16:creationId xmlns:a16="http://schemas.microsoft.com/office/drawing/2014/main" id="{1216F8CD-6D7D-FEF5-07BE-2526987C75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94" r="3182"/>
          <a:stretch/>
        </p:blipFill>
        <p:spPr>
          <a:xfrm>
            <a:off x="6947952" y="0"/>
            <a:ext cx="4784080" cy="6398650"/>
          </a:xfrm>
          <a:prstGeom prst="rect">
            <a:avLst/>
          </a:prstGeom>
        </p:spPr>
      </p:pic>
      <p:sp>
        <p:nvSpPr>
          <p:cNvPr id="4" name="TextBox 3">
            <a:extLst>
              <a:ext uri="{FF2B5EF4-FFF2-40B4-BE49-F238E27FC236}">
                <a16:creationId xmlns:a16="http://schemas.microsoft.com/office/drawing/2014/main" id="{1316F8E2-C1F6-4E7D-9735-CD2AC227E85A}"/>
              </a:ext>
            </a:extLst>
          </p:cNvPr>
          <p:cNvSpPr txBox="1"/>
          <p:nvPr/>
        </p:nvSpPr>
        <p:spPr>
          <a:xfrm>
            <a:off x="469469" y="6148432"/>
            <a:ext cx="1125306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ea typeface="+mn-ea"/>
                <a:cs typeface="+mn-cs"/>
              </a:rPr>
              <a:t>Intel makes no claims that any Silicon/Modules listed above will progress to production​. Contact IHVs directly for risk factors, schedules, potential product errata, and full product availability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ea typeface="+mn-ea"/>
              <a:cs typeface="+mn-cs"/>
            </a:endParaRPr>
          </a:p>
        </p:txBody>
      </p:sp>
      <p:sp>
        <p:nvSpPr>
          <p:cNvPr id="7" name="TextBox 6">
            <a:extLst>
              <a:ext uri="{FF2B5EF4-FFF2-40B4-BE49-F238E27FC236}">
                <a16:creationId xmlns:a16="http://schemas.microsoft.com/office/drawing/2014/main" id="{2B6C4036-0A9D-4548-911B-70870CEBB69C}"/>
              </a:ext>
            </a:extLst>
          </p:cNvPr>
          <p:cNvSpPr txBox="1"/>
          <p:nvPr/>
        </p:nvSpPr>
        <p:spPr>
          <a:xfrm>
            <a:off x="469469" y="1320570"/>
            <a:ext cx="6478483" cy="56682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sz="1800" dirty="0">
                <a:solidFill>
                  <a:schemeClr val="accent3"/>
                </a:solidFill>
                <a:latin typeface="+mj-lt"/>
                <a:cs typeface="Arial"/>
              </a:rPr>
              <a:t>Intel proactively supports open standards development and the developer community (e.g. USB, NFV, SDN, </a:t>
            </a:r>
            <a:r>
              <a:rPr lang="en-US" sz="1800" dirty="0" err="1">
                <a:solidFill>
                  <a:schemeClr val="accent3"/>
                </a:solidFill>
                <a:latin typeface="+mj-lt"/>
                <a:cs typeface="Arial"/>
              </a:rPr>
              <a:t>oneAPI</a:t>
            </a:r>
            <a:r>
              <a:rPr lang="en-US" sz="1800" dirty="0">
                <a:solidFill>
                  <a:schemeClr val="accent3"/>
                </a:solidFill>
                <a:latin typeface="+mj-lt"/>
                <a:cs typeface="Arial"/>
              </a:rPr>
              <a:t>, etc.)</a:t>
            </a:r>
            <a:endParaRPr lang="en-US" sz="1400" kern="1200" dirty="0">
              <a:solidFill>
                <a:srgbClr val="FFFFFF"/>
              </a:solidFill>
              <a:latin typeface="IntelOne Display Regular"/>
              <a:ea typeface="Helvetica Neue Medium"/>
              <a:cs typeface="Helvetica Neue Medium"/>
              <a:sym typeface="Helvetica Neue Medium"/>
            </a:endParaRPr>
          </a:p>
        </p:txBody>
      </p:sp>
    </p:spTree>
    <p:extLst>
      <p:ext uri="{BB962C8B-B14F-4D97-AF65-F5344CB8AC3E}">
        <p14:creationId xmlns:p14="http://schemas.microsoft.com/office/powerpoint/2010/main" val="22939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A298BD-4E90-884D-9E09-EF55DB442B79}"/>
              </a:ext>
            </a:extLst>
          </p:cNvPr>
          <p:cNvSpPr>
            <a:spLocks noGrp="1"/>
          </p:cNvSpPr>
          <p:nvPr>
            <p:ph type="title"/>
          </p:nvPr>
        </p:nvSpPr>
        <p:spPr>
          <a:xfrm>
            <a:off x="381000" y="221694"/>
            <a:ext cx="10972800" cy="1199822"/>
          </a:xfrm>
        </p:spPr>
        <p:txBody>
          <a:bodyPr/>
          <a:lstStyle/>
          <a:p>
            <a:r>
              <a:rPr lang="en-US" sz="3600" dirty="0"/>
              <a:t>CXL 2.0 Intelligently Supports Memory Tiering</a:t>
            </a:r>
          </a:p>
        </p:txBody>
      </p:sp>
      <p:sp>
        <p:nvSpPr>
          <p:cNvPr id="11" name="Rectangle 10">
            <a:extLst>
              <a:ext uri="{FF2B5EF4-FFF2-40B4-BE49-F238E27FC236}">
                <a16:creationId xmlns:a16="http://schemas.microsoft.com/office/drawing/2014/main" id="{F6BFFBF1-89C2-A04A-855C-E66676FB0281}"/>
              </a:ext>
            </a:extLst>
          </p:cNvPr>
          <p:cNvSpPr/>
          <p:nvPr/>
        </p:nvSpPr>
        <p:spPr>
          <a:xfrm>
            <a:off x="505843" y="6142606"/>
            <a:ext cx="4143763" cy="216982"/>
          </a:xfrm>
          <a:prstGeom prst="rect">
            <a:avLst/>
          </a:prstGeom>
        </p:spPr>
        <p:txBody>
          <a:bodyPr wrap="none">
            <a:spAutoFit/>
          </a:bodyPr>
          <a:lstStyle/>
          <a:p>
            <a:pPr marL="16933" marR="441092" lvl="0" indent="0" defTabSz="1219169" rtl="0" eaLnBrk="1" fontAlgn="auto" latinLnBrk="0" hangingPunct="0">
              <a:lnSpc>
                <a:spcPct val="90000"/>
              </a:lnSpc>
              <a:spcBef>
                <a:spcPts val="800"/>
              </a:spcBef>
              <a:spcAft>
                <a:spcPts val="0"/>
              </a:spcAft>
              <a:buClrTx/>
              <a:buSzTx/>
              <a:buFontTx/>
              <a:buNone/>
              <a:tabLst/>
              <a:defRPr/>
            </a:pPr>
            <a:r>
              <a:rPr kumimoji="0" lang="en-US" sz="900" b="0" i="0" u="none" strike="noStrike" kern="0" cap="none" spc="0" normalizeH="0" baseline="0" noProof="0" dirty="0">
                <a:ln>
                  <a:noFill/>
                </a:ln>
                <a:solidFill>
                  <a:schemeClr val="tx1"/>
                </a:solidFill>
                <a:effectLst/>
                <a:uLnTx/>
                <a:uFillTx/>
                <a:ea typeface="Intel Clear Light" panose="020B0404020203020204" pitchFamily="34" charset="0"/>
                <a:cs typeface="Intel Clear Light" panose="020B0404020203020204" pitchFamily="34" charset="0"/>
                <a:sym typeface="Helvetica Neue"/>
              </a:rPr>
              <a:t>Source: </a:t>
            </a:r>
            <a:r>
              <a:rPr kumimoji="0" lang="en-US" sz="900" b="0" i="0" u="none" strike="noStrike" kern="0" cap="none" spc="0" normalizeH="0" baseline="0" noProof="0" dirty="0">
                <a:ln>
                  <a:noFill/>
                </a:ln>
                <a:solidFill>
                  <a:schemeClr val="tx1"/>
                </a:solidFill>
                <a:effectLst/>
                <a:uLnTx/>
                <a:uFillTx/>
                <a:ea typeface="Intel Clear Light" panose="020B0404020203020204" pitchFamily="34" charset="0"/>
                <a:cs typeface="Intel Clear Light" panose="020B0404020203020204" pitchFamily="34" charset="0"/>
                <a:sym typeface="Helvetica Neue"/>
                <a:hlinkClick r:id="rId3">
                  <a:extLst>
                    <a:ext uri="{A12FA001-AC4F-418D-AE19-62706E023703}">
                      <ahyp:hlinkClr xmlns:ahyp="http://schemas.microsoft.com/office/drawing/2018/hyperlinkcolor" val="tx"/>
                    </a:ext>
                  </a:extLst>
                </a:hlinkClick>
              </a:rPr>
              <a:t>Compute Express Link 2.0 White Paper</a:t>
            </a:r>
            <a:r>
              <a:rPr kumimoji="0" lang="en-US" sz="900" b="0" i="0" u="none" strike="noStrike" kern="0" cap="none" spc="0" normalizeH="0" baseline="0" noProof="0" dirty="0">
                <a:ln>
                  <a:noFill/>
                </a:ln>
                <a:solidFill>
                  <a:schemeClr val="tx1"/>
                </a:solidFill>
                <a:effectLst/>
                <a:uLnTx/>
                <a:uFillTx/>
                <a:ea typeface="Intel Clear Light" panose="020B0404020203020204" pitchFamily="34" charset="0"/>
                <a:cs typeface="Intel Clear Light" panose="020B0404020203020204" pitchFamily="34" charset="0"/>
                <a:sym typeface="Helvetica Neue"/>
              </a:rPr>
              <a:t>, November 2020</a:t>
            </a:r>
          </a:p>
        </p:txBody>
      </p:sp>
      <p:grpSp>
        <p:nvGrpSpPr>
          <p:cNvPr id="110" name="Group 109">
            <a:extLst>
              <a:ext uri="{FF2B5EF4-FFF2-40B4-BE49-F238E27FC236}">
                <a16:creationId xmlns:a16="http://schemas.microsoft.com/office/drawing/2014/main" id="{88A52077-E785-8C01-4B3E-9C53001ADB69}"/>
              </a:ext>
            </a:extLst>
          </p:cNvPr>
          <p:cNvGrpSpPr/>
          <p:nvPr/>
        </p:nvGrpSpPr>
        <p:grpSpPr>
          <a:xfrm>
            <a:off x="609814" y="1373575"/>
            <a:ext cx="1975184" cy="3263134"/>
            <a:chOff x="8860018" y="1431492"/>
            <a:chExt cx="1975184" cy="3263134"/>
          </a:xfrm>
        </p:grpSpPr>
        <p:sp>
          <p:nvSpPr>
            <p:cNvPr id="93" name="TextBox 92">
              <a:extLst>
                <a:ext uri="{FF2B5EF4-FFF2-40B4-BE49-F238E27FC236}">
                  <a16:creationId xmlns:a16="http://schemas.microsoft.com/office/drawing/2014/main" id="{4BBA6384-3DAA-0DB4-8A43-BE1EB8DEFBCB}"/>
                </a:ext>
              </a:extLst>
            </p:cNvPr>
            <p:cNvSpPr txBox="1"/>
            <p:nvPr/>
          </p:nvSpPr>
          <p:spPr>
            <a:xfrm>
              <a:off x="9377727" y="2301883"/>
              <a:ext cx="1413286" cy="850679"/>
            </a:xfrm>
            <a:prstGeom prst="rect">
              <a:avLst/>
            </a:prstGeom>
            <a:solidFill>
              <a:schemeClr val="accent3"/>
            </a:solidFill>
          </p:spPr>
          <p:txBody>
            <a:bodyPr wrap="square" anchor="ctr" anchorCtr="0">
              <a:no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400" b="1" u="none" strike="noStrike" kern="1200" cap="none" spc="0" normalizeH="0" baseline="0" noProof="0" dirty="0">
                  <a:ln>
                    <a:noFill/>
                  </a:ln>
                  <a:solidFill>
                    <a:schemeClr val="bg1">
                      <a:lumMod val="50000"/>
                    </a:schemeClr>
                  </a:solidFill>
                  <a:effectLst/>
                  <a:uLnTx/>
                  <a:uFillTx/>
                  <a:ea typeface="+mn-ea"/>
                  <a:cs typeface="Neo Sans Intel"/>
                  <a:sym typeface="Helvetica Neue"/>
                </a:rPr>
                <a:t>CXL 2.0 and</a:t>
              </a:r>
              <a:br>
                <a:rPr kumimoji="0" lang="en-US" sz="1400" b="1" u="none" strike="noStrike" kern="1200" cap="none" spc="0" normalizeH="0" baseline="0" noProof="0" dirty="0">
                  <a:ln>
                    <a:noFill/>
                  </a:ln>
                  <a:solidFill>
                    <a:schemeClr val="bg1">
                      <a:lumMod val="50000"/>
                    </a:schemeClr>
                  </a:solidFill>
                  <a:effectLst/>
                  <a:uLnTx/>
                  <a:uFillTx/>
                  <a:ea typeface="+mn-ea"/>
                  <a:cs typeface="Neo Sans Intel"/>
                  <a:sym typeface="Helvetica Neue"/>
                </a:rPr>
              </a:br>
              <a:r>
                <a:rPr kumimoji="0" lang="en-US" sz="1400" b="1" u="none" strike="noStrike" kern="1200" cap="none" spc="0" normalizeH="0" baseline="0" noProof="0" dirty="0">
                  <a:ln>
                    <a:noFill/>
                  </a:ln>
                  <a:solidFill>
                    <a:schemeClr val="bg1">
                      <a:lumMod val="50000"/>
                    </a:schemeClr>
                  </a:solidFill>
                  <a:effectLst/>
                  <a:uLnTx/>
                  <a:uFillTx/>
                  <a:ea typeface="+mn-ea"/>
                  <a:cs typeface="Neo Sans Intel"/>
                  <a:sym typeface="Helvetica Neue"/>
                </a:rPr>
                <a:t>Flash Memory (DRAM, NAND)</a:t>
              </a:r>
            </a:p>
          </p:txBody>
        </p:sp>
        <p:grpSp>
          <p:nvGrpSpPr>
            <p:cNvPr id="97" name="Group 96">
              <a:extLst>
                <a:ext uri="{FF2B5EF4-FFF2-40B4-BE49-F238E27FC236}">
                  <a16:creationId xmlns:a16="http://schemas.microsoft.com/office/drawing/2014/main" id="{C1BFAA4B-56F9-776D-A391-947D721FC48B}"/>
                </a:ext>
              </a:extLst>
            </p:cNvPr>
            <p:cNvGrpSpPr/>
            <p:nvPr/>
          </p:nvGrpSpPr>
          <p:grpSpPr>
            <a:xfrm>
              <a:off x="8860018" y="1431492"/>
              <a:ext cx="517709" cy="3263134"/>
              <a:chOff x="-5183308" y="1784314"/>
              <a:chExt cx="517709" cy="4214437"/>
            </a:xfrm>
          </p:grpSpPr>
          <p:sp>
            <p:nvSpPr>
              <p:cNvPr id="51" name="Rectangle: Rounded Corners 235">
                <a:extLst>
                  <a:ext uri="{FF2B5EF4-FFF2-40B4-BE49-F238E27FC236}">
                    <a16:creationId xmlns:a16="http://schemas.microsoft.com/office/drawing/2014/main" id="{4F95897B-6AD5-69B5-9A25-15FF6F20B822}"/>
                  </a:ext>
                </a:extLst>
              </p:cNvPr>
              <p:cNvSpPr/>
              <p:nvPr/>
            </p:nvSpPr>
            <p:spPr>
              <a:xfrm>
                <a:off x="-5183308" y="1784314"/>
                <a:ext cx="517709" cy="4214437"/>
              </a:xfrm>
              <a:prstGeom prst="roundRect">
                <a:avLst>
                  <a:gd name="adj" fmla="val 50000"/>
                </a:avLst>
              </a:prstGeom>
              <a:noFill/>
              <a:ln w="9525" cap="flat">
                <a:solidFill>
                  <a:schemeClr val="tx1"/>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Medium"/>
                </a:endParaRPr>
              </a:p>
            </p:txBody>
          </p:sp>
          <p:sp>
            <p:nvSpPr>
              <p:cNvPr id="55" name="Rectangle: Rounded Corners 44">
                <a:extLst>
                  <a:ext uri="{FF2B5EF4-FFF2-40B4-BE49-F238E27FC236}">
                    <a16:creationId xmlns:a16="http://schemas.microsoft.com/office/drawing/2014/main" id="{B19EDE16-B093-CE29-B502-A11FCA0EA1C1}"/>
                  </a:ext>
                </a:extLst>
              </p:cNvPr>
              <p:cNvSpPr/>
              <p:nvPr/>
            </p:nvSpPr>
            <p:spPr>
              <a:xfrm>
                <a:off x="-5121236" y="1846184"/>
                <a:ext cx="394382" cy="4085967"/>
              </a:xfrm>
              <a:prstGeom prst="roundRect">
                <a:avLst>
                  <a:gd name="adj" fmla="val 50000"/>
                </a:avLst>
              </a:prstGeom>
              <a:gradFill flip="none" rotWithShape="1">
                <a:gsLst>
                  <a:gs pos="6000">
                    <a:srgbClr val="FC4C02"/>
                  </a:gs>
                  <a:gs pos="81000">
                    <a:srgbClr val="00B0F0"/>
                  </a:gs>
                  <a:gs pos="96000">
                    <a:srgbClr val="0068B5"/>
                  </a:gs>
                  <a:gs pos="35000">
                    <a:srgbClr val="F6CB4B"/>
                  </a:gs>
                  <a:gs pos="19000">
                    <a:srgbClr val="F17E07"/>
                  </a:gs>
                  <a:gs pos="55000">
                    <a:schemeClr val="accent6"/>
                  </a:gs>
                  <a:gs pos="64000">
                    <a:schemeClr val="accent6"/>
                  </a:gs>
                  <a:gs pos="44000">
                    <a:srgbClr val="F3D64E"/>
                  </a:gs>
                </a:gsLst>
                <a:lin ang="5400000" scaled="1"/>
                <a:tileRect/>
              </a:gradFill>
              <a:ln w="12700" cap="flat">
                <a:solidFill>
                  <a:schemeClr val="tx1"/>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Medium"/>
                </a:endParaRPr>
              </a:p>
            </p:txBody>
          </p:sp>
          <p:sp>
            <p:nvSpPr>
              <p:cNvPr id="65" name="Rectangle 64">
                <a:extLst>
                  <a:ext uri="{FF2B5EF4-FFF2-40B4-BE49-F238E27FC236}">
                    <a16:creationId xmlns:a16="http://schemas.microsoft.com/office/drawing/2014/main" id="{292DEFDE-9157-5BE8-2E91-4E00FCF57A66}"/>
                  </a:ext>
                </a:extLst>
              </p:cNvPr>
              <p:cNvSpPr/>
              <p:nvPr/>
            </p:nvSpPr>
            <p:spPr>
              <a:xfrm rot="16200000">
                <a:off x="-5713950" y="2752439"/>
                <a:ext cx="1577245" cy="30777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FFFFFF"/>
                    </a:solidFill>
                    <a:effectLst/>
                    <a:uLnTx/>
                    <a:uFillTx/>
                    <a:latin typeface="IntelOne Text Bold" panose="020B0503020203020204" pitchFamily="34" charset="77"/>
                    <a:ea typeface="Helvetica Neue"/>
                    <a:cs typeface="Helvetica Neue"/>
                    <a:sym typeface="Helvetica Neue"/>
                  </a:rPr>
                  <a:t>MEMORY</a:t>
                </a:r>
              </a:p>
            </p:txBody>
          </p:sp>
          <p:sp>
            <p:nvSpPr>
              <p:cNvPr id="67" name="Rectangle 66">
                <a:extLst>
                  <a:ext uri="{FF2B5EF4-FFF2-40B4-BE49-F238E27FC236}">
                    <a16:creationId xmlns:a16="http://schemas.microsoft.com/office/drawing/2014/main" id="{C6BAABAC-B72C-297D-DAA7-873CD07309FB}"/>
                  </a:ext>
                </a:extLst>
              </p:cNvPr>
              <p:cNvSpPr/>
              <p:nvPr/>
            </p:nvSpPr>
            <p:spPr>
              <a:xfrm rot="16200000">
                <a:off x="-5765205" y="4739113"/>
                <a:ext cx="1679757" cy="30777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FFFFFF"/>
                    </a:solidFill>
                    <a:effectLst/>
                    <a:uLnTx/>
                    <a:uFillTx/>
                    <a:latin typeface="IntelOne Text Bold" panose="020B0503020203020204" pitchFamily="34" charset="77"/>
                    <a:ea typeface="Helvetica Neue"/>
                    <a:cs typeface="Helvetica Neue"/>
                    <a:sym typeface="Helvetica Neue"/>
                  </a:rPr>
                  <a:t>STORAGE</a:t>
                </a:r>
              </a:p>
            </p:txBody>
          </p:sp>
        </p:grpSp>
        <p:sp>
          <p:nvSpPr>
            <p:cNvPr id="74" name="TextBox 73">
              <a:extLst>
                <a:ext uri="{FF2B5EF4-FFF2-40B4-BE49-F238E27FC236}">
                  <a16:creationId xmlns:a16="http://schemas.microsoft.com/office/drawing/2014/main" id="{7EEC8611-6D99-7340-EAB2-A11B2D9658B0}"/>
                </a:ext>
              </a:extLst>
            </p:cNvPr>
            <p:cNvSpPr txBox="1"/>
            <p:nvPr/>
          </p:nvSpPr>
          <p:spPr>
            <a:xfrm>
              <a:off x="9809760" y="2063669"/>
              <a:ext cx="657552"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DRAM</a:t>
              </a:r>
            </a:p>
          </p:txBody>
        </p:sp>
        <p:sp>
          <p:nvSpPr>
            <p:cNvPr id="77" name="TextBox 76">
              <a:extLst>
                <a:ext uri="{FF2B5EF4-FFF2-40B4-BE49-F238E27FC236}">
                  <a16:creationId xmlns:a16="http://schemas.microsoft.com/office/drawing/2014/main" id="{2654AFBC-E0B8-794B-860F-6E5B40594260}"/>
                </a:ext>
              </a:extLst>
            </p:cNvPr>
            <p:cNvSpPr txBox="1"/>
            <p:nvPr/>
          </p:nvSpPr>
          <p:spPr>
            <a:xfrm>
              <a:off x="9441871" y="3174220"/>
              <a:ext cx="1393331"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Performance SSD</a:t>
              </a:r>
            </a:p>
          </p:txBody>
        </p:sp>
        <p:sp>
          <p:nvSpPr>
            <p:cNvPr id="81" name="TextBox 80">
              <a:extLst>
                <a:ext uri="{FF2B5EF4-FFF2-40B4-BE49-F238E27FC236}">
                  <a16:creationId xmlns:a16="http://schemas.microsoft.com/office/drawing/2014/main" id="{6E956E74-C703-8700-A29A-2008024D1D31}"/>
                </a:ext>
              </a:extLst>
            </p:cNvPr>
            <p:cNvSpPr txBox="1"/>
            <p:nvPr/>
          </p:nvSpPr>
          <p:spPr>
            <a:xfrm>
              <a:off x="9493969" y="3825086"/>
              <a:ext cx="1289135"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Traditional  HDD</a:t>
              </a:r>
            </a:p>
          </p:txBody>
        </p:sp>
        <p:sp>
          <p:nvSpPr>
            <p:cNvPr id="84" name="TextBox 83">
              <a:extLst>
                <a:ext uri="{FF2B5EF4-FFF2-40B4-BE49-F238E27FC236}">
                  <a16:creationId xmlns:a16="http://schemas.microsoft.com/office/drawing/2014/main" id="{A5BC8B2E-955B-7FDB-4C73-AF927FF578E3}"/>
                </a:ext>
              </a:extLst>
            </p:cNvPr>
            <p:cNvSpPr txBox="1"/>
            <p:nvPr/>
          </p:nvSpPr>
          <p:spPr>
            <a:xfrm>
              <a:off x="9838614" y="4150519"/>
              <a:ext cx="599844"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TAPE</a:t>
              </a:r>
            </a:p>
          </p:txBody>
        </p:sp>
        <p:sp>
          <p:nvSpPr>
            <p:cNvPr id="90" name="TextBox 89">
              <a:extLst>
                <a:ext uri="{FF2B5EF4-FFF2-40B4-BE49-F238E27FC236}">
                  <a16:creationId xmlns:a16="http://schemas.microsoft.com/office/drawing/2014/main" id="{B9E475F9-EC56-8CC9-B6BE-7DCAC3C63D42}"/>
                </a:ext>
              </a:extLst>
            </p:cNvPr>
            <p:cNvSpPr txBox="1"/>
            <p:nvPr/>
          </p:nvSpPr>
          <p:spPr>
            <a:xfrm>
              <a:off x="9377727" y="1792025"/>
              <a:ext cx="1413286" cy="261603"/>
            </a:xfrm>
            <a:prstGeom prst="rect">
              <a:avLst/>
            </a:prstGeom>
            <a:solidFill>
              <a:schemeClr val="accent4">
                <a:alpha val="39349"/>
              </a:schemeClr>
            </a:solidFill>
          </p:spPr>
          <p:txBody>
            <a:bodyPr wrap="square">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100" b="1" u="none" strike="noStrike" kern="1200" cap="none" spc="0" normalizeH="0" baseline="0" noProof="0" dirty="0">
                  <a:ln>
                    <a:noFill/>
                  </a:ln>
                  <a:solidFill>
                    <a:srgbClr val="FFFFFF"/>
                  </a:solidFill>
                  <a:effectLst/>
                  <a:uLnTx/>
                  <a:uFillTx/>
                  <a:ea typeface="+mn-ea"/>
                  <a:cs typeface="Neo Sans Intel"/>
                  <a:sym typeface="Helvetica Neue"/>
                </a:rPr>
                <a:t>CXL 1.0/CXL1.1</a:t>
              </a:r>
            </a:p>
          </p:txBody>
        </p:sp>
        <p:sp>
          <p:nvSpPr>
            <p:cNvPr id="92" name="TextBox 91">
              <a:extLst>
                <a:ext uri="{FF2B5EF4-FFF2-40B4-BE49-F238E27FC236}">
                  <a16:creationId xmlns:a16="http://schemas.microsoft.com/office/drawing/2014/main" id="{DA21ED75-74D9-A06F-49BF-05ECD2621B03}"/>
                </a:ext>
              </a:extLst>
            </p:cNvPr>
            <p:cNvSpPr txBox="1"/>
            <p:nvPr/>
          </p:nvSpPr>
          <p:spPr>
            <a:xfrm>
              <a:off x="9886704" y="1527389"/>
              <a:ext cx="503664"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CPU</a:t>
              </a:r>
            </a:p>
          </p:txBody>
        </p:sp>
        <p:sp>
          <p:nvSpPr>
            <p:cNvPr id="95" name="TextBox 94">
              <a:extLst>
                <a:ext uri="{FF2B5EF4-FFF2-40B4-BE49-F238E27FC236}">
                  <a16:creationId xmlns:a16="http://schemas.microsoft.com/office/drawing/2014/main" id="{FAD68308-C963-0DB2-74F5-3212763C399F}"/>
                </a:ext>
              </a:extLst>
            </p:cNvPr>
            <p:cNvSpPr txBox="1"/>
            <p:nvPr/>
          </p:nvSpPr>
          <p:spPr>
            <a:xfrm>
              <a:off x="9570111" y="3499653"/>
              <a:ext cx="1136850"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Capacity HDD</a:t>
              </a:r>
            </a:p>
          </p:txBody>
        </p:sp>
        <p:grpSp>
          <p:nvGrpSpPr>
            <p:cNvPr id="109" name="Group 108">
              <a:extLst>
                <a:ext uri="{FF2B5EF4-FFF2-40B4-BE49-F238E27FC236}">
                  <a16:creationId xmlns:a16="http://schemas.microsoft.com/office/drawing/2014/main" id="{A0B8A0C0-D649-EBC3-8886-989C40BD70FB}"/>
                </a:ext>
              </a:extLst>
            </p:cNvPr>
            <p:cNvGrpSpPr/>
            <p:nvPr/>
          </p:nvGrpSpPr>
          <p:grpSpPr>
            <a:xfrm>
              <a:off x="9377728" y="1781068"/>
              <a:ext cx="1413286" cy="2621793"/>
              <a:chOff x="9257673" y="1781068"/>
              <a:chExt cx="1471521" cy="2621793"/>
            </a:xfrm>
          </p:grpSpPr>
          <p:cxnSp>
            <p:nvCxnSpPr>
              <p:cNvPr id="102" name="Straight Connector 101">
                <a:extLst>
                  <a:ext uri="{FF2B5EF4-FFF2-40B4-BE49-F238E27FC236}">
                    <a16:creationId xmlns:a16="http://schemas.microsoft.com/office/drawing/2014/main" id="{27121717-5F29-9C48-E625-F5C5AE77F2AC}"/>
                  </a:ext>
                </a:extLst>
              </p:cNvPr>
              <p:cNvCxnSpPr/>
              <p:nvPr/>
            </p:nvCxnSpPr>
            <p:spPr>
              <a:xfrm flipH="1">
                <a:off x="9257673" y="4402861"/>
                <a:ext cx="1471521"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216547B-EAAD-A9B6-494E-58C7427ED3D7}"/>
                  </a:ext>
                </a:extLst>
              </p:cNvPr>
              <p:cNvCxnSpPr/>
              <p:nvPr/>
            </p:nvCxnSpPr>
            <p:spPr>
              <a:xfrm flipH="1">
                <a:off x="9257673" y="4116143"/>
                <a:ext cx="1471521"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2470292-AA55-F2A9-FDDF-17CC94C351B2}"/>
                  </a:ext>
                </a:extLst>
              </p:cNvPr>
              <p:cNvCxnSpPr/>
              <p:nvPr/>
            </p:nvCxnSpPr>
            <p:spPr>
              <a:xfrm flipH="1">
                <a:off x="9257673" y="3779055"/>
                <a:ext cx="1471521"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047E50-B452-A0ED-68E8-77DD89BC15A0}"/>
                  </a:ext>
                </a:extLst>
              </p:cNvPr>
              <p:cNvCxnSpPr/>
              <p:nvPr/>
            </p:nvCxnSpPr>
            <p:spPr>
              <a:xfrm flipH="1">
                <a:off x="9257673" y="3469088"/>
                <a:ext cx="1471521"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B3F31F-BC4E-43C1-5E1B-60B65E4AF7F3}"/>
                  </a:ext>
                </a:extLst>
              </p:cNvPr>
              <p:cNvCxnSpPr/>
              <p:nvPr/>
            </p:nvCxnSpPr>
            <p:spPr>
              <a:xfrm flipH="1">
                <a:off x="9257673" y="3143624"/>
                <a:ext cx="1471521"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7D9736A-E7B4-1C3C-6DB7-08D0EC079968}"/>
                  </a:ext>
                </a:extLst>
              </p:cNvPr>
              <p:cNvCxnSpPr/>
              <p:nvPr/>
            </p:nvCxnSpPr>
            <p:spPr>
              <a:xfrm flipH="1">
                <a:off x="9257673" y="2302841"/>
                <a:ext cx="1471521"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5B29760-DD30-C490-7F6A-3D980434F849}"/>
                  </a:ext>
                </a:extLst>
              </p:cNvPr>
              <p:cNvCxnSpPr/>
              <p:nvPr/>
            </p:nvCxnSpPr>
            <p:spPr>
              <a:xfrm flipH="1">
                <a:off x="9257673" y="1781068"/>
                <a:ext cx="1471521"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113" name="TextBox 112">
            <a:extLst>
              <a:ext uri="{FF2B5EF4-FFF2-40B4-BE49-F238E27FC236}">
                <a16:creationId xmlns:a16="http://schemas.microsoft.com/office/drawing/2014/main" id="{FF898ACB-1AD7-8E4B-18EE-F1B4C176B7CD}"/>
              </a:ext>
            </a:extLst>
          </p:cNvPr>
          <p:cNvSpPr txBox="1"/>
          <p:nvPr/>
        </p:nvSpPr>
        <p:spPr>
          <a:xfrm>
            <a:off x="3492815" y="1597911"/>
            <a:ext cx="7003598" cy="1515800"/>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chemeClr val="accent3"/>
                </a:solidFill>
                <a:latin typeface="+mj-lt"/>
                <a:cs typeface="Arial"/>
              </a:rPr>
              <a:t>Go Faster: CXL 2.0 Specification</a:t>
            </a:r>
            <a:endParaRPr kumimoji="0" lang="en-US" b="0" i="0" u="none" strike="noStrike" kern="0" cap="none" spc="0" normalizeH="0" baseline="0" noProof="0" dirty="0">
              <a:ln>
                <a:noFill/>
              </a:ln>
              <a:solidFill>
                <a:schemeClr val="accent3"/>
              </a:solidFill>
              <a:effectLst/>
              <a:uLnTx/>
              <a:uFillTx/>
              <a:latin typeface="+mj-lt"/>
              <a:ea typeface="+mn-ea"/>
              <a:cs typeface="Arial"/>
              <a:sym typeface="Helvetica Neue"/>
            </a:endParaRPr>
          </a:p>
          <a:p>
            <a:pPr marL="231775" indent="-231775" defTabSz="2438338">
              <a:lnSpc>
                <a:spcPct val="100000"/>
              </a:lnSpc>
              <a:spcBef>
                <a:spcPts val="50"/>
              </a:spcBef>
              <a:buFont typeface="Wingdings" pitchFamily="2" charset="2"/>
              <a:buChar char="§"/>
              <a:defRPr/>
            </a:pPr>
            <a:r>
              <a:rPr lang="en-US" sz="1800" dirty="0">
                <a:solidFill>
                  <a:schemeClr val="tx1"/>
                </a:solidFill>
                <a:latin typeface="IntelOne Text" panose="020B0503020203020204" pitchFamily="34" charset="77"/>
                <a:cs typeface="Arial"/>
              </a:rPr>
              <a:t>Builds on CXL 1.0/1.1 standard memory expansion and tiering with full backward compatibility</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Native persistent memory support, hot-plug support, security features, switching and pooling</a:t>
            </a:r>
          </a:p>
        </p:txBody>
      </p:sp>
      <p:sp>
        <p:nvSpPr>
          <p:cNvPr id="114" name="TextBox 113">
            <a:extLst>
              <a:ext uri="{FF2B5EF4-FFF2-40B4-BE49-F238E27FC236}">
                <a16:creationId xmlns:a16="http://schemas.microsoft.com/office/drawing/2014/main" id="{F7B77CB4-287A-FFC8-40EB-7071CED15EA0}"/>
              </a:ext>
            </a:extLst>
          </p:cNvPr>
          <p:cNvSpPr txBox="1"/>
          <p:nvPr/>
        </p:nvSpPr>
        <p:spPr>
          <a:xfrm>
            <a:off x="3364574" y="3512229"/>
            <a:ext cx="8217611" cy="266226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chemeClr val="accent3"/>
                </a:solidFill>
                <a:latin typeface="+mj-lt"/>
                <a:cs typeface="Arial"/>
              </a:rPr>
              <a:t>Benefits</a:t>
            </a:r>
            <a:endParaRPr kumimoji="0" lang="en-US" b="0" i="0" u="none" strike="noStrike" kern="0" cap="none" spc="0" normalizeH="0" baseline="0" noProof="0" dirty="0">
              <a:ln>
                <a:noFill/>
              </a:ln>
              <a:solidFill>
                <a:schemeClr val="accent3"/>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CXL switches and interfaces make pools of memory or storage available system-wide instead of to a single host.</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Support for pooling multiple devices allows servers to assign and relinquish resources based on workload needs.</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Removes dependency of a shared DDR bus for DRAM and persistent memory, resolves performance impacts.</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Enables standardized management of the memory and interfaces.</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endParaRPr lang="en-US" sz="1800" dirty="0">
              <a:solidFill>
                <a:schemeClr val="tx1"/>
              </a:solidFill>
              <a:latin typeface="IntelOne Text" panose="020B0503020203020204" pitchFamily="34" charset="77"/>
              <a:cs typeface="Arial"/>
            </a:endParaRPr>
          </a:p>
        </p:txBody>
      </p:sp>
      <p:sp>
        <p:nvSpPr>
          <p:cNvPr id="115" name="Freeform 114">
            <a:extLst>
              <a:ext uri="{FF2B5EF4-FFF2-40B4-BE49-F238E27FC236}">
                <a16:creationId xmlns:a16="http://schemas.microsoft.com/office/drawing/2014/main" id="{4821BD8F-28E3-8B46-3789-74CE3BE82DAD}"/>
              </a:ext>
            </a:extLst>
          </p:cNvPr>
          <p:cNvSpPr/>
          <p:nvPr/>
        </p:nvSpPr>
        <p:spPr>
          <a:xfrm>
            <a:off x="2525487" y="1600200"/>
            <a:ext cx="783770" cy="1502229"/>
          </a:xfrm>
          <a:custGeom>
            <a:avLst/>
            <a:gdLst>
              <a:gd name="connsiteX0" fmla="*/ 718457 w 718457"/>
              <a:gd name="connsiteY0" fmla="*/ 0 h 1502229"/>
              <a:gd name="connsiteX1" fmla="*/ 0 w 718457"/>
              <a:gd name="connsiteY1" fmla="*/ 631371 h 1502229"/>
              <a:gd name="connsiteX2" fmla="*/ 0 w 718457"/>
              <a:gd name="connsiteY2" fmla="*/ 1502229 h 1502229"/>
              <a:gd name="connsiteX3" fmla="*/ 707571 w 718457"/>
              <a:gd name="connsiteY3" fmla="*/ 381000 h 1502229"/>
            </a:gdLst>
            <a:ahLst/>
            <a:cxnLst>
              <a:cxn ang="0">
                <a:pos x="connsiteX0" y="connsiteY0"/>
              </a:cxn>
              <a:cxn ang="0">
                <a:pos x="connsiteX1" y="connsiteY1"/>
              </a:cxn>
              <a:cxn ang="0">
                <a:pos x="connsiteX2" y="connsiteY2"/>
              </a:cxn>
              <a:cxn ang="0">
                <a:pos x="connsiteX3" y="connsiteY3"/>
              </a:cxn>
            </a:cxnLst>
            <a:rect l="l" t="t" r="r" b="b"/>
            <a:pathLst>
              <a:path w="718457" h="1502229">
                <a:moveTo>
                  <a:pt x="718457" y="0"/>
                </a:moveTo>
                <a:lnTo>
                  <a:pt x="0" y="631371"/>
                </a:lnTo>
                <a:lnTo>
                  <a:pt x="0" y="1502229"/>
                </a:lnTo>
                <a:lnTo>
                  <a:pt x="707571" y="381000"/>
                </a:lnTo>
              </a:path>
            </a:pathLst>
          </a:custGeom>
          <a:solidFill>
            <a:schemeClr val="accent3">
              <a:alpha val="259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97FD5928-9B61-64C8-EA0A-29579CA9B982}"/>
              </a:ext>
            </a:extLst>
          </p:cNvPr>
          <p:cNvSpPr/>
          <p:nvPr/>
        </p:nvSpPr>
        <p:spPr>
          <a:xfrm>
            <a:off x="3309257" y="1520086"/>
            <a:ext cx="7246243" cy="177117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 name="Rectangle 1">
            <a:extLst>
              <a:ext uri="{FF2B5EF4-FFF2-40B4-BE49-F238E27FC236}">
                <a16:creationId xmlns:a16="http://schemas.microsoft.com/office/drawing/2014/main" id="{06302D68-7FD2-3794-B4E8-C7AD599D4590}"/>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spTree>
    <p:extLst>
      <p:ext uri="{BB962C8B-B14F-4D97-AF65-F5344CB8AC3E}">
        <p14:creationId xmlns:p14="http://schemas.microsoft.com/office/powerpoint/2010/main" val="188445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1317A-6C3B-F0F0-EC8F-C88EBCA90D2A}"/>
              </a:ext>
            </a:extLst>
          </p:cNvPr>
          <p:cNvSpPr>
            <a:spLocks noGrp="1"/>
          </p:cNvSpPr>
          <p:nvPr>
            <p:ph idx="1"/>
          </p:nvPr>
        </p:nvSpPr>
        <p:spPr>
          <a:xfrm>
            <a:off x="381000" y="2076994"/>
            <a:ext cx="5954486" cy="4099969"/>
          </a:xfrm>
        </p:spPr>
        <p:txBody>
          <a:bodyPr>
            <a:normAutofit/>
          </a:bodyPr>
          <a:lstStyle/>
          <a:p>
            <a:r>
              <a:rPr lang="en-US" sz="2400" dirty="0"/>
              <a:t>Scale performance or enable use of higher core counts </a:t>
            </a:r>
          </a:p>
          <a:p>
            <a:r>
              <a:rPr lang="en-US" sz="2400" dirty="0"/>
              <a:t>CXL will lower bandwidth and increase latency vs. direct attach DDR but at lower TCO</a:t>
            </a:r>
          </a:p>
          <a:p>
            <a:pPr lvl="0"/>
            <a:r>
              <a:rPr lang="en-US" sz="2400" dirty="0"/>
              <a:t>Software Considerations: kernel, VMM, library or application manages separate NUMA node</a:t>
            </a:r>
          </a:p>
        </p:txBody>
      </p:sp>
      <p:sp>
        <p:nvSpPr>
          <p:cNvPr id="3" name="Title 2">
            <a:extLst>
              <a:ext uri="{FF2B5EF4-FFF2-40B4-BE49-F238E27FC236}">
                <a16:creationId xmlns:a16="http://schemas.microsoft.com/office/drawing/2014/main" id="{D852474C-3EA4-9E44-AC20-94CBB564FA96}"/>
              </a:ext>
            </a:extLst>
          </p:cNvPr>
          <p:cNvSpPr>
            <a:spLocks noGrp="1"/>
          </p:cNvSpPr>
          <p:nvPr>
            <p:ph type="title"/>
          </p:nvPr>
        </p:nvSpPr>
        <p:spPr/>
        <p:txBody>
          <a:bodyPr>
            <a:normAutofit/>
          </a:bodyPr>
          <a:lstStyle/>
          <a:p>
            <a:r>
              <a:rPr lang="en-US" dirty="0"/>
              <a:t>Core CXL Usage: </a:t>
            </a:r>
            <a:br>
              <a:rPr lang="en-US" dirty="0"/>
            </a:br>
            <a:r>
              <a:rPr lang="en-US" dirty="0"/>
              <a:t>Two-Tier Memory for Bandwidth or Capacity Expansion</a:t>
            </a:r>
          </a:p>
        </p:txBody>
      </p:sp>
      <p:grpSp>
        <p:nvGrpSpPr>
          <p:cNvPr id="6" name="Group 5">
            <a:extLst>
              <a:ext uri="{FF2B5EF4-FFF2-40B4-BE49-F238E27FC236}">
                <a16:creationId xmlns:a16="http://schemas.microsoft.com/office/drawing/2014/main" id="{447EC11A-030A-63CB-AA7E-1EAECD1D5206}"/>
              </a:ext>
            </a:extLst>
          </p:cNvPr>
          <p:cNvGrpSpPr/>
          <p:nvPr/>
        </p:nvGrpSpPr>
        <p:grpSpPr>
          <a:xfrm>
            <a:off x="7021412" y="1953599"/>
            <a:ext cx="3976509" cy="3371702"/>
            <a:chOff x="6907829" y="2677159"/>
            <a:chExt cx="3976509" cy="3371702"/>
          </a:xfrm>
        </p:grpSpPr>
        <p:grpSp>
          <p:nvGrpSpPr>
            <p:cNvPr id="7" name="Group 6">
              <a:extLst>
                <a:ext uri="{FF2B5EF4-FFF2-40B4-BE49-F238E27FC236}">
                  <a16:creationId xmlns:a16="http://schemas.microsoft.com/office/drawing/2014/main" id="{5ABEBCB3-8A5E-5298-5945-10DA4697D12E}"/>
                </a:ext>
              </a:extLst>
            </p:cNvPr>
            <p:cNvGrpSpPr/>
            <p:nvPr/>
          </p:nvGrpSpPr>
          <p:grpSpPr>
            <a:xfrm rot="10800000">
              <a:off x="9388263" y="2942223"/>
              <a:ext cx="1278741" cy="732843"/>
              <a:chOff x="8102441" y="4964160"/>
              <a:chExt cx="742428" cy="732843"/>
            </a:xfrm>
          </p:grpSpPr>
          <p:grpSp>
            <p:nvGrpSpPr>
              <p:cNvPr id="48" name="Group 47">
                <a:extLst>
                  <a:ext uri="{FF2B5EF4-FFF2-40B4-BE49-F238E27FC236}">
                    <a16:creationId xmlns:a16="http://schemas.microsoft.com/office/drawing/2014/main" id="{0AC0B1AE-35ED-7D34-843C-86821A406C2B}"/>
                  </a:ext>
                </a:extLst>
              </p:cNvPr>
              <p:cNvGrpSpPr/>
              <p:nvPr/>
            </p:nvGrpSpPr>
            <p:grpSpPr>
              <a:xfrm>
                <a:off x="8102441" y="4964160"/>
                <a:ext cx="742428" cy="139118"/>
                <a:chOff x="-4222849" y="604873"/>
                <a:chExt cx="742428" cy="91422"/>
              </a:xfrm>
            </p:grpSpPr>
            <p:cxnSp>
              <p:nvCxnSpPr>
                <p:cNvPr id="58" name="Straight Connector 57">
                  <a:extLst>
                    <a:ext uri="{FF2B5EF4-FFF2-40B4-BE49-F238E27FC236}">
                      <a16:creationId xmlns:a16="http://schemas.microsoft.com/office/drawing/2014/main" id="{D85688B1-49E9-E304-1BB7-A023E353CE59}"/>
                    </a:ext>
                  </a:extLst>
                </p:cNvPr>
                <p:cNvCxnSpPr>
                  <a:cxnSpLocks/>
                  <a:stCxn id="59"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8DCF6446-4B7F-1185-7679-E5A1C975F0C2}"/>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nvGrpSpPr>
              <p:cNvPr id="49" name="Group 48">
                <a:extLst>
                  <a:ext uri="{FF2B5EF4-FFF2-40B4-BE49-F238E27FC236}">
                    <a16:creationId xmlns:a16="http://schemas.microsoft.com/office/drawing/2014/main" id="{F7F7937B-5B62-86C0-C899-7A0D164F7AFC}"/>
                  </a:ext>
                </a:extLst>
              </p:cNvPr>
              <p:cNvGrpSpPr/>
              <p:nvPr/>
            </p:nvGrpSpPr>
            <p:grpSpPr>
              <a:xfrm>
                <a:off x="8102441" y="5359976"/>
                <a:ext cx="742428" cy="139118"/>
                <a:chOff x="-4222849" y="604873"/>
                <a:chExt cx="742428" cy="91422"/>
              </a:xfrm>
            </p:grpSpPr>
            <p:cxnSp>
              <p:nvCxnSpPr>
                <p:cNvPr id="56" name="Straight Connector 55">
                  <a:extLst>
                    <a:ext uri="{FF2B5EF4-FFF2-40B4-BE49-F238E27FC236}">
                      <a16:creationId xmlns:a16="http://schemas.microsoft.com/office/drawing/2014/main" id="{812BA5AC-04FD-BCF4-57C9-83C3F8DECECD}"/>
                    </a:ext>
                  </a:extLst>
                </p:cNvPr>
                <p:cNvCxnSpPr>
                  <a:cxnSpLocks/>
                  <a:stCxn id="57"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763D8D90-4584-6161-9EB0-A465E962CBE0}"/>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nvGrpSpPr>
              <p:cNvPr id="50" name="Group 49">
                <a:extLst>
                  <a:ext uri="{FF2B5EF4-FFF2-40B4-BE49-F238E27FC236}">
                    <a16:creationId xmlns:a16="http://schemas.microsoft.com/office/drawing/2014/main" id="{DAC28CB7-220E-F72E-5635-A1250B5A4532}"/>
                  </a:ext>
                </a:extLst>
              </p:cNvPr>
              <p:cNvGrpSpPr/>
              <p:nvPr/>
            </p:nvGrpSpPr>
            <p:grpSpPr>
              <a:xfrm>
                <a:off x="8102441" y="5557885"/>
                <a:ext cx="742428" cy="139118"/>
                <a:chOff x="-4222849" y="604873"/>
                <a:chExt cx="742428" cy="91422"/>
              </a:xfrm>
            </p:grpSpPr>
            <p:cxnSp>
              <p:nvCxnSpPr>
                <p:cNvPr id="54" name="Straight Connector 53">
                  <a:extLst>
                    <a:ext uri="{FF2B5EF4-FFF2-40B4-BE49-F238E27FC236}">
                      <a16:creationId xmlns:a16="http://schemas.microsoft.com/office/drawing/2014/main" id="{183E05C5-34AB-D699-7BD3-B873A1BB553B}"/>
                    </a:ext>
                  </a:extLst>
                </p:cNvPr>
                <p:cNvCxnSpPr>
                  <a:cxnSpLocks/>
                  <a:stCxn id="55"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AC6453E7-5ECA-7697-9436-D2CD4B541DCF}"/>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nvGrpSpPr>
              <p:cNvPr id="51" name="Group 50">
                <a:extLst>
                  <a:ext uri="{FF2B5EF4-FFF2-40B4-BE49-F238E27FC236}">
                    <a16:creationId xmlns:a16="http://schemas.microsoft.com/office/drawing/2014/main" id="{D423DD97-FA39-59D0-5611-B4590AA9B358}"/>
                  </a:ext>
                </a:extLst>
              </p:cNvPr>
              <p:cNvGrpSpPr/>
              <p:nvPr/>
            </p:nvGrpSpPr>
            <p:grpSpPr>
              <a:xfrm>
                <a:off x="8102441" y="5161229"/>
                <a:ext cx="742428" cy="139118"/>
                <a:chOff x="-4222849" y="604873"/>
                <a:chExt cx="742428" cy="91422"/>
              </a:xfrm>
            </p:grpSpPr>
            <p:cxnSp>
              <p:nvCxnSpPr>
                <p:cNvPr id="52" name="Straight Connector 51">
                  <a:extLst>
                    <a:ext uri="{FF2B5EF4-FFF2-40B4-BE49-F238E27FC236}">
                      <a16:creationId xmlns:a16="http://schemas.microsoft.com/office/drawing/2014/main" id="{1FAC8B27-92E1-A593-7DCE-446BF71D21EE}"/>
                    </a:ext>
                  </a:extLst>
                </p:cNvPr>
                <p:cNvCxnSpPr>
                  <a:cxnSpLocks/>
                  <a:stCxn id="53"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89136592-9091-0EA7-B53C-45D5AF1E5BB4}"/>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grpSp>
          <p:nvGrpSpPr>
            <p:cNvPr id="8" name="Group 7">
              <a:extLst>
                <a:ext uri="{FF2B5EF4-FFF2-40B4-BE49-F238E27FC236}">
                  <a16:creationId xmlns:a16="http://schemas.microsoft.com/office/drawing/2014/main" id="{7F033FB9-FBC0-109C-816C-B1DD68704313}"/>
                </a:ext>
              </a:extLst>
            </p:cNvPr>
            <p:cNvGrpSpPr/>
            <p:nvPr/>
          </p:nvGrpSpPr>
          <p:grpSpPr>
            <a:xfrm>
              <a:off x="7098963" y="2941035"/>
              <a:ext cx="1278741" cy="732843"/>
              <a:chOff x="8102441" y="4964160"/>
              <a:chExt cx="742428" cy="732843"/>
            </a:xfrm>
          </p:grpSpPr>
          <p:grpSp>
            <p:nvGrpSpPr>
              <p:cNvPr id="36" name="Group 35">
                <a:extLst>
                  <a:ext uri="{FF2B5EF4-FFF2-40B4-BE49-F238E27FC236}">
                    <a16:creationId xmlns:a16="http://schemas.microsoft.com/office/drawing/2014/main" id="{7139650C-7FB4-469D-C13F-31E18B826711}"/>
                  </a:ext>
                </a:extLst>
              </p:cNvPr>
              <p:cNvGrpSpPr/>
              <p:nvPr/>
            </p:nvGrpSpPr>
            <p:grpSpPr>
              <a:xfrm>
                <a:off x="8102441" y="4964160"/>
                <a:ext cx="742428" cy="139118"/>
                <a:chOff x="-4222849" y="604873"/>
                <a:chExt cx="742428" cy="91422"/>
              </a:xfrm>
            </p:grpSpPr>
            <p:cxnSp>
              <p:nvCxnSpPr>
                <p:cNvPr id="46" name="Straight Connector 45">
                  <a:extLst>
                    <a:ext uri="{FF2B5EF4-FFF2-40B4-BE49-F238E27FC236}">
                      <a16:creationId xmlns:a16="http://schemas.microsoft.com/office/drawing/2014/main" id="{CF126D35-AFFE-3FF3-51E4-DC19AA54C7FD}"/>
                    </a:ext>
                  </a:extLst>
                </p:cNvPr>
                <p:cNvCxnSpPr>
                  <a:cxnSpLocks/>
                  <a:stCxn id="47"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1A797813-A7DB-5EC4-24EB-AF29F885DD78}"/>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nvGrpSpPr>
              <p:cNvPr id="37" name="Group 36">
                <a:extLst>
                  <a:ext uri="{FF2B5EF4-FFF2-40B4-BE49-F238E27FC236}">
                    <a16:creationId xmlns:a16="http://schemas.microsoft.com/office/drawing/2014/main" id="{81FED34D-D2CA-EF6E-6B40-AE9D6AA1BB3B}"/>
                  </a:ext>
                </a:extLst>
              </p:cNvPr>
              <p:cNvGrpSpPr/>
              <p:nvPr/>
            </p:nvGrpSpPr>
            <p:grpSpPr>
              <a:xfrm>
                <a:off x="8102441" y="5359976"/>
                <a:ext cx="742428" cy="139118"/>
                <a:chOff x="-4222849" y="604873"/>
                <a:chExt cx="742428" cy="91422"/>
              </a:xfrm>
            </p:grpSpPr>
            <p:cxnSp>
              <p:nvCxnSpPr>
                <p:cNvPr id="44" name="Straight Connector 43">
                  <a:extLst>
                    <a:ext uri="{FF2B5EF4-FFF2-40B4-BE49-F238E27FC236}">
                      <a16:creationId xmlns:a16="http://schemas.microsoft.com/office/drawing/2014/main" id="{32D725EA-2701-114B-FBA3-594FDF9BCDA5}"/>
                    </a:ext>
                  </a:extLst>
                </p:cNvPr>
                <p:cNvCxnSpPr>
                  <a:cxnSpLocks/>
                  <a:stCxn id="45"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2AEEE8E2-977C-86B6-7795-FE169A236784}"/>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nvGrpSpPr>
              <p:cNvPr id="38" name="Group 37">
                <a:extLst>
                  <a:ext uri="{FF2B5EF4-FFF2-40B4-BE49-F238E27FC236}">
                    <a16:creationId xmlns:a16="http://schemas.microsoft.com/office/drawing/2014/main" id="{9B7AB839-C95F-0DFA-EA17-8C9ACFF1E3BB}"/>
                  </a:ext>
                </a:extLst>
              </p:cNvPr>
              <p:cNvGrpSpPr/>
              <p:nvPr/>
            </p:nvGrpSpPr>
            <p:grpSpPr>
              <a:xfrm>
                <a:off x="8102441" y="5557885"/>
                <a:ext cx="742428" cy="139118"/>
                <a:chOff x="-4222849" y="604873"/>
                <a:chExt cx="742428" cy="91422"/>
              </a:xfrm>
            </p:grpSpPr>
            <p:cxnSp>
              <p:nvCxnSpPr>
                <p:cNvPr id="42" name="Straight Connector 41">
                  <a:extLst>
                    <a:ext uri="{FF2B5EF4-FFF2-40B4-BE49-F238E27FC236}">
                      <a16:creationId xmlns:a16="http://schemas.microsoft.com/office/drawing/2014/main" id="{878D6729-4998-12DB-464F-B76996029F2A}"/>
                    </a:ext>
                  </a:extLst>
                </p:cNvPr>
                <p:cNvCxnSpPr>
                  <a:cxnSpLocks/>
                  <a:stCxn id="43"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7CE5CDBE-7C05-D8DC-F3EE-E2F5983078D5}"/>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nvGrpSpPr>
              <p:cNvPr id="39" name="Group 38">
                <a:extLst>
                  <a:ext uri="{FF2B5EF4-FFF2-40B4-BE49-F238E27FC236}">
                    <a16:creationId xmlns:a16="http://schemas.microsoft.com/office/drawing/2014/main" id="{C8B3321E-3E60-02E6-C085-2F658E911771}"/>
                  </a:ext>
                </a:extLst>
              </p:cNvPr>
              <p:cNvGrpSpPr/>
              <p:nvPr/>
            </p:nvGrpSpPr>
            <p:grpSpPr>
              <a:xfrm>
                <a:off x="8102441" y="5161229"/>
                <a:ext cx="742428" cy="139118"/>
                <a:chOff x="-4222849" y="604873"/>
                <a:chExt cx="742428" cy="91422"/>
              </a:xfrm>
            </p:grpSpPr>
            <p:cxnSp>
              <p:nvCxnSpPr>
                <p:cNvPr id="40" name="Straight Connector 39">
                  <a:extLst>
                    <a:ext uri="{FF2B5EF4-FFF2-40B4-BE49-F238E27FC236}">
                      <a16:creationId xmlns:a16="http://schemas.microsoft.com/office/drawing/2014/main" id="{59FD2F2E-1A6F-B588-7C98-A6516FBC9ED1}"/>
                    </a:ext>
                  </a:extLst>
                </p:cNvPr>
                <p:cNvCxnSpPr>
                  <a:cxnSpLocks/>
                  <a:stCxn id="41"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007D36C9-7B44-DC00-4E8B-17241F1108BB}"/>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cxnSp>
          <p:nvCxnSpPr>
            <p:cNvPr id="9" name="Straight Connector 8">
              <a:extLst>
                <a:ext uri="{FF2B5EF4-FFF2-40B4-BE49-F238E27FC236}">
                  <a16:creationId xmlns:a16="http://schemas.microsoft.com/office/drawing/2014/main" id="{CAA111AF-195D-FA68-FC77-832BF274BA01}"/>
                </a:ext>
              </a:extLst>
            </p:cNvPr>
            <p:cNvCxnSpPr>
              <a:cxnSpLocks/>
            </p:cNvCxnSpPr>
            <p:nvPr/>
          </p:nvCxnSpPr>
          <p:spPr>
            <a:xfrm>
              <a:off x="9162808"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28287A7B-101D-3EB9-F1E3-965B2FA25EB1}"/>
                </a:ext>
              </a:extLst>
            </p:cNvPr>
            <p:cNvCxnSpPr>
              <a:cxnSpLocks/>
            </p:cNvCxnSpPr>
            <p:nvPr/>
          </p:nvCxnSpPr>
          <p:spPr>
            <a:xfrm>
              <a:off x="9266440"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2111AB24-7A02-737B-861F-08BA89F63D9E}"/>
                </a:ext>
              </a:extLst>
            </p:cNvPr>
            <p:cNvCxnSpPr>
              <a:cxnSpLocks/>
            </p:cNvCxnSpPr>
            <p:nvPr/>
          </p:nvCxnSpPr>
          <p:spPr>
            <a:xfrm>
              <a:off x="9370072"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78E2578-5FF5-EE66-37E5-9C9B9F9FF8BD}"/>
                </a:ext>
              </a:extLst>
            </p:cNvPr>
            <p:cNvCxnSpPr>
              <a:cxnSpLocks/>
            </p:cNvCxnSpPr>
            <p:nvPr/>
          </p:nvCxnSpPr>
          <p:spPr>
            <a:xfrm>
              <a:off x="9046984" y="3895459"/>
              <a:ext cx="0" cy="401056"/>
            </a:xfrm>
            <a:prstGeom prst="line">
              <a:avLst/>
            </a:prstGeom>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7FE95B79-BBA9-C2A2-606E-CBD5B4DBFA64}"/>
                </a:ext>
              </a:extLst>
            </p:cNvPr>
            <p:cNvSpPr/>
            <p:nvPr/>
          </p:nvSpPr>
          <p:spPr>
            <a:xfrm>
              <a:off x="8282075" y="2677159"/>
              <a:ext cx="1206757" cy="1219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ICX</a:t>
              </a:r>
            </a:p>
          </p:txBody>
        </p:sp>
        <p:pic>
          <p:nvPicPr>
            <p:cNvPr id="14" name="Picture 13">
              <a:extLst>
                <a:ext uri="{FF2B5EF4-FFF2-40B4-BE49-F238E27FC236}">
                  <a16:creationId xmlns:a16="http://schemas.microsoft.com/office/drawing/2014/main" id="{5966C4A3-B071-B731-E1BA-7E9B8B042A9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548174" y="2961014"/>
              <a:ext cx="669619" cy="669619"/>
            </a:xfrm>
            <a:prstGeom prst="rect">
              <a:avLst/>
            </a:prstGeom>
            <a:ln>
              <a:solidFill>
                <a:srgbClr val="003C71"/>
              </a:solidFill>
            </a:ln>
            <a:effectLst>
              <a:outerShdw blurRad="63500" sx="102000" sy="102000" algn="ctr" rotWithShape="0">
                <a:prstClr val="black">
                  <a:alpha val="40000"/>
                </a:prstClr>
              </a:outerShdw>
            </a:effectLst>
          </p:spPr>
        </p:pic>
        <p:cxnSp>
          <p:nvCxnSpPr>
            <p:cNvPr id="15" name="Straight Connector 14">
              <a:extLst>
                <a:ext uri="{FF2B5EF4-FFF2-40B4-BE49-F238E27FC236}">
                  <a16:creationId xmlns:a16="http://schemas.microsoft.com/office/drawing/2014/main" id="{C0A47E71-83DC-2FE0-F9B3-54B532788E0C}"/>
                </a:ext>
              </a:extLst>
            </p:cNvPr>
            <p:cNvCxnSpPr>
              <a:cxnSpLocks/>
            </p:cNvCxnSpPr>
            <p:nvPr/>
          </p:nvCxnSpPr>
          <p:spPr>
            <a:xfrm>
              <a:off x="8494000"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3A1BCEB6-90FC-A20B-78BD-5CF936E33591}"/>
                </a:ext>
              </a:extLst>
            </p:cNvPr>
            <p:cNvCxnSpPr>
              <a:cxnSpLocks/>
            </p:cNvCxnSpPr>
            <p:nvPr/>
          </p:nvCxnSpPr>
          <p:spPr>
            <a:xfrm>
              <a:off x="8608518"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449C2395-2ED4-C2CB-415F-BF950639A1D4}"/>
                </a:ext>
              </a:extLst>
            </p:cNvPr>
            <p:cNvCxnSpPr>
              <a:cxnSpLocks/>
            </p:cNvCxnSpPr>
            <p:nvPr/>
          </p:nvCxnSpPr>
          <p:spPr>
            <a:xfrm>
              <a:off x="8712150"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66E3F657-94C1-6EAB-6D22-6B069C8B44BE}"/>
                </a:ext>
              </a:extLst>
            </p:cNvPr>
            <p:cNvCxnSpPr>
              <a:cxnSpLocks/>
            </p:cNvCxnSpPr>
            <p:nvPr/>
          </p:nvCxnSpPr>
          <p:spPr>
            <a:xfrm>
              <a:off x="8378176" y="3895459"/>
              <a:ext cx="0" cy="401056"/>
            </a:xfrm>
            <a:prstGeom prst="line">
              <a:avLst/>
            </a:prstGeom>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D81E1334-18CE-0996-FB84-43108A3693EE}"/>
                </a:ext>
              </a:extLst>
            </p:cNvPr>
            <p:cNvSpPr txBox="1"/>
            <p:nvPr/>
          </p:nvSpPr>
          <p:spPr>
            <a:xfrm>
              <a:off x="8269219" y="3969338"/>
              <a:ext cx="1213507" cy="184666"/>
            </a:xfrm>
            <a:prstGeom prst="rect">
              <a:avLst/>
            </a:prstGeom>
            <a:solidFill>
              <a:srgbClr val="004A86">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mn-lt"/>
                  <a:ea typeface="+mn-ea"/>
                  <a:cs typeface="+mn-cs"/>
                  <a:sym typeface="Helvetica Neue"/>
                </a:rPr>
                <a:t>--- PCIe Gen5 ---</a:t>
              </a:r>
            </a:p>
          </p:txBody>
        </p:sp>
        <p:sp>
          <p:nvSpPr>
            <p:cNvPr id="20" name="Rectangle 19">
              <a:extLst>
                <a:ext uri="{FF2B5EF4-FFF2-40B4-BE49-F238E27FC236}">
                  <a16:creationId xmlns:a16="http://schemas.microsoft.com/office/drawing/2014/main" id="{7E9A7F2C-714E-33A0-8FF3-83CF927569AC}"/>
                </a:ext>
              </a:extLst>
            </p:cNvPr>
            <p:cNvSpPr/>
            <p:nvPr/>
          </p:nvSpPr>
          <p:spPr>
            <a:xfrm>
              <a:off x="6907829" y="4266876"/>
              <a:ext cx="3976509" cy="1259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21" name="Picture 20">
              <a:extLst>
                <a:ext uri="{FF2B5EF4-FFF2-40B4-BE49-F238E27FC236}">
                  <a16:creationId xmlns:a16="http://schemas.microsoft.com/office/drawing/2014/main" id="{6C8E45D7-FD99-42E5-D90C-55A143EC16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9874" y="5609585"/>
              <a:ext cx="1102594" cy="344071"/>
            </a:xfrm>
            <a:prstGeom prst="rect">
              <a:avLst/>
            </a:prstGeom>
          </p:spPr>
        </p:pic>
        <p:grpSp>
          <p:nvGrpSpPr>
            <p:cNvPr id="22" name="Group 21">
              <a:extLst>
                <a:ext uri="{FF2B5EF4-FFF2-40B4-BE49-F238E27FC236}">
                  <a16:creationId xmlns:a16="http://schemas.microsoft.com/office/drawing/2014/main" id="{AB2E3973-BE3E-9054-50F0-20C450BF5C34}"/>
                </a:ext>
              </a:extLst>
            </p:cNvPr>
            <p:cNvGrpSpPr/>
            <p:nvPr/>
          </p:nvGrpSpPr>
          <p:grpSpPr>
            <a:xfrm>
              <a:off x="7122650" y="4453923"/>
              <a:ext cx="964141" cy="573095"/>
              <a:chOff x="1682388" y="4769754"/>
              <a:chExt cx="1215892" cy="722738"/>
            </a:xfrm>
          </p:grpSpPr>
          <p:pic>
            <p:nvPicPr>
              <p:cNvPr id="32" name="Picture 31">
                <a:extLst>
                  <a:ext uri="{FF2B5EF4-FFF2-40B4-BE49-F238E27FC236}">
                    <a16:creationId xmlns:a16="http://schemas.microsoft.com/office/drawing/2014/main" id="{44063C42-DFD3-C1C0-096A-59699426B4D9}"/>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2346852" y="4769754"/>
                <a:ext cx="551428" cy="655682"/>
              </a:xfrm>
              <a:prstGeom prst="rect">
                <a:avLst/>
              </a:prstGeom>
            </p:spPr>
          </p:pic>
          <p:pic>
            <p:nvPicPr>
              <p:cNvPr id="33" name="Picture 32">
                <a:extLst>
                  <a:ext uri="{FF2B5EF4-FFF2-40B4-BE49-F238E27FC236}">
                    <a16:creationId xmlns:a16="http://schemas.microsoft.com/office/drawing/2014/main" id="{464C92E9-41FE-3618-F3E8-44ACD57B207F}"/>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2133492" y="4788042"/>
                <a:ext cx="551428" cy="655682"/>
              </a:xfrm>
              <a:prstGeom prst="rect">
                <a:avLst/>
              </a:prstGeom>
            </p:spPr>
          </p:pic>
          <p:pic>
            <p:nvPicPr>
              <p:cNvPr id="34" name="Picture 33">
                <a:extLst>
                  <a:ext uri="{FF2B5EF4-FFF2-40B4-BE49-F238E27FC236}">
                    <a16:creationId xmlns:a16="http://schemas.microsoft.com/office/drawing/2014/main" id="{CC0D1731-8C8E-0D7E-DC7F-980E3AEFBF3C}"/>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1907940" y="4806330"/>
                <a:ext cx="551428" cy="655682"/>
              </a:xfrm>
              <a:prstGeom prst="rect">
                <a:avLst/>
              </a:prstGeom>
            </p:spPr>
          </p:pic>
          <p:pic>
            <p:nvPicPr>
              <p:cNvPr id="35" name="Picture 34">
                <a:extLst>
                  <a:ext uri="{FF2B5EF4-FFF2-40B4-BE49-F238E27FC236}">
                    <a16:creationId xmlns:a16="http://schemas.microsoft.com/office/drawing/2014/main" id="{7B3C4588-FE54-0A1E-2591-3C1E322FB663}"/>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1682388" y="4836810"/>
                <a:ext cx="551428" cy="655682"/>
              </a:xfrm>
              <a:prstGeom prst="rect">
                <a:avLst/>
              </a:prstGeom>
            </p:spPr>
          </p:pic>
        </p:grpSp>
        <p:sp>
          <p:nvSpPr>
            <p:cNvPr id="23" name="TextBox 22">
              <a:extLst>
                <a:ext uri="{FF2B5EF4-FFF2-40B4-BE49-F238E27FC236}">
                  <a16:creationId xmlns:a16="http://schemas.microsoft.com/office/drawing/2014/main" id="{F0D7BA2C-8B30-4356-57F0-062965C799B4}"/>
                </a:ext>
              </a:extLst>
            </p:cNvPr>
            <p:cNvSpPr txBox="1"/>
            <p:nvPr/>
          </p:nvSpPr>
          <p:spPr>
            <a:xfrm>
              <a:off x="7026571" y="5067481"/>
              <a:ext cx="12459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a:ln>
                    <a:noFill/>
                  </a:ln>
                  <a:solidFill>
                    <a:schemeClr val="tx2"/>
                  </a:solidFill>
                  <a:effectLst/>
                  <a:uFillTx/>
                  <a:latin typeface="+mn-lt"/>
                  <a:ea typeface="+mn-ea"/>
                  <a:cs typeface="+mn-cs"/>
                  <a:sym typeface="Helvetica Neue"/>
                </a:rPr>
                <a:t>NVMe</a:t>
              </a:r>
              <a:r>
                <a:rPr kumimoji="0" lang="en-US" sz="1200" b="0" i="0" u="none" strike="noStrike" cap="none" spc="0" normalizeH="0" baseline="0" dirty="0">
                  <a:ln>
                    <a:noFill/>
                  </a:ln>
                  <a:solidFill>
                    <a:schemeClr val="tx2"/>
                  </a:solidFill>
                  <a:effectLst/>
                  <a:uFillTx/>
                  <a:latin typeface="+mn-lt"/>
                  <a:ea typeface="+mn-ea"/>
                  <a:cs typeface="+mn-cs"/>
                  <a:sym typeface="Helvetica Neue"/>
                </a:rPr>
                <a:t> SSDs</a:t>
              </a:r>
            </a:p>
          </p:txBody>
        </p:sp>
        <p:sp>
          <p:nvSpPr>
            <p:cNvPr id="24" name="TextBox 23">
              <a:extLst>
                <a:ext uri="{FF2B5EF4-FFF2-40B4-BE49-F238E27FC236}">
                  <a16:creationId xmlns:a16="http://schemas.microsoft.com/office/drawing/2014/main" id="{BDE6A577-BF59-6F4F-51E0-F9526530DF07}"/>
                </a:ext>
              </a:extLst>
            </p:cNvPr>
            <p:cNvSpPr txBox="1"/>
            <p:nvPr/>
          </p:nvSpPr>
          <p:spPr>
            <a:xfrm>
              <a:off x="8200910" y="5060582"/>
              <a:ext cx="14549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1200" dirty="0">
                  <a:solidFill>
                    <a:schemeClr val="tx2"/>
                  </a:solidFill>
                </a:rPr>
                <a:t>CXL Bridge/</a:t>
              </a:r>
              <a:br>
                <a:rPr lang="en-US" sz="1200" dirty="0">
                  <a:solidFill>
                    <a:schemeClr val="tx2"/>
                  </a:solidFill>
                </a:rPr>
              </a:br>
              <a:r>
                <a:rPr lang="en-US" sz="1200" dirty="0">
                  <a:solidFill>
                    <a:schemeClr val="tx2"/>
                  </a:solidFill>
                </a:rPr>
                <a:t>Custom Board</a:t>
              </a:r>
              <a:endParaRPr kumimoji="0" lang="en-US" sz="1200" b="0" i="0" u="none" strike="noStrike" cap="none" spc="0" normalizeH="0" baseline="0" dirty="0">
                <a:ln>
                  <a:noFill/>
                </a:ln>
                <a:solidFill>
                  <a:schemeClr val="tx2"/>
                </a:solidFill>
                <a:effectLst/>
                <a:uFillTx/>
                <a:latin typeface="+mn-lt"/>
                <a:ea typeface="+mn-ea"/>
                <a:cs typeface="+mn-cs"/>
                <a:sym typeface="Helvetica Neue"/>
              </a:endParaRPr>
            </a:p>
          </p:txBody>
        </p:sp>
        <p:grpSp>
          <p:nvGrpSpPr>
            <p:cNvPr id="25" name="Group 24">
              <a:extLst>
                <a:ext uri="{FF2B5EF4-FFF2-40B4-BE49-F238E27FC236}">
                  <a16:creationId xmlns:a16="http://schemas.microsoft.com/office/drawing/2014/main" id="{64C59A21-383C-4001-97A3-F0C51F048550}"/>
                </a:ext>
              </a:extLst>
            </p:cNvPr>
            <p:cNvGrpSpPr/>
            <p:nvPr/>
          </p:nvGrpSpPr>
          <p:grpSpPr>
            <a:xfrm>
              <a:off x="8381242" y="4544010"/>
              <a:ext cx="1094310" cy="419874"/>
              <a:chOff x="6627297" y="5407421"/>
              <a:chExt cx="1213879" cy="465752"/>
            </a:xfrm>
          </p:grpSpPr>
          <p:pic>
            <p:nvPicPr>
              <p:cNvPr id="30" name="Picture 2">
                <a:extLst>
                  <a:ext uri="{FF2B5EF4-FFF2-40B4-BE49-F238E27FC236}">
                    <a16:creationId xmlns:a16="http://schemas.microsoft.com/office/drawing/2014/main" id="{17E8FCF7-9587-CEE2-909D-ED6A466F37F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6316" b="94737" l="13858" r="77528">
                            <a14:foregroundMark x1="30712" y1="88421" x2="62547" y2="92632"/>
                            <a14:foregroundMark x1="62547" y1="92632" x2="62921" y2="83158"/>
                            <a14:foregroundMark x1="30712" y1="96842" x2="32584" y2="96842"/>
                            <a14:foregroundMark x1="23596" y1="83158" x2="23596" y2="83158"/>
                            <a14:foregroundMark x1="20225" y1="82105" x2="20225" y2="82105"/>
                            <a14:foregroundMark x1="14232" y1="31579" x2="21723" y2="81053"/>
                            <a14:foregroundMark x1="22097" y1="82105" x2="35206" y2="83158"/>
                            <a14:foregroundMark x1="14981" y1="31579" x2="46816" y2="35789"/>
                            <a14:foregroundMark x1="46816" y1="35789" x2="76779" y2="65263"/>
                            <a14:foregroundMark x1="76779" y1="65263" x2="62547" y2="80000"/>
                            <a14:foregroundMark x1="76030" y1="31579" x2="76404" y2="74737"/>
                            <a14:foregroundMark x1="77528" y1="29474" x2="76779" y2="40000"/>
                            <a14:foregroundMark x1="16105" y1="28421" x2="76404" y2="31579"/>
                          </a14:backgroundRemoval>
                        </a14:imgEffect>
                      </a14:imgLayer>
                    </a14:imgProps>
                  </a:ext>
                  <a:ext uri="{28A0092B-C50C-407E-A947-70E740481C1C}">
                    <a14:useLocalDpi xmlns:a14="http://schemas.microsoft.com/office/drawing/2010/main" val="0"/>
                  </a:ext>
                </a:extLst>
              </a:blip>
              <a:srcRect l="10776" t="20143" r="17676"/>
              <a:stretch/>
            </p:blipFill>
            <p:spPr bwMode="auto">
              <a:xfrm>
                <a:off x="6627297" y="5407421"/>
                <a:ext cx="1213879" cy="46575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3138E15E-CD21-ED5B-AAC8-9B3F199BA354}"/>
                  </a:ext>
                </a:extLst>
              </p:cNvPr>
              <p:cNvSpPr/>
              <p:nvPr/>
            </p:nvSpPr>
            <p:spPr>
              <a:xfrm>
                <a:off x="7107210" y="5576260"/>
                <a:ext cx="239490" cy="89330"/>
              </a:xfrm>
              <a:prstGeom prst="rect">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u="none" strike="noStrike" cap="none" spc="0" normalizeH="0" baseline="0" dirty="0">
                  <a:ln>
                    <a:noFill/>
                  </a:ln>
                  <a:solidFill>
                    <a:srgbClr val="FFFFFF"/>
                  </a:solidFill>
                  <a:effectLst/>
                  <a:uFillTx/>
                  <a:latin typeface="IntelOne Text Bold" panose="020B0503020203020204" pitchFamily="34" charset="77"/>
                  <a:ea typeface="Helvetica Neue Medium"/>
                  <a:cs typeface="Helvetica Neue Medium"/>
                  <a:sym typeface="Helvetica Neue Medium"/>
                </a:endParaRPr>
              </a:p>
            </p:txBody>
          </p:sp>
        </p:grpSp>
        <p:sp>
          <p:nvSpPr>
            <p:cNvPr id="26" name="TextBox 25">
              <a:extLst>
                <a:ext uri="{FF2B5EF4-FFF2-40B4-BE49-F238E27FC236}">
                  <a16:creationId xmlns:a16="http://schemas.microsoft.com/office/drawing/2014/main" id="{F83FCA09-923F-AA11-557D-694CB96D23E3}"/>
                </a:ext>
              </a:extLst>
            </p:cNvPr>
            <p:cNvSpPr txBox="1"/>
            <p:nvPr/>
          </p:nvSpPr>
          <p:spPr>
            <a:xfrm>
              <a:off x="8445795" y="4346182"/>
              <a:ext cx="973546"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err="1">
                  <a:ln>
                    <a:noFill/>
                  </a:ln>
                  <a:solidFill>
                    <a:schemeClr val="tx2"/>
                  </a:solidFill>
                  <a:effectLst/>
                  <a:uFillTx/>
                  <a:latin typeface="+mn-lt"/>
                  <a:ea typeface="+mn-ea"/>
                  <a:cs typeface="+mn-cs"/>
                  <a:sym typeface="Helvetica Neue"/>
                </a:rPr>
                <a:t>CXL.Mem</a:t>
              </a:r>
              <a:endParaRPr kumimoji="0" lang="en-US" sz="1100" b="0" i="0" u="none" strike="noStrike" cap="none" spc="0" normalizeH="0" baseline="0" dirty="0">
                <a:ln>
                  <a:noFill/>
                </a:ln>
                <a:solidFill>
                  <a:schemeClr val="tx2"/>
                </a:solidFill>
                <a:effectLst/>
                <a:uFillTx/>
                <a:latin typeface="+mn-lt"/>
                <a:ea typeface="+mn-ea"/>
                <a:cs typeface="+mn-cs"/>
                <a:sym typeface="Helvetica Neue"/>
              </a:endParaRPr>
            </a:p>
          </p:txBody>
        </p:sp>
        <p:pic>
          <p:nvPicPr>
            <p:cNvPr id="27" name="Picture 26">
              <a:extLst>
                <a:ext uri="{FF2B5EF4-FFF2-40B4-BE49-F238E27FC236}">
                  <a16:creationId xmlns:a16="http://schemas.microsoft.com/office/drawing/2014/main" id="{01E29FCF-C23B-3A83-223D-706CB16E6431}"/>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9829279" y="4464585"/>
              <a:ext cx="437255" cy="519923"/>
            </a:xfrm>
            <a:prstGeom prst="rect">
              <a:avLst/>
            </a:prstGeom>
          </p:spPr>
        </p:pic>
        <p:sp>
          <p:nvSpPr>
            <p:cNvPr id="28" name="TextBox 27">
              <a:extLst>
                <a:ext uri="{FF2B5EF4-FFF2-40B4-BE49-F238E27FC236}">
                  <a16:creationId xmlns:a16="http://schemas.microsoft.com/office/drawing/2014/main" id="{BC627449-E3C7-8018-FBC4-46D861ED9242}"/>
                </a:ext>
              </a:extLst>
            </p:cNvPr>
            <p:cNvSpPr txBox="1"/>
            <p:nvPr/>
          </p:nvSpPr>
          <p:spPr>
            <a:xfrm>
              <a:off x="9541171" y="5067481"/>
              <a:ext cx="124592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mn-lt"/>
                  <a:ea typeface="+mn-ea"/>
                  <a:cs typeface="+mn-cs"/>
                  <a:sym typeface="Helvetica Neue"/>
                </a:rPr>
                <a:t>CXL </a:t>
              </a:r>
              <a:br>
                <a:rPr kumimoji="0" lang="en-US" sz="1200" b="0" i="0" u="none" strike="noStrike" cap="none" spc="0" normalizeH="0" baseline="0" dirty="0">
                  <a:ln>
                    <a:noFill/>
                  </a:ln>
                  <a:solidFill>
                    <a:schemeClr val="tx2"/>
                  </a:solidFill>
                  <a:effectLst/>
                  <a:uFillTx/>
                  <a:latin typeface="+mn-lt"/>
                  <a:ea typeface="+mn-ea"/>
                  <a:cs typeface="+mn-cs"/>
                  <a:sym typeface="Helvetica Neue"/>
                </a:rPr>
              </a:br>
              <a:r>
                <a:rPr kumimoji="0" lang="en-US" sz="1200" b="0" i="0" u="none" strike="noStrike" cap="none" spc="0" normalizeH="0" baseline="0" dirty="0">
                  <a:ln>
                    <a:noFill/>
                  </a:ln>
                  <a:solidFill>
                    <a:schemeClr val="tx2"/>
                  </a:solidFill>
                  <a:effectLst/>
                  <a:uFillTx/>
                  <a:latin typeface="+mn-lt"/>
                  <a:ea typeface="+mn-ea"/>
                  <a:cs typeface="+mn-cs"/>
                  <a:sym typeface="Helvetica Neue"/>
                </a:rPr>
                <a:t>EDSFF E3 or E1</a:t>
              </a:r>
            </a:p>
          </p:txBody>
        </p:sp>
        <p:sp>
          <p:nvSpPr>
            <p:cNvPr id="29" name="Rectangle 28">
              <a:extLst>
                <a:ext uri="{FF2B5EF4-FFF2-40B4-BE49-F238E27FC236}">
                  <a16:creationId xmlns:a16="http://schemas.microsoft.com/office/drawing/2014/main" id="{BB0369F4-34A7-CDFD-BE97-222AB1212EC2}"/>
                </a:ext>
              </a:extLst>
            </p:cNvPr>
            <p:cNvSpPr/>
            <p:nvPr/>
          </p:nvSpPr>
          <p:spPr>
            <a:xfrm>
              <a:off x="8261761" y="4312692"/>
              <a:ext cx="2567390" cy="173616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4087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0FA7EF-D956-4623-B22D-DD51DC221FC2}"/>
              </a:ext>
            </a:extLst>
          </p:cNvPr>
          <p:cNvSpPr>
            <a:spLocks noGrp="1"/>
          </p:cNvSpPr>
          <p:nvPr>
            <p:ph type="title"/>
          </p:nvPr>
        </p:nvSpPr>
        <p:spPr/>
        <p:txBody>
          <a:bodyPr/>
          <a:lstStyle/>
          <a:p>
            <a:r>
              <a:rPr lang="en-US" dirty="0"/>
              <a:t>Notices &amp; Disclaimers</a:t>
            </a:r>
          </a:p>
        </p:txBody>
      </p:sp>
      <p:sp>
        <p:nvSpPr>
          <p:cNvPr id="2" name="Content Placeholder 1">
            <a:extLst>
              <a:ext uri="{FF2B5EF4-FFF2-40B4-BE49-F238E27FC236}">
                <a16:creationId xmlns:a16="http://schemas.microsoft.com/office/drawing/2014/main" id="{4D8EF26E-B16B-4720-9E3C-E650DD9E75BF}"/>
              </a:ext>
            </a:extLst>
          </p:cNvPr>
          <p:cNvSpPr>
            <a:spLocks noGrp="1"/>
          </p:cNvSpPr>
          <p:nvPr>
            <p:ph idx="1"/>
          </p:nvPr>
        </p:nvSpPr>
        <p:spPr/>
        <p:txBody>
          <a:bodyPr>
            <a:normAutofit/>
          </a:bodyPr>
          <a:lstStyle/>
          <a:p>
            <a:pPr marL="0" indent="0">
              <a:buNone/>
            </a:pPr>
            <a:r>
              <a:rPr lang="en-US" sz="1600" dirty="0"/>
              <a:t>Performance varies by use, configuration and other factors. Learn more at </a:t>
            </a:r>
            <a:r>
              <a:rPr lang="en-US" sz="1600" dirty="0">
                <a:hlinkClick r:id="rId2">
                  <a:extLst>
                    <a:ext uri="{A12FA001-AC4F-418D-AE19-62706E023703}">
                      <ahyp:hlinkClr xmlns:ahyp="http://schemas.microsoft.com/office/drawing/2018/hyperlinkcolor" val="tx"/>
                    </a:ext>
                  </a:extLst>
                </a:hlinkClick>
              </a:rPr>
              <a:t>www.Intel.com/PerformanceIndex​</a:t>
            </a:r>
            <a:r>
              <a:rPr lang="en-US" sz="1600" dirty="0"/>
              <a:t>​.  </a:t>
            </a:r>
          </a:p>
          <a:p>
            <a:pPr marL="0" indent="0">
              <a:buNone/>
            </a:pPr>
            <a:r>
              <a:rPr lang="en-US" sz="1600" dirty="0"/>
              <a:t>Performance results are based on testing as of dates shown in configurations and may not reflect all publicly available ​updates. See backup for configuration details. No product or component can be absolutely secure. </a:t>
            </a:r>
          </a:p>
          <a:p>
            <a:pPr marL="0" indent="0">
              <a:buNone/>
            </a:pPr>
            <a:r>
              <a:rPr lang="en-US" sz="1600" dirty="0"/>
              <a:t>Your costs and results may vary. </a:t>
            </a:r>
          </a:p>
          <a:p>
            <a:pPr marL="0" indent="0">
              <a:buNone/>
            </a:pPr>
            <a:r>
              <a:rPr lang="en-US" sz="1600" dirty="0"/>
              <a:t>Intel technologies may require enabled hardware, software or service activation.</a:t>
            </a:r>
          </a:p>
          <a:p>
            <a:pPr marL="0" indent="0">
              <a:buNone/>
            </a:pPr>
            <a:r>
              <a:rPr lang="en-US" sz="1600" dirty="0"/>
              <a:t>Intel does not control or audit third-party data. You should consult other sources to evaluate accuracy.</a:t>
            </a:r>
          </a:p>
          <a:p>
            <a:pPr marL="0" indent="0">
              <a:buNone/>
            </a:pPr>
            <a:r>
              <a:rPr lang="en-US" sz="1600" dirty="0"/>
              <a:t>© Intel Corporation. Intel, the Intel logo, and other Intel marks are trademarks of Intel Corporation or its subsidiaries. Other names and brands may be claimed as the property of others.  ​</a:t>
            </a:r>
          </a:p>
        </p:txBody>
      </p:sp>
    </p:spTree>
    <p:extLst>
      <p:ext uri="{BB962C8B-B14F-4D97-AF65-F5344CB8AC3E}">
        <p14:creationId xmlns:p14="http://schemas.microsoft.com/office/powerpoint/2010/main" val="270640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D221D484-96F9-33B0-8870-0C30739D5148}"/>
              </a:ext>
            </a:extLst>
          </p:cNvPr>
          <p:cNvGrpSpPr/>
          <p:nvPr/>
        </p:nvGrpSpPr>
        <p:grpSpPr>
          <a:xfrm>
            <a:off x="6975095" y="2682102"/>
            <a:ext cx="4444467" cy="2119861"/>
            <a:chOff x="6131947" y="3242108"/>
            <a:chExt cx="4444467" cy="2119861"/>
          </a:xfrm>
        </p:grpSpPr>
        <p:pic>
          <p:nvPicPr>
            <p:cNvPr id="41" name="Picture 40">
              <a:extLst>
                <a:ext uri="{FF2B5EF4-FFF2-40B4-BE49-F238E27FC236}">
                  <a16:creationId xmlns:a16="http://schemas.microsoft.com/office/drawing/2014/main" id="{6773B3F0-F4B2-A80C-5624-7557B3E2D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1947" y="3242108"/>
              <a:ext cx="648319" cy="648319"/>
            </a:xfrm>
            <a:prstGeom prst="rect">
              <a:avLst/>
            </a:prstGeom>
            <a:noFill/>
          </p:spPr>
        </p:pic>
        <p:sp>
          <p:nvSpPr>
            <p:cNvPr id="42" name="TextBox 41">
              <a:extLst>
                <a:ext uri="{FF2B5EF4-FFF2-40B4-BE49-F238E27FC236}">
                  <a16:creationId xmlns:a16="http://schemas.microsoft.com/office/drawing/2014/main" id="{0F704F14-75BA-BBFB-E8C4-E88FBC181BED}"/>
                </a:ext>
              </a:extLst>
            </p:cNvPr>
            <p:cNvSpPr txBox="1"/>
            <p:nvPr/>
          </p:nvSpPr>
          <p:spPr>
            <a:xfrm>
              <a:off x="7017905" y="3292172"/>
              <a:ext cx="3558509" cy="206979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Do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Memory bandwidth and capacity expansion, efficient access across shared memory</a:t>
              </a:r>
            </a:p>
            <a:p>
              <a:pPr marL="231775" indent="-231775" defTabSz="2438338">
                <a:lnSpc>
                  <a:spcPct val="100000"/>
                </a:lnSpc>
                <a:spcBef>
                  <a:spcPts val="50"/>
                </a:spcBef>
                <a:buFont typeface="Wingdings" pitchFamily="2" charset="2"/>
                <a:buChar char="§"/>
                <a:defRPr/>
              </a:pPr>
              <a:r>
                <a:rPr lang="en-US" sz="1800" dirty="0">
                  <a:solidFill>
                    <a:schemeClr val="tx1"/>
                  </a:solidFill>
                  <a:latin typeface="IntelOne Text" panose="020B0503020203020204" pitchFamily="34" charset="77"/>
                  <a:cs typeface="Arial"/>
                </a:rPr>
                <a:t>Enables CPU and accelerators to share memory resources for higher performance</a:t>
              </a:r>
            </a:p>
          </p:txBody>
        </p:sp>
      </p:grpSp>
      <p:sp>
        <p:nvSpPr>
          <p:cNvPr id="6" name="Title 5">
            <a:extLst>
              <a:ext uri="{FF2B5EF4-FFF2-40B4-BE49-F238E27FC236}">
                <a16:creationId xmlns:a16="http://schemas.microsoft.com/office/drawing/2014/main" id="{3BA298BD-4E90-884D-9E09-EF55DB442B79}"/>
              </a:ext>
            </a:extLst>
          </p:cNvPr>
          <p:cNvSpPr>
            <a:spLocks noGrp="1"/>
          </p:cNvSpPr>
          <p:nvPr>
            <p:ph type="title"/>
          </p:nvPr>
        </p:nvSpPr>
        <p:spPr/>
        <p:txBody>
          <a:bodyPr/>
          <a:lstStyle/>
          <a:p>
            <a:r>
              <a:rPr lang="en-US" dirty="0"/>
              <a:t>The Open Standards  </a:t>
            </a:r>
            <a:r>
              <a:rPr lang="en-US" dirty="0">
                <a:latin typeface="Times New Roman" panose="02020603050405020304" pitchFamily="18" charset="0"/>
                <a:cs typeface="Times New Roman" panose="02020603050405020304" pitchFamily="18" charset="0"/>
              </a:rPr>
              <a:t>̶</a:t>
            </a:r>
            <a:r>
              <a:rPr lang="en-US" dirty="0"/>
              <a:t>  CXL™ is The Future</a:t>
            </a:r>
          </a:p>
        </p:txBody>
      </p:sp>
      <p:sp>
        <p:nvSpPr>
          <p:cNvPr id="32" name="Rectangle 31">
            <a:extLst>
              <a:ext uri="{FF2B5EF4-FFF2-40B4-BE49-F238E27FC236}">
                <a16:creationId xmlns:a16="http://schemas.microsoft.com/office/drawing/2014/main" id="{D3C7E530-97CD-8112-06D4-208335A23411}"/>
              </a:ext>
            </a:extLst>
          </p:cNvPr>
          <p:cNvSpPr/>
          <p:nvPr/>
        </p:nvSpPr>
        <p:spPr>
          <a:xfrm>
            <a:off x="772438" y="1550118"/>
            <a:ext cx="5121869" cy="4305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3" name="TextBox 32">
            <a:extLst>
              <a:ext uri="{FF2B5EF4-FFF2-40B4-BE49-F238E27FC236}">
                <a16:creationId xmlns:a16="http://schemas.microsoft.com/office/drawing/2014/main" id="{B5E44DC9-FE29-70E2-51A5-6C14E8FEC7F5}"/>
              </a:ext>
            </a:extLst>
          </p:cNvPr>
          <p:cNvSpPr txBox="1"/>
          <p:nvPr/>
        </p:nvSpPr>
        <p:spPr>
          <a:xfrm>
            <a:off x="1010617" y="1690353"/>
            <a:ext cx="4794760" cy="2359620"/>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mj-lt"/>
                <a:ea typeface="+mn-ea"/>
                <a:cs typeface="Arial"/>
                <a:sym typeface="Helvetica Neue"/>
              </a:rPr>
              <a:t>Solve these challenges with CXL</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Scaling challenges: </a:t>
            </a:r>
            <a:r>
              <a:rPr lang="en-US" sz="1800" dirty="0">
                <a:solidFill>
                  <a:srgbClr val="00C7FD"/>
                </a:solidFill>
                <a:latin typeface="IntelOne Text" panose="020B0503020203020204" pitchFamily="34" charset="77"/>
                <a:cs typeface="Arial"/>
              </a:rPr>
              <a:t>latency, bandwidth, capacity</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rgbClr val="00C7FD"/>
                </a:solidFill>
                <a:latin typeface="IntelOne Text" panose="020B0503020203020204" pitchFamily="34" charset="77"/>
                <a:cs typeface="Arial"/>
              </a:rPr>
              <a:t>Increase of heterogenous computing + massive datasets + demanding workloads = </a:t>
            </a:r>
            <a:r>
              <a:rPr lang="en-US" sz="1800" dirty="0">
                <a:solidFill>
                  <a:schemeClr val="tx1"/>
                </a:solidFill>
                <a:latin typeface="IntelOne Text" panose="020B0503020203020204" pitchFamily="34" charset="77"/>
                <a:cs typeface="Arial"/>
              </a:rPr>
              <a:t>need for more accessible data, faster</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rgbClr val="00C7FD"/>
                </a:solidFill>
                <a:latin typeface="IntelOne Text" panose="020B0503020203020204" pitchFamily="34" charset="77"/>
                <a:cs typeface="Arial"/>
              </a:rPr>
              <a:t>These computing demands require a </a:t>
            </a:r>
            <a:r>
              <a:rPr lang="en-US" sz="1800" dirty="0">
                <a:solidFill>
                  <a:schemeClr val="tx1"/>
                </a:solidFill>
                <a:latin typeface="IntelOne Text" panose="020B0503020203020204" pitchFamily="34" charset="77"/>
                <a:cs typeface="Arial"/>
              </a:rPr>
              <a:t>more efficient interconnect </a:t>
            </a:r>
            <a:r>
              <a:rPr lang="en-US" sz="1800" dirty="0">
                <a:solidFill>
                  <a:srgbClr val="00C7FD"/>
                </a:solidFill>
                <a:latin typeface="IntelOne Text" panose="020B0503020203020204" pitchFamily="34" charset="77"/>
                <a:cs typeface="Arial"/>
              </a:rPr>
              <a:t>between CPU and traditional I/O interface</a:t>
            </a:r>
          </a:p>
        </p:txBody>
      </p:sp>
      <p:sp>
        <p:nvSpPr>
          <p:cNvPr id="34" name="Rectangle 33">
            <a:extLst>
              <a:ext uri="{FF2B5EF4-FFF2-40B4-BE49-F238E27FC236}">
                <a16:creationId xmlns:a16="http://schemas.microsoft.com/office/drawing/2014/main" id="{B816AF2A-E08A-B682-FD6F-DFE0258FE9C2}"/>
              </a:ext>
            </a:extLst>
          </p:cNvPr>
          <p:cNvSpPr/>
          <p:nvPr/>
        </p:nvSpPr>
        <p:spPr>
          <a:xfrm>
            <a:off x="495552" y="1304052"/>
            <a:ext cx="276887" cy="27688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err="1">
              <a:solidFill>
                <a:schemeClr val="tx1"/>
              </a:solidFill>
            </a:endParaRPr>
          </a:p>
        </p:txBody>
      </p:sp>
      <p:grpSp>
        <p:nvGrpSpPr>
          <p:cNvPr id="4" name="Group 3">
            <a:extLst>
              <a:ext uri="{FF2B5EF4-FFF2-40B4-BE49-F238E27FC236}">
                <a16:creationId xmlns:a16="http://schemas.microsoft.com/office/drawing/2014/main" id="{2B4A58D6-1B14-C649-9166-EA551541FE0D}"/>
              </a:ext>
            </a:extLst>
          </p:cNvPr>
          <p:cNvGrpSpPr/>
          <p:nvPr/>
        </p:nvGrpSpPr>
        <p:grpSpPr>
          <a:xfrm>
            <a:off x="2145594" y="4769905"/>
            <a:ext cx="2389201" cy="840743"/>
            <a:chOff x="9115424" y="658365"/>
            <a:chExt cx="2531381" cy="843067"/>
          </a:xfrm>
        </p:grpSpPr>
        <p:sp>
          <p:nvSpPr>
            <p:cNvPr id="3" name="Rectangle 2">
              <a:extLst>
                <a:ext uri="{FF2B5EF4-FFF2-40B4-BE49-F238E27FC236}">
                  <a16:creationId xmlns:a16="http://schemas.microsoft.com/office/drawing/2014/main" id="{049628AA-6627-4142-AC37-2F410B6479CD}"/>
                </a:ext>
              </a:extLst>
            </p:cNvPr>
            <p:cNvSpPr/>
            <p:nvPr/>
          </p:nvSpPr>
          <p:spPr>
            <a:xfrm>
              <a:off x="9115424" y="658365"/>
              <a:ext cx="2531381" cy="84306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625"/>
              <a:endParaRPr lang="en-US" sz="3200" dirty="0">
                <a:solidFill>
                  <a:srgbClr val="FFFFFF"/>
                </a:solidFill>
                <a:latin typeface="IntelOne Display Medium" panose="020B0503020203020204" pitchFamily="34" charset="77"/>
                <a:ea typeface="Helvetica Neue Medium"/>
                <a:cs typeface="Helvetica Neue Medium"/>
                <a:sym typeface="Helvetica Neue Medium"/>
              </a:endParaRPr>
            </a:p>
          </p:txBody>
        </p:sp>
        <p:pic>
          <p:nvPicPr>
            <p:cNvPr id="13" name="Picture 12" descr="A picture containing text, clipart&#10;&#10;Description automatically generated">
              <a:extLst>
                <a:ext uri="{FF2B5EF4-FFF2-40B4-BE49-F238E27FC236}">
                  <a16:creationId xmlns:a16="http://schemas.microsoft.com/office/drawing/2014/main" id="{73B7344A-BF1F-584B-80F4-9D7658BBD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5668" y="858865"/>
              <a:ext cx="2150771" cy="444493"/>
            </a:xfrm>
            <a:prstGeom prst="rect">
              <a:avLst/>
            </a:prstGeom>
          </p:spPr>
        </p:pic>
      </p:grpSp>
      <p:grpSp>
        <p:nvGrpSpPr>
          <p:cNvPr id="46" name="Group 45">
            <a:extLst>
              <a:ext uri="{FF2B5EF4-FFF2-40B4-BE49-F238E27FC236}">
                <a16:creationId xmlns:a16="http://schemas.microsoft.com/office/drawing/2014/main" id="{482ECD55-7920-3A97-93D7-C06553314D22}"/>
              </a:ext>
            </a:extLst>
          </p:cNvPr>
          <p:cNvGrpSpPr/>
          <p:nvPr/>
        </p:nvGrpSpPr>
        <p:grpSpPr>
          <a:xfrm>
            <a:off x="6975095" y="5005765"/>
            <a:ext cx="4378705" cy="671979"/>
            <a:chOff x="6131947" y="1580939"/>
            <a:chExt cx="4378705" cy="671979"/>
          </a:xfrm>
        </p:grpSpPr>
        <p:pic>
          <p:nvPicPr>
            <p:cNvPr id="39" name="Picture 38">
              <a:extLst>
                <a:ext uri="{FF2B5EF4-FFF2-40B4-BE49-F238E27FC236}">
                  <a16:creationId xmlns:a16="http://schemas.microsoft.com/office/drawing/2014/main" id="{BD234663-7936-4D4A-5993-0B0178895F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947" y="1625913"/>
              <a:ext cx="635297" cy="620171"/>
            </a:xfrm>
            <a:prstGeom prst="rect">
              <a:avLst/>
            </a:prstGeom>
            <a:noFill/>
          </p:spPr>
        </p:pic>
        <p:sp>
          <p:nvSpPr>
            <p:cNvPr id="40" name="TextBox 39">
              <a:extLst>
                <a:ext uri="{FF2B5EF4-FFF2-40B4-BE49-F238E27FC236}">
                  <a16:creationId xmlns:a16="http://schemas.microsoft.com/office/drawing/2014/main" id="{3F36344C-93CF-0F73-5AAA-88EEE67212BE}"/>
                </a:ext>
              </a:extLst>
            </p:cNvPr>
            <p:cNvSpPr txBox="1"/>
            <p:nvPr/>
          </p:nvSpPr>
          <p:spPr>
            <a:xfrm>
              <a:off x="7017905" y="1580939"/>
              <a:ext cx="3492747" cy="671979"/>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Save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chemeClr val="tx1"/>
                  </a:solidFill>
                  <a:effectLst/>
                  <a:uLnTx/>
                  <a:uFillTx/>
                  <a:latin typeface="IntelOne Text" panose="020B0503020203020204" pitchFamily="34" charset="77"/>
                  <a:ea typeface="+mn-ea"/>
                  <a:cs typeface="Arial"/>
                  <a:sym typeface="Helvetica Neue"/>
                </a:rPr>
                <a:t>Improves TCO</a:t>
              </a:r>
              <a:endPar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endParaRPr>
            </a:p>
          </p:txBody>
        </p:sp>
      </p:grpSp>
      <p:grpSp>
        <p:nvGrpSpPr>
          <p:cNvPr id="48" name="Group 47">
            <a:extLst>
              <a:ext uri="{FF2B5EF4-FFF2-40B4-BE49-F238E27FC236}">
                <a16:creationId xmlns:a16="http://schemas.microsoft.com/office/drawing/2014/main" id="{43465005-9DE2-6DEB-DA71-D1E86512120B}"/>
              </a:ext>
            </a:extLst>
          </p:cNvPr>
          <p:cNvGrpSpPr/>
          <p:nvPr/>
        </p:nvGrpSpPr>
        <p:grpSpPr>
          <a:xfrm>
            <a:off x="6775720" y="1527039"/>
            <a:ext cx="4405663" cy="948978"/>
            <a:chOff x="5932572" y="4964219"/>
            <a:chExt cx="4405663" cy="948978"/>
          </a:xfrm>
        </p:grpSpPr>
        <p:pic>
          <p:nvPicPr>
            <p:cNvPr id="43" name="Picture 42">
              <a:extLst>
                <a:ext uri="{FF2B5EF4-FFF2-40B4-BE49-F238E27FC236}">
                  <a16:creationId xmlns:a16="http://schemas.microsoft.com/office/drawing/2014/main" id="{E95FFB03-0942-A7AC-98C1-D6DDB57E3A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32572" y="5017081"/>
              <a:ext cx="844410" cy="612197"/>
            </a:xfrm>
            <a:prstGeom prst="rect">
              <a:avLst/>
            </a:prstGeom>
            <a:noFill/>
          </p:spPr>
        </p:pic>
        <p:sp>
          <p:nvSpPr>
            <p:cNvPr id="44" name="TextBox 43">
              <a:extLst>
                <a:ext uri="{FF2B5EF4-FFF2-40B4-BE49-F238E27FC236}">
                  <a16:creationId xmlns:a16="http://schemas.microsoft.com/office/drawing/2014/main" id="{D9322268-AFBC-A9BD-D8E6-BF0465BA511D}"/>
                </a:ext>
              </a:extLst>
            </p:cNvPr>
            <p:cNvSpPr txBox="1"/>
            <p:nvPr/>
          </p:nvSpPr>
          <p:spPr>
            <a:xfrm>
              <a:off x="7017905" y="4964219"/>
              <a:ext cx="3320330" cy="948978"/>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Go Faster</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Improves data handling and reduces I/O bottlenecks</a:t>
              </a:r>
            </a:p>
          </p:txBody>
        </p:sp>
      </p:grpSp>
      <p:sp>
        <p:nvSpPr>
          <p:cNvPr id="49" name="Rectangle 48">
            <a:extLst>
              <a:ext uri="{FF2B5EF4-FFF2-40B4-BE49-F238E27FC236}">
                <a16:creationId xmlns:a16="http://schemas.microsoft.com/office/drawing/2014/main" id="{81ACD98D-36F7-23DA-BF46-49BE88476FDC}"/>
              </a:ext>
            </a:extLst>
          </p:cNvPr>
          <p:cNvSpPr/>
          <p:nvPr/>
        </p:nvSpPr>
        <p:spPr>
          <a:xfrm>
            <a:off x="498073" y="6171719"/>
            <a:ext cx="6856044" cy="216982"/>
          </a:xfrm>
          <a:prstGeom prst="rect">
            <a:avLst/>
          </a:prstGeom>
        </p:spPr>
        <p:txBody>
          <a:bodyPr wrap="none">
            <a:spAutoFit/>
          </a:bodyPr>
          <a:lstStyle/>
          <a:p>
            <a:pPr marL="16933" marR="441092" lvl="0" indent="0" algn="ctr" defTabSz="1219169" rtl="0" eaLnBrk="1" fontAlgn="auto" latinLnBrk="0" hangingPunct="0">
              <a:lnSpc>
                <a:spcPct val="90000"/>
              </a:lnSpc>
              <a:spcBef>
                <a:spcPts val="80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Intel Clear Light" panose="020B0404020203020204" pitchFamily="34" charset="0"/>
                <a:cs typeface="Intel Clear Light" panose="020B0404020203020204" pitchFamily="34" charset="0"/>
                <a:sym typeface="Helvetica Neue"/>
              </a:rPr>
              <a:t>Sources: </a:t>
            </a:r>
            <a:r>
              <a:rPr kumimoji="0" lang="en-US" sz="900" b="0" i="0" u="none" strike="noStrike" kern="0" cap="none" spc="0" normalizeH="0" baseline="0" noProof="0" dirty="0">
                <a:ln>
                  <a:noFill/>
                </a:ln>
                <a:solidFill>
                  <a:srgbClr val="00C7FD"/>
                </a:solidFill>
                <a:effectLst/>
                <a:uLnTx/>
                <a:uFillTx/>
                <a:ea typeface="Intel Clear Light" panose="020B0404020203020204" pitchFamily="34" charset="0"/>
                <a:cs typeface="Intel Clear Light" panose="020B0404020203020204" pitchFamily="34" charset="0"/>
                <a:sym typeface="Helvetica Neue"/>
                <a:hlinkClick r:id="rId7">
                  <a:extLst>
                    <a:ext uri="{A12FA001-AC4F-418D-AE19-62706E023703}">
                      <ahyp:hlinkClr xmlns:ahyp="http://schemas.microsoft.com/office/drawing/2018/hyperlinkcolor" val="tx"/>
                    </a:ext>
                  </a:extLst>
                </a:hlinkClick>
              </a:rPr>
              <a:t>Introduction to Compute Express Link White Paper</a:t>
            </a:r>
            <a:r>
              <a:rPr kumimoji="0" lang="en-US" sz="900" b="0" i="0" u="none" strike="noStrike" kern="0" cap="none" spc="0" normalizeH="0" baseline="0" noProof="0" dirty="0">
                <a:ln>
                  <a:noFill/>
                </a:ln>
                <a:solidFill>
                  <a:srgbClr val="00C7FD"/>
                </a:solidFill>
                <a:effectLst/>
                <a:uLnTx/>
                <a:uFillTx/>
                <a:ea typeface="Intel Clear Light" panose="020B0404020203020204" pitchFamily="34" charset="0"/>
                <a:cs typeface="Intel Clear Light" panose="020B0404020203020204" pitchFamily="34" charset="0"/>
                <a:sym typeface="Helvetica Neue"/>
              </a:rPr>
              <a:t>, </a:t>
            </a:r>
            <a:r>
              <a:rPr kumimoji="0" lang="en-US" sz="900" b="0" i="0" u="none" strike="noStrike" kern="0" cap="none" spc="0" normalizeH="0" baseline="0" noProof="0" dirty="0">
                <a:ln>
                  <a:noFill/>
                </a:ln>
                <a:solidFill>
                  <a:srgbClr val="FFFFFF"/>
                </a:solidFill>
                <a:effectLst/>
                <a:uLnTx/>
                <a:uFillTx/>
                <a:ea typeface="Intel Clear Light" panose="020B0404020203020204" pitchFamily="34" charset="0"/>
                <a:cs typeface="Intel Clear Light" panose="020B0404020203020204" pitchFamily="34" charset="0"/>
                <a:sym typeface="Helvetica Neue"/>
              </a:rPr>
              <a:t>March 2019 and </a:t>
            </a:r>
            <a:r>
              <a:rPr kumimoji="0" lang="en-US" sz="900" b="0" i="0" u="none" strike="noStrike" kern="0" cap="none" spc="0" normalizeH="0" baseline="0" noProof="0" dirty="0">
                <a:ln>
                  <a:noFill/>
                </a:ln>
                <a:solidFill>
                  <a:srgbClr val="00C7FD"/>
                </a:solidFill>
                <a:effectLst/>
                <a:uLnTx/>
                <a:uFillTx/>
                <a:ea typeface="Intel Clear Light" panose="020B0404020203020204" pitchFamily="34" charset="0"/>
                <a:cs typeface="Intel Clear Light" panose="020B0404020203020204" pitchFamily="34" charset="0"/>
                <a:sym typeface="Helvetica Neue"/>
                <a:hlinkClick r:id="rId8">
                  <a:extLst>
                    <a:ext uri="{A12FA001-AC4F-418D-AE19-62706E023703}">
                      <ahyp:hlinkClr xmlns:ahyp="http://schemas.microsoft.com/office/drawing/2018/hyperlinkcolor" val="tx"/>
                    </a:ext>
                  </a:extLst>
                </a:hlinkClick>
              </a:rPr>
              <a:t>https://www.computeexpresslink.org/</a:t>
            </a:r>
            <a:endParaRPr kumimoji="0" lang="en-US" sz="900" b="0" i="0" u="none" strike="noStrike" kern="0" cap="none" spc="0" normalizeH="0" baseline="0" noProof="0" dirty="0">
              <a:ln>
                <a:noFill/>
              </a:ln>
              <a:solidFill>
                <a:srgbClr val="00C7FD"/>
              </a:solidFill>
              <a:effectLst/>
              <a:uLnTx/>
              <a:uFillTx/>
              <a:ea typeface="Intel Clear Light" panose="020B0404020203020204" pitchFamily="34" charset="0"/>
              <a:cs typeface="Intel Clear Light" panose="020B0404020203020204" pitchFamily="34" charset="0"/>
              <a:sym typeface="Helvetica Neue"/>
            </a:endParaRPr>
          </a:p>
        </p:txBody>
      </p:sp>
    </p:spTree>
    <p:extLst>
      <p:ext uri="{BB962C8B-B14F-4D97-AF65-F5344CB8AC3E}">
        <p14:creationId xmlns:p14="http://schemas.microsoft.com/office/powerpoint/2010/main" val="2121200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F45F-BB45-ADC4-E0BB-5103563DDEE9}"/>
              </a:ext>
            </a:extLst>
          </p:cNvPr>
          <p:cNvSpPr>
            <a:spLocks noGrp="1"/>
          </p:cNvSpPr>
          <p:nvPr>
            <p:ph type="title"/>
          </p:nvPr>
        </p:nvSpPr>
        <p:spPr/>
        <p:txBody>
          <a:bodyPr>
            <a:noAutofit/>
          </a:bodyPr>
          <a:lstStyle/>
          <a:p>
            <a:r>
              <a:rPr lang="en-US" dirty="0"/>
              <a:t>Moving from </a:t>
            </a:r>
            <a:br>
              <a:rPr lang="en-US" dirty="0"/>
            </a:br>
            <a:r>
              <a:rPr lang="en-US" dirty="0"/>
              <a:t>Intel® Optane™ Technology to CXL </a:t>
            </a:r>
          </a:p>
        </p:txBody>
      </p:sp>
    </p:spTree>
    <p:extLst>
      <p:ext uri="{BB962C8B-B14F-4D97-AF65-F5344CB8AC3E}">
        <p14:creationId xmlns:p14="http://schemas.microsoft.com/office/powerpoint/2010/main" val="248560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E953-FE53-4C58-B894-8E64CE1B21E7}"/>
              </a:ext>
            </a:extLst>
          </p:cNvPr>
          <p:cNvSpPr>
            <a:spLocks noGrp="1"/>
          </p:cNvSpPr>
          <p:nvPr>
            <p:ph type="title"/>
          </p:nvPr>
        </p:nvSpPr>
        <p:spPr/>
        <p:txBody>
          <a:bodyPr>
            <a:normAutofit/>
          </a:bodyPr>
          <a:lstStyle/>
          <a:p>
            <a:r>
              <a:rPr lang="en-US" dirty="0"/>
              <a:t>Server Memory Architectures </a:t>
            </a:r>
            <a:br>
              <a:rPr lang="en-US" dirty="0"/>
            </a:br>
            <a:r>
              <a:rPr lang="en-US" dirty="0"/>
              <a:t>Will Adapt to CXL</a:t>
            </a:r>
            <a:endParaRPr lang="en-US" dirty="0">
              <a:solidFill>
                <a:schemeClr val="accent6"/>
              </a:solidFill>
            </a:endParaRPr>
          </a:p>
        </p:txBody>
      </p:sp>
      <p:sp>
        <p:nvSpPr>
          <p:cNvPr id="88" name="Title 1">
            <a:extLst>
              <a:ext uri="{FF2B5EF4-FFF2-40B4-BE49-F238E27FC236}">
                <a16:creationId xmlns:a16="http://schemas.microsoft.com/office/drawing/2014/main" id="{A772082A-00F9-4558-8C52-113EC2C08288}"/>
              </a:ext>
            </a:extLst>
          </p:cNvPr>
          <p:cNvSpPr txBox="1">
            <a:spLocks/>
          </p:cNvSpPr>
          <p:nvPr/>
        </p:nvSpPr>
        <p:spPr>
          <a:xfrm>
            <a:off x="549180" y="1472917"/>
            <a:ext cx="4963346" cy="10341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b="0" i="0" kern="1200">
                <a:solidFill>
                  <a:schemeClr val="tx1"/>
                </a:solidFill>
                <a:latin typeface="IntelOne Display Regular" panose="020B0503020203020204" pitchFamily="34" charset="77"/>
                <a:ea typeface="+mj-ea"/>
                <a:cs typeface="+mj-cs"/>
              </a:defRPr>
            </a:lvl1pPr>
          </a:lstStyle>
          <a:p>
            <a:pPr algn="ctr"/>
            <a:r>
              <a:rPr lang="en-US" sz="2800" dirty="0">
                <a:solidFill>
                  <a:schemeClr val="accent3"/>
                </a:solidFill>
                <a:latin typeface="+mj-lt"/>
              </a:rPr>
              <a:t>Today</a:t>
            </a:r>
          </a:p>
          <a:p>
            <a:pPr algn="ctr"/>
            <a:r>
              <a:rPr lang="en-US" sz="2000" dirty="0">
                <a:latin typeface="+mj-lt"/>
              </a:rPr>
              <a:t>Intel® Xeon® CPU + DDR4 +</a:t>
            </a:r>
            <a:br>
              <a:rPr lang="en-US" sz="2000" dirty="0">
                <a:latin typeface="+mj-lt"/>
              </a:rPr>
            </a:br>
            <a:r>
              <a:rPr lang="en-US" sz="2000" dirty="0">
                <a:latin typeface="+mj-lt"/>
              </a:rPr>
              <a:t>Intel® Optane™ Technology on DDRT</a:t>
            </a:r>
          </a:p>
        </p:txBody>
      </p:sp>
      <p:sp>
        <p:nvSpPr>
          <p:cNvPr id="89" name="Title 1">
            <a:extLst>
              <a:ext uri="{FF2B5EF4-FFF2-40B4-BE49-F238E27FC236}">
                <a16:creationId xmlns:a16="http://schemas.microsoft.com/office/drawing/2014/main" id="{9C15CEAF-AB67-436E-81D5-2AA6CCD721CB}"/>
              </a:ext>
            </a:extLst>
          </p:cNvPr>
          <p:cNvSpPr txBox="1">
            <a:spLocks/>
          </p:cNvSpPr>
          <p:nvPr/>
        </p:nvSpPr>
        <p:spPr>
          <a:xfrm>
            <a:off x="6539411" y="1537009"/>
            <a:ext cx="4448822" cy="10341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b="0" i="0" kern="1200">
                <a:solidFill>
                  <a:schemeClr val="tx1"/>
                </a:solidFill>
                <a:latin typeface="IntelOne Display Regular" panose="020B0503020203020204" pitchFamily="34" charset="77"/>
                <a:ea typeface="+mj-ea"/>
                <a:cs typeface="+mj-cs"/>
              </a:defRPr>
            </a:lvl1pPr>
          </a:lstStyle>
          <a:p>
            <a:pPr algn="ctr"/>
            <a:r>
              <a:rPr lang="en-US" sz="2800" dirty="0">
                <a:solidFill>
                  <a:schemeClr val="accent6"/>
                </a:solidFill>
                <a:latin typeface="+mj-lt"/>
              </a:rPr>
              <a:t>CXL Future</a:t>
            </a:r>
          </a:p>
          <a:p>
            <a:pPr algn="ctr"/>
            <a:r>
              <a:rPr lang="en-US" sz="2000" dirty="0">
                <a:latin typeface="+mj-lt"/>
              </a:rPr>
              <a:t>Intel® Xeon® CPU + DDR5 +</a:t>
            </a:r>
            <a:br>
              <a:rPr lang="en-US" sz="2000" dirty="0">
                <a:latin typeface="+mj-lt"/>
              </a:rPr>
            </a:br>
            <a:r>
              <a:rPr lang="en-US" sz="2000" dirty="0">
                <a:latin typeface="+mj-lt"/>
              </a:rPr>
              <a:t>Third-Party CXL Memory Products</a:t>
            </a:r>
          </a:p>
        </p:txBody>
      </p:sp>
      <p:sp>
        <p:nvSpPr>
          <p:cNvPr id="5" name="TextBox 4">
            <a:extLst>
              <a:ext uri="{FF2B5EF4-FFF2-40B4-BE49-F238E27FC236}">
                <a16:creationId xmlns:a16="http://schemas.microsoft.com/office/drawing/2014/main" id="{40169206-EEC9-9023-FE7F-34B7C499881E}"/>
              </a:ext>
            </a:extLst>
          </p:cNvPr>
          <p:cNvSpPr txBox="1"/>
          <p:nvPr/>
        </p:nvSpPr>
        <p:spPr>
          <a:xfrm>
            <a:off x="459871" y="6163371"/>
            <a:ext cx="10815058" cy="216982"/>
          </a:xfrm>
          <a:prstGeom prst="rect">
            <a:avLst/>
          </a:prstGeom>
          <a:noFill/>
        </p:spPr>
        <p:txBody>
          <a:bodyPr wrap="square" lIns="91440" tIns="45720" rIns="91440" bIns="45720" rtlCol="0" anchor="t">
            <a:spAutoFit/>
          </a:bodyPr>
          <a:lstStyle/>
          <a:p>
            <a:r>
              <a:rPr lang="en-US" sz="900" dirty="0">
                <a:solidFill>
                  <a:schemeClr val="tx1"/>
                </a:solidFill>
              </a:rPr>
              <a:t>*Depends on OEM and ISV support plans for processor, memory, and software configurations on released generations of platforms.</a:t>
            </a:r>
          </a:p>
        </p:txBody>
      </p:sp>
      <p:grpSp>
        <p:nvGrpSpPr>
          <p:cNvPr id="95" name="Group 94">
            <a:extLst>
              <a:ext uri="{FF2B5EF4-FFF2-40B4-BE49-F238E27FC236}">
                <a16:creationId xmlns:a16="http://schemas.microsoft.com/office/drawing/2014/main" id="{933295DE-B416-21EA-4C74-11A0A2F026EA}"/>
              </a:ext>
            </a:extLst>
          </p:cNvPr>
          <p:cNvGrpSpPr/>
          <p:nvPr/>
        </p:nvGrpSpPr>
        <p:grpSpPr>
          <a:xfrm>
            <a:off x="1201039" y="3405425"/>
            <a:ext cx="1278741" cy="732843"/>
            <a:chOff x="8102441" y="4964160"/>
            <a:chExt cx="742428" cy="732843"/>
          </a:xfrm>
        </p:grpSpPr>
        <p:grpSp>
          <p:nvGrpSpPr>
            <p:cNvPr id="96" name="Group 95">
              <a:extLst>
                <a:ext uri="{FF2B5EF4-FFF2-40B4-BE49-F238E27FC236}">
                  <a16:creationId xmlns:a16="http://schemas.microsoft.com/office/drawing/2014/main" id="{5E80A578-4BF0-BEF6-284C-FB3C100F1D01}"/>
                </a:ext>
              </a:extLst>
            </p:cNvPr>
            <p:cNvGrpSpPr/>
            <p:nvPr/>
          </p:nvGrpSpPr>
          <p:grpSpPr>
            <a:xfrm>
              <a:off x="8102441" y="4964160"/>
              <a:ext cx="742428" cy="139118"/>
              <a:chOff x="-4222849" y="604873"/>
              <a:chExt cx="742428" cy="91422"/>
            </a:xfrm>
          </p:grpSpPr>
          <p:cxnSp>
            <p:nvCxnSpPr>
              <p:cNvPr id="106" name="Straight Connector 105">
                <a:extLst>
                  <a:ext uri="{FF2B5EF4-FFF2-40B4-BE49-F238E27FC236}">
                    <a16:creationId xmlns:a16="http://schemas.microsoft.com/office/drawing/2014/main" id="{5254722F-035D-D3F5-FF85-92B290D10983}"/>
                  </a:ext>
                </a:extLst>
              </p:cNvPr>
              <p:cNvCxnSpPr>
                <a:cxnSpLocks/>
                <a:stCxn id="107"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7" name="Rectangle 106">
                <a:extLst>
                  <a:ext uri="{FF2B5EF4-FFF2-40B4-BE49-F238E27FC236}">
                    <a16:creationId xmlns:a16="http://schemas.microsoft.com/office/drawing/2014/main" id="{6B190AF6-8212-25A0-7372-22202EE25A00}"/>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t>Native DDR4</a:t>
                </a:r>
              </a:p>
            </p:txBody>
          </p:sp>
        </p:grpSp>
        <p:grpSp>
          <p:nvGrpSpPr>
            <p:cNvPr id="97" name="Group 96">
              <a:extLst>
                <a:ext uri="{FF2B5EF4-FFF2-40B4-BE49-F238E27FC236}">
                  <a16:creationId xmlns:a16="http://schemas.microsoft.com/office/drawing/2014/main" id="{5ED45BF6-7571-4F4C-D5B3-64D539A9DB76}"/>
                </a:ext>
              </a:extLst>
            </p:cNvPr>
            <p:cNvGrpSpPr/>
            <p:nvPr/>
          </p:nvGrpSpPr>
          <p:grpSpPr>
            <a:xfrm>
              <a:off x="8102441" y="5359976"/>
              <a:ext cx="742428" cy="139118"/>
              <a:chOff x="-4222849" y="604873"/>
              <a:chExt cx="742428" cy="91422"/>
            </a:xfrm>
          </p:grpSpPr>
          <p:cxnSp>
            <p:nvCxnSpPr>
              <p:cNvPr id="104" name="Straight Connector 103">
                <a:extLst>
                  <a:ext uri="{FF2B5EF4-FFF2-40B4-BE49-F238E27FC236}">
                    <a16:creationId xmlns:a16="http://schemas.microsoft.com/office/drawing/2014/main" id="{CDD6FD00-B7BD-1747-878E-06957A0EC570}"/>
                  </a:ext>
                </a:extLst>
              </p:cNvPr>
              <p:cNvCxnSpPr>
                <a:cxnSpLocks/>
                <a:stCxn id="105"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5" name="Rectangle 104">
                <a:extLst>
                  <a:ext uri="{FF2B5EF4-FFF2-40B4-BE49-F238E27FC236}">
                    <a16:creationId xmlns:a16="http://schemas.microsoft.com/office/drawing/2014/main" id="{DA7F6F36-5F3B-8B5F-98E5-D27F15C766B3}"/>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t>Native DDR4</a:t>
                </a:r>
              </a:p>
            </p:txBody>
          </p:sp>
        </p:grpSp>
        <p:grpSp>
          <p:nvGrpSpPr>
            <p:cNvPr id="98" name="Group 97">
              <a:extLst>
                <a:ext uri="{FF2B5EF4-FFF2-40B4-BE49-F238E27FC236}">
                  <a16:creationId xmlns:a16="http://schemas.microsoft.com/office/drawing/2014/main" id="{D813D032-7A86-3768-6FF4-2727F8913393}"/>
                </a:ext>
              </a:extLst>
            </p:cNvPr>
            <p:cNvGrpSpPr/>
            <p:nvPr/>
          </p:nvGrpSpPr>
          <p:grpSpPr>
            <a:xfrm>
              <a:off x="8102441" y="5557885"/>
              <a:ext cx="742428" cy="139118"/>
              <a:chOff x="-4222849" y="604873"/>
              <a:chExt cx="742428" cy="91422"/>
            </a:xfrm>
          </p:grpSpPr>
          <p:cxnSp>
            <p:nvCxnSpPr>
              <p:cNvPr id="102" name="Straight Connector 101">
                <a:extLst>
                  <a:ext uri="{FF2B5EF4-FFF2-40B4-BE49-F238E27FC236}">
                    <a16:creationId xmlns:a16="http://schemas.microsoft.com/office/drawing/2014/main" id="{BFD4598E-63E3-77BB-FD07-ABCD66244B57}"/>
                  </a:ext>
                </a:extLst>
              </p:cNvPr>
              <p:cNvCxnSpPr>
                <a:cxnSpLocks/>
                <a:stCxn id="103"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9839BCF6-3898-228C-9BD0-DA006B27B2D1}"/>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t>Native DDR4</a:t>
                </a:r>
              </a:p>
            </p:txBody>
          </p:sp>
        </p:grpSp>
        <p:grpSp>
          <p:nvGrpSpPr>
            <p:cNvPr id="99" name="Group 98">
              <a:extLst>
                <a:ext uri="{FF2B5EF4-FFF2-40B4-BE49-F238E27FC236}">
                  <a16:creationId xmlns:a16="http://schemas.microsoft.com/office/drawing/2014/main" id="{2072D63A-BE15-A3DC-8B59-0868F4C84D59}"/>
                </a:ext>
              </a:extLst>
            </p:cNvPr>
            <p:cNvGrpSpPr/>
            <p:nvPr/>
          </p:nvGrpSpPr>
          <p:grpSpPr>
            <a:xfrm>
              <a:off x="8102441" y="5161229"/>
              <a:ext cx="742428" cy="139118"/>
              <a:chOff x="-4222849" y="604873"/>
              <a:chExt cx="742428" cy="91422"/>
            </a:xfrm>
          </p:grpSpPr>
          <p:cxnSp>
            <p:nvCxnSpPr>
              <p:cNvPr id="100" name="Straight Connector 99">
                <a:extLst>
                  <a:ext uri="{FF2B5EF4-FFF2-40B4-BE49-F238E27FC236}">
                    <a16:creationId xmlns:a16="http://schemas.microsoft.com/office/drawing/2014/main" id="{85CB8CCB-CD59-3CE5-BEBC-70E84944F1A4}"/>
                  </a:ext>
                </a:extLst>
              </p:cNvPr>
              <p:cNvCxnSpPr>
                <a:cxnSpLocks/>
                <a:stCxn id="101"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1" name="Rectangle 100">
                <a:extLst>
                  <a:ext uri="{FF2B5EF4-FFF2-40B4-BE49-F238E27FC236}">
                    <a16:creationId xmlns:a16="http://schemas.microsoft.com/office/drawing/2014/main" id="{7612136C-A7A2-61B1-DAA3-02D984013A21}"/>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t>Native DDR4</a:t>
                </a:r>
              </a:p>
            </p:txBody>
          </p:sp>
        </p:grpSp>
      </p:grpSp>
      <p:grpSp>
        <p:nvGrpSpPr>
          <p:cNvPr id="108" name="Group 107">
            <a:extLst>
              <a:ext uri="{FF2B5EF4-FFF2-40B4-BE49-F238E27FC236}">
                <a16:creationId xmlns:a16="http://schemas.microsoft.com/office/drawing/2014/main" id="{A87A2668-062F-19ED-D75E-B95867EC6327}"/>
              </a:ext>
            </a:extLst>
          </p:cNvPr>
          <p:cNvGrpSpPr/>
          <p:nvPr/>
        </p:nvGrpSpPr>
        <p:grpSpPr>
          <a:xfrm flipH="1">
            <a:off x="3405846" y="3410892"/>
            <a:ext cx="1755237" cy="732843"/>
            <a:chOff x="8102441" y="4964160"/>
            <a:chExt cx="742428" cy="732843"/>
          </a:xfrm>
        </p:grpSpPr>
        <p:grpSp>
          <p:nvGrpSpPr>
            <p:cNvPr id="109" name="Group 108">
              <a:extLst>
                <a:ext uri="{FF2B5EF4-FFF2-40B4-BE49-F238E27FC236}">
                  <a16:creationId xmlns:a16="http://schemas.microsoft.com/office/drawing/2014/main" id="{E719CFF5-D5EC-7DBB-1BF9-0279C7959ECF}"/>
                </a:ext>
              </a:extLst>
            </p:cNvPr>
            <p:cNvGrpSpPr/>
            <p:nvPr/>
          </p:nvGrpSpPr>
          <p:grpSpPr>
            <a:xfrm>
              <a:off x="8102441" y="4964160"/>
              <a:ext cx="742428" cy="139118"/>
              <a:chOff x="-4222849" y="604873"/>
              <a:chExt cx="742428" cy="91422"/>
            </a:xfrm>
          </p:grpSpPr>
          <p:cxnSp>
            <p:nvCxnSpPr>
              <p:cNvPr id="119" name="Straight Connector 118">
                <a:extLst>
                  <a:ext uri="{FF2B5EF4-FFF2-40B4-BE49-F238E27FC236}">
                    <a16:creationId xmlns:a16="http://schemas.microsoft.com/office/drawing/2014/main" id="{0E871440-ADDB-275B-D3C0-AC847B96F0C0}"/>
                  </a:ext>
                </a:extLst>
              </p:cNvPr>
              <p:cNvCxnSpPr>
                <a:cxnSpLocks/>
                <a:stCxn id="120"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20" name="Rectangle 119">
                <a:extLst>
                  <a:ext uri="{FF2B5EF4-FFF2-40B4-BE49-F238E27FC236}">
                    <a16:creationId xmlns:a16="http://schemas.microsoft.com/office/drawing/2014/main" id="{A9CD8FFB-F4ED-44CA-CCFC-B64D7B4B116F}"/>
                  </a:ext>
                </a:extLst>
              </p:cNvPr>
              <p:cNvSpPr/>
              <p:nvPr/>
            </p:nvSpPr>
            <p:spPr>
              <a:xfrm rot="5400000">
                <a:off x="-3972238" y="354262"/>
                <a:ext cx="91422" cy="5926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Intel® Optane™ PMem</a:t>
                </a:r>
              </a:p>
            </p:txBody>
          </p:sp>
        </p:grpSp>
        <p:grpSp>
          <p:nvGrpSpPr>
            <p:cNvPr id="110" name="Group 109">
              <a:extLst>
                <a:ext uri="{FF2B5EF4-FFF2-40B4-BE49-F238E27FC236}">
                  <a16:creationId xmlns:a16="http://schemas.microsoft.com/office/drawing/2014/main" id="{1E10A641-7C83-4DE7-A2D9-7B497B4C4A1A}"/>
                </a:ext>
              </a:extLst>
            </p:cNvPr>
            <p:cNvGrpSpPr/>
            <p:nvPr/>
          </p:nvGrpSpPr>
          <p:grpSpPr>
            <a:xfrm>
              <a:off x="8102441" y="5359976"/>
              <a:ext cx="742428" cy="139118"/>
              <a:chOff x="-4222849" y="604873"/>
              <a:chExt cx="742428" cy="91422"/>
            </a:xfrm>
          </p:grpSpPr>
          <p:cxnSp>
            <p:nvCxnSpPr>
              <p:cNvPr id="117" name="Straight Connector 116">
                <a:extLst>
                  <a:ext uri="{FF2B5EF4-FFF2-40B4-BE49-F238E27FC236}">
                    <a16:creationId xmlns:a16="http://schemas.microsoft.com/office/drawing/2014/main" id="{3B986986-4B80-E2D6-8B39-631BA2487750}"/>
                  </a:ext>
                </a:extLst>
              </p:cNvPr>
              <p:cNvCxnSpPr>
                <a:cxnSpLocks/>
                <a:stCxn id="118"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18" name="Rectangle 117">
                <a:extLst>
                  <a:ext uri="{FF2B5EF4-FFF2-40B4-BE49-F238E27FC236}">
                    <a16:creationId xmlns:a16="http://schemas.microsoft.com/office/drawing/2014/main" id="{6D7A60C7-F7B9-FF20-84D2-2F4ADCB984F1}"/>
                  </a:ext>
                </a:extLst>
              </p:cNvPr>
              <p:cNvSpPr/>
              <p:nvPr/>
            </p:nvSpPr>
            <p:spPr>
              <a:xfrm rot="5400000">
                <a:off x="-3972238" y="354262"/>
                <a:ext cx="91422" cy="5926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Intel® Optane™ PMem</a:t>
                </a:r>
              </a:p>
            </p:txBody>
          </p:sp>
        </p:grpSp>
        <p:grpSp>
          <p:nvGrpSpPr>
            <p:cNvPr id="111" name="Group 110">
              <a:extLst>
                <a:ext uri="{FF2B5EF4-FFF2-40B4-BE49-F238E27FC236}">
                  <a16:creationId xmlns:a16="http://schemas.microsoft.com/office/drawing/2014/main" id="{494DAC86-EB23-DDED-FADF-8F6589A9A1F2}"/>
                </a:ext>
              </a:extLst>
            </p:cNvPr>
            <p:cNvGrpSpPr/>
            <p:nvPr/>
          </p:nvGrpSpPr>
          <p:grpSpPr>
            <a:xfrm>
              <a:off x="8102441" y="5557885"/>
              <a:ext cx="742428" cy="139118"/>
              <a:chOff x="-4222849" y="604873"/>
              <a:chExt cx="742428" cy="91422"/>
            </a:xfrm>
          </p:grpSpPr>
          <p:cxnSp>
            <p:nvCxnSpPr>
              <p:cNvPr id="115" name="Straight Connector 114">
                <a:extLst>
                  <a:ext uri="{FF2B5EF4-FFF2-40B4-BE49-F238E27FC236}">
                    <a16:creationId xmlns:a16="http://schemas.microsoft.com/office/drawing/2014/main" id="{EE5F3ACE-DEB4-B5EF-0AD8-1744B4E42EB7}"/>
                  </a:ext>
                </a:extLst>
              </p:cNvPr>
              <p:cNvCxnSpPr>
                <a:cxnSpLocks/>
                <a:stCxn id="116"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552F81C8-BCCB-22E4-A313-5B9A26DFCE09}"/>
                  </a:ext>
                </a:extLst>
              </p:cNvPr>
              <p:cNvSpPr/>
              <p:nvPr/>
            </p:nvSpPr>
            <p:spPr>
              <a:xfrm rot="5400000">
                <a:off x="-3972238" y="354262"/>
                <a:ext cx="91422" cy="5926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Intel® Optane™ PMem</a:t>
                </a:r>
              </a:p>
            </p:txBody>
          </p:sp>
        </p:grpSp>
        <p:grpSp>
          <p:nvGrpSpPr>
            <p:cNvPr id="112" name="Group 111">
              <a:extLst>
                <a:ext uri="{FF2B5EF4-FFF2-40B4-BE49-F238E27FC236}">
                  <a16:creationId xmlns:a16="http://schemas.microsoft.com/office/drawing/2014/main" id="{351494E0-1E20-F7CB-CC02-F086F8EAE615}"/>
                </a:ext>
              </a:extLst>
            </p:cNvPr>
            <p:cNvGrpSpPr/>
            <p:nvPr/>
          </p:nvGrpSpPr>
          <p:grpSpPr>
            <a:xfrm>
              <a:off x="8102441" y="5161229"/>
              <a:ext cx="742428" cy="139118"/>
              <a:chOff x="-4222849" y="604873"/>
              <a:chExt cx="742428" cy="91422"/>
            </a:xfrm>
          </p:grpSpPr>
          <p:cxnSp>
            <p:nvCxnSpPr>
              <p:cNvPr id="113" name="Straight Connector 112">
                <a:extLst>
                  <a:ext uri="{FF2B5EF4-FFF2-40B4-BE49-F238E27FC236}">
                    <a16:creationId xmlns:a16="http://schemas.microsoft.com/office/drawing/2014/main" id="{E6261201-5617-0D69-0A8C-FCB8DDAC36F5}"/>
                  </a:ext>
                </a:extLst>
              </p:cNvPr>
              <p:cNvCxnSpPr>
                <a:cxnSpLocks/>
                <a:stCxn id="114"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14" name="Rectangle 113">
                <a:extLst>
                  <a:ext uri="{FF2B5EF4-FFF2-40B4-BE49-F238E27FC236}">
                    <a16:creationId xmlns:a16="http://schemas.microsoft.com/office/drawing/2014/main" id="{F666E3BA-8C36-F2BE-D186-A08501588626}"/>
                  </a:ext>
                </a:extLst>
              </p:cNvPr>
              <p:cNvSpPr/>
              <p:nvPr/>
            </p:nvSpPr>
            <p:spPr>
              <a:xfrm rot="5400000">
                <a:off x="-3972238" y="354262"/>
                <a:ext cx="91422" cy="5926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Intel® Optane™ PMem</a:t>
                </a:r>
              </a:p>
            </p:txBody>
          </p:sp>
        </p:grpSp>
      </p:grpSp>
      <p:cxnSp>
        <p:nvCxnSpPr>
          <p:cNvPr id="51" name="Straight Connector 50">
            <a:extLst>
              <a:ext uri="{FF2B5EF4-FFF2-40B4-BE49-F238E27FC236}">
                <a16:creationId xmlns:a16="http://schemas.microsoft.com/office/drawing/2014/main" id="{C7888A9B-C2EC-E501-0468-611BA4E1CB41}"/>
              </a:ext>
            </a:extLst>
          </p:cNvPr>
          <p:cNvCxnSpPr>
            <a:cxnSpLocks/>
          </p:cNvCxnSpPr>
          <p:nvPr/>
        </p:nvCxnSpPr>
        <p:spPr>
          <a:xfrm>
            <a:off x="3264884" y="4359852"/>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67CCD555-E0BD-DFEB-67FE-2C32F2E8752B}"/>
              </a:ext>
            </a:extLst>
          </p:cNvPr>
          <p:cNvCxnSpPr>
            <a:cxnSpLocks/>
          </p:cNvCxnSpPr>
          <p:nvPr/>
        </p:nvCxnSpPr>
        <p:spPr>
          <a:xfrm>
            <a:off x="3368516" y="4359852"/>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FCA9159E-8C22-2D8C-ACA9-A9DBF8A2C84D}"/>
              </a:ext>
            </a:extLst>
          </p:cNvPr>
          <p:cNvCxnSpPr>
            <a:cxnSpLocks/>
          </p:cNvCxnSpPr>
          <p:nvPr/>
        </p:nvCxnSpPr>
        <p:spPr>
          <a:xfrm>
            <a:off x="3472148" y="4359852"/>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73F726A7-05B3-04EC-25F4-18A43D2A590A}"/>
              </a:ext>
            </a:extLst>
          </p:cNvPr>
          <p:cNvCxnSpPr>
            <a:cxnSpLocks/>
          </p:cNvCxnSpPr>
          <p:nvPr/>
        </p:nvCxnSpPr>
        <p:spPr>
          <a:xfrm>
            <a:off x="3149060" y="4359852"/>
            <a:ext cx="0" cy="401056"/>
          </a:xfrm>
          <a:prstGeom prst="line">
            <a:avLst/>
          </a:prstGeom>
        </p:spPr>
        <p:style>
          <a:lnRef idx="3">
            <a:schemeClr val="dk1"/>
          </a:lnRef>
          <a:fillRef idx="0">
            <a:schemeClr val="dk1"/>
          </a:fillRef>
          <a:effectRef idx="2">
            <a:schemeClr val="dk1"/>
          </a:effectRef>
          <a:fontRef idx="minor">
            <a:schemeClr val="tx1"/>
          </a:fontRef>
        </p:style>
      </p:cxnSp>
      <p:sp>
        <p:nvSpPr>
          <p:cNvPr id="56" name="Rectangle 55">
            <a:extLst>
              <a:ext uri="{FF2B5EF4-FFF2-40B4-BE49-F238E27FC236}">
                <a16:creationId xmlns:a16="http://schemas.microsoft.com/office/drawing/2014/main" id="{85F37A94-68B7-9811-04EE-CF9951A0F391}"/>
              </a:ext>
            </a:extLst>
          </p:cNvPr>
          <p:cNvSpPr/>
          <p:nvPr/>
        </p:nvSpPr>
        <p:spPr>
          <a:xfrm>
            <a:off x="2384151" y="3141549"/>
            <a:ext cx="1206757" cy="1219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ICX</a:t>
            </a:r>
          </a:p>
        </p:txBody>
      </p:sp>
      <p:sp>
        <p:nvSpPr>
          <p:cNvPr id="74" name="TextBox 73">
            <a:extLst>
              <a:ext uri="{FF2B5EF4-FFF2-40B4-BE49-F238E27FC236}">
                <a16:creationId xmlns:a16="http://schemas.microsoft.com/office/drawing/2014/main" id="{9CCDE2C9-5775-CCB3-985B-C42EFD99FD60}"/>
              </a:ext>
            </a:extLst>
          </p:cNvPr>
          <p:cNvSpPr txBox="1"/>
          <p:nvPr/>
        </p:nvSpPr>
        <p:spPr>
          <a:xfrm>
            <a:off x="3989254" y="4535553"/>
            <a:ext cx="629364" cy="2154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tx2"/>
                </a:solidFill>
                <a:effectLst/>
                <a:uFillTx/>
                <a:latin typeface="+mn-lt"/>
                <a:ea typeface="+mn-ea"/>
                <a:cs typeface="+mn-cs"/>
                <a:sym typeface="Helvetica Neue"/>
              </a:rPr>
              <a:t>DDRT</a:t>
            </a:r>
          </a:p>
        </p:txBody>
      </p:sp>
      <p:cxnSp>
        <p:nvCxnSpPr>
          <p:cNvPr id="75" name="Straight Arrow Connector 74">
            <a:extLst>
              <a:ext uri="{FF2B5EF4-FFF2-40B4-BE49-F238E27FC236}">
                <a16:creationId xmlns:a16="http://schemas.microsoft.com/office/drawing/2014/main" id="{B768ADB3-B97D-A802-F62E-BD19BA577DD5}"/>
              </a:ext>
            </a:extLst>
          </p:cNvPr>
          <p:cNvCxnSpPr>
            <a:cxnSpLocks/>
          </p:cNvCxnSpPr>
          <p:nvPr/>
        </p:nvCxnSpPr>
        <p:spPr>
          <a:xfrm flipH="1" flipV="1">
            <a:off x="3664825" y="3840714"/>
            <a:ext cx="376089" cy="6694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8" name="Picture 77">
            <a:extLst>
              <a:ext uri="{FF2B5EF4-FFF2-40B4-BE49-F238E27FC236}">
                <a16:creationId xmlns:a16="http://schemas.microsoft.com/office/drawing/2014/main" id="{4C0AD8A0-F484-A15B-A3FF-6B10ACBDBB9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650250" y="3425404"/>
            <a:ext cx="669619" cy="669619"/>
          </a:xfrm>
          <a:prstGeom prst="rect">
            <a:avLst/>
          </a:prstGeom>
          <a:ln>
            <a:solidFill>
              <a:srgbClr val="003C71"/>
            </a:solidFill>
          </a:ln>
          <a:effectLst>
            <a:outerShdw blurRad="63500" sx="102000" sy="102000" algn="ctr" rotWithShape="0">
              <a:prstClr val="black">
                <a:alpha val="40000"/>
              </a:prstClr>
            </a:outerShdw>
          </a:effectLst>
        </p:spPr>
      </p:pic>
      <p:cxnSp>
        <p:nvCxnSpPr>
          <p:cNvPr id="81" name="Straight Connector 80">
            <a:extLst>
              <a:ext uri="{FF2B5EF4-FFF2-40B4-BE49-F238E27FC236}">
                <a16:creationId xmlns:a16="http://schemas.microsoft.com/office/drawing/2014/main" id="{95D18254-3F34-1FFA-24B1-DB539AC247E2}"/>
              </a:ext>
            </a:extLst>
          </p:cNvPr>
          <p:cNvCxnSpPr>
            <a:cxnSpLocks/>
          </p:cNvCxnSpPr>
          <p:nvPr/>
        </p:nvCxnSpPr>
        <p:spPr>
          <a:xfrm>
            <a:off x="2606962" y="4359852"/>
            <a:ext cx="0" cy="401056"/>
          </a:xfrm>
          <a:prstGeom prst="line">
            <a:avLst/>
          </a:prstGeom>
        </p:spPr>
        <p:style>
          <a:lnRef idx="3">
            <a:schemeClr val="dk1"/>
          </a:lnRef>
          <a:fillRef idx="0">
            <a:schemeClr val="dk1"/>
          </a:fillRef>
          <a:effectRef idx="2">
            <a:schemeClr val="dk1"/>
          </a:effectRef>
          <a:fontRef idx="minor">
            <a:schemeClr val="tx1"/>
          </a:fontRef>
        </p:style>
      </p:cxnSp>
      <p:grpSp>
        <p:nvGrpSpPr>
          <p:cNvPr id="93" name="Group 92">
            <a:extLst>
              <a:ext uri="{FF2B5EF4-FFF2-40B4-BE49-F238E27FC236}">
                <a16:creationId xmlns:a16="http://schemas.microsoft.com/office/drawing/2014/main" id="{D7E46A9F-B5EC-CFC6-052E-CB7C41554293}"/>
              </a:ext>
            </a:extLst>
          </p:cNvPr>
          <p:cNvGrpSpPr/>
          <p:nvPr/>
        </p:nvGrpSpPr>
        <p:grpSpPr>
          <a:xfrm>
            <a:off x="2562450" y="4896542"/>
            <a:ext cx="964141" cy="573095"/>
            <a:chOff x="1682388" y="4769754"/>
            <a:chExt cx="1215892" cy="722738"/>
          </a:xfrm>
        </p:grpSpPr>
        <p:pic>
          <p:nvPicPr>
            <p:cNvPr id="82" name="Picture 81">
              <a:extLst>
                <a:ext uri="{FF2B5EF4-FFF2-40B4-BE49-F238E27FC236}">
                  <a16:creationId xmlns:a16="http://schemas.microsoft.com/office/drawing/2014/main" id="{E46B0DF3-32BD-6178-FA8A-B1E207FB66EF}"/>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2346852" y="4769754"/>
              <a:ext cx="551428" cy="655682"/>
            </a:xfrm>
            <a:prstGeom prst="rect">
              <a:avLst/>
            </a:prstGeom>
          </p:spPr>
        </p:pic>
        <p:pic>
          <p:nvPicPr>
            <p:cNvPr id="83" name="Picture 82">
              <a:extLst>
                <a:ext uri="{FF2B5EF4-FFF2-40B4-BE49-F238E27FC236}">
                  <a16:creationId xmlns:a16="http://schemas.microsoft.com/office/drawing/2014/main" id="{3A437AF6-994B-3218-0E5A-7E3B3CE8E75D}"/>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2133492" y="4788042"/>
              <a:ext cx="551428" cy="655682"/>
            </a:xfrm>
            <a:prstGeom prst="rect">
              <a:avLst/>
            </a:prstGeom>
          </p:spPr>
        </p:pic>
        <p:pic>
          <p:nvPicPr>
            <p:cNvPr id="84" name="Picture 83">
              <a:extLst>
                <a:ext uri="{FF2B5EF4-FFF2-40B4-BE49-F238E27FC236}">
                  <a16:creationId xmlns:a16="http://schemas.microsoft.com/office/drawing/2014/main" id="{C3CFD1C7-7D4A-299A-A1D2-016F0667908F}"/>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1907940" y="4806330"/>
              <a:ext cx="551428" cy="655682"/>
            </a:xfrm>
            <a:prstGeom prst="rect">
              <a:avLst/>
            </a:prstGeom>
          </p:spPr>
        </p:pic>
        <p:pic>
          <p:nvPicPr>
            <p:cNvPr id="85" name="Picture 84">
              <a:extLst>
                <a:ext uri="{FF2B5EF4-FFF2-40B4-BE49-F238E27FC236}">
                  <a16:creationId xmlns:a16="http://schemas.microsoft.com/office/drawing/2014/main" id="{4ECC15BA-355F-350B-7CE4-E47D897C17E3}"/>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1682388" y="4836810"/>
              <a:ext cx="551428" cy="655682"/>
            </a:xfrm>
            <a:prstGeom prst="rect">
              <a:avLst/>
            </a:prstGeom>
          </p:spPr>
        </p:pic>
      </p:grpSp>
      <p:cxnSp>
        <p:nvCxnSpPr>
          <p:cNvPr id="86" name="Straight Connector 85">
            <a:extLst>
              <a:ext uri="{FF2B5EF4-FFF2-40B4-BE49-F238E27FC236}">
                <a16:creationId xmlns:a16="http://schemas.microsoft.com/office/drawing/2014/main" id="{286108BD-16AC-92A4-8547-FBD124E34D09}"/>
              </a:ext>
            </a:extLst>
          </p:cNvPr>
          <p:cNvCxnSpPr>
            <a:cxnSpLocks/>
          </p:cNvCxnSpPr>
          <p:nvPr/>
        </p:nvCxnSpPr>
        <p:spPr>
          <a:xfrm>
            <a:off x="2710594" y="4359852"/>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a:extLst>
              <a:ext uri="{FF2B5EF4-FFF2-40B4-BE49-F238E27FC236}">
                <a16:creationId xmlns:a16="http://schemas.microsoft.com/office/drawing/2014/main" id="{66CDA8AD-C7CE-D2A2-1B40-D696633886DD}"/>
              </a:ext>
            </a:extLst>
          </p:cNvPr>
          <p:cNvCxnSpPr>
            <a:cxnSpLocks/>
          </p:cNvCxnSpPr>
          <p:nvPr/>
        </p:nvCxnSpPr>
        <p:spPr>
          <a:xfrm>
            <a:off x="2814226" y="4359852"/>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C6461489-6737-1A36-B068-FED5ADBC8FF7}"/>
              </a:ext>
            </a:extLst>
          </p:cNvPr>
          <p:cNvCxnSpPr>
            <a:cxnSpLocks/>
          </p:cNvCxnSpPr>
          <p:nvPr/>
        </p:nvCxnSpPr>
        <p:spPr>
          <a:xfrm>
            <a:off x="2491138" y="4359852"/>
            <a:ext cx="0" cy="401056"/>
          </a:xfrm>
          <a:prstGeom prst="line">
            <a:avLst/>
          </a:prstGeom>
        </p:spPr>
        <p:style>
          <a:lnRef idx="3">
            <a:schemeClr val="dk1"/>
          </a:lnRef>
          <a:fillRef idx="0">
            <a:schemeClr val="dk1"/>
          </a:fillRef>
          <a:effectRef idx="2">
            <a:schemeClr val="dk1"/>
          </a:effectRef>
          <a:fontRef idx="minor">
            <a:schemeClr val="tx1"/>
          </a:fontRef>
        </p:style>
      </p:cxnSp>
      <p:sp>
        <p:nvSpPr>
          <p:cNvPr id="91" name="TextBox 90">
            <a:extLst>
              <a:ext uri="{FF2B5EF4-FFF2-40B4-BE49-F238E27FC236}">
                <a16:creationId xmlns:a16="http://schemas.microsoft.com/office/drawing/2014/main" id="{D4620461-B0CF-52F4-067C-049D98751CFC}"/>
              </a:ext>
            </a:extLst>
          </p:cNvPr>
          <p:cNvSpPr txBox="1"/>
          <p:nvPr/>
        </p:nvSpPr>
        <p:spPr>
          <a:xfrm>
            <a:off x="2525416" y="5510100"/>
            <a:ext cx="12459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a:ln>
                  <a:noFill/>
                </a:ln>
                <a:solidFill>
                  <a:schemeClr val="tx2"/>
                </a:solidFill>
                <a:effectLst/>
                <a:uFillTx/>
                <a:latin typeface="+mn-lt"/>
                <a:ea typeface="+mn-ea"/>
                <a:cs typeface="+mn-cs"/>
                <a:sym typeface="Helvetica Neue"/>
              </a:rPr>
              <a:t>NVMe</a:t>
            </a:r>
            <a:r>
              <a:rPr kumimoji="0" lang="en-US" sz="1200" b="0" i="0" u="none" strike="noStrike" cap="none" spc="0" normalizeH="0" baseline="0" dirty="0">
                <a:ln>
                  <a:noFill/>
                </a:ln>
                <a:solidFill>
                  <a:schemeClr val="tx2"/>
                </a:solidFill>
                <a:effectLst/>
                <a:uFillTx/>
                <a:latin typeface="+mn-lt"/>
                <a:ea typeface="+mn-ea"/>
                <a:cs typeface="+mn-cs"/>
                <a:sym typeface="Helvetica Neue"/>
              </a:rPr>
              <a:t> SSDs</a:t>
            </a:r>
          </a:p>
        </p:txBody>
      </p:sp>
      <p:sp>
        <p:nvSpPr>
          <p:cNvPr id="92" name="TextBox 91">
            <a:extLst>
              <a:ext uri="{FF2B5EF4-FFF2-40B4-BE49-F238E27FC236}">
                <a16:creationId xmlns:a16="http://schemas.microsoft.com/office/drawing/2014/main" id="{94B3106D-12F3-2479-CE65-F9C5B9DA9424}"/>
              </a:ext>
            </a:extLst>
          </p:cNvPr>
          <p:cNvSpPr txBox="1"/>
          <p:nvPr/>
        </p:nvSpPr>
        <p:spPr>
          <a:xfrm>
            <a:off x="2371295" y="4433731"/>
            <a:ext cx="1213507" cy="184666"/>
          </a:xfrm>
          <a:prstGeom prst="rect">
            <a:avLst/>
          </a:prstGeom>
          <a:solidFill>
            <a:srgbClr val="004A86">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mn-lt"/>
                <a:ea typeface="+mn-ea"/>
                <a:cs typeface="+mn-cs"/>
                <a:sym typeface="Helvetica Neue"/>
              </a:rPr>
              <a:t>--- PCIe Gen4 ---</a:t>
            </a:r>
          </a:p>
        </p:txBody>
      </p:sp>
      <p:pic>
        <p:nvPicPr>
          <p:cNvPr id="126" name="Picture 125">
            <a:extLst>
              <a:ext uri="{FF2B5EF4-FFF2-40B4-BE49-F238E27FC236}">
                <a16:creationId xmlns:a16="http://schemas.microsoft.com/office/drawing/2014/main" id="{F3800462-146F-D6E3-8529-C8761C3B6B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582" y="2816643"/>
            <a:ext cx="1200172" cy="489670"/>
          </a:xfrm>
          <a:prstGeom prst="rect">
            <a:avLst/>
          </a:prstGeom>
        </p:spPr>
      </p:pic>
      <p:sp>
        <p:nvSpPr>
          <p:cNvPr id="198" name="Rectangle 197">
            <a:extLst>
              <a:ext uri="{FF2B5EF4-FFF2-40B4-BE49-F238E27FC236}">
                <a16:creationId xmlns:a16="http://schemas.microsoft.com/office/drawing/2014/main" id="{BD6CE63D-19C7-AD75-FBCB-4C1E4DC485C0}"/>
              </a:ext>
            </a:extLst>
          </p:cNvPr>
          <p:cNvSpPr/>
          <p:nvPr/>
        </p:nvSpPr>
        <p:spPr>
          <a:xfrm>
            <a:off x="3686046" y="2688977"/>
            <a:ext cx="1558884" cy="16240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200" name="Group 199">
            <a:extLst>
              <a:ext uri="{FF2B5EF4-FFF2-40B4-BE49-F238E27FC236}">
                <a16:creationId xmlns:a16="http://schemas.microsoft.com/office/drawing/2014/main" id="{8F521B96-ED0D-7FD1-7B86-977CF1561121}"/>
              </a:ext>
            </a:extLst>
          </p:cNvPr>
          <p:cNvGrpSpPr/>
          <p:nvPr/>
        </p:nvGrpSpPr>
        <p:grpSpPr>
          <a:xfrm>
            <a:off x="6681777" y="2711245"/>
            <a:ext cx="3976509" cy="3371702"/>
            <a:chOff x="6907829" y="2677159"/>
            <a:chExt cx="3976509" cy="3371702"/>
          </a:xfrm>
        </p:grpSpPr>
        <p:grpSp>
          <p:nvGrpSpPr>
            <p:cNvPr id="185" name="Group 184">
              <a:extLst>
                <a:ext uri="{FF2B5EF4-FFF2-40B4-BE49-F238E27FC236}">
                  <a16:creationId xmlns:a16="http://schemas.microsoft.com/office/drawing/2014/main" id="{97B9A3C8-4773-4FED-47BC-ECC7F69D9437}"/>
                </a:ext>
              </a:extLst>
            </p:cNvPr>
            <p:cNvGrpSpPr/>
            <p:nvPr/>
          </p:nvGrpSpPr>
          <p:grpSpPr>
            <a:xfrm rot="10800000">
              <a:off x="9388263" y="2942223"/>
              <a:ext cx="1278741" cy="732843"/>
              <a:chOff x="8102441" y="4964160"/>
              <a:chExt cx="742428" cy="732843"/>
            </a:xfrm>
          </p:grpSpPr>
          <p:grpSp>
            <p:nvGrpSpPr>
              <p:cNvPr id="186" name="Group 185">
                <a:extLst>
                  <a:ext uri="{FF2B5EF4-FFF2-40B4-BE49-F238E27FC236}">
                    <a16:creationId xmlns:a16="http://schemas.microsoft.com/office/drawing/2014/main" id="{0298829F-D4B3-87F3-9F94-C62119ACCF96}"/>
                  </a:ext>
                </a:extLst>
              </p:cNvPr>
              <p:cNvGrpSpPr/>
              <p:nvPr/>
            </p:nvGrpSpPr>
            <p:grpSpPr>
              <a:xfrm>
                <a:off x="8102441" y="4964160"/>
                <a:ext cx="742428" cy="139118"/>
                <a:chOff x="-4222849" y="604873"/>
                <a:chExt cx="742428" cy="91422"/>
              </a:xfrm>
            </p:grpSpPr>
            <p:cxnSp>
              <p:nvCxnSpPr>
                <p:cNvPr id="196" name="Straight Connector 195">
                  <a:extLst>
                    <a:ext uri="{FF2B5EF4-FFF2-40B4-BE49-F238E27FC236}">
                      <a16:creationId xmlns:a16="http://schemas.microsoft.com/office/drawing/2014/main" id="{B2D44677-8817-1B2F-D4BB-42907274456C}"/>
                    </a:ext>
                  </a:extLst>
                </p:cNvPr>
                <p:cNvCxnSpPr>
                  <a:cxnSpLocks/>
                  <a:stCxn id="197"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97" name="Rectangle 196">
                  <a:extLst>
                    <a:ext uri="{FF2B5EF4-FFF2-40B4-BE49-F238E27FC236}">
                      <a16:creationId xmlns:a16="http://schemas.microsoft.com/office/drawing/2014/main" id="{ABB04CC9-5994-3266-C609-9125666E86B7}"/>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nvGrpSpPr>
              <p:cNvPr id="187" name="Group 186">
                <a:extLst>
                  <a:ext uri="{FF2B5EF4-FFF2-40B4-BE49-F238E27FC236}">
                    <a16:creationId xmlns:a16="http://schemas.microsoft.com/office/drawing/2014/main" id="{1F0DE553-88EC-6FA8-A783-48AC38FB0330}"/>
                  </a:ext>
                </a:extLst>
              </p:cNvPr>
              <p:cNvGrpSpPr/>
              <p:nvPr/>
            </p:nvGrpSpPr>
            <p:grpSpPr>
              <a:xfrm>
                <a:off x="8102441" y="5359976"/>
                <a:ext cx="742428" cy="139118"/>
                <a:chOff x="-4222849" y="604873"/>
                <a:chExt cx="742428" cy="91422"/>
              </a:xfrm>
            </p:grpSpPr>
            <p:cxnSp>
              <p:nvCxnSpPr>
                <p:cNvPr id="194" name="Straight Connector 193">
                  <a:extLst>
                    <a:ext uri="{FF2B5EF4-FFF2-40B4-BE49-F238E27FC236}">
                      <a16:creationId xmlns:a16="http://schemas.microsoft.com/office/drawing/2014/main" id="{C9AB7436-B1E7-D9C0-8A17-2A973B1140B7}"/>
                    </a:ext>
                  </a:extLst>
                </p:cNvPr>
                <p:cNvCxnSpPr>
                  <a:cxnSpLocks/>
                  <a:stCxn id="195"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95" name="Rectangle 194">
                  <a:extLst>
                    <a:ext uri="{FF2B5EF4-FFF2-40B4-BE49-F238E27FC236}">
                      <a16:creationId xmlns:a16="http://schemas.microsoft.com/office/drawing/2014/main" id="{7A23737D-89A4-8949-3C83-347A1ECCAD36}"/>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nvGrpSpPr>
              <p:cNvPr id="188" name="Group 187">
                <a:extLst>
                  <a:ext uri="{FF2B5EF4-FFF2-40B4-BE49-F238E27FC236}">
                    <a16:creationId xmlns:a16="http://schemas.microsoft.com/office/drawing/2014/main" id="{C0452468-C212-FA0D-D04D-2FCFE66BA55A}"/>
                  </a:ext>
                </a:extLst>
              </p:cNvPr>
              <p:cNvGrpSpPr/>
              <p:nvPr/>
            </p:nvGrpSpPr>
            <p:grpSpPr>
              <a:xfrm>
                <a:off x="8102441" y="5557885"/>
                <a:ext cx="742428" cy="139118"/>
                <a:chOff x="-4222849" y="604873"/>
                <a:chExt cx="742428" cy="91422"/>
              </a:xfrm>
            </p:grpSpPr>
            <p:cxnSp>
              <p:nvCxnSpPr>
                <p:cNvPr id="192" name="Straight Connector 191">
                  <a:extLst>
                    <a:ext uri="{FF2B5EF4-FFF2-40B4-BE49-F238E27FC236}">
                      <a16:creationId xmlns:a16="http://schemas.microsoft.com/office/drawing/2014/main" id="{AB8D0818-E553-0535-F9BB-406CD497F5A3}"/>
                    </a:ext>
                  </a:extLst>
                </p:cNvPr>
                <p:cNvCxnSpPr>
                  <a:cxnSpLocks/>
                  <a:stCxn id="193"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93" name="Rectangle 192">
                  <a:extLst>
                    <a:ext uri="{FF2B5EF4-FFF2-40B4-BE49-F238E27FC236}">
                      <a16:creationId xmlns:a16="http://schemas.microsoft.com/office/drawing/2014/main" id="{D78AB144-31E3-B0EA-C6D7-7D52F09CE9A8}"/>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nvGrpSpPr>
              <p:cNvPr id="189" name="Group 188">
                <a:extLst>
                  <a:ext uri="{FF2B5EF4-FFF2-40B4-BE49-F238E27FC236}">
                    <a16:creationId xmlns:a16="http://schemas.microsoft.com/office/drawing/2014/main" id="{29D8906B-9A7D-0AA6-E0BC-424D16AED441}"/>
                  </a:ext>
                </a:extLst>
              </p:cNvPr>
              <p:cNvGrpSpPr/>
              <p:nvPr/>
            </p:nvGrpSpPr>
            <p:grpSpPr>
              <a:xfrm>
                <a:off x="8102441" y="5161229"/>
                <a:ext cx="742428" cy="139118"/>
                <a:chOff x="-4222849" y="604873"/>
                <a:chExt cx="742428" cy="91422"/>
              </a:xfrm>
            </p:grpSpPr>
            <p:cxnSp>
              <p:nvCxnSpPr>
                <p:cNvPr id="190" name="Straight Connector 189">
                  <a:extLst>
                    <a:ext uri="{FF2B5EF4-FFF2-40B4-BE49-F238E27FC236}">
                      <a16:creationId xmlns:a16="http://schemas.microsoft.com/office/drawing/2014/main" id="{F3BFAB11-1064-DE9B-BA27-C73CB155006E}"/>
                    </a:ext>
                  </a:extLst>
                </p:cNvPr>
                <p:cNvCxnSpPr>
                  <a:cxnSpLocks/>
                  <a:stCxn id="191"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91" name="Rectangle 190">
                  <a:extLst>
                    <a:ext uri="{FF2B5EF4-FFF2-40B4-BE49-F238E27FC236}">
                      <a16:creationId xmlns:a16="http://schemas.microsoft.com/office/drawing/2014/main" id="{1C4F61AF-F212-105D-BD53-000C52AEED79}"/>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900" dirty="0">
                      <a:solidFill>
                        <a:schemeClr val="tx1"/>
                      </a:solidFill>
                    </a:rPr>
                    <a:t>Native DDR5</a:t>
                  </a:r>
                </a:p>
              </p:txBody>
            </p:sp>
          </p:grpSp>
        </p:grpSp>
        <p:grpSp>
          <p:nvGrpSpPr>
            <p:cNvPr id="130" name="Group 129">
              <a:extLst>
                <a:ext uri="{FF2B5EF4-FFF2-40B4-BE49-F238E27FC236}">
                  <a16:creationId xmlns:a16="http://schemas.microsoft.com/office/drawing/2014/main" id="{F361C7FF-961F-DD56-C7CA-46E965B7BD60}"/>
                </a:ext>
              </a:extLst>
            </p:cNvPr>
            <p:cNvGrpSpPr/>
            <p:nvPr/>
          </p:nvGrpSpPr>
          <p:grpSpPr>
            <a:xfrm>
              <a:off x="7098963" y="2941035"/>
              <a:ext cx="1278741" cy="732843"/>
              <a:chOff x="8102441" y="4964160"/>
              <a:chExt cx="742428" cy="732843"/>
            </a:xfrm>
          </p:grpSpPr>
          <p:grpSp>
            <p:nvGrpSpPr>
              <p:cNvPr id="164" name="Group 163">
                <a:extLst>
                  <a:ext uri="{FF2B5EF4-FFF2-40B4-BE49-F238E27FC236}">
                    <a16:creationId xmlns:a16="http://schemas.microsoft.com/office/drawing/2014/main" id="{113D179E-C8D0-80D6-74A5-9291AED377C2}"/>
                  </a:ext>
                </a:extLst>
              </p:cNvPr>
              <p:cNvGrpSpPr/>
              <p:nvPr/>
            </p:nvGrpSpPr>
            <p:grpSpPr>
              <a:xfrm>
                <a:off x="8102441" y="4964160"/>
                <a:ext cx="742428" cy="139118"/>
                <a:chOff x="-4222849" y="604873"/>
                <a:chExt cx="742428" cy="91422"/>
              </a:xfrm>
            </p:grpSpPr>
            <p:cxnSp>
              <p:nvCxnSpPr>
                <p:cNvPr id="174" name="Straight Connector 173">
                  <a:extLst>
                    <a:ext uri="{FF2B5EF4-FFF2-40B4-BE49-F238E27FC236}">
                      <a16:creationId xmlns:a16="http://schemas.microsoft.com/office/drawing/2014/main" id="{48D8A422-ED18-4814-D635-2777C78CDCA9}"/>
                    </a:ext>
                  </a:extLst>
                </p:cNvPr>
                <p:cNvCxnSpPr>
                  <a:cxnSpLocks/>
                  <a:stCxn id="175"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75" name="Rectangle 174">
                  <a:extLst>
                    <a:ext uri="{FF2B5EF4-FFF2-40B4-BE49-F238E27FC236}">
                      <a16:creationId xmlns:a16="http://schemas.microsoft.com/office/drawing/2014/main" id="{84086E51-5A8D-A8D8-33C4-6DFF5D240CF0}"/>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nvGrpSpPr>
              <p:cNvPr id="165" name="Group 164">
                <a:extLst>
                  <a:ext uri="{FF2B5EF4-FFF2-40B4-BE49-F238E27FC236}">
                    <a16:creationId xmlns:a16="http://schemas.microsoft.com/office/drawing/2014/main" id="{5D194C13-0EF4-08F0-E43A-3C719EE9268A}"/>
                  </a:ext>
                </a:extLst>
              </p:cNvPr>
              <p:cNvGrpSpPr/>
              <p:nvPr/>
            </p:nvGrpSpPr>
            <p:grpSpPr>
              <a:xfrm>
                <a:off x="8102441" y="5359976"/>
                <a:ext cx="742428" cy="139118"/>
                <a:chOff x="-4222849" y="604873"/>
                <a:chExt cx="742428" cy="91422"/>
              </a:xfrm>
            </p:grpSpPr>
            <p:cxnSp>
              <p:nvCxnSpPr>
                <p:cNvPr id="172" name="Straight Connector 171">
                  <a:extLst>
                    <a:ext uri="{FF2B5EF4-FFF2-40B4-BE49-F238E27FC236}">
                      <a16:creationId xmlns:a16="http://schemas.microsoft.com/office/drawing/2014/main" id="{EEF69C55-5DDA-28BD-54C7-5CEB0DCCA16E}"/>
                    </a:ext>
                  </a:extLst>
                </p:cNvPr>
                <p:cNvCxnSpPr>
                  <a:cxnSpLocks/>
                  <a:stCxn id="173"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73" name="Rectangle 172">
                  <a:extLst>
                    <a:ext uri="{FF2B5EF4-FFF2-40B4-BE49-F238E27FC236}">
                      <a16:creationId xmlns:a16="http://schemas.microsoft.com/office/drawing/2014/main" id="{7068902F-E7D0-7899-A404-29829F2F0FAB}"/>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nvGrpSpPr>
              <p:cNvPr id="166" name="Group 165">
                <a:extLst>
                  <a:ext uri="{FF2B5EF4-FFF2-40B4-BE49-F238E27FC236}">
                    <a16:creationId xmlns:a16="http://schemas.microsoft.com/office/drawing/2014/main" id="{98229B94-4DE5-0E94-9037-ED16B6E976E4}"/>
                  </a:ext>
                </a:extLst>
              </p:cNvPr>
              <p:cNvGrpSpPr/>
              <p:nvPr/>
            </p:nvGrpSpPr>
            <p:grpSpPr>
              <a:xfrm>
                <a:off x="8102441" y="5557885"/>
                <a:ext cx="742428" cy="139118"/>
                <a:chOff x="-4222849" y="604873"/>
                <a:chExt cx="742428" cy="91422"/>
              </a:xfrm>
            </p:grpSpPr>
            <p:cxnSp>
              <p:nvCxnSpPr>
                <p:cNvPr id="170" name="Straight Connector 169">
                  <a:extLst>
                    <a:ext uri="{FF2B5EF4-FFF2-40B4-BE49-F238E27FC236}">
                      <a16:creationId xmlns:a16="http://schemas.microsoft.com/office/drawing/2014/main" id="{FFC08857-F28A-F011-AFB2-2C63236B1A22}"/>
                    </a:ext>
                  </a:extLst>
                </p:cNvPr>
                <p:cNvCxnSpPr>
                  <a:cxnSpLocks/>
                  <a:stCxn id="171"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71" name="Rectangle 170">
                  <a:extLst>
                    <a:ext uri="{FF2B5EF4-FFF2-40B4-BE49-F238E27FC236}">
                      <a16:creationId xmlns:a16="http://schemas.microsoft.com/office/drawing/2014/main" id="{ACB2C420-0494-0A11-2D88-A94450459995}"/>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nvGrpSpPr>
              <p:cNvPr id="167" name="Group 166">
                <a:extLst>
                  <a:ext uri="{FF2B5EF4-FFF2-40B4-BE49-F238E27FC236}">
                    <a16:creationId xmlns:a16="http://schemas.microsoft.com/office/drawing/2014/main" id="{DE8042CF-9BFB-90FB-32AF-C675D15B5DE5}"/>
                  </a:ext>
                </a:extLst>
              </p:cNvPr>
              <p:cNvGrpSpPr/>
              <p:nvPr/>
            </p:nvGrpSpPr>
            <p:grpSpPr>
              <a:xfrm>
                <a:off x="8102441" y="5161229"/>
                <a:ext cx="742428" cy="139118"/>
                <a:chOff x="-4222849" y="604873"/>
                <a:chExt cx="742428" cy="91422"/>
              </a:xfrm>
            </p:grpSpPr>
            <p:cxnSp>
              <p:nvCxnSpPr>
                <p:cNvPr id="168" name="Straight Connector 167">
                  <a:extLst>
                    <a:ext uri="{FF2B5EF4-FFF2-40B4-BE49-F238E27FC236}">
                      <a16:creationId xmlns:a16="http://schemas.microsoft.com/office/drawing/2014/main" id="{2A53BFE2-9E59-D8AE-C635-E3FABDC85E1D}"/>
                    </a:ext>
                  </a:extLst>
                </p:cNvPr>
                <p:cNvCxnSpPr>
                  <a:cxnSpLocks/>
                  <a:stCxn id="169"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69" name="Rectangle 168">
                  <a:extLst>
                    <a:ext uri="{FF2B5EF4-FFF2-40B4-BE49-F238E27FC236}">
                      <a16:creationId xmlns:a16="http://schemas.microsoft.com/office/drawing/2014/main" id="{095F9B90-F1E6-F49D-5B2E-023563CC424E}"/>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solidFill>
                        <a:schemeClr val="tx1"/>
                      </a:solidFill>
                    </a:rPr>
                    <a:t>Native DDR5</a:t>
                  </a:r>
                </a:p>
              </p:txBody>
            </p:sp>
          </p:grpSp>
        </p:grpSp>
        <p:cxnSp>
          <p:nvCxnSpPr>
            <p:cNvPr id="132" name="Straight Connector 131">
              <a:extLst>
                <a:ext uri="{FF2B5EF4-FFF2-40B4-BE49-F238E27FC236}">
                  <a16:creationId xmlns:a16="http://schemas.microsoft.com/office/drawing/2014/main" id="{F13B99D3-1673-182A-0438-F56D24F8DEB0}"/>
                </a:ext>
              </a:extLst>
            </p:cNvPr>
            <p:cNvCxnSpPr>
              <a:cxnSpLocks/>
            </p:cNvCxnSpPr>
            <p:nvPr/>
          </p:nvCxnSpPr>
          <p:spPr>
            <a:xfrm>
              <a:off x="9162808"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33" name="Straight Connector 132">
              <a:extLst>
                <a:ext uri="{FF2B5EF4-FFF2-40B4-BE49-F238E27FC236}">
                  <a16:creationId xmlns:a16="http://schemas.microsoft.com/office/drawing/2014/main" id="{1505AEC1-7C4B-FB85-D511-4553292066ED}"/>
                </a:ext>
              </a:extLst>
            </p:cNvPr>
            <p:cNvCxnSpPr>
              <a:cxnSpLocks/>
            </p:cNvCxnSpPr>
            <p:nvPr/>
          </p:nvCxnSpPr>
          <p:spPr>
            <a:xfrm>
              <a:off x="9266440"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34" name="Straight Connector 133">
              <a:extLst>
                <a:ext uri="{FF2B5EF4-FFF2-40B4-BE49-F238E27FC236}">
                  <a16:creationId xmlns:a16="http://schemas.microsoft.com/office/drawing/2014/main" id="{599C83DE-EEDF-3D8A-F154-1EBEBCCD7DA7}"/>
                </a:ext>
              </a:extLst>
            </p:cNvPr>
            <p:cNvCxnSpPr>
              <a:cxnSpLocks/>
            </p:cNvCxnSpPr>
            <p:nvPr/>
          </p:nvCxnSpPr>
          <p:spPr>
            <a:xfrm>
              <a:off x="9370072"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85D8B230-64DB-F6AB-D9DE-53E5CA28C32C}"/>
                </a:ext>
              </a:extLst>
            </p:cNvPr>
            <p:cNvCxnSpPr>
              <a:cxnSpLocks/>
            </p:cNvCxnSpPr>
            <p:nvPr/>
          </p:nvCxnSpPr>
          <p:spPr>
            <a:xfrm>
              <a:off x="9046984" y="3895459"/>
              <a:ext cx="0" cy="401056"/>
            </a:xfrm>
            <a:prstGeom prst="line">
              <a:avLst/>
            </a:prstGeom>
          </p:spPr>
          <p:style>
            <a:lnRef idx="3">
              <a:schemeClr val="dk1"/>
            </a:lnRef>
            <a:fillRef idx="0">
              <a:schemeClr val="dk1"/>
            </a:fillRef>
            <a:effectRef idx="2">
              <a:schemeClr val="dk1"/>
            </a:effectRef>
            <a:fontRef idx="minor">
              <a:schemeClr val="tx1"/>
            </a:fontRef>
          </p:style>
        </p:cxnSp>
        <p:sp>
          <p:nvSpPr>
            <p:cNvPr id="136" name="Rectangle 135">
              <a:extLst>
                <a:ext uri="{FF2B5EF4-FFF2-40B4-BE49-F238E27FC236}">
                  <a16:creationId xmlns:a16="http://schemas.microsoft.com/office/drawing/2014/main" id="{95C52A85-207E-E024-8588-9F16DDC38A78}"/>
                </a:ext>
              </a:extLst>
            </p:cNvPr>
            <p:cNvSpPr/>
            <p:nvPr/>
          </p:nvSpPr>
          <p:spPr>
            <a:xfrm>
              <a:off x="8282075" y="2677159"/>
              <a:ext cx="1206757" cy="1219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ICX</a:t>
              </a:r>
            </a:p>
          </p:txBody>
        </p:sp>
        <p:pic>
          <p:nvPicPr>
            <p:cNvPr id="139" name="Picture 138">
              <a:extLst>
                <a:ext uri="{FF2B5EF4-FFF2-40B4-BE49-F238E27FC236}">
                  <a16:creationId xmlns:a16="http://schemas.microsoft.com/office/drawing/2014/main" id="{7194E7C6-C891-5F9A-F522-759326BBCBF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548174" y="2961014"/>
              <a:ext cx="669619" cy="669619"/>
            </a:xfrm>
            <a:prstGeom prst="rect">
              <a:avLst/>
            </a:prstGeom>
            <a:ln>
              <a:solidFill>
                <a:srgbClr val="003C71"/>
              </a:solidFill>
            </a:ln>
            <a:effectLst>
              <a:outerShdw blurRad="63500" sx="102000" sy="102000" algn="ctr" rotWithShape="0">
                <a:prstClr val="black">
                  <a:alpha val="40000"/>
                </a:prstClr>
              </a:outerShdw>
            </a:effectLst>
          </p:spPr>
        </p:pic>
        <p:cxnSp>
          <p:nvCxnSpPr>
            <p:cNvPr id="141" name="Straight Connector 140">
              <a:extLst>
                <a:ext uri="{FF2B5EF4-FFF2-40B4-BE49-F238E27FC236}">
                  <a16:creationId xmlns:a16="http://schemas.microsoft.com/office/drawing/2014/main" id="{F4D6B95A-3B26-9B12-7A0C-1C09E5AAD6EA}"/>
                </a:ext>
              </a:extLst>
            </p:cNvPr>
            <p:cNvCxnSpPr>
              <a:cxnSpLocks/>
            </p:cNvCxnSpPr>
            <p:nvPr/>
          </p:nvCxnSpPr>
          <p:spPr>
            <a:xfrm>
              <a:off x="8494000"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43" name="Straight Connector 142">
              <a:extLst>
                <a:ext uri="{FF2B5EF4-FFF2-40B4-BE49-F238E27FC236}">
                  <a16:creationId xmlns:a16="http://schemas.microsoft.com/office/drawing/2014/main" id="{55F3EE67-9AFF-64E5-806B-2F2FEB94369B}"/>
                </a:ext>
              </a:extLst>
            </p:cNvPr>
            <p:cNvCxnSpPr>
              <a:cxnSpLocks/>
            </p:cNvCxnSpPr>
            <p:nvPr/>
          </p:nvCxnSpPr>
          <p:spPr>
            <a:xfrm>
              <a:off x="8608518"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44" name="Straight Connector 143">
              <a:extLst>
                <a:ext uri="{FF2B5EF4-FFF2-40B4-BE49-F238E27FC236}">
                  <a16:creationId xmlns:a16="http://schemas.microsoft.com/office/drawing/2014/main" id="{453340A4-07BA-9C94-459C-EF354AAD9A65}"/>
                </a:ext>
              </a:extLst>
            </p:cNvPr>
            <p:cNvCxnSpPr>
              <a:cxnSpLocks/>
            </p:cNvCxnSpPr>
            <p:nvPr/>
          </p:nvCxnSpPr>
          <p:spPr>
            <a:xfrm>
              <a:off x="8712150" y="3895459"/>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145" name="Straight Connector 144">
              <a:extLst>
                <a:ext uri="{FF2B5EF4-FFF2-40B4-BE49-F238E27FC236}">
                  <a16:creationId xmlns:a16="http://schemas.microsoft.com/office/drawing/2014/main" id="{F04F97CE-E439-3FBE-3869-DDC4B195020C}"/>
                </a:ext>
              </a:extLst>
            </p:cNvPr>
            <p:cNvCxnSpPr>
              <a:cxnSpLocks/>
            </p:cNvCxnSpPr>
            <p:nvPr/>
          </p:nvCxnSpPr>
          <p:spPr>
            <a:xfrm>
              <a:off x="8378176" y="3895459"/>
              <a:ext cx="0" cy="401056"/>
            </a:xfrm>
            <a:prstGeom prst="line">
              <a:avLst/>
            </a:prstGeom>
          </p:spPr>
          <p:style>
            <a:lnRef idx="3">
              <a:schemeClr val="dk1"/>
            </a:lnRef>
            <a:fillRef idx="0">
              <a:schemeClr val="dk1"/>
            </a:fillRef>
            <a:effectRef idx="2">
              <a:schemeClr val="dk1"/>
            </a:effectRef>
            <a:fontRef idx="minor">
              <a:schemeClr val="tx1"/>
            </a:fontRef>
          </p:style>
        </p:cxnSp>
        <p:sp>
          <p:nvSpPr>
            <p:cNvPr id="147" name="TextBox 146">
              <a:extLst>
                <a:ext uri="{FF2B5EF4-FFF2-40B4-BE49-F238E27FC236}">
                  <a16:creationId xmlns:a16="http://schemas.microsoft.com/office/drawing/2014/main" id="{6D3BE1C0-1D55-4D3F-A4D8-82A291CA2FCA}"/>
                </a:ext>
              </a:extLst>
            </p:cNvPr>
            <p:cNvSpPr txBox="1"/>
            <p:nvPr/>
          </p:nvSpPr>
          <p:spPr>
            <a:xfrm>
              <a:off x="8269219" y="3969338"/>
              <a:ext cx="1213507" cy="184666"/>
            </a:xfrm>
            <a:prstGeom prst="rect">
              <a:avLst/>
            </a:prstGeom>
            <a:solidFill>
              <a:srgbClr val="004A86">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mn-lt"/>
                  <a:ea typeface="+mn-ea"/>
                  <a:cs typeface="+mn-cs"/>
                  <a:sym typeface="Helvetica Neue"/>
                </a:rPr>
                <a:t>--- PCIe Gen5 ---</a:t>
              </a:r>
            </a:p>
          </p:txBody>
        </p:sp>
        <p:sp>
          <p:nvSpPr>
            <p:cNvPr id="184" name="Rectangle 183">
              <a:extLst>
                <a:ext uri="{FF2B5EF4-FFF2-40B4-BE49-F238E27FC236}">
                  <a16:creationId xmlns:a16="http://schemas.microsoft.com/office/drawing/2014/main" id="{01A20DD2-493B-0D1C-B941-AF17B072B3E2}"/>
                </a:ext>
              </a:extLst>
            </p:cNvPr>
            <p:cNvSpPr/>
            <p:nvPr/>
          </p:nvSpPr>
          <p:spPr>
            <a:xfrm>
              <a:off x="6907829" y="4266876"/>
              <a:ext cx="3976509" cy="1259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27" name="Picture 126">
              <a:extLst>
                <a:ext uri="{FF2B5EF4-FFF2-40B4-BE49-F238E27FC236}">
                  <a16:creationId xmlns:a16="http://schemas.microsoft.com/office/drawing/2014/main" id="{43DF22B2-AED1-7CEE-5D90-99714C33E2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9874" y="5609585"/>
              <a:ext cx="1102594" cy="344071"/>
            </a:xfrm>
            <a:prstGeom prst="rect">
              <a:avLst/>
            </a:prstGeom>
          </p:spPr>
        </p:pic>
        <p:grpSp>
          <p:nvGrpSpPr>
            <p:cNvPr id="142" name="Group 141">
              <a:extLst>
                <a:ext uri="{FF2B5EF4-FFF2-40B4-BE49-F238E27FC236}">
                  <a16:creationId xmlns:a16="http://schemas.microsoft.com/office/drawing/2014/main" id="{9D2F7231-16CA-0087-85BD-81FD74234E2F}"/>
                </a:ext>
              </a:extLst>
            </p:cNvPr>
            <p:cNvGrpSpPr/>
            <p:nvPr/>
          </p:nvGrpSpPr>
          <p:grpSpPr>
            <a:xfrm>
              <a:off x="7122650" y="4453923"/>
              <a:ext cx="964141" cy="573095"/>
              <a:chOff x="1682388" y="4769754"/>
              <a:chExt cx="1215892" cy="722738"/>
            </a:xfrm>
          </p:grpSpPr>
          <p:pic>
            <p:nvPicPr>
              <p:cNvPr id="148" name="Picture 147">
                <a:extLst>
                  <a:ext uri="{FF2B5EF4-FFF2-40B4-BE49-F238E27FC236}">
                    <a16:creationId xmlns:a16="http://schemas.microsoft.com/office/drawing/2014/main" id="{09B69EB7-C1EB-5606-A75C-FB1E2DCE9B27}"/>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2346852" y="4769754"/>
                <a:ext cx="551428" cy="655682"/>
              </a:xfrm>
              <a:prstGeom prst="rect">
                <a:avLst/>
              </a:prstGeom>
            </p:spPr>
          </p:pic>
          <p:pic>
            <p:nvPicPr>
              <p:cNvPr id="149" name="Picture 148">
                <a:extLst>
                  <a:ext uri="{FF2B5EF4-FFF2-40B4-BE49-F238E27FC236}">
                    <a16:creationId xmlns:a16="http://schemas.microsoft.com/office/drawing/2014/main" id="{A4E91E86-9FED-6232-B1C1-3AFFD3810FFF}"/>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2133492" y="4788042"/>
                <a:ext cx="551428" cy="655682"/>
              </a:xfrm>
              <a:prstGeom prst="rect">
                <a:avLst/>
              </a:prstGeom>
            </p:spPr>
          </p:pic>
          <p:pic>
            <p:nvPicPr>
              <p:cNvPr id="150" name="Picture 149">
                <a:extLst>
                  <a:ext uri="{FF2B5EF4-FFF2-40B4-BE49-F238E27FC236}">
                    <a16:creationId xmlns:a16="http://schemas.microsoft.com/office/drawing/2014/main" id="{6492ECA7-6B2F-A883-0572-BB5F267EC7A2}"/>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1907940" y="4806330"/>
                <a:ext cx="551428" cy="655682"/>
              </a:xfrm>
              <a:prstGeom prst="rect">
                <a:avLst/>
              </a:prstGeom>
            </p:spPr>
          </p:pic>
          <p:pic>
            <p:nvPicPr>
              <p:cNvPr id="151" name="Picture 150">
                <a:extLst>
                  <a:ext uri="{FF2B5EF4-FFF2-40B4-BE49-F238E27FC236}">
                    <a16:creationId xmlns:a16="http://schemas.microsoft.com/office/drawing/2014/main" id="{610945B3-B0DF-1770-A358-947CC8EB1FD7}"/>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1682388" y="4836810"/>
                <a:ext cx="551428" cy="655682"/>
              </a:xfrm>
              <a:prstGeom prst="rect">
                <a:avLst/>
              </a:prstGeom>
            </p:spPr>
          </p:pic>
        </p:grpSp>
        <p:sp>
          <p:nvSpPr>
            <p:cNvPr id="146" name="TextBox 145">
              <a:extLst>
                <a:ext uri="{FF2B5EF4-FFF2-40B4-BE49-F238E27FC236}">
                  <a16:creationId xmlns:a16="http://schemas.microsoft.com/office/drawing/2014/main" id="{26D95414-290B-E675-AFEA-6D3EF3BBD064}"/>
                </a:ext>
              </a:extLst>
            </p:cNvPr>
            <p:cNvSpPr txBox="1"/>
            <p:nvPr/>
          </p:nvSpPr>
          <p:spPr>
            <a:xfrm>
              <a:off x="7026571" y="5067481"/>
              <a:ext cx="12459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a:ln>
                    <a:noFill/>
                  </a:ln>
                  <a:solidFill>
                    <a:schemeClr val="tx2"/>
                  </a:solidFill>
                  <a:effectLst/>
                  <a:uFillTx/>
                  <a:latin typeface="+mn-lt"/>
                  <a:ea typeface="+mn-ea"/>
                  <a:cs typeface="+mn-cs"/>
                  <a:sym typeface="Helvetica Neue"/>
                </a:rPr>
                <a:t>NVMe</a:t>
              </a:r>
              <a:r>
                <a:rPr kumimoji="0" lang="en-US" sz="1200" b="0" i="0" u="none" strike="noStrike" cap="none" spc="0" normalizeH="0" baseline="0" dirty="0">
                  <a:ln>
                    <a:noFill/>
                  </a:ln>
                  <a:solidFill>
                    <a:schemeClr val="tx2"/>
                  </a:solidFill>
                  <a:effectLst/>
                  <a:uFillTx/>
                  <a:latin typeface="+mn-lt"/>
                  <a:ea typeface="+mn-ea"/>
                  <a:cs typeface="+mn-cs"/>
                  <a:sym typeface="Helvetica Neue"/>
                </a:rPr>
                <a:t> SSDs</a:t>
              </a:r>
            </a:p>
          </p:txBody>
        </p:sp>
        <p:sp>
          <p:nvSpPr>
            <p:cNvPr id="177" name="TextBox 176">
              <a:extLst>
                <a:ext uri="{FF2B5EF4-FFF2-40B4-BE49-F238E27FC236}">
                  <a16:creationId xmlns:a16="http://schemas.microsoft.com/office/drawing/2014/main" id="{874E85B0-480C-B0BC-34A0-13BD67B60990}"/>
                </a:ext>
              </a:extLst>
            </p:cNvPr>
            <p:cNvSpPr txBox="1"/>
            <p:nvPr/>
          </p:nvSpPr>
          <p:spPr>
            <a:xfrm>
              <a:off x="8200910" y="5060582"/>
              <a:ext cx="14549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1200" dirty="0">
                  <a:solidFill>
                    <a:schemeClr val="tx2"/>
                  </a:solidFill>
                </a:rPr>
                <a:t>CXL Bridge/</a:t>
              </a:r>
              <a:br>
                <a:rPr lang="en-US" sz="1200" dirty="0">
                  <a:solidFill>
                    <a:schemeClr val="tx2"/>
                  </a:solidFill>
                </a:rPr>
              </a:br>
              <a:r>
                <a:rPr lang="en-US" sz="1200" dirty="0">
                  <a:solidFill>
                    <a:schemeClr val="tx2"/>
                  </a:solidFill>
                </a:rPr>
                <a:t>Custom Board</a:t>
              </a:r>
              <a:endParaRPr kumimoji="0" lang="en-US" sz="1200" b="0" i="0" u="none" strike="noStrike" cap="none" spc="0" normalizeH="0" baseline="0" dirty="0">
                <a:ln>
                  <a:noFill/>
                </a:ln>
                <a:solidFill>
                  <a:schemeClr val="tx2"/>
                </a:solidFill>
                <a:effectLst/>
                <a:uFillTx/>
                <a:latin typeface="+mn-lt"/>
                <a:ea typeface="+mn-ea"/>
                <a:cs typeface="+mn-cs"/>
                <a:sym typeface="Helvetica Neue"/>
              </a:endParaRPr>
            </a:p>
          </p:txBody>
        </p:sp>
        <p:grpSp>
          <p:nvGrpSpPr>
            <p:cNvPr id="178" name="Group 177">
              <a:extLst>
                <a:ext uri="{FF2B5EF4-FFF2-40B4-BE49-F238E27FC236}">
                  <a16:creationId xmlns:a16="http://schemas.microsoft.com/office/drawing/2014/main" id="{3737AF36-8B35-835E-CC33-F21ECCB94247}"/>
                </a:ext>
              </a:extLst>
            </p:cNvPr>
            <p:cNvGrpSpPr/>
            <p:nvPr/>
          </p:nvGrpSpPr>
          <p:grpSpPr>
            <a:xfrm>
              <a:off x="8381242" y="4544010"/>
              <a:ext cx="1094310" cy="419874"/>
              <a:chOff x="6627297" y="5407421"/>
              <a:chExt cx="1213879" cy="465752"/>
            </a:xfrm>
          </p:grpSpPr>
          <p:pic>
            <p:nvPicPr>
              <p:cNvPr id="179" name="Picture 2">
                <a:extLst>
                  <a:ext uri="{FF2B5EF4-FFF2-40B4-BE49-F238E27FC236}">
                    <a16:creationId xmlns:a16="http://schemas.microsoft.com/office/drawing/2014/main" id="{26EB7A03-D09E-00C1-69C7-92669F0B0F2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6316" b="94737" l="13858" r="77528">
                            <a14:foregroundMark x1="30712" y1="88421" x2="62547" y2="92632"/>
                            <a14:foregroundMark x1="62547" y1="92632" x2="62921" y2="83158"/>
                            <a14:foregroundMark x1="30712" y1="96842" x2="32584" y2="96842"/>
                            <a14:foregroundMark x1="23596" y1="83158" x2="23596" y2="83158"/>
                            <a14:foregroundMark x1="20225" y1="82105" x2="20225" y2="82105"/>
                            <a14:foregroundMark x1="14232" y1="31579" x2="21723" y2="81053"/>
                            <a14:foregroundMark x1="22097" y1="82105" x2="35206" y2="83158"/>
                            <a14:foregroundMark x1="14981" y1="31579" x2="46816" y2="35789"/>
                            <a14:foregroundMark x1="46816" y1="35789" x2="76779" y2="65263"/>
                            <a14:foregroundMark x1="76779" y1="65263" x2="62547" y2="80000"/>
                            <a14:foregroundMark x1="76030" y1="31579" x2="76404" y2="74737"/>
                            <a14:foregroundMark x1="77528" y1="29474" x2="76779" y2="40000"/>
                            <a14:foregroundMark x1="16105" y1="28421" x2="76404" y2="31579"/>
                          </a14:backgroundRemoval>
                        </a14:imgEffect>
                      </a14:imgLayer>
                    </a14:imgProps>
                  </a:ext>
                  <a:ext uri="{28A0092B-C50C-407E-A947-70E740481C1C}">
                    <a14:useLocalDpi xmlns:a14="http://schemas.microsoft.com/office/drawing/2010/main" val="0"/>
                  </a:ext>
                </a:extLst>
              </a:blip>
              <a:srcRect l="10776" t="20143" r="17676"/>
              <a:stretch/>
            </p:blipFill>
            <p:spPr bwMode="auto">
              <a:xfrm>
                <a:off x="6627297" y="5407421"/>
                <a:ext cx="1213879" cy="465752"/>
              </a:xfrm>
              <a:prstGeom prst="rect">
                <a:avLst/>
              </a:prstGeom>
              <a:noFill/>
              <a:extLst>
                <a:ext uri="{909E8E84-426E-40DD-AFC4-6F175D3DCCD1}">
                  <a14:hiddenFill xmlns:a14="http://schemas.microsoft.com/office/drawing/2010/main">
                    <a:solidFill>
                      <a:srgbClr val="FFFFFF"/>
                    </a:solidFill>
                  </a14:hiddenFill>
                </a:ext>
              </a:extLst>
            </p:spPr>
          </p:pic>
          <p:sp>
            <p:nvSpPr>
              <p:cNvPr id="180" name="Rectangle 179">
                <a:extLst>
                  <a:ext uri="{FF2B5EF4-FFF2-40B4-BE49-F238E27FC236}">
                    <a16:creationId xmlns:a16="http://schemas.microsoft.com/office/drawing/2014/main" id="{BA0BD8E8-C6D2-9C92-75C9-B706D1299533}"/>
                  </a:ext>
                </a:extLst>
              </p:cNvPr>
              <p:cNvSpPr/>
              <p:nvPr/>
            </p:nvSpPr>
            <p:spPr>
              <a:xfrm>
                <a:off x="7107210" y="5576260"/>
                <a:ext cx="239490" cy="89330"/>
              </a:xfrm>
              <a:prstGeom prst="rect">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1" u="none" strike="noStrike" cap="none" spc="0" normalizeH="0" baseline="0" dirty="0">
                  <a:ln>
                    <a:noFill/>
                  </a:ln>
                  <a:solidFill>
                    <a:srgbClr val="FFFFFF"/>
                  </a:solidFill>
                  <a:effectLst/>
                  <a:uFillTx/>
                  <a:latin typeface="IntelOne Text Bold" panose="020B0503020203020204" pitchFamily="34" charset="77"/>
                  <a:ea typeface="Helvetica Neue Medium"/>
                  <a:cs typeface="Helvetica Neue Medium"/>
                  <a:sym typeface="Helvetica Neue Medium"/>
                </a:endParaRPr>
              </a:p>
            </p:txBody>
          </p:sp>
        </p:grpSp>
        <p:sp>
          <p:nvSpPr>
            <p:cNvPr id="181" name="TextBox 180">
              <a:extLst>
                <a:ext uri="{FF2B5EF4-FFF2-40B4-BE49-F238E27FC236}">
                  <a16:creationId xmlns:a16="http://schemas.microsoft.com/office/drawing/2014/main" id="{8A1C0028-3907-7D5C-9321-9416E1F2FA0E}"/>
                </a:ext>
              </a:extLst>
            </p:cNvPr>
            <p:cNvSpPr txBox="1"/>
            <p:nvPr/>
          </p:nvSpPr>
          <p:spPr>
            <a:xfrm>
              <a:off x="8445795" y="4346182"/>
              <a:ext cx="973546"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err="1">
                  <a:ln>
                    <a:noFill/>
                  </a:ln>
                  <a:solidFill>
                    <a:schemeClr val="tx2"/>
                  </a:solidFill>
                  <a:effectLst/>
                  <a:uFillTx/>
                  <a:latin typeface="+mn-lt"/>
                  <a:ea typeface="+mn-ea"/>
                  <a:cs typeface="+mn-cs"/>
                  <a:sym typeface="Helvetica Neue"/>
                </a:rPr>
                <a:t>CXL.Mem</a:t>
              </a:r>
              <a:endParaRPr kumimoji="0" lang="en-US" sz="1100" b="0" i="0" u="none" strike="noStrike" cap="none" spc="0" normalizeH="0" baseline="0" dirty="0">
                <a:ln>
                  <a:noFill/>
                </a:ln>
                <a:solidFill>
                  <a:schemeClr val="tx2"/>
                </a:solidFill>
                <a:effectLst/>
                <a:uFillTx/>
                <a:latin typeface="+mn-lt"/>
                <a:ea typeface="+mn-ea"/>
                <a:cs typeface="+mn-cs"/>
                <a:sym typeface="Helvetica Neue"/>
              </a:endParaRPr>
            </a:p>
          </p:txBody>
        </p:sp>
        <p:pic>
          <p:nvPicPr>
            <p:cNvPr id="182" name="Picture 181">
              <a:extLst>
                <a:ext uri="{FF2B5EF4-FFF2-40B4-BE49-F238E27FC236}">
                  <a16:creationId xmlns:a16="http://schemas.microsoft.com/office/drawing/2014/main" id="{41D41F3C-2E49-D3C6-FDE0-07D0EC278D9C}"/>
                </a:ext>
              </a:extLst>
            </p:cNvPr>
            <p:cNvPicPr>
              <a:picLocks noChangeAspect="1"/>
            </p:cNvPicPr>
            <p:nvPr/>
          </p:nvPicPr>
          <p:blipFill>
            <a:blip r:embed="rId4">
              <a:clrChange>
                <a:clrFrom>
                  <a:srgbClr val="FBFBFC"/>
                </a:clrFrom>
                <a:clrTo>
                  <a:srgbClr val="FBFBFC">
                    <a:alpha val="0"/>
                  </a:srgbClr>
                </a:clrTo>
              </a:clrChange>
            </a:blip>
            <a:stretch>
              <a:fillRect/>
            </a:stretch>
          </p:blipFill>
          <p:spPr>
            <a:xfrm flipH="1">
              <a:off x="9829279" y="4464585"/>
              <a:ext cx="437255" cy="519923"/>
            </a:xfrm>
            <a:prstGeom prst="rect">
              <a:avLst/>
            </a:prstGeom>
          </p:spPr>
        </p:pic>
        <p:sp>
          <p:nvSpPr>
            <p:cNvPr id="183" name="TextBox 182">
              <a:extLst>
                <a:ext uri="{FF2B5EF4-FFF2-40B4-BE49-F238E27FC236}">
                  <a16:creationId xmlns:a16="http://schemas.microsoft.com/office/drawing/2014/main" id="{7AD321C0-9E77-53C9-4614-65290574CA61}"/>
                </a:ext>
              </a:extLst>
            </p:cNvPr>
            <p:cNvSpPr txBox="1"/>
            <p:nvPr/>
          </p:nvSpPr>
          <p:spPr>
            <a:xfrm>
              <a:off x="9541171" y="5067481"/>
              <a:ext cx="124592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mn-lt"/>
                  <a:ea typeface="+mn-ea"/>
                  <a:cs typeface="+mn-cs"/>
                  <a:sym typeface="Helvetica Neue"/>
                </a:rPr>
                <a:t>CXL </a:t>
              </a:r>
              <a:br>
                <a:rPr kumimoji="0" lang="en-US" sz="1200" b="0" i="0" u="none" strike="noStrike" cap="none" spc="0" normalizeH="0" baseline="0" dirty="0">
                  <a:ln>
                    <a:noFill/>
                  </a:ln>
                  <a:solidFill>
                    <a:schemeClr val="tx2"/>
                  </a:solidFill>
                  <a:effectLst/>
                  <a:uFillTx/>
                  <a:latin typeface="+mn-lt"/>
                  <a:ea typeface="+mn-ea"/>
                  <a:cs typeface="+mn-cs"/>
                  <a:sym typeface="Helvetica Neue"/>
                </a:rPr>
              </a:br>
              <a:r>
                <a:rPr kumimoji="0" lang="en-US" sz="1200" b="0" i="0" u="none" strike="noStrike" cap="none" spc="0" normalizeH="0" baseline="0" dirty="0">
                  <a:ln>
                    <a:noFill/>
                  </a:ln>
                  <a:solidFill>
                    <a:schemeClr val="tx2"/>
                  </a:solidFill>
                  <a:effectLst/>
                  <a:uFillTx/>
                  <a:latin typeface="+mn-lt"/>
                  <a:ea typeface="+mn-ea"/>
                  <a:cs typeface="+mn-cs"/>
                  <a:sym typeface="Helvetica Neue"/>
                </a:rPr>
                <a:t>EDSFF E3 or E1</a:t>
              </a:r>
            </a:p>
          </p:txBody>
        </p:sp>
        <p:sp>
          <p:nvSpPr>
            <p:cNvPr id="199" name="Rectangle 198">
              <a:extLst>
                <a:ext uri="{FF2B5EF4-FFF2-40B4-BE49-F238E27FC236}">
                  <a16:creationId xmlns:a16="http://schemas.microsoft.com/office/drawing/2014/main" id="{0D92ACD6-13AB-E4BD-9443-568DB6110BB9}"/>
                </a:ext>
              </a:extLst>
            </p:cNvPr>
            <p:cNvSpPr/>
            <p:nvPr/>
          </p:nvSpPr>
          <p:spPr>
            <a:xfrm>
              <a:off x="8261761" y="4312692"/>
              <a:ext cx="2567390" cy="173616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4" name="Rectangle 3">
            <a:extLst>
              <a:ext uri="{FF2B5EF4-FFF2-40B4-BE49-F238E27FC236}">
                <a16:creationId xmlns:a16="http://schemas.microsoft.com/office/drawing/2014/main" id="{E3C802CB-7D35-1710-D851-9A2112198FF0}"/>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spTree>
    <p:extLst>
      <p:ext uri="{BB962C8B-B14F-4D97-AF65-F5344CB8AC3E}">
        <p14:creationId xmlns:p14="http://schemas.microsoft.com/office/powerpoint/2010/main" val="37661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4886-B98A-4A38-AD09-2FE939F31362}"/>
              </a:ext>
            </a:extLst>
          </p:cNvPr>
          <p:cNvSpPr>
            <a:spLocks noGrp="1"/>
          </p:cNvSpPr>
          <p:nvPr>
            <p:ph type="title"/>
          </p:nvPr>
        </p:nvSpPr>
        <p:spPr/>
        <p:txBody>
          <a:bodyPr/>
          <a:lstStyle/>
          <a:p>
            <a:r>
              <a:rPr lang="en-US" dirty="0"/>
              <a:t>Possible Usage Model Transition Examples</a:t>
            </a:r>
          </a:p>
        </p:txBody>
      </p:sp>
      <p:graphicFrame>
        <p:nvGraphicFramePr>
          <p:cNvPr id="3" name="Table 2">
            <a:extLst>
              <a:ext uri="{FF2B5EF4-FFF2-40B4-BE49-F238E27FC236}">
                <a16:creationId xmlns:a16="http://schemas.microsoft.com/office/drawing/2014/main" id="{FCDB9959-71AC-F7B7-D3A5-DA30C4A20A8F}"/>
              </a:ext>
            </a:extLst>
          </p:cNvPr>
          <p:cNvGraphicFramePr>
            <a:graphicFrameLocks noGrp="1"/>
          </p:cNvGraphicFramePr>
          <p:nvPr>
            <p:extLst>
              <p:ext uri="{D42A27DB-BD31-4B8C-83A1-F6EECF244321}">
                <p14:modId xmlns:p14="http://schemas.microsoft.com/office/powerpoint/2010/main" val="686043124"/>
              </p:ext>
            </p:extLst>
          </p:nvPr>
        </p:nvGraphicFramePr>
        <p:xfrm>
          <a:off x="464050" y="3196653"/>
          <a:ext cx="10972799" cy="2933484"/>
        </p:xfrm>
        <a:graphic>
          <a:graphicData uri="http://schemas.openxmlformats.org/drawingml/2006/table">
            <a:tbl>
              <a:tblPr firstRow="1" bandRow="1">
                <a:tableStyleId>{69012ECD-51FC-41F1-AA8D-1B2483CD663E}</a:tableStyleId>
              </a:tblPr>
              <a:tblGrid>
                <a:gridCol w="2176119">
                  <a:extLst>
                    <a:ext uri="{9D8B030D-6E8A-4147-A177-3AD203B41FA5}">
                      <a16:colId xmlns:a16="http://schemas.microsoft.com/office/drawing/2014/main" val="3745535228"/>
                    </a:ext>
                  </a:extLst>
                </a:gridCol>
                <a:gridCol w="4597758">
                  <a:extLst>
                    <a:ext uri="{9D8B030D-6E8A-4147-A177-3AD203B41FA5}">
                      <a16:colId xmlns:a16="http://schemas.microsoft.com/office/drawing/2014/main" val="1935335344"/>
                    </a:ext>
                  </a:extLst>
                </a:gridCol>
                <a:gridCol w="4198922">
                  <a:extLst>
                    <a:ext uri="{9D8B030D-6E8A-4147-A177-3AD203B41FA5}">
                      <a16:colId xmlns:a16="http://schemas.microsoft.com/office/drawing/2014/main" val="1911323298"/>
                    </a:ext>
                  </a:extLst>
                </a:gridCol>
              </a:tblGrid>
              <a:tr h="519605">
                <a:tc>
                  <a:txBody>
                    <a:bodyPr/>
                    <a:lstStyle/>
                    <a:p>
                      <a:endParaRPr lang="en-US" sz="1400" dirty="0"/>
                    </a:p>
                  </a:txBody>
                  <a:tcPr>
                    <a:lnL w="6350" cap="flat" cmpd="sng" algn="ctr">
                      <a:noFill/>
                      <a:prstDash val="solid"/>
                      <a:miter lim="800000"/>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accent3"/>
                          </a:solidFill>
                        </a:rPr>
                        <a:t>Today: Intel® Optane™ Technology</a:t>
                      </a:r>
                      <a:br>
                        <a:rPr lang="en-US" sz="1600" dirty="0">
                          <a:solidFill>
                            <a:schemeClr val="accent3"/>
                          </a:solidFill>
                        </a:rPr>
                      </a:br>
                      <a:r>
                        <a:rPr lang="en-US" sz="1100" b="0" kern="1200" dirty="0">
                          <a:solidFill>
                            <a:schemeClr val="tx1"/>
                          </a:solidFill>
                          <a:latin typeface="+mn-lt"/>
                          <a:ea typeface="+mn-ea"/>
                          <a:cs typeface="+mn-cs"/>
                        </a:rPr>
                        <a:t>Intel® Xeon® CPU + DDR4 +</a:t>
                      </a:r>
                      <a:br>
                        <a:rPr lang="en-US" sz="1100" b="0" kern="1200" dirty="0">
                          <a:solidFill>
                            <a:schemeClr val="tx1"/>
                          </a:solidFill>
                          <a:latin typeface="+mn-lt"/>
                          <a:ea typeface="+mn-ea"/>
                          <a:cs typeface="+mn-cs"/>
                        </a:rPr>
                      </a:br>
                      <a:r>
                        <a:rPr lang="en-US" sz="1100" b="0" kern="1200" dirty="0">
                          <a:solidFill>
                            <a:schemeClr val="tx1"/>
                          </a:solidFill>
                          <a:latin typeface="+mn-lt"/>
                          <a:ea typeface="+mn-ea"/>
                          <a:cs typeface="+mn-cs"/>
                        </a:rPr>
                        <a:t>Intel® Optane™ Technology on DDRT</a:t>
                      </a:r>
                      <a:endParaRPr lang="en-US" sz="1600" b="0" kern="1200" dirty="0">
                        <a:solidFill>
                          <a:schemeClr val="tx1"/>
                        </a:solidFill>
                        <a:latin typeface="+mn-lt"/>
                        <a:ea typeface="+mn-ea"/>
                        <a:cs typeface="+mn-cs"/>
                      </a:endParaRPr>
                    </a:p>
                  </a:txBody>
                  <a:tcPr anchor="b">
                    <a:lnL>
                      <a:noFill/>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6"/>
                          </a:solidFill>
                        </a:rPr>
                        <a:t>Future: CXL 2.0</a:t>
                      </a:r>
                      <a:endParaRPr lang="en-US" sz="1100" b="0" dirty="0">
                        <a:solidFill>
                          <a:schemeClr val="accent6"/>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Intel® Xeon® CPU + DDR5 +</a:t>
                      </a:r>
                      <a:br>
                        <a:rPr lang="en-US" sz="1100" b="0" kern="1200" dirty="0">
                          <a:solidFill>
                            <a:schemeClr val="tx1"/>
                          </a:solidFill>
                          <a:latin typeface="+mn-lt"/>
                          <a:ea typeface="+mn-ea"/>
                          <a:cs typeface="+mn-cs"/>
                        </a:rPr>
                      </a:br>
                      <a:r>
                        <a:rPr lang="en-US" sz="1100" b="0" kern="1200" dirty="0">
                          <a:solidFill>
                            <a:schemeClr val="tx1"/>
                          </a:solidFill>
                          <a:latin typeface="+mn-lt"/>
                          <a:ea typeface="+mn-ea"/>
                          <a:cs typeface="+mn-cs"/>
                        </a:rPr>
                        <a:t>Third-Party CXL Memory Products</a:t>
                      </a:r>
                    </a:p>
                  </a:txBody>
                  <a:tcPr anchor="b">
                    <a:lnL>
                      <a:noFill/>
                    </a:lnL>
                    <a:lnR>
                      <a:noFill/>
                    </a:lnR>
                    <a:lnT w="6350" cap="flat" cmpd="sng" algn="ctr">
                      <a:noFill/>
                      <a:prstDash val="solid"/>
                      <a:miter lim="800000"/>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909188"/>
                  </a:ext>
                </a:extLst>
              </a:tr>
              <a:tr h="401513">
                <a:tc>
                  <a:txBody>
                    <a:bodyPr/>
                    <a:lstStyle/>
                    <a:p>
                      <a:r>
                        <a:rPr lang="en-US" sz="1600" b="1" dirty="0">
                          <a:solidFill>
                            <a:schemeClr val="accent2"/>
                          </a:solidFill>
                        </a:rPr>
                        <a:t>Memory Mode</a:t>
                      </a:r>
                    </a:p>
                  </a:txBody>
                  <a:tcPr>
                    <a:lnL w="6350" cap="flat" cmpd="sng" algn="ctr">
                      <a:noFill/>
                      <a:prstDash val="solid"/>
                      <a:miter lim="800000"/>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algn="l" defTabSz="914400" rtl="0" eaLnBrk="1" fontAlgn="auto" latinLnBrk="0" hangingPunct="1">
                        <a:lnSpc>
                          <a:spcPct val="100000"/>
                        </a:lnSpc>
                        <a:spcBef>
                          <a:spcPts val="0"/>
                        </a:spcBef>
                        <a:spcAft>
                          <a:spcPts val="600"/>
                        </a:spcAft>
                        <a:buClrTx/>
                        <a:buSzTx/>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Cost-effective memory to meet workload needs and expanded memory capacity for workload scale-up.</a:t>
                      </a:r>
                    </a:p>
                  </a:txBody>
                  <a:tcPr>
                    <a:lnL>
                      <a:noFill/>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1219170" hangingPunct="1">
                        <a:lnSpc>
                          <a:spcPct val="100000"/>
                        </a:lnSpc>
                        <a:spcBef>
                          <a:spcPts val="200"/>
                        </a:spcBef>
                        <a:buFont typeface="Arial" panose="020B0604020202020204" pitchFamily="34" charset="0"/>
                        <a:buNone/>
                      </a:pPr>
                      <a:r>
                        <a:rPr lang="en-US" sz="1400" b="0" kern="1200" dirty="0">
                          <a:solidFill>
                            <a:schemeClr val="tx1"/>
                          </a:solidFill>
                          <a:latin typeface="+mn-lt"/>
                          <a:ea typeface="Intel Clear Light" panose="020B0404020203020204" pitchFamily="34" charset="0"/>
                          <a:cs typeface="Intel Clear Light" panose="020B0404020203020204" pitchFamily="34" charset="0"/>
                        </a:rPr>
                        <a:t>Adds industry standard protocol for software to cache or tier memory.</a:t>
                      </a:r>
                    </a:p>
                  </a:txBody>
                  <a:tcPr>
                    <a:lnL>
                      <a:noFill/>
                    </a:lnL>
                    <a:lnR>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6264129"/>
                  </a:ext>
                </a:extLst>
              </a:tr>
              <a:tr h="448750">
                <a:tc>
                  <a:txBody>
                    <a:bodyPr/>
                    <a:lstStyle/>
                    <a:p>
                      <a:r>
                        <a:rPr lang="en-US" sz="1600" b="1" dirty="0">
                          <a:solidFill>
                            <a:schemeClr val="accent2"/>
                          </a:solidFill>
                        </a:rPr>
                        <a:t>Memory Expansion, Augmentation</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Path for higher capacity than DRAM for workloads </a:t>
                      </a:r>
                      <a:b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br>
                      <a:r>
                        <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to scale-up.</a:t>
                      </a: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IntelOne Text" panose="020B0503020203020204" pitchFamily="34" charset="77"/>
                          <a:ea typeface="Intel Clear" panose="020B0604020203020204" pitchFamily="34" charset="0"/>
                          <a:cs typeface="Helvetica Neue"/>
                        </a:rPr>
                        <a:t>Adds additional memory capacity and memory bandwidth to existing DDR attached DRAM.</a:t>
                      </a:r>
                      <a:endParaRPr lang="en-US" sz="1400" b="0" kern="1200" dirty="0">
                        <a:solidFill>
                          <a:schemeClr val="tx1"/>
                        </a:solidFill>
                        <a:latin typeface="+mn-lt"/>
                        <a:ea typeface="Intel Clear Light" panose="020B0404020203020204" pitchFamily="34" charset="0"/>
                        <a:cs typeface="Intel Clear Light" panose="020B0404020203020204" pitchFamily="34" charset="0"/>
                      </a:endParaRP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11178"/>
                  </a:ext>
                </a:extLst>
              </a:tr>
              <a:tr h="586524">
                <a:tc>
                  <a:txBody>
                    <a:bodyPr/>
                    <a:lstStyle/>
                    <a:p>
                      <a:r>
                        <a:rPr lang="en-US" sz="1600" b="1" dirty="0">
                          <a:solidFill>
                            <a:schemeClr val="accent2"/>
                          </a:solidFill>
                        </a:rPr>
                        <a:t>Persistent Memory</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0" cap="none" normalizeH="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Fast storage for meta data storage, fast write logs, and  caching/tiering acceleration of other storage.</a:t>
                      </a:r>
                      <a:endPar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endParaRP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1400" b="0" i="0" u="none" strike="noStrike" kern="0" cap="none" normalizeH="0" noProof="0" dirty="0">
                          <a:ln>
                            <a:noFill/>
                          </a:ln>
                          <a:solidFill>
                            <a:schemeClr val="tx1"/>
                          </a:solidFill>
                          <a:effectLst/>
                          <a:uLnTx/>
                          <a:uFillTx/>
                          <a:latin typeface="IntelOne Text" panose="020B0503020203020204" pitchFamily="34" charset="77"/>
                          <a:ea typeface="Intel Clear" panose="020B0604020203020204" pitchFamily="34" charset="0"/>
                          <a:cs typeface="Helvetica Neue"/>
                        </a:rPr>
                        <a:t>Adds persistence support (non-volatile memory over CXL).</a:t>
                      </a:r>
                      <a:endParaRPr lang="en-US" sz="1400" b="0" kern="1200" dirty="0">
                        <a:solidFill>
                          <a:schemeClr val="tx1"/>
                        </a:solidFill>
                        <a:latin typeface="+mn-lt"/>
                        <a:ea typeface="Intel Clear Light" panose="020B0404020203020204" pitchFamily="34" charset="0"/>
                        <a:cs typeface="Intel Clear Light" panose="020B0404020203020204" pitchFamily="34" charset="0"/>
                      </a:endParaRPr>
                    </a:p>
                  </a:txBody>
                  <a:tcP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988096"/>
                  </a:ext>
                </a:extLst>
              </a:tr>
              <a:tr h="448750">
                <a:tc>
                  <a:txBody>
                    <a:bodyPr/>
                    <a:lstStyle/>
                    <a:p>
                      <a:r>
                        <a:rPr lang="en-US" sz="1600" b="1" dirty="0">
                          <a:solidFill>
                            <a:schemeClr val="accent2"/>
                          </a:solidFill>
                        </a:rPr>
                        <a:t>High-Endurance, Performant SSDs</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0" cap="none" normalizeH="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rPr>
                        <a:t>Very fast storage “replacement” for meta data storage, fast write logs, caching/tiering acceleration.</a:t>
                      </a:r>
                      <a:endParaRPr kumimoji="0" lang="en-US" sz="1400" b="0"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Helvetica Neue"/>
                      </a:endParaRPr>
                    </a:p>
                  </a:txBody>
                  <a:tcPr>
                    <a:lnL>
                      <a:noFill/>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1400" b="0" i="0" u="none" strike="noStrike" kern="0" cap="none" normalizeH="0" noProof="0" dirty="0">
                          <a:ln>
                            <a:noFill/>
                          </a:ln>
                          <a:solidFill>
                            <a:schemeClr val="tx1"/>
                          </a:solidFill>
                          <a:effectLst/>
                          <a:uLnTx/>
                          <a:uFillTx/>
                          <a:latin typeface="IntelOne Text" panose="020B0503020203020204" pitchFamily="34" charset="77"/>
                          <a:ea typeface="Intel Clear" panose="020B0604020203020204" pitchFamily="34" charset="0"/>
                          <a:cs typeface="Helvetica Neue"/>
                        </a:rPr>
                        <a:t>Adds persistence support </a:t>
                      </a:r>
                      <a:br>
                        <a:rPr kumimoji="0" lang="en-US" sz="1400" b="0" i="0" u="none" strike="noStrike" kern="0" cap="none" normalizeH="0" noProof="0" dirty="0">
                          <a:ln>
                            <a:noFill/>
                          </a:ln>
                          <a:solidFill>
                            <a:schemeClr val="tx1"/>
                          </a:solidFill>
                          <a:effectLst/>
                          <a:uLnTx/>
                          <a:uFillTx/>
                          <a:latin typeface="IntelOne Text" panose="020B0503020203020204" pitchFamily="34" charset="77"/>
                          <a:ea typeface="Intel Clear" panose="020B0604020203020204" pitchFamily="34" charset="0"/>
                          <a:cs typeface="Helvetica Neue"/>
                        </a:rPr>
                      </a:br>
                      <a:r>
                        <a:rPr kumimoji="0" lang="en-US" sz="1400" b="0" i="0" u="none" strike="noStrike" kern="0" cap="none" normalizeH="0" noProof="0" dirty="0">
                          <a:ln>
                            <a:noFill/>
                          </a:ln>
                          <a:solidFill>
                            <a:schemeClr val="tx1"/>
                          </a:solidFill>
                          <a:effectLst/>
                          <a:uLnTx/>
                          <a:uFillTx/>
                          <a:latin typeface="IntelOne Text" panose="020B0503020203020204" pitchFamily="34" charset="77"/>
                          <a:ea typeface="Intel Clear" panose="020B0604020203020204" pitchFamily="34" charset="0"/>
                          <a:cs typeface="Helvetica Neue"/>
                        </a:rPr>
                        <a:t>(memory-semantic storage over CXL).</a:t>
                      </a:r>
                    </a:p>
                  </a:txBody>
                  <a:tcPr>
                    <a:lnL>
                      <a:noFill/>
                    </a:lnL>
                    <a:lnR>
                      <a:noFill/>
                    </a:lnR>
                    <a:lnT w="635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20754247"/>
                  </a:ext>
                </a:extLst>
              </a:tr>
            </a:tbl>
          </a:graphicData>
        </a:graphic>
      </p:graphicFrame>
      <p:grpSp>
        <p:nvGrpSpPr>
          <p:cNvPr id="107" name="Group 106">
            <a:extLst>
              <a:ext uri="{FF2B5EF4-FFF2-40B4-BE49-F238E27FC236}">
                <a16:creationId xmlns:a16="http://schemas.microsoft.com/office/drawing/2014/main" id="{74BBF08C-CEF1-4F3F-6856-C62556173D35}"/>
              </a:ext>
            </a:extLst>
          </p:cNvPr>
          <p:cNvGrpSpPr/>
          <p:nvPr/>
        </p:nvGrpSpPr>
        <p:grpSpPr>
          <a:xfrm>
            <a:off x="3855719" y="1237236"/>
            <a:ext cx="2011681" cy="1786733"/>
            <a:chOff x="1201039" y="-3298916"/>
            <a:chExt cx="3327183" cy="2955137"/>
          </a:xfrm>
        </p:grpSpPr>
        <p:grpSp>
          <p:nvGrpSpPr>
            <p:cNvPr id="6" name="Group 5">
              <a:extLst>
                <a:ext uri="{FF2B5EF4-FFF2-40B4-BE49-F238E27FC236}">
                  <a16:creationId xmlns:a16="http://schemas.microsoft.com/office/drawing/2014/main" id="{833BF985-38AF-A1A1-494A-67B43AE19806}"/>
                </a:ext>
              </a:extLst>
            </p:cNvPr>
            <p:cNvGrpSpPr/>
            <p:nvPr/>
          </p:nvGrpSpPr>
          <p:grpSpPr>
            <a:xfrm>
              <a:off x="1201039" y="-2677522"/>
              <a:ext cx="1278741" cy="732843"/>
              <a:chOff x="8102441" y="4964160"/>
              <a:chExt cx="742428" cy="732843"/>
            </a:xfrm>
          </p:grpSpPr>
          <p:grpSp>
            <p:nvGrpSpPr>
              <p:cNvPr id="7" name="Group 6">
                <a:extLst>
                  <a:ext uri="{FF2B5EF4-FFF2-40B4-BE49-F238E27FC236}">
                    <a16:creationId xmlns:a16="http://schemas.microsoft.com/office/drawing/2014/main" id="{125E0F63-636C-D1F5-5C0C-443DD67B1AB5}"/>
                  </a:ext>
                </a:extLst>
              </p:cNvPr>
              <p:cNvGrpSpPr/>
              <p:nvPr/>
            </p:nvGrpSpPr>
            <p:grpSpPr>
              <a:xfrm>
                <a:off x="8102441" y="4964160"/>
                <a:ext cx="742428" cy="139118"/>
                <a:chOff x="-4222849" y="604873"/>
                <a:chExt cx="742428" cy="91422"/>
              </a:xfrm>
            </p:grpSpPr>
            <p:cxnSp>
              <p:nvCxnSpPr>
                <p:cNvPr id="17" name="Straight Connector 16">
                  <a:extLst>
                    <a:ext uri="{FF2B5EF4-FFF2-40B4-BE49-F238E27FC236}">
                      <a16:creationId xmlns:a16="http://schemas.microsoft.com/office/drawing/2014/main" id="{346D9A0D-7A6E-F5E1-D4B3-9B4427C39267}"/>
                    </a:ext>
                  </a:extLst>
                </p:cNvPr>
                <p:cNvCxnSpPr>
                  <a:cxnSpLocks/>
                  <a:stCxn id="18"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2A47C7E2-C1BB-B7D9-BEFE-47703BFA3579}"/>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t>Native DDR4</a:t>
                  </a:r>
                </a:p>
              </p:txBody>
            </p:sp>
          </p:grpSp>
          <p:grpSp>
            <p:nvGrpSpPr>
              <p:cNvPr id="8" name="Group 7">
                <a:extLst>
                  <a:ext uri="{FF2B5EF4-FFF2-40B4-BE49-F238E27FC236}">
                    <a16:creationId xmlns:a16="http://schemas.microsoft.com/office/drawing/2014/main" id="{E5CF3C5C-C614-6DE5-40A6-50F83D3C4A9A}"/>
                  </a:ext>
                </a:extLst>
              </p:cNvPr>
              <p:cNvGrpSpPr/>
              <p:nvPr/>
            </p:nvGrpSpPr>
            <p:grpSpPr>
              <a:xfrm>
                <a:off x="8102441" y="5359976"/>
                <a:ext cx="742428" cy="139118"/>
                <a:chOff x="-4222849" y="604873"/>
                <a:chExt cx="742428" cy="91422"/>
              </a:xfrm>
            </p:grpSpPr>
            <p:cxnSp>
              <p:nvCxnSpPr>
                <p:cNvPr id="15" name="Straight Connector 14">
                  <a:extLst>
                    <a:ext uri="{FF2B5EF4-FFF2-40B4-BE49-F238E27FC236}">
                      <a16:creationId xmlns:a16="http://schemas.microsoft.com/office/drawing/2014/main" id="{EBB572D4-C4DF-6EEB-C904-AB95A4320C4D}"/>
                    </a:ext>
                  </a:extLst>
                </p:cNvPr>
                <p:cNvCxnSpPr>
                  <a:cxnSpLocks/>
                  <a:stCxn id="16"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6777B9C0-C142-420B-333A-3E6B0F1FAC05}"/>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t>Native DDR4</a:t>
                  </a:r>
                </a:p>
              </p:txBody>
            </p:sp>
          </p:grpSp>
          <p:grpSp>
            <p:nvGrpSpPr>
              <p:cNvPr id="9" name="Group 8">
                <a:extLst>
                  <a:ext uri="{FF2B5EF4-FFF2-40B4-BE49-F238E27FC236}">
                    <a16:creationId xmlns:a16="http://schemas.microsoft.com/office/drawing/2014/main" id="{940CD4F2-35A0-3C7E-7AA4-E5C2DE5050E6}"/>
                  </a:ext>
                </a:extLst>
              </p:cNvPr>
              <p:cNvGrpSpPr/>
              <p:nvPr/>
            </p:nvGrpSpPr>
            <p:grpSpPr>
              <a:xfrm>
                <a:off x="8102441" y="5557885"/>
                <a:ext cx="742428" cy="139118"/>
                <a:chOff x="-4222849" y="604873"/>
                <a:chExt cx="742428" cy="91422"/>
              </a:xfrm>
            </p:grpSpPr>
            <p:cxnSp>
              <p:nvCxnSpPr>
                <p:cNvPr id="13" name="Straight Connector 12">
                  <a:extLst>
                    <a:ext uri="{FF2B5EF4-FFF2-40B4-BE49-F238E27FC236}">
                      <a16:creationId xmlns:a16="http://schemas.microsoft.com/office/drawing/2014/main" id="{D2EA63D4-CE63-390A-C619-7AC03829A49D}"/>
                    </a:ext>
                  </a:extLst>
                </p:cNvPr>
                <p:cNvCxnSpPr>
                  <a:cxnSpLocks/>
                  <a:stCxn id="14"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FD26559D-3A18-9CD1-5A88-F29F1AC2E896}"/>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t>Native DDR4</a:t>
                  </a:r>
                </a:p>
              </p:txBody>
            </p:sp>
          </p:grpSp>
          <p:grpSp>
            <p:nvGrpSpPr>
              <p:cNvPr id="10" name="Group 9">
                <a:extLst>
                  <a:ext uri="{FF2B5EF4-FFF2-40B4-BE49-F238E27FC236}">
                    <a16:creationId xmlns:a16="http://schemas.microsoft.com/office/drawing/2014/main" id="{65CCA08E-8F6D-C60D-C4FD-9811A42DCD83}"/>
                  </a:ext>
                </a:extLst>
              </p:cNvPr>
              <p:cNvGrpSpPr/>
              <p:nvPr/>
            </p:nvGrpSpPr>
            <p:grpSpPr>
              <a:xfrm>
                <a:off x="8102441" y="5161229"/>
                <a:ext cx="742428" cy="139118"/>
                <a:chOff x="-4222849" y="604873"/>
                <a:chExt cx="742428" cy="91422"/>
              </a:xfrm>
            </p:grpSpPr>
            <p:cxnSp>
              <p:nvCxnSpPr>
                <p:cNvPr id="11" name="Straight Connector 10">
                  <a:extLst>
                    <a:ext uri="{FF2B5EF4-FFF2-40B4-BE49-F238E27FC236}">
                      <a16:creationId xmlns:a16="http://schemas.microsoft.com/office/drawing/2014/main" id="{258088A9-8864-98A5-E078-C3C326BDE30A}"/>
                    </a:ext>
                  </a:extLst>
                </p:cNvPr>
                <p:cNvCxnSpPr>
                  <a:cxnSpLocks/>
                  <a:stCxn id="12"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06223429-C428-CBDB-298B-0930D2247994}"/>
                    </a:ext>
                  </a:extLst>
                </p:cNvPr>
                <p:cNvSpPr/>
                <p:nvPr/>
              </p:nvSpPr>
              <p:spPr>
                <a:xfrm rot="5400000">
                  <a:off x="-3972238" y="354262"/>
                  <a:ext cx="91422" cy="592644"/>
                </a:xfrm>
                <a:prstGeom prst="rect">
                  <a:avLst/>
                </a:prstGeom>
                <a:solidFill>
                  <a:schemeClr val="tx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t>Native DDR4</a:t>
                  </a:r>
                </a:p>
              </p:txBody>
            </p:sp>
          </p:grpSp>
        </p:grpSp>
        <p:grpSp>
          <p:nvGrpSpPr>
            <p:cNvPr id="19" name="Group 18">
              <a:extLst>
                <a:ext uri="{FF2B5EF4-FFF2-40B4-BE49-F238E27FC236}">
                  <a16:creationId xmlns:a16="http://schemas.microsoft.com/office/drawing/2014/main" id="{1F928BB4-5F71-D397-9987-8180194FFF0F}"/>
                </a:ext>
              </a:extLst>
            </p:cNvPr>
            <p:cNvGrpSpPr/>
            <p:nvPr/>
          </p:nvGrpSpPr>
          <p:grpSpPr>
            <a:xfrm flipH="1">
              <a:off x="3405860" y="-2672055"/>
              <a:ext cx="1031531" cy="732843"/>
              <a:chOff x="8408553" y="4964160"/>
              <a:chExt cx="436316" cy="732843"/>
            </a:xfrm>
          </p:grpSpPr>
          <p:grpSp>
            <p:nvGrpSpPr>
              <p:cNvPr id="20" name="Group 19">
                <a:extLst>
                  <a:ext uri="{FF2B5EF4-FFF2-40B4-BE49-F238E27FC236}">
                    <a16:creationId xmlns:a16="http://schemas.microsoft.com/office/drawing/2014/main" id="{F1EA2A92-4937-8F57-E47B-7D7658521733}"/>
                  </a:ext>
                </a:extLst>
              </p:cNvPr>
              <p:cNvGrpSpPr/>
              <p:nvPr/>
            </p:nvGrpSpPr>
            <p:grpSpPr>
              <a:xfrm>
                <a:off x="8408553" y="4964160"/>
                <a:ext cx="436316" cy="139118"/>
                <a:chOff x="-3916737" y="604873"/>
                <a:chExt cx="436316" cy="91422"/>
              </a:xfrm>
            </p:grpSpPr>
            <p:cxnSp>
              <p:nvCxnSpPr>
                <p:cNvPr id="30" name="Straight Connector 29">
                  <a:extLst>
                    <a:ext uri="{FF2B5EF4-FFF2-40B4-BE49-F238E27FC236}">
                      <a16:creationId xmlns:a16="http://schemas.microsoft.com/office/drawing/2014/main" id="{0B3B5593-2944-B173-064A-0472BA251439}"/>
                    </a:ext>
                  </a:extLst>
                </p:cNvPr>
                <p:cNvCxnSpPr>
                  <a:cxnSpLocks/>
                  <a:stCxn id="31" idx="0"/>
                </p:cNvCxnSpPr>
                <p:nvPr/>
              </p:nvCxnSpPr>
              <p:spPr>
                <a:xfrm>
                  <a:off x="-3630205" y="650583"/>
                  <a:ext cx="149784" cy="1"/>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71C35780-4119-0A2A-935F-4657D1702362}"/>
                    </a:ext>
                  </a:extLst>
                </p:cNvPr>
                <p:cNvSpPr/>
                <p:nvPr/>
              </p:nvSpPr>
              <p:spPr>
                <a:xfrm rot="5400000">
                  <a:off x="-3819182" y="507318"/>
                  <a:ext cx="91422" cy="2865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PMem</a:t>
                  </a:r>
                </a:p>
              </p:txBody>
            </p:sp>
          </p:grpSp>
          <p:grpSp>
            <p:nvGrpSpPr>
              <p:cNvPr id="21" name="Group 20">
                <a:extLst>
                  <a:ext uri="{FF2B5EF4-FFF2-40B4-BE49-F238E27FC236}">
                    <a16:creationId xmlns:a16="http://schemas.microsoft.com/office/drawing/2014/main" id="{9EA28CFE-6B81-EB46-7587-2F19765FEC12}"/>
                  </a:ext>
                </a:extLst>
              </p:cNvPr>
              <p:cNvGrpSpPr/>
              <p:nvPr/>
            </p:nvGrpSpPr>
            <p:grpSpPr>
              <a:xfrm>
                <a:off x="8408556" y="5359976"/>
                <a:ext cx="436313" cy="139118"/>
                <a:chOff x="-3916734" y="604873"/>
                <a:chExt cx="436313" cy="91422"/>
              </a:xfrm>
            </p:grpSpPr>
            <p:cxnSp>
              <p:nvCxnSpPr>
                <p:cNvPr id="28" name="Straight Connector 27">
                  <a:extLst>
                    <a:ext uri="{FF2B5EF4-FFF2-40B4-BE49-F238E27FC236}">
                      <a16:creationId xmlns:a16="http://schemas.microsoft.com/office/drawing/2014/main" id="{EEC35ACF-36A6-5744-BD58-BD2B9487F259}"/>
                    </a:ext>
                  </a:extLst>
                </p:cNvPr>
                <p:cNvCxnSpPr>
                  <a:cxnSpLocks/>
                  <a:stCxn id="29" idx="0"/>
                </p:cNvCxnSpPr>
                <p:nvPr/>
              </p:nvCxnSpPr>
              <p:spPr>
                <a:xfrm>
                  <a:off x="-3630203" y="650583"/>
                  <a:ext cx="149782" cy="1"/>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682FB08F-1731-5921-C4CC-DD9D27E96C08}"/>
                    </a:ext>
                  </a:extLst>
                </p:cNvPr>
                <p:cNvSpPr/>
                <p:nvPr/>
              </p:nvSpPr>
              <p:spPr>
                <a:xfrm rot="5400000">
                  <a:off x="-3819179" y="507318"/>
                  <a:ext cx="91422" cy="2865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PMem</a:t>
                  </a:r>
                </a:p>
              </p:txBody>
            </p:sp>
          </p:grpSp>
          <p:grpSp>
            <p:nvGrpSpPr>
              <p:cNvPr id="22" name="Group 21">
                <a:extLst>
                  <a:ext uri="{FF2B5EF4-FFF2-40B4-BE49-F238E27FC236}">
                    <a16:creationId xmlns:a16="http://schemas.microsoft.com/office/drawing/2014/main" id="{929397B4-7C23-019F-180A-D5853A6EF4E6}"/>
                  </a:ext>
                </a:extLst>
              </p:cNvPr>
              <p:cNvGrpSpPr/>
              <p:nvPr/>
            </p:nvGrpSpPr>
            <p:grpSpPr>
              <a:xfrm>
                <a:off x="8408556" y="5557885"/>
                <a:ext cx="436313" cy="139118"/>
                <a:chOff x="-3916734" y="604873"/>
                <a:chExt cx="436313" cy="91422"/>
              </a:xfrm>
            </p:grpSpPr>
            <p:cxnSp>
              <p:nvCxnSpPr>
                <p:cNvPr id="26" name="Straight Connector 25">
                  <a:extLst>
                    <a:ext uri="{FF2B5EF4-FFF2-40B4-BE49-F238E27FC236}">
                      <a16:creationId xmlns:a16="http://schemas.microsoft.com/office/drawing/2014/main" id="{AC75D5A6-C717-BE3E-BA43-FB41A20255E1}"/>
                    </a:ext>
                  </a:extLst>
                </p:cNvPr>
                <p:cNvCxnSpPr>
                  <a:cxnSpLocks/>
                  <a:stCxn id="27" idx="0"/>
                </p:cNvCxnSpPr>
                <p:nvPr/>
              </p:nvCxnSpPr>
              <p:spPr>
                <a:xfrm>
                  <a:off x="-3630203" y="650583"/>
                  <a:ext cx="149782" cy="1"/>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B60229BE-78E2-D8A4-40F4-C1312577AB58}"/>
                    </a:ext>
                  </a:extLst>
                </p:cNvPr>
                <p:cNvSpPr/>
                <p:nvPr/>
              </p:nvSpPr>
              <p:spPr>
                <a:xfrm rot="5400000">
                  <a:off x="-3819179" y="507318"/>
                  <a:ext cx="91422" cy="2865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PMem</a:t>
                  </a:r>
                </a:p>
              </p:txBody>
            </p:sp>
          </p:grpSp>
          <p:grpSp>
            <p:nvGrpSpPr>
              <p:cNvPr id="23" name="Group 22">
                <a:extLst>
                  <a:ext uri="{FF2B5EF4-FFF2-40B4-BE49-F238E27FC236}">
                    <a16:creationId xmlns:a16="http://schemas.microsoft.com/office/drawing/2014/main" id="{0DC89518-986C-631E-622F-0C895A2C0F42}"/>
                  </a:ext>
                </a:extLst>
              </p:cNvPr>
              <p:cNvGrpSpPr/>
              <p:nvPr/>
            </p:nvGrpSpPr>
            <p:grpSpPr>
              <a:xfrm>
                <a:off x="8408556" y="5161229"/>
                <a:ext cx="436313" cy="139118"/>
                <a:chOff x="-3916734" y="604873"/>
                <a:chExt cx="436313" cy="91422"/>
              </a:xfrm>
            </p:grpSpPr>
            <p:cxnSp>
              <p:nvCxnSpPr>
                <p:cNvPr id="24" name="Straight Connector 23">
                  <a:extLst>
                    <a:ext uri="{FF2B5EF4-FFF2-40B4-BE49-F238E27FC236}">
                      <a16:creationId xmlns:a16="http://schemas.microsoft.com/office/drawing/2014/main" id="{0FCB930C-1EB9-9DCC-7614-CF02331376D1}"/>
                    </a:ext>
                  </a:extLst>
                </p:cNvPr>
                <p:cNvCxnSpPr>
                  <a:cxnSpLocks/>
                  <a:stCxn id="25" idx="0"/>
                </p:cNvCxnSpPr>
                <p:nvPr/>
              </p:nvCxnSpPr>
              <p:spPr>
                <a:xfrm>
                  <a:off x="-3630203" y="650583"/>
                  <a:ext cx="149782" cy="1"/>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1F3F1990-8EDD-D4E8-AD04-F2D26138C976}"/>
                    </a:ext>
                  </a:extLst>
                </p:cNvPr>
                <p:cNvSpPr/>
                <p:nvPr/>
              </p:nvSpPr>
              <p:spPr>
                <a:xfrm rot="5400000">
                  <a:off x="-3819179" y="507318"/>
                  <a:ext cx="91422" cy="2865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PMem</a:t>
                  </a:r>
                </a:p>
              </p:txBody>
            </p:sp>
          </p:grpSp>
        </p:grpSp>
        <p:cxnSp>
          <p:nvCxnSpPr>
            <p:cNvPr id="32" name="Straight Connector 31">
              <a:extLst>
                <a:ext uri="{FF2B5EF4-FFF2-40B4-BE49-F238E27FC236}">
                  <a16:creationId xmlns:a16="http://schemas.microsoft.com/office/drawing/2014/main" id="{95A0B5D6-9B5D-4776-35AC-BDFA488EC289}"/>
                </a:ext>
              </a:extLst>
            </p:cNvPr>
            <p:cNvCxnSpPr>
              <a:cxnSpLocks/>
            </p:cNvCxnSpPr>
            <p:nvPr/>
          </p:nvCxnSpPr>
          <p:spPr>
            <a:xfrm>
              <a:off x="3264884" y="-1723095"/>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EC1CC29C-FE0D-88ED-DF15-36FF4156E7AE}"/>
                </a:ext>
              </a:extLst>
            </p:cNvPr>
            <p:cNvCxnSpPr>
              <a:cxnSpLocks/>
            </p:cNvCxnSpPr>
            <p:nvPr/>
          </p:nvCxnSpPr>
          <p:spPr>
            <a:xfrm>
              <a:off x="3368516" y="-1723095"/>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677824C5-3747-6A77-09A8-86B4F828326B}"/>
                </a:ext>
              </a:extLst>
            </p:cNvPr>
            <p:cNvCxnSpPr>
              <a:cxnSpLocks/>
            </p:cNvCxnSpPr>
            <p:nvPr/>
          </p:nvCxnSpPr>
          <p:spPr>
            <a:xfrm>
              <a:off x="3472148" y="-1723095"/>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1E27856-41C3-55ED-F5CC-E2D4D4015AD5}"/>
                </a:ext>
              </a:extLst>
            </p:cNvPr>
            <p:cNvCxnSpPr>
              <a:cxnSpLocks/>
            </p:cNvCxnSpPr>
            <p:nvPr/>
          </p:nvCxnSpPr>
          <p:spPr>
            <a:xfrm>
              <a:off x="3149060" y="-1723095"/>
              <a:ext cx="0" cy="401056"/>
            </a:xfrm>
            <a:prstGeom prst="line">
              <a:avLst/>
            </a:prstGeom>
          </p:spPr>
          <p:style>
            <a:lnRef idx="3">
              <a:schemeClr val="dk1"/>
            </a:lnRef>
            <a:fillRef idx="0">
              <a:schemeClr val="dk1"/>
            </a:fillRef>
            <a:effectRef idx="2">
              <a:schemeClr val="dk1"/>
            </a:effectRef>
            <a:fontRef idx="minor">
              <a:schemeClr val="tx1"/>
            </a:fontRef>
          </p:style>
        </p:cxnSp>
        <p:sp>
          <p:nvSpPr>
            <p:cNvPr id="36" name="Rectangle 35">
              <a:extLst>
                <a:ext uri="{FF2B5EF4-FFF2-40B4-BE49-F238E27FC236}">
                  <a16:creationId xmlns:a16="http://schemas.microsoft.com/office/drawing/2014/main" id="{E3BDC7FA-5195-D8B5-7609-CFEA8C5D619E}"/>
                </a:ext>
              </a:extLst>
            </p:cNvPr>
            <p:cNvSpPr/>
            <p:nvPr/>
          </p:nvSpPr>
          <p:spPr>
            <a:xfrm>
              <a:off x="2384151" y="-2941398"/>
              <a:ext cx="1206757" cy="1219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ICX</a:t>
              </a:r>
            </a:p>
          </p:txBody>
        </p:sp>
        <p:sp>
          <p:nvSpPr>
            <p:cNvPr id="37" name="TextBox 36">
              <a:extLst>
                <a:ext uri="{FF2B5EF4-FFF2-40B4-BE49-F238E27FC236}">
                  <a16:creationId xmlns:a16="http://schemas.microsoft.com/office/drawing/2014/main" id="{11718A7D-051D-E96E-ADFA-9DA3448E6524}"/>
                </a:ext>
              </a:extLst>
            </p:cNvPr>
            <p:cNvSpPr txBox="1"/>
            <p:nvPr/>
          </p:nvSpPr>
          <p:spPr>
            <a:xfrm>
              <a:off x="3445289" y="-3298916"/>
              <a:ext cx="1082933" cy="254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2"/>
                  </a:solidFill>
                  <a:effectLst/>
                  <a:uFillTx/>
                  <a:latin typeface="+mn-lt"/>
                  <a:ea typeface="+mn-ea"/>
                  <a:cs typeface="+mn-cs"/>
                  <a:sym typeface="Helvetica Neue"/>
                </a:rPr>
                <a:t>DDRT</a:t>
              </a:r>
            </a:p>
          </p:txBody>
        </p:sp>
        <p:cxnSp>
          <p:nvCxnSpPr>
            <p:cNvPr id="38" name="Straight Arrow Connector 37">
              <a:extLst>
                <a:ext uri="{FF2B5EF4-FFF2-40B4-BE49-F238E27FC236}">
                  <a16:creationId xmlns:a16="http://schemas.microsoft.com/office/drawing/2014/main" id="{C1AFE18B-D6AA-85FA-FDD3-1CBC862F3946}"/>
                </a:ext>
              </a:extLst>
            </p:cNvPr>
            <p:cNvCxnSpPr>
              <a:cxnSpLocks/>
            </p:cNvCxnSpPr>
            <p:nvPr/>
          </p:nvCxnSpPr>
          <p:spPr>
            <a:xfrm>
              <a:off x="3664833" y="-3040262"/>
              <a:ext cx="0" cy="3108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9" name="Picture 38">
              <a:extLst>
                <a:ext uri="{FF2B5EF4-FFF2-40B4-BE49-F238E27FC236}">
                  <a16:creationId xmlns:a16="http://schemas.microsoft.com/office/drawing/2014/main" id="{53372E0B-36C5-710C-FFB0-0B3538EAEFE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650250" y="-2657543"/>
              <a:ext cx="669619" cy="669619"/>
            </a:xfrm>
            <a:prstGeom prst="rect">
              <a:avLst/>
            </a:prstGeom>
            <a:ln>
              <a:solidFill>
                <a:srgbClr val="003C71"/>
              </a:solidFill>
            </a:ln>
            <a:effectLst>
              <a:outerShdw blurRad="63500" sx="102000" sy="102000" algn="ctr" rotWithShape="0">
                <a:prstClr val="black">
                  <a:alpha val="40000"/>
                </a:prstClr>
              </a:outerShdw>
            </a:effectLst>
          </p:spPr>
        </p:pic>
        <p:cxnSp>
          <p:nvCxnSpPr>
            <p:cNvPr id="40" name="Straight Connector 39">
              <a:extLst>
                <a:ext uri="{FF2B5EF4-FFF2-40B4-BE49-F238E27FC236}">
                  <a16:creationId xmlns:a16="http://schemas.microsoft.com/office/drawing/2014/main" id="{7AD501A8-C108-B5E9-4DE4-9D4425E94522}"/>
                </a:ext>
              </a:extLst>
            </p:cNvPr>
            <p:cNvCxnSpPr>
              <a:cxnSpLocks/>
            </p:cNvCxnSpPr>
            <p:nvPr/>
          </p:nvCxnSpPr>
          <p:spPr>
            <a:xfrm>
              <a:off x="2606962" y="-1723095"/>
              <a:ext cx="0" cy="401056"/>
            </a:xfrm>
            <a:prstGeom prst="line">
              <a:avLst/>
            </a:prstGeom>
          </p:spPr>
          <p:style>
            <a:lnRef idx="3">
              <a:schemeClr val="dk1"/>
            </a:lnRef>
            <a:fillRef idx="0">
              <a:schemeClr val="dk1"/>
            </a:fillRef>
            <a:effectRef idx="2">
              <a:schemeClr val="dk1"/>
            </a:effectRef>
            <a:fontRef idx="minor">
              <a:schemeClr val="tx1"/>
            </a:fontRef>
          </p:style>
        </p:cxnSp>
        <p:grpSp>
          <p:nvGrpSpPr>
            <p:cNvPr id="41" name="Group 40">
              <a:extLst>
                <a:ext uri="{FF2B5EF4-FFF2-40B4-BE49-F238E27FC236}">
                  <a16:creationId xmlns:a16="http://schemas.microsoft.com/office/drawing/2014/main" id="{6C3B6236-9DF6-743D-990C-9DDB63681408}"/>
                </a:ext>
              </a:extLst>
            </p:cNvPr>
            <p:cNvGrpSpPr/>
            <p:nvPr/>
          </p:nvGrpSpPr>
          <p:grpSpPr>
            <a:xfrm>
              <a:off x="2562450" y="-1186405"/>
              <a:ext cx="964141" cy="573095"/>
              <a:chOff x="1682388" y="4769754"/>
              <a:chExt cx="1215892" cy="722738"/>
            </a:xfrm>
          </p:grpSpPr>
          <p:pic>
            <p:nvPicPr>
              <p:cNvPr id="42" name="Picture 41">
                <a:extLst>
                  <a:ext uri="{FF2B5EF4-FFF2-40B4-BE49-F238E27FC236}">
                    <a16:creationId xmlns:a16="http://schemas.microsoft.com/office/drawing/2014/main" id="{007307B9-B9BD-A6CF-8C26-CEE75D087B6F}"/>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2346852" y="4769754"/>
                <a:ext cx="551428" cy="655682"/>
              </a:xfrm>
              <a:prstGeom prst="rect">
                <a:avLst/>
              </a:prstGeom>
            </p:spPr>
          </p:pic>
          <p:pic>
            <p:nvPicPr>
              <p:cNvPr id="43" name="Picture 42">
                <a:extLst>
                  <a:ext uri="{FF2B5EF4-FFF2-40B4-BE49-F238E27FC236}">
                    <a16:creationId xmlns:a16="http://schemas.microsoft.com/office/drawing/2014/main" id="{02812E10-728A-37D8-6E09-1C860781B12D}"/>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2133492" y="4788042"/>
                <a:ext cx="551428" cy="655682"/>
              </a:xfrm>
              <a:prstGeom prst="rect">
                <a:avLst/>
              </a:prstGeom>
            </p:spPr>
          </p:pic>
          <p:pic>
            <p:nvPicPr>
              <p:cNvPr id="44" name="Picture 43">
                <a:extLst>
                  <a:ext uri="{FF2B5EF4-FFF2-40B4-BE49-F238E27FC236}">
                    <a16:creationId xmlns:a16="http://schemas.microsoft.com/office/drawing/2014/main" id="{A91DC27F-31DC-57E1-E7D7-3CF6A6922438}"/>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1907940" y="4806330"/>
                <a:ext cx="551428" cy="655682"/>
              </a:xfrm>
              <a:prstGeom prst="rect">
                <a:avLst/>
              </a:prstGeom>
            </p:spPr>
          </p:pic>
          <p:pic>
            <p:nvPicPr>
              <p:cNvPr id="45" name="Picture 44">
                <a:extLst>
                  <a:ext uri="{FF2B5EF4-FFF2-40B4-BE49-F238E27FC236}">
                    <a16:creationId xmlns:a16="http://schemas.microsoft.com/office/drawing/2014/main" id="{FD28238A-6588-80E5-6A47-FD1A8D254A24}"/>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1682388" y="4836810"/>
                <a:ext cx="551428" cy="655682"/>
              </a:xfrm>
              <a:prstGeom prst="rect">
                <a:avLst/>
              </a:prstGeom>
            </p:spPr>
          </p:pic>
        </p:grpSp>
        <p:cxnSp>
          <p:nvCxnSpPr>
            <p:cNvPr id="46" name="Straight Connector 45">
              <a:extLst>
                <a:ext uri="{FF2B5EF4-FFF2-40B4-BE49-F238E27FC236}">
                  <a16:creationId xmlns:a16="http://schemas.microsoft.com/office/drawing/2014/main" id="{4AC28807-9D72-A6D8-ECA2-1BB2C184BC61}"/>
                </a:ext>
              </a:extLst>
            </p:cNvPr>
            <p:cNvCxnSpPr>
              <a:cxnSpLocks/>
            </p:cNvCxnSpPr>
            <p:nvPr/>
          </p:nvCxnSpPr>
          <p:spPr>
            <a:xfrm>
              <a:off x="2710594" y="-1723095"/>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BC23246B-085C-447E-058F-5F0035282737}"/>
                </a:ext>
              </a:extLst>
            </p:cNvPr>
            <p:cNvCxnSpPr>
              <a:cxnSpLocks/>
            </p:cNvCxnSpPr>
            <p:nvPr/>
          </p:nvCxnSpPr>
          <p:spPr>
            <a:xfrm>
              <a:off x="2814226" y="-1723095"/>
              <a:ext cx="0" cy="401056"/>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0010193E-7B0A-86E2-5F71-77A310989CB2}"/>
                </a:ext>
              </a:extLst>
            </p:cNvPr>
            <p:cNvCxnSpPr>
              <a:cxnSpLocks/>
            </p:cNvCxnSpPr>
            <p:nvPr/>
          </p:nvCxnSpPr>
          <p:spPr>
            <a:xfrm>
              <a:off x="2491138" y="-1723095"/>
              <a:ext cx="0" cy="401056"/>
            </a:xfrm>
            <a:prstGeom prst="line">
              <a:avLst/>
            </a:prstGeom>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14C4C3D2-494B-56EA-0EB9-C9C1C24D31F4}"/>
                </a:ext>
              </a:extLst>
            </p:cNvPr>
            <p:cNvSpPr txBox="1"/>
            <p:nvPr/>
          </p:nvSpPr>
          <p:spPr>
            <a:xfrm>
              <a:off x="2525417" y="-572847"/>
              <a:ext cx="1245928" cy="2290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err="1">
                  <a:ln>
                    <a:noFill/>
                  </a:ln>
                  <a:solidFill>
                    <a:schemeClr val="tx2"/>
                  </a:solidFill>
                  <a:effectLst/>
                  <a:uFillTx/>
                  <a:latin typeface="+mn-lt"/>
                  <a:ea typeface="+mn-ea"/>
                  <a:cs typeface="+mn-cs"/>
                  <a:sym typeface="Helvetica Neue"/>
                </a:rPr>
                <a:t>NVMe</a:t>
              </a:r>
              <a:r>
                <a:rPr kumimoji="0" lang="en-US" sz="900" b="0" i="0" u="none" strike="noStrike" cap="none" spc="0" normalizeH="0" baseline="0" dirty="0">
                  <a:ln>
                    <a:noFill/>
                  </a:ln>
                  <a:solidFill>
                    <a:schemeClr val="tx2"/>
                  </a:solidFill>
                  <a:effectLst/>
                  <a:uFillTx/>
                  <a:latin typeface="+mn-lt"/>
                  <a:ea typeface="+mn-ea"/>
                  <a:cs typeface="+mn-cs"/>
                  <a:sym typeface="Helvetica Neue"/>
                </a:rPr>
                <a:t> SSDs</a:t>
              </a:r>
            </a:p>
          </p:txBody>
        </p:sp>
        <p:sp>
          <p:nvSpPr>
            <p:cNvPr id="50" name="TextBox 49">
              <a:extLst>
                <a:ext uri="{FF2B5EF4-FFF2-40B4-BE49-F238E27FC236}">
                  <a16:creationId xmlns:a16="http://schemas.microsoft.com/office/drawing/2014/main" id="{636D0ED2-7C76-D662-672C-7A79EC347733}"/>
                </a:ext>
              </a:extLst>
            </p:cNvPr>
            <p:cNvSpPr txBox="1"/>
            <p:nvPr/>
          </p:nvSpPr>
          <p:spPr>
            <a:xfrm>
              <a:off x="2371295" y="-1649216"/>
              <a:ext cx="1213506" cy="229068"/>
            </a:xfrm>
            <a:prstGeom prst="rect">
              <a:avLst/>
            </a:prstGeom>
            <a:solidFill>
              <a:srgbClr val="004A86">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chemeClr val="tx2"/>
                  </a:solidFill>
                  <a:effectLst/>
                  <a:uFillTx/>
                  <a:latin typeface="+mn-lt"/>
                  <a:ea typeface="+mn-ea"/>
                  <a:cs typeface="+mn-cs"/>
                  <a:sym typeface="Helvetica Neue"/>
                </a:rPr>
                <a:t>-PCIe Gen4 -</a:t>
              </a:r>
            </a:p>
          </p:txBody>
        </p:sp>
        <p:pic>
          <p:nvPicPr>
            <p:cNvPr id="51" name="Picture 50">
              <a:extLst>
                <a:ext uri="{FF2B5EF4-FFF2-40B4-BE49-F238E27FC236}">
                  <a16:creationId xmlns:a16="http://schemas.microsoft.com/office/drawing/2014/main" id="{66AA260B-2471-A5E7-A082-1CB824FD9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3714" y="-1877761"/>
              <a:ext cx="684119" cy="279120"/>
            </a:xfrm>
            <a:prstGeom prst="rect">
              <a:avLst/>
            </a:prstGeom>
          </p:spPr>
        </p:pic>
        <p:sp>
          <p:nvSpPr>
            <p:cNvPr id="52" name="Rectangle 51">
              <a:extLst>
                <a:ext uri="{FF2B5EF4-FFF2-40B4-BE49-F238E27FC236}">
                  <a16:creationId xmlns:a16="http://schemas.microsoft.com/office/drawing/2014/main" id="{9C5E58E3-74C7-6D35-9218-CA7B52DA3064}"/>
                </a:ext>
              </a:extLst>
            </p:cNvPr>
            <p:cNvSpPr/>
            <p:nvPr/>
          </p:nvSpPr>
          <p:spPr>
            <a:xfrm>
              <a:off x="3706947" y="-2752805"/>
              <a:ext cx="773730" cy="12197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grpSp>
        <p:nvGrpSpPr>
          <p:cNvPr id="118" name="Group 117">
            <a:extLst>
              <a:ext uri="{FF2B5EF4-FFF2-40B4-BE49-F238E27FC236}">
                <a16:creationId xmlns:a16="http://schemas.microsoft.com/office/drawing/2014/main" id="{BDC2DF5E-5524-6A46-450D-08E61B1FAFE9}"/>
              </a:ext>
            </a:extLst>
          </p:cNvPr>
          <p:cNvGrpSpPr/>
          <p:nvPr/>
        </p:nvGrpSpPr>
        <p:grpSpPr>
          <a:xfrm>
            <a:off x="7932875" y="1333401"/>
            <a:ext cx="3420909" cy="1691878"/>
            <a:chOff x="7932875" y="1264126"/>
            <a:chExt cx="3420909" cy="1691878"/>
          </a:xfrm>
        </p:grpSpPr>
        <p:grpSp>
          <p:nvGrpSpPr>
            <p:cNvPr id="54" name="Group 53">
              <a:extLst>
                <a:ext uri="{FF2B5EF4-FFF2-40B4-BE49-F238E27FC236}">
                  <a16:creationId xmlns:a16="http://schemas.microsoft.com/office/drawing/2014/main" id="{A7832B9C-5985-BC98-96E5-3AB95208F863}"/>
                </a:ext>
              </a:extLst>
            </p:cNvPr>
            <p:cNvGrpSpPr/>
            <p:nvPr/>
          </p:nvGrpSpPr>
          <p:grpSpPr>
            <a:xfrm rot="10800000">
              <a:off x="9450111" y="1409701"/>
              <a:ext cx="702294" cy="402483"/>
              <a:chOff x="8102441" y="4964160"/>
              <a:chExt cx="742428" cy="732843"/>
            </a:xfrm>
          </p:grpSpPr>
          <p:grpSp>
            <p:nvGrpSpPr>
              <p:cNvPr id="95" name="Group 94">
                <a:extLst>
                  <a:ext uri="{FF2B5EF4-FFF2-40B4-BE49-F238E27FC236}">
                    <a16:creationId xmlns:a16="http://schemas.microsoft.com/office/drawing/2014/main" id="{58C82475-A721-91EB-A734-A320B9C13C9A}"/>
                  </a:ext>
                </a:extLst>
              </p:cNvPr>
              <p:cNvGrpSpPr/>
              <p:nvPr/>
            </p:nvGrpSpPr>
            <p:grpSpPr>
              <a:xfrm>
                <a:off x="8102441" y="4964160"/>
                <a:ext cx="742428" cy="139118"/>
                <a:chOff x="-4222849" y="604873"/>
                <a:chExt cx="742428" cy="91422"/>
              </a:xfrm>
            </p:grpSpPr>
            <p:cxnSp>
              <p:nvCxnSpPr>
                <p:cNvPr id="105" name="Straight Connector 104">
                  <a:extLst>
                    <a:ext uri="{FF2B5EF4-FFF2-40B4-BE49-F238E27FC236}">
                      <a16:creationId xmlns:a16="http://schemas.microsoft.com/office/drawing/2014/main" id="{61433469-646A-9C0E-5A0C-378D656DE7A9}"/>
                    </a:ext>
                  </a:extLst>
                </p:cNvPr>
                <p:cNvCxnSpPr>
                  <a:cxnSpLocks/>
                  <a:stCxn id="106"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551A243A-B535-F2D7-6541-BA101C4E1242}"/>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Native DDR5</a:t>
                  </a:r>
                </a:p>
              </p:txBody>
            </p:sp>
          </p:grpSp>
          <p:grpSp>
            <p:nvGrpSpPr>
              <p:cNvPr id="96" name="Group 95">
                <a:extLst>
                  <a:ext uri="{FF2B5EF4-FFF2-40B4-BE49-F238E27FC236}">
                    <a16:creationId xmlns:a16="http://schemas.microsoft.com/office/drawing/2014/main" id="{9B733F0A-CDA6-4145-5563-C28918DE2092}"/>
                  </a:ext>
                </a:extLst>
              </p:cNvPr>
              <p:cNvGrpSpPr/>
              <p:nvPr/>
            </p:nvGrpSpPr>
            <p:grpSpPr>
              <a:xfrm>
                <a:off x="8102441" y="5359976"/>
                <a:ext cx="742428" cy="139118"/>
                <a:chOff x="-4222849" y="604873"/>
                <a:chExt cx="742428" cy="91422"/>
              </a:xfrm>
            </p:grpSpPr>
            <p:cxnSp>
              <p:nvCxnSpPr>
                <p:cNvPr id="103" name="Straight Connector 102">
                  <a:extLst>
                    <a:ext uri="{FF2B5EF4-FFF2-40B4-BE49-F238E27FC236}">
                      <a16:creationId xmlns:a16="http://schemas.microsoft.com/office/drawing/2014/main" id="{23CAB039-0988-AA67-4002-012A85177919}"/>
                    </a:ext>
                  </a:extLst>
                </p:cNvPr>
                <p:cNvCxnSpPr>
                  <a:cxnSpLocks/>
                  <a:stCxn id="104"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FC9A4125-6D14-D9ED-8591-61FF13E1553B}"/>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Native DDR5</a:t>
                  </a:r>
                </a:p>
              </p:txBody>
            </p:sp>
          </p:grpSp>
          <p:grpSp>
            <p:nvGrpSpPr>
              <p:cNvPr id="97" name="Group 96">
                <a:extLst>
                  <a:ext uri="{FF2B5EF4-FFF2-40B4-BE49-F238E27FC236}">
                    <a16:creationId xmlns:a16="http://schemas.microsoft.com/office/drawing/2014/main" id="{54352B0C-C56C-07E5-E6E7-6EAD6CD01C3D}"/>
                  </a:ext>
                </a:extLst>
              </p:cNvPr>
              <p:cNvGrpSpPr/>
              <p:nvPr/>
            </p:nvGrpSpPr>
            <p:grpSpPr>
              <a:xfrm>
                <a:off x="8102441" y="5557885"/>
                <a:ext cx="742428" cy="139118"/>
                <a:chOff x="-4222849" y="604873"/>
                <a:chExt cx="742428" cy="91422"/>
              </a:xfrm>
            </p:grpSpPr>
            <p:cxnSp>
              <p:nvCxnSpPr>
                <p:cNvPr id="101" name="Straight Connector 100">
                  <a:extLst>
                    <a:ext uri="{FF2B5EF4-FFF2-40B4-BE49-F238E27FC236}">
                      <a16:creationId xmlns:a16="http://schemas.microsoft.com/office/drawing/2014/main" id="{838C435D-C51F-F59F-48A6-6FD29787C88E}"/>
                    </a:ext>
                  </a:extLst>
                </p:cNvPr>
                <p:cNvCxnSpPr>
                  <a:cxnSpLocks/>
                  <a:stCxn id="102"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2BD142DA-6A85-1F10-1B86-F06D44470D67}"/>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Native DDR5</a:t>
                  </a:r>
                </a:p>
              </p:txBody>
            </p:sp>
          </p:grpSp>
          <p:grpSp>
            <p:nvGrpSpPr>
              <p:cNvPr id="98" name="Group 97">
                <a:extLst>
                  <a:ext uri="{FF2B5EF4-FFF2-40B4-BE49-F238E27FC236}">
                    <a16:creationId xmlns:a16="http://schemas.microsoft.com/office/drawing/2014/main" id="{67338A5A-4ACD-DB70-F057-3F3E8B08B122}"/>
                  </a:ext>
                </a:extLst>
              </p:cNvPr>
              <p:cNvGrpSpPr/>
              <p:nvPr/>
            </p:nvGrpSpPr>
            <p:grpSpPr>
              <a:xfrm>
                <a:off x="8102441" y="5161229"/>
                <a:ext cx="742428" cy="139118"/>
                <a:chOff x="-4222849" y="604873"/>
                <a:chExt cx="742428" cy="91422"/>
              </a:xfrm>
            </p:grpSpPr>
            <p:cxnSp>
              <p:nvCxnSpPr>
                <p:cNvPr id="99" name="Straight Connector 98">
                  <a:extLst>
                    <a:ext uri="{FF2B5EF4-FFF2-40B4-BE49-F238E27FC236}">
                      <a16:creationId xmlns:a16="http://schemas.microsoft.com/office/drawing/2014/main" id="{0565CCB1-9351-A81F-E5B9-97BC724AB975}"/>
                    </a:ext>
                  </a:extLst>
                </p:cNvPr>
                <p:cNvCxnSpPr>
                  <a:cxnSpLocks/>
                  <a:stCxn id="100"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E9117E2C-3CB2-6AEE-0136-59911828EC2E}"/>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500" dirty="0">
                      <a:solidFill>
                        <a:schemeClr val="tx1"/>
                      </a:solidFill>
                    </a:rPr>
                    <a:t>Native DDR5</a:t>
                  </a:r>
                </a:p>
              </p:txBody>
            </p:sp>
          </p:grpSp>
        </p:grpSp>
        <p:grpSp>
          <p:nvGrpSpPr>
            <p:cNvPr id="55" name="Group 54">
              <a:extLst>
                <a:ext uri="{FF2B5EF4-FFF2-40B4-BE49-F238E27FC236}">
                  <a16:creationId xmlns:a16="http://schemas.microsoft.com/office/drawing/2014/main" id="{3B817BD2-B0FD-5C8D-D70D-9FBE0309AD38}"/>
                </a:ext>
              </a:extLst>
            </p:cNvPr>
            <p:cNvGrpSpPr/>
            <p:nvPr/>
          </p:nvGrpSpPr>
          <p:grpSpPr>
            <a:xfrm>
              <a:off x="8192811" y="1409049"/>
              <a:ext cx="702294" cy="402483"/>
              <a:chOff x="8102441" y="4964160"/>
              <a:chExt cx="742428" cy="732843"/>
            </a:xfrm>
          </p:grpSpPr>
          <p:grpSp>
            <p:nvGrpSpPr>
              <p:cNvPr id="83" name="Group 82">
                <a:extLst>
                  <a:ext uri="{FF2B5EF4-FFF2-40B4-BE49-F238E27FC236}">
                    <a16:creationId xmlns:a16="http://schemas.microsoft.com/office/drawing/2014/main" id="{66EF9136-CAB9-30D8-96D9-BA6649AD370F}"/>
                  </a:ext>
                </a:extLst>
              </p:cNvPr>
              <p:cNvGrpSpPr/>
              <p:nvPr/>
            </p:nvGrpSpPr>
            <p:grpSpPr>
              <a:xfrm>
                <a:off x="8102441" y="4964160"/>
                <a:ext cx="742428" cy="139118"/>
                <a:chOff x="-4222849" y="604873"/>
                <a:chExt cx="742428" cy="91422"/>
              </a:xfrm>
            </p:grpSpPr>
            <p:cxnSp>
              <p:nvCxnSpPr>
                <p:cNvPr id="93" name="Straight Connector 92">
                  <a:extLst>
                    <a:ext uri="{FF2B5EF4-FFF2-40B4-BE49-F238E27FC236}">
                      <a16:creationId xmlns:a16="http://schemas.microsoft.com/office/drawing/2014/main" id="{05425682-9AA4-3DF8-E117-4D73DF8F9A1E}"/>
                    </a:ext>
                  </a:extLst>
                </p:cNvPr>
                <p:cNvCxnSpPr>
                  <a:cxnSpLocks/>
                  <a:stCxn id="94"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EDDCE852-E50E-2A7C-64D4-327FE6095850}"/>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solidFill>
                        <a:schemeClr val="tx1"/>
                      </a:solidFill>
                    </a:rPr>
                    <a:t>Native DDR5</a:t>
                  </a:r>
                </a:p>
              </p:txBody>
            </p:sp>
          </p:grpSp>
          <p:grpSp>
            <p:nvGrpSpPr>
              <p:cNvPr id="84" name="Group 83">
                <a:extLst>
                  <a:ext uri="{FF2B5EF4-FFF2-40B4-BE49-F238E27FC236}">
                    <a16:creationId xmlns:a16="http://schemas.microsoft.com/office/drawing/2014/main" id="{7B23F2D7-B8AF-717B-ABE4-4F22BA130012}"/>
                  </a:ext>
                </a:extLst>
              </p:cNvPr>
              <p:cNvGrpSpPr/>
              <p:nvPr/>
            </p:nvGrpSpPr>
            <p:grpSpPr>
              <a:xfrm>
                <a:off x="8102441" y="5359976"/>
                <a:ext cx="742428" cy="139118"/>
                <a:chOff x="-4222849" y="604873"/>
                <a:chExt cx="742428" cy="91422"/>
              </a:xfrm>
            </p:grpSpPr>
            <p:cxnSp>
              <p:nvCxnSpPr>
                <p:cNvPr id="91" name="Straight Connector 90">
                  <a:extLst>
                    <a:ext uri="{FF2B5EF4-FFF2-40B4-BE49-F238E27FC236}">
                      <a16:creationId xmlns:a16="http://schemas.microsoft.com/office/drawing/2014/main" id="{1BFC7C3D-16CE-7643-C55D-9F94E7301C13}"/>
                    </a:ext>
                  </a:extLst>
                </p:cNvPr>
                <p:cNvCxnSpPr>
                  <a:cxnSpLocks/>
                  <a:stCxn id="92"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41F9B733-2D03-C6E3-FEBC-1CAF91F3637D}"/>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solidFill>
                        <a:schemeClr val="tx1"/>
                      </a:solidFill>
                    </a:rPr>
                    <a:t>Native DDR5</a:t>
                  </a:r>
                </a:p>
              </p:txBody>
            </p:sp>
          </p:grpSp>
          <p:grpSp>
            <p:nvGrpSpPr>
              <p:cNvPr id="85" name="Group 84">
                <a:extLst>
                  <a:ext uri="{FF2B5EF4-FFF2-40B4-BE49-F238E27FC236}">
                    <a16:creationId xmlns:a16="http://schemas.microsoft.com/office/drawing/2014/main" id="{B049E660-AEEB-A7A8-6E47-4372BC8578C5}"/>
                  </a:ext>
                </a:extLst>
              </p:cNvPr>
              <p:cNvGrpSpPr/>
              <p:nvPr/>
            </p:nvGrpSpPr>
            <p:grpSpPr>
              <a:xfrm>
                <a:off x="8102441" y="5557885"/>
                <a:ext cx="742428" cy="139118"/>
                <a:chOff x="-4222849" y="604873"/>
                <a:chExt cx="742428" cy="91422"/>
              </a:xfrm>
            </p:grpSpPr>
            <p:cxnSp>
              <p:nvCxnSpPr>
                <p:cNvPr id="89" name="Straight Connector 88">
                  <a:extLst>
                    <a:ext uri="{FF2B5EF4-FFF2-40B4-BE49-F238E27FC236}">
                      <a16:creationId xmlns:a16="http://schemas.microsoft.com/office/drawing/2014/main" id="{9B3AA9C9-8C1D-8612-35BB-B21593AAFE4E}"/>
                    </a:ext>
                  </a:extLst>
                </p:cNvPr>
                <p:cNvCxnSpPr>
                  <a:cxnSpLocks/>
                  <a:stCxn id="90"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0" name="Rectangle 89">
                  <a:extLst>
                    <a:ext uri="{FF2B5EF4-FFF2-40B4-BE49-F238E27FC236}">
                      <a16:creationId xmlns:a16="http://schemas.microsoft.com/office/drawing/2014/main" id="{3B5BC6ED-026B-18D4-EDEE-1A0FA1C4E8D8}"/>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solidFill>
                        <a:schemeClr val="tx1"/>
                      </a:solidFill>
                    </a:rPr>
                    <a:t>Native DDR5</a:t>
                  </a:r>
                </a:p>
              </p:txBody>
            </p:sp>
          </p:grpSp>
          <p:grpSp>
            <p:nvGrpSpPr>
              <p:cNvPr id="86" name="Group 85">
                <a:extLst>
                  <a:ext uri="{FF2B5EF4-FFF2-40B4-BE49-F238E27FC236}">
                    <a16:creationId xmlns:a16="http://schemas.microsoft.com/office/drawing/2014/main" id="{13BF7568-E974-5380-F530-F19D224739FD}"/>
                  </a:ext>
                </a:extLst>
              </p:cNvPr>
              <p:cNvGrpSpPr/>
              <p:nvPr/>
            </p:nvGrpSpPr>
            <p:grpSpPr>
              <a:xfrm>
                <a:off x="8102441" y="5161229"/>
                <a:ext cx="742428" cy="139118"/>
                <a:chOff x="-4222849" y="604873"/>
                <a:chExt cx="742428" cy="91422"/>
              </a:xfrm>
            </p:grpSpPr>
            <p:cxnSp>
              <p:nvCxnSpPr>
                <p:cNvPr id="87" name="Straight Connector 86">
                  <a:extLst>
                    <a:ext uri="{FF2B5EF4-FFF2-40B4-BE49-F238E27FC236}">
                      <a16:creationId xmlns:a16="http://schemas.microsoft.com/office/drawing/2014/main" id="{3FFA6B86-32B6-615C-5F3F-57C2D8B8E09E}"/>
                    </a:ext>
                  </a:extLst>
                </p:cNvPr>
                <p:cNvCxnSpPr>
                  <a:cxnSpLocks/>
                  <a:stCxn id="88" idx="0"/>
                </p:cNvCxnSpPr>
                <p:nvPr/>
              </p:nvCxnSpPr>
              <p:spPr>
                <a:xfrm>
                  <a:off x="-3630205" y="650585"/>
                  <a:ext cx="14978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8" name="Rectangle 87">
                  <a:extLst>
                    <a:ext uri="{FF2B5EF4-FFF2-40B4-BE49-F238E27FC236}">
                      <a16:creationId xmlns:a16="http://schemas.microsoft.com/office/drawing/2014/main" id="{3997CCCE-ECCC-4D38-4A30-C126F0AF4A51}"/>
                    </a:ext>
                  </a:extLst>
                </p:cNvPr>
                <p:cNvSpPr/>
                <p:nvPr/>
              </p:nvSpPr>
              <p:spPr>
                <a:xfrm rot="5400000">
                  <a:off x="-3972238" y="354262"/>
                  <a:ext cx="91422" cy="5926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500" dirty="0">
                      <a:solidFill>
                        <a:schemeClr val="tx1"/>
                      </a:solidFill>
                    </a:rPr>
                    <a:t>Native DDR5</a:t>
                  </a:r>
                </a:p>
              </p:txBody>
            </p:sp>
          </p:grpSp>
        </p:grpSp>
        <p:cxnSp>
          <p:nvCxnSpPr>
            <p:cNvPr id="56" name="Straight Connector 55">
              <a:extLst>
                <a:ext uri="{FF2B5EF4-FFF2-40B4-BE49-F238E27FC236}">
                  <a16:creationId xmlns:a16="http://schemas.microsoft.com/office/drawing/2014/main" id="{9CB301C9-944B-E2CA-7366-F2151C777A2A}"/>
                </a:ext>
              </a:extLst>
            </p:cNvPr>
            <p:cNvCxnSpPr>
              <a:cxnSpLocks/>
            </p:cNvCxnSpPr>
            <p:nvPr/>
          </p:nvCxnSpPr>
          <p:spPr>
            <a:xfrm>
              <a:off x="9326289" y="1933225"/>
              <a:ext cx="0" cy="220263"/>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E1158431-5A94-E925-C7F6-AE9A0C17C009}"/>
                </a:ext>
              </a:extLst>
            </p:cNvPr>
            <p:cNvCxnSpPr>
              <a:cxnSpLocks/>
            </p:cNvCxnSpPr>
            <p:nvPr/>
          </p:nvCxnSpPr>
          <p:spPr>
            <a:xfrm>
              <a:off x="9383205" y="1933225"/>
              <a:ext cx="0" cy="220263"/>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8E83C0D2-00C0-328A-C472-EADC537E8973}"/>
                </a:ext>
              </a:extLst>
            </p:cNvPr>
            <p:cNvCxnSpPr>
              <a:cxnSpLocks/>
            </p:cNvCxnSpPr>
            <p:nvPr/>
          </p:nvCxnSpPr>
          <p:spPr>
            <a:xfrm>
              <a:off x="9440120" y="1933225"/>
              <a:ext cx="0" cy="220263"/>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29FF4640-DB2C-9FA6-BCFD-45B3C4E7AE95}"/>
                </a:ext>
              </a:extLst>
            </p:cNvPr>
            <p:cNvCxnSpPr>
              <a:cxnSpLocks/>
            </p:cNvCxnSpPr>
            <p:nvPr/>
          </p:nvCxnSpPr>
          <p:spPr>
            <a:xfrm>
              <a:off x="9262678" y="1933225"/>
              <a:ext cx="0" cy="220263"/>
            </a:xfrm>
            <a:prstGeom prst="line">
              <a:avLst/>
            </a:prstGeom>
          </p:spPr>
          <p:style>
            <a:lnRef idx="3">
              <a:schemeClr val="dk1"/>
            </a:lnRef>
            <a:fillRef idx="0">
              <a:schemeClr val="dk1"/>
            </a:fillRef>
            <a:effectRef idx="2">
              <a:schemeClr val="dk1"/>
            </a:effectRef>
            <a:fontRef idx="minor">
              <a:schemeClr val="tx1"/>
            </a:fontRef>
          </p:style>
        </p:cxnSp>
        <p:sp>
          <p:nvSpPr>
            <p:cNvPr id="60" name="Rectangle 59">
              <a:extLst>
                <a:ext uri="{FF2B5EF4-FFF2-40B4-BE49-F238E27FC236}">
                  <a16:creationId xmlns:a16="http://schemas.microsoft.com/office/drawing/2014/main" id="{09F3289F-825F-0826-9DC3-F2A801150D09}"/>
                </a:ext>
              </a:extLst>
            </p:cNvPr>
            <p:cNvSpPr/>
            <p:nvPr/>
          </p:nvSpPr>
          <p:spPr>
            <a:xfrm>
              <a:off x="8842584" y="1264126"/>
              <a:ext cx="662759" cy="669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ICX</a:t>
              </a:r>
            </a:p>
          </p:txBody>
        </p:sp>
        <p:pic>
          <p:nvPicPr>
            <p:cNvPr id="61" name="Picture 60">
              <a:extLst>
                <a:ext uri="{FF2B5EF4-FFF2-40B4-BE49-F238E27FC236}">
                  <a16:creationId xmlns:a16="http://schemas.microsoft.com/office/drawing/2014/main" id="{4BB2E684-387B-4385-F242-731F8B1AF93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988728" y="1420021"/>
              <a:ext cx="367759" cy="367760"/>
            </a:xfrm>
            <a:prstGeom prst="rect">
              <a:avLst/>
            </a:prstGeom>
            <a:ln>
              <a:solidFill>
                <a:srgbClr val="003C71"/>
              </a:solidFill>
            </a:ln>
            <a:effectLst>
              <a:outerShdw blurRad="63500" sx="102000" sy="102000" algn="ctr" rotWithShape="0">
                <a:prstClr val="black">
                  <a:alpha val="40000"/>
                </a:prstClr>
              </a:outerShdw>
            </a:effectLst>
          </p:spPr>
        </p:pic>
        <p:cxnSp>
          <p:nvCxnSpPr>
            <p:cNvPr id="62" name="Straight Connector 61">
              <a:extLst>
                <a:ext uri="{FF2B5EF4-FFF2-40B4-BE49-F238E27FC236}">
                  <a16:creationId xmlns:a16="http://schemas.microsoft.com/office/drawing/2014/main" id="{D0CA45CD-63D6-5AD3-8047-2273218F1D72}"/>
                </a:ext>
              </a:extLst>
            </p:cNvPr>
            <p:cNvCxnSpPr>
              <a:cxnSpLocks/>
            </p:cNvCxnSpPr>
            <p:nvPr/>
          </p:nvCxnSpPr>
          <p:spPr>
            <a:xfrm>
              <a:off x="8958975" y="1933225"/>
              <a:ext cx="0" cy="220263"/>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a:extLst>
                <a:ext uri="{FF2B5EF4-FFF2-40B4-BE49-F238E27FC236}">
                  <a16:creationId xmlns:a16="http://schemas.microsoft.com/office/drawing/2014/main" id="{46367E72-A245-8BBA-99F2-949F0CFC843A}"/>
                </a:ext>
              </a:extLst>
            </p:cNvPr>
            <p:cNvCxnSpPr>
              <a:cxnSpLocks/>
            </p:cNvCxnSpPr>
            <p:nvPr/>
          </p:nvCxnSpPr>
          <p:spPr>
            <a:xfrm>
              <a:off x="9021869" y="1933225"/>
              <a:ext cx="0" cy="220263"/>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A26E4397-FB39-63C6-E449-6326CDEF3A70}"/>
                </a:ext>
              </a:extLst>
            </p:cNvPr>
            <p:cNvCxnSpPr>
              <a:cxnSpLocks/>
            </p:cNvCxnSpPr>
            <p:nvPr/>
          </p:nvCxnSpPr>
          <p:spPr>
            <a:xfrm>
              <a:off x="9078785" y="1933225"/>
              <a:ext cx="0" cy="220263"/>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B5B83827-81B6-D3F0-3B75-351975810A57}"/>
                </a:ext>
              </a:extLst>
            </p:cNvPr>
            <p:cNvCxnSpPr>
              <a:cxnSpLocks/>
            </p:cNvCxnSpPr>
            <p:nvPr/>
          </p:nvCxnSpPr>
          <p:spPr>
            <a:xfrm>
              <a:off x="8895364" y="1933225"/>
              <a:ext cx="0" cy="220263"/>
            </a:xfrm>
            <a:prstGeom prst="line">
              <a:avLst/>
            </a:prstGeom>
          </p:spPr>
          <p:style>
            <a:lnRef idx="3">
              <a:schemeClr val="dk1"/>
            </a:lnRef>
            <a:fillRef idx="0">
              <a:schemeClr val="dk1"/>
            </a:fillRef>
            <a:effectRef idx="2">
              <a:schemeClr val="dk1"/>
            </a:effectRef>
            <a:fontRef idx="minor">
              <a:schemeClr val="tx1"/>
            </a:fontRef>
          </p:style>
        </p:cxnSp>
        <p:sp>
          <p:nvSpPr>
            <p:cNvPr id="66" name="TextBox 65">
              <a:extLst>
                <a:ext uri="{FF2B5EF4-FFF2-40B4-BE49-F238E27FC236}">
                  <a16:creationId xmlns:a16="http://schemas.microsoft.com/office/drawing/2014/main" id="{68EB7D0B-8F87-7625-5CFB-A88CA66DA3B1}"/>
                </a:ext>
              </a:extLst>
            </p:cNvPr>
            <p:cNvSpPr txBox="1"/>
            <p:nvPr/>
          </p:nvSpPr>
          <p:spPr>
            <a:xfrm>
              <a:off x="8835524" y="1973800"/>
              <a:ext cx="666467" cy="138499"/>
            </a:xfrm>
            <a:prstGeom prst="rect">
              <a:avLst/>
            </a:prstGeom>
            <a:solidFill>
              <a:srgbClr val="004A86">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chemeClr val="tx2"/>
                  </a:solidFill>
                  <a:effectLst/>
                  <a:uFillTx/>
                  <a:latin typeface="+mn-lt"/>
                  <a:ea typeface="+mn-ea"/>
                  <a:cs typeface="+mn-cs"/>
                  <a:sym typeface="Helvetica Neue"/>
                </a:rPr>
                <a:t>-PCIe Gen5-</a:t>
              </a:r>
            </a:p>
          </p:txBody>
        </p:sp>
        <p:sp>
          <p:nvSpPr>
            <p:cNvPr id="67" name="Rectangle 66">
              <a:extLst>
                <a:ext uri="{FF2B5EF4-FFF2-40B4-BE49-F238E27FC236}">
                  <a16:creationId xmlns:a16="http://schemas.microsoft.com/office/drawing/2014/main" id="{52D2EC22-EE89-9F69-76F4-C20EDD58B67A}"/>
                </a:ext>
              </a:extLst>
            </p:cNvPr>
            <p:cNvSpPr/>
            <p:nvPr/>
          </p:nvSpPr>
          <p:spPr>
            <a:xfrm>
              <a:off x="7932875" y="2137209"/>
              <a:ext cx="2493856" cy="818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pic>
          <p:nvPicPr>
            <p:cNvPr id="68" name="Picture 67">
              <a:extLst>
                <a:ext uri="{FF2B5EF4-FFF2-40B4-BE49-F238E27FC236}">
                  <a16:creationId xmlns:a16="http://schemas.microsoft.com/office/drawing/2014/main" id="{6FF974B5-FFE4-D14A-FC84-6A48B340DC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3522" y="2443679"/>
              <a:ext cx="605552" cy="188966"/>
            </a:xfrm>
            <a:prstGeom prst="rect">
              <a:avLst/>
            </a:prstGeom>
          </p:spPr>
        </p:pic>
        <p:grpSp>
          <p:nvGrpSpPr>
            <p:cNvPr id="69" name="Group 68">
              <a:extLst>
                <a:ext uri="{FF2B5EF4-FFF2-40B4-BE49-F238E27FC236}">
                  <a16:creationId xmlns:a16="http://schemas.microsoft.com/office/drawing/2014/main" id="{8A28802D-4421-979B-7CD3-CDA7EDFB1699}"/>
                </a:ext>
              </a:extLst>
            </p:cNvPr>
            <p:cNvGrpSpPr/>
            <p:nvPr/>
          </p:nvGrpSpPr>
          <p:grpSpPr>
            <a:xfrm>
              <a:off x="8018434" y="2239938"/>
              <a:ext cx="529513" cy="314748"/>
              <a:chOff x="1682388" y="4769754"/>
              <a:chExt cx="1215892" cy="722738"/>
            </a:xfrm>
          </p:grpSpPr>
          <p:pic>
            <p:nvPicPr>
              <p:cNvPr id="79" name="Picture 78">
                <a:extLst>
                  <a:ext uri="{FF2B5EF4-FFF2-40B4-BE49-F238E27FC236}">
                    <a16:creationId xmlns:a16="http://schemas.microsoft.com/office/drawing/2014/main" id="{45E58646-FD71-21D0-50A0-76A9EA5100FE}"/>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2346852" y="4769754"/>
                <a:ext cx="551428" cy="655682"/>
              </a:xfrm>
              <a:prstGeom prst="rect">
                <a:avLst/>
              </a:prstGeom>
            </p:spPr>
          </p:pic>
          <p:pic>
            <p:nvPicPr>
              <p:cNvPr id="80" name="Picture 79">
                <a:extLst>
                  <a:ext uri="{FF2B5EF4-FFF2-40B4-BE49-F238E27FC236}">
                    <a16:creationId xmlns:a16="http://schemas.microsoft.com/office/drawing/2014/main" id="{19BD7CAD-F4B9-57E2-3FFA-1C38B9CDC972}"/>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2133492" y="4788042"/>
                <a:ext cx="551428" cy="655682"/>
              </a:xfrm>
              <a:prstGeom prst="rect">
                <a:avLst/>
              </a:prstGeom>
            </p:spPr>
          </p:pic>
          <p:pic>
            <p:nvPicPr>
              <p:cNvPr id="81" name="Picture 80">
                <a:extLst>
                  <a:ext uri="{FF2B5EF4-FFF2-40B4-BE49-F238E27FC236}">
                    <a16:creationId xmlns:a16="http://schemas.microsoft.com/office/drawing/2014/main" id="{CB1109E3-5D70-2E0D-2601-FC3BEB52F2EE}"/>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1907940" y="4806330"/>
                <a:ext cx="551428" cy="655682"/>
              </a:xfrm>
              <a:prstGeom prst="rect">
                <a:avLst/>
              </a:prstGeom>
            </p:spPr>
          </p:pic>
          <p:pic>
            <p:nvPicPr>
              <p:cNvPr id="82" name="Picture 81">
                <a:extLst>
                  <a:ext uri="{FF2B5EF4-FFF2-40B4-BE49-F238E27FC236}">
                    <a16:creationId xmlns:a16="http://schemas.microsoft.com/office/drawing/2014/main" id="{E08BCD53-7322-8929-25C9-B96E722C1E04}"/>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1682388" y="4836810"/>
                <a:ext cx="551428" cy="655682"/>
              </a:xfrm>
              <a:prstGeom prst="rect">
                <a:avLst/>
              </a:prstGeom>
            </p:spPr>
          </p:pic>
        </p:grpSp>
        <p:sp>
          <p:nvSpPr>
            <p:cNvPr id="70" name="TextBox 69">
              <a:extLst>
                <a:ext uri="{FF2B5EF4-FFF2-40B4-BE49-F238E27FC236}">
                  <a16:creationId xmlns:a16="http://schemas.microsoft.com/office/drawing/2014/main" id="{18156223-0872-FB7C-9568-0638328E9A36}"/>
                </a:ext>
              </a:extLst>
            </p:cNvPr>
            <p:cNvSpPr txBox="1"/>
            <p:nvPr/>
          </p:nvSpPr>
          <p:spPr>
            <a:xfrm>
              <a:off x="7965667" y="2576908"/>
              <a:ext cx="684273"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err="1">
                  <a:ln>
                    <a:noFill/>
                  </a:ln>
                  <a:solidFill>
                    <a:schemeClr val="tx2"/>
                  </a:solidFill>
                  <a:effectLst/>
                  <a:uFillTx/>
                  <a:latin typeface="+mn-lt"/>
                  <a:ea typeface="+mn-ea"/>
                  <a:cs typeface="+mn-cs"/>
                  <a:sym typeface="Helvetica Neue"/>
                </a:rPr>
                <a:t>NVMe</a:t>
              </a:r>
              <a:r>
                <a:rPr kumimoji="0" lang="en-US" sz="900" b="0" i="0" u="none" strike="noStrike" cap="none" spc="0" normalizeH="0" baseline="0" dirty="0">
                  <a:ln>
                    <a:noFill/>
                  </a:ln>
                  <a:solidFill>
                    <a:schemeClr val="tx2"/>
                  </a:solidFill>
                  <a:effectLst/>
                  <a:uFillTx/>
                  <a:latin typeface="+mn-lt"/>
                  <a:ea typeface="+mn-ea"/>
                  <a:cs typeface="+mn-cs"/>
                  <a:sym typeface="Helvetica Neue"/>
                </a:rPr>
                <a:t> SSDs</a:t>
              </a:r>
            </a:p>
          </p:txBody>
        </p:sp>
        <p:sp>
          <p:nvSpPr>
            <p:cNvPr id="71" name="TextBox 70">
              <a:extLst>
                <a:ext uri="{FF2B5EF4-FFF2-40B4-BE49-F238E27FC236}">
                  <a16:creationId xmlns:a16="http://schemas.microsoft.com/office/drawing/2014/main" id="{D5509115-8051-1288-3FB4-099F259A35D0}"/>
                </a:ext>
              </a:extLst>
            </p:cNvPr>
            <p:cNvSpPr txBox="1"/>
            <p:nvPr/>
          </p:nvSpPr>
          <p:spPr>
            <a:xfrm>
              <a:off x="8798008" y="2573119"/>
              <a:ext cx="799081"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00" dirty="0">
                  <a:solidFill>
                    <a:schemeClr val="tx2"/>
                  </a:solidFill>
                </a:rPr>
                <a:t>CXL Bridge/</a:t>
              </a:r>
              <a:br>
                <a:rPr lang="en-US" sz="900" dirty="0">
                  <a:solidFill>
                    <a:schemeClr val="tx2"/>
                  </a:solidFill>
                </a:rPr>
              </a:br>
              <a:r>
                <a:rPr lang="en-US" sz="900" dirty="0">
                  <a:solidFill>
                    <a:schemeClr val="tx2"/>
                  </a:solidFill>
                </a:rPr>
                <a:t>Custom Board</a:t>
              </a:r>
              <a:endParaRPr kumimoji="0" lang="en-US" sz="900" b="0" i="0" u="none" strike="noStrike" cap="none" spc="0" normalizeH="0" baseline="0" dirty="0">
                <a:ln>
                  <a:noFill/>
                </a:ln>
                <a:solidFill>
                  <a:schemeClr val="tx2"/>
                </a:solidFill>
                <a:effectLst/>
                <a:uFillTx/>
                <a:sym typeface="Helvetica Neue"/>
              </a:endParaRPr>
            </a:p>
          </p:txBody>
        </p:sp>
        <p:grpSp>
          <p:nvGrpSpPr>
            <p:cNvPr id="72" name="Group 71">
              <a:extLst>
                <a:ext uri="{FF2B5EF4-FFF2-40B4-BE49-F238E27FC236}">
                  <a16:creationId xmlns:a16="http://schemas.microsoft.com/office/drawing/2014/main" id="{A731B612-1DD7-573C-A7E0-EA1EC07E7199}"/>
                </a:ext>
              </a:extLst>
            </p:cNvPr>
            <p:cNvGrpSpPr/>
            <p:nvPr/>
          </p:nvGrpSpPr>
          <p:grpSpPr>
            <a:xfrm>
              <a:off x="8897048" y="2289414"/>
              <a:ext cx="601003" cy="230598"/>
              <a:chOff x="6627297" y="5407421"/>
              <a:chExt cx="1213879" cy="465752"/>
            </a:xfrm>
          </p:grpSpPr>
          <p:pic>
            <p:nvPicPr>
              <p:cNvPr id="77" name="Picture 2">
                <a:extLst>
                  <a:ext uri="{FF2B5EF4-FFF2-40B4-BE49-F238E27FC236}">
                    <a16:creationId xmlns:a16="http://schemas.microsoft.com/office/drawing/2014/main" id="{B6485356-EB2B-47BD-B88F-EB6A1DDF1FCF}"/>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6316" b="94737" l="13858" r="77528">
                            <a14:foregroundMark x1="30712" y1="88421" x2="62547" y2="92632"/>
                            <a14:foregroundMark x1="62547" y1="92632" x2="62921" y2="83158"/>
                            <a14:foregroundMark x1="30712" y1="96842" x2="32584" y2="96842"/>
                            <a14:foregroundMark x1="23596" y1="83158" x2="23596" y2="83158"/>
                            <a14:foregroundMark x1="20225" y1="82105" x2="20225" y2="82105"/>
                            <a14:foregroundMark x1="14232" y1="31579" x2="21723" y2="81053"/>
                            <a14:foregroundMark x1="22097" y1="82105" x2="35206" y2="83158"/>
                            <a14:foregroundMark x1="14981" y1="31579" x2="46816" y2="35789"/>
                            <a14:foregroundMark x1="46816" y1="35789" x2="76779" y2="65263"/>
                            <a14:foregroundMark x1="76779" y1="65263" x2="62547" y2="80000"/>
                            <a14:foregroundMark x1="76030" y1="31579" x2="76404" y2="74737"/>
                            <a14:foregroundMark x1="77528" y1="29474" x2="76779" y2="40000"/>
                            <a14:foregroundMark x1="16105" y1="28421" x2="76404" y2="31579"/>
                          </a14:backgroundRemoval>
                        </a14:imgEffect>
                      </a14:imgLayer>
                    </a14:imgProps>
                  </a:ext>
                  <a:ext uri="{28A0092B-C50C-407E-A947-70E740481C1C}">
                    <a14:useLocalDpi xmlns:a14="http://schemas.microsoft.com/office/drawing/2010/main" val="0"/>
                  </a:ext>
                </a:extLst>
              </a:blip>
              <a:srcRect l="10776" t="20143" r="17676"/>
              <a:stretch/>
            </p:blipFill>
            <p:spPr bwMode="auto">
              <a:xfrm>
                <a:off x="6627297" y="5407421"/>
                <a:ext cx="1213879" cy="465752"/>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A413EB1D-D22B-5C56-FB2E-048A7B53A09C}"/>
                  </a:ext>
                </a:extLst>
              </p:cNvPr>
              <p:cNvSpPr/>
              <p:nvPr/>
            </p:nvSpPr>
            <p:spPr>
              <a:xfrm>
                <a:off x="7107210" y="5576260"/>
                <a:ext cx="239490" cy="89330"/>
              </a:xfrm>
              <a:prstGeom prst="rect">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800" b="1" u="none" strike="noStrike" cap="none" spc="0" normalizeH="0" baseline="0" dirty="0">
                  <a:ln>
                    <a:noFill/>
                  </a:ln>
                  <a:solidFill>
                    <a:srgbClr val="FFFFFF"/>
                  </a:solidFill>
                  <a:effectLst/>
                  <a:uFillTx/>
                  <a:latin typeface="IntelOne Text Bold" panose="020B0503020203020204" pitchFamily="34" charset="77"/>
                  <a:ea typeface="Helvetica Neue Medium"/>
                  <a:cs typeface="Helvetica Neue Medium"/>
                  <a:sym typeface="Helvetica Neue Medium"/>
                </a:endParaRPr>
              </a:p>
            </p:txBody>
          </p:sp>
        </p:grpSp>
        <p:sp>
          <p:nvSpPr>
            <p:cNvPr id="73" name="TextBox 72">
              <a:extLst>
                <a:ext uri="{FF2B5EF4-FFF2-40B4-BE49-F238E27FC236}">
                  <a16:creationId xmlns:a16="http://schemas.microsoft.com/office/drawing/2014/main" id="{5000293E-DE07-DBE3-A039-4E2DEEBE3DC3}"/>
                </a:ext>
              </a:extLst>
            </p:cNvPr>
            <p:cNvSpPr txBox="1"/>
            <p:nvPr/>
          </p:nvSpPr>
          <p:spPr>
            <a:xfrm>
              <a:off x="8932501" y="2180765"/>
              <a:ext cx="534678"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err="1">
                  <a:ln>
                    <a:noFill/>
                  </a:ln>
                  <a:solidFill>
                    <a:schemeClr val="tx2"/>
                  </a:solidFill>
                  <a:effectLst/>
                  <a:uFillTx/>
                  <a:latin typeface="+mn-lt"/>
                  <a:ea typeface="+mn-ea"/>
                  <a:cs typeface="+mn-cs"/>
                  <a:sym typeface="Helvetica Neue"/>
                </a:rPr>
                <a:t>CXL.Mem</a:t>
              </a:r>
              <a:endParaRPr kumimoji="0" lang="en-US" sz="800" b="0" i="0" u="none" strike="noStrike" cap="none" spc="0" normalizeH="0" baseline="0" dirty="0">
                <a:ln>
                  <a:noFill/>
                </a:ln>
                <a:solidFill>
                  <a:schemeClr val="tx2"/>
                </a:solidFill>
                <a:effectLst/>
                <a:uFillTx/>
                <a:latin typeface="+mn-lt"/>
                <a:ea typeface="+mn-ea"/>
                <a:cs typeface="+mn-cs"/>
                <a:sym typeface="Helvetica Neue"/>
              </a:endParaRPr>
            </a:p>
          </p:txBody>
        </p:sp>
        <p:pic>
          <p:nvPicPr>
            <p:cNvPr id="74" name="Picture 73">
              <a:extLst>
                <a:ext uri="{FF2B5EF4-FFF2-40B4-BE49-F238E27FC236}">
                  <a16:creationId xmlns:a16="http://schemas.microsoft.com/office/drawing/2014/main" id="{9577975A-49BF-4D07-4AA0-542024AD27FF}"/>
                </a:ext>
              </a:extLst>
            </p:cNvPr>
            <p:cNvPicPr>
              <a:picLocks noChangeAspect="1"/>
            </p:cNvPicPr>
            <p:nvPr/>
          </p:nvPicPr>
          <p:blipFill>
            <a:blip r:embed="rId3">
              <a:clrChange>
                <a:clrFrom>
                  <a:srgbClr val="FBFBFC"/>
                </a:clrFrom>
                <a:clrTo>
                  <a:srgbClr val="FBFBFC">
                    <a:alpha val="0"/>
                  </a:srgbClr>
                </a:clrTo>
              </a:clrChange>
            </a:blip>
            <a:stretch>
              <a:fillRect/>
            </a:stretch>
          </p:blipFill>
          <p:spPr>
            <a:xfrm flipH="1">
              <a:off x="9867102" y="2245793"/>
              <a:ext cx="240144" cy="285545"/>
            </a:xfrm>
            <a:prstGeom prst="rect">
              <a:avLst/>
            </a:prstGeom>
          </p:spPr>
        </p:pic>
        <p:sp>
          <p:nvSpPr>
            <p:cNvPr id="75" name="TextBox 74">
              <a:extLst>
                <a:ext uri="{FF2B5EF4-FFF2-40B4-BE49-F238E27FC236}">
                  <a16:creationId xmlns:a16="http://schemas.microsoft.com/office/drawing/2014/main" id="{28C82FEE-2C11-F7DF-5F65-56B76D369170}"/>
                </a:ext>
              </a:extLst>
            </p:cNvPr>
            <p:cNvSpPr txBox="1"/>
            <p:nvPr/>
          </p:nvSpPr>
          <p:spPr>
            <a:xfrm>
              <a:off x="9708871" y="2576908"/>
              <a:ext cx="68427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chemeClr val="tx2"/>
                  </a:solidFill>
                  <a:effectLst/>
                  <a:uFillTx/>
                  <a:latin typeface="+mn-lt"/>
                  <a:ea typeface="+mn-ea"/>
                  <a:cs typeface="+mn-cs"/>
                  <a:sym typeface="Helvetica Neue"/>
                </a:rPr>
                <a:t>CXL EDSFF E3 or E1</a:t>
              </a:r>
            </a:p>
          </p:txBody>
        </p:sp>
        <p:sp>
          <p:nvSpPr>
            <p:cNvPr id="76" name="Rectangle 75">
              <a:extLst>
                <a:ext uri="{FF2B5EF4-FFF2-40B4-BE49-F238E27FC236}">
                  <a16:creationId xmlns:a16="http://schemas.microsoft.com/office/drawing/2014/main" id="{C8723079-4A48-24B5-D2F7-324B3F97E3AD}"/>
                </a:ext>
              </a:extLst>
            </p:cNvPr>
            <p:cNvSpPr/>
            <p:nvPr/>
          </p:nvSpPr>
          <p:spPr>
            <a:xfrm>
              <a:off x="8731731" y="2162373"/>
              <a:ext cx="2622053" cy="75157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sp>
        <p:nvSpPr>
          <p:cNvPr id="108" name="Rectangle 107">
            <a:extLst>
              <a:ext uri="{FF2B5EF4-FFF2-40B4-BE49-F238E27FC236}">
                <a16:creationId xmlns:a16="http://schemas.microsoft.com/office/drawing/2014/main" id="{41BFEE2F-7485-40ED-B225-B31E70743813}"/>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spTree>
    <p:extLst>
      <p:ext uri="{BB962C8B-B14F-4D97-AF65-F5344CB8AC3E}">
        <p14:creationId xmlns:p14="http://schemas.microsoft.com/office/powerpoint/2010/main" val="135844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6E701F-DF82-BADD-AE22-BD2DE9E90012}"/>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sp>
        <p:nvSpPr>
          <p:cNvPr id="2" name="Title 1">
            <a:extLst>
              <a:ext uri="{FF2B5EF4-FFF2-40B4-BE49-F238E27FC236}">
                <a16:creationId xmlns:a16="http://schemas.microsoft.com/office/drawing/2014/main" id="{C7B74BFE-1503-4371-B058-D140E4BC9AF2}"/>
              </a:ext>
            </a:extLst>
          </p:cNvPr>
          <p:cNvSpPr>
            <a:spLocks noGrp="1"/>
          </p:cNvSpPr>
          <p:nvPr>
            <p:ph type="title"/>
          </p:nvPr>
        </p:nvSpPr>
        <p:spPr/>
        <p:txBody>
          <a:bodyPr/>
          <a:lstStyle/>
          <a:p>
            <a:r>
              <a:rPr lang="en-US" dirty="0"/>
              <a:t>Intel® Optane™ Technology and CXL™ Timeline</a:t>
            </a:r>
          </a:p>
        </p:txBody>
      </p:sp>
      <p:sp>
        <p:nvSpPr>
          <p:cNvPr id="144" name="Right Arrow 143">
            <a:extLst>
              <a:ext uri="{FF2B5EF4-FFF2-40B4-BE49-F238E27FC236}">
                <a16:creationId xmlns:a16="http://schemas.microsoft.com/office/drawing/2014/main" id="{B68935E5-0472-67B3-A787-C13501336601}"/>
              </a:ext>
            </a:extLst>
          </p:cNvPr>
          <p:cNvSpPr/>
          <p:nvPr/>
        </p:nvSpPr>
        <p:spPr>
          <a:xfrm rot="20557430">
            <a:off x="447115" y="2609451"/>
            <a:ext cx="10609180" cy="1333592"/>
          </a:xfrm>
          <a:prstGeom prst="rightArrow">
            <a:avLst>
              <a:gd name="adj1" fmla="val 50000"/>
              <a:gd name="adj2" fmla="val 50583"/>
            </a:avLst>
          </a:prstGeom>
          <a:gradFill>
            <a:gsLst>
              <a:gs pos="29000">
                <a:srgbClr val="002E54"/>
              </a:gs>
              <a:gs pos="0">
                <a:schemeClr val="bg2">
                  <a:lumMod val="75000"/>
                  <a:alpha val="0"/>
                </a:schemeClr>
              </a:gs>
              <a:gs pos="61000">
                <a:schemeClr val="bg2">
                  <a:lumMod val="50000"/>
                </a:schemeClr>
              </a:gs>
            </a:gsLst>
            <a:lin ang="0" scaled="0"/>
          </a:grad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algn="ctr" defTabSz="914515" fontAlgn="base">
              <a:lnSpc>
                <a:spcPct val="95000"/>
              </a:lnSpc>
              <a:spcBef>
                <a:spcPct val="30000"/>
              </a:spcBef>
              <a:spcAft>
                <a:spcPct val="0"/>
              </a:spcAft>
              <a:buClr>
                <a:srgbClr val="000000"/>
              </a:buClr>
            </a:pPr>
            <a:endParaRPr lang="en-US" sz="2000" dirty="0" err="1">
              <a:solidFill>
                <a:srgbClr val="FFFFFF"/>
              </a:solidFill>
              <a:latin typeface="IntelOne Text" panose="020B0503020203020204" pitchFamily="34" charset="77"/>
              <a:cs typeface="Arial"/>
            </a:endParaRPr>
          </a:p>
        </p:txBody>
      </p:sp>
      <p:sp>
        <p:nvSpPr>
          <p:cNvPr id="145" name="TextBox 144">
            <a:extLst>
              <a:ext uri="{FF2B5EF4-FFF2-40B4-BE49-F238E27FC236}">
                <a16:creationId xmlns:a16="http://schemas.microsoft.com/office/drawing/2014/main" id="{A08DF941-CC0B-7D97-D83E-058691E92ECD}"/>
              </a:ext>
            </a:extLst>
          </p:cNvPr>
          <p:cNvSpPr txBox="1"/>
          <p:nvPr/>
        </p:nvSpPr>
        <p:spPr>
          <a:xfrm>
            <a:off x="580349" y="4416916"/>
            <a:ext cx="1122423" cy="590931"/>
          </a:xfrm>
          <a:prstGeom prst="rect">
            <a:avLst/>
          </a:prstGeom>
          <a:noFill/>
        </p:spPr>
        <p:txBody>
          <a:bodyPr wrap="none" rtlCol="0">
            <a:spAutoFit/>
          </a:bodyPr>
          <a:lstStyle/>
          <a:p>
            <a:r>
              <a:rPr lang="en-US" sz="3600" dirty="0">
                <a:solidFill>
                  <a:schemeClr val="tx1"/>
                </a:solidFill>
                <a:latin typeface="+mj-lt"/>
              </a:rPr>
              <a:t>2015</a:t>
            </a:r>
          </a:p>
        </p:txBody>
      </p:sp>
      <p:sp>
        <p:nvSpPr>
          <p:cNvPr id="146" name="TextBox 145">
            <a:extLst>
              <a:ext uri="{FF2B5EF4-FFF2-40B4-BE49-F238E27FC236}">
                <a16:creationId xmlns:a16="http://schemas.microsoft.com/office/drawing/2014/main" id="{16F6F86B-29C0-0063-DC1C-51E703B0A85F}"/>
              </a:ext>
            </a:extLst>
          </p:cNvPr>
          <p:cNvSpPr txBox="1"/>
          <p:nvPr/>
        </p:nvSpPr>
        <p:spPr>
          <a:xfrm>
            <a:off x="465152" y="4939396"/>
            <a:ext cx="12788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dirty="0">
                <a:ln>
                  <a:noFill/>
                </a:ln>
                <a:solidFill>
                  <a:schemeClr val="tx1"/>
                </a:solidFill>
                <a:effectLst/>
                <a:uLnTx/>
                <a:uFillTx/>
                <a:cs typeface="Arial"/>
                <a:sym typeface="Helvetica Neue"/>
              </a:rPr>
              <a:t>3D </a:t>
            </a:r>
            <a:r>
              <a:rPr kumimoji="0" lang="en-US" sz="1800" b="0" i="0" u="none" strike="noStrike" kern="1200" cap="none" spc="-20" normalizeH="0" baseline="0" noProof="0" dirty="0" err="1">
                <a:ln>
                  <a:noFill/>
                </a:ln>
                <a:solidFill>
                  <a:schemeClr val="tx1"/>
                </a:solidFill>
                <a:effectLst/>
                <a:uLnTx/>
                <a:uFillTx/>
                <a:cs typeface="Arial"/>
                <a:sym typeface="Helvetica Neue"/>
              </a:rPr>
              <a:t>XPoint</a:t>
            </a:r>
            <a:endParaRPr kumimoji="0" lang="en-US" sz="1800" b="0" i="0" u="none" strike="noStrike" kern="1200" cap="none" spc="-20" normalizeH="0" baseline="0" noProof="0" dirty="0">
              <a:ln>
                <a:noFill/>
              </a:ln>
              <a:solidFill>
                <a:schemeClr val="tx1"/>
              </a:solidFill>
              <a:effectLst/>
              <a:uLnTx/>
              <a:uFillTx/>
              <a:cs typeface="Arial"/>
              <a:sym typeface="Helvetica Neue"/>
            </a:endParaRPr>
          </a:p>
        </p:txBody>
      </p:sp>
      <p:sp>
        <p:nvSpPr>
          <p:cNvPr id="147" name="TextBox 146">
            <a:extLst>
              <a:ext uri="{FF2B5EF4-FFF2-40B4-BE49-F238E27FC236}">
                <a16:creationId xmlns:a16="http://schemas.microsoft.com/office/drawing/2014/main" id="{6CF61486-116D-BF0F-4148-0F882331C262}"/>
              </a:ext>
            </a:extLst>
          </p:cNvPr>
          <p:cNvSpPr txBox="1"/>
          <p:nvPr/>
        </p:nvSpPr>
        <p:spPr>
          <a:xfrm>
            <a:off x="2370035" y="3895072"/>
            <a:ext cx="1098378" cy="590931"/>
          </a:xfrm>
          <a:prstGeom prst="rect">
            <a:avLst/>
          </a:prstGeom>
          <a:noFill/>
        </p:spPr>
        <p:txBody>
          <a:bodyPr wrap="none" rtlCol="0">
            <a:spAutoFit/>
          </a:bodyPr>
          <a:lstStyle/>
          <a:p>
            <a:r>
              <a:rPr lang="en-US" sz="3600" dirty="0">
                <a:solidFill>
                  <a:schemeClr val="tx1"/>
                </a:solidFill>
                <a:latin typeface="+mj-lt"/>
              </a:rPr>
              <a:t>2017</a:t>
            </a:r>
          </a:p>
        </p:txBody>
      </p:sp>
      <p:sp>
        <p:nvSpPr>
          <p:cNvPr id="149" name="TextBox 148">
            <a:extLst>
              <a:ext uri="{FF2B5EF4-FFF2-40B4-BE49-F238E27FC236}">
                <a16:creationId xmlns:a16="http://schemas.microsoft.com/office/drawing/2014/main" id="{AE366826-A413-3942-2726-B6C03F9B2473}"/>
              </a:ext>
            </a:extLst>
          </p:cNvPr>
          <p:cNvSpPr txBox="1"/>
          <p:nvPr/>
        </p:nvSpPr>
        <p:spPr>
          <a:xfrm>
            <a:off x="4227740" y="3315225"/>
            <a:ext cx="1124026" cy="590931"/>
          </a:xfrm>
          <a:prstGeom prst="rect">
            <a:avLst/>
          </a:prstGeom>
          <a:noFill/>
        </p:spPr>
        <p:txBody>
          <a:bodyPr wrap="none" rtlCol="0">
            <a:spAutoFit/>
          </a:bodyPr>
          <a:lstStyle/>
          <a:p>
            <a:r>
              <a:rPr lang="en-US" sz="3600" dirty="0">
                <a:solidFill>
                  <a:schemeClr val="tx1"/>
                </a:solidFill>
                <a:latin typeface="+mj-lt"/>
              </a:rPr>
              <a:t>2019</a:t>
            </a:r>
          </a:p>
        </p:txBody>
      </p:sp>
      <p:sp>
        <p:nvSpPr>
          <p:cNvPr id="151" name="TextBox 150">
            <a:extLst>
              <a:ext uri="{FF2B5EF4-FFF2-40B4-BE49-F238E27FC236}">
                <a16:creationId xmlns:a16="http://schemas.microsoft.com/office/drawing/2014/main" id="{224AD28D-5C42-1C6B-8799-1F4351FAB999}"/>
              </a:ext>
            </a:extLst>
          </p:cNvPr>
          <p:cNvSpPr txBox="1"/>
          <p:nvPr/>
        </p:nvSpPr>
        <p:spPr>
          <a:xfrm>
            <a:off x="6372438" y="2595424"/>
            <a:ext cx="1245854" cy="590931"/>
          </a:xfrm>
          <a:prstGeom prst="rect">
            <a:avLst/>
          </a:prstGeom>
          <a:noFill/>
        </p:spPr>
        <p:txBody>
          <a:bodyPr wrap="none" rtlCol="0">
            <a:spAutoFit/>
          </a:bodyPr>
          <a:lstStyle/>
          <a:p>
            <a:r>
              <a:rPr lang="en-US" sz="3600" dirty="0">
                <a:solidFill>
                  <a:schemeClr val="tx1"/>
                </a:solidFill>
                <a:latin typeface="+mj-lt"/>
              </a:rPr>
              <a:t>2022</a:t>
            </a:r>
          </a:p>
        </p:txBody>
      </p:sp>
      <p:sp>
        <p:nvSpPr>
          <p:cNvPr id="152" name="TextBox 151">
            <a:extLst>
              <a:ext uri="{FF2B5EF4-FFF2-40B4-BE49-F238E27FC236}">
                <a16:creationId xmlns:a16="http://schemas.microsoft.com/office/drawing/2014/main" id="{5B63AB15-4B01-F95A-3255-8AA4D4DD6AA6}"/>
              </a:ext>
            </a:extLst>
          </p:cNvPr>
          <p:cNvSpPr txBox="1"/>
          <p:nvPr/>
        </p:nvSpPr>
        <p:spPr>
          <a:xfrm>
            <a:off x="6404460" y="2092721"/>
            <a:ext cx="105637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dirty="0">
                <a:ln>
                  <a:noFill/>
                </a:ln>
                <a:solidFill>
                  <a:schemeClr val="tx1"/>
                </a:solidFill>
                <a:effectLst/>
                <a:uLnTx/>
                <a:uFillTx/>
                <a:cs typeface="Arial"/>
                <a:sym typeface="Helvetica Neue"/>
              </a:rPr>
              <a:t>CXL 3.0</a:t>
            </a:r>
          </a:p>
        </p:txBody>
      </p:sp>
      <p:pic>
        <p:nvPicPr>
          <p:cNvPr id="154" name="Picture 153" descr="Graphical user interface&#10;&#10;Description automatically generated with medium confidence">
            <a:extLst>
              <a:ext uri="{FF2B5EF4-FFF2-40B4-BE49-F238E27FC236}">
                <a16:creationId xmlns:a16="http://schemas.microsoft.com/office/drawing/2014/main" id="{B7DC4A2F-D3DB-BC42-273A-D7099EAA5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5154" y="5201472"/>
            <a:ext cx="1066410" cy="874537"/>
          </a:xfrm>
          <a:prstGeom prst="rect">
            <a:avLst/>
          </a:prstGeom>
        </p:spPr>
      </p:pic>
      <p:pic>
        <p:nvPicPr>
          <p:cNvPr id="155" name="Picture 154">
            <a:extLst>
              <a:ext uri="{FF2B5EF4-FFF2-40B4-BE49-F238E27FC236}">
                <a16:creationId xmlns:a16="http://schemas.microsoft.com/office/drawing/2014/main" id="{FC02541C-DF97-2FA4-4F9C-7F36929609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5512" y="4720286"/>
            <a:ext cx="1908490" cy="725225"/>
          </a:xfrm>
          <a:prstGeom prst="rect">
            <a:avLst/>
          </a:prstGeom>
        </p:spPr>
      </p:pic>
      <p:pic>
        <p:nvPicPr>
          <p:cNvPr id="158" name="Picture 2" descr="Image result for 3d xpoint png">
            <a:extLst>
              <a:ext uri="{FF2B5EF4-FFF2-40B4-BE49-F238E27FC236}">
                <a16:creationId xmlns:a16="http://schemas.microsoft.com/office/drawing/2014/main" id="{98FA8C24-C16C-5D23-B4CD-4754F13ECAB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9372" r="20026"/>
          <a:stretch/>
        </p:blipFill>
        <p:spPr bwMode="auto">
          <a:xfrm>
            <a:off x="465152" y="5279600"/>
            <a:ext cx="1278876" cy="117237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62" name="Group 161">
            <a:extLst>
              <a:ext uri="{FF2B5EF4-FFF2-40B4-BE49-F238E27FC236}">
                <a16:creationId xmlns:a16="http://schemas.microsoft.com/office/drawing/2014/main" id="{DEA0E975-FA78-99D9-4EA4-7C70FC85A1AA}"/>
              </a:ext>
            </a:extLst>
          </p:cNvPr>
          <p:cNvGrpSpPr/>
          <p:nvPr/>
        </p:nvGrpSpPr>
        <p:grpSpPr>
          <a:xfrm>
            <a:off x="1162006" y="2903024"/>
            <a:ext cx="1620421" cy="629682"/>
            <a:chOff x="7886935" y="3571960"/>
            <a:chExt cx="3087610" cy="1199822"/>
          </a:xfrm>
        </p:grpSpPr>
        <p:sp>
          <p:nvSpPr>
            <p:cNvPr id="160" name="Rectangle 159">
              <a:extLst>
                <a:ext uri="{FF2B5EF4-FFF2-40B4-BE49-F238E27FC236}">
                  <a16:creationId xmlns:a16="http://schemas.microsoft.com/office/drawing/2014/main" id="{7EE9758D-783E-92A6-A54F-289D349E1A66}"/>
                </a:ext>
              </a:extLst>
            </p:cNvPr>
            <p:cNvSpPr/>
            <p:nvPr/>
          </p:nvSpPr>
          <p:spPr>
            <a:xfrm>
              <a:off x="7886935" y="3571960"/>
              <a:ext cx="3087610" cy="1199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59" name="Picture 158">
              <a:extLst>
                <a:ext uri="{FF2B5EF4-FFF2-40B4-BE49-F238E27FC236}">
                  <a16:creationId xmlns:a16="http://schemas.microsoft.com/office/drawing/2014/main" id="{E871B406-C2C0-25E7-9E7C-357ED84C1B70}"/>
                </a:ext>
              </a:extLst>
            </p:cNvPr>
            <p:cNvPicPr>
              <a:picLocks noChangeAspect="1"/>
            </p:cNvPicPr>
            <p:nvPr/>
          </p:nvPicPr>
          <p:blipFill>
            <a:blip r:embed="rId6"/>
            <a:stretch>
              <a:fillRect/>
            </a:stretch>
          </p:blipFill>
          <p:spPr>
            <a:xfrm>
              <a:off x="7966300" y="3898382"/>
              <a:ext cx="2743200" cy="558800"/>
            </a:xfrm>
            <a:prstGeom prst="rect">
              <a:avLst/>
            </a:prstGeom>
          </p:spPr>
        </p:pic>
      </p:grpSp>
      <p:pic>
        <p:nvPicPr>
          <p:cNvPr id="167" name="Picture 166">
            <a:extLst>
              <a:ext uri="{FF2B5EF4-FFF2-40B4-BE49-F238E27FC236}">
                <a16:creationId xmlns:a16="http://schemas.microsoft.com/office/drawing/2014/main" id="{1BDDF139-56AA-8A7F-2B70-30A59889B7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3447" y="3952080"/>
            <a:ext cx="1521220" cy="620657"/>
          </a:xfrm>
          <a:prstGeom prst="rect">
            <a:avLst/>
          </a:prstGeom>
        </p:spPr>
      </p:pic>
      <p:pic>
        <p:nvPicPr>
          <p:cNvPr id="168" name="Picture 167">
            <a:extLst>
              <a:ext uri="{FF2B5EF4-FFF2-40B4-BE49-F238E27FC236}">
                <a16:creationId xmlns:a16="http://schemas.microsoft.com/office/drawing/2014/main" id="{F06A6F53-20C0-74ED-AF0B-B8A74013BE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2003" y="4477450"/>
            <a:ext cx="1521220" cy="608487"/>
          </a:xfrm>
          <a:prstGeom prst="rect">
            <a:avLst/>
          </a:prstGeom>
        </p:spPr>
      </p:pic>
      <p:pic>
        <p:nvPicPr>
          <p:cNvPr id="26" name="Picture 25">
            <a:extLst>
              <a:ext uri="{FF2B5EF4-FFF2-40B4-BE49-F238E27FC236}">
                <a16:creationId xmlns:a16="http://schemas.microsoft.com/office/drawing/2014/main" id="{3E64458A-373C-4763-8304-4A61117F4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767" y="3974777"/>
            <a:ext cx="1908490" cy="725225"/>
          </a:xfrm>
          <a:prstGeom prst="rect">
            <a:avLst/>
          </a:prstGeom>
        </p:spPr>
      </p:pic>
      <p:pic>
        <p:nvPicPr>
          <p:cNvPr id="27" name="Picture 26">
            <a:extLst>
              <a:ext uri="{FF2B5EF4-FFF2-40B4-BE49-F238E27FC236}">
                <a16:creationId xmlns:a16="http://schemas.microsoft.com/office/drawing/2014/main" id="{BF982C07-02DE-4B6F-97DA-71AC084ECF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2242" y="3218146"/>
            <a:ext cx="1521220" cy="620657"/>
          </a:xfrm>
          <a:prstGeom prst="rect">
            <a:avLst/>
          </a:prstGeom>
        </p:spPr>
      </p:pic>
      <p:sp>
        <p:nvSpPr>
          <p:cNvPr id="28" name="TextBox 27">
            <a:extLst>
              <a:ext uri="{FF2B5EF4-FFF2-40B4-BE49-F238E27FC236}">
                <a16:creationId xmlns:a16="http://schemas.microsoft.com/office/drawing/2014/main" id="{D843D18D-01B5-4F44-A1AF-99187DA4C590}"/>
              </a:ext>
            </a:extLst>
          </p:cNvPr>
          <p:cNvSpPr txBox="1"/>
          <p:nvPr/>
        </p:nvSpPr>
        <p:spPr>
          <a:xfrm>
            <a:off x="3987629" y="2797871"/>
            <a:ext cx="9024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dirty="0">
                <a:ln>
                  <a:noFill/>
                </a:ln>
                <a:solidFill>
                  <a:schemeClr val="tx1"/>
                </a:solidFill>
                <a:effectLst/>
                <a:uLnTx/>
                <a:uFillTx/>
                <a:cs typeface="Arial"/>
                <a:sym typeface="Helvetica Neue"/>
              </a:rPr>
              <a:t>CXL 1.1</a:t>
            </a:r>
          </a:p>
        </p:txBody>
      </p:sp>
      <p:sp>
        <p:nvSpPr>
          <p:cNvPr id="29" name="TextBox 28">
            <a:extLst>
              <a:ext uri="{FF2B5EF4-FFF2-40B4-BE49-F238E27FC236}">
                <a16:creationId xmlns:a16="http://schemas.microsoft.com/office/drawing/2014/main" id="{F59613CF-086F-4798-A14D-35639129040B}"/>
              </a:ext>
            </a:extLst>
          </p:cNvPr>
          <p:cNvSpPr txBox="1"/>
          <p:nvPr/>
        </p:nvSpPr>
        <p:spPr>
          <a:xfrm>
            <a:off x="5103890" y="2447276"/>
            <a:ext cx="105477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dirty="0">
                <a:ln>
                  <a:noFill/>
                </a:ln>
                <a:solidFill>
                  <a:schemeClr val="tx1"/>
                </a:solidFill>
                <a:effectLst/>
                <a:uLnTx/>
                <a:uFillTx/>
                <a:cs typeface="Arial"/>
                <a:sym typeface="Helvetica Neue"/>
              </a:rPr>
              <a:t>CXL 2.0</a:t>
            </a:r>
          </a:p>
        </p:txBody>
      </p:sp>
      <p:sp>
        <p:nvSpPr>
          <p:cNvPr id="30" name="TextBox 29">
            <a:extLst>
              <a:ext uri="{FF2B5EF4-FFF2-40B4-BE49-F238E27FC236}">
                <a16:creationId xmlns:a16="http://schemas.microsoft.com/office/drawing/2014/main" id="{74406250-7D61-4505-9A0B-5B40E7D0B827}"/>
              </a:ext>
            </a:extLst>
          </p:cNvPr>
          <p:cNvSpPr txBox="1"/>
          <p:nvPr/>
        </p:nvSpPr>
        <p:spPr>
          <a:xfrm>
            <a:off x="8138538" y="2023481"/>
            <a:ext cx="1492716" cy="590931"/>
          </a:xfrm>
          <a:prstGeom prst="rect">
            <a:avLst/>
          </a:prstGeom>
          <a:noFill/>
        </p:spPr>
        <p:txBody>
          <a:bodyPr wrap="none" rtlCol="0">
            <a:spAutoFit/>
          </a:bodyPr>
          <a:lstStyle/>
          <a:p>
            <a:r>
              <a:rPr lang="en-US" sz="3600" dirty="0">
                <a:solidFill>
                  <a:schemeClr val="tx1"/>
                </a:solidFill>
                <a:latin typeface="+mj-lt"/>
              </a:rPr>
              <a:t>Future</a:t>
            </a:r>
          </a:p>
        </p:txBody>
      </p:sp>
      <p:sp>
        <p:nvSpPr>
          <p:cNvPr id="31" name="TextBox 30">
            <a:extLst>
              <a:ext uri="{FF2B5EF4-FFF2-40B4-BE49-F238E27FC236}">
                <a16:creationId xmlns:a16="http://schemas.microsoft.com/office/drawing/2014/main" id="{71F59587-C9F1-40A6-9274-A1065D8FB0CB}"/>
              </a:ext>
            </a:extLst>
          </p:cNvPr>
          <p:cNvSpPr txBox="1"/>
          <p:nvPr/>
        </p:nvSpPr>
        <p:spPr>
          <a:xfrm>
            <a:off x="7605539" y="1270561"/>
            <a:ext cx="255871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dirty="0">
                <a:ln>
                  <a:noFill/>
                </a:ln>
                <a:solidFill>
                  <a:schemeClr val="tx1"/>
                </a:solidFill>
                <a:effectLst/>
                <a:uLnTx/>
                <a:uFillTx/>
                <a:cs typeface="Arial"/>
                <a:sym typeface="Helvetica Neue"/>
              </a:rPr>
              <a:t>CXL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spc="-20" dirty="0">
                <a:solidFill>
                  <a:schemeClr val="tx1"/>
                </a:solidFill>
                <a:cs typeface="Arial"/>
              </a:rPr>
              <a:t>Compatible Products*</a:t>
            </a:r>
            <a:endParaRPr kumimoji="0" lang="en-US" sz="1800" b="0" i="0" u="none" strike="noStrike" kern="1200" cap="none" spc="-20" normalizeH="0" baseline="0" noProof="0" dirty="0">
              <a:ln>
                <a:noFill/>
              </a:ln>
              <a:solidFill>
                <a:schemeClr val="tx1"/>
              </a:solidFill>
              <a:effectLst/>
              <a:uLnTx/>
              <a:uFillTx/>
              <a:cs typeface="Arial"/>
              <a:sym typeface="Helvetica Neue"/>
            </a:endParaRPr>
          </a:p>
        </p:txBody>
      </p:sp>
      <p:sp>
        <p:nvSpPr>
          <p:cNvPr id="32" name="TextBox 31">
            <a:extLst>
              <a:ext uri="{FF2B5EF4-FFF2-40B4-BE49-F238E27FC236}">
                <a16:creationId xmlns:a16="http://schemas.microsoft.com/office/drawing/2014/main" id="{BC28FE9F-A14D-4ADC-A292-2A3DACDD6FA8}"/>
              </a:ext>
            </a:extLst>
          </p:cNvPr>
          <p:cNvSpPr txBox="1"/>
          <p:nvPr/>
        </p:nvSpPr>
        <p:spPr>
          <a:xfrm>
            <a:off x="6468633" y="5865790"/>
            <a:ext cx="5045200" cy="461665"/>
          </a:xfrm>
          <a:prstGeom prst="rect">
            <a:avLst/>
          </a:prstGeom>
          <a:noFill/>
        </p:spPr>
        <p:txBody>
          <a:bodyPr wrap="square" rtlCol="0">
            <a:spAutoFit/>
          </a:bodyPr>
          <a:lstStyle/>
          <a:p>
            <a:pPr marL="114300" marR="0" lvl="0" indent="-114300"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20" normalizeH="0" baseline="0" noProof="0" dirty="0">
                <a:ln>
                  <a:noFill/>
                </a:ln>
                <a:solidFill>
                  <a:schemeClr val="tx1"/>
                </a:solidFill>
                <a:effectLst/>
                <a:uLnTx/>
                <a:uFillTx/>
                <a:cs typeface="Arial"/>
                <a:sym typeface="Helvetica Neue"/>
              </a:rPr>
              <a:t>* CXL 2.0 </a:t>
            </a:r>
            <a:r>
              <a:rPr lang="en-US" sz="1200" kern="1200" spc="-20" dirty="0">
                <a:solidFill>
                  <a:schemeClr val="tx1"/>
                </a:solidFill>
                <a:cs typeface="Arial"/>
              </a:rPr>
              <a:t>Compatible Products developed by 3</a:t>
            </a:r>
            <a:r>
              <a:rPr lang="en-US" sz="1200" kern="1200" spc="-20" baseline="30000" dirty="0">
                <a:solidFill>
                  <a:schemeClr val="tx1"/>
                </a:solidFill>
                <a:cs typeface="Arial"/>
              </a:rPr>
              <a:t>rd</a:t>
            </a:r>
            <a:r>
              <a:rPr lang="en-US" sz="1200" kern="1200" spc="-20" dirty="0">
                <a:solidFill>
                  <a:schemeClr val="tx1"/>
                </a:solidFill>
                <a:cs typeface="Arial"/>
              </a:rPr>
              <a:t> parties. Release dates are unknown. Currently, engineering samples are available</a:t>
            </a:r>
            <a:endParaRPr kumimoji="0" lang="en-US" sz="1200" b="0" i="0" u="none" strike="noStrike" kern="1200" cap="none" spc="-20" normalizeH="0" baseline="0" noProof="0" dirty="0">
              <a:ln>
                <a:noFill/>
              </a:ln>
              <a:solidFill>
                <a:schemeClr val="tx1"/>
              </a:solidFill>
              <a:effectLst/>
              <a:uLnTx/>
              <a:uFillTx/>
              <a:cs typeface="Arial"/>
              <a:sym typeface="Helvetica Neue"/>
            </a:endParaRPr>
          </a:p>
        </p:txBody>
      </p:sp>
      <p:sp>
        <p:nvSpPr>
          <p:cNvPr id="4" name="TextBox 3">
            <a:extLst>
              <a:ext uri="{FF2B5EF4-FFF2-40B4-BE49-F238E27FC236}">
                <a16:creationId xmlns:a16="http://schemas.microsoft.com/office/drawing/2014/main" id="{56794EFE-EF66-411A-4877-E5DE452C7D77}"/>
              </a:ext>
            </a:extLst>
          </p:cNvPr>
          <p:cNvSpPr txBox="1"/>
          <p:nvPr/>
        </p:nvSpPr>
        <p:spPr>
          <a:xfrm>
            <a:off x="1289978" y="3537173"/>
            <a:ext cx="13644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dirty="0">
                <a:ln>
                  <a:noFill/>
                </a:ln>
                <a:solidFill>
                  <a:schemeClr val="tx1"/>
                </a:solidFill>
                <a:effectLst/>
                <a:uLnTx/>
                <a:uFillTx/>
                <a:cs typeface="Arial"/>
                <a:sym typeface="Helvetica Neue"/>
              </a:rPr>
              <a:t>Introduced</a:t>
            </a:r>
          </a:p>
        </p:txBody>
      </p:sp>
    </p:spTree>
    <p:extLst>
      <p:ext uri="{BB962C8B-B14F-4D97-AF65-F5344CB8AC3E}">
        <p14:creationId xmlns:p14="http://schemas.microsoft.com/office/powerpoint/2010/main" val="167260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0855-0D45-40AE-994F-6C700A6ED8BE}"/>
              </a:ext>
            </a:extLst>
          </p:cNvPr>
          <p:cNvSpPr>
            <a:spLocks noGrp="1"/>
          </p:cNvSpPr>
          <p:nvPr>
            <p:ph type="title"/>
          </p:nvPr>
        </p:nvSpPr>
        <p:spPr/>
        <p:txBody>
          <a:bodyPr/>
          <a:lstStyle/>
          <a:p>
            <a:r>
              <a:rPr lang="en-US" dirty="0"/>
              <a:t>Memory and Data Tiering are the Way Forward</a:t>
            </a:r>
          </a:p>
        </p:txBody>
      </p:sp>
      <p:grpSp>
        <p:nvGrpSpPr>
          <p:cNvPr id="15" name="Group 14">
            <a:extLst>
              <a:ext uri="{FF2B5EF4-FFF2-40B4-BE49-F238E27FC236}">
                <a16:creationId xmlns:a16="http://schemas.microsoft.com/office/drawing/2014/main" id="{E7104908-5501-A2D9-BDB6-EF51305AE521}"/>
              </a:ext>
            </a:extLst>
          </p:cNvPr>
          <p:cNvGrpSpPr/>
          <p:nvPr/>
        </p:nvGrpSpPr>
        <p:grpSpPr>
          <a:xfrm>
            <a:off x="555835" y="1295591"/>
            <a:ext cx="10451625" cy="3109567"/>
            <a:chOff x="514822" y="2910227"/>
            <a:chExt cx="10451625" cy="3109567"/>
          </a:xfrm>
        </p:grpSpPr>
        <p:sp>
          <p:nvSpPr>
            <p:cNvPr id="18" name="Rectangle 17">
              <a:extLst>
                <a:ext uri="{FF2B5EF4-FFF2-40B4-BE49-F238E27FC236}">
                  <a16:creationId xmlns:a16="http://schemas.microsoft.com/office/drawing/2014/main" id="{21D4C271-06BE-32BB-B5A2-0786F1BB5BC0}"/>
                </a:ext>
              </a:extLst>
            </p:cNvPr>
            <p:cNvSpPr/>
            <p:nvPr/>
          </p:nvSpPr>
          <p:spPr>
            <a:xfrm>
              <a:off x="839840" y="3224974"/>
              <a:ext cx="4649753" cy="2786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8" name="TextBox 7">
              <a:extLst>
                <a:ext uri="{FF2B5EF4-FFF2-40B4-BE49-F238E27FC236}">
                  <a16:creationId xmlns:a16="http://schemas.microsoft.com/office/drawing/2014/main" id="{EB1CCAB6-30C9-4A3B-BF67-2B2C4443C467}"/>
                </a:ext>
              </a:extLst>
            </p:cNvPr>
            <p:cNvSpPr txBox="1"/>
            <p:nvPr/>
          </p:nvSpPr>
          <p:spPr>
            <a:xfrm>
              <a:off x="1258449" y="3296484"/>
              <a:ext cx="3811262" cy="141577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600"/>
                </a:spcBef>
                <a:spcAft>
                  <a:spcPts val="0"/>
                </a:spcAft>
                <a:buClrTx/>
                <a:buSzTx/>
                <a:buFontTx/>
                <a:buNone/>
                <a:tabLst/>
                <a:defRPr/>
              </a:pPr>
              <a:r>
                <a:rPr lang="en-US" sz="2800" dirty="0">
                  <a:solidFill>
                    <a:schemeClr val="accent3"/>
                  </a:solidFill>
                  <a:latin typeface="+mj-lt"/>
                  <a:cs typeface="Arial"/>
                </a:rPr>
                <a:t>Today</a:t>
              </a:r>
              <a:endParaRPr lang="en-US" sz="2000" dirty="0">
                <a:solidFill>
                  <a:schemeClr val="accent3"/>
                </a:solidFill>
                <a:latin typeface="+mj-lt"/>
                <a:cs typeface="Arial"/>
              </a:endParaRPr>
            </a:p>
            <a:p>
              <a:pPr marL="0" marR="0" lvl="0" indent="0" algn="ctr" defTabSz="2438338" rtl="0" eaLnBrk="1" fontAlgn="auto" latinLnBrk="0" hangingPunct="0">
                <a:lnSpc>
                  <a:spcPct val="100000"/>
                </a:lnSpc>
                <a:spcBef>
                  <a:spcPts val="600"/>
                </a:spcBef>
                <a:spcAft>
                  <a:spcPts val="0"/>
                </a:spcAft>
                <a:buClrTx/>
                <a:buSzTx/>
                <a:buFontTx/>
                <a:buNone/>
                <a:tabLst/>
                <a:defRPr/>
              </a:pPr>
              <a:r>
                <a:rPr lang="en-US" sz="1800" dirty="0">
                  <a:solidFill>
                    <a:schemeClr val="tx1"/>
                  </a:solidFill>
                  <a:latin typeface="IntelOne Text" panose="020B0503020203020204" pitchFamily="34" charset="77"/>
                  <a:cs typeface="Arial"/>
                </a:rPr>
                <a:t>There is a significant business value with Intel® technology today and the near future</a:t>
              </a:r>
            </a:p>
          </p:txBody>
        </p:sp>
        <p:grpSp>
          <p:nvGrpSpPr>
            <p:cNvPr id="27" name="Group 26">
              <a:extLst>
                <a:ext uri="{FF2B5EF4-FFF2-40B4-BE49-F238E27FC236}">
                  <a16:creationId xmlns:a16="http://schemas.microsoft.com/office/drawing/2014/main" id="{CA11DE2A-A613-5DA2-15DF-DAED63DED501}"/>
                </a:ext>
              </a:extLst>
            </p:cNvPr>
            <p:cNvGrpSpPr/>
            <p:nvPr/>
          </p:nvGrpSpPr>
          <p:grpSpPr>
            <a:xfrm>
              <a:off x="2022422" y="4860268"/>
              <a:ext cx="2183685" cy="930954"/>
              <a:chOff x="909195" y="4736653"/>
              <a:chExt cx="2614511" cy="1114625"/>
            </a:xfrm>
          </p:grpSpPr>
          <p:pic>
            <p:nvPicPr>
              <p:cNvPr id="23" name="Picture 22">
                <a:extLst>
                  <a:ext uri="{FF2B5EF4-FFF2-40B4-BE49-F238E27FC236}">
                    <a16:creationId xmlns:a16="http://schemas.microsoft.com/office/drawing/2014/main" id="{050753E8-4973-E777-2A79-D3C0407D5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95" y="4736653"/>
                <a:ext cx="1114625" cy="1114625"/>
              </a:xfrm>
              <a:prstGeom prst="rect">
                <a:avLst/>
              </a:prstGeom>
            </p:spPr>
          </p:pic>
          <p:pic>
            <p:nvPicPr>
              <p:cNvPr id="26" name="Picture 25">
                <a:extLst>
                  <a:ext uri="{FF2B5EF4-FFF2-40B4-BE49-F238E27FC236}">
                    <a16:creationId xmlns:a16="http://schemas.microsoft.com/office/drawing/2014/main" id="{146AEA7A-CBFD-5058-F6FC-2DEEBAB06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081" y="4736653"/>
                <a:ext cx="1114625" cy="1114625"/>
              </a:xfrm>
              <a:prstGeom prst="rect">
                <a:avLst/>
              </a:prstGeom>
            </p:spPr>
          </p:pic>
        </p:grpSp>
        <p:sp>
          <p:nvSpPr>
            <p:cNvPr id="28" name="Rectangle 27">
              <a:extLst>
                <a:ext uri="{FF2B5EF4-FFF2-40B4-BE49-F238E27FC236}">
                  <a16:creationId xmlns:a16="http://schemas.microsoft.com/office/drawing/2014/main" id="{8CBB4DDB-1A38-1DF1-FBA3-93CC83E4A82C}"/>
                </a:ext>
              </a:extLst>
            </p:cNvPr>
            <p:cNvSpPr/>
            <p:nvPr/>
          </p:nvSpPr>
          <p:spPr>
            <a:xfrm>
              <a:off x="6316694" y="3224973"/>
              <a:ext cx="4649753" cy="2794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9" name="TextBox 28">
              <a:extLst>
                <a:ext uri="{FF2B5EF4-FFF2-40B4-BE49-F238E27FC236}">
                  <a16:creationId xmlns:a16="http://schemas.microsoft.com/office/drawing/2014/main" id="{EEBB1086-4A68-D30D-06B5-A2857E01F461}"/>
                </a:ext>
              </a:extLst>
            </p:cNvPr>
            <p:cNvSpPr txBox="1"/>
            <p:nvPr/>
          </p:nvSpPr>
          <p:spPr>
            <a:xfrm>
              <a:off x="6658527" y="3296484"/>
              <a:ext cx="3983894" cy="141577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600"/>
                </a:spcBef>
                <a:spcAft>
                  <a:spcPts val="0"/>
                </a:spcAft>
                <a:buClrTx/>
                <a:buSzTx/>
                <a:buFontTx/>
                <a:buNone/>
                <a:tabLst/>
                <a:defRPr/>
              </a:pPr>
              <a:r>
                <a:rPr lang="en-US" sz="2800" dirty="0">
                  <a:solidFill>
                    <a:schemeClr val="accent6"/>
                  </a:solidFill>
                  <a:latin typeface="+mj-lt"/>
                  <a:cs typeface="Arial"/>
                </a:rPr>
                <a:t>Tomorrow</a:t>
              </a:r>
              <a:endParaRPr lang="en-US" sz="2000" dirty="0">
                <a:solidFill>
                  <a:schemeClr val="accent6"/>
                </a:solidFill>
                <a:latin typeface="+mj-lt"/>
                <a:cs typeface="Arial"/>
              </a:endParaRPr>
            </a:p>
            <a:p>
              <a:pPr marL="0" marR="0" lvl="0" indent="0" algn="ctr" defTabSz="2438338" rtl="0" eaLnBrk="1" fontAlgn="auto" latinLnBrk="0" hangingPunct="0">
                <a:lnSpc>
                  <a:spcPct val="100000"/>
                </a:lnSpc>
                <a:spcBef>
                  <a:spcPts val="600"/>
                </a:spcBef>
                <a:spcAft>
                  <a:spcPts val="0"/>
                </a:spcAft>
                <a:buClrTx/>
                <a:buSzTx/>
                <a:buFontTx/>
                <a:buNone/>
                <a:tabLst/>
                <a:defRPr/>
              </a:pPr>
              <a:r>
                <a:rPr lang="en-US" sz="1800" dirty="0">
                  <a:solidFill>
                    <a:schemeClr val="tx1"/>
                  </a:solidFill>
                  <a:latin typeface="IntelOne Text" panose="020B0503020203020204" pitchFamily="34" charset="77"/>
                  <a:cs typeface="Arial"/>
                </a:rPr>
                <a:t>The eventual transition from </a:t>
              </a:r>
              <a:br>
                <a:rPr lang="en-US" sz="1800" dirty="0">
                  <a:solidFill>
                    <a:schemeClr val="tx1"/>
                  </a:solidFill>
                  <a:latin typeface="IntelOne Text" panose="020B0503020203020204" pitchFamily="34" charset="77"/>
                  <a:cs typeface="Arial"/>
                </a:rPr>
              </a:br>
              <a:r>
                <a:rPr lang="en-US" sz="1800" dirty="0">
                  <a:solidFill>
                    <a:schemeClr val="tx1"/>
                  </a:solidFill>
                  <a:latin typeface="IntelOne Text" panose="020B0503020203020204" pitchFamily="34" charset="77"/>
                  <a:cs typeface="Arial"/>
                </a:rPr>
                <a:t>Intel® Optane™ technology to CXL™ is logical and widely supported</a:t>
              </a:r>
            </a:p>
          </p:txBody>
        </p:sp>
        <p:grpSp>
          <p:nvGrpSpPr>
            <p:cNvPr id="44" name="Group 43">
              <a:extLst>
                <a:ext uri="{FF2B5EF4-FFF2-40B4-BE49-F238E27FC236}">
                  <a16:creationId xmlns:a16="http://schemas.microsoft.com/office/drawing/2014/main" id="{27D326EB-96AB-33D8-F069-E8EA5B91CFC3}"/>
                </a:ext>
              </a:extLst>
            </p:cNvPr>
            <p:cNvGrpSpPr/>
            <p:nvPr/>
          </p:nvGrpSpPr>
          <p:grpSpPr>
            <a:xfrm>
              <a:off x="7452252" y="4954968"/>
              <a:ext cx="2216549" cy="930954"/>
              <a:chOff x="6989045" y="3822806"/>
              <a:chExt cx="2653859" cy="1114625"/>
            </a:xfrm>
          </p:grpSpPr>
          <p:pic>
            <p:nvPicPr>
              <p:cNvPr id="31" name="Picture 30">
                <a:extLst>
                  <a:ext uri="{FF2B5EF4-FFF2-40B4-BE49-F238E27FC236}">
                    <a16:creationId xmlns:a16="http://schemas.microsoft.com/office/drawing/2014/main" id="{A0907A4F-C8EE-69D5-0C7B-74638E31C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045" y="3822806"/>
                <a:ext cx="1114625" cy="1114625"/>
              </a:xfrm>
              <a:prstGeom prst="rect">
                <a:avLst/>
              </a:prstGeom>
            </p:spPr>
          </p:pic>
          <p:sp>
            <p:nvSpPr>
              <p:cNvPr id="36" name="Rectangle 35">
                <a:extLst>
                  <a:ext uri="{FF2B5EF4-FFF2-40B4-BE49-F238E27FC236}">
                    <a16:creationId xmlns:a16="http://schemas.microsoft.com/office/drawing/2014/main" id="{5ADAC8EF-6AFA-072B-E38C-F0A3E0CD43CD}"/>
                  </a:ext>
                </a:extLst>
              </p:cNvPr>
              <p:cNvSpPr/>
              <p:nvPr/>
            </p:nvSpPr>
            <p:spPr>
              <a:xfrm>
                <a:off x="8488931" y="3822806"/>
                <a:ext cx="1114625" cy="1114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40" name="Group 39">
                <a:extLst>
                  <a:ext uri="{FF2B5EF4-FFF2-40B4-BE49-F238E27FC236}">
                    <a16:creationId xmlns:a16="http://schemas.microsoft.com/office/drawing/2014/main" id="{5A2E00A8-F869-40E2-B05F-152AA3EE7C9E}"/>
                  </a:ext>
                </a:extLst>
              </p:cNvPr>
              <p:cNvGrpSpPr/>
              <p:nvPr/>
            </p:nvGrpSpPr>
            <p:grpSpPr>
              <a:xfrm>
                <a:off x="8488931" y="3910608"/>
                <a:ext cx="1153973" cy="780858"/>
                <a:chOff x="6493409" y="3712475"/>
                <a:chExt cx="1153973" cy="780858"/>
              </a:xfrm>
            </p:grpSpPr>
            <p:pic>
              <p:nvPicPr>
                <p:cNvPr id="38" name="Picture 37">
                  <a:extLst>
                    <a:ext uri="{FF2B5EF4-FFF2-40B4-BE49-F238E27FC236}">
                      <a16:creationId xmlns:a16="http://schemas.microsoft.com/office/drawing/2014/main" id="{9CA1DE82-2D62-8287-9D4A-F062EE7FC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462" y="3712475"/>
                  <a:ext cx="990518" cy="309097"/>
                </a:xfrm>
                <a:prstGeom prst="rect">
                  <a:avLst/>
                </a:prstGeom>
              </p:spPr>
            </p:pic>
            <p:sp>
              <p:nvSpPr>
                <p:cNvPr id="39" name="TextBox 38">
                  <a:extLst>
                    <a:ext uri="{FF2B5EF4-FFF2-40B4-BE49-F238E27FC236}">
                      <a16:creationId xmlns:a16="http://schemas.microsoft.com/office/drawing/2014/main" id="{6014E16C-3E89-9EE1-37B8-8990186F8C0F}"/>
                    </a:ext>
                  </a:extLst>
                </p:cNvPr>
                <p:cNvSpPr txBox="1"/>
                <p:nvPr/>
              </p:nvSpPr>
              <p:spPr>
                <a:xfrm>
                  <a:off x="6493409" y="4068602"/>
                  <a:ext cx="1153973" cy="424731"/>
                </a:xfrm>
                <a:prstGeom prst="rect">
                  <a:avLst/>
                </a:prstGeom>
                <a:noFill/>
              </p:spPr>
              <p:txBody>
                <a:bodyPr wrap="square" rtlCol="0">
                  <a:spAutoFit/>
                </a:bodyPr>
                <a:lstStyle/>
                <a:p>
                  <a:pPr algn="ctr"/>
                  <a:r>
                    <a:rPr lang="en-US" sz="1200" dirty="0"/>
                    <a:t>Compute Express Link</a:t>
                  </a:r>
                </a:p>
              </p:txBody>
            </p:sp>
          </p:grpSp>
        </p:grpSp>
        <p:sp>
          <p:nvSpPr>
            <p:cNvPr id="41" name="Rectangle 40">
              <a:extLst>
                <a:ext uri="{FF2B5EF4-FFF2-40B4-BE49-F238E27FC236}">
                  <a16:creationId xmlns:a16="http://schemas.microsoft.com/office/drawing/2014/main" id="{857F7B7F-62F4-6A5B-0FC8-012549AB6E89}"/>
                </a:ext>
              </a:extLst>
            </p:cNvPr>
            <p:cNvSpPr/>
            <p:nvPr/>
          </p:nvSpPr>
          <p:spPr>
            <a:xfrm>
              <a:off x="5991676" y="2910227"/>
              <a:ext cx="325019" cy="3250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42" name="Rectangle 41">
              <a:extLst>
                <a:ext uri="{FF2B5EF4-FFF2-40B4-BE49-F238E27FC236}">
                  <a16:creationId xmlns:a16="http://schemas.microsoft.com/office/drawing/2014/main" id="{093119F3-CB03-C8EF-2E8A-1872411A876C}"/>
                </a:ext>
              </a:extLst>
            </p:cNvPr>
            <p:cNvSpPr/>
            <p:nvPr/>
          </p:nvSpPr>
          <p:spPr>
            <a:xfrm>
              <a:off x="514822" y="2910227"/>
              <a:ext cx="325019" cy="325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16" name="Group 15">
            <a:extLst>
              <a:ext uri="{FF2B5EF4-FFF2-40B4-BE49-F238E27FC236}">
                <a16:creationId xmlns:a16="http://schemas.microsoft.com/office/drawing/2014/main" id="{AD3D08A7-9221-F7C6-4182-A0C2A8114C73}"/>
              </a:ext>
            </a:extLst>
          </p:cNvPr>
          <p:cNvGrpSpPr/>
          <p:nvPr/>
        </p:nvGrpSpPr>
        <p:grpSpPr>
          <a:xfrm>
            <a:off x="0" y="4861371"/>
            <a:ext cx="11733415" cy="1535304"/>
            <a:chOff x="11575" y="4782994"/>
            <a:chExt cx="11733415" cy="1535304"/>
          </a:xfrm>
        </p:grpSpPr>
        <p:sp>
          <p:nvSpPr>
            <p:cNvPr id="14" name="Rectangle 13">
              <a:extLst>
                <a:ext uri="{FF2B5EF4-FFF2-40B4-BE49-F238E27FC236}">
                  <a16:creationId xmlns:a16="http://schemas.microsoft.com/office/drawing/2014/main" id="{66896D04-DBEB-793B-2521-7E1DB07CB875}"/>
                </a:ext>
              </a:extLst>
            </p:cNvPr>
            <p:cNvSpPr/>
            <p:nvPr/>
          </p:nvSpPr>
          <p:spPr>
            <a:xfrm>
              <a:off x="11575" y="4782994"/>
              <a:ext cx="11733415" cy="153530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4" name="Group 3">
              <a:extLst>
                <a:ext uri="{FF2B5EF4-FFF2-40B4-BE49-F238E27FC236}">
                  <a16:creationId xmlns:a16="http://schemas.microsoft.com/office/drawing/2014/main" id="{83B27469-CCB0-4F24-D59D-525D28C2DB27}"/>
                </a:ext>
              </a:extLst>
            </p:cNvPr>
            <p:cNvGrpSpPr/>
            <p:nvPr/>
          </p:nvGrpSpPr>
          <p:grpSpPr>
            <a:xfrm>
              <a:off x="3567711" y="5004064"/>
              <a:ext cx="3704381" cy="1011866"/>
              <a:chOff x="6131947" y="3242108"/>
              <a:chExt cx="3704381" cy="1011866"/>
            </a:xfrm>
          </p:grpSpPr>
          <p:pic>
            <p:nvPicPr>
              <p:cNvPr id="5" name="Picture 4">
                <a:extLst>
                  <a:ext uri="{FF2B5EF4-FFF2-40B4-BE49-F238E27FC236}">
                    <a16:creationId xmlns:a16="http://schemas.microsoft.com/office/drawing/2014/main" id="{18B195A5-460B-3D91-4F3A-5C4995148E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1947" y="3242108"/>
                <a:ext cx="648319" cy="648319"/>
              </a:xfrm>
              <a:prstGeom prst="rect">
                <a:avLst/>
              </a:prstGeom>
              <a:noFill/>
            </p:spPr>
          </p:pic>
          <p:sp>
            <p:nvSpPr>
              <p:cNvPr id="6" name="TextBox 5">
                <a:extLst>
                  <a:ext uri="{FF2B5EF4-FFF2-40B4-BE49-F238E27FC236}">
                    <a16:creationId xmlns:a16="http://schemas.microsoft.com/office/drawing/2014/main" id="{660C1632-9650-8CBF-2C5B-6158A35FE44B}"/>
                  </a:ext>
                </a:extLst>
              </p:cNvPr>
              <p:cNvSpPr txBox="1"/>
              <p:nvPr/>
            </p:nvSpPr>
            <p:spPr>
              <a:xfrm>
                <a:off x="7017905" y="3292172"/>
                <a:ext cx="2818423" cy="96180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Do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Increase Memory Size</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Consolidate Workloads</a:t>
                </a:r>
              </a:p>
            </p:txBody>
          </p:sp>
        </p:grpSp>
        <p:grpSp>
          <p:nvGrpSpPr>
            <p:cNvPr id="7" name="Group 6">
              <a:extLst>
                <a:ext uri="{FF2B5EF4-FFF2-40B4-BE49-F238E27FC236}">
                  <a16:creationId xmlns:a16="http://schemas.microsoft.com/office/drawing/2014/main" id="{83739E23-363D-5E94-365A-6604EE39553A}"/>
                </a:ext>
              </a:extLst>
            </p:cNvPr>
            <p:cNvGrpSpPr/>
            <p:nvPr/>
          </p:nvGrpSpPr>
          <p:grpSpPr>
            <a:xfrm>
              <a:off x="435434" y="5041105"/>
              <a:ext cx="3173975" cy="961802"/>
              <a:chOff x="6131947" y="1580939"/>
              <a:chExt cx="3173975" cy="961802"/>
            </a:xfrm>
          </p:grpSpPr>
          <p:pic>
            <p:nvPicPr>
              <p:cNvPr id="9" name="Picture 8">
                <a:extLst>
                  <a:ext uri="{FF2B5EF4-FFF2-40B4-BE49-F238E27FC236}">
                    <a16:creationId xmlns:a16="http://schemas.microsoft.com/office/drawing/2014/main" id="{CC9F28A9-F809-E058-F637-C1F6B39D60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1947" y="1625913"/>
                <a:ext cx="635297" cy="620171"/>
              </a:xfrm>
              <a:prstGeom prst="rect">
                <a:avLst/>
              </a:prstGeom>
              <a:noFill/>
            </p:spPr>
          </p:pic>
          <p:sp>
            <p:nvSpPr>
              <p:cNvPr id="10" name="TextBox 9">
                <a:extLst>
                  <a:ext uri="{FF2B5EF4-FFF2-40B4-BE49-F238E27FC236}">
                    <a16:creationId xmlns:a16="http://schemas.microsoft.com/office/drawing/2014/main" id="{A8207F21-6670-CD79-482F-4DD1220AB12A}"/>
                  </a:ext>
                </a:extLst>
              </p:cNvPr>
              <p:cNvSpPr txBox="1"/>
              <p:nvPr/>
            </p:nvSpPr>
            <p:spPr>
              <a:xfrm>
                <a:off x="7017906" y="1580939"/>
                <a:ext cx="2288016" cy="96180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Save More</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kumimoji="0" lang="en-US" sz="1800" b="0" i="0" u="none" strike="noStrike" kern="0" cap="none" spc="0" normalizeH="0" baseline="0" noProof="0" dirty="0">
                    <a:ln>
                      <a:noFill/>
                    </a:ln>
                    <a:solidFill>
                      <a:schemeClr val="tx1"/>
                    </a:solidFill>
                    <a:effectLst/>
                    <a:uLnTx/>
                    <a:uFillTx/>
                    <a:latin typeface="IntelOne Text" panose="020B0503020203020204" pitchFamily="34" charset="77"/>
                    <a:ea typeface="+mn-ea"/>
                    <a:cs typeface="Arial"/>
                    <a:sym typeface="Helvetica Neue"/>
                  </a:rPr>
                  <a:t>Improve TCO</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Displace DRAM</a:t>
                </a:r>
                <a:endParaRPr kumimoji="0" lang="en-US" sz="18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endParaRPr>
              </a:p>
            </p:txBody>
          </p:sp>
        </p:grpSp>
        <p:grpSp>
          <p:nvGrpSpPr>
            <p:cNvPr id="11" name="Group 10">
              <a:extLst>
                <a:ext uri="{FF2B5EF4-FFF2-40B4-BE49-F238E27FC236}">
                  <a16:creationId xmlns:a16="http://schemas.microsoft.com/office/drawing/2014/main" id="{A050CB55-366C-38C8-72BB-6380D0DE3A3E}"/>
                </a:ext>
              </a:extLst>
            </p:cNvPr>
            <p:cNvGrpSpPr/>
            <p:nvPr/>
          </p:nvGrpSpPr>
          <p:grpSpPr>
            <a:xfrm>
              <a:off x="7452252" y="5041105"/>
              <a:ext cx="4191880" cy="961802"/>
              <a:chOff x="5932572" y="4964219"/>
              <a:chExt cx="4191880" cy="961802"/>
            </a:xfrm>
          </p:grpSpPr>
          <p:pic>
            <p:nvPicPr>
              <p:cNvPr id="12" name="Picture 11">
                <a:extLst>
                  <a:ext uri="{FF2B5EF4-FFF2-40B4-BE49-F238E27FC236}">
                    <a16:creationId xmlns:a16="http://schemas.microsoft.com/office/drawing/2014/main" id="{08B51CC1-7379-BF24-9D3D-F79D35153C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32572" y="5017081"/>
                <a:ext cx="844410" cy="612197"/>
              </a:xfrm>
              <a:prstGeom prst="rect">
                <a:avLst/>
              </a:prstGeom>
              <a:noFill/>
            </p:spPr>
          </p:pic>
          <p:sp>
            <p:nvSpPr>
              <p:cNvPr id="13" name="TextBox 12">
                <a:extLst>
                  <a:ext uri="{FF2B5EF4-FFF2-40B4-BE49-F238E27FC236}">
                    <a16:creationId xmlns:a16="http://schemas.microsoft.com/office/drawing/2014/main" id="{60FA8794-643F-D98B-4014-B9FA068CE26B}"/>
                  </a:ext>
                </a:extLst>
              </p:cNvPr>
              <p:cNvSpPr txBox="1"/>
              <p:nvPr/>
            </p:nvSpPr>
            <p:spPr>
              <a:xfrm>
                <a:off x="7017905" y="4964219"/>
                <a:ext cx="3106547" cy="96180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defTabSz="2438338" rtl="0" eaLnBrk="1" fontAlgn="auto" latinLnBrk="0" hangingPunct="0">
                  <a:lnSpc>
                    <a:spcPct val="100000"/>
                  </a:lnSpc>
                  <a:spcBef>
                    <a:spcPts val="50"/>
                  </a:spcBef>
                  <a:spcAft>
                    <a:spcPts val="0"/>
                  </a:spcAft>
                  <a:buClrTx/>
                  <a:buSzTx/>
                  <a:buFontTx/>
                  <a:buNone/>
                  <a:tabLst/>
                  <a:defRPr/>
                </a:pPr>
                <a:r>
                  <a:rPr lang="en-US" dirty="0">
                    <a:solidFill>
                      <a:srgbClr val="FFFFFF"/>
                    </a:solidFill>
                    <a:latin typeface="+mj-lt"/>
                    <a:cs typeface="Arial"/>
                  </a:rPr>
                  <a:t>Go Faster</a:t>
                </a:r>
                <a:endParaRPr kumimoji="0" lang="en-US" b="0" i="0" u="none" strike="noStrike" kern="0" cap="none" spc="0" normalizeH="0" baseline="0" noProof="0" dirty="0">
                  <a:ln>
                    <a:noFill/>
                  </a:ln>
                  <a:solidFill>
                    <a:srgbClr val="FFFFFF"/>
                  </a:solidFill>
                  <a:effectLst/>
                  <a:uLnTx/>
                  <a:uFillTx/>
                  <a:latin typeface="+mj-lt"/>
                  <a:ea typeface="+mn-ea"/>
                  <a:cs typeface="Arial"/>
                  <a:sym typeface="Helvetica Neue"/>
                </a:endParaRP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Break the I/O Bottlenecks</a:t>
                </a:r>
              </a:p>
              <a:p>
                <a:pPr marL="231775" marR="0" lvl="0" indent="-231775" defTabSz="2438338" rtl="0" eaLnBrk="1" fontAlgn="auto" latinLnBrk="0" hangingPunct="0">
                  <a:lnSpc>
                    <a:spcPct val="100000"/>
                  </a:lnSpc>
                  <a:spcBef>
                    <a:spcPts val="50"/>
                  </a:spcBef>
                  <a:spcAft>
                    <a:spcPts val="0"/>
                  </a:spcAft>
                  <a:buClrTx/>
                  <a:buSzTx/>
                  <a:buFont typeface="Wingdings" pitchFamily="2" charset="2"/>
                  <a:buChar char="§"/>
                  <a:defRPr/>
                </a:pPr>
                <a:r>
                  <a:rPr lang="en-US" sz="1800" dirty="0">
                    <a:solidFill>
                      <a:schemeClr val="tx1"/>
                    </a:solidFill>
                    <a:latin typeface="IntelOne Text" panose="020B0503020203020204" pitchFamily="34" charset="77"/>
                    <a:cs typeface="Arial"/>
                  </a:rPr>
                  <a:t>Add High-Speed Storage</a:t>
                </a:r>
              </a:p>
            </p:txBody>
          </p:sp>
        </p:grpSp>
      </p:grpSp>
    </p:spTree>
    <p:extLst>
      <p:ext uri="{BB962C8B-B14F-4D97-AF65-F5344CB8AC3E}">
        <p14:creationId xmlns:p14="http://schemas.microsoft.com/office/powerpoint/2010/main" val="114110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52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17F9-EF10-409E-8424-D832694198E9}"/>
              </a:ext>
            </a:extLst>
          </p:cNvPr>
          <p:cNvSpPr>
            <a:spLocks noGrp="1"/>
          </p:cNvSpPr>
          <p:nvPr>
            <p:ph type="title"/>
          </p:nvPr>
        </p:nvSpPr>
        <p:spPr/>
        <p:txBody>
          <a:bodyPr/>
          <a:lstStyle/>
          <a:p>
            <a:r>
              <a:rPr lang="en-US" dirty="0"/>
              <a:t>Public Examples 1: Growing CXL™ Ecosystem</a:t>
            </a:r>
          </a:p>
        </p:txBody>
      </p:sp>
      <p:graphicFrame>
        <p:nvGraphicFramePr>
          <p:cNvPr id="21" name="Table 3">
            <a:extLst>
              <a:ext uri="{FF2B5EF4-FFF2-40B4-BE49-F238E27FC236}">
                <a16:creationId xmlns:a16="http://schemas.microsoft.com/office/drawing/2014/main" id="{5A47154D-A306-4B8D-80A2-5C98574D40F0}"/>
              </a:ext>
            </a:extLst>
          </p:cNvPr>
          <p:cNvGraphicFramePr>
            <a:graphicFrameLocks noGrp="1"/>
          </p:cNvGraphicFramePr>
          <p:nvPr>
            <p:extLst>
              <p:ext uri="{D42A27DB-BD31-4B8C-83A1-F6EECF244321}">
                <p14:modId xmlns:p14="http://schemas.microsoft.com/office/powerpoint/2010/main" val="284787710"/>
              </p:ext>
            </p:extLst>
          </p:nvPr>
        </p:nvGraphicFramePr>
        <p:xfrm>
          <a:off x="472941" y="1333503"/>
          <a:ext cx="9109209" cy="3591976"/>
        </p:xfrm>
        <a:graphic>
          <a:graphicData uri="http://schemas.openxmlformats.org/drawingml/2006/table">
            <a:tbl>
              <a:tblPr firstRow="1" bandRow="1">
                <a:tableStyleId>{B301B821-A1FF-4177-AEE7-76D212191A09}</a:tableStyleId>
              </a:tblPr>
              <a:tblGrid>
                <a:gridCol w="1569369">
                  <a:extLst>
                    <a:ext uri="{9D8B030D-6E8A-4147-A177-3AD203B41FA5}">
                      <a16:colId xmlns:a16="http://schemas.microsoft.com/office/drawing/2014/main" val="3736565371"/>
                    </a:ext>
                  </a:extLst>
                </a:gridCol>
                <a:gridCol w="3807432">
                  <a:extLst>
                    <a:ext uri="{9D8B030D-6E8A-4147-A177-3AD203B41FA5}">
                      <a16:colId xmlns:a16="http://schemas.microsoft.com/office/drawing/2014/main" val="1111390065"/>
                    </a:ext>
                  </a:extLst>
                </a:gridCol>
                <a:gridCol w="3732408">
                  <a:extLst>
                    <a:ext uri="{9D8B030D-6E8A-4147-A177-3AD203B41FA5}">
                      <a16:colId xmlns:a16="http://schemas.microsoft.com/office/drawing/2014/main" val="3615632858"/>
                    </a:ext>
                  </a:extLst>
                </a:gridCol>
              </a:tblGrid>
              <a:tr h="239371">
                <a:tc>
                  <a:txBody>
                    <a:bodyPr/>
                    <a:lstStyle/>
                    <a:p>
                      <a:pPr algn="l"/>
                      <a:r>
                        <a:rPr lang="en-US" sz="1800" b="0" dirty="0">
                          <a:solidFill>
                            <a:schemeClr val="tx1"/>
                          </a:solidFill>
                          <a:latin typeface="+mj-lt"/>
                        </a:rPr>
                        <a:t>Vendor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a:solidFill>
                            <a:schemeClr val="tx1"/>
                          </a:solidFill>
                          <a:latin typeface="+mj-lt"/>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a:solidFill>
                            <a:schemeClr val="tx1"/>
                          </a:solidFill>
                          <a:latin typeface="+mj-lt"/>
                        </a:rPr>
                        <a:t>Info/website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051299"/>
                  </a:ext>
                </a:extLst>
              </a:tr>
              <a:tr h="199476">
                <a:tc>
                  <a:txBody>
                    <a:bodyPr/>
                    <a:lstStyle/>
                    <a:p>
                      <a:pPr algn="l"/>
                      <a:r>
                        <a:rPr lang="en-US" sz="1400" b="1" dirty="0" err="1">
                          <a:solidFill>
                            <a:schemeClr val="accent3"/>
                          </a:solidFill>
                        </a:rPr>
                        <a:t>Astera</a:t>
                      </a:r>
                      <a:r>
                        <a:rPr lang="en-US" sz="1400" b="1" dirty="0">
                          <a:solidFill>
                            <a:schemeClr val="accent3"/>
                          </a:solidFill>
                        </a:rPr>
                        <a:t> Labs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chemeClr val="tx1"/>
                          </a:solidFill>
                        </a:rPr>
                        <a:t>LEO CXL Memory Accelerators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u="none" dirty="0">
                          <a:solidFill>
                            <a:schemeClr val="tx1"/>
                          </a:solidFill>
                          <a:hlinkClick r:id="rId3"/>
                        </a:rPr>
                        <a:t>CXL Memory Accelerators</a:t>
                      </a:r>
                      <a:endParaRPr lang="en-US" sz="1400" u="none"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58372"/>
                  </a:ext>
                </a:extLst>
              </a:tr>
              <a:tr h="199476">
                <a:tc>
                  <a:txBody>
                    <a:bodyPr/>
                    <a:lstStyle/>
                    <a:p>
                      <a:pPr algn="l"/>
                      <a:r>
                        <a:rPr lang="en-US" sz="1400" b="1" err="1">
                          <a:solidFill>
                            <a:schemeClr val="accent3"/>
                          </a:solidFill>
                        </a:rPr>
                        <a:t>Nantero</a:t>
                      </a:r>
                      <a:endParaRPr lang="en-US" sz="1400" b="1">
                        <a:solidFill>
                          <a:schemeClr val="accent3"/>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chemeClr val="tx1"/>
                          </a:solidFill>
                        </a:rPr>
                        <a:t>A Different Form of Intel® Optane™ PMem media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u="none" dirty="0">
                          <a:solidFill>
                            <a:schemeClr val="tx1"/>
                          </a:solidFill>
                          <a:hlinkClick r:id="rId4"/>
                        </a:rPr>
                        <a:t>Nantero Home Page</a:t>
                      </a:r>
                      <a:endParaRPr lang="en-US" sz="1400" u="none"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4477217"/>
                  </a:ext>
                </a:extLst>
              </a:tr>
              <a:tr h="339108">
                <a:tc>
                  <a:txBody>
                    <a:bodyPr/>
                    <a:lstStyle/>
                    <a:p>
                      <a:pPr lvl="0" algn="l">
                        <a:buNone/>
                      </a:pPr>
                      <a:r>
                        <a:rPr lang="en-US" sz="1400" b="1">
                          <a:solidFill>
                            <a:schemeClr val="accent3"/>
                          </a:solidFill>
                        </a:rPr>
                        <a:t>Samsung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dirty="0">
                          <a:solidFill>
                            <a:schemeClr val="tx1"/>
                          </a:solidFill>
                        </a:rPr>
                        <a:t>CXL DDR5  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u="none" dirty="0">
                          <a:solidFill>
                            <a:schemeClr val="tx1"/>
                          </a:solidFill>
                          <a:hlinkClick r:id="rId5"/>
                        </a:rPr>
                        <a:t>First 512 GB CXL Memory Module Introduced</a:t>
                      </a:r>
                      <a:endParaRPr lang="en-US" sz="1400" u="none"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951980"/>
                  </a:ext>
                </a:extLst>
              </a:tr>
              <a:tr h="339108">
                <a:tc>
                  <a:txBody>
                    <a:bodyPr/>
                    <a:lstStyle/>
                    <a:p>
                      <a:pPr lvl="0" algn="l">
                        <a:buNone/>
                      </a:pPr>
                      <a:r>
                        <a:rPr lang="en-US" sz="1400" b="1">
                          <a:solidFill>
                            <a:schemeClr val="accent3"/>
                          </a:solidFill>
                        </a:rPr>
                        <a:t>Samsung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dirty="0">
                          <a:solidFill>
                            <a:schemeClr val="tx1"/>
                          </a:solidFill>
                        </a:rPr>
                        <a:t>CXL Memory-Semantic SSD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u="none" strike="noStrike" noProof="0" dirty="0">
                          <a:solidFill>
                            <a:schemeClr val="tx1"/>
                          </a:solidFill>
                          <a:hlinkClick r:id="rId6"/>
                        </a:rPr>
                        <a:t>Next-Gen Memory Solutions at Flash Memory Summit 2022</a:t>
                      </a:r>
                      <a:endParaRPr lang="en-US" sz="1400" b="0" i="0" u="none" strike="noStrike" noProof="0" dirty="0">
                        <a:solidFill>
                          <a:schemeClr val="tx1"/>
                        </a:solidFill>
                        <a:latin typeface="IntelOne Display Regular" panose="020B0503020203020204" pitchFamily="34" charset="77"/>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7240060"/>
                  </a:ext>
                </a:extLst>
              </a:tr>
              <a:tr h="339108">
                <a:tc>
                  <a:txBody>
                    <a:bodyPr/>
                    <a:lstStyle/>
                    <a:p>
                      <a:pPr lvl="0" algn="l">
                        <a:buNone/>
                      </a:pPr>
                      <a:r>
                        <a:rPr lang="en-US" sz="1400" b="1" err="1">
                          <a:solidFill>
                            <a:schemeClr val="accent3"/>
                          </a:solidFill>
                        </a:rPr>
                        <a:t>SKhynix</a:t>
                      </a:r>
                      <a:endParaRPr lang="en-US" sz="1400" b="1">
                        <a:solidFill>
                          <a:schemeClr val="accent3"/>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dirty="0">
                          <a:solidFill>
                            <a:schemeClr val="tx1"/>
                          </a:solidFill>
                        </a:rPr>
                        <a:t>CXL2.0 DDR5 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u="none" dirty="0">
                          <a:solidFill>
                            <a:schemeClr val="tx1"/>
                          </a:solidFill>
                          <a:hlinkClick r:id="rId7"/>
                        </a:rPr>
                        <a:t>DDR5 DRAM to Expand the CXL Ecosystem</a:t>
                      </a:r>
                      <a:endParaRPr lang="en-US" sz="1400" u="none"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901209"/>
                  </a:ext>
                </a:extLst>
              </a:tr>
              <a:tr h="330616">
                <a:tc>
                  <a:txBody>
                    <a:bodyPr/>
                    <a:lstStyle/>
                    <a:p>
                      <a:pPr lvl="0" algn="l">
                        <a:buNone/>
                      </a:pPr>
                      <a:r>
                        <a:rPr lang="en-US" sz="1400" b="1">
                          <a:solidFill>
                            <a:schemeClr val="accent3"/>
                          </a:solidFill>
                        </a:rPr>
                        <a:t>Smart Modular</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dirty="0">
                          <a:solidFill>
                            <a:schemeClr val="tx1"/>
                          </a:solidFill>
                        </a:rPr>
                        <a:t>XMM (E3.S CXL2.0 DDR5 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u="none" dirty="0">
                          <a:solidFill>
                            <a:schemeClr val="tx1"/>
                          </a:solidFill>
                          <a:hlinkClick r:id="rId8"/>
                        </a:rPr>
                        <a:t>First CXL Memory Module Introduced</a:t>
                      </a:r>
                      <a:r>
                        <a:rPr lang="en-US" sz="1400" u="none" dirty="0">
                          <a:solidFill>
                            <a:schemeClr val="tx1"/>
                          </a:solidFill>
                        </a:rPr>
                        <a:t>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713315"/>
                  </a:ext>
                </a:extLst>
              </a:tr>
              <a:tr h="319512">
                <a:tc>
                  <a:txBody>
                    <a:bodyPr/>
                    <a:lstStyle/>
                    <a:p>
                      <a:pPr lvl="0" algn="l">
                        <a:buNone/>
                      </a:pPr>
                      <a:r>
                        <a:rPr lang="en-US" sz="1400" b="1" dirty="0">
                          <a:solidFill>
                            <a:schemeClr val="accent3"/>
                          </a:solidFill>
                        </a:rPr>
                        <a:t>Marvell/Tanzanite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l">
                        <a:buNone/>
                      </a:pPr>
                      <a:r>
                        <a:rPr lang="en-US" sz="1400" dirty="0">
                          <a:solidFill>
                            <a:schemeClr val="tx1"/>
                          </a:solidFill>
                        </a:rPr>
                        <a:t>SLIC Memory Expansion and Pooling SoC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l">
                        <a:buNone/>
                      </a:pPr>
                      <a:r>
                        <a:rPr lang="en-US" sz="1400" u="none" dirty="0">
                          <a:solidFill>
                            <a:schemeClr val="tx1"/>
                          </a:solidFill>
                          <a:hlinkClick r:id="rId9"/>
                        </a:rPr>
                        <a:t>Memory Pooling Demo</a:t>
                      </a:r>
                      <a:endParaRPr lang="en-US" sz="1400" u="none"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5870093"/>
                  </a:ext>
                </a:extLst>
              </a:tr>
            </a:tbl>
          </a:graphicData>
        </a:graphic>
      </p:graphicFrame>
      <p:pic>
        <p:nvPicPr>
          <p:cNvPr id="4" name="Picture 2">
            <a:extLst>
              <a:ext uri="{FF2B5EF4-FFF2-40B4-BE49-F238E27FC236}">
                <a16:creationId xmlns:a16="http://schemas.microsoft.com/office/drawing/2014/main" id="{3578C1A5-AE03-4084-B058-7737A3FE5FE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5367" b="92938" l="10000" r="90000">
                        <a14:foregroundMark x1="21200" y1="39689" x2="17400" y2="29379"/>
                        <a14:foregroundMark x1="17400" y1="29379" x2="20200" y2="17514"/>
                        <a14:foregroundMark x1="20200" y1="17514" x2="55900" y2="9605"/>
                        <a14:foregroundMark x1="55900" y1="9605" x2="64200" y2="10876"/>
                        <a14:foregroundMark x1="64200" y1="10876" x2="70400" y2="18079"/>
                        <a14:foregroundMark x1="70400" y1="18079" x2="69800" y2="27825"/>
                        <a14:foregroundMark x1="22200" y1="39407" x2="34300" y2="38418"/>
                        <a14:foregroundMark x1="34300" y1="38418" x2="37200" y2="36441"/>
                        <a14:foregroundMark x1="31300" y1="36723" x2="44300" y2="31921"/>
                        <a14:foregroundMark x1="44800" y1="34040" x2="54600" y2="31780"/>
                        <a14:foregroundMark x1="54600" y1="31780" x2="63700" y2="24011"/>
                        <a14:foregroundMark x1="51500" y1="29520" x2="55200" y2="29096"/>
                        <a14:foregroundMark x1="76800" y1="20621" x2="78500" y2="22599"/>
                        <a14:foregroundMark x1="76600" y1="20198" x2="79000" y2="23305"/>
                        <a14:foregroundMark x1="38600" y1="83757" x2="45200" y2="90678"/>
                        <a14:foregroundMark x1="45200" y1="90678" x2="53400" y2="88842"/>
                        <a14:foregroundMark x1="53400" y1="88842" x2="75854" y2="65794"/>
                        <a14:foregroundMark x1="86984" y1="53702" x2="90000" y2="43503"/>
                        <a14:foregroundMark x1="54900" y1="86441" x2="50100" y2="85452"/>
                        <a14:foregroundMark x1="49600" y1="92373" x2="53700" y2="88842"/>
                        <a14:foregroundMark x1="49300" y1="92938" x2="50500" y2="92232"/>
                        <a14:foregroundMark x1="19900" y1="39689" x2="14300" y2="19209"/>
                        <a14:foregroundMark x1="14100" y1="18927" x2="62100" y2="5367"/>
                        <a14:backgroundMark x1="35600" y1="85028" x2="36300" y2="82910"/>
                        <a14:backgroundMark x1="35900" y1="83898" x2="33900" y2="80650"/>
                        <a14:backgroundMark x1="34500" y1="82486" x2="33400" y2="80791"/>
                        <a14:backgroundMark x1="33800" y1="82345" x2="33000" y2="81356"/>
                        <a14:backgroundMark x1="32800" y1="80791" x2="33400" y2="80226"/>
                        <a14:backgroundMark x1="32400" y1="80367" x2="32400" y2="80367"/>
                        <a14:backgroundMark x1="23900" y1="72881" x2="27500" y2="79520"/>
                        <a14:backgroundMark x1="19300" y1="76130" x2="23000" y2="74011"/>
                        <a14:backgroundMark x1="22600" y1="73588" x2="19700" y2="76130"/>
                        <a14:backgroundMark x1="19500" y1="75706" x2="20100" y2="75424"/>
                        <a14:backgroundMark x1="16000" y1="71751" x2="18100" y2="75000"/>
                        <a14:backgroundMark x1="15500" y1="70056" x2="18000" y2="74718"/>
                        <a14:backgroundMark x1="11600" y1="63559" x2="15100" y2="69492"/>
                        <a14:backgroundMark x1="11900" y1="64124" x2="12500" y2="65254"/>
                        <a14:backgroundMark x1="16300" y1="51412" x2="17600" y2="50847"/>
                        <a14:backgroundMark x1="12500" y1="53249" x2="14800" y2="56780"/>
                        <a14:backgroundMark x1="11600" y1="63277" x2="13000" y2="65819"/>
                        <a14:backgroundMark x1="32300" y1="87288" x2="34500" y2="86582"/>
                        <a14:backgroundMark x1="33100" y1="86864" x2="33800" y2="86723"/>
                        <a14:backgroundMark x1="28100" y1="80791" x2="27000" y2="77966"/>
                        <a14:backgroundMark x1="75400" y1="67232" x2="84100" y2="57486"/>
                        <a14:backgroundMark x1="83700" y1="58333" x2="87700" y2="54520"/>
                      </a14:backgroundRemoval>
                    </a14:imgEffect>
                  </a14:imgLayer>
                </a14:imgProps>
              </a:ext>
              <a:ext uri="{28A0092B-C50C-407E-A947-70E740481C1C}">
                <a14:useLocalDpi xmlns:a14="http://schemas.microsoft.com/office/drawing/2010/main" val="0"/>
              </a:ext>
            </a:extLst>
          </a:blip>
          <a:srcRect/>
          <a:stretch>
            <a:fillRect/>
          </a:stretch>
        </p:blipFill>
        <p:spPr bwMode="auto">
          <a:xfrm>
            <a:off x="9650183" y="1260764"/>
            <a:ext cx="2058508" cy="1457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0889275-D6B1-4F43-B0CE-C3FA8FB99DB0}"/>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26800" y1="43833" x2="31800" y2="45500"/>
                        <a14:foregroundMark x1="31800" y1="45500" x2="32600" y2="44333"/>
                        <a14:foregroundMark x1="27100" y1="66167" x2="24900" y2="61667"/>
                        <a14:foregroundMark x1="40000" y1="79000" x2="45000" y2="75500"/>
                      </a14:backgroundRemoval>
                    </a14:imgEffect>
                  </a14:imgLayer>
                </a14:imgProps>
              </a:ext>
              <a:ext uri="{28A0092B-C50C-407E-A947-70E740481C1C}">
                <a14:useLocalDpi xmlns:a14="http://schemas.microsoft.com/office/drawing/2010/main" val="0"/>
              </a:ext>
            </a:extLst>
          </a:blip>
          <a:srcRect/>
          <a:stretch>
            <a:fillRect/>
          </a:stretch>
        </p:blipFill>
        <p:spPr bwMode="auto">
          <a:xfrm>
            <a:off x="7623941" y="4771853"/>
            <a:ext cx="2336809" cy="140208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6F3840D4-F185-45C5-86B0-D8A0EACCEA56}"/>
              </a:ext>
            </a:extLst>
          </p:cNvPr>
          <p:cNvGrpSpPr/>
          <p:nvPr/>
        </p:nvGrpSpPr>
        <p:grpSpPr>
          <a:xfrm>
            <a:off x="514403" y="4948782"/>
            <a:ext cx="2223227" cy="986342"/>
            <a:chOff x="4836159" y="1087120"/>
            <a:chExt cx="3681265" cy="2692400"/>
          </a:xfrm>
          <a:noFill/>
        </p:grpSpPr>
        <p:pic>
          <p:nvPicPr>
            <p:cNvPr id="7" name="Picture 8">
              <a:extLst>
                <a:ext uri="{FF2B5EF4-FFF2-40B4-BE49-F238E27FC236}">
                  <a16:creationId xmlns:a16="http://schemas.microsoft.com/office/drawing/2014/main" id="{3A8AFDFC-A2A5-41E2-9484-E077C6E75925}"/>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3126" t="12467" r="28411" b="41070"/>
            <a:stretch/>
          </p:blipFill>
          <p:spPr bwMode="auto">
            <a:xfrm>
              <a:off x="4836159" y="1087120"/>
              <a:ext cx="3681265" cy="2692400"/>
            </a:xfrm>
            <a:prstGeom prst="rect">
              <a:avLst/>
            </a:prstGeom>
            <a:grpFill/>
          </p:spPr>
        </p:pic>
        <p:sp>
          <p:nvSpPr>
            <p:cNvPr id="8" name="TextBox 7">
              <a:extLst>
                <a:ext uri="{FF2B5EF4-FFF2-40B4-BE49-F238E27FC236}">
                  <a16:creationId xmlns:a16="http://schemas.microsoft.com/office/drawing/2014/main" id="{C5D3A38D-4947-4067-B97B-A29FE30A840E}"/>
                </a:ext>
              </a:extLst>
            </p:cNvPr>
            <p:cNvSpPr txBox="1"/>
            <p:nvPr/>
          </p:nvSpPr>
          <p:spPr>
            <a:xfrm>
              <a:off x="5630997" y="1174039"/>
              <a:ext cx="2258798" cy="588094"/>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panose="020B0503020203020204" pitchFamily="34" charset="77"/>
                  <a:ea typeface="+mn-ea"/>
                  <a:cs typeface="+mn-cs"/>
                  <a:sym typeface="Helvetica Neue"/>
                </a:rPr>
                <a:t>Tanzanite SLIC</a:t>
              </a:r>
              <a:r>
                <a:rPr kumimoji="0" lang="en-US" sz="1400" b="0" i="0" u="none" strike="noStrike" kern="1200" cap="none" spc="0" normalizeH="0" baseline="30000" noProof="0">
                  <a:ln>
                    <a:noFill/>
                  </a:ln>
                  <a:solidFill>
                    <a:srgbClr val="FFFFFF"/>
                  </a:solidFill>
                  <a:effectLst/>
                  <a:uLnTx/>
                  <a:uFillTx/>
                  <a:latin typeface="IntelOne Display Regular" panose="020B0503020203020204" pitchFamily="34" charset="77"/>
                  <a:ea typeface="+mn-ea"/>
                  <a:cs typeface="+mn-cs"/>
                  <a:sym typeface="Helvetica Neue"/>
                </a:rPr>
                <a:t>TZ</a:t>
              </a:r>
            </a:p>
          </p:txBody>
        </p:sp>
      </p:grpSp>
      <p:pic>
        <p:nvPicPr>
          <p:cNvPr id="10" name="Picture 2">
            <a:extLst>
              <a:ext uri="{FF2B5EF4-FFF2-40B4-BE49-F238E27FC236}">
                <a16:creationId xmlns:a16="http://schemas.microsoft.com/office/drawing/2014/main" id="{DBEC30A3-0873-42EE-BEC9-FD7888356652}"/>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11600" y1="24470" x2="11700" y2="32107"/>
                        <a14:foregroundMark x1="12900" y1="24328" x2="10700" y2="26874"/>
                        <a14:foregroundMark x1="10200" y1="25177" x2="10200" y2="25177"/>
                        <a14:foregroundMark x1="18400" y1="26167" x2="29900" y2="27723"/>
                        <a14:foregroundMark x1="29900" y1="27723" x2="36800" y2="27157"/>
                        <a14:foregroundMark x1="43700" y1="20934" x2="47500" y2="21075"/>
                        <a14:foregroundMark x1="43300" y1="22348" x2="47000" y2="22489"/>
                        <a14:foregroundMark x1="47000" y1="22489" x2="52500" y2="22489"/>
                        <a14:foregroundMark x1="52500" y1="22489" x2="52900" y2="22772"/>
                        <a14:foregroundMark x1="54000" y1="24187" x2="63200" y2="25177"/>
                        <a14:foregroundMark x1="43300" y1="20509" x2="47400" y2="20934"/>
                      </a14:backgroundRemoval>
                    </a14:imgEffect>
                  </a14:imgLayer>
                </a14:imgProps>
              </a:ext>
              <a:ext uri="{28A0092B-C50C-407E-A947-70E740481C1C}">
                <a14:useLocalDpi xmlns:a14="http://schemas.microsoft.com/office/drawing/2010/main" val="0"/>
              </a:ext>
            </a:extLst>
          </a:blip>
          <a:srcRect/>
          <a:stretch>
            <a:fillRect/>
          </a:stretch>
        </p:blipFill>
        <p:spPr bwMode="auto">
          <a:xfrm>
            <a:off x="5513047" y="4617715"/>
            <a:ext cx="2041930" cy="1443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3ECB835-96EC-48D9-A270-1BAD03CD1DC1}"/>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7641" b="89701" l="9980" r="89820">
                        <a14:foregroundMark x1="33533" y1="10963" x2="38723" y2="6977"/>
                        <a14:foregroundMark x1="38723" y1="6977" x2="44112" y2="7973"/>
                        <a14:foregroundMark x1="44112" y1="7973" x2="49501" y2="7641"/>
                        <a14:foregroundMark x1="49501" y1="7641" x2="53493" y2="8638"/>
                      </a14:backgroundRemoval>
                    </a14:imgEffect>
                  </a14:imgLayer>
                </a14:imgProps>
              </a:ext>
              <a:ext uri="{28A0092B-C50C-407E-A947-70E740481C1C}">
                <a14:useLocalDpi xmlns:a14="http://schemas.microsoft.com/office/drawing/2010/main" val="0"/>
              </a:ext>
            </a:extLst>
          </a:blip>
          <a:srcRect l="31943" r="30053" b="9900"/>
          <a:stretch/>
        </p:blipFill>
        <p:spPr bwMode="auto">
          <a:xfrm>
            <a:off x="10276539" y="3059944"/>
            <a:ext cx="979117" cy="13946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5A8DF3CC-90C1-4E73-BF89-9F3812E8DC1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178394" y="4934593"/>
            <a:ext cx="1258535" cy="107660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B334887-8273-58BF-8C2F-5E6695F703F6}"/>
              </a:ext>
            </a:extLst>
          </p:cNvPr>
          <p:cNvGrpSpPr/>
          <p:nvPr/>
        </p:nvGrpSpPr>
        <p:grpSpPr>
          <a:xfrm>
            <a:off x="3159799" y="4764462"/>
            <a:ext cx="2041930" cy="1150227"/>
            <a:chOff x="7796463" y="405532"/>
            <a:chExt cx="2521433" cy="1420333"/>
          </a:xfrm>
        </p:grpSpPr>
        <p:sp>
          <p:nvSpPr>
            <p:cNvPr id="9" name="TextBox 8">
              <a:extLst>
                <a:ext uri="{FF2B5EF4-FFF2-40B4-BE49-F238E27FC236}">
                  <a16:creationId xmlns:a16="http://schemas.microsoft.com/office/drawing/2014/main" id="{BD73C1F0-C6A5-4D5E-9433-B43D39200165}"/>
                </a:ext>
              </a:extLst>
            </p:cNvPr>
            <p:cNvSpPr txBox="1"/>
            <p:nvPr/>
          </p:nvSpPr>
          <p:spPr>
            <a:xfrm>
              <a:off x="8499759" y="405532"/>
              <a:ext cx="1159948" cy="266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sng" strike="noStrike" kern="1200" cap="none" spc="0" normalizeH="0" baseline="0" noProof="0" err="1">
                  <a:ln>
                    <a:noFill/>
                  </a:ln>
                  <a:solidFill>
                    <a:srgbClr val="FFFFFF"/>
                  </a:solidFill>
                  <a:effectLst/>
                  <a:uLnTx/>
                  <a:uFillTx/>
                  <a:latin typeface="IntelOne Display Regular" panose="020B0503020203020204" pitchFamily="34" charset="77"/>
                  <a:ea typeface="+mn-ea"/>
                  <a:cs typeface="+mn-cs"/>
                  <a:sym typeface="Helvetica Neue"/>
                </a:rPr>
                <a:t>Astera</a:t>
              </a:r>
              <a:r>
                <a:rPr kumimoji="0" lang="en-US" sz="1400" b="0" i="0" u="sng" strike="noStrike" kern="1200" cap="none" spc="0" normalizeH="0" baseline="0" noProof="0">
                  <a:ln>
                    <a:noFill/>
                  </a:ln>
                  <a:solidFill>
                    <a:srgbClr val="FFFFFF"/>
                  </a:solidFill>
                  <a:effectLst/>
                  <a:uLnTx/>
                  <a:uFillTx/>
                  <a:latin typeface="IntelOne Display Regular" panose="020B0503020203020204" pitchFamily="34" charset="77"/>
                  <a:ea typeface="+mn-ea"/>
                  <a:cs typeface="+mn-cs"/>
                  <a:sym typeface="Helvetica Neue"/>
                </a:rPr>
                <a:t> Labs</a:t>
              </a:r>
            </a:p>
          </p:txBody>
        </p:sp>
        <p:pic>
          <p:nvPicPr>
            <p:cNvPr id="13" name="Picture 12">
              <a:extLst>
                <a:ext uri="{FF2B5EF4-FFF2-40B4-BE49-F238E27FC236}">
                  <a16:creationId xmlns:a16="http://schemas.microsoft.com/office/drawing/2014/main" id="{2965A2D6-F930-44A7-9FD1-2B1482E99C47}"/>
                </a:ext>
              </a:extLst>
            </p:cNvPr>
            <p:cNvPicPr>
              <a:picLocks noChangeAspect="1"/>
            </p:cNvPicPr>
            <p:nvPr/>
          </p:nvPicPr>
          <p:blipFill>
            <a:blip r:embed="rId20"/>
            <a:stretch>
              <a:fillRect/>
            </a:stretch>
          </p:blipFill>
          <p:spPr>
            <a:xfrm>
              <a:off x="7906970" y="717507"/>
              <a:ext cx="2345526" cy="1005927"/>
            </a:xfrm>
            <a:prstGeom prst="rect">
              <a:avLst/>
            </a:prstGeom>
          </p:spPr>
        </p:pic>
        <p:sp>
          <p:nvSpPr>
            <p:cNvPr id="22" name="Rectangle 21">
              <a:extLst>
                <a:ext uri="{FF2B5EF4-FFF2-40B4-BE49-F238E27FC236}">
                  <a16:creationId xmlns:a16="http://schemas.microsoft.com/office/drawing/2014/main" id="{65AE4F32-FF6F-41B2-90DD-89F1006805F9}"/>
                </a:ext>
              </a:extLst>
            </p:cNvPr>
            <p:cNvSpPr/>
            <p:nvPr/>
          </p:nvSpPr>
          <p:spPr>
            <a:xfrm>
              <a:off x="7796463" y="1680179"/>
              <a:ext cx="2521433" cy="1456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FFFFFF"/>
                </a:solidFill>
                <a:effectLst/>
                <a:uLnTx/>
                <a:uFillTx/>
                <a:latin typeface="IntelOne Text Bold"/>
                <a:ea typeface="Helvetica Neue Medium"/>
                <a:cs typeface="Helvetica Neue Medium"/>
                <a:sym typeface="Helvetica Neue Medium"/>
              </a:endParaRPr>
            </a:p>
          </p:txBody>
        </p:sp>
      </p:grpSp>
      <p:sp>
        <p:nvSpPr>
          <p:cNvPr id="3" name="Rectangle 2">
            <a:extLst>
              <a:ext uri="{FF2B5EF4-FFF2-40B4-BE49-F238E27FC236}">
                <a16:creationId xmlns:a16="http://schemas.microsoft.com/office/drawing/2014/main" id="{96B64150-F346-2CBC-9AB8-4211463CC130}"/>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spTree>
    <p:extLst>
      <p:ext uri="{BB962C8B-B14F-4D97-AF65-F5344CB8AC3E}">
        <p14:creationId xmlns:p14="http://schemas.microsoft.com/office/powerpoint/2010/main" val="213469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7177-3EDB-6864-544A-EF25A7340B2B}"/>
              </a:ext>
            </a:extLst>
          </p:cNvPr>
          <p:cNvSpPr>
            <a:spLocks noGrp="1"/>
          </p:cNvSpPr>
          <p:nvPr>
            <p:ph type="title"/>
          </p:nvPr>
        </p:nvSpPr>
        <p:spPr/>
        <p:txBody>
          <a:bodyPr>
            <a:normAutofit/>
          </a:bodyPr>
          <a:lstStyle/>
          <a:p>
            <a:r>
              <a:rPr lang="en-US" dirty="0"/>
              <a:t>Public Examples 2: Growing CXL™ Ecosystem</a:t>
            </a:r>
          </a:p>
        </p:txBody>
      </p:sp>
      <p:sp>
        <p:nvSpPr>
          <p:cNvPr id="7" name="Content Placeholder 6">
            <a:extLst>
              <a:ext uri="{FF2B5EF4-FFF2-40B4-BE49-F238E27FC236}">
                <a16:creationId xmlns:a16="http://schemas.microsoft.com/office/drawing/2014/main" id="{D463D15E-0458-4DB2-872C-64029688FF44}"/>
              </a:ext>
            </a:extLst>
          </p:cNvPr>
          <p:cNvSpPr>
            <a:spLocks noGrp="1"/>
          </p:cNvSpPr>
          <p:nvPr>
            <p:ph sz="half" idx="1"/>
          </p:nvPr>
        </p:nvSpPr>
        <p:spPr>
          <a:xfrm>
            <a:off x="381000" y="1923413"/>
            <a:ext cx="4528458" cy="3543793"/>
          </a:xfrm>
        </p:spPr>
        <p:txBody>
          <a:bodyPr>
            <a:normAutofit/>
          </a:bodyPr>
          <a:lstStyle/>
          <a:p>
            <a:pPr marL="0" indent="0">
              <a:buNone/>
            </a:pPr>
            <a:r>
              <a:rPr lang="en-US" sz="2000" dirty="0"/>
              <a:t>Intel is continuing to work with the industry ecosystem in enabling:</a:t>
            </a:r>
          </a:p>
          <a:p>
            <a:r>
              <a:rPr lang="en-US" sz="2000" dirty="0"/>
              <a:t>CXL IP</a:t>
            </a:r>
          </a:p>
          <a:p>
            <a:r>
              <a:rPr lang="en-US" sz="2000" dirty="0"/>
              <a:t>CXL Memory Expansion ASIC</a:t>
            </a:r>
          </a:p>
          <a:p>
            <a:r>
              <a:rPr lang="en-US" sz="2000" dirty="0"/>
              <a:t>CXL Memory Module solutions </a:t>
            </a:r>
          </a:p>
          <a:p>
            <a:pPr marL="0" indent="0" algn="ctr">
              <a:buNone/>
            </a:pPr>
            <a:endParaRPr lang="en-US" dirty="0"/>
          </a:p>
          <a:p>
            <a:pPr marL="0" indent="0" algn="ctr">
              <a:buNone/>
            </a:pPr>
            <a:r>
              <a:rPr lang="en-US" dirty="0">
                <a:solidFill>
                  <a:schemeClr val="accent2"/>
                </a:solidFill>
              </a:rPr>
              <a:t>CXL is clearly the future</a:t>
            </a:r>
          </a:p>
        </p:txBody>
      </p:sp>
      <p:graphicFrame>
        <p:nvGraphicFramePr>
          <p:cNvPr id="9" name="Table 7">
            <a:extLst>
              <a:ext uri="{FF2B5EF4-FFF2-40B4-BE49-F238E27FC236}">
                <a16:creationId xmlns:a16="http://schemas.microsoft.com/office/drawing/2014/main" id="{C0151B20-9468-4D57-97D8-1ACF26B5B1BD}"/>
              </a:ext>
            </a:extLst>
          </p:cNvPr>
          <p:cNvGraphicFramePr>
            <a:graphicFrameLocks noGrp="1"/>
          </p:cNvGraphicFramePr>
          <p:nvPr>
            <p:ph sz="half" idx="2"/>
            <p:extLst>
              <p:ext uri="{D42A27DB-BD31-4B8C-83A1-F6EECF244321}">
                <p14:modId xmlns:p14="http://schemas.microsoft.com/office/powerpoint/2010/main" val="2789249924"/>
              </p:ext>
            </p:extLst>
          </p:nvPr>
        </p:nvGraphicFramePr>
        <p:xfrm>
          <a:off x="5112327" y="1344612"/>
          <a:ext cx="6241471" cy="4701394"/>
        </p:xfrm>
        <a:graphic>
          <a:graphicData uri="http://schemas.openxmlformats.org/drawingml/2006/table">
            <a:tbl>
              <a:tblPr firstRow="1" firstCol="1" bandRow="1">
                <a:tableStyleId>{5C22544A-7EE6-4342-B048-85BDC9FD1C3A}</a:tableStyleId>
              </a:tblPr>
              <a:tblGrid>
                <a:gridCol w="456695">
                  <a:extLst>
                    <a:ext uri="{9D8B030D-6E8A-4147-A177-3AD203B41FA5}">
                      <a16:colId xmlns:a16="http://schemas.microsoft.com/office/drawing/2014/main" val="4049375279"/>
                    </a:ext>
                  </a:extLst>
                </a:gridCol>
                <a:gridCol w="2131455">
                  <a:extLst>
                    <a:ext uri="{9D8B030D-6E8A-4147-A177-3AD203B41FA5}">
                      <a16:colId xmlns:a16="http://schemas.microsoft.com/office/drawing/2014/main" val="2294081203"/>
                    </a:ext>
                  </a:extLst>
                </a:gridCol>
                <a:gridCol w="3653321">
                  <a:extLst>
                    <a:ext uri="{9D8B030D-6E8A-4147-A177-3AD203B41FA5}">
                      <a16:colId xmlns:a16="http://schemas.microsoft.com/office/drawing/2014/main" val="476422686"/>
                    </a:ext>
                  </a:extLst>
                </a:gridCol>
              </a:tblGrid>
              <a:tr h="154655">
                <a:tc>
                  <a:txBody>
                    <a:bodyPr/>
                    <a:lstStyle/>
                    <a:p>
                      <a:pPr algn="ctr"/>
                      <a:endParaRPr lang="en-US" sz="1100" b="0" i="0" dirty="0">
                        <a:solidFill>
                          <a:schemeClr val="tx1"/>
                        </a:solidFill>
                        <a:latin typeface="IntelOne Text" panose="020B0604020202020204" charset="0"/>
                      </a:endParaRPr>
                    </a:p>
                  </a:txBody>
                  <a:tcPr marL="27432" marR="27432"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a:solidFill>
                            <a:schemeClr val="tx1"/>
                          </a:solidFill>
                        </a:rPr>
                        <a:t>Vendor</a:t>
                      </a:r>
                      <a:endParaRPr lang="en-US" sz="1100" b="0" i="0">
                        <a:solidFill>
                          <a:schemeClr val="tx1"/>
                        </a:solidFill>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b="0" dirty="0">
                          <a:solidFill>
                            <a:schemeClr val="tx1"/>
                          </a:solidFill>
                        </a:rPr>
                        <a:t>Name and Contact</a:t>
                      </a:r>
                      <a:endParaRPr lang="en-US" sz="1100" b="0" i="0" dirty="0">
                        <a:solidFill>
                          <a:schemeClr val="tx1"/>
                        </a:solidFill>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855642"/>
                  </a:ext>
                </a:extLst>
              </a:tr>
              <a:tr h="154655">
                <a:tc rowSpan="6">
                  <a:txBody>
                    <a:bodyPr/>
                    <a:lstStyle/>
                    <a:p>
                      <a:pPr algn="ctr"/>
                      <a:r>
                        <a:rPr lang="en-US" sz="1100" b="0" dirty="0">
                          <a:solidFill>
                            <a:schemeClr val="tx1"/>
                          </a:solidFill>
                        </a:rPr>
                        <a:t>CXL </a:t>
                      </a:r>
                      <a:br>
                        <a:rPr lang="en-US" sz="1100" b="0" dirty="0">
                          <a:solidFill>
                            <a:schemeClr val="tx1"/>
                          </a:solidFill>
                        </a:rPr>
                      </a:br>
                      <a:r>
                        <a:rPr lang="en-US" sz="1100" b="0" dirty="0">
                          <a:solidFill>
                            <a:schemeClr val="tx1"/>
                          </a:solidFill>
                        </a:rPr>
                        <a:t>IP</a:t>
                      </a:r>
                      <a:endParaRPr lang="en-US" sz="1100" b="0" i="0" dirty="0">
                        <a:solidFill>
                          <a:schemeClr val="tx1"/>
                        </a:solidFill>
                        <a:latin typeface="IntelOne Text" panose="020B0604020202020204" charset="0"/>
                      </a:endParaRPr>
                    </a:p>
                  </a:txBody>
                  <a:tcPr marL="27432" marR="27432" marT="27432" marB="27432"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b="0" dirty="0"/>
                        <a:t>Cadence</a:t>
                      </a:r>
                      <a:endParaRPr lang="en-US" sz="1100" b="0" i="0" dirty="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err="1"/>
                        <a:t>Arif</a:t>
                      </a:r>
                      <a:r>
                        <a:rPr lang="en-US" sz="1100" b="0"/>
                        <a:t> Khan: </a:t>
                      </a:r>
                      <a:r>
                        <a:rPr lang="en-US" sz="1100">
                          <a:hlinkClick r:id="rId2"/>
                        </a:rPr>
                        <a:t>arif@cadence.com</a:t>
                      </a:r>
                      <a:r>
                        <a:rPr lang="en-US" sz="1100"/>
                        <a:t> </a:t>
                      </a: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819882"/>
                  </a:ext>
                </a:extLst>
              </a:tr>
              <a:tr h="251314">
                <a:tc vMerge="1">
                  <a:txBody>
                    <a:bodyPr/>
                    <a:lstStyle/>
                    <a:p>
                      <a:endParaRPr lang="en-US"/>
                    </a:p>
                  </a:txBody>
                  <a:tcPr/>
                </a:tc>
                <a:tc>
                  <a:txBody>
                    <a:bodyPr/>
                    <a:lstStyle/>
                    <a:p>
                      <a:pPr marL="0" marR="0" lvl="0" indent="0" algn="l" defTabSz="609600" eaLnBrk="1" fontAlgn="auto" latinLnBrk="0" hangingPunct="1">
                        <a:lnSpc>
                          <a:spcPct val="100000"/>
                        </a:lnSpc>
                        <a:spcBef>
                          <a:spcPts val="0"/>
                        </a:spcBef>
                        <a:spcAft>
                          <a:spcPts val="0"/>
                        </a:spcAft>
                        <a:buClrTx/>
                        <a:buSzTx/>
                        <a:buFontTx/>
                        <a:buNone/>
                        <a:tabLst/>
                        <a:defRPr/>
                      </a:pPr>
                      <a:r>
                        <a:rPr lang="en-US" sz="1100" b="0" dirty="0"/>
                        <a:t>FLC Technologies Group</a:t>
                      </a:r>
                      <a:endParaRPr lang="en-US" sz="1100" b="0" i="0" dirty="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u="none" strike="noStrike" cap="none" spc="0" baseline="0" err="1">
                          <a:solidFill>
                            <a:schemeClr val="dk1"/>
                          </a:solidFill>
                          <a:effectLst/>
                          <a:uFillTx/>
                          <a:sym typeface="Intel Clear"/>
                        </a:rPr>
                        <a:t>Weili</a:t>
                      </a:r>
                      <a:r>
                        <a:rPr lang="en-US" sz="1100" b="0" u="none" strike="noStrike" cap="none" spc="0" baseline="0">
                          <a:solidFill>
                            <a:schemeClr val="dk1"/>
                          </a:solidFill>
                          <a:effectLst/>
                          <a:uFillTx/>
                          <a:sym typeface="Intel Clear"/>
                        </a:rPr>
                        <a:t> Dai: </a:t>
                      </a:r>
                      <a:r>
                        <a:rPr lang="en-US" sz="1100" b="0" u="sng" strike="noStrike" cap="none" spc="0" baseline="0">
                          <a:solidFill>
                            <a:schemeClr val="dk1"/>
                          </a:solidFill>
                          <a:effectLst/>
                          <a:uFillTx/>
                          <a:sym typeface="Intel Clear"/>
                          <a:hlinkClick r:id="rId3"/>
                        </a:rPr>
                        <a:t>weili@flctechnologygroup.com</a:t>
                      </a:r>
                      <a:endParaRPr lang="en-US" sz="110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293958"/>
                  </a:ext>
                </a:extLst>
              </a:tr>
              <a:tr h="154655">
                <a:tc vMerge="1">
                  <a:txBody>
                    <a:bodyPr/>
                    <a:lstStyle/>
                    <a:p>
                      <a:endParaRPr lang="en-US"/>
                    </a:p>
                  </a:txBody>
                  <a:tcPr/>
                </a:tc>
                <a:tc>
                  <a:txBody>
                    <a:bodyPr/>
                    <a:lstStyle/>
                    <a:p>
                      <a:pPr marL="0" lvl="0" indent="0" algn="l" defTabSz="609600">
                        <a:lnSpc>
                          <a:spcPct val="100000"/>
                        </a:lnSpc>
                        <a:spcBef>
                          <a:spcPts val="0"/>
                        </a:spcBef>
                        <a:spcAft>
                          <a:spcPts val="0"/>
                        </a:spcAft>
                        <a:buNone/>
                        <a:tabLst/>
                        <a:defRPr/>
                      </a:pPr>
                      <a:r>
                        <a:rPr lang="en-US" sz="1100" b="0" dirty="0" err="1"/>
                        <a:t>Mobiveil</a:t>
                      </a:r>
                      <a:endParaRPr lang="en-US" sz="1100" b="0" i="0" dirty="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US" sz="1100" b="0" u="sng" strike="noStrike" cap="none" spc="0" baseline="0" err="1">
                          <a:solidFill>
                            <a:schemeClr val="dk1"/>
                          </a:solidFill>
                          <a:effectLst/>
                          <a:uFillTx/>
                        </a:rPr>
                        <a:t>Gopa</a:t>
                      </a:r>
                      <a:r>
                        <a:rPr lang="en-US" sz="1100" b="0" u="sng" strike="noStrike" cap="none" spc="0" baseline="0">
                          <a:solidFill>
                            <a:schemeClr val="dk1"/>
                          </a:solidFill>
                          <a:effectLst/>
                          <a:uFillTx/>
                        </a:rPr>
                        <a:t> </a:t>
                      </a:r>
                      <a:r>
                        <a:rPr lang="en-US" sz="1100" b="0" u="sng" strike="noStrike" cap="none" spc="0" baseline="0" err="1">
                          <a:solidFill>
                            <a:schemeClr val="dk1"/>
                          </a:solidFill>
                          <a:effectLst/>
                          <a:uFillTx/>
                        </a:rPr>
                        <a:t>Periyadan</a:t>
                      </a:r>
                      <a:r>
                        <a:rPr lang="en-US" sz="1100" b="0" u="sng" strike="noStrike" cap="none" spc="0" baseline="0">
                          <a:solidFill>
                            <a:schemeClr val="dk1"/>
                          </a:solidFill>
                          <a:effectLst/>
                          <a:uFillTx/>
                        </a:rPr>
                        <a:t>: </a:t>
                      </a:r>
                      <a:r>
                        <a:rPr lang="en-US" sz="1100" b="0" u="sng" strike="noStrike" cap="none" spc="0" baseline="0">
                          <a:solidFill>
                            <a:schemeClr val="dk1"/>
                          </a:solidFill>
                          <a:effectLst/>
                          <a:uFillTx/>
                          <a:hlinkClick r:id="rId4"/>
                        </a:rPr>
                        <a:t>gopa@mobiveil.com</a:t>
                      </a:r>
                      <a:r>
                        <a:rPr lang="en-US" sz="1100" b="0" u="sng" strike="noStrike" cap="none" spc="0" baseline="0">
                          <a:solidFill>
                            <a:schemeClr val="dk1"/>
                          </a:solidFill>
                          <a:effectLst/>
                          <a:uFillTx/>
                        </a:rPr>
                        <a:t> </a:t>
                      </a:r>
                      <a:endParaRPr lang="en-US" sz="1100" b="0" i="0" u="sng" strike="noStrike" cap="none" spc="0" baseline="0">
                        <a:solidFill>
                          <a:schemeClr val="dk1"/>
                        </a:solidFill>
                        <a:effectLst/>
                        <a:uFillTx/>
                        <a:latin typeface="IntelOne Text" panose="020B0604020202020204" charset="0"/>
                        <a:ea typeface="+mn-ea"/>
                        <a:cs typeface="+mn-cs"/>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5479557"/>
                  </a:ext>
                </a:extLst>
              </a:tr>
              <a:tr h="154655">
                <a:tc vMerge="1">
                  <a:txBody>
                    <a:bodyPr/>
                    <a:lstStyle/>
                    <a:p>
                      <a:endParaRPr lang="en-US" sz="1000"/>
                    </a:p>
                  </a:txBody>
                  <a:tcPr>
                    <a:lnT w="12700" cap="flat" cmpd="sng" algn="ctr">
                      <a:solidFill>
                        <a:schemeClr val="bg1"/>
                      </a:solidFill>
                      <a:prstDash val="solid"/>
                      <a:round/>
                      <a:headEnd type="none" w="med" len="med"/>
                      <a:tailEnd type="none" w="med" len="med"/>
                    </a:lnT>
                  </a:tcPr>
                </a:tc>
                <a:tc>
                  <a:txBody>
                    <a:bodyPr/>
                    <a:lstStyle/>
                    <a:p>
                      <a:pPr algn="l"/>
                      <a:r>
                        <a:rPr lang="en-US" sz="1100" b="0" dirty="0"/>
                        <a:t>Rambus</a:t>
                      </a:r>
                      <a:endParaRPr lang="en-US" sz="1100" b="0" i="0" dirty="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a:t>Brian </a:t>
                      </a:r>
                      <a:r>
                        <a:rPr lang="en-US" sz="1100" b="0" err="1"/>
                        <a:t>Breiling</a:t>
                      </a:r>
                      <a:r>
                        <a:rPr lang="en-US" sz="1100" b="0"/>
                        <a:t>: </a:t>
                      </a:r>
                      <a:r>
                        <a:rPr lang="en-US" sz="1100">
                          <a:hlinkClick r:id="rId5"/>
                        </a:rPr>
                        <a:t>bbreiling@rambus.com</a:t>
                      </a:r>
                      <a:endParaRPr lang="en-US" sz="1100"/>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843685"/>
                  </a:ext>
                </a:extLst>
              </a:tr>
              <a:tr h="154655">
                <a:tc vMerge="1">
                  <a:txBody>
                    <a:bodyPr/>
                    <a:lstStyle/>
                    <a:p>
                      <a:endParaRPr lang="en-US" sz="1000"/>
                    </a:p>
                  </a:txBody>
                  <a:tcPr/>
                </a:tc>
                <a:tc>
                  <a:txBody>
                    <a:bodyPr/>
                    <a:lstStyle/>
                    <a:p>
                      <a:pPr algn="l"/>
                      <a:r>
                        <a:rPr lang="en-US" sz="1100" b="0" dirty="0"/>
                        <a:t>Synopsys</a:t>
                      </a:r>
                      <a:endParaRPr lang="en-US" sz="1100" b="0" i="0" dirty="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a:t>Gary Ruggles: </a:t>
                      </a:r>
                      <a:r>
                        <a:rPr lang="en-US" sz="1100">
                          <a:hlinkClick r:id="rId6"/>
                        </a:rPr>
                        <a:t>Gary.Ruggles@synopsys.com</a:t>
                      </a:r>
                      <a:r>
                        <a:rPr lang="en-US" sz="1100"/>
                        <a:t> </a:t>
                      </a: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0391173"/>
                  </a:ext>
                </a:extLst>
              </a:tr>
              <a:tr h="154655">
                <a:tc vMerge="1">
                  <a:txBody>
                    <a:bodyPr/>
                    <a:lstStyle/>
                    <a:p>
                      <a:pPr algn="ctr"/>
                      <a:endParaRPr lang="en-US" sz="1000"/>
                    </a:p>
                  </a:txBody>
                  <a:tcPr vert="vert270">
                    <a:lnT w="12700" cap="flat" cmpd="sng" algn="ctr">
                      <a:solidFill>
                        <a:schemeClr val="bg1"/>
                      </a:solidFill>
                      <a:prstDash val="solid"/>
                      <a:round/>
                      <a:headEnd type="none" w="med" len="med"/>
                      <a:tailEnd type="none" w="med" len="med"/>
                    </a:lnT>
                  </a:tcPr>
                </a:tc>
                <a:tc>
                  <a:txBody>
                    <a:bodyPr/>
                    <a:lstStyle/>
                    <a:p>
                      <a:pPr algn="l"/>
                      <a:r>
                        <a:rPr lang="en-US" sz="1100" b="0" err="1"/>
                        <a:t>Wolley</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kern="1200" dirty="0">
                          <a:effectLst/>
                        </a:rPr>
                        <a:t>Bernard </a:t>
                      </a:r>
                      <a:r>
                        <a:rPr lang="en-US" sz="1100" b="0" kern="1200" dirty="0" err="1">
                          <a:effectLst/>
                        </a:rPr>
                        <a:t>Shung</a:t>
                      </a:r>
                      <a:r>
                        <a:rPr lang="en-US" sz="1100" b="0" kern="1200" dirty="0">
                          <a:effectLst/>
                        </a:rPr>
                        <a:t>: </a:t>
                      </a:r>
                      <a:r>
                        <a:rPr lang="en-US" sz="1100" u="sng" kern="1200" dirty="0">
                          <a:effectLst/>
                          <a:hlinkClick r:id="rId7"/>
                        </a:rPr>
                        <a:t>cbshung@wolleytech.com</a:t>
                      </a:r>
                      <a:endParaRPr lang="en-US" sz="1100" dirty="0"/>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6526616"/>
                  </a:ext>
                </a:extLst>
              </a:tr>
              <a:tr h="154655">
                <a:tc rowSpan="9">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1100" b="0" u="none" strike="noStrike" cap="none" spc="0" baseline="0">
                          <a:solidFill>
                            <a:schemeClr val="tx1"/>
                          </a:solidFill>
                          <a:uFillTx/>
                          <a:sym typeface="Intel Clear"/>
                        </a:rPr>
                        <a:t>CXL Memory </a:t>
                      </a:r>
                      <a:br>
                        <a:rPr lang="en-US" sz="1100" b="0" u="none" strike="noStrike" cap="none" spc="0" baseline="0">
                          <a:solidFill>
                            <a:schemeClr val="tx1"/>
                          </a:solidFill>
                          <a:uFillTx/>
                          <a:sym typeface="Intel Clear"/>
                        </a:rPr>
                      </a:br>
                      <a:r>
                        <a:rPr lang="en-US" sz="1100" b="0" u="none" strike="noStrike" cap="none" spc="0" baseline="0">
                          <a:solidFill>
                            <a:schemeClr val="tx1"/>
                          </a:solidFill>
                          <a:uFillTx/>
                          <a:sym typeface="Intel Clear"/>
                        </a:rPr>
                        <a:t>Expansion ASIC</a:t>
                      </a:r>
                      <a:endParaRPr lang="en-US" sz="1100" b="0" i="0" u="none" strike="noStrike" cap="none" spc="0" baseline="0">
                        <a:solidFill>
                          <a:schemeClr val="tx1"/>
                        </a:solidFill>
                        <a:uFillTx/>
                        <a:latin typeface="IntelOne Text" panose="020B0604020202020204" charset="0"/>
                        <a:ea typeface="+mn-ea"/>
                        <a:cs typeface="+mn-cs"/>
                        <a:sym typeface="Intel Clear"/>
                      </a:endParaRPr>
                    </a:p>
                  </a:txBody>
                  <a:tcPr marL="27432" marR="27432" marT="27432" marB="27432"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b="0" err="1"/>
                        <a:t>Astera</a:t>
                      </a:r>
                      <a:r>
                        <a:rPr lang="en-US" sz="1100"/>
                        <a:t> Labs</a:t>
                      </a:r>
                      <a:endParaRPr lang="en-US" sz="110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09600" eaLnBrk="1" fontAlgn="auto" latinLnBrk="0" hangingPunct="1">
                        <a:lnSpc>
                          <a:spcPct val="100000"/>
                        </a:lnSpc>
                        <a:spcBef>
                          <a:spcPts val="0"/>
                        </a:spcBef>
                        <a:spcAft>
                          <a:spcPts val="0"/>
                        </a:spcAft>
                        <a:buClrTx/>
                        <a:buSzTx/>
                        <a:buFontTx/>
                        <a:buNone/>
                        <a:tabLst/>
                      </a:pPr>
                      <a:r>
                        <a:rPr lang="en-US" sz="1100" b="0" u="none" strike="noStrike" cap="none" spc="0" baseline="0" noProof="0" dirty="0">
                          <a:solidFill>
                            <a:schemeClr val="dk1"/>
                          </a:solidFill>
                          <a:effectLst/>
                          <a:uFillTx/>
                          <a:sym typeface="Intel Clear"/>
                        </a:rPr>
                        <a:t>Ezekiel Harvey: </a:t>
                      </a:r>
                      <a:r>
                        <a:rPr lang="en-US" sz="1100" b="0" u="none" strike="noStrike" cap="none" spc="0" baseline="0" dirty="0">
                          <a:solidFill>
                            <a:schemeClr val="dk1"/>
                          </a:solidFill>
                          <a:effectLst/>
                          <a:uFillTx/>
                          <a:hlinkClick r:id="rId8"/>
                        </a:rPr>
                        <a:t>ezekiel.harvey@astera.com</a:t>
                      </a:r>
                      <a:r>
                        <a:rPr lang="en-US" sz="1100" b="0" u="none" strike="noStrike" cap="none" spc="0" baseline="0" dirty="0">
                          <a:solidFill>
                            <a:schemeClr val="dk1"/>
                          </a:solidFill>
                          <a:effectLst/>
                          <a:uFillTx/>
                        </a:rPr>
                        <a:t> </a:t>
                      </a:r>
                      <a:endParaRPr lang="en-US" sz="1100" b="0" i="0" u="none" strike="noStrike" cap="none" spc="0" baseline="0" noProof="0" dirty="0">
                        <a:solidFill>
                          <a:schemeClr val="dk1"/>
                        </a:solidFill>
                        <a:effectLst/>
                        <a:uFillTx/>
                        <a:latin typeface="IntelOne Text" panose="020B0604020202020204" charset="0"/>
                        <a:ea typeface="+mn-ea"/>
                        <a:cs typeface="+mn-cs"/>
                        <a:sym typeface="Intel Clear"/>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3506881"/>
                  </a:ext>
                </a:extLst>
              </a:tr>
              <a:tr h="154655">
                <a:tc vMerge="1">
                  <a:txBody>
                    <a:bodyPr/>
                    <a:lstStyle/>
                    <a:p>
                      <a:endParaRPr lang="en-US"/>
                    </a:p>
                  </a:txBody>
                  <a:tcPr/>
                </a:tc>
                <a:tc>
                  <a:txBody>
                    <a:bodyPr/>
                    <a:lstStyle/>
                    <a:p>
                      <a:pPr marL="0" marR="0" lvl="0" indent="0" algn="l" defTabSz="609600" eaLnBrk="1" fontAlgn="auto" latinLnBrk="0" hangingPunct="1">
                        <a:lnSpc>
                          <a:spcPct val="100000"/>
                        </a:lnSpc>
                        <a:spcBef>
                          <a:spcPts val="0"/>
                        </a:spcBef>
                        <a:spcAft>
                          <a:spcPts val="0"/>
                        </a:spcAft>
                        <a:buClrTx/>
                        <a:buSzTx/>
                        <a:buFontTx/>
                        <a:buNone/>
                        <a:tabLst/>
                        <a:defRPr/>
                      </a:pPr>
                      <a:r>
                        <a:rPr lang="en-US" sz="1100" b="0" err="1"/>
                        <a:t>Intelliprop</a:t>
                      </a:r>
                      <a:endParaRPr lang="en-US" sz="110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eaLnBrk="1" fontAlgn="auto" latinLnBrk="0" hangingPunct="1">
                        <a:lnSpc>
                          <a:spcPct val="100000"/>
                        </a:lnSpc>
                        <a:spcBef>
                          <a:spcPts val="0"/>
                        </a:spcBef>
                        <a:spcAft>
                          <a:spcPts val="0"/>
                        </a:spcAft>
                        <a:buClrTx/>
                        <a:buSzTx/>
                        <a:buFontTx/>
                        <a:buNone/>
                      </a:pPr>
                      <a:r>
                        <a:rPr lang="en-US" sz="1100" b="0" u="none" strike="noStrike" cap="none" spc="0" baseline="0" dirty="0">
                          <a:solidFill>
                            <a:schemeClr val="dk1"/>
                          </a:solidFill>
                          <a:effectLst/>
                          <a:uFillTx/>
                          <a:sym typeface="Intel Clear"/>
                        </a:rPr>
                        <a:t>Erich Hanke: </a:t>
                      </a:r>
                      <a:r>
                        <a:rPr lang="en-US" sz="1100" b="0" u="none" strike="noStrike" cap="none" spc="0" baseline="0" dirty="0">
                          <a:solidFill>
                            <a:schemeClr val="dk1"/>
                          </a:solidFill>
                          <a:effectLst/>
                          <a:uFillTx/>
                          <a:sym typeface="Intel Clear"/>
                          <a:hlinkClick r:id="rId9"/>
                        </a:rPr>
                        <a:t>ehanke@intelliprop.com</a:t>
                      </a:r>
                      <a:r>
                        <a:rPr lang="en-US" sz="1100" b="0" u="none" strike="noStrike" cap="none" spc="0" baseline="0" dirty="0">
                          <a:solidFill>
                            <a:schemeClr val="dk1"/>
                          </a:solidFill>
                          <a:effectLst/>
                          <a:uFillTx/>
                        </a:rPr>
                        <a:t> </a:t>
                      </a:r>
                      <a:endParaRPr lang="en-US" sz="1100" b="0" i="0" u="none" strike="noStrike" cap="none" spc="0" baseline="0" dirty="0">
                        <a:solidFill>
                          <a:schemeClr val="dk1"/>
                        </a:solidFill>
                        <a:effectLst/>
                        <a:uFillTx/>
                        <a:latin typeface="IntelOne Text" panose="020B0604020202020204" charset="0"/>
                        <a:ea typeface="+mn-ea"/>
                        <a:cs typeface="+mn-cs"/>
                        <a:sym typeface="Intel Clear"/>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84336"/>
                  </a:ext>
                </a:extLst>
              </a:tr>
              <a:tr h="154860">
                <a:tc vMerge="1">
                  <a:txBody>
                    <a:bodyPr/>
                    <a:lstStyle/>
                    <a:p>
                      <a:pPr marL="0" marR="0" lvl="0" indent="0" algn="ctr" defTabSz="609600" eaLnBrk="1" fontAlgn="auto" latinLnBrk="0" hangingPunct="1">
                        <a:lnSpc>
                          <a:spcPct val="100000"/>
                        </a:lnSpc>
                        <a:spcBef>
                          <a:spcPts val="0"/>
                        </a:spcBef>
                        <a:spcAft>
                          <a:spcPts val="0"/>
                        </a:spcAft>
                        <a:buClrTx/>
                        <a:buSzTx/>
                        <a:buFontTx/>
                        <a:buNone/>
                        <a:tabLst/>
                        <a:defRPr/>
                      </a:pPr>
                      <a:endParaRPr lang="en-US" sz="1000">
                        <a:solidFill>
                          <a:schemeClr val="bg1"/>
                        </a:solidFill>
                      </a:endParaRPr>
                    </a:p>
                  </a:txBody>
                  <a:tcPr vert="vert270">
                    <a:lnT w="12700" cap="flat" cmpd="sng" algn="ctr">
                      <a:solidFill>
                        <a:schemeClr val="bg1"/>
                      </a:solidFill>
                      <a:prstDash val="solid"/>
                      <a:round/>
                      <a:headEnd type="none" w="med" len="med"/>
                      <a:tailEnd type="none" w="med" len="med"/>
                    </a:lnT>
                    <a:solidFill>
                      <a:srgbClr val="0068B5"/>
                    </a:solidFill>
                  </a:tcPr>
                </a:tc>
                <a:tc>
                  <a:txBody>
                    <a:bodyPr/>
                    <a:lstStyle/>
                    <a:p>
                      <a:pPr algn="l"/>
                      <a:r>
                        <a:rPr lang="en-US" sz="1100" b="0"/>
                        <a:t>Microchip</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eaLnBrk="1" fontAlgn="auto" latinLnBrk="0" hangingPunct="1">
                        <a:lnSpc>
                          <a:spcPct val="100000"/>
                        </a:lnSpc>
                        <a:spcBef>
                          <a:spcPts val="0"/>
                        </a:spcBef>
                        <a:spcAft>
                          <a:spcPts val="0"/>
                        </a:spcAft>
                        <a:buClrTx/>
                        <a:buSzTx/>
                        <a:buFontTx/>
                        <a:buNone/>
                      </a:pPr>
                      <a:r>
                        <a:rPr lang="en-US" sz="1100" b="0" u="none" strike="noStrike" cap="none" spc="0" baseline="0" noProof="0" dirty="0">
                          <a:effectLst/>
                          <a:uFillTx/>
                        </a:rPr>
                        <a:t>Jeremiah Tussey</a:t>
                      </a:r>
                      <a:r>
                        <a:rPr lang="en-US" sz="1100" b="0" u="none" strike="noStrike" cap="none" spc="0" baseline="0" dirty="0">
                          <a:solidFill>
                            <a:schemeClr val="dk1"/>
                          </a:solidFill>
                          <a:effectLst/>
                          <a:uFillTx/>
                        </a:rPr>
                        <a:t>: </a:t>
                      </a:r>
                      <a:r>
                        <a:rPr lang="en-US" sz="1100" b="0" u="none" strike="noStrike" cap="none" spc="0" baseline="0" dirty="0">
                          <a:solidFill>
                            <a:schemeClr val="dk1"/>
                          </a:solidFill>
                          <a:effectLst/>
                          <a:uFillTx/>
                          <a:hlinkClick r:id="rId10"/>
                        </a:rPr>
                        <a:t>jeremiah.tussey@microchip.com</a:t>
                      </a:r>
                      <a:r>
                        <a:rPr lang="en-US" sz="1100" b="0" u="none" strike="noStrike" cap="none" spc="0" baseline="0" dirty="0">
                          <a:solidFill>
                            <a:schemeClr val="dk1"/>
                          </a:solidFill>
                          <a:effectLst/>
                          <a:uFillTx/>
                        </a:rPr>
                        <a:t> </a:t>
                      </a:r>
                      <a:endParaRPr lang="en-US" sz="1100" b="0" i="0" u="none" strike="noStrike" cap="none" spc="0" baseline="0" noProof="0" dirty="0">
                        <a:effectLst/>
                        <a:uFillTx/>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096367"/>
                  </a:ext>
                </a:extLst>
              </a:tr>
              <a:tr h="154655">
                <a:tc vMerge="1">
                  <a:txBody>
                    <a:bodyPr/>
                    <a:lstStyle/>
                    <a:p>
                      <a:endParaRPr lang="en-US" sz="1000"/>
                    </a:p>
                  </a:txBody>
                  <a:tcPr/>
                </a:tc>
                <a:tc>
                  <a:txBody>
                    <a:bodyPr/>
                    <a:lstStyle/>
                    <a:p>
                      <a:pPr algn="l"/>
                      <a:r>
                        <a:rPr lang="en-US" sz="1100" b="0"/>
                        <a:t>Montage Technologies</a:t>
                      </a:r>
                      <a:endParaRPr lang="en-US" sz="1100">
                        <a:solidFill>
                          <a:srgbClr val="FF0000"/>
                        </a:solidFill>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a:t>Robert </a:t>
                      </a:r>
                      <a:r>
                        <a:rPr lang="en-US" sz="1100" dirty="0" err="1"/>
                        <a:t>Jin</a:t>
                      </a:r>
                      <a:r>
                        <a:rPr lang="en-US" sz="1100" dirty="0"/>
                        <a:t>: </a:t>
                      </a:r>
                      <a:r>
                        <a:rPr lang="en-US" sz="1100" dirty="0">
                          <a:hlinkClick r:id="rId11"/>
                        </a:rPr>
                        <a:t>robert.jin@montage-tech.com</a:t>
                      </a:r>
                      <a:endParaRPr lang="en-US" sz="1100" dirty="0"/>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277842"/>
                  </a:ext>
                </a:extLst>
              </a:tr>
              <a:tr h="154655">
                <a:tc vMerge="1">
                  <a:txBody>
                    <a:bodyPr/>
                    <a:lstStyle/>
                    <a:p>
                      <a:endParaRPr lang="en-US" sz="1000"/>
                    </a:p>
                  </a:txBody>
                  <a:tcPr/>
                </a:tc>
                <a:tc>
                  <a:txBody>
                    <a:bodyPr/>
                    <a:lstStyle/>
                    <a:p>
                      <a:pPr algn="l"/>
                      <a:r>
                        <a:rPr lang="en-US" sz="1100" b="0"/>
                        <a:t>Rambus</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a:t>Mark </a:t>
                      </a:r>
                      <a:r>
                        <a:rPr lang="en-US" sz="1100" b="0" dirty="0" err="1"/>
                        <a:t>Orthodoxou</a:t>
                      </a:r>
                      <a:r>
                        <a:rPr lang="en-US" sz="1100" b="0" dirty="0"/>
                        <a:t>: </a:t>
                      </a:r>
                      <a:r>
                        <a:rPr lang="en-US" sz="1100" dirty="0">
                          <a:hlinkClick r:id="rId11"/>
                        </a:rPr>
                        <a:t>morthodoxou@rambus.com</a:t>
                      </a:r>
                      <a:endParaRPr lang="en-US" sz="1100" b="0" i="0" u="none" strike="noStrike" cap="none" spc="0" baseline="0" noProof="0" dirty="0">
                        <a:solidFill>
                          <a:schemeClr val="dk1"/>
                        </a:solidFill>
                        <a:uFillTx/>
                        <a:latin typeface="IntelOne Text" panose="020B0604020202020204" charset="0"/>
                        <a:ea typeface="+mn-ea"/>
                        <a:cs typeface="+mn-cs"/>
                        <a:sym typeface="Intel Clear"/>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485109"/>
                  </a:ext>
                </a:extLst>
              </a:tr>
              <a:tr h="154655">
                <a:tc vMerge="1">
                  <a:txBody>
                    <a:bodyPr/>
                    <a:lstStyle/>
                    <a:p>
                      <a:endParaRPr lang="en-US" sz="1000"/>
                    </a:p>
                  </a:txBody>
                  <a:tcPr/>
                </a:tc>
                <a:tc>
                  <a:txBody>
                    <a:bodyPr/>
                    <a:lstStyle/>
                    <a:p>
                      <a:pPr algn="l"/>
                      <a:r>
                        <a:rPr lang="en-US" sz="1100" b="0"/>
                        <a:t>Renesas</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a:t>Sam Patel: </a:t>
                      </a:r>
                      <a:r>
                        <a:rPr lang="en-US" sz="1100" b="0" u="sng" strike="noStrike" cap="none" spc="0" baseline="0" dirty="0">
                          <a:solidFill>
                            <a:schemeClr val="dk1"/>
                          </a:solidFill>
                          <a:effectLst/>
                          <a:uFillTx/>
                          <a:sym typeface="Intel Clear"/>
                          <a:hlinkClick r:id="rId12"/>
                        </a:rPr>
                        <a:t>sam.patel.df@renesas.com</a:t>
                      </a:r>
                      <a:endParaRPr lang="en-US" sz="1100" dirty="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056690"/>
                  </a:ext>
                </a:extLst>
              </a:tr>
              <a:tr h="154655">
                <a:tc vMerge="1">
                  <a:txBody>
                    <a:bodyPr/>
                    <a:lstStyle/>
                    <a:p>
                      <a:endParaRPr lang="en-US"/>
                    </a:p>
                  </a:txBody>
                  <a:tcPr/>
                </a:tc>
                <a:tc>
                  <a:txBody>
                    <a:bodyPr/>
                    <a:lstStyle/>
                    <a:p>
                      <a:pPr algn="l"/>
                      <a:r>
                        <a:rPr lang="en-US" sz="1100" b="0"/>
                        <a:t>SK Hynix</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nn-NO" sz="1100" b="0" dirty="0"/>
                        <a:t>Keith </a:t>
                      </a:r>
                      <a:r>
                        <a:rPr lang="nn-NO" sz="1100" dirty="0" err="1"/>
                        <a:t>Jangryul</a:t>
                      </a:r>
                      <a:r>
                        <a:rPr lang="nn-NO" sz="1100" dirty="0"/>
                        <a:t> Kim: </a:t>
                      </a:r>
                      <a:r>
                        <a:rPr lang="nn-NO" sz="1100" dirty="0">
                          <a:hlinkClick r:id="rId13"/>
                        </a:rPr>
                        <a:t>jangryul.kim@sk.com</a:t>
                      </a:r>
                      <a:r>
                        <a:rPr lang="nn-NO" sz="1100" dirty="0"/>
                        <a:t> </a:t>
                      </a:r>
                      <a:endParaRPr lang="en-US" sz="1100" dirty="0"/>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6510063"/>
                  </a:ext>
                </a:extLst>
              </a:tr>
              <a:tr h="154655">
                <a:tc vMerge="1">
                  <a:txBody>
                    <a:bodyPr/>
                    <a:lstStyle/>
                    <a:p>
                      <a:endParaRPr lang="en-US"/>
                    </a:p>
                  </a:txBody>
                  <a:tcPr/>
                </a:tc>
                <a:tc>
                  <a:txBody>
                    <a:bodyPr/>
                    <a:lstStyle/>
                    <a:p>
                      <a:pPr marL="0" marR="0" lvl="0" indent="0" algn="l" defTabSz="609600" eaLnBrk="1" fontAlgn="auto" latinLnBrk="0" hangingPunct="1">
                        <a:lnSpc>
                          <a:spcPct val="100000"/>
                        </a:lnSpc>
                        <a:spcBef>
                          <a:spcPts val="0"/>
                        </a:spcBef>
                        <a:spcAft>
                          <a:spcPts val="0"/>
                        </a:spcAft>
                        <a:buClrTx/>
                        <a:buSzTx/>
                        <a:buFontTx/>
                        <a:buNone/>
                        <a:tabLst/>
                        <a:defRPr/>
                      </a:pPr>
                      <a:r>
                        <a:rPr lang="en-US" sz="1100" b="0"/>
                        <a:t>Marvell Technology</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u="none" strike="noStrike" cap="none" spc="0" baseline="0" dirty="0" err="1">
                          <a:solidFill>
                            <a:schemeClr val="dk1"/>
                          </a:solidFill>
                          <a:effectLst/>
                          <a:uFillTx/>
                          <a:sym typeface="Intel Clear"/>
                        </a:rPr>
                        <a:t>Supriya</a:t>
                      </a:r>
                      <a:r>
                        <a:rPr lang="en-US" sz="1100" b="0" u="none" strike="noStrike" cap="none" spc="0" baseline="0" dirty="0">
                          <a:solidFill>
                            <a:schemeClr val="dk1"/>
                          </a:solidFill>
                          <a:effectLst/>
                          <a:uFillTx/>
                          <a:sym typeface="Intel Clear"/>
                        </a:rPr>
                        <a:t> Madan: </a:t>
                      </a:r>
                      <a:r>
                        <a:rPr lang="en-US" sz="1100" b="0" u="sng" strike="noStrike" cap="none" spc="0" baseline="0" dirty="0">
                          <a:solidFill>
                            <a:schemeClr val="dk1"/>
                          </a:solidFill>
                          <a:effectLst/>
                          <a:uFillTx/>
                          <a:sym typeface="Intel Clear"/>
                          <a:hlinkClick r:id="rId14"/>
                        </a:rPr>
                        <a:t>smadan@marvell.com</a:t>
                      </a:r>
                      <a:endParaRPr lang="en-US" sz="1100" dirty="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3312680"/>
                  </a:ext>
                </a:extLst>
              </a:tr>
              <a:tr h="154655">
                <a:tc vMerge="1">
                  <a:txBody>
                    <a:bodyPr/>
                    <a:lstStyle/>
                    <a:p>
                      <a:endParaRPr lang="en-US" sz="1000"/>
                    </a:p>
                  </a:txBody>
                  <a:tcPr/>
                </a:tc>
                <a:tc>
                  <a:txBody>
                    <a:bodyPr/>
                    <a:lstStyle/>
                    <a:p>
                      <a:pPr algn="l"/>
                      <a:r>
                        <a:rPr lang="en-US" sz="1100" b="0" err="1"/>
                        <a:t>Wolley</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kern="1200" dirty="0">
                          <a:effectLst/>
                        </a:rPr>
                        <a:t>Bernard </a:t>
                      </a:r>
                      <a:r>
                        <a:rPr lang="en-US" sz="1100" b="0" kern="1200" dirty="0" err="1">
                          <a:effectLst/>
                        </a:rPr>
                        <a:t>Shung</a:t>
                      </a:r>
                      <a:r>
                        <a:rPr lang="en-US" sz="1100" b="0" kern="1200" dirty="0">
                          <a:effectLst/>
                        </a:rPr>
                        <a:t>: </a:t>
                      </a:r>
                      <a:r>
                        <a:rPr lang="en-US" sz="1100" u="sng" kern="1200" dirty="0">
                          <a:effectLst/>
                          <a:hlinkClick r:id="rId7"/>
                        </a:rPr>
                        <a:t>cbshung@wolleytech.com</a:t>
                      </a:r>
                      <a:endParaRPr lang="en-US" sz="1100" dirty="0"/>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307643"/>
                  </a:ext>
                </a:extLst>
              </a:tr>
              <a:tr h="154655">
                <a:tc rowSpan="5">
                  <a:txBody>
                    <a:bodyPr/>
                    <a:lstStyle/>
                    <a:p>
                      <a:pPr algn="ctr"/>
                      <a:r>
                        <a:rPr lang="en-US" sz="1100" b="0">
                          <a:solidFill>
                            <a:schemeClr val="tx1"/>
                          </a:solidFill>
                        </a:rPr>
                        <a:t>CXL Memory Module </a:t>
                      </a:r>
                      <a:endParaRPr lang="en-US" sz="1100" b="0" i="0">
                        <a:solidFill>
                          <a:schemeClr val="tx1"/>
                        </a:solidFill>
                        <a:latin typeface="IntelOne Text" panose="020B0604020202020204" charset="0"/>
                      </a:endParaRPr>
                    </a:p>
                  </a:txBody>
                  <a:tcPr marL="27432" marR="27432" marT="27432" marB="27432"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100" b="0" err="1"/>
                        <a:t>Astera</a:t>
                      </a:r>
                      <a:r>
                        <a:rPr lang="en-US" sz="1100"/>
                        <a:t> Labs</a:t>
                      </a:r>
                      <a:endParaRPr lang="en-US" sz="110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09600" eaLnBrk="1" fontAlgn="auto" latinLnBrk="0" hangingPunct="1">
                        <a:lnSpc>
                          <a:spcPct val="100000"/>
                        </a:lnSpc>
                        <a:spcBef>
                          <a:spcPts val="0"/>
                        </a:spcBef>
                        <a:spcAft>
                          <a:spcPts val="0"/>
                        </a:spcAft>
                        <a:buClrTx/>
                        <a:buSzTx/>
                        <a:buFontTx/>
                        <a:buNone/>
                        <a:tabLst/>
                        <a:defRPr/>
                      </a:pPr>
                      <a:r>
                        <a:rPr lang="en-US" sz="1100" b="0" u="none" strike="noStrike" cap="none" spc="0" baseline="0" noProof="0" dirty="0">
                          <a:effectLst/>
                          <a:uFillTx/>
                        </a:rPr>
                        <a:t>Ezekiel Harvey:</a:t>
                      </a:r>
                      <a:r>
                        <a:rPr lang="en-US" sz="1100" b="0" u="none" strike="noStrike" cap="none" spc="0" baseline="0" dirty="0">
                          <a:solidFill>
                            <a:schemeClr val="dk1"/>
                          </a:solidFill>
                          <a:effectLst/>
                          <a:uFillTx/>
                          <a:hlinkClick r:id="rId8"/>
                        </a:rPr>
                        <a:t>ezekiel.harvey@astera.com</a:t>
                      </a:r>
                      <a:r>
                        <a:rPr lang="en-US" sz="1100" b="0" u="none" strike="noStrike" cap="none" spc="0" baseline="0" dirty="0">
                          <a:solidFill>
                            <a:schemeClr val="dk1"/>
                          </a:solidFill>
                          <a:effectLst/>
                          <a:uFillTx/>
                        </a:rPr>
                        <a:t> </a:t>
                      </a:r>
                      <a:endParaRPr lang="en-US" sz="1100" b="0" i="0" u="none" strike="noStrike" cap="none" spc="0" baseline="0" noProof="0" dirty="0">
                        <a:effectLst/>
                        <a:uFillTx/>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841576"/>
                  </a:ext>
                </a:extLst>
              </a:tr>
              <a:tr h="154655">
                <a:tc vMerge="1">
                  <a:txBody>
                    <a:bodyPr/>
                    <a:lstStyle/>
                    <a:p>
                      <a:endParaRPr lang="en-US"/>
                    </a:p>
                  </a:txBody>
                  <a:tcPr/>
                </a:tc>
                <a:tc>
                  <a:txBody>
                    <a:bodyPr/>
                    <a:lstStyle/>
                    <a:p>
                      <a:pPr algn="l"/>
                      <a:r>
                        <a:rPr lang="en-US" sz="1100" b="0"/>
                        <a:t>Micron</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1200" dirty="0">
                          <a:effectLst/>
                        </a:rPr>
                        <a:t>Ryan Baxter:  </a:t>
                      </a:r>
                      <a:r>
                        <a:rPr lang="en-US" sz="1100" u="sng" kern="1200" dirty="0">
                          <a:effectLst/>
                          <a:hlinkClick r:id="rId15"/>
                        </a:rPr>
                        <a:t>rrbaxter@micron.com</a:t>
                      </a:r>
                      <a:endParaRPr lang="en-US" sz="1100" b="0" i="0" kern="1200" dirty="0">
                        <a:solidFill>
                          <a:schemeClr val="dk1"/>
                        </a:solidFill>
                        <a:effectLst/>
                        <a:latin typeface="IntelOne Text" panose="020B0604020202020204" charset="0"/>
                        <a:ea typeface="+mn-ea"/>
                        <a:cs typeface="+mn-cs"/>
                      </a:endParaRP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805813"/>
                  </a:ext>
                </a:extLst>
              </a:tr>
              <a:tr h="154655">
                <a:tc vMerge="1">
                  <a:txBody>
                    <a:bodyPr/>
                    <a:lstStyle/>
                    <a:p>
                      <a:pPr algn="ctr"/>
                      <a:endParaRPr lang="en-US" sz="1200">
                        <a:solidFill>
                          <a:schemeClr val="bg1"/>
                        </a:solidFill>
                      </a:endParaRPr>
                    </a:p>
                  </a:txBody>
                  <a:tcPr vert="vert27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8B5"/>
                    </a:solidFill>
                  </a:tcPr>
                </a:tc>
                <a:tc>
                  <a:txBody>
                    <a:bodyPr/>
                    <a:lstStyle/>
                    <a:p>
                      <a:pPr algn="l"/>
                      <a:r>
                        <a:rPr lang="en-US" sz="1100" b="0"/>
                        <a:t>Samsung</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a:t>Kapil Sethi: </a:t>
                      </a:r>
                      <a:r>
                        <a:rPr lang="en-US" sz="1100" dirty="0">
                          <a:hlinkClick r:id="rId16"/>
                        </a:rPr>
                        <a:t>kapil.sethi@samsung.com</a:t>
                      </a:r>
                      <a:r>
                        <a:rPr lang="en-US" sz="1100" dirty="0"/>
                        <a:t> </a:t>
                      </a: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769421"/>
                  </a:ext>
                </a:extLst>
              </a:tr>
              <a:tr h="0">
                <a:tc vMerge="1">
                  <a:txBody>
                    <a:bodyPr/>
                    <a:lstStyle/>
                    <a:p>
                      <a:pPr algn="ctr"/>
                      <a:endParaRPr lang="en-US" sz="1000"/>
                    </a:p>
                  </a:txBody>
                  <a:tcPr vert="vert270"/>
                </a:tc>
                <a:tc>
                  <a:txBody>
                    <a:bodyPr/>
                    <a:lstStyle/>
                    <a:p>
                      <a:pPr algn="l"/>
                      <a:r>
                        <a:rPr lang="en-US" sz="1100" b="0"/>
                        <a:t>SK Hynix</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u="none" kern="1200" dirty="0">
                          <a:effectLst/>
                        </a:rPr>
                        <a:t>Keith </a:t>
                      </a:r>
                      <a:r>
                        <a:rPr lang="en-US" sz="1100" u="none" kern="1200" dirty="0" err="1">
                          <a:effectLst/>
                        </a:rPr>
                        <a:t>Jangryul</a:t>
                      </a:r>
                      <a:r>
                        <a:rPr lang="en-US" sz="1100" u="none" kern="1200" dirty="0">
                          <a:effectLst/>
                        </a:rPr>
                        <a:t> Kim: </a:t>
                      </a:r>
                      <a:r>
                        <a:rPr lang="en-US" sz="1100" u="none" kern="1200" dirty="0">
                          <a:effectLst/>
                          <a:hlinkClick r:id="rId13"/>
                        </a:rPr>
                        <a:t>jangryul.kim@sk.com</a:t>
                      </a:r>
                      <a:endParaRPr lang="en-US" sz="1100" u="none" dirty="0"/>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309293"/>
                  </a:ext>
                </a:extLst>
              </a:tr>
              <a:tr h="154655">
                <a:tc vMerge="1">
                  <a:txBody>
                    <a:bodyPr/>
                    <a:lstStyle/>
                    <a:p>
                      <a:pPr algn="ctr"/>
                      <a:endParaRPr lang="en-US" sz="1200">
                        <a:solidFill>
                          <a:schemeClr val="bg1"/>
                        </a:solidFill>
                      </a:endParaRPr>
                    </a:p>
                  </a:txBody>
                  <a:tcPr vert="vert270">
                    <a:solidFill>
                      <a:srgbClr val="0068B5"/>
                    </a:solidFill>
                  </a:tcPr>
                </a:tc>
                <a:tc>
                  <a:txBody>
                    <a:bodyPr/>
                    <a:lstStyle/>
                    <a:p>
                      <a:pPr algn="l"/>
                      <a:r>
                        <a:rPr lang="en-US" sz="1100" b="0"/>
                        <a:t>Smart Modular</a:t>
                      </a:r>
                      <a:endParaRPr lang="en-US" sz="1100" b="0" i="0">
                        <a:latin typeface="IntelOne Text" panose="020B0604020202020204"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a:t>Arthur </a:t>
                      </a:r>
                      <a:r>
                        <a:rPr lang="en-US" sz="1100" b="0" dirty="0" err="1"/>
                        <a:t>Sainio</a:t>
                      </a:r>
                      <a:r>
                        <a:rPr lang="en-US" sz="1100" b="0" dirty="0"/>
                        <a:t>: </a:t>
                      </a:r>
                      <a:r>
                        <a:rPr lang="en-US" sz="1100" dirty="0">
                          <a:hlinkClick r:id="rId17"/>
                        </a:rPr>
                        <a:t>Arthur.Sainio@smartm.com</a:t>
                      </a:r>
                      <a:r>
                        <a:rPr lang="en-US" sz="1100" dirty="0"/>
                        <a:t> </a:t>
                      </a:r>
                    </a:p>
                  </a:txBody>
                  <a:tcPr marL="27432" marR="27432"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12738"/>
                  </a:ext>
                </a:extLst>
              </a:tr>
            </a:tbl>
          </a:graphicData>
        </a:graphic>
      </p:graphicFrame>
      <p:sp>
        <p:nvSpPr>
          <p:cNvPr id="8" name="Footer Placeholder 3">
            <a:extLst>
              <a:ext uri="{FF2B5EF4-FFF2-40B4-BE49-F238E27FC236}">
                <a16:creationId xmlns:a16="http://schemas.microsoft.com/office/drawing/2014/main" id="{E3FF4B8B-1A92-4609-A5EA-3C0C9F7A2C08}"/>
              </a:ext>
            </a:extLst>
          </p:cNvPr>
          <p:cNvSpPr txBox="1">
            <a:spLocks/>
          </p:cNvSpPr>
          <p:nvPr/>
        </p:nvSpPr>
        <p:spPr>
          <a:xfrm>
            <a:off x="536328" y="6075194"/>
            <a:ext cx="6903563"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bg2"/>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ea typeface="+mn-ea"/>
                <a:cs typeface="+mn-cs"/>
                <a:sym typeface="Helvetica Neue"/>
              </a:rPr>
              <a:t>* Companies that are part of Intel enabling efforts and have provided permissions to be listed.</a:t>
            </a:r>
            <a:endParaRPr kumimoji="0" lang="en-US" sz="800" b="0" i="0" u="none" strike="noStrike" kern="1200" cap="none" spc="0" normalizeH="0" baseline="0" noProof="0" dirty="0">
              <a:ln>
                <a:noFill/>
              </a:ln>
              <a:solidFill>
                <a:srgbClr val="FFFFFF"/>
              </a:solidFill>
              <a:effectLst/>
              <a:uLnTx/>
              <a:uFillTx/>
              <a:ea typeface="+mn-ea"/>
              <a:cs typeface="+mn-cs"/>
              <a:sym typeface="Helvetica Neue"/>
            </a:endParaRPr>
          </a:p>
        </p:txBody>
      </p:sp>
      <p:sp>
        <p:nvSpPr>
          <p:cNvPr id="3" name="Rectangle 2">
            <a:extLst>
              <a:ext uri="{FF2B5EF4-FFF2-40B4-BE49-F238E27FC236}">
                <a16:creationId xmlns:a16="http://schemas.microsoft.com/office/drawing/2014/main" id="{04AAF9DB-7CF1-BFA4-585F-5790CFD33C1C}"/>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spTree>
    <p:extLst>
      <p:ext uri="{BB962C8B-B14F-4D97-AF65-F5344CB8AC3E}">
        <p14:creationId xmlns:p14="http://schemas.microsoft.com/office/powerpoint/2010/main" val="218317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4CF8-485F-9245-9A07-5960539AB851}"/>
              </a:ext>
            </a:extLst>
          </p:cNvPr>
          <p:cNvSpPr>
            <a:spLocks noGrp="1"/>
          </p:cNvSpPr>
          <p:nvPr>
            <p:ph type="title"/>
          </p:nvPr>
        </p:nvSpPr>
        <p:spPr/>
        <p:txBody>
          <a:bodyPr/>
          <a:lstStyle/>
          <a:p>
            <a:r>
              <a:rPr lang="en-US" sz="2800" dirty="0"/>
              <a:t>Intel® Optane™ Persistent Memory (PMem) 200 Series </a:t>
            </a:r>
            <a:br>
              <a:rPr lang="en-US" sz="2800" dirty="0"/>
            </a:br>
            <a:r>
              <a:rPr lang="en-US" sz="2800" dirty="0"/>
              <a:t>with Oracle Database on VMware vSphere (</a:t>
            </a:r>
            <a:r>
              <a:rPr lang="en-US" sz="2800"/>
              <a:t>slide 12)</a:t>
            </a:r>
            <a:endParaRPr lang="en-US" sz="2600" kern="0" dirty="0"/>
          </a:p>
        </p:txBody>
      </p:sp>
      <p:sp>
        <p:nvSpPr>
          <p:cNvPr id="3" name="Content Placeholder 2">
            <a:extLst>
              <a:ext uri="{FF2B5EF4-FFF2-40B4-BE49-F238E27FC236}">
                <a16:creationId xmlns:a16="http://schemas.microsoft.com/office/drawing/2014/main" id="{46C0E2E5-F156-CC46-A566-E816700D2D05}"/>
              </a:ext>
            </a:extLst>
          </p:cNvPr>
          <p:cNvSpPr>
            <a:spLocks noGrp="1"/>
          </p:cNvSpPr>
          <p:nvPr>
            <p:ph sz="half" idx="1"/>
          </p:nvPr>
        </p:nvSpPr>
        <p:spPr/>
        <p:txBody>
          <a:bodyPr>
            <a:normAutofit/>
          </a:bodyPr>
          <a:lstStyle/>
          <a:p>
            <a:pPr marL="0" lvl="0" indent="0">
              <a:lnSpc>
                <a:spcPct val="100000"/>
              </a:lnSpc>
              <a:buNone/>
            </a:pPr>
            <a:r>
              <a:rPr lang="en-US" sz="1200" b="1" kern="1200" dirty="0">
                <a:solidFill>
                  <a:schemeClr val="tx2"/>
                </a:solidFill>
                <a:latin typeface="IntelOne Display Regular" panose="020B0503020203020204" pitchFamily="34" charset="77"/>
                <a:ea typeface="Helvetica Neue"/>
                <a:cs typeface="Helvetica Neue"/>
              </a:rPr>
              <a:t>Configuration details:</a:t>
            </a:r>
            <a:endParaRPr lang="en-US" sz="1200" b="1" dirty="0">
              <a:solidFill>
                <a:schemeClr val="tx2"/>
              </a:solidFill>
              <a:latin typeface="IntelOne Display Regular" panose="020B0503020203020204" pitchFamily="34" charset="77"/>
            </a:endParaRPr>
          </a:p>
          <a:p>
            <a:pPr marL="0" indent="0">
              <a:lnSpc>
                <a:spcPct val="100000"/>
              </a:lnSpc>
              <a:buNone/>
            </a:pPr>
            <a:r>
              <a:rPr lang="en-US" sz="1200" b="1" dirty="0">
                <a:solidFill>
                  <a:schemeClr val="tx2"/>
                </a:solidFill>
                <a:latin typeface="+mn-lt"/>
              </a:rPr>
              <a:t>2 TB DRAM-only configuration (baseline new orders per minute [NOPM], 787 watts power usage): </a:t>
            </a:r>
            <a:r>
              <a:rPr lang="en-US" sz="1200" dirty="0">
                <a:latin typeface="+mn-lt"/>
              </a:rPr>
              <a:t>2x Intel® Xeon® Platinum 8358 processor ($7,900), 2 TB DRAM ($61,966), for a system total of $69,866. </a:t>
            </a:r>
            <a:r>
              <a:rPr lang="en-US" sz="1200" b="1" dirty="0">
                <a:latin typeface="+mn-lt"/>
              </a:rPr>
              <a:t>Workload: </a:t>
            </a:r>
            <a:r>
              <a:rPr lang="en-US" sz="1200" dirty="0">
                <a:latin typeface="+mn-lt"/>
              </a:rPr>
              <a:t>HammerDB TPC-C workload with Oracle Database running on Oracle Enterprise Linux (OEL) inside of VMware virtual machines (VMs). Tested February 24, 2022.</a:t>
            </a:r>
          </a:p>
          <a:p>
            <a:pPr marL="0" indent="0">
              <a:lnSpc>
                <a:spcPct val="100000"/>
              </a:lnSpc>
              <a:buNone/>
            </a:pPr>
            <a:r>
              <a:rPr lang="en-US" sz="1200" b="1" dirty="0">
                <a:solidFill>
                  <a:schemeClr val="tx2"/>
                </a:solidFill>
                <a:latin typeface="+mn-lt"/>
              </a:rPr>
              <a:t>2 TB Intel Optane PMem 200 Series + 512 GB DRAM configuration (–3 percent NOPM, 803 watts power usage):</a:t>
            </a:r>
            <a:r>
              <a:rPr lang="en-US" sz="1200" dirty="0">
                <a:solidFill>
                  <a:schemeClr val="tx2"/>
                </a:solidFill>
                <a:latin typeface="+mn-lt"/>
              </a:rPr>
              <a:t> </a:t>
            </a:r>
            <a:r>
              <a:rPr lang="en-US" sz="1200" dirty="0">
                <a:latin typeface="+mn-lt"/>
              </a:rPr>
              <a:t>2x Intel Xeon Platinum 8358 processor ($7,900), 512 GB DRAM ($13,982), 2 TB Intel Optane PMem ($23,392) for a system total of $45,274. </a:t>
            </a:r>
            <a:r>
              <a:rPr lang="en-US" sz="1200" b="1" dirty="0">
                <a:latin typeface="+mn-lt"/>
              </a:rPr>
              <a:t>Workload</a:t>
            </a:r>
            <a:r>
              <a:rPr lang="en-US" sz="1200" b="1" dirty="0">
                <a:solidFill>
                  <a:schemeClr val="tx2"/>
                </a:solidFill>
                <a:latin typeface="+mn-lt"/>
              </a:rPr>
              <a:t>:</a:t>
            </a:r>
            <a:r>
              <a:rPr lang="en-US" sz="1200" dirty="0">
                <a:solidFill>
                  <a:schemeClr val="tx2"/>
                </a:solidFill>
                <a:latin typeface="+mn-lt"/>
              </a:rPr>
              <a:t> </a:t>
            </a:r>
            <a:r>
              <a:rPr lang="en-US" sz="1200" dirty="0">
                <a:latin typeface="+mn-lt"/>
              </a:rPr>
              <a:t>HammerDB TPC-C workload with Oracle Database running on OEL inside of VMware VMs. Tested February 24, 2022.</a:t>
            </a:r>
          </a:p>
        </p:txBody>
      </p:sp>
      <p:sp>
        <p:nvSpPr>
          <p:cNvPr id="4" name="Content Placeholder 3">
            <a:extLst>
              <a:ext uri="{FF2B5EF4-FFF2-40B4-BE49-F238E27FC236}">
                <a16:creationId xmlns:a16="http://schemas.microsoft.com/office/drawing/2014/main" id="{804DD3BA-8DA3-654D-9733-4AA391408F20}"/>
              </a:ext>
            </a:extLst>
          </p:cNvPr>
          <p:cNvSpPr>
            <a:spLocks noGrp="1"/>
          </p:cNvSpPr>
          <p:nvPr>
            <p:ph sz="half" idx="2"/>
          </p:nvPr>
        </p:nvSpPr>
        <p:spPr/>
        <p:txBody>
          <a:bodyPr lIns="0" tIns="0" rIns="0" bIns="0" anchor="t">
            <a:normAutofit/>
          </a:bodyPr>
          <a:lstStyle/>
          <a:p>
            <a:pPr marL="0" indent="0">
              <a:lnSpc>
                <a:spcPct val="100000"/>
              </a:lnSpc>
              <a:buNone/>
            </a:pPr>
            <a:r>
              <a:rPr lang="en-US" sz="1200" b="1" dirty="0">
                <a:solidFill>
                  <a:schemeClr val="tx2"/>
                </a:solidFill>
                <a:latin typeface="+mn-lt"/>
              </a:rPr>
              <a:t>Intel Optane </a:t>
            </a:r>
            <a:r>
              <a:rPr lang="en-US" sz="1200" b="1" dirty="0" err="1">
                <a:solidFill>
                  <a:schemeClr val="tx2"/>
                </a:solidFill>
                <a:latin typeface="+mn-lt"/>
              </a:rPr>
              <a:t>PMem</a:t>
            </a:r>
            <a:r>
              <a:rPr lang="en-US" sz="1200" b="1" dirty="0">
                <a:solidFill>
                  <a:schemeClr val="tx2"/>
                </a:solidFill>
                <a:latin typeface="+mn-lt"/>
              </a:rPr>
              <a:t> </a:t>
            </a:r>
            <a:r>
              <a:rPr lang="en-US" sz="1200" dirty="0">
                <a:latin typeface="+mn-lt"/>
              </a:rPr>
              <a:t>pricing and DRAM pricing referenced in total cost of ownership (TCO) calculations is provided for guidance and planning purposes only and does not constitute a final offer. Pricing guidance is subject to change and may revise up or down based on market dynamics. Please contact your original equipment manufacturer (OEM)/distributor for actual pricing. DRAM pricing as of February 2022.</a:t>
            </a:r>
          </a:p>
          <a:p>
            <a:pPr marL="0" indent="0">
              <a:buNone/>
            </a:pPr>
            <a:endParaRPr lang="en-US" sz="1200" dirty="0">
              <a:latin typeface="+mn-lt"/>
            </a:endParaRPr>
          </a:p>
        </p:txBody>
      </p:sp>
    </p:spTree>
    <p:extLst>
      <p:ext uri="{BB962C8B-B14F-4D97-AF65-F5344CB8AC3E}">
        <p14:creationId xmlns:p14="http://schemas.microsoft.com/office/powerpoint/2010/main" val="39028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49624-C72F-D7AE-8C54-FC32057F387E}"/>
              </a:ext>
            </a:extLst>
          </p:cNvPr>
          <p:cNvSpPr>
            <a:spLocks noGrp="1"/>
          </p:cNvSpPr>
          <p:nvPr>
            <p:ph type="title"/>
          </p:nvPr>
        </p:nvSpPr>
        <p:spPr/>
        <p:txBody>
          <a:bodyPr/>
          <a:lstStyle/>
          <a:p>
            <a:r>
              <a:rPr lang="en-US" dirty="0">
                <a:sym typeface="Helvetica Neue"/>
              </a:rPr>
              <a:t>Agenda</a:t>
            </a:r>
            <a:endParaRPr lang="en-US" dirty="0"/>
          </a:p>
        </p:txBody>
      </p:sp>
      <p:sp>
        <p:nvSpPr>
          <p:cNvPr id="2" name="Content Placeholder 1">
            <a:extLst>
              <a:ext uri="{FF2B5EF4-FFF2-40B4-BE49-F238E27FC236}">
                <a16:creationId xmlns:a16="http://schemas.microsoft.com/office/drawing/2014/main" id="{EDF0C063-63F9-4CD4-3121-7C33952CA4FA}"/>
              </a:ext>
            </a:extLst>
          </p:cNvPr>
          <p:cNvSpPr>
            <a:spLocks noGrp="1"/>
          </p:cNvSpPr>
          <p:nvPr>
            <p:ph sz="quarter" idx="11"/>
          </p:nvPr>
        </p:nvSpPr>
        <p:spPr>
          <a:xfrm>
            <a:off x="6087623" y="705395"/>
            <a:ext cx="5433848" cy="5485198"/>
          </a:xfrm>
        </p:spPr>
        <p:txBody>
          <a:bodyPr anchor="ctr" anchorCtr="0">
            <a:normAutofit/>
          </a:bodyPr>
          <a:lstStyle/>
          <a:p>
            <a:r>
              <a:rPr lang="en-US" dirty="0"/>
              <a:t>Overview</a:t>
            </a:r>
          </a:p>
          <a:p>
            <a:r>
              <a:rPr lang="en-US" dirty="0"/>
              <a:t>Today: Intel® Optane™ Technology Use Cases</a:t>
            </a:r>
          </a:p>
          <a:p>
            <a:r>
              <a:rPr lang="en-US" dirty="0"/>
              <a:t>The Open Standards Solution </a:t>
            </a:r>
            <a:br>
              <a:rPr lang="en-US" dirty="0"/>
            </a:br>
            <a:r>
              <a:rPr lang="en-US" dirty="0"/>
              <a:t>of CXL </a:t>
            </a:r>
          </a:p>
          <a:p>
            <a:r>
              <a:rPr lang="en-US" dirty="0"/>
              <a:t>Moving from Intel Optane Technology to CXL </a:t>
            </a:r>
          </a:p>
          <a:p>
            <a:r>
              <a:rPr lang="en-US" dirty="0"/>
              <a:t>Summary </a:t>
            </a:r>
          </a:p>
          <a:p>
            <a:pPr marL="0" indent="0">
              <a:buNone/>
            </a:pPr>
            <a:endParaRPr lang="en-US" dirty="0"/>
          </a:p>
        </p:txBody>
      </p:sp>
    </p:spTree>
    <p:extLst>
      <p:ext uri="{BB962C8B-B14F-4D97-AF65-F5344CB8AC3E}">
        <p14:creationId xmlns:p14="http://schemas.microsoft.com/office/powerpoint/2010/main" val="274015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4CF8-485F-9245-9A07-5960539AB851}"/>
              </a:ext>
            </a:extLst>
          </p:cNvPr>
          <p:cNvSpPr>
            <a:spLocks noGrp="1"/>
          </p:cNvSpPr>
          <p:nvPr>
            <p:ph type="title"/>
          </p:nvPr>
        </p:nvSpPr>
        <p:spPr/>
        <p:txBody>
          <a:bodyPr>
            <a:normAutofit/>
          </a:bodyPr>
          <a:lstStyle/>
          <a:p>
            <a:r>
              <a:rPr lang="en-US" sz="2800" dirty="0"/>
              <a:t>VMware Horizon VDI on VMware vSphere</a:t>
            </a:r>
            <a:br>
              <a:rPr lang="en-US" sz="2800" dirty="0"/>
            </a:br>
            <a:r>
              <a:rPr lang="en-US" sz="2400" dirty="0"/>
              <a:t>Configuration and Cost Details (</a:t>
            </a:r>
            <a:r>
              <a:rPr lang="en-US" sz="2400"/>
              <a:t>slide 13)</a:t>
            </a:r>
            <a:endParaRPr lang="en-US" sz="2400" dirty="0"/>
          </a:p>
        </p:txBody>
      </p:sp>
      <p:sp>
        <p:nvSpPr>
          <p:cNvPr id="3" name="Content Placeholder 2">
            <a:extLst>
              <a:ext uri="{FF2B5EF4-FFF2-40B4-BE49-F238E27FC236}">
                <a16:creationId xmlns:a16="http://schemas.microsoft.com/office/drawing/2014/main" id="{46C0E2E5-F156-CC46-A566-E816700D2D05}"/>
              </a:ext>
            </a:extLst>
          </p:cNvPr>
          <p:cNvSpPr>
            <a:spLocks noGrp="1"/>
          </p:cNvSpPr>
          <p:nvPr>
            <p:ph sz="half" idx="1"/>
          </p:nvPr>
        </p:nvSpPr>
        <p:spPr/>
        <p:txBody>
          <a:bodyPr>
            <a:normAutofit/>
          </a:bodyPr>
          <a:lstStyle/>
          <a:p>
            <a:pPr marL="0" indent="0">
              <a:lnSpc>
                <a:spcPct val="100000"/>
              </a:lnSpc>
              <a:buNone/>
            </a:pPr>
            <a:r>
              <a:rPr lang="en-US" sz="1200" dirty="0">
                <a:latin typeface="+mn-lt"/>
              </a:rPr>
              <a:t>Tested by Evaluator Group as of September 2021. Capacity of virtual desktop infrastructure (VDI) users supported was 889 for the DRAM-only configuration and 897 for the configuration with Intel® Optane™ persistent memory (PMem), representing less than 1 percent difference. Performance as the average response time was measured at 1.514 seconds for the DRAM-only configuration and 1.664 seconds for the configuration with Intel Optane PMem, representing less than 10 percent difference.</a:t>
            </a:r>
          </a:p>
          <a:p>
            <a:pPr marL="0" indent="0">
              <a:lnSpc>
                <a:spcPct val="100000"/>
              </a:lnSpc>
              <a:buNone/>
            </a:pPr>
            <a:r>
              <a:rPr kumimoji="0" lang="en-US" sz="1200" b="0" i="0" u="none" strike="noStrike" kern="1200" cap="none" spc="0" normalizeH="0" baseline="0" noProof="0" dirty="0">
                <a:ln>
                  <a:noFill/>
                </a:ln>
                <a:effectLst/>
                <a:uLnTx/>
                <a:uFillTx/>
                <a:latin typeface="+mn-lt"/>
                <a:ea typeface="Helvetica Neue"/>
                <a:cs typeface="Helvetica Neue"/>
              </a:rPr>
              <a:t>Comparing the 4-node hardware costs of a common configuration with 1 TB DDR4 DRAM only (USD $286,086) to a common configuration with 256 GB DDR4 DRAM plus 1 TB Intel Optane PMem (USD $237,359). Total costs divided by the number of VDI users supported by each system ($889 and $897, respectively) yields the cost per VDI user of $322 and $265, an 18 percent lower cost for the system with Intel Optane PMem.</a:t>
            </a:r>
          </a:p>
        </p:txBody>
      </p:sp>
      <p:sp>
        <p:nvSpPr>
          <p:cNvPr id="7" name="Content Placeholder 6">
            <a:extLst>
              <a:ext uri="{FF2B5EF4-FFF2-40B4-BE49-F238E27FC236}">
                <a16:creationId xmlns:a16="http://schemas.microsoft.com/office/drawing/2014/main" id="{6C41B592-AF11-984A-8F13-CA3A5FCA9CD7}"/>
              </a:ext>
            </a:extLst>
          </p:cNvPr>
          <p:cNvSpPr>
            <a:spLocks noGrp="1"/>
          </p:cNvSpPr>
          <p:nvPr>
            <p:ph sz="half" idx="2"/>
          </p:nvPr>
        </p:nvSpPr>
        <p:spPr/>
        <p:txBody>
          <a:bodyPr>
            <a:normAutofit/>
          </a:bodyPr>
          <a:lstStyle/>
          <a:p>
            <a:pPr marL="0" lvl="0" indent="0">
              <a:buNone/>
            </a:pPr>
            <a:r>
              <a:rPr lang="en-US" sz="1200" b="1" dirty="0">
                <a:solidFill>
                  <a:schemeClr val="tx2"/>
                </a:solidFill>
                <a:latin typeface="+mn-lt"/>
              </a:rPr>
              <a:t>Common configuration: </a:t>
            </a:r>
            <a:r>
              <a:rPr lang="en-US" sz="1200" dirty="0">
                <a:latin typeface="+mn-lt"/>
              </a:rPr>
              <a:t>4-node, Each node, Intel Software Development Platform, 2x Intel® Xeon® Platinum 8358 processor (32 cores, 2.6 GHz, 250 W thermal design power [TDP]), Intel® Hyper-Threading Technology (Intel HT Technology) on, Intel Turbo Boost Technology on, sub-NUMA cluster (SNC) off, ucode: x280, 2x 25 gigabit Ethernet (GbE) Intel Ethernet Network Adapter E810-XXVDA2, Gen4 x8, per-node cache tier: 2 x 400 GB Intel Optane SSD P5800X, per-node capacity tier: 6x 3.84 TB Intel SSD D7-P5510 series, VMware ESXi 7.0u2 17630552, VMware vCenter 7.0u2 17694817, VMware Horizon 8 2106, </a:t>
            </a:r>
            <a:r>
              <a:rPr lang="en-US" sz="1200" dirty="0" err="1">
                <a:latin typeface="+mn-lt"/>
              </a:rPr>
              <a:t>LoginVSI</a:t>
            </a:r>
            <a:r>
              <a:rPr lang="en-US" sz="1200" dirty="0">
                <a:latin typeface="+mn-lt"/>
              </a:rPr>
              <a:t> 4.1.40. Knowledge worker profile 2 vCPU/4 GB. Windows 10 1909 Enterprise x64 with Microsoft Office 2019, Acrobat Reader 11, Internet Explorer 11, </a:t>
            </a:r>
            <a:r>
              <a:rPr lang="en-US" sz="1200" dirty="0" err="1">
                <a:latin typeface="+mn-lt"/>
              </a:rPr>
              <a:t>DoroPDF</a:t>
            </a:r>
            <a:r>
              <a:rPr lang="en-US" sz="1200" dirty="0">
                <a:latin typeface="+mn-lt"/>
              </a:rPr>
              <a:t>. Tested by Evaluator Group as of September 2021.</a:t>
            </a:r>
          </a:p>
          <a:p>
            <a:pPr marL="0" indent="0">
              <a:buNone/>
            </a:pPr>
            <a:r>
              <a:rPr lang="en-US" sz="1200" b="1" dirty="0">
                <a:solidFill>
                  <a:schemeClr val="tx2"/>
                </a:solidFill>
                <a:latin typeface="+mn-lt"/>
              </a:rPr>
              <a:t>DRAM-only configuration: </a:t>
            </a:r>
            <a:r>
              <a:rPr lang="en-US" sz="1200" dirty="0">
                <a:latin typeface="+mn-lt"/>
              </a:rPr>
              <a:t>Total system memory: 1 TB (16 slots/64 GB/3,200 MHz DRAM). Supported 889 VDI users in testing. </a:t>
            </a:r>
          </a:p>
          <a:p>
            <a:pPr marL="0" indent="0">
              <a:buNone/>
            </a:pPr>
            <a:r>
              <a:rPr lang="en-US" sz="1200" b="1" dirty="0" err="1">
                <a:solidFill>
                  <a:schemeClr val="tx2"/>
                </a:solidFill>
                <a:latin typeface="+mn-lt"/>
              </a:rPr>
              <a:t>DRAM+Intel</a:t>
            </a:r>
            <a:r>
              <a:rPr lang="en-US" sz="1200" b="1" dirty="0">
                <a:solidFill>
                  <a:schemeClr val="tx2"/>
                </a:solidFill>
                <a:latin typeface="+mn-lt"/>
              </a:rPr>
              <a:t> Optane PMem: </a:t>
            </a:r>
            <a:r>
              <a:rPr lang="en-US" sz="1200" dirty="0">
                <a:latin typeface="+mn-lt"/>
              </a:rPr>
              <a:t>Total system memory: 1 TB (16 slots/16 GB/3,200 MHz DRAM) + 8 slots/128 GB/Intel Optane PMem). Supported 897 VDI users in testing.</a:t>
            </a:r>
          </a:p>
          <a:p>
            <a:pPr marL="0" indent="0">
              <a:lnSpc>
                <a:spcPct val="100000"/>
              </a:lnSpc>
              <a:buNone/>
            </a:pPr>
            <a:r>
              <a:rPr lang="en-US" sz="1200" b="1" dirty="0">
                <a:solidFill>
                  <a:schemeClr val="tx2"/>
                </a:solidFill>
                <a:latin typeface="+mn-lt"/>
              </a:rPr>
              <a:t>Intel Optane PMem </a:t>
            </a:r>
            <a:r>
              <a:rPr lang="en-US" sz="1200" dirty="0">
                <a:latin typeface="+mn-lt"/>
              </a:rPr>
              <a:t>pricing and DRAM pricing referenced in total cost of ownership (TCO) calculations is provided for guidance and planning purposes only and does not constitute a final offer. Pricing guidance is subject to change and may revise up or down based on market dynamics. Please contact your OEM/distributor for actual pricing. Pricing as of October 2021.</a:t>
            </a:r>
          </a:p>
        </p:txBody>
      </p:sp>
    </p:spTree>
    <p:extLst>
      <p:ext uri="{BB962C8B-B14F-4D97-AF65-F5344CB8AC3E}">
        <p14:creationId xmlns:p14="http://schemas.microsoft.com/office/powerpoint/2010/main" val="159966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4CF8-485F-9245-9A07-5960539AB851}"/>
              </a:ext>
            </a:extLst>
          </p:cNvPr>
          <p:cNvSpPr>
            <a:spLocks noGrp="1"/>
          </p:cNvSpPr>
          <p:nvPr>
            <p:ph type="title"/>
          </p:nvPr>
        </p:nvSpPr>
        <p:spPr/>
        <p:txBody>
          <a:bodyPr>
            <a:normAutofit/>
          </a:bodyPr>
          <a:lstStyle/>
          <a:p>
            <a:r>
              <a:rPr lang="en-US" sz="2800" dirty="0"/>
              <a:t>Citrix on Nutanix with Intel® Optane™ PMem 200 Series: </a:t>
            </a:r>
            <a:br>
              <a:rPr lang="en-US" sz="2800" dirty="0"/>
            </a:br>
            <a:r>
              <a:rPr lang="en-US" sz="2400" dirty="0"/>
              <a:t>Greater Capacity, Scalability, and Cost </a:t>
            </a:r>
            <a:r>
              <a:rPr lang="en-US" sz="2400"/>
              <a:t>Savings (slide 14)</a:t>
            </a:r>
            <a:endParaRPr lang="en-US" sz="2400" dirty="0"/>
          </a:p>
        </p:txBody>
      </p:sp>
      <p:sp>
        <p:nvSpPr>
          <p:cNvPr id="3" name="Content Placeholder 2">
            <a:extLst>
              <a:ext uri="{FF2B5EF4-FFF2-40B4-BE49-F238E27FC236}">
                <a16:creationId xmlns:a16="http://schemas.microsoft.com/office/drawing/2014/main" id="{46C0E2E5-F156-CC46-A566-E816700D2D05}"/>
              </a:ext>
            </a:extLst>
          </p:cNvPr>
          <p:cNvSpPr>
            <a:spLocks noGrp="1"/>
          </p:cNvSpPr>
          <p:nvPr>
            <p:ph sz="half" idx="1"/>
          </p:nvPr>
        </p:nvSpPr>
        <p:spPr/>
        <p:txBody>
          <a:bodyPr>
            <a:normAutofit/>
          </a:bodyPr>
          <a:lstStyle/>
          <a:p>
            <a:pPr marL="0" lvl="0" indent="0">
              <a:lnSpc>
                <a:spcPct val="100000"/>
              </a:lnSpc>
              <a:buNone/>
            </a:pPr>
            <a:r>
              <a:rPr lang="en-US" sz="1200" b="1" dirty="0">
                <a:solidFill>
                  <a:schemeClr val="tx2"/>
                </a:solidFill>
                <a:latin typeface="+mn-lt"/>
              </a:rPr>
              <a:t>1 TB DRAM-only configuration (150 VMs, 785 ms average latency under max load, USD $257 per VM): </a:t>
            </a:r>
            <a:r>
              <a:rPr lang="en-US" sz="1200" dirty="0">
                <a:latin typeface="+mn-lt"/>
              </a:rPr>
              <a:t>2 sockets, 2x Intel® Xeon® Gold 6342 processor ($2,706), 512 GB DRAM (8x 64 GB) per socket (1,024 GB total, $30,983), storage estimated at $2,543, RBOM estimated at $2,300 for a system total of $38,532. </a:t>
            </a:r>
            <a:r>
              <a:rPr lang="en-US" sz="1200" b="1" dirty="0">
                <a:latin typeface="+mn-lt"/>
              </a:rPr>
              <a:t>Workload:</a:t>
            </a:r>
            <a:r>
              <a:rPr lang="en-US" sz="1200" dirty="0">
                <a:latin typeface="+mn-lt"/>
              </a:rPr>
              <a:t> Login VSI with Citrix Virtual Apps and Desktop service (CVAD) 7 running on Nutanix AOS 6.0.2 on VMware ESXi 7.0. U3. Tested February 24, 2022.</a:t>
            </a:r>
          </a:p>
          <a:p>
            <a:pPr marL="0" lvl="0" indent="0">
              <a:lnSpc>
                <a:spcPct val="100000"/>
              </a:lnSpc>
              <a:buNone/>
            </a:pPr>
            <a:r>
              <a:rPr lang="en-US" sz="1200" b="1" dirty="0">
                <a:solidFill>
                  <a:schemeClr val="tx2"/>
                </a:solidFill>
                <a:latin typeface="+mn-lt"/>
              </a:rPr>
              <a:t>1 TB Intel Optane persistent memory (PMem) 200 Series + 256 GB DRAM configuration (150 VMs, 795 ms average latency under max load, USD $178 per VM): </a:t>
            </a:r>
            <a:r>
              <a:rPr lang="en-US" sz="1200" dirty="0">
                <a:latin typeface="+mn-lt"/>
              </a:rPr>
              <a:t>2 sockets, 2x Intel® Xeon® Gold 6342 processor ($2,706), 512 GB Intel Optane PMem per socket (4 x 128 GB) and 128 GB DRAM per socket (8x 16 GB) (1 TB Intel Optane PMem total and 256 GB DRAM total, $19,057), storage estimated at $2,543, RBOM estimated at $2,300 for a system total of $26,606. </a:t>
            </a:r>
            <a:r>
              <a:rPr lang="en-US" sz="1200" b="1" dirty="0">
                <a:latin typeface="+mn-lt"/>
              </a:rPr>
              <a:t>Workload:</a:t>
            </a:r>
            <a:r>
              <a:rPr lang="en-US" sz="1200" dirty="0">
                <a:latin typeface="+mn-lt"/>
              </a:rPr>
              <a:t> Login VSI with Citrix Virtual Apps and Desktop service (CVAD) 7 running on Nutanix AOS 6.0.2 on VMware ESXi 7.0. U3. Tested February 24, 2022.</a:t>
            </a:r>
          </a:p>
        </p:txBody>
      </p:sp>
      <p:sp>
        <p:nvSpPr>
          <p:cNvPr id="4" name="Content Placeholder 3">
            <a:extLst>
              <a:ext uri="{FF2B5EF4-FFF2-40B4-BE49-F238E27FC236}">
                <a16:creationId xmlns:a16="http://schemas.microsoft.com/office/drawing/2014/main" id="{804DD3BA-8DA3-654D-9733-4AA391408F20}"/>
              </a:ext>
            </a:extLst>
          </p:cNvPr>
          <p:cNvSpPr>
            <a:spLocks noGrp="1"/>
          </p:cNvSpPr>
          <p:nvPr>
            <p:ph sz="half" idx="2"/>
          </p:nvPr>
        </p:nvSpPr>
        <p:spPr/>
        <p:txBody>
          <a:bodyPr lIns="0" tIns="0" rIns="0" bIns="0" anchor="t">
            <a:normAutofit/>
          </a:bodyPr>
          <a:lstStyle/>
          <a:p>
            <a:pPr marL="0" indent="0">
              <a:lnSpc>
                <a:spcPct val="100000"/>
              </a:lnSpc>
              <a:buNone/>
            </a:pPr>
            <a:r>
              <a:rPr lang="en-US" sz="1200" b="1" dirty="0">
                <a:solidFill>
                  <a:schemeClr val="tx2"/>
                </a:solidFill>
                <a:latin typeface="+mn-lt"/>
              </a:rPr>
              <a:t>Intel Optane PMem </a:t>
            </a:r>
            <a:r>
              <a:rPr lang="en-US" sz="1200" dirty="0">
                <a:latin typeface="+mn-lt"/>
              </a:rPr>
              <a:t>pricing and DRAM pricing referenced in total cost of ownership (TCO) calculations is provided for guidance and planning purposes only and does not constitute a final offer. Pricing guidance is subject to change and may revise up or down based on market dynamics. Please contact your original equipment manufacturer (OEM)/distributor for actual pricing. DRAM pricing as of February 2022.</a:t>
            </a:r>
          </a:p>
          <a:p>
            <a:pPr marL="0" indent="0">
              <a:buNone/>
            </a:pPr>
            <a:endParaRPr lang="en-US" sz="1200" dirty="0">
              <a:solidFill>
                <a:schemeClr val="tx2"/>
              </a:solidFill>
              <a:latin typeface="+mn-lt"/>
            </a:endParaRPr>
          </a:p>
        </p:txBody>
      </p:sp>
    </p:spTree>
    <p:extLst>
      <p:ext uri="{BB962C8B-B14F-4D97-AF65-F5344CB8AC3E}">
        <p14:creationId xmlns:p14="http://schemas.microsoft.com/office/powerpoint/2010/main" val="300574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88ED1355-43AE-DBE9-54AE-275FD16598DB}"/>
              </a:ext>
            </a:extLst>
          </p:cNvPr>
          <p:cNvPicPr>
            <a:picLocks noChangeAspect="1"/>
          </p:cNvPicPr>
          <p:nvPr/>
        </p:nvPicPr>
        <p:blipFill rotWithShape="1">
          <a:blip r:embed="rId3">
            <a:extLst>
              <a:ext uri="{28A0092B-C50C-407E-A947-70E740481C1C}">
                <a14:useLocalDpi xmlns:a14="http://schemas.microsoft.com/office/drawing/2010/main" val="0"/>
              </a:ext>
            </a:extLst>
          </a:blip>
          <a:srcRect l="34353" r="25261" b="4081"/>
          <a:stretch/>
        </p:blipFill>
        <p:spPr>
          <a:xfrm>
            <a:off x="6936377" y="0"/>
            <a:ext cx="4784080" cy="6375500"/>
          </a:xfrm>
          <a:prstGeom prst="rect">
            <a:avLst/>
          </a:prstGeom>
        </p:spPr>
      </p:pic>
      <p:sp>
        <p:nvSpPr>
          <p:cNvPr id="2" name="Title 1">
            <a:extLst>
              <a:ext uri="{FF2B5EF4-FFF2-40B4-BE49-F238E27FC236}">
                <a16:creationId xmlns:a16="http://schemas.microsoft.com/office/drawing/2014/main" id="{EB940855-0D45-40AE-994F-6C700A6ED8BE}"/>
              </a:ext>
            </a:extLst>
          </p:cNvPr>
          <p:cNvSpPr>
            <a:spLocks noGrp="1"/>
          </p:cNvSpPr>
          <p:nvPr>
            <p:ph type="title"/>
          </p:nvPr>
        </p:nvSpPr>
        <p:spPr>
          <a:xfrm>
            <a:off x="381000" y="221694"/>
            <a:ext cx="6555377" cy="1404882"/>
          </a:xfrm>
        </p:spPr>
        <p:txBody>
          <a:bodyPr/>
          <a:lstStyle/>
          <a:p>
            <a:r>
              <a:rPr lang="en-US" dirty="0"/>
              <a:t>Memory and Data Tiering </a:t>
            </a:r>
            <a:br>
              <a:rPr lang="en-US" dirty="0"/>
            </a:br>
            <a:r>
              <a:rPr lang="en-US" dirty="0">
                <a:solidFill>
                  <a:schemeClr val="accent3"/>
                </a:solidFill>
              </a:rPr>
              <a:t>of Today and the Near Future</a:t>
            </a:r>
          </a:p>
        </p:txBody>
      </p:sp>
      <p:sp>
        <p:nvSpPr>
          <p:cNvPr id="5" name="Content Placeholder 4">
            <a:extLst>
              <a:ext uri="{FF2B5EF4-FFF2-40B4-BE49-F238E27FC236}">
                <a16:creationId xmlns:a16="http://schemas.microsoft.com/office/drawing/2014/main" id="{8A24A8F1-1382-331E-33A3-FA77413E6D4A}"/>
              </a:ext>
            </a:extLst>
          </p:cNvPr>
          <p:cNvSpPr>
            <a:spLocks noGrp="1"/>
          </p:cNvSpPr>
          <p:nvPr>
            <p:ph idx="1"/>
          </p:nvPr>
        </p:nvSpPr>
        <p:spPr>
          <a:xfrm>
            <a:off x="381001" y="3031459"/>
            <a:ext cx="6176554" cy="2489128"/>
          </a:xfrm>
        </p:spPr>
        <p:txBody>
          <a:bodyPr>
            <a:normAutofit/>
          </a:bodyPr>
          <a:lstStyle/>
          <a:p>
            <a:pPr marL="285750" marR="0" lvl="0" indent="-285750" defTabSz="2438338" rtl="0" eaLnBrk="1" fontAlgn="auto" latinLnBrk="0" hangingPunct="0">
              <a:lnSpc>
                <a:spcPct val="100000"/>
              </a:lnSpc>
              <a:spcBef>
                <a:spcPts val="600"/>
              </a:spcBef>
              <a:spcAft>
                <a:spcPts val="0"/>
              </a:spcAft>
              <a:buClrTx/>
              <a:buSzTx/>
              <a:buFont typeface="Wingdings" pitchFamily="2" charset="2"/>
              <a:buChar char="§"/>
              <a:tabLst/>
              <a:defRPr/>
            </a:pPr>
            <a:r>
              <a:rPr lang="en-US" sz="2000" dirty="0">
                <a:solidFill>
                  <a:schemeClr val="tx1"/>
                </a:solidFill>
                <a:cs typeface="Arial"/>
              </a:rPr>
              <a:t>TCO Optimization, Capacity Expansion, Persistent Memory/Fast Storage</a:t>
            </a:r>
          </a:p>
          <a:p>
            <a:pPr marL="285750" marR="0" lvl="0" indent="-285750" defTabSz="2438338" rtl="0" eaLnBrk="1" fontAlgn="auto" latinLnBrk="0" hangingPunct="0">
              <a:lnSpc>
                <a:spcPct val="100000"/>
              </a:lnSpc>
              <a:spcBef>
                <a:spcPts val="600"/>
              </a:spcBef>
              <a:spcAft>
                <a:spcPts val="0"/>
              </a:spcAft>
              <a:buClrTx/>
              <a:buSzTx/>
              <a:buFont typeface="Wingdings" pitchFamily="2" charset="2"/>
              <a:buChar char="§"/>
              <a:tabLst/>
              <a:defRPr/>
            </a:pPr>
            <a:r>
              <a:rPr lang="en-US" sz="2000">
                <a:solidFill>
                  <a:schemeClr val="tx1"/>
                </a:solidFill>
                <a:cs typeface="Arial"/>
              </a:rPr>
              <a:t>Existing Intel® Optane™ persistent memory </a:t>
            </a:r>
            <a:r>
              <a:rPr lang="en-US" sz="2000" dirty="0">
                <a:solidFill>
                  <a:schemeClr val="tx1"/>
                </a:solidFill>
                <a:cs typeface="Arial"/>
              </a:rPr>
              <a:t>modules </a:t>
            </a:r>
            <a:r>
              <a:rPr lang="en-US" sz="2000">
                <a:solidFill>
                  <a:schemeClr val="tx1"/>
                </a:solidFill>
                <a:cs typeface="Arial"/>
              </a:rPr>
              <a:t>and Intel® Optane™ </a:t>
            </a:r>
            <a:r>
              <a:rPr lang="en-US" sz="2000" dirty="0">
                <a:solidFill>
                  <a:schemeClr val="tx1"/>
                </a:solidFill>
                <a:cs typeface="Arial"/>
              </a:rPr>
              <a:t>SSDs still for sale</a:t>
            </a:r>
          </a:p>
        </p:txBody>
      </p:sp>
      <p:sp>
        <p:nvSpPr>
          <p:cNvPr id="9" name="Text Placeholder 8">
            <a:extLst>
              <a:ext uri="{FF2B5EF4-FFF2-40B4-BE49-F238E27FC236}">
                <a16:creationId xmlns:a16="http://schemas.microsoft.com/office/drawing/2014/main" id="{907B36B7-A91F-724E-7128-715DD611327A}"/>
              </a:ext>
            </a:extLst>
          </p:cNvPr>
          <p:cNvSpPr>
            <a:spLocks noGrp="1"/>
          </p:cNvSpPr>
          <p:nvPr>
            <p:ph type="body" sz="quarter" idx="10"/>
          </p:nvPr>
        </p:nvSpPr>
        <p:spPr>
          <a:xfrm>
            <a:off x="381002" y="1626576"/>
            <a:ext cx="6031374" cy="1199820"/>
          </a:xfrm>
        </p:spPr>
        <p:txBody>
          <a:bodyPr/>
          <a:lstStyle/>
          <a:p>
            <a:r>
              <a:rPr lang="en-US" sz="2400" b="1" dirty="0">
                <a:solidFill>
                  <a:schemeClr val="tx1"/>
                </a:solidFill>
                <a:latin typeface="+mn-lt"/>
                <a:cs typeface="Arial"/>
              </a:rPr>
              <a:t>There is a significant business value with Intel® Optane™ technology today and the near future</a:t>
            </a:r>
          </a:p>
        </p:txBody>
      </p:sp>
      <p:grpSp>
        <p:nvGrpSpPr>
          <p:cNvPr id="27" name="Group 26">
            <a:extLst>
              <a:ext uri="{FF2B5EF4-FFF2-40B4-BE49-F238E27FC236}">
                <a16:creationId xmlns:a16="http://schemas.microsoft.com/office/drawing/2014/main" id="{CA11DE2A-A613-5DA2-15DF-DAED63DED501}"/>
              </a:ext>
            </a:extLst>
          </p:cNvPr>
          <p:cNvGrpSpPr/>
          <p:nvPr/>
        </p:nvGrpSpPr>
        <p:grpSpPr>
          <a:xfrm>
            <a:off x="8699863" y="5012050"/>
            <a:ext cx="2763992" cy="1182271"/>
            <a:chOff x="905592" y="4550725"/>
            <a:chExt cx="2528952" cy="1114626"/>
          </a:xfrm>
        </p:grpSpPr>
        <p:pic>
          <p:nvPicPr>
            <p:cNvPr id="23" name="Picture 22">
              <a:extLst>
                <a:ext uri="{FF2B5EF4-FFF2-40B4-BE49-F238E27FC236}">
                  <a16:creationId xmlns:a16="http://schemas.microsoft.com/office/drawing/2014/main" id="{050753E8-4973-E777-2A79-D3C0407D5F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92" y="4550726"/>
              <a:ext cx="1114625" cy="1114625"/>
            </a:xfrm>
            <a:prstGeom prst="rect">
              <a:avLst/>
            </a:prstGeom>
          </p:spPr>
        </p:pic>
        <p:pic>
          <p:nvPicPr>
            <p:cNvPr id="26" name="Picture 25">
              <a:extLst>
                <a:ext uri="{FF2B5EF4-FFF2-40B4-BE49-F238E27FC236}">
                  <a16:creationId xmlns:a16="http://schemas.microsoft.com/office/drawing/2014/main" id="{146AEA7A-CBFD-5058-F6FC-2DEEBAB06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9919" y="4550725"/>
              <a:ext cx="1114625" cy="1114625"/>
            </a:xfrm>
            <a:prstGeom prst="rect">
              <a:avLst/>
            </a:prstGeom>
          </p:spPr>
        </p:pic>
      </p:grpSp>
    </p:spTree>
    <p:extLst>
      <p:ext uri="{BB962C8B-B14F-4D97-AF65-F5344CB8AC3E}">
        <p14:creationId xmlns:p14="http://schemas.microsoft.com/office/powerpoint/2010/main" val="74325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0855-0D45-40AE-994F-6C700A6ED8BE}"/>
              </a:ext>
            </a:extLst>
          </p:cNvPr>
          <p:cNvSpPr>
            <a:spLocks noGrp="1"/>
          </p:cNvSpPr>
          <p:nvPr>
            <p:ph type="title"/>
          </p:nvPr>
        </p:nvSpPr>
        <p:spPr>
          <a:xfrm>
            <a:off x="381000" y="221694"/>
            <a:ext cx="6555377" cy="1404882"/>
          </a:xfrm>
        </p:spPr>
        <p:txBody>
          <a:bodyPr/>
          <a:lstStyle/>
          <a:p>
            <a:r>
              <a:rPr lang="en-US" dirty="0"/>
              <a:t>Memory and Data Tiering </a:t>
            </a:r>
            <a:br>
              <a:rPr lang="en-US" dirty="0"/>
            </a:br>
            <a:r>
              <a:rPr lang="en-US" b="1" dirty="0">
                <a:solidFill>
                  <a:schemeClr val="accent6"/>
                </a:solidFill>
              </a:rPr>
              <a:t>of the Future</a:t>
            </a:r>
            <a:endParaRPr lang="en-US" dirty="0">
              <a:solidFill>
                <a:schemeClr val="accent3"/>
              </a:solidFill>
            </a:endParaRPr>
          </a:p>
        </p:txBody>
      </p:sp>
      <p:sp>
        <p:nvSpPr>
          <p:cNvPr id="5" name="Content Placeholder 4">
            <a:extLst>
              <a:ext uri="{FF2B5EF4-FFF2-40B4-BE49-F238E27FC236}">
                <a16:creationId xmlns:a16="http://schemas.microsoft.com/office/drawing/2014/main" id="{8A24A8F1-1382-331E-33A3-FA77413E6D4A}"/>
              </a:ext>
            </a:extLst>
          </p:cNvPr>
          <p:cNvSpPr>
            <a:spLocks noGrp="1"/>
          </p:cNvSpPr>
          <p:nvPr>
            <p:ph idx="1"/>
          </p:nvPr>
        </p:nvSpPr>
        <p:spPr>
          <a:xfrm>
            <a:off x="381001" y="3031456"/>
            <a:ext cx="5857753" cy="3344044"/>
          </a:xfrm>
        </p:spPr>
        <p:txBody>
          <a:bodyPr>
            <a:normAutofit/>
          </a:bodyPr>
          <a:lstStyle/>
          <a:p>
            <a:pPr marL="285750" marR="0" lvl="0" indent="-285750" defTabSz="2438338" rtl="0" eaLnBrk="1" fontAlgn="auto" latinLnBrk="0" hangingPunct="0">
              <a:lnSpc>
                <a:spcPct val="100000"/>
              </a:lnSpc>
              <a:spcBef>
                <a:spcPts val="600"/>
              </a:spcBef>
              <a:spcAft>
                <a:spcPts val="0"/>
              </a:spcAft>
              <a:buClrTx/>
              <a:buSzTx/>
              <a:buFont typeface="Wingdings" pitchFamily="2" charset="2"/>
              <a:buChar char="§"/>
              <a:tabLst/>
              <a:defRPr/>
            </a:pPr>
            <a:r>
              <a:rPr lang="en-US" sz="2000" dirty="0">
                <a:solidFill>
                  <a:schemeClr val="tx1"/>
                </a:solidFill>
                <a:cs typeface="Arial"/>
              </a:rPr>
              <a:t>Computing demands require a more efficient interconnect between CPU and traditional I/O interface</a:t>
            </a:r>
          </a:p>
          <a:p>
            <a:pPr marL="285750" marR="0" lvl="0" indent="-285750" defTabSz="2438338" rtl="0" eaLnBrk="1" fontAlgn="auto" latinLnBrk="0" hangingPunct="0">
              <a:lnSpc>
                <a:spcPct val="100000"/>
              </a:lnSpc>
              <a:spcBef>
                <a:spcPts val="600"/>
              </a:spcBef>
              <a:spcAft>
                <a:spcPts val="0"/>
              </a:spcAft>
              <a:buClrTx/>
              <a:buSzTx/>
              <a:buFont typeface="Wingdings" pitchFamily="2" charset="2"/>
              <a:buChar char="§"/>
              <a:tabLst/>
              <a:defRPr/>
            </a:pPr>
            <a:r>
              <a:rPr lang="en-US" sz="2000" dirty="0">
                <a:solidFill>
                  <a:schemeClr val="tx1"/>
                </a:solidFill>
                <a:cs typeface="Arial"/>
              </a:rPr>
              <a:t>TCO Optimization adding Memory Pooling, Bandwidth and Capacity Expansion, Persistent Memory/Fast Storage</a:t>
            </a:r>
          </a:p>
          <a:p>
            <a:pPr marL="285750" marR="0" lvl="0" indent="-285750" defTabSz="2438338" rtl="0" eaLnBrk="1" fontAlgn="auto" latinLnBrk="0" hangingPunct="0">
              <a:lnSpc>
                <a:spcPct val="100000"/>
              </a:lnSpc>
              <a:spcBef>
                <a:spcPts val="600"/>
              </a:spcBef>
              <a:spcAft>
                <a:spcPts val="0"/>
              </a:spcAft>
              <a:buClrTx/>
              <a:buSzTx/>
              <a:buFont typeface="Wingdings" pitchFamily="2" charset="2"/>
              <a:buChar char="§"/>
              <a:tabLst/>
              <a:defRPr/>
            </a:pPr>
            <a:r>
              <a:rPr lang="en-US" sz="2000" dirty="0">
                <a:solidFill>
                  <a:schemeClr val="tx1"/>
                </a:solidFill>
                <a:cs typeface="Arial"/>
              </a:rPr>
              <a:t>CXL Consortium–Industry-wide focus on the future (200+ member companies)</a:t>
            </a:r>
          </a:p>
        </p:txBody>
      </p:sp>
      <p:sp>
        <p:nvSpPr>
          <p:cNvPr id="9" name="Text Placeholder 8">
            <a:extLst>
              <a:ext uri="{FF2B5EF4-FFF2-40B4-BE49-F238E27FC236}">
                <a16:creationId xmlns:a16="http://schemas.microsoft.com/office/drawing/2014/main" id="{907B36B7-A91F-724E-7128-715DD611327A}"/>
              </a:ext>
            </a:extLst>
          </p:cNvPr>
          <p:cNvSpPr>
            <a:spLocks noGrp="1"/>
          </p:cNvSpPr>
          <p:nvPr>
            <p:ph type="body" sz="quarter" idx="10"/>
          </p:nvPr>
        </p:nvSpPr>
        <p:spPr>
          <a:xfrm>
            <a:off x="381001" y="1626576"/>
            <a:ext cx="6385559" cy="1199820"/>
          </a:xfrm>
        </p:spPr>
        <p:txBody>
          <a:bodyPr/>
          <a:lstStyle/>
          <a:p>
            <a:r>
              <a:rPr lang="en-US" sz="2400" b="1" dirty="0">
                <a:solidFill>
                  <a:schemeClr val="tx1"/>
                </a:solidFill>
                <a:latin typeface="+mn-lt"/>
                <a:cs typeface="Arial"/>
              </a:rPr>
              <a:t>The eventual transition from </a:t>
            </a:r>
            <a:br>
              <a:rPr lang="en-US" sz="2400" b="1" dirty="0">
                <a:solidFill>
                  <a:schemeClr val="tx1"/>
                </a:solidFill>
                <a:latin typeface="+mn-lt"/>
                <a:cs typeface="Arial"/>
              </a:rPr>
            </a:br>
            <a:r>
              <a:rPr lang="en-US" sz="2400" b="1" dirty="0">
                <a:solidFill>
                  <a:schemeClr val="tx1"/>
                </a:solidFill>
                <a:latin typeface="+mn-lt"/>
                <a:cs typeface="Arial"/>
              </a:rPr>
              <a:t>Intel® Optane™ technology to CXL™ is logical and widely supported</a:t>
            </a:r>
          </a:p>
          <a:p>
            <a:endParaRPr lang="en-US" sz="2400" b="1" dirty="0">
              <a:solidFill>
                <a:schemeClr val="tx1"/>
              </a:solidFill>
              <a:latin typeface="+mn-lt"/>
              <a:cs typeface="Arial"/>
            </a:endParaRPr>
          </a:p>
        </p:txBody>
      </p:sp>
      <p:pic>
        <p:nvPicPr>
          <p:cNvPr id="11" name="Picture 10" descr="A picture containing person&#10;&#10;Description automatically generated">
            <a:extLst>
              <a:ext uri="{FF2B5EF4-FFF2-40B4-BE49-F238E27FC236}">
                <a16:creationId xmlns:a16="http://schemas.microsoft.com/office/drawing/2014/main" id="{A430DE0F-9300-F2B1-EBBF-926BB0EBCE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94" r="3182"/>
          <a:stretch/>
        </p:blipFill>
        <p:spPr>
          <a:xfrm>
            <a:off x="6936377" y="0"/>
            <a:ext cx="4784080" cy="6375500"/>
          </a:xfrm>
          <a:prstGeom prst="rect">
            <a:avLst/>
          </a:prstGeom>
        </p:spPr>
      </p:pic>
      <p:grpSp>
        <p:nvGrpSpPr>
          <p:cNvPr id="12" name="Group 11">
            <a:extLst>
              <a:ext uri="{FF2B5EF4-FFF2-40B4-BE49-F238E27FC236}">
                <a16:creationId xmlns:a16="http://schemas.microsoft.com/office/drawing/2014/main" id="{3BE65981-F0B4-5E02-DF3F-81C5CA62EFA5}"/>
              </a:ext>
            </a:extLst>
          </p:cNvPr>
          <p:cNvGrpSpPr/>
          <p:nvPr/>
        </p:nvGrpSpPr>
        <p:grpSpPr>
          <a:xfrm>
            <a:off x="8712934" y="5005250"/>
            <a:ext cx="2763991" cy="1183441"/>
            <a:chOff x="7085731" y="3822806"/>
            <a:chExt cx="2557173" cy="1114625"/>
          </a:xfrm>
        </p:grpSpPr>
        <p:pic>
          <p:nvPicPr>
            <p:cNvPr id="13" name="Picture 12">
              <a:extLst>
                <a:ext uri="{FF2B5EF4-FFF2-40B4-BE49-F238E27FC236}">
                  <a16:creationId xmlns:a16="http://schemas.microsoft.com/office/drawing/2014/main" id="{D554C351-A606-37C0-E510-DC94CC82A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731" y="3822806"/>
              <a:ext cx="1114625" cy="1114625"/>
            </a:xfrm>
            <a:prstGeom prst="rect">
              <a:avLst/>
            </a:prstGeom>
          </p:spPr>
        </p:pic>
        <p:sp>
          <p:nvSpPr>
            <p:cNvPr id="14" name="Rectangle 13">
              <a:extLst>
                <a:ext uri="{FF2B5EF4-FFF2-40B4-BE49-F238E27FC236}">
                  <a16:creationId xmlns:a16="http://schemas.microsoft.com/office/drawing/2014/main" id="{3A7BBCAD-F02A-D32E-888C-56DBFB600E60}"/>
                </a:ext>
              </a:extLst>
            </p:cNvPr>
            <p:cNvSpPr/>
            <p:nvPr/>
          </p:nvSpPr>
          <p:spPr>
            <a:xfrm>
              <a:off x="8488931" y="3822806"/>
              <a:ext cx="1114625" cy="1114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15" name="Group 14">
              <a:extLst>
                <a:ext uri="{FF2B5EF4-FFF2-40B4-BE49-F238E27FC236}">
                  <a16:creationId xmlns:a16="http://schemas.microsoft.com/office/drawing/2014/main" id="{B8902A65-5C53-54E7-2801-A095B24DF22C}"/>
                </a:ext>
              </a:extLst>
            </p:cNvPr>
            <p:cNvGrpSpPr/>
            <p:nvPr/>
          </p:nvGrpSpPr>
          <p:grpSpPr>
            <a:xfrm>
              <a:off x="8488931" y="4076916"/>
              <a:ext cx="1153973" cy="780765"/>
              <a:chOff x="6493409" y="3878783"/>
              <a:chExt cx="1153973" cy="780765"/>
            </a:xfrm>
          </p:grpSpPr>
          <p:pic>
            <p:nvPicPr>
              <p:cNvPr id="16" name="Picture 15">
                <a:extLst>
                  <a:ext uri="{FF2B5EF4-FFF2-40B4-BE49-F238E27FC236}">
                    <a16:creationId xmlns:a16="http://schemas.microsoft.com/office/drawing/2014/main" id="{C8E7BB7A-ECD4-E944-94B8-A9C47BED0B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462" y="3878783"/>
                <a:ext cx="990518" cy="309097"/>
              </a:xfrm>
              <a:prstGeom prst="rect">
                <a:avLst/>
              </a:prstGeom>
            </p:spPr>
          </p:pic>
          <p:sp>
            <p:nvSpPr>
              <p:cNvPr id="17" name="TextBox 16">
                <a:extLst>
                  <a:ext uri="{FF2B5EF4-FFF2-40B4-BE49-F238E27FC236}">
                    <a16:creationId xmlns:a16="http://schemas.microsoft.com/office/drawing/2014/main" id="{CA08841F-9A50-B9EC-8EC6-FD46009F848F}"/>
                  </a:ext>
                </a:extLst>
              </p:cNvPr>
              <p:cNvSpPr txBox="1"/>
              <p:nvPr/>
            </p:nvSpPr>
            <p:spPr>
              <a:xfrm>
                <a:off x="6493409" y="4259514"/>
                <a:ext cx="1153973" cy="400034"/>
              </a:xfrm>
              <a:prstGeom prst="rect">
                <a:avLst/>
              </a:prstGeom>
              <a:noFill/>
            </p:spPr>
            <p:txBody>
              <a:bodyPr wrap="square" rtlCol="0">
                <a:spAutoFit/>
              </a:bodyPr>
              <a:lstStyle/>
              <a:p>
                <a:pPr algn="ctr"/>
                <a:r>
                  <a:rPr lang="en-US" sz="1200" dirty="0">
                    <a:latin typeface="IntelOne Text Medium" panose="020B0503020203020204" pitchFamily="34" charset="77"/>
                  </a:rPr>
                  <a:t>Compute Express Link</a:t>
                </a:r>
              </a:p>
            </p:txBody>
          </p:sp>
        </p:grpSp>
      </p:grpSp>
    </p:spTree>
    <p:extLst>
      <p:ext uri="{BB962C8B-B14F-4D97-AF65-F5344CB8AC3E}">
        <p14:creationId xmlns:p14="http://schemas.microsoft.com/office/powerpoint/2010/main" val="35618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199">
            <a:extLst>
              <a:ext uri="{FF2B5EF4-FFF2-40B4-BE49-F238E27FC236}">
                <a16:creationId xmlns:a16="http://schemas.microsoft.com/office/drawing/2014/main" id="{5FA751F9-D59F-7FEA-162B-EFD4A84CD9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632" y="2575606"/>
            <a:ext cx="1200172" cy="489670"/>
          </a:xfrm>
          <a:prstGeom prst="rect">
            <a:avLst/>
          </a:prstGeom>
        </p:spPr>
      </p:pic>
      <p:pic>
        <p:nvPicPr>
          <p:cNvPr id="202" name="Picture 201">
            <a:extLst>
              <a:ext uri="{FF2B5EF4-FFF2-40B4-BE49-F238E27FC236}">
                <a16:creationId xmlns:a16="http://schemas.microsoft.com/office/drawing/2014/main" id="{325BF817-494A-E931-13DC-051818AF07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632" y="3245795"/>
            <a:ext cx="1200172" cy="480068"/>
          </a:xfrm>
          <a:prstGeom prst="rect">
            <a:avLst/>
          </a:prstGeom>
        </p:spPr>
      </p:pic>
      <p:sp>
        <p:nvSpPr>
          <p:cNvPr id="198" name="Rectangle 197">
            <a:extLst>
              <a:ext uri="{FF2B5EF4-FFF2-40B4-BE49-F238E27FC236}">
                <a16:creationId xmlns:a16="http://schemas.microsoft.com/office/drawing/2014/main" id="{80F81F85-88DD-4B8D-1CE3-5FA88B3BC72F}"/>
              </a:ext>
            </a:extLst>
          </p:cNvPr>
          <p:cNvSpPr/>
          <p:nvPr/>
        </p:nvSpPr>
        <p:spPr>
          <a:xfrm>
            <a:off x="7880280" y="1619035"/>
            <a:ext cx="3441842" cy="4610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 name="Title 1">
            <a:extLst>
              <a:ext uri="{FF2B5EF4-FFF2-40B4-BE49-F238E27FC236}">
                <a16:creationId xmlns:a16="http://schemas.microsoft.com/office/drawing/2014/main" id="{A3707B34-D54F-4ECE-A26A-56F41EC36868}"/>
              </a:ext>
            </a:extLst>
          </p:cNvPr>
          <p:cNvSpPr>
            <a:spLocks noGrp="1"/>
          </p:cNvSpPr>
          <p:nvPr>
            <p:ph type="title"/>
          </p:nvPr>
        </p:nvSpPr>
        <p:spPr/>
        <p:txBody>
          <a:bodyPr/>
          <a:lstStyle/>
          <a:p>
            <a:r>
              <a:rPr lang="en-US" dirty="0"/>
              <a:t>Data Center Memory and Storage is Evolving</a:t>
            </a:r>
          </a:p>
        </p:txBody>
      </p:sp>
      <p:sp>
        <p:nvSpPr>
          <p:cNvPr id="236" name="Rectangle: Rounded Corners 235">
            <a:extLst>
              <a:ext uri="{FF2B5EF4-FFF2-40B4-BE49-F238E27FC236}">
                <a16:creationId xmlns:a16="http://schemas.microsoft.com/office/drawing/2014/main" id="{6839827F-1FD3-4302-A27E-48CCC383BC04}"/>
              </a:ext>
            </a:extLst>
          </p:cNvPr>
          <p:cNvSpPr/>
          <p:nvPr/>
        </p:nvSpPr>
        <p:spPr>
          <a:xfrm>
            <a:off x="2420567" y="1875756"/>
            <a:ext cx="517709" cy="3870636"/>
          </a:xfrm>
          <a:prstGeom prst="roundRect">
            <a:avLst>
              <a:gd name="adj" fmla="val 50000"/>
            </a:avLst>
          </a:prstGeom>
          <a:noFill/>
          <a:ln w="9525" cap="flat">
            <a:solidFill>
              <a:schemeClr val="tx1"/>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Medium"/>
            </a:endParaRPr>
          </a:p>
        </p:txBody>
      </p:sp>
      <p:sp>
        <p:nvSpPr>
          <p:cNvPr id="243" name="TextBox 242">
            <a:extLst>
              <a:ext uri="{FF2B5EF4-FFF2-40B4-BE49-F238E27FC236}">
                <a16:creationId xmlns:a16="http://schemas.microsoft.com/office/drawing/2014/main" id="{7D39C66D-2592-40CF-92EA-25B81D5985EC}"/>
              </a:ext>
            </a:extLst>
          </p:cNvPr>
          <p:cNvSpPr txBox="1"/>
          <p:nvPr/>
        </p:nvSpPr>
        <p:spPr>
          <a:xfrm>
            <a:off x="171928" y="1992647"/>
            <a:ext cx="2049394" cy="36933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r" defTabSz="2438338"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Real-time data access</a:t>
            </a:r>
          </a:p>
          <a:p>
            <a:pPr marL="0" marR="0" lvl="0" indent="0" algn="r" defTabSz="2438338" rtl="0" eaLnBrk="1" fontAlgn="auto" latinLnBrk="0" hangingPunct="0">
              <a:lnSpc>
                <a:spcPct val="100000"/>
              </a:lnSpc>
              <a:spcBef>
                <a:spcPts val="0"/>
              </a:spcBef>
              <a:spcAft>
                <a:spcPts val="0"/>
              </a:spcAft>
              <a:buClrTx/>
              <a:buSzTx/>
              <a:buFontTx/>
              <a:buNone/>
              <a:tabLst/>
              <a:defRPr/>
            </a:pPr>
            <a:r>
              <a:rPr lang="en-US" sz="1200" b="1" dirty="0">
                <a:solidFill>
                  <a:srgbClr val="FFFFFF"/>
                </a:solidFill>
                <a:latin typeface="IntelOne Text" panose="020B0503020203020204" pitchFamily="34" charset="77"/>
                <a:ea typeface="Intel Clear" panose="020B0604020203020204" pitchFamily="34" charset="0"/>
                <a:cs typeface="Intel Clear" panose="020B0604020203020204" pitchFamily="34" charset="0"/>
              </a:rPr>
              <a:t>high costs</a:t>
            </a: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 </a:t>
            </a:r>
          </a:p>
        </p:txBody>
      </p:sp>
      <p:sp>
        <p:nvSpPr>
          <p:cNvPr id="245" name="TextBox 244">
            <a:extLst>
              <a:ext uri="{FF2B5EF4-FFF2-40B4-BE49-F238E27FC236}">
                <a16:creationId xmlns:a16="http://schemas.microsoft.com/office/drawing/2014/main" id="{106E4E87-3ED1-4D2B-B4B7-D080AB1D69B8}"/>
              </a:ext>
            </a:extLst>
          </p:cNvPr>
          <p:cNvSpPr txBox="1"/>
          <p:nvPr/>
        </p:nvSpPr>
        <p:spPr>
          <a:xfrm>
            <a:off x="493643" y="2575638"/>
            <a:ext cx="1727679" cy="36933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r" defTabSz="2438338"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Fast access to data workloads</a:t>
            </a:r>
          </a:p>
        </p:txBody>
      </p:sp>
      <p:sp>
        <p:nvSpPr>
          <p:cNvPr id="247" name="TextBox 246">
            <a:extLst>
              <a:ext uri="{FF2B5EF4-FFF2-40B4-BE49-F238E27FC236}">
                <a16:creationId xmlns:a16="http://schemas.microsoft.com/office/drawing/2014/main" id="{B9DB3261-9DEE-4B59-A8E2-0C3B29EE976F}"/>
              </a:ext>
            </a:extLst>
          </p:cNvPr>
          <p:cNvSpPr txBox="1"/>
          <p:nvPr/>
        </p:nvSpPr>
        <p:spPr>
          <a:xfrm>
            <a:off x="204783" y="3318605"/>
            <a:ext cx="2016539" cy="36933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r" defTabSz="2438338"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Fast, low latency, </a:t>
            </a:r>
            <a:b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b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high endurance</a:t>
            </a:r>
          </a:p>
        </p:txBody>
      </p:sp>
      <p:sp>
        <p:nvSpPr>
          <p:cNvPr id="249" name="Rectangle: Rounded Corners 44">
            <a:extLst>
              <a:ext uri="{FF2B5EF4-FFF2-40B4-BE49-F238E27FC236}">
                <a16:creationId xmlns:a16="http://schemas.microsoft.com/office/drawing/2014/main" id="{E2F2C601-99B4-4B09-89E3-270F5FDCE35D}"/>
              </a:ext>
            </a:extLst>
          </p:cNvPr>
          <p:cNvSpPr/>
          <p:nvPr/>
        </p:nvSpPr>
        <p:spPr>
          <a:xfrm>
            <a:off x="2482639" y="1937626"/>
            <a:ext cx="394382" cy="3808766"/>
          </a:xfrm>
          <a:prstGeom prst="roundRect">
            <a:avLst>
              <a:gd name="adj" fmla="val 50000"/>
            </a:avLst>
          </a:prstGeom>
          <a:gradFill flip="none" rotWithShape="1">
            <a:gsLst>
              <a:gs pos="6000">
                <a:srgbClr val="FC4C02"/>
              </a:gs>
              <a:gs pos="81000">
                <a:srgbClr val="00B0F0"/>
              </a:gs>
              <a:gs pos="96000">
                <a:srgbClr val="0068B5"/>
              </a:gs>
              <a:gs pos="35000">
                <a:srgbClr val="F6CB4B"/>
              </a:gs>
              <a:gs pos="19000">
                <a:srgbClr val="F17E07"/>
              </a:gs>
              <a:gs pos="55000">
                <a:schemeClr val="accent6"/>
              </a:gs>
              <a:gs pos="64000">
                <a:schemeClr val="accent6"/>
              </a:gs>
              <a:gs pos="44000">
                <a:srgbClr val="F3D64E"/>
              </a:gs>
            </a:gsLst>
            <a:lin ang="5400000" scaled="1"/>
            <a:tileRect/>
          </a:gradFill>
          <a:ln w="12700" cap="flat">
            <a:solidFill>
              <a:schemeClr val="tx1"/>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Medium"/>
            </a:endParaRPr>
          </a:p>
        </p:txBody>
      </p:sp>
      <p:sp>
        <p:nvSpPr>
          <p:cNvPr id="250" name="TextBox 249">
            <a:extLst>
              <a:ext uri="{FF2B5EF4-FFF2-40B4-BE49-F238E27FC236}">
                <a16:creationId xmlns:a16="http://schemas.microsoft.com/office/drawing/2014/main" id="{FAF0CE56-2A97-4A2D-974B-1564E0EB78A5}"/>
              </a:ext>
            </a:extLst>
          </p:cNvPr>
          <p:cNvSpPr txBox="1"/>
          <p:nvPr/>
        </p:nvSpPr>
        <p:spPr>
          <a:xfrm>
            <a:off x="407045" y="4234588"/>
            <a:ext cx="1814277" cy="36933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r" defTabSz="2438338"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High capacity</a:t>
            </a:r>
            <a:r>
              <a:rPr lang="en-US" sz="1200" b="1" dirty="0">
                <a:solidFill>
                  <a:srgbClr val="FFFFFF"/>
                </a:solidFill>
                <a:latin typeface="IntelOne Text" panose="020B0503020203020204" pitchFamily="34" charset="77"/>
                <a:ea typeface="Intel Clear" panose="020B0604020203020204" pitchFamily="34" charset="0"/>
                <a:cs typeface="Intel Clear" panose="020B0604020203020204" pitchFamily="34" charset="0"/>
              </a:rPr>
              <a:t> and</a:t>
            </a:r>
            <a:br>
              <a:rPr lang="en-US" sz="1200" b="1" dirty="0">
                <a:solidFill>
                  <a:srgbClr val="FFFFFF"/>
                </a:solidFill>
                <a:latin typeface="IntelOne Text" panose="020B0503020203020204" pitchFamily="34" charset="77"/>
                <a:ea typeface="Intel Clear" panose="020B0604020203020204" pitchFamily="34" charset="0"/>
                <a:cs typeface="Intel Clear" panose="020B0604020203020204" pitchFamily="34" charset="0"/>
              </a:rPr>
            </a:b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 low-cost tiering/caching</a:t>
            </a:r>
          </a:p>
        </p:txBody>
      </p:sp>
      <p:sp>
        <p:nvSpPr>
          <p:cNvPr id="251" name="TextBox 250">
            <a:extLst>
              <a:ext uri="{FF2B5EF4-FFF2-40B4-BE49-F238E27FC236}">
                <a16:creationId xmlns:a16="http://schemas.microsoft.com/office/drawing/2014/main" id="{2BC47219-11F7-4CD7-A657-137034D2DDC2}"/>
              </a:ext>
            </a:extLst>
          </p:cNvPr>
          <p:cNvSpPr txBox="1"/>
          <p:nvPr/>
        </p:nvSpPr>
        <p:spPr>
          <a:xfrm>
            <a:off x="405289" y="5207211"/>
            <a:ext cx="1816033" cy="369332"/>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r" defTabSz="2438338" rtl="0" eaLnBrk="1" fontAlgn="auto" latinLnBrk="0" hangingPunct="0">
              <a:lnSpc>
                <a:spcPct val="100000"/>
              </a:lnSpc>
              <a:spcBef>
                <a:spcPts val="0"/>
              </a:spcBef>
              <a:spcAft>
                <a:spcPts val="0"/>
              </a:spcAft>
              <a:buClrTx/>
              <a:buSzTx/>
              <a:buFontTx/>
              <a:buNone/>
              <a:tabLst/>
              <a:defRPr/>
            </a:pPr>
            <a:r>
              <a:rPr lang="en-US" sz="1200" b="1" dirty="0">
                <a:solidFill>
                  <a:srgbClr val="FFFFFF"/>
                </a:solidFill>
                <a:latin typeface="IntelOne Text" panose="020B0503020203020204" pitchFamily="34" charset="77"/>
              </a:rPr>
              <a:t>Infrequent or no </a:t>
            </a: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access,</a:t>
            </a:r>
          </a:p>
          <a:p>
            <a:pPr marL="0" marR="0" lvl="0" indent="0" algn="r" defTabSz="2438338"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IntelOne Text" panose="020B0503020203020204" pitchFamily="34" charset="77"/>
                <a:ea typeface="Intel Clear" panose="020B0604020203020204" pitchFamily="34" charset="0"/>
                <a:cs typeface="Intel Clear" panose="020B0604020203020204" pitchFamily="34" charset="0"/>
                <a:sym typeface="Helvetica Neue"/>
              </a:rPr>
              <a:t>low cost, high endurance</a:t>
            </a:r>
          </a:p>
        </p:txBody>
      </p:sp>
      <p:sp>
        <p:nvSpPr>
          <p:cNvPr id="256" name="TextBox 255">
            <a:extLst>
              <a:ext uri="{FF2B5EF4-FFF2-40B4-BE49-F238E27FC236}">
                <a16:creationId xmlns:a16="http://schemas.microsoft.com/office/drawing/2014/main" id="{5ADF23EE-DAB2-4CCC-82F2-E5596D4FD7B4}"/>
              </a:ext>
            </a:extLst>
          </p:cNvPr>
          <p:cNvSpPr txBox="1"/>
          <p:nvPr/>
        </p:nvSpPr>
        <p:spPr>
          <a:xfrm>
            <a:off x="7862118" y="1759270"/>
            <a:ext cx="3479408" cy="1133644"/>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5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One Text" panose="020B0503020203020204" pitchFamily="34" charset="77"/>
                <a:ea typeface="+mn-ea"/>
                <a:cs typeface="Arial"/>
                <a:sym typeface="Helvetica Neue"/>
              </a:rPr>
              <a:t>Traditional Workload Dynamics Have Changed</a:t>
            </a:r>
          </a:p>
          <a:p>
            <a:pPr marL="0" marR="0" lvl="0" indent="0" algn="ctr" defTabSz="2438338" rtl="0" eaLnBrk="1" fontAlgn="auto" latinLnBrk="0" hangingPunct="0">
              <a:lnSpc>
                <a:spcPct val="100000"/>
              </a:lnSpc>
              <a:spcBef>
                <a:spcPts val="50"/>
              </a:spcBef>
              <a:spcAft>
                <a:spcPts val="0"/>
              </a:spcAft>
              <a:buClrTx/>
              <a:buSzTx/>
              <a:buFontTx/>
              <a:buNone/>
              <a:tabLst/>
              <a:defRPr/>
            </a:pPr>
            <a:r>
              <a:rPr lang="en-US" sz="1600" dirty="0">
                <a:solidFill>
                  <a:srgbClr val="00C7FD"/>
                </a:solidFill>
                <a:latin typeface="IntelOne Text" panose="020B0503020203020204" pitchFamily="34" charset="77"/>
                <a:cs typeface="Arial"/>
              </a:rPr>
              <a:t>Intel® Optane™ </a:t>
            </a:r>
            <a:r>
              <a:rPr lang="en-US" sz="1600" dirty="0" err="1">
                <a:solidFill>
                  <a:srgbClr val="00C7FD"/>
                </a:solidFill>
                <a:latin typeface="IntelOne Text" panose="020B0503020203020204" pitchFamily="34" charset="77"/>
                <a:cs typeface="Arial"/>
              </a:rPr>
              <a:t>PMem</a:t>
            </a:r>
            <a:r>
              <a:rPr lang="en-US" sz="1600" dirty="0">
                <a:solidFill>
                  <a:srgbClr val="00C7FD"/>
                </a:solidFill>
                <a:latin typeface="IntelOne Text" panose="020B0503020203020204" pitchFamily="34" charset="77"/>
                <a:cs typeface="Arial"/>
              </a:rPr>
              <a:t> delivers </a:t>
            </a:r>
            <a:r>
              <a:rPr kumimoji="0" lang="en-US" sz="16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faster access to more </a:t>
            </a:r>
            <a:r>
              <a:rPr lang="en-US" sz="1600" dirty="0">
                <a:solidFill>
                  <a:srgbClr val="00C7FD"/>
                </a:solidFill>
                <a:latin typeface="IntelOne Text" panose="020B0503020203020204" pitchFamily="34" charset="77"/>
                <a:cs typeface="Arial"/>
              </a:rPr>
              <a:t>d</a:t>
            </a:r>
            <a:r>
              <a:rPr kumimoji="0" lang="en-US" sz="1600" b="0" i="0" u="none" strike="noStrike" kern="0" cap="none" spc="0" normalizeH="0" baseline="0" noProof="0" dirty="0" err="1">
                <a:ln>
                  <a:noFill/>
                </a:ln>
                <a:solidFill>
                  <a:srgbClr val="00C7FD"/>
                </a:solidFill>
                <a:effectLst/>
                <a:uLnTx/>
                <a:uFillTx/>
                <a:latin typeface="IntelOne Text" panose="020B0503020203020204" pitchFamily="34" charset="77"/>
                <a:ea typeface="+mn-ea"/>
                <a:cs typeface="Arial"/>
                <a:sym typeface="Helvetica Neue"/>
              </a:rPr>
              <a:t>ata</a:t>
            </a:r>
            <a:endParaRPr kumimoji="0" lang="en-US" sz="16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endParaRPr>
          </a:p>
        </p:txBody>
      </p:sp>
      <p:sp>
        <p:nvSpPr>
          <p:cNvPr id="257" name="TextBox 256">
            <a:extLst>
              <a:ext uri="{FF2B5EF4-FFF2-40B4-BE49-F238E27FC236}">
                <a16:creationId xmlns:a16="http://schemas.microsoft.com/office/drawing/2014/main" id="{A1C2626B-6135-45F7-86B5-7936E79C241B}"/>
              </a:ext>
            </a:extLst>
          </p:cNvPr>
          <p:cNvSpPr txBox="1"/>
          <p:nvPr/>
        </p:nvSpPr>
        <p:spPr>
          <a:xfrm>
            <a:off x="8235514" y="4643956"/>
            <a:ext cx="2767432" cy="1379865"/>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5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One Text" panose="020B0503020203020204" pitchFamily="34" charset="77"/>
                <a:ea typeface="+mn-ea"/>
                <a:cs typeface="Arial"/>
                <a:sym typeface="Helvetica Neue"/>
              </a:rPr>
              <a:t>Software Ecosystems</a:t>
            </a:r>
            <a:br>
              <a:rPr kumimoji="0" lang="en-US" sz="2000" b="0" i="0" u="none" strike="noStrike" kern="0" cap="none" spc="0" normalizeH="0" baseline="0" noProof="0" dirty="0">
                <a:ln>
                  <a:noFill/>
                </a:ln>
                <a:solidFill>
                  <a:srgbClr val="FFFFFF"/>
                </a:solidFill>
                <a:effectLst/>
                <a:uLnTx/>
                <a:uFillTx/>
                <a:latin typeface="IntelOne Text" panose="020B0503020203020204" pitchFamily="34" charset="77"/>
                <a:ea typeface="+mn-ea"/>
                <a:cs typeface="Arial"/>
                <a:sym typeface="Helvetica Neue"/>
              </a:rPr>
            </a:br>
            <a:r>
              <a:rPr kumimoji="0" lang="en-US" sz="2000" b="0" i="0" u="none" strike="noStrike" kern="0" cap="none" spc="0" normalizeH="0" baseline="0" noProof="0" dirty="0">
                <a:ln>
                  <a:noFill/>
                </a:ln>
                <a:solidFill>
                  <a:srgbClr val="FFFFFF"/>
                </a:solidFill>
                <a:effectLst/>
                <a:uLnTx/>
                <a:uFillTx/>
                <a:latin typeface="IntelOne Text" panose="020B0503020203020204" pitchFamily="34" charset="77"/>
                <a:ea typeface="+mn-ea"/>
                <a:cs typeface="Arial"/>
                <a:sym typeface="Helvetica Neue"/>
              </a:rPr>
              <a:t>are Responding</a:t>
            </a:r>
          </a:p>
          <a:p>
            <a:pPr marL="0" marR="0" lvl="0" indent="0" algn="ctr" defTabSz="2438338" rtl="0" eaLnBrk="1" fontAlgn="auto" latinLnBrk="0" hangingPunct="0">
              <a:lnSpc>
                <a:spcPct val="100000"/>
              </a:lnSpc>
              <a:spcBef>
                <a:spcPts val="50"/>
              </a:spcBef>
              <a:spcAft>
                <a:spcPts val="0"/>
              </a:spcAft>
              <a:buClrTx/>
              <a:buSzTx/>
              <a:buFontTx/>
              <a:buNone/>
              <a:tabLst/>
              <a:defRPr/>
            </a:pPr>
            <a:r>
              <a:rPr kumimoji="0" lang="en-US" sz="16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Software has evolved to respond to PMem and moving toward CXL</a:t>
            </a:r>
          </a:p>
        </p:txBody>
      </p:sp>
      <p:sp>
        <p:nvSpPr>
          <p:cNvPr id="262" name="TextBox 261">
            <a:extLst>
              <a:ext uri="{FF2B5EF4-FFF2-40B4-BE49-F238E27FC236}">
                <a16:creationId xmlns:a16="http://schemas.microsoft.com/office/drawing/2014/main" id="{E078E3BE-2D0D-4CC2-9ACE-5D0A6E36A160}"/>
              </a:ext>
            </a:extLst>
          </p:cNvPr>
          <p:cNvSpPr txBox="1"/>
          <p:nvPr/>
        </p:nvSpPr>
        <p:spPr>
          <a:xfrm>
            <a:off x="8118459" y="3193722"/>
            <a:ext cx="3059824" cy="1133644"/>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5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One Text" panose="020B0503020203020204" pitchFamily="34" charset="77"/>
                <a:ea typeface="+mn-ea"/>
                <a:cs typeface="Arial"/>
                <a:sym typeface="Helvetica Neue"/>
              </a:rPr>
              <a:t>Continued Hardware Innovations</a:t>
            </a:r>
          </a:p>
          <a:p>
            <a:pPr marL="0" marR="0" lvl="0" indent="0" algn="ctr" defTabSz="2438338" rtl="0" eaLnBrk="1" fontAlgn="auto" latinLnBrk="0" hangingPunct="0">
              <a:lnSpc>
                <a:spcPct val="100000"/>
              </a:lnSpc>
              <a:spcBef>
                <a:spcPts val="50"/>
              </a:spcBef>
              <a:spcAft>
                <a:spcPts val="0"/>
              </a:spcAft>
              <a:buClrTx/>
              <a:buSzTx/>
              <a:buFontTx/>
              <a:buNone/>
              <a:tabLst/>
              <a:defRPr/>
            </a:pPr>
            <a:r>
              <a:rPr kumimoji="0" lang="en-US" sz="1600" b="0" i="0" u="none" strike="noStrike" kern="0" cap="none" spc="0" normalizeH="0" baseline="0" noProof="0" dirty="0">
                <a:ln>
                  <a:noFill/>
                </a:ln>
                <a:solidFill>
                  <a:srgbClr val="00C7FD"/>
                </a:solidFill>
                <a:effectLst/>
                <a:uLnTx/>
                <a:uFillTx/>
                <a:latin typeface="IntelOne Text" panose="020B0503020203020204" pitchFamily="34" charset="77"/>
                <a:ea typeface="+mn-ea"/>
                <a:cs typeface="Arial"/>
                <a:sym typeface="Helvetica Neue"/>
              </a:rPr>
              <a:t>PMem fills the latency gap while CXL is in development</a:t>
            </a:r>
          </a:p>
        </p:txBody>
      </p:sp>
      <p:cxnSp>
        <p:nvCxnSpPr>
          <p:cNvPr id="4" name="Straight Connector 3">
            <a:extLst>
              <a:ext uri="{FF2B5EF4-FFF2-40B4-BE49-F238E27FC236}">
                <a16:creationId xmlns:a16="http://schemas.microsoft.com/office/drawing/2014/main" id="{1CCDA6DC-B785-F522-EAFF-3DC1B51E7FF2}"/>
              </a:ext>
            </a:extLst>
          </p:cNvPr>
          <p:cNvCxnSpPr>
            <a:cxnSpLocks/>
          </p:cNvCxnSpPr>
          <p:nvPr/>
        </p:nvCxnSpPr>
        <p:spPr>
          <a:xfrm>
            <a:off x="8532585" y="3051511"/>
            <a:ext cx="22315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9ED746-C8F4-61CD-9278-2521CB41B0EE}"/>
              </a:ext>
            </a:extLst>
          </p:cNvPr>
          <p:cNvCxnSpPr>
            <a:cxnSpLocks/>
          </p:cNvCxnSpPr>
          <p:nvPr/>
        </p:nvCxnSpPr>
        <p:spPr>
          <a:xfrm>
            <a:off x="8532585" y="4494536"/>
            <a:ext cx="22315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CD1EF9-B27D-0471-6C47-30672DE8804F}"/>
              </a:ext>
            </a:extLst>
          </p:cNvPr>
          <p:cNvSpPr txBox="1"/>
          <p:nvPr/>
        </p:nvSpPr>
        <p:spPr>
          <a:xfrm flipH="1">
            <a:off x="3243281" y="1524811"/>
            <a:ext cx="1267152" cy="24622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D96930"/>
                </a:solidFill>
                <a:effectLst/>
                <a:uLnTx/>
                <a:uFillTx/>
                <a:latin typeface="IntelOne Text" panose="020B0503020203020204" pitchFamily="34" charset="77"/>
                <a:ea typeface="+mn-ea"/>
                <a:cs typeface="Arial"/>
                <a:sym typeface="Helvetica Neue"/>
              </a:rPr>
              <a:t>Traditional</a:t>
            </a:r>
          </a:p>
        </p:txBody>
      </p:sp>
      <p:sp>
        <p:nvSpPr>
          <p:cNvPr id="8" name="TextBox 7">
            <a:extLst>
              <a:ext uri="{FF2B5EF4-FFF2-40B4-BE49-F238E27FC236}">
                <a16:creationId xmlns:a16="http://schemas.microsoft.com/office/drawing/2014/main" id="{22A59D8A-57DE-69DF-B143-51C522A25AB0}"/>
              </a:ext>
            </a:extLst>
          </p:cNvPr>
          <p:cNvSpPr txBox="1"/>
          <p:nvPr/>
        </p:nvSpPr>
        <p:spPr>
          <a:xfrm flipH="1">
            <a:off x="4666150" y="1524811"/>
            <a:ext cx="1267152" cy="24622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3"/>
                </a:solidFill>
                <a:effectLst/>
                <a:uLnTx/>
                <a:uFillTx/>
                <a:latin typeface="IntelOne Text" panose="020B0503020203020204" pitchFamily="34" charset="77"/>
                <a:ea typeface="+mn-ea"/>
                <a:cs typeface="Arial"/>
                <a:sym typeface="Helvetica Neue"/>
              </a:rPr>
              <a:t>Today</a:t>
            </a:r>
          </a:p>
        </p:txBody>
      </p:sp>
      <p:sp>
        <p:nvSpPr>
          <p:cNvPr id="9" name="TextBox 8">
            <a:extLst>
              <a:ext uri="{FF2B5EF4-FFF2-40B4-BE49-F238E27FC236}">
                <a16:creationId xmlns:a16="http://schemas.microsoft.com/office/drawing/2014/main" id="{3A170E50-CA1F-B64F-38BB-F9A7D9952E62}"/>
              </a:ext>
            </a:extLst>
          </p:cNvPr>
          <p:cNvSpPr txBox="1"/>
          <p:nvPr/>
        </p:nvSpPr>
        <p:spPr>
          <a:xfrm flipH="1">
            <a:off x="6083983" y="1524811"/>
            <a:ext cx="1267152" cy="24622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6"/>
                </a:solidFill>
                <a:effectLst/>
                <a:uLnTx/>
                <a:uFillTx/>
                <a:latin typeface="IntelOne Text" panose="020B0503020203020204" pitchFamily="34" charset="77"/>
                <a:ea typeface="+mn-ea"/>
                <a:cs typeface="Arial"/>
                <a:sym typeface="Helvetica Neue"/>
              </a:rPr>
              <a:t>Future</a:t>
            </a:r>
          </a:p>
        </p:txBody>
      </p:sp>
      <p:grpSp>
        <p:nvGrpSpPr>
          <p:cNvPr id="195" name="Group 194">
            <a:extLst>
              <a:ext uri="{FF2B5EF4-FFF2-40B4-BE49-F238E27FC236}">
                <a16:creationId xmlns:a16="http://schemas.microsoft.com/office/drawing/2014/main" id="{010F5B78-AC50-7FC8-E69B-723EA3E76E54}"/>
              </a:ext>
            </a:extLst>
          </p:cNvPr>
          <p:cNvGrpSpPr/>
          <p:nvPr/>
        </p:nvGrpSpPr>
        <p:grpSpPr>
          <a:xfrm>
            <a:off x="4553136" y="1278908"/>
            <a:ext cx="1530849" cy="4467483"/>
            <a:chOff x="4422506" y="1493339"/>
            <a:chExt cx="1530849" cy="4739215"/>
          </a:xfrm>
        </p:grpSpPr>
        <p:cxnSp>
          <p:nvCxnSpPr>
            <p:cNvPr id="11" name="Straight Connector 10">
              <a:extLst>
                <a:ext uri="{FF2B5EF4-FFF2-40B4-BE49-F238E27FC236}">
                  <a16:creationId xmlns:a16="http://schemas.microsoft.com/office/drawing/2014/main" id="{9B9528CA-8AAC-CB73-48B5-2BB1F8C1CA09}"/>
                </a:ext>
              </a:extLst>
            </p:cNvPr>
            <p:cNvCxnSpPr/>
            <p:nvPr/>
          </p:nvCxnSpPr>
          <p:spPr>
            <a:xfrm>
              <a:off x="4422506" y="1493339"/>
              <a:ext cx="0" cy="4739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9C35CF-B15F-1981-48CD-C81B2672D688}"/>
                </a:ext>
              </a:extLst>
            </p:cNvPr>
            <p:cNvCxnSpPr/>
            <p:nvPr/>
          </p:nvCxnSpPr>
          <p:spPr>
            <a:xfrm>
              <a:off x="5953355" y="1493339"/>
              <a:ext cx="0" cy="47392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0E2C5E3F-EC35-5EFB-4238-F82490E3CF5D}"/>
              </a:ext>
            </a:extLst>
          </p:cNvPr>
          <p:cNvCxnSpPr>
            <a:cxnSpLocks/>
          </p:cNvCxnSpPr>
          <p:nvPr/>
        </p:nvCxnSpPr>
        <p:spPr>
          <a:xfrm>
            <a:off x="3214638" y="2447681"/>
            <a:ext cx="4136497" cy="35729"/>
          </a:xfrm>
          <a:prstGeom prst="line">
            <a:avLst/>
          </a:prstGeom>
        </p:spPr>
        <p:style>
          <a:lnRef idx="1">
            <a:schemeClr val="accent1"/>
          </a:lnRef>
          <a:fillRef idx="0">
            <a:schemeClr val="accent1"/>
          </a:fillRef>
          <a:effectRef idx="0">
            <a:schemeClr val="accent1"/>
          </a:effectRef>
          <a:fontRef idx="minor">
            <a:schemeClr val="tx1"/>
          </a:fontRef>
        </p:style>
      </p:cxnSp>
      <p:sp>
        <p:nvSpPr>
          <p:cNvPr id="239" name="Rectangle 238">
            <a:extLst>
              <a:ext uri="{FF2B5EF4-FFF2-40B4-BE49-F238E27FC236}">
                <a16:creationId xmlns:a16="http://schemas.microsoft.com/office/drawing/2014/main" id="{0CDB2338-003E-4743-A237-3A747A746BB0}"/>
              </a:ext>
            </a:extLst>
          </p:cNvPr>
          <p:cNvSpPr/>
          <p:nvPr/>
        </p:nvSpPr>
        <p:spPr>
          <a:xfrm rot="16200000">
            <a:off x="2057459" y="2404825"/>
            <a:ext cx="1242178" cy="30777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FFFFFF"/>
                </a:solidFill>
                <a:effectLst/>
                <a:uLnTx/>
                <a:uFillTx/>
                <a:latin typeface="IntelOne Text Bold" panose="020B0503020203020204" pitchFamily="34" charset="77"/>
                <a:ea typeface="Helvetica Neue"/>
                <a:cs typeface="Helvetica Neue"/>
                <a:sym typeface="Helvetica Neue"/>
              </a:rPr>
              <a:t>MEMORY</a:t>
            </a:r>
          </a:p>
        </p:txBody>
      </p:sp>
      <p:sp>
        <p:nvSpPr>
          <p:cNvPr id="16" name="TextBox 15">
            <a:extLst>
              <a:ext uri="{FF2B5EF4-FFF2-40B4-BE49-F238E27FC236}">
                <a16:creationId xmlns:a16="http://schemas.microsoft.com/office/drawing/2014/main" id="{E9C83386-CEF9-941A-1048-508C28973E26}"/>
              </a:ext>
            </a:extLst>
          </p:cNvPr>
          <p:cNvSpPr txBox="1"/>
          <p:nvPr/>
        </p:nvSpPr>
        <p:spPr>
          <a:xfrm>
            <a:off x="3533244" y="2091492"/>
            <a:ext cx="657552"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DRAM</a:t>
            </a:r>
          </a:p>
        </p:txBody>
      </p:sp>
      <p:sp>
        <p:nvSpPr>
          <p:cNvPr id="20" name="Rectangle 19">
            <a:extLst>
              <a:ext uri="{FF2B5EF4-FFF2-40B4-BE49-F238E27FC236}">
                <a16:creationId xmlns:a16="http://schemas.microsoft.com/office/drawing/2014/main" id="{B1A1E47C-AF7E-FAF9-CB92-FC3C5B752FA4}"/>
              </a:ext>
            </a:extLst>
          </p:cNvPr>
          <p:cNvSpPr/>
          <p:nvPr/>
        </p:nvSpPr>
        <p:spPr>
          <a:xfrm rot="16200000">
            <a:off x="2017093" y="4336046"/>
            <a:ext cx="1322910" cy="30777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FFFFFF"/>
                </a:solidFill>
                <a:effectLst/>
                <a:uLnTx/>
                <a:uFillTx/>
                <a:latin typeface="IntelOne Text Bold" panose="020B0503020203020204" pitchFamily="34" charset="77"/>
                <a:ea typeface="Helvetica Neue"/>
                <a:cs typeface="Helvetica Neue"/>
                <a:sym typeface="Helvetica Neue"/>
              </a:rPr>
              <a:t>STORAGE</a:t>
            </a:r>
          </a:p>
        </p:txBody>
      </p:sp>
      <p:cxnSp>
        <p:nvCxnSpPr>
          <p:cNvPr id="23" name="Straight Connector 22">
            <a:extLst>
              <a:ext uri="{FF2B5EF4-FFF2-40B4-BE49-F238E27FC236}">
                <a16:creationId xmlns:a16="http://schemas.microsoft.com/office/drawing/2014/main" id="{E6E83310-0A00-C699-9415-624E6BED6180}"/>
              </a:ext>
            </a:extLst>
          </p:cNvPr>
          <p:cNvCxnSpPr>
            <a:cxnSpLocks/>
          </p:cNvCxnSpPr>
          <p:nvPr/>
        </p:nvCxnSpPr>
        <p:spPr>
          <a:xfrm>
            <a:off x="3214638" y="3796757"/>
            <a:ext cx="4136497" cy="35729"/>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3341A410-08E2-816D-910B-7BA1FF7A26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0619" y="2948425"/>
            <a:ext cx="1108018" cy="345764"/>
          </a:xfrm>
          <a:prstGeom prst="rect">
            <a:avLst/>
          </a:prstGeom>
        </p:spPr>
      </p:pic>
      <p:sp>
        <p:nvSpPr>
          <p:cNvPr id="34" name="TextBox 33">
            <a:extLst>
              <a:ext uri="{FF2B5EF4-FFF2-40B4-BE49-F238E27FC236}">
                <a16:creationId xmlns:a16="http://schemas.microsoft.com/office/drawing/2014/main" id="{975C0282-EA8D-716D-589C-8473F27604AB}"/>
              </a:ext>
            </a:extLst>
          </p:cNvPr>
          <p:cNvSpPr txBox="1"/>
          <p:nvPr/>
        </p:nvSpPr>
        <p:spPr>
          <a:xfrm>
            <a:off x="3377649" y="2707942"/>
            <a:ext cx="1021433" cy="244682"/>
          </a:xfrm>
          <a:prstGeom prst="rect">
            <a:avLst/>
          </a:prstGeom>
          <a:noFill/>
        </p:spPr>
        <p:txBody>
          <a:bodyPr wrap="none" rtlCol="0">
            <a:spAutoFit/>
          </a:bodyPr>
          <a:lstStyle/>
          <a:p>
            <a:r>
              <a:rPr lang="en-US" sz="1100" b="1" dirty="0">
                <a:solidFill>
                  <a:schemeClr val="accent1"/>
                </a:solidFill>
                <a:latin typeface="IntelOne Text Bold" panose="020B0503020203020204" pitchFamily="34" charset="77"/>
                <a:ea typeface="Helvetica Neue"/>
                <a:cs typeface="Helvetica Neue"/>
              </a:rPr>
              <a:t>Unavailable</a:t>
            </a:r>
          </a:p>
        </p:txBody>
      </p:sp>
      <p:sp>
        <p:nvSpPr>
          <p:cNvPr id="35" name="TextBox 34">
            <a:extLst>
              <a:ext uri="{FF2B5EF4-FFF2-40B4-BE49-F238E27FC236}">
                <a16:creationId xmlns:a16="http://schemas.microsoft.com/office/drawing/2014/main" id="{1F84D1EC-8B1E-A255-C2AB-5D040615B6C7}"/>
              </a:ext>
            </a:extLst>
          </p:cNvPr>
          <p:cNvSpPr txBox="1"/>
          <p:nvPr/>
        </p:nvSpPr>
        <p:spPr>
          <a:xfrm>
            <a:off x="3377649" y="3386036"/>
            <a:ext cx="1021433" cy="244682"/>
          </a:xfrm>
          <a:prstGeom prst="rect">
            <a:avLst/>
          </a:prstGeom>
          <a:noFill/>
        </p:spPr>
        <p:txBody>
          <a:bodyPr wrap="none" rtlCol="0">
            <a:spAutoFit/>
          </a:bodyPr>
          <a:lstStyle/>
          <a:p>
            <a:r>
              <a:rPr lang="en-US" sz="1100" b="1" dirty="0">
                <a:solidFill>
                  <a:schemeClr val="accent1"/>
                </a:solidFill>
                <a:latin typeface="IntelOne Text Bold" panose="020B0503020203020204" pitchFamily="34" charset="77"/>
                <a:ea typeface="Helvetica Neue"/>
                <a:cs typeface="Helvetica Neue"/>
              </a:rPr>
              <a:t>Unavailable</a:t>
            </a:r>
          </a:p>
        </p:txBody>
      </p:sp>
      <p:cxnSp>
        <p:nvCxnSpPr>
          <p:cNvPr id="37" name="Straight Connector 36">
            <a:extLst>
              <a:ext uri="{FF2B5EF4-FFF2-40B4-BE49-F238E27FC236}">
                <a16:creationId xmlns:a16="http://schemas.microsoft.com/office/drawing/2014/main" id="{C72D9DB3-7BFA-F885-5453-6771A422C879}"/>
              </a:ext>
            </a:extLst>
          </p:cNvPr>
          <p:cNvCxnSpPr>
            <a:cxnSpLocks/>
          </p:cNvCxnSpPr>
          <p:nvPr/>
        </p:nvCxnSpPr>
        <p:spPr>
          <a:xfrm>
            <a:off x="3214638" y="4433755"/>
            <a:ext cx="4136497" cy="35729"/>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B8C748C-64A9-5E77-C232-FE204BE9844E}"/>
              </a:ext>
            </a:extLst>
          </p:cNvPr>
          <p:cNvSpPr txBox="1"/>
          <p:nvPr/>
        </p:nvSpPr>
        <p:spPr>
          <a:xfrm>
            <a:off x="5043545" y="2091492"/>
            <a:ext cx="657552"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DRAM</a:t>
            </a:r>
          </a:p>
        </p:txBody>
      </p:sp>
      <p:sp>
        <p:nvSpPr>
          <p:cNvPr id="41" name="TextBox 40">
            <a:extLst>
              <a:ext uri="{FF2B5EF4-FFF2-40B4-BE49-F238E27FC236}">
                <a16:creationId xmlns:a16="http://schemas.microsoft.com/office/drawing/2014/main" id="{BB3DC3A3-D50A-BF3A-0E3E-9D6615A1BEEE}"/>
              </a:ext>
            </a:extLst>
          </p:cNvPr>
          <p:cNvSpPr txBox="1"/>
          <p:nvPr/>
        </p:nvSpPr>
        <p:spPr>
          <a:xfrm>
            <a:off x="6399733" y="2091492"/>
            <a:ext cx="657552"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DRAM</a:t>
            </a:r>
          </a:p>
        </p:txBody>
      </p:sp>
      <p:sp>
        <p:nvSpPr>
          <p:cNvPr id="50" name="TextBox 49">
            <a:extLst>
              <a:ext uri="{FF2B5EF4-FFF2-40B4-BE49-F238E27FC236}">
                <a16:creationId xmlns:a16="http://schemas.microsoft.com/office/drawing/2014/main" id="{37BB6016-285F-526B-46DC-975338F0B99F}"/>
              </a:ext>
            </a:extLst>
          </p:cNvPr>
          <p:cNvSpPr txBox="1"/>
          <p:nvPr/>
        </p:nvSpPr>
        <p:spPr>
          <a:xfrm>
            <a:off x="3368135" y="4033307"/>
            <a:ext cx="987771"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NAND SSD</a:t>
            </a:r>
          </a:p>
        </p:txBody>
      </p:sp>
      <p:sp>
        <p:nvSpPr>
          <p:cNvPr id="51" name="TextBox 50">
            <a:extLst>
              <a:ext uri="{FF2B5EF4-FFF2-40B4-BE49-F238E27FC236}">
                <a16:creationId xmlns:a16="http://schemas.microsoft.com/office/drawing/2014/main" id="{71F6A73A-BE81-8281-D893-9005C19C6B4E}"/>
              </a:ext>
            </a:extLst>
          </p:cNvPr>
          <p:cNvSpPr txBox="1"/>
          <p:nvPr/>
        </p:nvSpPr>
        <p:spPr>
          <a:xfrm>
            <a:off x="4837340" y="4033307"/>
            <a:ext cx="987771"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NAND SSD</a:t>
            </a:r>
          </a:p>
        </p:txBody>
      </p:sp>
      <p:sp>
        <p:nvSpPr>
          <p:cNvPr id="52" name="TextBox 51">
            <a:extLst>
              <a:ext uri="{FF2B5EF4-FFF2-40B4-BE49-F238E27FC236}">
                <a16:creationId xmlns:a16="http://schemas.microsoft.com/office/drawing/2014/main" id="{52207F69-FA70-C1A7-3412-85D2DFEA03E0}"/>
              </a:ext>
            </a:extLst>
          </p:cNvPr>
          <p:cNvSpPr txBox="1"/>
          <p:nvPr/>
        </p:nvSpPr>
        <p:spPr>
          <a:xfrm>
            <a:off x="6275722" y="4033307"/>
            <a:ext cx="987771"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NAND SSD</a:t>
            </a:r>
          </a:p>
        </p:txBody>
      </p:sp>
      <p:cxnSp>
        <p:nvCxnSpPr>
          <p:cNvPr id="53" name="Straight Connector 52">
            <a:extLst>
              <a:ext uri="{FF2B5EF4-FFF2-40B4-BE49-F238E27FC236}">
                <a16:creationId xmlns:a16="http://schemas.microsoft.com/office/drawing/2014/main" id="{DD21D390-4D69-064D-593C-43CB269C2F98}"/>
              </a:ext>
            </a:extLst>
          </p:cNvPr>
          <p:cNvCxnSpPr>
            <a:cxnSpLocks/>
          </p:cNvCxnSpPr>
          <p:nvPr/>
        </p:nvCxnSpPr>
        <p:spPr>
          <a:xfrm>
            <a:off x="3214638" y="5050204"/>
            <a:ext cx="4136497" cy="35729"/>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F348F53-DB26-779B-35BD-616328B82B0A}"/>
              </a:ext>
            </a:extLst>
          </p:cNvPr>
          <p:cNvSpPr txBox="1"/>
          <p:nvPr/>
        </p:nvSpPr>
        <p:spPr>
          <a:xfrm>
            <a:off x="3396991" y="4577838"/>
            <a:ext cx="930063" cy="39703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Traditional</a:t>
            </a:r>
            <a:br>
              <a:rPr lang="en-US" sz="1100" dirty="0">
                <a:solidFill>
                  <a:srgbClr val="FFFFFF"/>
                </a:solidFill>
                <a:latin typeface="IntelOne Text" panose="020B0503020203020204" pitchFamily="34" charset="77"/>
                <a:ea typeface="Helvetica Neue"/>
                <a:cs typeface="Helvetica Neue"/>
              </a:rPr>
            </a:br>
            <a:r>
              <a:rPr lang="en-US" sz="1100" dirty="0">
                <a:solidFill>
                  <a:srgbClr val="FFFFFF"/>
                </a:solidFill>
                <a:latin typeface="IntelOne Text" panose="020B0503020203020204" pitchFamily="34" charset="77"/>
                <a:ea typeface="Helvetica Neue"/>
                <a:cs typeface="Helvetica Neue"/>
              </a:rPr>
              <a:t>HDD</a:t>
            </a:r>
          </a:p>
        </p:txBody>
      </p:sp>
      <p:sp>
        <p:nvSpPr>
          <p:cNvPr id="57" name="TextBox 56">
            <a:extLst>
              <a:ext uri="{FF2B5EF4-FFF2-40B4-BE49-F238E27FC236}">
                <a16:creationId xmlns:a16="http://schemas.microsoft.com/office/drawing/2014/main" id="{A72D6B95-D7AF-C5A8-10C8-7A287903AA2D}"/>
              </a:ext>
            </a:extLst>
          </p:cNvPr>
          <p:cNvSpPr txBox="1"/>
          <p:nvPr/>
        </p:nvSpPr>
        <p:spPr>
          <a:xfrm>
            <a:off x="4855921" y="4577838"/>
            <a:ext cx="930063" cy="39703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Traditional</a:t>
            </a:r>
            <a:br>
              <a:rPr lang="en-US" sz="1100" dirty="0">
                <a:solidFill>
                  <a:srgbClr val="FFFFFF"/>
                </a:solidFill>
                <a:latin typeface="IntelOne Text" panose="020B0503020203020204" pitchFamily="34" charset="77"/>
                <a:ea typeface="Helvetica Neue"/>
                <a:cs typeface="Helvetica Neue"/>
              </a:rPr>
            </a:br>
            <a:r>
              <a:rPr lang="en-US" sz="1100" dirty="0">
                <a:solidFill>
                  <a:srgbClr val="FFFFFF"/>
                </a:solidFill>
                <a:latin typeface="IntelOne Text" panose="020B0503020203020204" pitchFamily="34" charset="77"/>
                <a:ea typeface="Helvetica Neue"/>
                <a:cs typeface="Helvetica Neue"/>
              </a:rPr>
              <a:t>HDD</a:t>
            </a:r>
          </a:p>
        </p:txBody>
      </p:sp>
      <p:sp>
        <p:nvSpPr>
          <p:cNvPr id="58" name="TextBox 57">
            <a:extLst>
              <a:ext uri="{FF2B5EF4-FFF2-40B4-BE49-F238E27FC236}">
                <a16:creationId xmlns:a16="http://schemas.microsoft.com/office/drawing/2014/main" id="{ADC08C71-BAED-7168-2311-5327ED5BDB3C}"/>
              </a:ext>
            </a:extLst>
          </p:cNvPr>
          <p:cNvSpPr txBox="1"/>
          <p:nvPr/>
        </p:nvSpPr>
        <p:spPr>
          <a:xfrm>
            <a:off x="6284029" y="4577838"/>
            <a:ext cx="930063" cy="39703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Traditional</a:t>
            </a:r>
            <a:br>
              <a:rPr lang="en-US" sz="1100" dirty="0">
                <a:solidFill>
                  <a:srgbClr val="FFFFFF"/>
                </a:solidFill>
                <a:latin typeface="IntelOne Text" panose="020B0503020203020204" pitchFamily="34" charset="77"/>
                <a:ea typeface="Helvetica Neue"/>
                <a:cs typeface="Helvetica Neue"/>
              </a:rPr>
            </a:br>
            <a:r>
              <a:rPr lang="en-US" sz="1100" dirty="0">
                <a:solidFill>
                  <a:srgbClr val="FFFFFF"/>
                </a:solidFill>
                <a:latin typeface="IntelOne Text" panose="020B0503020203020204" pitchFamily="34" charset="77"/>
                <a:ea typeface="Helvetica Neue"/>
                <a:cs typeface="Helvetica Neue"/>
              </a:rPr>
              <a:t>HDD</a:t>
            </a:r>
          </a:p>
        </p:txBody>
      </p:sp>
      <p:sp>
        <p:nvSpPr>
          <p:cNvPr id="61" name="TextBox 60">
            <a:extLst>
              <a:ext uri="{FF2B5EF4-FFF2-40B4-BE49-F238E27FC236}">
                <a16:creationId xmlns:a16="http://schemas.microsoft.com/office/drawing/2014/main" id="{DB959DDD-DECD-29C5-8F1E-82A887481171}"/>
              </a:ext>
            </a:extLst>
          </p:cNvPr>
          <p:cNvSpPr txBox="1"/>
          <p:nvPr/>
        </p:nvSpPr>
        <p:spPr>
          <a:xfrm>
            <a:off x="3562101" y="5276480"/>
            <a:ext cx="599844"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TAPE</a:t>
            </a:r>
          </a:p>
        </p:txBody>
      </p:sp>
      <p:sp>
        <p:nvSpPr>
          <p:cNvPr id="62" name="TextBox 61">
            <a:extLst>
              <a:ext uri="{FF2B5EF4-FFF2-40B4-BE49-F238E27FC236}">
                <a16:creationId xmlns:a16="http://schemas.microsoft.com/office/drawing/2014/main" id="{4C1E0897-AC2B-853E-4023-F30DD917520F}"/>
              </a:ext>
            </a:extLst>
          </p:cNvPr>
          <p:cNvSpPr txBox="1"/>
          <p:nvPr/>
        </p:nvSpPr>
        <p:spPr>
          <a:xfrm>
            <a:off x="5021031" y="5276480"/>
            <a:ext cx="599844"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TAPE</a:t>
            </a:r>
          </a:p>
        </p:txBody>
      </p:sp>
      <p:sp>
        <p:nvSpPr>
          <p:cNvPr id="63" name="TextBox 62">
            <a:extLst>
              <a:ext uri="{FF2B5EF4-FFF2-40B4-BE49-F238E27FC236}">
                <a16:creationId xmlns:a16="http://schemas.microsoft.com/office/drawing/2014/main" id="{EBAFCF36-2051-CCE0-3099-EABB1B80DA23}"/>
              </a:ext>
            </a:extLst>
          </p:cNvPr>
          <p:cNvSpPr txBox="1"/>
          <p:nvPr/>
        </p:nvSpPr>
        <p:spPr>
          <a:xfrm>
            <a:off x="6449139" y="5276480"/>
            <a:ext cx="599844" cy="244682"/>
          </a:xfrm>
          <a:prstGeom prst="rect">
            <a:avLst/>
          </a:prstGeom>
          <a:noFill/>
        </p:spPr>
        <p:txBody>
          <a:bodyPr wrap="none" rtlCol="0">
            <a:spAutoFit/>
          </a:bodyPr>
          <a:lstStyle/>
          <a:p>
            <a:pPr algn="ctr"/>
            <a:r>
              <a:rPr lang="en-US" sz="1100" dirty="0">
                <a:solidFill>
                  <a:srgbClr val="FFFFFF"/>
                </a:solidFill>
                <a:latin typeface="IntelOne Text" panose="020B0503020203020204" pitchFamily="34" charset="77"/>
                <a:ea typeface="Helvetica Neue"/>
                <a:cs typeface="Helvetica Neue"/>
              </a:rPr>
              <a:t>TAPE</a:t>
            </a:r>
          </a:p>
        </p:txBody>
      </p:sp>
      <p:cxnSp>
        <p:nvCxnSpPr>
          <p:cNvPr id="196" name="Straight Connector 195">
            <a:extLst>
              <a:ext uri="{FF2B5EF4-FFF2-40B4-BE49-F238E27FC236}">
                <a16:creationId xmlns:a16="http://schemas.microsoft.com/office/drawing/2014/main" id="{DC6CEDE7-7422-8DED-CE78-BE3EC6F4D027}"/>
              </a:ext>
            </a:extLst>
          </p:cNvPr>
          <p:cNvCxnSpPr>
            <a:cxnSpLocks/>
          </p:cNvCxnSpPr>
          <p:nvPr/>
        </p:nvCxnSpPr>
        <p:spPr>
          <a:xfrm>
            <a:off x="3214638" y="1882602"/>
            <a:ext cx="4136497" cy="35729"/>
          </a:xfrm>
          <a:prstGeom prst="line">
            <a:avLst/>
          </a:prstGeom>
        </p:spPr>
        <p:style>
          <a:lnRef idx="1">
            <a:schemeClr val="accent1"/>
          </a:lnRef>
          <a:fillRef idx="0">
            <a:schemeClr val="accent1"/>
          </a:fillRef>
          <a:effectRef idx="0">
            <a:schemeClr val="accent1"/>
          </a:effectRef>
          <a:fontRef idx="minor">
            <a:schemeClr val="tx1"/>
          </a:fontRef>
        </p:style>
      </p:cxnSp>
      <p:grpSp>
        <p:nvGrpSpPr>
          <p:cNvPr id="194" name="Group 193">
            <a:extLst>
              <a:ext uri="{FF2B5EF4-FFF2-40B4-BE49-F238E27FC236}">
                <a16:creationId xmlns:a16="http://schemas.microsoft.com/office/drawing/2014/main" id="{8FB41AD5-6B4B-0882-9C62-61D2883BBBC3}"/>
              </a:ext>
            </a:extLst>
          </p:cNvPr>
          <p:cNvGrpSpPr/>
          <p:nvPr/>
        </p:nvGrpSpPr>
        <p:grpSpPr>
          <a:xfrm>
            <a:off x="328173" y="3159608"/>
            <a:ext cx="7022962" cy="2640459"/>
            <a:chOff x="306318" y="2888344"/>
            <a:chExt cx="7940652" cy="2640459"/>
          </a:xfrm>
        </p:grpSpPr>
        <p:cxnSp>
          <p:nvCxnSpPr>
            <p:cNvPr id="193" name="Straight Connector 192">
              <a:extLst>
                <a:ext uri="{FF2B5EF4-FFF2-40B4-BE49-F238E27FC236}">
                  <a16:creationId xmlns:a16="http://schemas.microsoft.com/office/drawing/2014/main" id="{224A1A15-F47A-6FB0-614D-D8894DD18B7A}"/>
                </a:ext>
              </a:extLst>
            </p:cNvPr>
            <p:cNvCxnSpPr>
              <a:cxnSpLocks/>
            </p:cNvCxnSpPr>
            <p:nvPr/>
          </p:nvCxnSpPr>
          <p:spPr>
            <a:xfrm>
              <a:off x="306318" y="5528803"/>
              <a:ext cx="7940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7D2FA2-51DF-01C6-A298-50791367D233}"/>
                </a:ext>
              </a:extLst>
            </p:cNvPr>
            <p:cNvCxnSpPr>
              <a:cxnSpLocks/>
            </p:cNvCxnSpPr>
            <p:nvPr/>
          </p:nvCxnSpPr>
          <p:spPr>
            <a:xfrm>
              <a:off x="306318" y="2888344"/>
              <a:ext cx="65247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6" name="Rectangle 205">
            <a:extLst>
              <a:ext uri="{FF2B5EF4-FFF2-40B4-BE49-F238E27FC236}">
                <a16:creationId xmlns:a16="http://schemas.microsoft.com/office/drawing/2014/main" id="{4385D3B9-40CA-0046-481D-B0867D8095E7}"/>
              </a:ext>
            </a:extLst>
          </p:cNvPr>
          <p:cNvSpPr/>
          <p:nvPr/>
        </p:nvSpPr>
        <p:spPr>
          <a:xfrm>
            <a:off x="7603392" y="1372969"/>
            <a:ext cx="276887" cy="27688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err="1">
              <a:solidFill>
                <a:schemeClr val="tx1"/>
              </a:solidFill>
            </a:endParaRPr>
          </a:p>
        </p:txBody>
      </p:sp>
    </p:spTree>
    <p:extLst>
      <p:ext uri="{BB962C8B-B14F-4D97-AF65-F5344CB8AC3E}">
        <p14:creationId xmlns:p14="http://schemas.microsoft.com/office/powerpoint/2010/main" val="93793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DDD701-E5B3-6A8A-3358-D40219563C38}"/>
              </a:ext>
            </a:extLst>
          </p:cNvPr>
          <p:cNvSpPr/>
          <p:nvPr/>
        </p:nvSpPr>
        <p:spPr>
          <a:xfrm>
            <a:off x="6003531" y="3001789"/>
            <a:ext cx="5446190" cy="29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Rectangle 3">
            <a:extLst>
              <a:ext uri="{FF2B5EF4-FFF2-40B4-BE49-F238E27FC236}">
                <a16:creationId xmlns:a16="http://schemas.microsoft.com/office/drawing/2014/main" id="{014C8F60-03E8-AB83-315C-523D1C18D91D}"/>
              </a:ext>
            </a:extLst>
          </p:cNvPr>
          <p:cNvSpPr/>
          <p:nvPr/>
        </p:nvSpPr>
        <p:spPr>
          <a:xfrm>
            <a:off x="459882" y="3001789"/>
            <a:ext cx="5130690" cy="29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95" name="Group 94">
            <a:extLst>
              <a:ext uri="{FF2B5EF4-FFF2-40B4-BE49-F238E27FC236}">
                <a16:creationId xmlns:a16="http://schemas.microsoft.com/office/drawing/2014/main" id="{8159DE97-608B-89BC-4F8B-510F8CB4B097}"/>
              </a:ext>
            </a:extLst>
          </p:cNvPr>
          <p:cNvGrpSpPr/>
          <p:nvPr/>
        </p:nvGrpSpPr>
        <p:grpSpPr>
          <a:xfrm>
            <a:off x="5998003" y="2123364"/>
            <a:ext cx="5446190" cy="864863"/>
            <a:chOff x="786045" y="4979776"/>
            <a:chExt cx="4478364" cy="1214019"/>
          </a:xfrm>
        </p:grpSpPr>
        <p:sp>
          <p:nvSpPr>
            <p:cNvPr id="96" name="Rectangle 95">
              <a:extLst>
                <a:ext uri="{FF2B5EF4-FFF2-40B4-BE49-F238E27FC236}">
                  <a16:creationId xmlns:a16="http://schemas.microsoft.com/office/drawing/2014/main" id="{C41A4206-77BF-F7FE-0222-5DAB033ABB19}"/>
                </a:ext>
              </a:extLst>
            </p:cNvPr>
            <p:cNvSpPr/>
            <p:nvPr/>
          </p:nvSpPr>
          <p:spPr>
            <a:xfrm>
              <a:off x="786045" y="4979776"/>
              <a:ext cx="4478364" cy="39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CRM APP</a:t>
              </a:r>
            </a:p>
          </p:txBody>
        </p:sp>
        <p:sp>
          <p:nvSpPr>
            <p:cNvPr id="97" name="Rectangle 96">
              <a:extLst>
                <a:ext uri="{FF2B5EF4-FFF2-40B4-BE49-F238E27FC236}">
                  <a16:creationId xmlns:a16="http://schemas.microsoft.com/office/drawing/2014/main" id="{E6B6106E-46C0-7731-DFD1-918530FC9F1E}"/>
                </a:ext>
              </a:extLst>
            </p:cNvPr>
            <p:cNvSpPr/>
            <p:nvPr/>
          </p:nvSpPr>
          <p:spPr>
            <a:xfrm>
              <a:off x="786045" y="5389209"/>
              <a:ext cx="4478364" cy="39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Relational Database</a:t>
              </a:r>
            </a:p>
          </p:txBody>
        </p:sp>
        <p:sp>
          <p:nvSpPr>
            <p:cNvPr id="98" name="Rectangle 97">
              <a:extLst>
                <a:ext uri="{FF2B5EF4-FFF2-40B4-BE49-F238E27FC236}">
                  <a16:creationId xmlns:a16="http://schemas.microsoft.com/office/drawing/2014/main" id="{44F9D8C4-10E5-C365-2A49-E8A4237E5868}"/>
                </a:ext>
              </a:extLst>
            </p:cNvPr>
            <p:cNvSpPr/>
            <p:nvPr/>
          </p:nvSpPr>
          <p:spPr>
            <a:xfrm>
              <a:off x="786045" y="5798642"/>
              <a:ext cx="4478364" cy="39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Hypervisor or Orchestrator</a:t>
              </a:r>
            </a:p>
          </p:txBody>
        </p:sp>
      </p:grpSp>
      <p:sp>
        <p:nvSpPr>
          <p:cNvPr id="2" name="Title 1">
            <a:extLst>
              <a:ext uri="{FF2B5EF4-FFF2-40B4-BE49-F238E27FC236}">
                <a16:creationId xmlns:a16="http://schemas.microsoft.com/office/drawing/2014/main" id="{81C9E953-FE53-4C58-B894-8E64CE1B21E7}"/>
              </a:ext>
            </a:extLst>
          </p:cNvPr>
          <p:cNvSpPr>
            <a:spLocks noGrp="1"/>
          </p:cNvSpPr>
          <p:nvPr>
            <p:ph type="title"/>
          </p:nvPr>
        </p:nvSpPr>
        <p:spPr/>
        <p:txBody>
          <a:bodyPr/>
          <a:lstStyle/>
          <a:p>
            <a:r>
              <a:rPr lang="en-US" dirty="0"/>
              <a:t>Data Center Migration to CXL</a:t>
            </a:r>
          </a:p>
        </p:txBody>
      </p:sp>
      <p:sp>
        <p:nvSpPr>
          <p:cNvPr id="121" name="TextBox 120">
            <a:extLst>
              <a:ext uri="{FF2B5EF4-FFF2-40B4-BE49-F238E27FC236}">
                <a16:creationId xmlns:a16="http://schemas.microsoft.com/office/drawing/2014/main" id="{E988448C-39ED-40C5-B79B-7F5143E21AD9}"/>
              </a:ext>
            </a:extLst>
          </p:cNvPr>
          <p:cNvSpPr txBox="1"/>
          <p:nvPr/>
        </p:nvSpPr>
        <p:spPr>
          <a:xfrm>
            <a:off x="411108" y="6191519"/>
            <a:ext cx="10815058" cy="216982"/>
          </a:xfrm>
          <a:prstGeom prst="rect">
            <a:avLst/>
          </a:prstGeom>
          <a:noFill/>
        </p:spPr>
        <p:txBody>
          <a:bodyPr wrap="square" lIns="91440" tIns="45720" rIns="91440" bIns="45720" rtlCol="0" anchor="t">
            <a:spAutoFit/>
          </a:bodyPr>
          <a:lstStyle/>
          <a:p>
            <a:r>
              <a:rPr lang="en-US" sz="900" dirty="0">
                <a:solidFill>
                  <a:schemeClr val="tx1"/>
                </a:solidFill>
              </a:rPr>
              <a:t>*Depends on OEM and ISV support plans for processor, memory, and software configurations on released generations of platforms.</a:t>
            </a:r>
          </a:p>
        </p:txBody>
      </p:sp>
      <p:sp>
        <p:nvSpPr>
          <p:cNvPr id="12" name="Title 1">
            <a:extLst>
              <a:ext uri="{FF2B5EF4-FFF2-40B4-BE49-F238E27FC236}">
                <a16:creationId xmlns:a16="http://schemas.microsoft.com/office/drawing/2014/main" id="{83C38790-D02C-CD80-F9B9-3BE4EF2645A4}"/>
              </a:ext>
            </a:extLst>
          </p:cNvPr>
          <p:cNvSpPr txBox="1">
            <a:spLocks/>
          </p:cNvSpPr>
          <p:nvPr/>
        </p:nvSpPr>
        <p:spPr>
          <a:xfrm>
            <a:off x="457408" y="1317411"/>
            <a:ext cx="5130690" cy="641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IntelOne Display Regular" panose="020B0503020203020204" pitchFamily="34" charset="77"/>
                <a:ea typeface="+mj-ea"/>
                <a:cs typeface="+mj-cs"/>
              </a:defRPr>
            </a:lvl1pPr>
          </a:lstStyle>
          <a:p>
            <a:pPr algn="ctr"/>
            <a:r>
              <a:rPr lang="en-US" sz="2400" dirty="0">
                <a:solidFill>
                  <a:schemeClr val="accent3"/>
                </a:solidFill>
                <a:latin typeface="+mj-lt"/>
              </a:rPr>
              <a:t>Today’s Configuration</a:t>
            </a:r>
          </a:p>
          <a:p>
            <a:pPr algn="ctr"/>
            <a:r>
              <a:rPr lang="en-US" sz="1600" dirty="0">
                <a:latin typeface="+mj-lt"/>
              </a:rPr>
              <a:t>Intel® Xeon® and Optane™ Technology on DDRT</a:t>
            </a:r>
          </a:p>
        </p:txBody>
      </p:sp>
      <p:sp>
        <p:nvSpPr>
          <p:cNvPr id="26" name="Title 1">
            <a:extLst>
              <a:ext uri="{FF2B5EF4-FFF2-40B4-BE49-F238E27FC236}">
                <a16:creationId xmlns:a16="http://schemas.microsoft.com/office/drawing/2014/main" id="{8B022FBA-BF6F-E886-1636-0BFD68BBF405}"/>
              </a:ext>
            </a:extLst>
          </p:cNvPr>
          <p:cNvSpPr txBox="1">
            <a:spLocks/>
          </p:cNvSpPr>
          <p:nvPr/>
        </p:nvSpPr>
        <p:spPr>
          <a:xfrm>
            <a:off x="5998002" y="1317411"/>
            <a:ext cx="5446189" cy="641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IntelOne Display Regular" panose="020B0503020203020204" pitchFamily="34" charset="77"/>
                <a:ea typeface="+mj-ea"/>
                <a:cs typeface="+mj-cs"/>
              </a:defRPr>
            </a:lvl1pPr>
          </a:lstStyle>
          <a:p>
            <a:pPr algn="ctr"/>
            <a:r>
              <a:rPr lang="en-US" sz="2400" dirty="0">
                <a:solidFill>
                  <a:schemeClr val="accent6"/>
                </a:solidFill>
                <a:latin typeface="+mj-lt"/>
              </a:rPr>
              <a:t>Future Hybrid Configuration</a:t>
            </a:r>
          </a:p>
          <a:p>
            <a:pPr algn="ctr"/>
            <a:r>
              <a:rPr lang="en-US" sz="1600" dirty="0">
                <a:latin typeface="+mj-lt"/>
              </a:rPr>
              <a:t>Intel® Xeon® and Optane™ Technology on DDRT and  CXL</a:t>
            </a:r>
          </a:p>
        </p:txBody>
      </p:sp>
      <p:grpSp>
        <p:nvGrpSpPr>
          <p:cNvPr id="93" name="Group 92">
            <a:extLst>
              <a:ext uri="{FF2B5EF4-FFF2-40B4-BE49-F238E27FC236}">
                <a16:creationId xmlns:a16="http://schemas.microsoft.com/office/drawing/2014/main" id="{06DDD47B-3141-A518-9406-2A72A0E8C3A9}"/>
              </a:ext>
            </a:extLst>
          </p:cNvPr>
          <p:cNvGrpSpPr/>
          <p:nvPr/>
        </p:nvGrpSpPr>
        <p:grpSpPr>
          <a:xfrm>
            <a:off x="459882" y="2123364"/>
            <a:ext cx="5130690" cy="864863"/>
            <a:chOff x="786045" y="4979776"/>
            <a:chExt cx="4478364" cy="1214019"/>
          </a:xfrm>
        </p:grpSpPr>
        <p:sp>
          <p:nvSpPr>
            <p:cNvPr id="90" name="Rectangle 89">
              <a:extLst>
                <a:ext uri="{FF2B5EF4-FFF2-40B4-BE49-F238E27FC236}">
                  <a16:creationId xmlns:a16="http://schemas.microsoft.com/office/drawing/2014/main" id="{8797ACC8-0905-DA5C-F290-8D623DBC1169}"/>
                </a:ext>
              </a:extLst>
            </p:cNvPr>
            <p:cNvSpPr/>
            <p:nvPr/>
          </p:nvSpPr>
          <p:spPr>
            <a:xfrm>
              <a:off x="786045" y="4979776"/>
              <a:ext cx="4478364" cy="39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CRM APP</a:t>
              </a:r>
            </a:p>
          </p:txBody>
        </p:sp>
        <p:sp>
          <p:nvSpPr>
            <p:cNvPr id="91" name="Rectangle 90">
              <a:extLst>
                <a:ext uri="{FF2B5EF4-FFF2-40B4-BE49-F238E27FC236}">
                  <a16:creationId xmlns:a16="http://schemas.microsoft.com/office/drawing/2014/main" id="{07C84EF7-7BF9-2DEA-4A63-77AFC5C0FA1F}"/>
                </a:ext>
              </a:extLst>
            </p:cNvPr>
            <p:cNvSpPr/>
            <p:nvPr/>
          </p:nvSpPr>
          <p:spPr>
            <a:xfrm>
              <a:off x="786045" y="5389209"/>
              <a:ext cx="4478364" cy="39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Relational Database</a:t>
              </a:r>
            </a:p>
          </p:txBody>
        </p:sp>
        <p:sp>
          <p:nvSpPr>
            <p:cNvPr id="92" name="Rectangle 91">
              <a:extLst>
                <a:ext uri="{FF2B5EF4-FFF2-40B4-BE49-F238E27FC236}">
                  <a16:creationId xmlns:a16="http://schemas.microsoft.com/office/drawing/2014/main" id="{E37F0CB6-62D1-30F9-B66E-528A210AFD0C}"/>
                </a:ext>
              </a:extLst>
            </p:cNvPr>
            <p:cNvSpPr/>
            <p:nvPr/>
          </p:nvSpPr>
          <p:spPr>
            <a:xfrm>
              <a:off x="786045" y="5798642"/>
              <a:ext cx="4478364" cy="39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Hypervisor or Orchestrator</a:t>
              </a:r>
            </a:p>
          </p:txBody>
        </p:sp>
      </p:grpSp>
      <p:sp>
        <p:nvSpPr>
          <p:cNvPr id="119" name="Rectangle 118">
            <a:extLst>
              <a:ext uri="{FF2B5EF4-FFF2-40B4-BE49-F238E27FC236}">
                <a16:creationId xmlns:a16="http://schemas.microsoft.com/office/drawing/2014/main" id="{2480A5DB-2FF7-8B0E-CC69-6DC6E674AAEB}"/>
              </a:ext>
            </a:extLst>
          </p:cNvPr>
          <p:cNvSpPr/>
          <p:nvPr/>
        </p:nvSpPr>
        <p:spPr>
          <a:xfrm>
            <a:off x="399809" y="6543973"/>
            <a:ext cx="2787943" cy="18466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Text" panose="020B0503020203020204" pitchFamily="34" charset="77"/>
                <a:ea typeface="+mn-ea"/>
                <a:cs typeface="+mn-cs"/>
                <a:sym typeface="Helvetica Neue"/>
              </a:rPr>
              <a:t>Directional Plan – Subject to change</a:t>
            </a:r>
          </a:p>
        </p:txBody>
      </p:sp>
      <p:grpSp>
        <p:nvGrpSpPr>
          <p:cNvPr id="11" name="Group 10">
            <a:extLst>
              <a:ext uri="{FF2B5EF4-FFF2-40B4-BE49-F238E27FC236}">
                <a16:creationId xmlns:a16="http://schemas.microsoft.com/office/drawing/2014/main" id="{7AEB9604-B7EA-BD91-6033-7156B90F7538}"/>
              </a:ext>
            </a:extLst>
          </p:cNvPr>
          <p:cNvGrpSpPr/>
          <p:nvPr/>
        </p:nvGrpSpPr>
        <p:grpSpPr>
          <a:xfrm>
            <a:off x="1473902" y="3575145"/>
            <a:ext cx="3074747" cy="2245967"/>
            <a:chOff x="1133862" y="3295030"/>
            <a:chExt cx="2172200" cy="1614235"/>
          </a:xfrm>
        </p:grpSpPr>
        <p:sp>
          <p:nvSpPr>
            <p:cNvPr id="61" name="Rectangle 60">
              <a:extLst>
                <a:ext uri="{FF2B5EF4-FFF2-40B4-BE49-F238E27FC236}">
                  <a16:creationId xmlns:a16="http://schemas.microsoft.com/office/drawing/2014/main" id="{86DB6053-A066-4536-B34B-3D734E3F73EF}"/>
                </a:ext>
              </a:extLst>
            </p:cNvPr>
            <p:cNvSpPr/>
            <p:nvPr/>
          </p:nvSpPr>
          <p:spPr>
            <a:xfrm>
              <a:off x="1133862" y="3295030"/>
              <a:ext cx="1824383" cy="1335496"/>
            </a:xfrm>
            <a:prstGeom prst="rect">
              <a:avLst/>
            </a:prstGeom>
            <a:solidFill>
              <a:srgbClr val="0027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60F00AC0-72A4-FFE5-5F21-1E577563725E}"/>
                </a:ext>
              </a:extLst>
            </p:cNvPr>
            <p:cNvSpPr/>
            <p:nvPr/>
          </p:nvSpPr>
          <p:spPr>
            <a:xfrm>
              <a:off x="1307771" y="3434400"/>
              <a:ext cx="1824383" cy="1335496"/>
            </a:xfrm>
            <a:prstGeom prst="rect">
              <a:avLst/>
            </a:prstGeom>
            <a:solidFill>
              <a:srgbClr val="0027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7E1D0702-82A5-DD86-163F-9D49F829DFE4}"/>
                </a:ext>
              </a:extLst>
            </p:cNvPr>
            <p:cNvSpPr/>
            <p:nvPr/>
          </p:nvSpPr>
          <p:spPr>
            <a:xfrm>
              <a:off x="1481679" y="3573769"/>
              <a:ext cx="1824383" cy="1335496"/>
            </a:xfrm>
            <a:prstGeom prst="rect">
              <a:avLst/>
            </a:prstGeom>
            <a:solidFill>
              <a:srgbClr val="0028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5" name="Group 34">
            <a:extLst>
              <a:ext uri="{FF2B5EF4-FFF2-40B4-BE49-F238E27FC236}">
                <a16:creationId xmlns:a16="http://schemas.microsoft.com/office/drawing/2014/main" id="{C05D16B2-7B47-FC17-B4F6-8BFC56E76525}"/>
              </a:ext>
            </a:extLst>
          </p:cNvPr>
          <p:cNvGrpSpPr/>
          <p:nvPr/>
        </p:nvGrpSpPr>
        <p:grpSpPr>
          <a:xfrm>
            <a:off x="6198434" y="3714175"/>
            <a:ext cx="5074032" cy="2106937"/>
            <a:chOff x="6198434" y="3310013"/>
            <a:chExt cx="5074032" cy="2106937"/>
          </a:xfrm>
        </p:grpSpPr>
        <p:grpSp>
          <p:nvGrpSpPr>
            <p:cNvPr id="24" name="Group 23">
              <a:extLst>
                <a:ext uri="{FF2B5EF4-FFF2-40B4-BE49-F238E27FC236}">
                  <a16:creationId xmlns:a16="http://schemas.microsoft.com/office/drawing/2014/main" id="{0604CDD0-4566-CBA6-9A4D-0BC98ACAC892}"/>
                </a:ext>
              </a:extLst>
            </p:cNvPr>
            <p:cNvGrpSpPr/>
            <p:nvPr/>
          </p:nvGrpSpPr>
          <p:grpSpPr>
            <a:xfrm>
              <a:off x="6198434" y="3310013"/>
              <a:ext cx="2417886" cy="2106937"/>
              <a:chOff x="6198434" y="3541509"/>
              <a:chExt cx="2417886" cy="1608028"/>
            </a:xfrm>
          </p:grpSpPr>
          <p:sp>
            <p:nvSpPr>
              <p:cNvPr id="17" name="Rectangle 16">
                <a:extLst>
                  <a:ext uri="{FF2B5EF4-FFF2-40B4-BE49-F238E27FC236}">
                    <a16:creationId xmlns:a16="http://schemas.microsoft.com/office/drawing/2014/main" id="{ACAAB613-5970-358A-DAF6-611F07FE327B}"/>
                  </a:ext>
                </a:extLst>
              </p:cNvPr>
              <p:cNvSpPr/>
              <p:nvPr/>
            </p:nvSpPr>
            <p:spPr>
              <a:xfrm>
                <a:off x="6198434" y="3541509"/>
                <a:ext cx="2221427" cy="1437331"/>
              </a:xfrm>
              <a:prstGeom prst="rect">
                <a:avLst/>
              </a:prstGeom>
              <a:solidFill>
                <a:srgbClr val="0027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F540AFBC-D72B-3943-BF38-8A16C2C1818C}"/>
                  </a:ext>
                </a:extLst>
              </p:cNvPr>
              <p:cNvSpPr/>
              <p:nvPr/>
            </p:nvSpPr>
            <p:spPr>
              <a:xfrm>
                <a:off x="6300787" y="3621373"/>
                <a:ext cx="2221427" cy="1437331"/>
              </a:xfrm>
              <a:prstGeom prst="rect">
                <a:avLst/>
              </a:prstGeom>
              <a:solidFill>
                <a:srgbClr val="0027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9736A52C-6493-ABDE-485C-1F6512029560}"/>
                  </a:ext>
                </a:extLst>
              </p:cNvPr>
              <p:cNvSpPr/>
              <p:nvPr/>
            </p:nvSpPr>
            <p:spPr>
              <a:xfrm>
                <a:off x="6394893" y="3712206"/>
                <a:ext cx="2221427" cy="1437331"/>
              </a:xfrm>
              <a:prstGeom prst="rect">
                <a:avLst/>
              </a:prstGeom>
              <a:solidFill>
                <a:srgbClr val="0028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CA2CD084-91F2-3735-CFF7-6F33559B30C9}"/>
                </a:ext>
              </a:extLst>
            </p:cNvPr>
            <p:cNvGrpSpPr/>
            <p:nvPr/>
          </p:nvGrpSpPr>
          <p:grpSpPr>
            <a:xfrm>
              <a:off x="8854580" y="3310013"/>
              <a:ext cx="2417886" cy="2106937"/>
              <a:chOff x="6198434" y="3541509"/>
              <a:chExt cx="2417886" cy="1608028"/>
            </a:xfrm>
          </p:grpSpPr>
          <p:sp>
            <p:nvSpPr>
              <p:cNvPr id="27" name="Rectangle 26">
                <a:extLst>
                  <a:ext uri="{FF2B5EF4-FFF2-40B4-BE49-F238E27FC236}">
                    <a16:creationId xmlns:a16="http://schemas.microsoft.com/office/drawing/2014/main" id="{31654F6C-A8B1-BB82-715D-8777A9DCAE1B}"/>
                  </a:ext>
                </a:extLst>
              </p:cNvPr>
              <p:cNvSpPr/>
              <p:nvPr/>
            </p:nvSpPr>
            <p:spPr>
              <a:xfrm>
                <a:off x="6198434" y="3541509"/>
                <a:ext cx="2221427" cy="1437331"/>
              </a:xfrm>
              <a:prstGeom prst="rect">
                <a:avLst/>
              </a:prstGeom>
              <a:solidFill>
                <a:srgbClr val="0027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490EBBF4-BB9F-290D-F4B6-DDFA55D9DFD8}"/>
                  </a:ext>
                </a:extLst>
              </p:cNvPr>
              <p:cNvSpPr/>
              <p:nvPr/>
            </p:nvSpPr>
            <p:spPr>
              <a:xfrm>
                <a:off x="6300787" y="3621373"/>
                <a:ext cx="2221427" cy="1437331"/>
              </a:xfrm>
              <a:prstGeom prst="rect">
                <a:avLst/>
              </a:prstGeom>
              <a:solidFill>
                <a:srgbClr val="0027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D8831774-59ED-B48B-0C59-BE722612C5A1}"/>
                  </a:ext>
                </a:extLst>
              </p:cNvPr>
              <p:cNvSpPr/>
              <p:nvPr/>
            </p:nvSpPr>
            <p:spPr>
              <a:xfrm>
                <a:off x="6394893" y="3712206"/>
                <a:ext cx="2221427" cy="1437331"/>
              </a:xfrm>
              <a:prstGeom prst="rect">
                <a:avLst/>
              </a:prstGeom>
              <a:solidFill>
                <a:srgbClr val="0028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3" name="Picture 32">
              <a:extLst>
                <a:ext uri="{FF2B5EF4-FFF2-40B4-BE49-F238E27FC236}">
                  <a16:creationId xmlns:a16="http://schemas.microsoft.com/office/drawing/2014/main" id="{99303A21-265A-E727-AE93-2813B2D12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1061" y="3782841"/>
              <a:ext cx="1901382" cy="1362456"/>
            </a:xfrm>
            <a:prstGeom prst="rect">
              <a:avLst/>
            </a:prstGeom>
          </p:spPr>
        </p:pic>
        <p:pic>
          <p:nvPicPr>
            <p:cNvPr id="34" name="Picture 33">
              <a:extLst>
                <a:ext uri="{FF2B5EF4-FFF2-40B4-BE49-F238E27FC236}">
                  <a16:creationId xmlns:a16="http://schemas.microsoft.com/office/drawing/2014/main" id="{AC763B95-DEFA-6546-E756-78E2B0D340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06636" y="3787206"/>
              <a:ext cx="1997939" cy="1331961"/>
            </a:xfrm>
            <a:prstGeom prst="rect">
              <a:avLst/>
            </a:prstGeom>
          </p:spPr>
        </p:pic>
      </p:grpSp>
      <p:sp>
        <p:nvSpPr>
          <p:cNvPr id="37" name="TextBox 36">
            <a:extLst>
              <a:ext uri="{FF2B5EF4-FFF2-40B4-BE49-F238E27FC236}">
                <a16:creationId xmlns:a16="http://schemas.microsoft.com/office/drawing/2014/main" id="{152CDFF2-FBB1-E152-1AE2-E715479E6D9E}"/>
              </a:ext>
            </a:extLst>
          </p:cNvPr>
          <p:cNvSpPr txBox="1"/>
          <p:nvPr/>
        </p:nvSpPr>
        <p:spPr>
          <a:xfrm>
            <a:off x="457408" y="3006898"/>
            <a:ext cx="5130690" cy="480131"/>
          </a:xfrm>
          <a:prstGeom prst="rect">
            <a:avLst/>
          </a:prstGeom>
          <a:noFill/>
        </p:spPr>
        <p:txBody>
          <a:bodyPr wrap="square">
            <a:spAutoFit/>
          </a:bodyPr>
          <a:lstStyle/>
          <a:p>
            <a:pPr algn="ctr"/>
            <a:r>
              <a:rPr lang="en-US" sz="1400" dirty="0">
                <a:solidFill>
                  <a:schemeClr val="tx1"/>
                </a:solidFill>
              </a:rPr>
              <a:t>Servers running </a:t>
            </a:r>
            <a:br>
              <a:rPr lang="en-US" sz="1400" dirty="0">
                <a:solidFill>
                  <a:schemeClr val="tx1"/>
                </a:solidFill>
              </a:rPr>
            </a:br>
            <a:r>
              <a:rPr lang="en-US" sz="1400" dirty="0">
                <a:solidFill>
                  <a:schemeClr val="tx1"/>
                </a:solidFill>
              </a:rPr>
              <a:t>Intel® Xeon® and Optane™ Technology </a:t>
            </a:r>
          </a:p>
        </p:txBody>
      </p:sp>
      <p:sp>
        <p:nvSpPr>
          <p:cNvPr id="39" name="TextBox 38">
            <a:extLst>
              <a:ext uri="{FF2B5EF4-FFF2-40B4-BE49-F238E27FC236}">
                <a16:creationId xmlns:a16="http://schemas.microsoft.com/office/drawing/2014/main" id="{71BC7185-1020-B0D8-3421-DBCD4E5E39A9}"/>
              </a:ext>
            </a:extLst>
          </p:cNvPr>
          <p:cNvSpPr txBox="1"/>
          <p:nvPr/>
        </p:nvSpPr>
        <p:spPr>
          <a:xfrm>
            <a:off x="6024830" y="3006898"/>
            <a:ext cx="5446189" cy="480131"/>
          </a:xfrm>
          <a:prstGeom prst="rect">
            <a:avLst/>
          </a:prstGeom>
          <a:noFill/>
        </p:spPr>
        <p:txBody>
          <a:bodyPr wrap="square">
            <a:spAutoFit/>
          </a:bodyPr>
          <a:lstStyle/>
          <a:p>
            <a:pPr algn="ctr"/>
            <a:r>
              <a:rPr lang="en-US" sz="1400" dirty="0">
                <a:solidFill>
                  <a:schemeClr val="tx1"/>
                </a:solidFill>
              </a:rPr>
              <a:t>Servers running </a:t>
            </a:r>
            <a:br>
              <a:rPr lang="en-US" sz="1400" dirty="0">
                <a:solidFill>
                  <a:schemeClr val="tx1"/>
                </a:solidFill>
              </a:rPr>
            </a:br>
            <a:r>
              <a:rPr lang="en-US" sz="1400" dirty="0">
                <a:solidFill>
                  <a:schemeClr val="tx1"/>
                </a:solidFill>
              </a:rPr>
              <a:t>Intel® Xeon® and Optane™ Technology</a:t>
            </a:r>
          </a:p>
        </p:txBody>
      </p:sp>
      <p:pic>
        <p:nvPicPr>
          <p:cNvPr id="40" name="Picture 39">
            <a:extLst>
              <a:ext uri="{FF2B5EF4-FFF2-40B4-BE49-F238E27FC236}">
                <a16:creationId xmlns:a16="http://schemas.microsoft.com/office/drawing/2014/main" id="{D3B9CD22-B78B-B273-2704-765BE24892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08346" y="4125889"/>
            <a:ext cx="2324151" cy="1549436"/>
          </a:xfrm>
          <a:prstGeom prst="rect">
            <a:avLst/>
          </a:prstGeom>
        </p:spPr>
      </p:pic>
    </p:spTree>
    <p:extLst>
      <p:ext uri="{BB962C8B-B14F-4D97-AF65-F5344CB8AC3E}">
        <p14:creationId xmlns:p14="http://schemas.microsoft.com/office/powerpoint/2010/main" val="353655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F45F-BB45-ADC4-E0BB-5103563DDEE9}"/>
              </a:ext>
            </a:extLst>
          </p:cNvPr>
          <p:cNvSpPr>
            <a:spLocks noGrp="1"/>
          </p:cNvSpPr>
          <p:nvPr>
            <p:ph type="title"/>
          </p:nvPr>
        </p:nvSpPr>
        <p:spPr/>
        <p:txBody>
          <a:bodyPr>
            <a:noAutofit/>
          </a:bodyPr>
          <a:lstStyle/>
          <a:p>
            <a:r>
              <a:rPr lang="en-US" dirty="0">
                <a:solidFill>
                  <a:schemeClr val="accent3"/>
                </a:solidFill>
              </a:rPr>
              <a:t>Today: </a:t>
            </a:r>
            <a:r>
              <a:rPr lang="en-US" dirty="0"/>
              <a:t>Use Cases for </a:t>
            </a:r>
            <a:br>
              <a:rPr lang="en-US" dirty="0"/>
            </a:br>
            <a:r>
              <a:rPr lang="en-US" dirty="0"/>
              <a:t>Intel® Optane™ Technology</a:t>
            </a:r>
          </a:p>
        </p:txBody>
      </p:sp>
    </p:spTree>
    <p:extLst>
      <p:ext uri="{BB962C8B-B14F-4D97-AF65-F5344CB8AC3E}">
        <p14:creationId xmlns:p14="http://schemas.microsoft.com/office/powerpoint/2010/main" val="338898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7EB2289-2A1F-FC86-65B9-1102DF0A44E6}"/>
              </a:ext>
            </a:extLst>
          </p:cNvPr>
          <p:cNvSpPr/>
          <p:nvPr/>
        </p:nvSpPr>
        <p:spPr>
          <a:xfrm>
            <a:off x="7969647" y="1372681"/>
            <a:ext cx="3434401" cy="39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2" name="Rectangle 31">
            <a:extLst>
              <a:ext uri="{FF2B5EF4-FFF2-40B4-BE49-F238E27FC236}">
                <a16:creationId xmlns:a16="http://schemas.microsoft.com/office/drawing/2014/main" id="{8BE71313-F3CB-131E-AEDE-1DE0FCE441E3}"/>
              </a:ext>
            </a:extLst>
          </p:cNvPr>
          <p:cNvSpPr/>
          <p:nvPr/>
        </p:nvSpPr>
        <p:spPr>
          <a:xfrm>
            <a:off x="4059534" y="1372679"/>
            <a:ext cx="3709292" cy="3980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1" name="Rectangle 30">
            <a:extLst>
              <a:ext uri="{FF2B5EF4-FFF2-40B4-BE49-F238E27FC236}">
                <a16:creationId xmlns:a16="http://schemas.microsoft.com/office/drawing/2014/main" id="{63D682D2-A709-10E7-755D-29B819A0CED6}"/>
              </a:ext>
            </a:extLst>
          </p:cNvPr>
          <p:cNvSpPr/>
          <p:nvPr/>
        </p:nvSpPr>
        <p:spPr>
          <a:xfrm>
            <a:off x="532563" y="1372679"/>
            <a:ext cx="3312064" cy="3980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 name="Title 1">
            <a:extLst>
              <a:ext uri="{FF2B5EF4-FFF2-40B4-BE49-F238E27FC236}">
                <a16:creationId xmlns:a16="http://schemas.microsoft.com/office/drawing/2014/main" id="{26F21270-3971-40B8-81D0-B8B1BAB56674}"/>
              </a:ext>
            </a:extLst>
          </p:cNvPr>
          <p:cNvSpPr>
            <a:spLocks noGrp="1"/>
          </p:cNvSpPr>
          <p:nvPr>
            <p:ph type="title"/>
          </p:nvPr>
        </p:nvSpPr>
        <p:spPr/>
        <p:txBody>
          <a:bodyPr/>
          <a:lstStyle/>
          <a:p>
            <a:r>
              <a:rPr lang="en-US" dirty="0"/>
              <a:t>Today’s Data Center Workload Challenges</a:t>
            </a:r>
          </a:p>
        </p:txBody>
      </p:sp>
      <p:sp>
        <p:nvSpPr>
          <p:cNvPr id="81" name="TextBox 80">
            <a:extLst>
              <a:ext uri="{FF2B5EF4-FFF2-40B4-BE49-F238E27FC236}">
                <a16:creationId xmlns:a16="http://schemas.microsoft.com/office/drawing/2014/main" id="{1D64605B-FC07-415F-AFD4-66EF69245FDD}"/>
              </a:ext>
            </a:extLst>
          </p:cNvPr>
          <p:cNvSpPr txBox="1"/>
          <p:nvPr/>
        </p:nvSpPr>
        <p:spPr>
          <a:xfrm>
            <a:off x="250355" y="6421888"/>
            <a:ext cx="109728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b" anchorCtr="0">
            <a:spAutoFit/>
          </a:bodyPr>
          <a:lstStyle>
            <a:defPPr>
              <a:defRPr lang="en-US"/>
            </a:defPPr>
            <a:lvl1pPr marR="0" lvl="0" indent="0" defTabSz="2438338" fontAlgn="auto" hangingPunct="0">
              <a:lnSpc>
                <a:spcPct val="100000"/>
              </a:lnSpc>
              <a:spcBef>
                <a:spcPts val="0"/>
              </a:spcBef>
              <a:spcAft>
                <a:spcPts val="0"/>
              </a:spcAft>
              <a:buClrTx/>
              <a:buSzTx/>
              <a:buFontTx/>
              <a:buNone/>
              <a:tabLst/>
              <a:defRPr kumimoji="0" sz="1000" b="0" i="0" u="none" strike="noStrike" cap="none" spc="0" normalizeH="0" baseline="0">
                <a:ln>
                  <a:noFill/>
                </a:ln>
                <a:effectLst/>
                <a:uLnTx/>
                <a:uFillTx/>
                <a:latin typeface="IntelOne Display Regular"/>
              </a:defRPr>
            </a:lvl1pPr>
          </a:lstStyle>
          <a:p>
            <a:pPr marR="0" lvl="0" algn="l" defTabSz="2438704" rtl="0" eaLnBrk="1" fontAlgn="auto" latinLnBrk="0" hangingPunct="0">
              <a:spcBef>
                <a:spcPts val="0"/>
              </a:spcBef>
              <a:spcAft>
                <a:spcPts val="0"/>
              </a:spcAft>
              <a:buClrTx/>
              <a:buSzTx/>
              <a:tabLst>
                <a:tab pos="103188" algn="l"/>
              </a:tabLst>
              <a:defRPr/>
            </a:pPr>
            <a:r>
              <a:rPr lang="en-US" sz="600" kern="1200" dirty="0">
                <a:solidFill>
                  <a:schemeClr val="tx1"/>
                </a:solidFill>
                <a:latin typeface="+mn-lt"/>
                <a:ea typeface="Intel Clear Light" panose="020B0404020203020204" pitchFamily="34" charset="0"/>
                <a:cs typeface="Intel Clear Light" panose="020B0404020203020204" pitchFamily="34" charset="0"/>
              </a:rPr>
              <a:t>1	Source: Intel. Results may vary.</a:t>
            </a:r>
          </a:p>
          <a:p>
            <a:pPr marR="0" lvl="0" algn="l" defTabSz="2438704" rtl="0" eaLnBrk="1" fontAlgn="auto" latinLnBrk="0" hangingPunct="0">
              <a:spcBef>
                <a:spcPts val="0"/>
              </a:spcBef>
              <a:spcAft>
                <a:spcPts val="0"/>
              </a:spcAft>
              <a:buClrTx/>
              <a:buSzTx/>
              <a:tabLst>
                <a:tab pos="103188" algn="l"/>
              </a:tabLst>
              <a:defRPr/>
            </a:pPr>
            <a:r>
              <a:rPr lang="en-US" sz="600" kern="1200" dirty="0">
                <a:solidFill>
                  <a:schemeClr val="tx1"/>
                </a:solidFill>
                <a:latin typeface="+mn-lt"/>
                <a:ea typeface="Intel Clear Light" panose="020B0404020203020204" pitchFamily="34" charset="0"/>
                <a:cs typeface="Intel Clear Light" panose="020B0404020203020204" pitchFamily="34" charset="0"/>
              </a:rPr>
              <a:t>2	</a:t>
            </a:r>
            <a:r>
              <a:rPr kumimoji="0" lang="en-US" sz="600" b="0" i="0" u="none" strike="noStrike" kern="1200" cap="none" spc="0" normalizeH="0" noProof="0" dirty="0">
                <a:ln>
                  <a:noFill/>
                </a:ln>
                <a:solidFill>
                  <a:schemeClr val="tx1"/>
                </a:solidFill>
                <a:effectLst/>
                <a:uLnTx/>
                <a:uFillTx/>
                <a:latin typeface="+mn-lt"/>
                <a:ea typeface="Intel Clear Light" panose="020B0404020203020204" pitchFamily="34" charset="0"/>
                <a:cs typeface="Intel Clear Light" panose="020B0404020203020204" pitchFamily="34" charset="0"/>
              </a:rPr>
              <a:t>Source: </a:t>
            </a:r>
            <a:r>
              <a:rPr kumimoji="0" lang="en-US" sz="600" b="0" i="0" u="none" strike="noStrike" kern="1200" cap="none" spc="0" normalizeH="0" noProof="0" dirty="0">
                <a:ln>
                  <a:noFill/>
                </a:ln>
                <a:solidFill>
                  <a:schemeClr val="tx1"/>
                </a:solidFill>
                <a:effectLst/>
                <a:uLnTx/>
                <a:uFillTx/>
                <a:latin typeface="+mn-lt"/>
                <a:ea typeface="Intel Clear Light" panose="020B0404020203020204" pitchFamily="34" charset="0"/>
                <a:cs typeface="Intel Clear Light" panose="020B0404020203020204" pitchFamily="34" charset="0"/>
                <a:hlinkClick r:id="rId3">
                  <a:extLst>
                    <a:ext uri="{A12FA001-AC4F-418D-AE19-62706E023703}">
                      <ahyp:hlinkClr xmlns:ahyp="http://schemas.microsoft.com/office/drawing/2018/hyperlinkcolor" val="tx"/>
                    </a:ext>
                  </a:extLst>
                </a:hlinkClick>
              </a:rPr>
              <a:t>https://flashmemorysummit.com/English/Collaterals/Proceedings/2018/20180809_NEWM-301A-1_Gervasi.pdf</a:t>
            </a:r>
            <a:endParaRPr kumimoji="0" lang="en-US" sz="600" b="0" i="0" u="none" strike="noStrike" kern="1200" cap="none" spc="0" normalizeH="0" noProof="0" dirty="0">
              <a:ln>
                <a:noFill/>
              </a:ln>
              <a:solidFill>
                <a:schemeClr val="tx1"/>
              </a:solidFill>
              <a:effectLst/>
              <a:uLnTx/>
              <a:uFillTx/>
              <a:latin typeface="+mn-lt"/>
              <a:ea typeface="Intel Clear Light" panose="020B0404020203020204" pitchFamily="34" charset="0"/>
              <a:cs typeface="Intel Clear Light" panose="020B0404020203020204" pitchFamily="34" charset="0"/>
            </a:endParaRPr>
          </a:p>
          <a:p>
            <a:pPr defTabSz="2438704">
              <a:tabLst>
                <a:tab pos="103188" algn="l"/>
              </a:tabLst>
              <a:defRPr/>
            </a:pPr>
            <a:r>
              <a:rPr lang="en-US" sz="600" kern="1200" dirty="0">
                <a:solidFill>
                  <a:schemeClr val="tx1"/>
                </a:solidFill>
                <a:latin typeface="+mn-lt"/>
                <a:ea typeface="Intel Clear Light" panose="020B0404020203020204" pitchFamily="34" charset="0"/>
                <a:cs typeface="Intel Clear Light" panose="020B0404020203020204" pitchFamily="34" charset="0"/>
              </a:rPr>
              <a:t>3	</a:t>
            </a:r>
            <a:r>
              <a:rPr kumimoji="0" lang="en-US" altLang="en-US" sz="600" b="0" i="0" u="none" strike="noStrike" cap="none" normalizeH="0" baseline="0" dirty="0">
                <a:ln>
                  <a:noFill/>
                </a:ln>
                <a:solidFill>
                  <a:schemeClr val="tx1"/>
                </a:solidFill>
                <a:effectLst/>
                <a:latin typeface="+mn-lt"/>
                <a:ea typeface="Calibri" panose="020F0502020204030204" pitchFamily="34" charset="0"/>
              </a:rPr>
              <a:t>Source: Intel Internal. Estimates – based on large scale deployments and does not include software costs.</a:t>
            </a:r>
            <a:endParaRPr kumimoji="0" lang="en-US" altLang="en-US" b="0" i="0" u="none" strike="noStrike" cap="none" normalizeH="0" baseline="0" dirty="0">
              <a:ln>
                <a:noFill/>
              </a:ln>
              <a:solidFill>
                <a:schemeClr val="tx1"/>
              </a:solidFill>
              <a:effectLst/>
              <a:latin typeface="+mn-lt"/>
            </a:endParaRPr>
          </a:p>
        </p:txBody>
      </p:sp>
      <p:grpSp>
        <p:nvGrpSpPr>
          <p:cNvPr id="5" name="Group 4">
            <a:extLst>
              <a:ext uri="{FF2B5EF4-FFF2-40B4-BE49-F238E27FC236}">
                <a16:creationId xmlns:a16="http://schemas.microsoft.com/office/drawing/2014/main" id="{24E08F80-ED57-4AF3-ABD6-1561CA45E619}"/>
              </a:ext>
            </a:extLst>
          </p:cNvPr>
          <p:cNvGrpSpPr/>
          <p:nvPr/>
        </p:nvGrpSpPr>
        <p:grpSpPr>
          <a:xfrm>
            <a:off x="4348735" y="2492504"/>
            <a:ext cx="3047020" cy="2285143"/>
            <a:chOff x="8347903" y="2686557"/>
            <a:chExt cx="3744122" cy="2355522"/>
          </a:xfrm>
        </p:grpSpPr>
        <p:cxnSp>
          <p:nvCxnSpPr>
            <p:cNvPr id="6" name="Straight Connector 5">
              <a:extLst>
                <a:ext uri="{FF2B5EF4-FFF2-40B4-BE49-F238E27FC236}">
                  <a16:creationId xmlns:a16="http://schemas.microsoft.com/office/drawing/2014/main" id="{7B1212E1-6EEA-4369-A576-E0102C80EE87}"/>
                </a:ext>
              </a:extLst>
            </p:cNvPr>
            <p:cNvCxnSpPr>
              <a:cxnSpLocks/>
            </p:cNvCxnSpPr>
            <p:nvPr/>
          </p:nvCxnSpPr>
          <p:spPr>
            <a:xfrm flipV="1">
              <a:off x="9309040" y="3328131"/>
              <a:ext cx="1473880" cy="926336"/>
            </a:xfrm>
            <a:prstGeom prst="line">
              <a:avLst/>
            </a:prstGeom>
            <a:noFill/>
            <a:ln w="76200" cap="rnd" cmpd="sng" algn="ctr">
              <a:solidFill>
                <a:srgbClr val="FEC91B"/>
              </a:solidFill>
              <a:prstDash val="solid"/>
            </a:ln>
            <a:effectLst/>
          </p:spPr>
        </p:cxnSp>
        <p:cxnSp>
          <p:nvCxnSpPr>
            <p:cNvPr id="7" name="Straight Connector 6">
              <a:extLst>
                <a:ext uri="{FF2B5EF4-FFF2-40B4-BE49-F238E27FC236}">
                  <a16:creationId xmlns:a16="http://schemas.microsoft.com/office/drawing/2014/main" id="{201430A3-2B8A-4E7C-9218-AEE9552FF40A}"/>
                </a:ext>
              </a:extLst>
            </p:cNvPr>
            <p:cNvCxnSpPr>
              <a:cxnSpLocks/>
            </p:cNvCxnSpPr>
            <p:nvPr/>
          </p:nvCxnSpPr>
          <p:spPr>
            <a:xfrm flipV="1">
              <a:off x="8347903" y="4255710"/>
              <a:ext cx="964340" cy="786369"/>
            </a:xfrm>
            <a:prstGeom prst="line">
              <a:avLst/>
            </a:prstGeom>
            <a:noFill/>
            <a:ln w="76200" cap="rnd" cmpd="sng" algn="ctr">
              <a:solidFill>
                <a:srgbClr val="8BAE46"/>
              </a:solidFill>
              <a:prstDash val="solid"/>
            </a:ln>
            <a:effectLst/>
          </p:spPr>
        </p:cxnSp>
        <p:cxnSp>
          <p:nvCxnSpPr>
            <p:cNvPr id="8" name="Straight Connector 7">
              <a:extLst>
                <a:ext uri="{FF2B5EF4-FFF2-40B4-BE49-F238E27FC236}">
                  <a16:creationId xmlns:a16="http://schemas.microsoft.com/office/drawing/2014/main" id="{95FC99A4-9D34-4AFD-B15D-CC0D0D87D749}"/>
                </a:ext>
              </a:extLst>
            </p:cNvPr>
            <p:cNvCxnSpPr>
              <a:cxnSpLocks/>
            </p:cNvCxnSpPr>
            <p:nvPr/>
          </p:nvCxnSpPr>
          <p:spPr>
            <a:xfrm flipV="1">
              <a:off x="10795405" y="2686557"/>
              <a:ext cx="1296620" cy="630615"/>
            </a:xfrm>
            <a:prstGeom prst="line">
              <a:avLst/>
            </a:prstGeom>
            <a:noFill/>
            <a:ln w="76200" cap="rnd" cmpd="sng" algn="ctr">
              <a:solidFill>
                <a:srgbClr val="E96115"/>
              </a:solidFill>
              <a:prstDash val="solid"/>
            </a:ln>
            <a:effectLst/>
          </p:spPr>
        </p:cxnSp>
      </p:grpSp>
      <p:graphicFrame>
        <p:nvGraphicFramePr>
          <p:cNvPr id="9" name="Chart 8">
            <a:extLst>
              <a:ext uri="{FF2B5EF4-FFF2-40B4-BE49-F238E27FC236}">
                <a16:creationId xmlns:a16="http://schemas.microsoft.com/office/drawing/2014/main" id="{A6BF9302-51B7-4954-9FD0-EF315077F530}"/>
              </a:ext>
            </a:extLst>
          </p:cNvPr>
          <p:cNvGraphicFramePr/>
          <p:nvPr>
            <p:extLst>
              <p:ext uri="{D42A27DB-BD31-4B8C-83A1-F6EECF244321}">
                <p14:modId xmlns:p14="http://schemas.microsoft.com/office/powerpoint/2010/main" val="3559551571"/>
              </p:ext>
            </p:extLst>
          </p:nvPr>
        </p:nvGraphicFramePr>
        <p:xfrm>
          <a:off x="4198456" y="2195724"/>
          <a:ext cx="3646186" cy="2703325"/>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3621F6AE-94D6-41F0-989C-B27A5C4FD141}"/>
              </a:ext>
            </a:extLst>
          </p:cNvPr>
          <p:cNvGrpSpPr/>
          <p:nvPr/>
        </p:nvGrpSpPr>
        <p:grpSpPr>
          <a:xfrm>
            <a:off x="5126660" y="2482512"/>
            <a:ext cx="1203588" cy="2326856"/>
            <a:chOff x="8843379" y="2454711"/>
            <a:chExt cx="789248" cy="2622831"/>
          </a:xfrm>
        </p:grpSpPr>
        <p:cxnSp>
          <p:nvCxnSpPr>
            <p:cNvPr id="11" name="Straight Connector 10">
              <a:extLst>
                <a:ext uri="{FF2B5EF4-FFF2-40B4-BE49-F238E27FC236}">
                  <a16:creationId xmlns:a16="http://schemas.microsoft.com/office/drawing/2014/main" id="{59AD57B2-5F7A-482E-9A67-D492584B2F55}"/>
                </a:ext>
              </a:extLst>
            </p:cNvPr>
            <p:cNvCxnSpPr>
              <a:cxnSpLocks/>
            </p:cNvCxnSpPr>
            <p:nvPr/>
          </p:nvCxnSpPr>
          <p:spPr>
            <a:xfrm flipH="1">
              <a:off x="8843379" y="2454711"/>
              <a:ext cx="14887" cy="2622831"/>
            </a:xfrm>
            <a:prstGeom prst="line">
              <a:avLst/>
            </a:prstGeom>
            <a:noFill/>
            <a:ln w="9525" cap="flat" cmpd="sng" algn="ctr">
              <a:solidFill>
                <a:schemeClr val="bg2">
                  <a:lumMod val="20000"/>
                  <a:lumOff val="80000"/>
                  <a:alpha val="44000"/>
                </a:schemeClr>
              </a:solidFill>
              <a:prstDash val="solid"/>
            </a:ln>
            <a:effectLst/>
          </p:spPr>
        </p:cxnSp>
        <p:cxnSp>
          <p:nvCxnSpPr>
            <p:cNvPr id="12" name="Straight Connector 11">
              <a:extLst>
                <a:ext uri="{FF2B5EF4-FFF2-40B4-BE49-F238E27FC236}">
                  <a16:creationId xmlns:a16="http://schemas.microsoft.com/office/drawing/2014/main" id="{0B229C7E-3029-4AF3-98D4-EE97A4F3D3D0}"/>
                </a:ext>
              </a:extLst>
            </p:cNvPr>
            <p:cNvCxnSpPr>
              <a:cxnSpLocks/>
            </p:cNvCxnSpPr>
            <p:nvPr/>
          </p:nvCxnSpPr>
          <p:spPr>
            <a:xfrm flipH="1">
              <a:off x="9617740" y="2454711"/>
              <a:ext cx="14887" cy="2622831"/>
            </a:xfrm>
            <a:prstGeom prst="line">
              <a:avLst/>
            </a:prstGeom>
            <a:noFill/>
            <a:ln w="9525" cap="flat" cmpd="sng" algn="ctr">
              <a:solidFill>
                <a:schemeClr val="bg2">
                  <a:lumMod val="20000"/>
                  <a:lumOff val="80000"/>
                  <a:alpha val="44000"/>
                </a:schemeClr>
              </a:solidFill>
              <a:prstDash val="solid"/>
            </a:ln>
            <a:effectLst/>
          </p:spPr>
        </p:cxnSp>
      </p:grpSp>
      <p:grpSp>
        <p:nvGrpSpPr>
          <p:cNvPr id="13" name="Group 12">
            <a:extLst>
              <a:ext uri="{FF2B5EF4-FFF2-40B4-BE49-F238E27FC236}">
                <a16:creationId xmlns:a16="http://schemas.microsoft.com/office/drawing/2014/main" id="{37B5ACFE-AC2A-4BE3-9A1B-B88EB841DAC9}"/>
              </a:ext>
            </a:extLst>
          </p:cNvPr>
          <p:cNvGrpSpPr/>
          <p:nvPr/>
        </p:nvGrpSpPr>
        <p:grpSpPr>
          <a:xfrm>
            <a:off x="4242741" y="2554019"/>
            <a:ext cx="3462762" cy="2298435"/>
            <a:chOff x="560140" y="1491384"/>
            <a:chExt cx="3888813" cy="1901267"/>
          </a:xfrm>
        </p:grpSpPr>
        <p:sp>
          <p:nvSpPr>
            <p:cNvPr id="14" name="TextBox 13">
              <a:extLst>
                <a:ext uri="{FF2B5EF4-FFF2-40B4-BE49-F238E27FC236}">
                  <a16:creationId xmlns:a16="http://schemas.microsoft.com/office/drawing/2014/main" id="{03935AA5-9AD0-47EF-82AC-259D937D171D}"/>
                </a:ext>
              </a:extLst>
            </p:cNvPr>
            <p:cNvSpPr txBox="1"/>
            <p:nvPr/>
          </p:nvSpPr>
          <p:spPr>
            <a:xfrm>
              <a:off x="728560" y="3206175"/>
              <a:ext cx="457620" cy="186476"/>
            </a:xfrm>
            <a:prstGeom prst="rect">
              <a:avLst/>
            </a:prstGeom>
            <a:noFill/>
          </p:spPr>
          <p:txBody>
            <a:bodyPr wrap="non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1 MB</a:t>
              </a:r>
            </a:p>
          </p:txBody>
        </p:sp>
        <p:sp>
          <p:nvSpPr>
            <p:cNvPr id="15" name="TextBox 14">
              <a:extLst>
                <a:ext uri="{FF2B5EF4-FFF2-40B4-BE49-F238E27FC236}">
                  <a16:creationId xmlns:a16="http://schemas.microsoft.com/office/drawing/2014/main" id="{F44C733E-3C24-4778-91BE-6538A62A6C50}"/>
                </a:ext>
              </a:extLst>
            </p:cNvPr>
            <p:cNvSpPr txBox="1"/>
            <p:nvPr/>
          </p:nvSpPr>
          <p:spPr>
            <a:xfrm>
              <a:off x="993634" y="3042990"/>
              <a:ext cx="620507"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4 MB</a:t>
              </a:r>
            </a:p>
          </p:txBody>
        </p:sp>
        <p:sp>
          <p:nvSpPr>
            <p:cNvPr id="16" name="TextBox 15">
              <a:extLst>
                <a:ext uri="{FF2B5EF4-FFF2-40B4-BE49-F238E27FC236}">
                  <a16:creationId xmlns:a16="http://schemas.microsoft.com/office/drawing/2014/main" id="{2D1B24C3-6EFE-4DD9-B992-8D1DC7BB1EEC}"/>
                </a:ext>
              </a:extLst>
            </p:cNvPr>
            <p:cNvSpPr txBox="1"/>
            <p:nvPr/>
          </p:nvSpPr>
          <p:spPr>
            <a:xfrm>
              <a:off x="1757981" y="2577209"/>
              <a:ext cx="917411"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64 MB</a:t>
              </a:r>
            </a:p>
          </p:txBody>
        </p:sp>
        <p:sp>
          <p:nvSpPr>
            <p:cNvPr id="17" name="TextBox 16">
              <a:extLst>
                <a:ext uri="{FF2B5EF4-FFF2-40B4-BE49-F238E27FC236}">
                  <a16:creationId xmlns:a16="http://schemas.microsoft.com/office/drawing/2014/main" id="{D5949AEE-8664-4948-963B-BF4F37252136}"/>
                </a:ext>
              </a:extLst>
            </p:cNvPr>
            <p:cNvSpPr txBox="1"/>
            <p:nvPr/>
          </p:nvSpPr>
          <p:spPr>
            <a:xfrm>
              <a:off x="1347592" y="2816575"/>
              <a:ext cx="763411"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16 MB</a:t>
              </a:r>
            </a:p>
          </p:txBody>
        </p:sp>
        <p:sp>
          <p:nvSpPr>
            <p:cNvPr id="18" name="TextBox 17">
              <a:extLst>
                <a:ext uri="{FF2B5EF4-FFF2-40B4-BE49-F238E27FC236}">
                  <a16:creationId xmlns:a16="http://schemas.microsoft.com/office/drawing/2014/main" id="{BBF897F1-3DF3-450F-8E1F-392E279E9C23}"/>
                </a:ext>
              </a:extLst>
            </p:cNvPr>
            <p:cNvSpPr txBox="1"/>
            <p:nvPr/>
          </p:nvSpPr>
          <p:spPr>
            <a:xfrm>
              <a:off x="1934194" y="2461862"/>
              <a:ext cx="697838"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128 MB</a:t>
              </a:r>
            </a:p>
          </p:txBody>
        </p:sp>
        <p:sp>
          <p:nvSpPr>
            <p:cNvPr id="19" name="TextBox 18">
              <a:extLst>
                <a:ext uri="{FF2B5EF4-FFF2-40B4-BE49-F238E27FC236}">
                  <a16:creationId xmlns:a16="http://schemas.microsoft.com/office/drawing/2014/main" id="{C406304A-001F-4812-AC55-0E579FBB894C}"/>
                </a:ext>
              </a:extLst>
            </p:cNvPr>
            <p:cNvSpPr txBox="1"/>
            <p:nvPr/>
          </p:nvSpPr>
          <p:spPr>
            <a:xfrm>
              <a:off x="2154811" y="2309292"/>
              <a:ext cx="881057"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256 MB</a:t>
              </a:r>
            </a:p>
          </p:txBody>
        </p:sp>
        <p:sp>
          <p:nvSpPr>
            <p:cNvPr id="20" name="TextBox 19">
              <a:extLst>
                <a:ext uri="{FF2B5EF4-FFF2-40B4-BE49-F238E27FC236}">
                  <a16:creationId xmlns:a16="http://schemas.microsoft.com/office/drawing/2014/main" id="{4F65E49C-7687-446B-AFA8-7E890FDB3426}"/>
                </a:ext>
              </a:extLst>
            </p:cNvPr>
            <p:cNvSpPr txBox="1"/>
            <p:nvPr/>
          </p:nvSpPr>
          <p:spPr>
            <a:xfrm>
              <a:off x="2442395" y="2178896"/>
              <a:ext cx="690721"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512 MB</a:t>
              </a:r>
            </a:p>
          </p:txBody>
        </p:sp>
        <p:sp>
          <p:nvSpPr>
            <p:cNvPr id="21" name="TextBox 20">
              <a:extLst>
                <a:ext uri="{FF2B5EF4-FFF2-40B4-BE49-F238E27FC236}">
                  <a16:creationId xmlns:a16="http://schemas.microsoft.com/office/drawing/2014/main" id="{7324B59D-DDF9-4958-AEFA-FE20B11002B6}"/>
                </a:ext>
              </a:extLst>
            </p:cNvPr>
            <p:cNvSpPr txBox="1"/>
            <p:nvPr/>
          </p:nvSpPr>
          <p:spPr>
            <a:xfrm>
              <a:off x="2701074" y="2051439"/>
              <a:ext cx="504718"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1 GB</a:t>
              </a:r>
            </a:p>
          </p:txBody>
        </p:sp>
        <p:sp>
          <p:nvSpPr>
            <p:cNvPr id="22" name="TextBox 21">
              <a:extLst>
                <a:ext uri="{FF2B5EF4-FFF2-40B4-BE49-F238E27FC236}">
                  <a16:creationId xmlns:a16="http://schemas.microsoft.com/office/drawing/2014/main" id="{5A34A547-BBF4-4B5C-B438-40CDAE41F5F4}"/>
                </a:ext>
              </a:extLst>
            </p:cNvPr>
            <p:cNvSpPr txBox="1"/>
            <p:nvPr/>
          </p:nvSpPr>
          <p:spPr>
            <a:xfrm>
              <a:off x="2885772" y="1932881"/>
              <a:ext cx="504718"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2 GB</a:t>
              </a:r>
            </a:p>
          </p:txBody>
        </p:sp>
        <p:sp>
          <p:nvSpPr>
            <p:cNvPr id="23" name="TextBox 22">
              <a:extLst>
                <a:ext uri="{FF2B5EF4-FFF2-40B4-BE49-F238E27FC236}">
                  <a16:creationId xmlns:a16="http://schemas.microsoft.com/office/drawing/2014/main" id="{71628123-2C1E-4105-A11E-51B5ECA6B838}"/>
                </a:ext>
              </a:extLst>
            </p:cNvPr>
            <p:cNvSpPr txBox="1"/>
            <p:nvPr/>
          </p:nvSpPr>
          <p:spPr>
            <a:xfrm>
              <a:off x="3101580" y="1802485"/>
              <a:ext cx="504718"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4 GB</a:t>
              </a:r>
            </a:p>
          </p:txBody>
        </p:sp>
        <p:sp>
          <p:nvSpPr>
            <p:cNvPr id="24" name="TextBox 23">
              <a:extLst>
                <a:ext uri="{FF2B5EF4-FFF2-40B4-BE49-F238E27FC236}">
                  <a16:creationId xmlns:a16="http://schemas.microsoft.com/office/drawing/2014/main" id="{21232665-5A35-45CA-AE06-52472136BE1D}"/>
                </a:ext>
              </a:extLst>
            </p:cNvPr>
            <p:cNvSpPr txBox="1"/>
            <p:nvPr/>
          </p:nvSpPr>
          <p:spPr>
            <a:xfrm>
              <a:off x="3379681" y="1701304"/>
              <a:ext cx="504718"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8 GB</a:t>
              </a:r>
            </a:p>
          </p:txBody>
        </p:sp>
        <p:sp>
          <p:nvSpPr>
            <p:cNvPr id="25" name="TextBox 24">
              <a:extLst>
                <a:ext uri="{FF2B5EF4-FFF2-40B4-BE49-F238E27FC236}">
                  <a16:creationId xmlns:a16="http://schemas.microsoft.com/office/drawing/2014/main" id="{E1F97329-5838-4286-BACE-4760A9DB41D0}"/>
                </a:ext>
              </a:extLst>
            </p:cNvPr>
            <p:cNvSpPr txBox="1"/>
            <p:nvPr/>
          </p:nvSpPr>
          <p:spPr>
            <a:xfrm>
              <a:off x="3609114" y="1601309"/>
              <a:ext cx="578807"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16 GB</a:t>
              </a:r>
            </a:p>
          </p:txBody>
        </p:sp>
        <p:cxnSp>
          <p:nvCxnSpPr>
            <p:cNvPr id="26" name="Straight Connector 25">
              <a:extLst>
                <a:ext uri="{FF2B5EF4-FFF2-40B4-BE49-F238E27FC236}">
                  <a16:creationId xmlns:a16="http://schemas.microsoft.com/office/drawing/2014/main" id="{E35D6DBA-D2EC-45A6-9613-CA8442D29F1E}"/>
                </a:ext>
              </a:extLst>
            </p:cNvPr>
            <p:cNvCxnSpPr>
              <a:cxnSpLocks/>
            </p:cNvCxnSpPr>
            <p:nvPr/>
          </p:nvCxnSpPr>
          <p:spPr>
            <a:xfrm>
              <a:off x="560140" y="3356923"/>
              <a:ext cx="3591446" cy="0"/>
            </a:xfrm>
            <a:prstGeom prst="line">
              <a:avLst/>
            </a:prstGeom>
            <a:noFill/>
            <a:ln w="9525" cap="flat" cmpd="sng" algn="ctr">
              <a:solidFill>
                <a:schemeClr val="bg2">
                  <a:lumMod val="20000"/>
                  <a:lumOff val="80000"/>
                  <a:alpha val="49000"/>
                </a:schemeClr>
              </a:solidFill>
              <a:prstDash val="solid"/>
              <a:tailEnd type="triangle" w="med" len="sm"/>
            </a:ln>
            <a:effectLst/>
          </p:spPr>
        </p:cxnSp>
        <p:sp>
          <p:nvSpPr>
            <p:cNvPr id="27" name="TextBox 26">
              <a:extLst>
                <a:ext uri="{FF2B5EF4-FFF2-40B4-BE49-F238E27FC236}">
                  <a16:creationId xmlns:a16="http://schemas.microsoft.com/office/drawing/2014/main" id="{A01C4C25-8282-4249-93DA-1158947188CF}"/>
                </a:ext>
              </a:extLst>
            </p:cNvPr>
            <p:cNvSpPr txBox="1"/>
            <p:nvPr/>
          </p:nvSpPr>
          <p:spPr>
            <a:xfrm>
              <a:off x="3870146" y="1491384"/>
              <a:ext cx="578807"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32 GB</a:t>
              </a:r>
            </a:p>
          </p:txBody>
        </p:sp>
        <p:sp>
          <p:nvSpPr>
            <p:cNvPr id="28" name="TextBox 27">
              <a:extLst>
                <a:ext uri="{FF2B5EF4-FFF2-40B4-BE49-F238E27FC236}">
                  <a16:creationId xmlns:a16="http://schemas.microsoft.com/office/drawing/2014/main" id="{76C04DC7-61EE-4C7A-9469-3FC2CB358AEC}"/>
                </a:ext>
              </a:extLst>
            </p:cNvPr>
            <p:cNvSpPr txBox="1"/>
            <p:nvPr/>
          </p:nvSpPr>
          <p:spPr>
            <a:xfrm>
              <a:off x="1533296" y="2670446"/>
              <a:ext cx="917411" cy="186476"/>
            </a:xfrm>
            <a:prstGeom prst="rect">
              <a:avLst/>
            </a:prstGeom>
            <a:noFill/>
          </p:spPr>
          <p:txBody>
            <a:bodyPr wrap="squar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IntelOne Text"/>
                  <a:ea typeface="+mn-ea"/>
                  <a:cs typeface="+mn-cs"/>
                  <a:sym typeface="Helvetica Neue"/>
                </a:rPr>
                <a:t>32 MB</a:t>
              </a:r>
            </a:p>
          </p:txBody>
        </p:sp>
      </p:grpSp>
      <p:grpSp>
        <p:nvGrpSpPr>
          <p:cNvPr id="39" name="Group 38">
            <a:extLst>
              <a:ext uri="{FF2B5EF4-FFF2-40B4-BE49-F238E27FC236}">
                <a16:creationId xmlns:a16="http://schemas.microsoft.com/office/drawing/2014/main" id="{6DA0C820-CB04-4036-A5A4-664A1F5DD81A}"/>
              </a:ext>
            </a:extLst>
          </p:cNvPr>
          <p:cNvGrpSpPr/>
          <p:nvPr/>
        </p:nvGrpSpPr>
        <p:grpSpPr>
          <a:xfrm>
            <a:off x="4101171" y="4836704"/>
            <a:ext cx="3487746" cy="246224"/>
            <a:chOff x="7879984" y="4988165"/>
            <a:chExt cx="3487746" cy="235317"/>
          </a:xfrm>
        </p:grpSpPr>
        <p:sp>
          <p:nvSpPr>
            <p:cNvPr id="40" name="TextBox 39">
              <a:extLst>
                <a:ext uri="{FF2B5EF4-FFF2-40B4-BE49-F238E27FC236}">
                  <a16:creationId xmlns:a16="http://schemas.microsoft.com/office/drawing/2014/main" id="{56896BF0-75F5-4BA3-BF73-F59DEF6D9A9B}"/>
                </a:ext>
              </a:extLst>
            </p:cNvPr>
            <p:cNvSpPr txBox="1"/>
            <p:nvPr/>
          </p:nvSpPr>
          <p:spPr>
            <a:xfrm>
              <a:off x="7879984" y="4988165"/>
              <a:ext cx="474810" cy="235314"/>
            </a:xfrm>
            <a:prstGeom prst="rect">
              <a:avLst/>
            </a:prstGeom>
            <a:noFill/>
          </p:spPr>
          <p:txBody>
            <a:bodyPr wrap="non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ea typeface="+mn-ea"/>
                  <a:cs typeface="+mn-cs"/>
                  <a:sym typeface="Helvetica Neue"/>
                </a:rPr>
                <a:t>1985</a:t>
              </a:r>
            </a:p>
          </p:txBody>
        </p:sp>
        <p:sp>
          <p:nvSpPr>
            <p:cNvPr id="41" name="TextBox 40">
              <a:extLst>
                <a:ext uri="{FF2B5EF4-FFF2-40B4-BE49-F238E27FC236}">
                  <a16:creationId xmlns:a16="http://schemas.microsoft.com/office/drawing/2014/main" id="{392D17B5-2BDD-4B61-A9AE-CB35E212FBCE}"/>
                </a:ext>
              </a:extLst>
            </p:cNvPr>
            <p:cNvSpPr txBox="1"/>
            <p:nvPr/>
          </p:nvSpPr>
          <p:spPr>
            <a:xfrm>
              <a:off x="8672804" y="4988168"/>
              <a:ext cx="474810" cy="235314"/>
            </a:xfrm>
            <a:prstGeom prst="rect">
              <a:avLst/>
            </a:prstGeom>
            <a:noFill/>
          </p:spPr>
          <p:txBody>
            <a:bodyPr wrap="non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ea typeface="+mn-ea"/>
                  <a:cs typeface="+mn-cs"/>
                  <a:sym typeface="Helvetica Neue"/>
                </a:rPr>
                <a:t>1996</a:t>
              </a:r>
            </a:p>
          </p:txBody>
        </p:sp>
        <p:sp>
          <p:nvSpPr>
            <p:cNvPr id="42" name="TextBox 41">
              <a:extLst>
                <a:ext uri="{FF2B5EF4-FFF2-40B4-BE49-F238E27FC236}">
                  <a16:creationId xmlns:a16="http://schemas.microsoft.com/office/drawing/2014/main" id="{83C488F6-3E73-4FE0-B5C6-6708B66EF909}"/>
                </a:ext>
              </a:extLst>
            </p:cNvPr>
            <p:cNvSpPr txBox="1"/>
            <p:nvPr/>
          </p:nvSpPr>
          <p:spPr>
            <a:xfrm>
              <a:off x="10854448" y="4988168"/>
              <a:ext cx="513282" cy="235314"/>
            </a:xfrm>
            <a:prstGeom prst="rect">
              <a:avLst/>
            </a:prstGeom>
            <a:noFill/>
          </p:spPr>
          <p:txBody>
            <a:bodyPr wrap="non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ea typeface="+mn-ea"/>
                  <a:cs typeface="+mn-cs"/>
                  <a:sym typeface="Helvetica Neue"/>
                </a:rPr>
                <a:t>2025</a:t>
              </a:r>
            </a:p>
          </p:txBody>
        </p:sp>
        <p:sp>
          <p:nvSpPr>
            <p:cNvPr id="43" name="TextBox 42">
              <a:extLst>
                <a:ext uri="{FF2B5EF4-FFF2-40B4-BE49-F238E27FC236}">
                  <a16:creationId xmlns:a16="http://schemas.microsoft.com/office/drawing/2014/main" id="{33E1E642-5BD6-45B3-AAB8-82B6FB656F2A}"/>
                </a:ext>
              </a:extLst>
            </p:cNvPr>
            <p:cNvSpPr txBox="1"/>
            <p:nvPr/>
          </p:nvSpPr>
          <p:spPr>
            <a:xfrm>
              <a:off x="9858711" y="4988168"/>
              <a:ext cx="442750" cy="235314"/>
            </a:xfrm>
            <a:prstGeom prst="rect">
              <a:avLst/>
            </a:prstGeom>
            <a:noFill/>
          </p:spPr>
          <p:txBody>
            <a:bodyPr wrap="none" rtlCol="0">
              <a:spAutoFit/>
            </a:bodyPr>
            <a:lstStyle/>
            <a:p>
              <a:pPr marL="0" marR="0" lvl="0" indent="0" algn="l" defTabSz="4267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ea typeface="+mn-ea"/>
                  <a:cs typeface="+mn-cs"/>
                  <a:sym typeface="Helvetica Neue"/>
                </a:rPr>
                <a:t>2011</a:t>
              </a:r>
            </a:p>
          </p:txBody>
        </p:sp>
      </p:grpSp>
      <p:sp>
        <p:nvSpPr>
          <p:cNvPr id="68" name="Rectangle 67">
            <a:extLst>
              <a:ext uri="{FF2B5EF4-FFF2-40B4-BE49-F238E27FC236}">
                <a16:creationId xmlns:a16="http://schemas.microsoft.com/office/drawing/2014/main" id="{598D8C53-9FFB-44AF-8C98-D4B446F49628}"/>
              </a:ext>
            </a:extLst>
          </p:cNvPr>
          <p:cNvSpPr/>
          <p:nvPr/>
        </p:nvSpPr>
        <p:spPr>
          <a:xfrm>
            <a:off x="4579840" y="1454058"/>
            <a:ext cx="2668680" cy="707886"/>
          </a:xfrm>
          <a:prstGeom prst="rect">
            <a:avLst/>
          </a:prstGeom>
        </p:spPr>
        <p:txBody>
          <a:bodyPr wrap="square">
            <a:spAutoFit/>
          </a:bodyPr>
          <a:lstStyle/>
          <a:p>
            <a:pPr marL="0" marR="0" lvl="0" indent="0" algn="ctr" defTabSz="609690" rtl="0" eaLnBrk="1" fontAlgn="auto" latinLnBrk="0" hangingPunct="1">
              <a:lnSpc>
                <a:spcPct val="100000"/>
              </a:lnSpc>
              <a:spcBef>
                <a:spcPts val="120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mj-lt"/>
                <a:ea typeface="Intel Clear Light" panose="020B0404020203020204" pitchFamily="34" charset="0"/>
                <a:cs typeface="Intel Clear Light" panose="020B0404020203020204" pitchFamily="34" charset="0"/>
                <a:sym typeface="Helvetica Neue"/>
              </a:rPr>
              <a:t>Scaling of DRAM Density Is Slowing</a:t>
            </a:r>
            <a:r>
              <a:rPr kumimoji="0" lang="en-US" sz="2000" b="0" i="0" u="none" strike="noStrike" kern="0" cap="none" spc="0" normalizeH="0" baseline="30000" noProof="0" dirty="0">
                <a:ln>
                  <a:noFill/>
                </a:ln>
                <a:solidFill>
                  <a:schemeClr val="tx1"/>
                </a:solidFill>
                <a:effectLst/>
                <a:uLnTx/>
                <a:uFillTx/>
                <a:latin typeface="+mj-lt"/>
                <a:ea typeface="Intel Clear Light" panose="020B0404020203020204" pitchFamily="34" charset="0"/>
                <a:cs typeface="Intel Clear Light" panose="020B0404020203020204" pitchFamily="34" charset="0"/>
                <a:sym typeface="Helvetica Neue"/>
              </a:rPr>
              <a:t>2</a:t>
            </a:r>
          </a:p>
        </p:txBody>
      </p:sp>
      <p:sp>
        <p:nvSpPr>
          <p:cNvPr id="70" name="TextBox 69">
            <a:extLst>
              <a:ext uri="{FF2B5EF4-FFF2-40B4-BE49-F238E27FC236}">
                <a16:creationId xmlns:a16="http://schemas.microsoft.com/office/drawing/2014/main" id="{C19DC16A-2B01-451B-A18C-F039FF2AECF2}"/>
              </a:ext>
            </a:extLst>
          </p:cNvPr>
          <p:cNvSpPr txBox="1"/>
          <p:nvPr/>
        </p:nvSpPr>
        <p:spPr>
          <a:xfrm>
            <a:off x="4373880" y="5088174"/>
            <a:ext cx="3033021" cy="161583"/>
          </a:xfrm>
          <a:prstGeom prst="rect">
            <a:avLst/>
          </a:prstGeom>
          <a:noFill/>
        </p:spPr>
        <p:txBody>
          <a:bodyPr vert="horz" wrap="square" lIns="0" tIns="0" rIns="0" bIns="0" rtlCol="0">
            <a:spAutoFit/>
          </a:bodyPr>
          <a:lstStyle/>
          <a:p>
            <a:pPr marL="0" marR="0" lvl="0" indent="0" algn="ctr" defTabSz="530648"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ea typeface="+mn-ea"/>
                <a:cs typeface="+mn-cs"/>
                <a:sym typeface="Helvetica Neue"/>
              </a:rPr>
              <a:t>DRAM Density Over Time</a:t>
            </a:r>
            <a:r>
              <a:rPr lang="en-US" sz="1050" baseline="30000" dirty="0">
                <a:solidFill>
                  <a:srgbClr val="FFFFFF"/>
                </a:solidFill>
              </a:rPr>
              <a:t>2</a:t>
            </a:r>
            <a:endParaRPr kumimoji="0" lang="en-US" sz="1050" b="0" i="0" u="none" strike="noStrike" kern="0" cap="none" spc="0" normalizeH="0" baseline="30000" noProof="0" dirty="0">
              <a:ln>
                <a:noFill/>
              </a:ln>
              <a:solidFill>
                <a:srgbClr val="FFFFFF"/>
              </a:solidFill>
              <a:effectLst/>
              <a:uLnTx/>
              <a:uFillTx/>
              <a:ea typeface="+mn-ea"/>
              <a:cs typeface="+mn-cs"/>
              <a:sym typeface="Helvetica Neue"/>
            </a:endParaRPr>
          </a:p>
        </p:txBody>
      </p:sp>
      <p:sp>
        <p:nvSpPr>
          <p:cNvPr id="78" name="TextBox 28">
            <a:extLst>
              <a:ext uri="{FF2B5EF4-FFF2-40B4-BE49-F238E27FC236}">
                <a16:creationId xmlns:a16="http://schemas.microsoft.com/office/drawing/2014/main" id="{A859296C-64C5-4889-AABD-A43144015F23}"/>
              </a:ext>
            </a:extLst>
          </p:cNvPr>
          <p:cNvSpPr txBox="1"/>
          <p:nvPr/>
        </p:nvSpPr>
        <p:spPr>
          <a:xfrm>
            <a:off x="5152123" y="2692407"/>
            <a:ext cx="1078109" cy="430887"/>
          </a:xfrm>
          <a:prstGeom prst="rect">
            <a:avLst/>
          </a:prstGeom>
          <a:noFill/>
          <a:ln w="12700" cap="flat">
            <a:noFill/>
            <a:miter lim="400000"/>
          </a:ln>
          <a:effectLst/>
          <a:sp3d/>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EC91B"/>
                </a:solidFill>
                <a:effectLst/>
                <a:uLnTx/>
                <a:uFillTx/>
                <a:ea typeface="Intel Clear bold" panose="020B0704020203020204" pitchFamily="34" charset="0"/>
                <a:cs typeface="Intel Clear bold" panose="020B0704020203020204" pitchFamily="34" charset="0"/>
              </a:rPr>
              <a:t>~2x every</a:t>
            </a:r>
            <a:br>
              <a:rPr kumimoji="0" lang="en-US" sz="1400" b="0" i="0" u="none" strike="noStrike" kern="0" cap="none" spc="0" normalizeH="0" baseline="0" noProof="0" dirty="0">
                <a:ln>
                  <a:noFill/>
                </a:ln>
                <a:solidFill>
                  <a:srgbClr val="FEC91B"/>
                </a:solidFill>
                <a:effectLst/>
                <a:uLnTx/>
                <a:uFillTx/>
                <a:ea typeface="Intel Clear bold" panose="020B0704020203020204" pitchFamily="34" charset="0"/>
                <a:cs typeface="Intel Clear bold" panose="020B0704020203020204" pitchFamily="34" charset="0"/>
              </a:rPr>
            </a:br>
            <a:r>
              <a:rPr kumimoji="0" lang="en-US" sz="1400" b="0" i="0" u="none" strike="noStrike" kern="0" cap="none" spc="0" normalizeH="0" baseline="0" noProof="0" dirty="0">
                <a:ln>
                  <a:noFill/>
                </a:ln>
                <a:solidFill>
                  <a:srgbClr val="FEC91B"/>
                </a:solidFill>
                <a:effectLst/>
                <a:uLnTx/>
                <a:uFillTx/>
                <a:ea typeface="Intel Clear bold" panose="020B0704020203020204" pitchFamily="34" charset="0"/>
                <a:cs typeface="Intel Clear bold" panose="020B0704020203020204" pitchFamily="34" charset="0"/>
              </a:rPr>
              <a:t> 3 Years</a:t>
            </a:r>
            <a:endParaRPr kumimoji="0" lang="en-US" sz="1050" b="0" i="0" u="none" strike="noStrike" kern="0" cap="none" spc="0" normalizeH="0" baseline="0" noProof="0" dirty="0">
              <a:ln>
                <a:noFill/>
              </a:ln>
              <a:solidFill>
                <a:srgbClr val="FEC91B"/>
              </a:solidFill>
              <a:effectLst/>
              <a:uLnTx/>
              <a:uFillTx/>
              <a:ea typeface="Intel Clear bold" panose="020B0704020203020204" pitchFamily="34" charset="0"/>
              <a:cs typeface="Intel Clear bold" panose="020B0704020203020204" pitchFamily="34" charset="0"/>
            </a:endParaRPr>
          </a:p>
        </p:txBody>
      </p:sp>
      <p:sp>
        <p:nvSpPr>
          <p:cNvPr id="79" name="TextBox 28">
            <a:extLst>
              <a:ext uri="{FF2B5EF4-FFF2-40B4-BE49-F238E27FC236}">
                <a16:creationId xmlns:a16="http://schemas.microsoft.com/office/drawing/2014/main" id="{6256D7B1-C3B1-4536-B81D-68965A45BBA4}"/>
              </a:ext>
            </a:extLst>
          </p:cNvPr>
          <p:cNvSpPr txBox="1"/>
          <p:nvPr/>
        </p:nvSpPr>
        <p:spPr>
          <a:xfrm>
            <a:off x="4225013" y="2699235"/>
            <a:ext cx="872188" cy="430887"/>
          </a:xfrm>
          <a:prstGeom prst="rect">
            <a:avLst/>
          </a:prstGeom>
          <a:noFill/>
          <a:ln w="12700" cap="flat">
            <a:noFill/>
            <a:miter lim="400000"/>
          </a:ln>
          <a:effectLst/>
          <a:sp3d/>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8BAE46"/>
                </a:solidFill>
                <a:effectLst/>
                <a:uLnTx/>
                <a:uFillTx/>
                <a:ea typeface="Intel Clear bold" panose="020B0704020203020204" pitchFamily="34" charset="0"/>
                <a:cs typeface="Intel Clear bold" panose="020B0704020203020204" pitchFamily="34" charset="0"/>
              </a:rPr>
              <a:t>~4x every</a:t>
            </a:r>
            <a:br>
              <a:rPr kumimoji="0" lang="en-US" sz="1400" b="0" i="0" u="none" strike="noStrike" kern="0" cap="none" spc="0" normalizeH="0" baseline="0" noProof="0">
                <a:ln>
                  <a:noFill/>
                </a:ln>
                <a:solidFill>
                  <a:srgbClr val="8BAE46"/>
                </a:solidFill>
                <a:effectLst/>
                <a:uLnTx/>
                <a:uFillTx/>
                <a:ea typeface="Intel Clear bold" panose="020B0704020203020204" pitchFamily="34" charset="0"/>
                <a:cs typeface="Intel Clear bold" panose="020B0704020203020204" pitchFamily="34" charset="0"/>
              </a:rPr>
            </a:br>
            <a:r>
              <a:rPr kumimoji="0" lang="en-US" sz="1400" b="0" i="0" u="none" strike="noStrike" kern="0" cap="none" spc="0" normalizeH="0" baseline="0" noProof="0">
                <a:ln>
                  <a:noFill/>
                </a:ln>
                <a:solidFill>
                  <a:srgbClr val="8BAE46"/>
                </a:solidFill>
                <a:effectLst/>
                <a:uLnTx/>
                <a:uFillTx/>
                <a:ea typeface="Intel Clear bold" panose="020B0704020203020204" pitchFamily="34" charset="0"/>
                <a:cs typeface="Intel Clear bold" panose="020B0704020203020204" pitchFamily="34" charset="0"/>
              </a:rPr>
              <a:t>   3 Years</a:t>
            </a:r>
            <a:endParaRPr kumimoji="0" lang="en-US" sz="1050" b="0" i="0" u="none" strike="noStrike" kern="0" cap="none" spc="0" normalizeH="0" baseline="0" noProof="0">
              <a:ln>
                <a:noFill/>
              </a:ln>
              <a:solidFill>
                <a:srgbClr val="8BAE46"/>
              </a:solidFill>
              <a:effectLst/>
              <a:uLnTx/>
              <a:uFillTx/>
              <a:ea typeface="Intel Clear bold" panose="020B0704020203020204" pitchFamily="34" charset="0"/>
              <a:cs typeface="Intel Clear bold" panose="020B0704020203020204" pitchFamily="34" charset="0"/>
            </a:endParaRPr>
          </a:p>
        </p:txBody>
      </p:sp>
      <p:grpSp>
        <p:nvGrpSpPr>
          <p:cNvPr id="3" name="Group 2">
            <a:extLst>
              <a:ext uri="{FF2B5EF4-FFF2-40B4-BE49-F238E27FC236}">
                <a16:creationId xmlns:a16="http://schemas.microsoft.com/office/drawing/2014/main" id="{8CC8DB05-9945-EA02-163A-67AEE1A4E97F}"/>
              </a:ext>
            </a:extLst>
          </p:cNvPr>
          <p:cNvGrpSpPr/>
          <p:nvPr/>
        </p:nvGrpSpPr>
        <p:grpSpPr>
          <a:xfrm>
            <a:off x="6456721" y="3608305"/>
            <a:ext cx="1216533" cy="932745"/>
            <a:chOff x="5563059" y="2757148"/>
            <a:chExt cx="3471308" cy="891427"/>
          </a:xfrm>
        </p:grpSpPr>
        <p:sp>
          <p:nvSpPr>
            <p:cNvPr id="4" name="TextBox 28">
              <a:extLst>
                <a:ext uri="{FF2B5EF4-FFF2-40B4-BE49-F238E27FC236}">
                  <a16:creationId xmlns:a16="http://schemas.microsoft.com/office/drawing/2014/main" id="{20122CA6-C2C2-5CD6-5610-43032D380E3D}"/>
                </a:ext>
              </a:extLst>
            </p:cNvPr>
            <p:cNvSpPr txBox="1"/>
            <p:nvPr/>
          </p:nvSpPr>
          <p:spPr>
            <a:xfrm>
              <a:off x="5563062" y="2862105"/>
              <a:ext cx="1939391" cy="677108"/>
            </a:xfrm>
            <a:prstGeom prst="rect">
              <a:avLst/>
            </a:prstGeom>
            <a:noFill/>
            <a:ln w="12700" cap="flat">
              <a:noFill/>
              <a:miter lim="400000"/>
            </a:ln>
            <a:effectLst/>
            <a:sp3d/>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accent4"/>
                  </a:solidFill>
                  <a:effectLst/>
                  <a:uLnTx/>
                  <a:uFillTx/>
                  <a:latin typeface="IntelOne Text Medium" panose="020B0503020203020204" pitchFamily="34" charset="77"/>
                  <a:ea typeface="Intel Clear bold" panose="020B0704020203020204" pitchFamily="34" charset="0"/>
                  <a:cs typeface="Intel Clear bold" panose="020B0704020203020204" pitchFamily="34" charset="0"/>
                </a:rPr>
                <a:t>2x</a:t>
              </a:r>
              <a:endParaRPr kumimoji="0" lang="en-US" sz="3200" b="0" i="0" u="none" strike="noStrike" kern="0" cap="none" spc="0" normalizeH="0" baseline="0" noProof="0" dirty="0">
                <a:ln>
                  <a:noFill/>
                </a:ln>
                <a:solidFill>
                  <a:schemeClr val="accent4"/>
                </a:solidFill>
                <a:effectLst/>
                <a:uLnTx/>
                <a:uFillTx/>
                <a:latin typeface="IntelOne Text Medium" panose="020B0503020203020204" pitchFamily="34" charset="77"/>
                <a:ea typeface="Intel Clear bold" panose="020B0704020203020204" pitchFamily="34" charset="0"/>
                <a:cs typeface="Intel Clear bold" panose="020B0704020203020204" pitchFamily="34" charset="0"/>
              </a:endParaRPr>
            </a:p>
          </p:txBody>
        </p:sp>
        <p:sp>
          <p:nvSpPr>
            <p:cNvPr id="29" name="TextBox 29">
              <a:extLst>
                <a:ext uri="{FF2B5EF4-FFF2-40B4-BE49-F238E27FC236}">
                  <a16:creationId xmlns:a16="http://schemas.microsoft.com/office/drawing/2014/main" id="{E5339A14-A27F-F297-70B8-E10427427727}"/>
                </a:ext>
              </a:extLst>
            </p:cNvPr>
            <p:cNvSpPr txBox="1"/>
            <p:nvPr/>
          </p:nvSpPr>
          <p:spPr>
            <a:xfrm>
              <a:off x="5563059" y="3442674"/>
              <a:ext cx="3471308" cy="205901"/>
            </a:xfrm>
            <a:prstGeom prst="rect">
              <a:avLst/>
            </a:prstGeom>
            <a:noFill/>
            <a:ln w="12700" cap="flat">
              <a:noFill/>
              <a:miter lim="400000"/>
            </a:ln>
            <a:effectLst/>
            <a:sp3d/>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solidFill>
                  <a:effectLst/>
                  <a:uLnTx/>
                  <a:uFillTx/>
                  <a:ea typeface="Intel Clear Light" panose="020B0404020203020204" pitchFamily="34" charset="0"/>
                  <a:cs typeface="Intel Clear Light" panose="020B0404020203020204" pitchFamily="34" charset="0"/>
                </a:rPr>
                <a:t>Every 4 years</a:t>
              </a:r>
              <a:endParaRPr kumimoji="0" lang="en-US" sz="1400" b="1" i="0" u="none" strike="noStrike" kern="0" cap="none" spc="0" normalizeH="0" baseline="30000" noProof="0" dirty="0">
                <a:ln>
                  <a:noFill/>
                </a:ln>
                <a:solidFill>
                  <a:schemeClr val="accent4"/>
                </a:solidFill>
                <a:effectLst/>
                <a:uLnTx/>
                <a:uFillTx/>
                <a:ea typeface="Intel Clear Light" panose="020B0404020203020204" pitchFamily="34" charset="0"/>
                <a:cs typeface="Intel Clear Light" panose="020B0404020203020204" pitchFamily="34" charset="0"/>
              </a:endParaRPr>
            </a:p>
          </p:txBody>
        </p:sp>
        <p:sp>
          <p:nvSpPr>
            <p:cNvPr id="30" name="TextBox 29">
              <a:extLst>
                <a:ext uri="{FF2B5EF4-FFF2-40B4-BE49-F238E27FC236}">
                  <a16:creationId xmlns:a16="http://schemas.microsoft.com/office/drawing/2014/main" id="{2E4DCA75-2636-9DAF-4D29-EF62FEAB85FB}"/>
                </a:ext>
              </a:extLst>
            </p:cNvPr>
            <p:cNvSpPr txBox="1"/>
            <p:nvPr/>
          </p:nvSpPr>
          <p:spPr>
            <a:xfrm>
              <a:off x="5563059" y="2757148"/>
              <a:ext cx="2445629" cy="184666"/>
            </a:xfrm>
            <a:prstGeom prst="rect">
              <a:avLst/>
            </a:prstGeom>
            <a:noFill/>
            <a:ln w="12700" cap="flat">
              <a:noFill/>
              <a:miter lim="400000"/>
            </a:ln>
            <a:effectLst/>
            <a:sp3d/>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accent4"/>
                  </a:solidFill>
                  <a:effectLst/>
                  <a:uLnTx/>
                  <a:uFillTx/>
                  <a:latin typeface="IntelOne Text"/>
                  <a:ea typeface="Intel Clear Light" panose="020B0404020203020204" pitchFamily="34" charset="0"/>
                  <a:cs typeface="Intel Clear Light" panose="020B0404020203020204" pitchFamily="34" charset="0"/>
                </a:rPr>
                <a:t>Projected</a:t>
              </a:r>
              <a:endParaRPr kumimoji="0" lang="en-US" sz="700" b="0" i="0" u="none" strike="noStrike" kern="0" cap="none" spc="0" normalizeH="0" baseline="30000" noProof="0" dirty="0">
                <a:ln>
                  <a:noFill/>
                </a:ln>
                <a:solidFill>
                  <a:schemeClr val="accent4"/>
                </a:solidFill>
                <a:effectLst/>
                <a:uLnTx/>
                <a:uFillTx/>
                <a:latin typeface="IntelOne Display Regular" panose="020B0503020203020204" pitchFamily="34" charset="77"/>
                <a:ea typeface="Intel Clear Light" panose="020B0404020203020204" pitchFamily="34" charset="0"/>
                <a:cs typeface="Intel Clear Light" panose="020B0404020203020204" pitchFamily="34" charset="0"/>
              </a:endParaRPr>
            </a:p>
          </p:txBody>
        </p:sp>
      </p:grpSp>
      <p:sp>
        <p:nvSpPr>
          <p:cNvPr id="34" name="Rectangle 33">
            <a:extLst>
              <a:ext uri="{FF2B5EF4-FFF2-40B4-BE49-F238E27FC236}">
                <a16:creationId xmlns:a16="http://schemas.microsoft.com/office/drawing/2014/main" id="{4464C4A3-5A42-AF35-B0AE-00DFB1CC6F43}"/>
              </a:ext>
            </a:extLst>
          </p:cNvPr>
          <p:cNvSpPr/>
          <p:nvPr/>
        </p:nvSpPr>
        <p:spPr>
          <a:xfrm>
            <a:off x="532562" y="1454058"/>
            <a:ext cx="3326151" cy="707886"/>
          </a:xfrm>
          <a:prstGeom prst="rect">
            <a:avLst/>
          </a:prstGeom>
        </p:spPr>
        <p:txBody>
          <a:bodyPr wrap="square">
            <a:spAutoFit/>
          </a:bodyPr>
          <a:lstStyle/>
          <a:p>
            <a:pPr marL="0" marR="0" lvl="0" indent="0" algn="ctr" defTabSz="609690" rtl="0" eaLnBrk="1" fontAlgn="auto" latinLnBrk="0" hangingPunct="1">
              <a:lnSpc>
                <a:spcPct val="100000"/>
              </a:lnSpc>
              <a:spcBef>
                <a:spcPts val="120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mj-lt"/>
                <a:ea typeface="Intel Clear Light" panose="020B0404020203020204" pitchFamily="34" charset="0"/>
                <a:cs typeface="Intel Clear Light" panose="020B0404020203020204" pitchFamily="34" charset="0"/>
                <a:sym typeface="Helvetica Neue"/>
              </a:rPr>
              <a:t>Compute Performance Growth Is Accelerating</a:t>
            </a:r>
            <a:r>
              <a:rPr kumimoji="0" lang="en-US" sz="2000" b="0" i="0" u="none" strike="noStrike" kern="0" cap="none" spc="0" normalizeH="0" baseline="30000" noProof="0" dirty="0">
                <a:ln>
                  <a:noFill/>
                </a:ln>
                <a:solidFill>
                  <a:schemeClr val="tx1"/>
                </a:solidFill>
                <a:effectLst/>
                <a:uLnTx/>
                <a:uFillTx/>
                <a:latin typeface="+mj-lt"/>
                <a:ea typeface="Intel Clear Light" panose="020B0404020203020204" pitchFamily="34" charset="0"/>
                <a:cs typeface="Intel Clear Light" panose="020B0404020203020204" pitchFamily="34" charset="0"/>
                <a:sym typeface="Helvetica Neue"/>
              </a:rPr>
              <a:t>1</a:t>
            </a:r>
          </a:p>
        </p:txBody>
      </p:sp>
      <p:sp>
        <p:nvSpPr>
          <p:cNvPr id="35" name="TextBox 34">
            <a:extLst>
              <a:ext uri="{FF2B5EF4-FFF2-40B4-BE49-F238E27FC236}">
                <a16:creationId xmlns:a16="http://schemas.microsoft.com/office/drawing/2014/main" id="{8CAFE527-8A3E-8D72-B448-73AD37717C0C}"/>
              </a:ext>
            </a:extLst>
          </p:cNvPr>
          <p:cNvSpPr txBox="1"/>
          <p:nvPr/>
        </p:nvSpPr>
        <p:spPr>
          <a:xfrm>
            <a:off x="681457" y="5089633"/>
            <a:ext cx="3026386" cy="161583"/>
          </a:xfrm>
          <a:prstGeom prst="rect">
            <a:avLst/>
          </a:prstGeom>
          <a:noFill/>
        </p:spPr>
        <p:txBody>
          <a:bodyPr vert="horz" wrap="square" lIns="0" tIns="0" rIns="0" bIns="0" rtlCol="0">
            <a:spAutoFit/>
          </a:bodyPr>
          <a:lstStyle/>
          <a:p>
            <a:pPr marL="0" marR="0" lvl="0" indent="0" algn="ctr" defTabSz="530648"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ea typeface="+mn-ea"/>
                <a:cs typeface="+mn-cs"/>
                <a:sym typeface="Helvetica Neue"/>
              </a:rPr>
              <a:t>CPU Core Growth Projection Over Time</a:t>
            </a:r>
            <a:r>
              <a:rPr kumimoji="0" lang="en-US" sz="1050" b="0" i="0" u="none" strike="noStrike" kern="0" cap="none" spc="0" normalizeH="0" baseline="30000" noProof="0" dirty="0">
                <a:ln>
                  <a:noFill/>
                </a:ln>
                <a:solidFill>
                  <a:srgbClr val="FFFFFF"/>
                </a:solidFill>
                <a:effectLst/>
                <a:uLnTx/>
                <a:uFillTx/>
                <a:ea typeface="+mn-ea"/>
                <a:cs typeface="+mn-cs"/>
                <a:sym typeface="Helvetica Neue"/>
              </a:rPr>
              <a:t>1</a:t>
            </a:r>
          </a:p>
        </p:txBody>
      </p:sp>
      <p:grpSp>
        <p:nvGrpSpPr>
          <p:cNvPr id="45" name="Group 44">
            <a:extLst>
              <a:ext uri="{FF2B5EF4-FFF2-40B4-BE49-F238E27FC236}">
                <a16:creationId xmlns:a16="http://schemas.microsoft.com/office/drawing/2014/main" id="{41B3AB1E-060A-C84B-B694-368FFCE77024}"/>
              </a:ext>
            </a:extLst>
          </p:cNvPr>
          <p:cNvGrpSpPr/>
          <p:nvPr/>
        </p:nvGrpSpPr>
        <p:grpSpPr>
          <a:xfrm>
            <a:off x="787952" y="2442360"/>
            <a:ext cx="2839861" cy="2371258"/>
            <a:chOff x="787952" y="2126556"/>
            <a:chExt cx="2839861" cy="2971385"/>
          </a:xfrm>
        </p:grpSpPr>
        <p:sp>
          <p:nvSpPr>
            <p:cNvPr id="44" name="Rectangle 43">
              <a:extLst>
                <a:ext uri="{FF2B5EF4-FFF2-40B4-BE49-F238E27FC236}">
                  <a16:creationId xmlns:a16="http://schemas.microsoft.com/office/drawing/2014/main" id="{F4AC2A42-8643-9CC7-4158-B81590F7358A}"/>
                </a:ext>
              </a:extLst>
            </p:cNvPr>
            <p:cNvSpPr/>
            <p:nvPr/>
          </p:nvSpPr>
          <p:spPr>
            <a:xfrm>
              <a:off x="3282656" y="2126556"/>
              <a:ext cx="345157" cy="2971384"/>
            </a:xfrm>
            <a:prstGeom prst="rect">
              <a:avLst/>
            </a:prstGeom>
            <a:gradFill flip="none" rotWithShape="1">
              <a:gsLst>
                <a:gs pos="0">
                  <a:srgbClr val="00C7FD">
                    <a:lumMod val="67000"/>
                  </a:srgbClr>
                </a:gs>
                <a:gs pos="48000">
                  <a:srgbClr val="00C7FD">
                    <a:lumMod val="97000"/>
                    <a:lumOff val="3000"/>
                  </a:srgbClr>
                </a:gs>
                <a:gs pos="100000">
                  <a:srgbClr val="00C7FD">
                    <a:lumMod val="60000"/>
                    <a:lumOff val="40000"/>
                  </a:srgbClr>
                </a:gs>
              </a:gsLst>
              <a:lin ang="16200000" scaled="1"/>
              <a:tileRect/>
            </a:gradFill>
            <a:ln w="12700" cap="flat" cmpd="sng" algn="ctr">
              <a:noFill/>
              <a:prstDash val="solid"/>
              <a:miter lim="800000"/>
            </a:ln>
            <a:effectLst/>
          </p:spPr>
          <p:txBody>
            <a:bodyPr rtlCol="0" anchor="ctr"/>
            <a:lstStyle/>
            <a:p>
              <a:pPr algn="ctr" defTabSz="914400" hangingPunct="1">
                <a:lnSpc>
                  <a:spcPct val="100000"/>
                </a:lnSpc>
                <a:spcBef>
                  <a:spcPts val="0"/>
                </a:spcBef>
              </a:pPr>
              <a:endParaRPr lang="en-US" sz="2700" b="1" dirty="0" err="1">
                <a:solidFill>
                  <a:srgbClr val="FFFFFF"/>
                </a:solidFill>
                <a:latin typeface="IntelOne Display Regular" panose="020B0503020203020204" pitchFamily="34" charset="77"/>
              </a:endParaRPr>
            </a:p>
          </p:txBody>
        </p:sp>
        <p:sp>
          <p:nvSpPr>
            <p:cNvPr id="52" name="Rectangle 51">
              <a:extLst>
                <a:ext uri="{FF2B5EF4-FFF2-40B4-BE49-F238E27FC236}">
                  <a16:creationId xmlns:a16="http://schemas.microsoft.com/office/drawing/2014/main" id="{20978785-7216-C8DB-7AE3-664A5912F289}"/>
                </a:ext>
              </a:extLst>
            </p:cNvPr>
            <p:cNvSpPr/>
            <p:nvPr/>
          </p:nvSpPr>
          <p:spPr>
            <a:xfrm>
              <a:off x="787952" y="4668939"/>
              <a:ext cx="320565" cy="429002"/>
            </a:xfrm>
            <a:prstGeom prst="rect">
              <a:avLst/>
            </a:prstGeom>
            <a:gradFill flip="none" rotWithShape="1">
              <a:gsLst>
                <a:gs pos="0">
                  <a:srgbClr val="00C7FD">
                    <a:lumMod val="67000"/>
                  </a:srgbClr>
                </a:gs>
                <a:gs pos="48000">
                  <a:srgbClr val="00C7FD">
                    <a:lumMod val="97000"/>
                    <a:lumOff val="3000"/>
                  </a:srgbClr>
                </a:gs>
                <a:gs pos="100000">
                  <a:srgbClr val="00C7FD">
                    <a:lumMod val="60000"/>
                    <a:lumOff val="40000"/>
                  </a:srgbClr>
                </a:gs>
              </a:gsLst>
              <a:lin ang="162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a:ln>
                  <a:noFill/>
                </a:ln>
                <a:solidFill>
                  <a:srgbClr val="FFFFFF"/>
                </a:solidFill>
                <a:effectLst/>
                <a:uLnTx/>
                <a:uFillTx/>
                <a:latin typeface="IntelOne Display Regular" panose="020B0503020203020204" pitchFamily="34" charset="77"/>
                <a:ea typeface="+mn-ea"/>
                <a:cs typeface="+mn-cs"/>
              </a:endParaRPr>
            </a:p>
          </p:txBody>
        </p:sp>
        <p:sp>
          <p:nvSpPr>
            <p:cNvPr id="53" name="Rectangle 52">
              <a:extLst>
                <a:ext uri="{FF2B5EF4-FFF2-40B4-BE49-F238E27FC236}">
                  <a16:creationId xmlns:a16="http://schemas.microsoft.com/office/drawing/2014/main" id="{64B52D73-EEFC-7A0A-6503-BFE7A973EB6A}"/>
                </a:ext>
              </a:extLst>
            </p:cNvPr>
            <p:cNvSpPr/>
            <p:nvPr/>
          </p:nvSpPr>
          <p:spPr>
            <a:xfrm>
              <a:off x="1203736" y="4553797"/>
              <a:ext cx="320565" cy="544143"/>
            </a:xfrm>
            <a:prstGeom prst="rect">
              <a:avLst/>
            </a:prstGeom>
            <a:gradFill flip="none" rotWithShape="1">
              <a:gsLst>
                <a:gs pos="0">
                  <a:srgbClr val="00C7FD">
                    <a:lumMod val="67000"/>
                  </a:srgbClr>
                </a:gs>
                <a:gs pos="48000">
                  <a:srgbClr val="00C7FD">
                    <a:lumMod val="97000"/>
                    <a:lumOff val="3000"/>
                  </a:srgbClr>
                </a:gs>
                <a:gs pos="100000">
                  <a:srgbClr val="00C7FD">
                    <a:lumMod val="60000"/>
                    <a:lumOff val="40000"/>
                  </a:srgbClr>
                </a:gs>
              </a:gsLst>
              <a:lin ang="162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a:ln>
                  <a:noFill/>
                </a:ln>
                <a:solidFill>
                  <a:srgbClr val="FFFFFF"/>
                </a:solidFill>
                <a:effectLst/>
                <a:uLnTx/>
                <a:uFillTx/>
                <a:latin typeface="IntelOne Display Regular" panose="020B0503020203020204" pitchFamily="34" charset="77"/>
                <a:ea typeface="+mn-ea"/>
                <a:cs typeface="+mn-cs"/>
              </a:endParaRPr>
            </a:p>
          </p:txBody>
        </p:sp>
        <p:sp>
          <p:nvSpPr>
            <p:cNvPr id="54" name="Rectangle 53">
              <a:extLst>
                <a:ext uri="{FF2B5EF4-FFF2-40B4-BE49-F238E27FC236}">
                  <a16:creationId xmlns:a16="http://schemas.microsoft.com/office/drawing/2014/main" id="{9341F573-2F24-E27F-7001-BDFE392A8AB1}"/>
                </a:ext>
              </a:extLst>
            </p:cNvPr>
            <p:cNvSpPr/>
            <p:nvPr/>
          </p:nvSpPr>
          <p:spPr>
            <a:xfrm>
              <a:off x="1619520" y="4465339"/>
              <a:ext cx="320565" cy="632601"/>
            </a:xfrm>
            <a:prstGeom prst="rect">
              <a:avLst/>
            </a:prstGeom>
            <a:gradFill flip="none" rotWithShape="1">
              <a:gsLst>
                <a:gs pos="0">
                  <a:srgbClr val="00C7FD">
                    <a:lumMod val="67000"/>
                  </a:srgbClr>
                </a:gs>
                <a:gs pos="48000">
                  <a:srgbClr val="00C7FD">
                    <a:lumMod val="97000"/>
                    <a:lumOff val="3000"/>
                  </a:srgbClr>
                </a:gs>
                <a:gs pos="100000">
                  <a:srgbClr val="00C7FD">
                    <a:lumMod val="60000"/>
                    <a:lumOff val="40000"/>
                  </a:srgbClr>
                </a:gs>
              </a:gsLst>
              <a:lin ang="162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a:ln>
                  <a:noFill/>
                </a:ln>
                <a:solidFill>
                  <a:srgbClr val="FFFFFF"/>
                </a:solidFill>
                <a:effectLst/>
                <a:uLnTx/>
                <a:uFillTx/>
                <a:latin typeface="IntelOne Display Regular" panose="020B0503020203020204" pitchFamily="34" charset="77"/>
                <a:ea typeface="+mn-ea"/>
                <a:cs typeface="+mn-cs"/>
              </a:endParaRPr>
            </a:p>
          </p:txBody>
        </p:sp>
        <p:sp>
          <p:nvSpPr>
            <p:cNvPr id="55" name="Rectangle 54">
              <a:extLst>
                <a:ext uri="{FF2B5EF4-FFF2-40B4-BE49-F238E27FC236}">
                  <a16:creationId xmlns:a16="http://schemas.microsoft.com/office/drawing/2014/main" id="{EC40DB86-4B5C-9C8D-7926-B229FB9805EE}"/>
                </a:ext>
              </a:extLst>
            </p:cNvPr>
            <p:cNvSpPr/>
            <p:nvPr/>
          </p:nvSpPr>
          <p:spPr>
            <a:xfrm>
              <a:off x="2035304" y="4258941"/>
              <a:ext cx="320565" cy="839000"/>
            </a:xfrm>
            <a:prstGeom prst="rect">
              <a:avLst/>
            </a:prstGeom>
            <a:gradFill flip="none" rotWithShape="1">
              <a:gsLst>
                <a:gs pos="0">
                  <a:srgbClr val="00C7FD">
                    <a:lumMod val="67000"/>
                  </a:srgbClr>
                </a:gs>
                <a:gs pos="48000">
                  <a:srgbClr val="00C7FD">
                    <a:lumMod val="97000"/>
                    <a:lumOff val="3000"/>
                  </a:srgbClr>
                </a:gs>
                <a:gs pos="100000">
                  <a:srgbClr val="00C7FD">
                    <a:lumMod val="60000"/>
                    <a:lumOff val="40000"/>
                  </a:srgbClr>
                </a:gs>
              </a:gsLst>
              <a:lin ang="162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a:ln>
                  <a:noFill/>
                </a:ln>
                <a:solidFill>
                  <a:srgbClr val="FFFFFF"/>
                </a:solidFill>
                <a:effectLst/>
                <a:uLnTx/>
                <a:uFillTx/>
                <a:latin typeface="IntelOne Display Regular" panose="020B0503020203020204" pitchFamily="34" charset="77"/>
                <a:ea typeface="+mn-ea"/>
                <a:cs typeface="+mn-cs"/>
              </a:endParaRPr>
            </a:p>
          </p:txBody>
        </p:sp>
        <p:sp>
          <p:nvSpPr>
            <p:cNvPr id="56" name="Rectangle 55">
              <a:extLst>
                <a:ext uri="{FF2B5EF4-FFF2-40B4-BE49-F238E27FC236}">
                  <a16:creationId xmlns:a16="http://schemas.microsoft.com/office/drawing/2014/main" id="{AAC13DDF-7038-BC33-5F5B-25DF56E9138D}"/>
                </a:ext>
              </a:extLst>
            </p:cNvPr>
            <p:cNvSpPr/>
            <p:nvPr/>
          </p:nvSpPr>
          <p:spPr>
            <a:xfrm>
              <a:off x="2451088" y="3896687"/>
              <a:ext cx="320565" cy="1201254"/>
            </a:xfrm>
            <a:prstGeom prst="rect">
              <a:avLst/>
            </a:prstGeom>
            <a:gradFill flip="none" rotWithShape="1">
              <a:gsLst>
                <a:gs pos="0">
                  <a:srgbClr val="00C7FD">
                    <a:lumMod val="67000"/>
                  </a:srgbClr>
                </a:gs>
                <a:gs pos="48000">
                  <a:srgbClr val="00C7FD">
                    <a:lumMod val="97000"/>
                    <a:lumOff val="3000"/>
                  </a:srgbClr>
                </a:gs>
                <a:gs pos="100000">
                  <a:srgbClr val="00C7FD">
                    <a:lumMod val="60000"/>
                    <a:lumOff val="40000"/>
                  </a:srgbClr>
                </a:gs>
              </a:gsLst>
              <a:lin ang="162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a:ln>
                  <a:noFill/>
                </a:ln>
                <a:solidFill>
                  <a:srgbClr val="FFFFFF"/>
                </a:solidFill>
                <a:effectLst/>
                <a:uLnTx/>
                <a:uFillTx/>
                <a:latin typeface="IntelOne Display Regular" panose="020B0503020203020204" pitchFamily="34" charset="77"/>
                <a:ea typeface="+mn-ea"/>
                <a:cs typeface="+mn-cs"/>
              </a:endParaRPr>
            </a:p>
          </p:txBody>
        </p:sp>
        <p:sp>
          <p:nvSpPr>
            <p:cNvPr id="57" name="Rectangle 56">
              <a:extLst>
                <a:ext uri="{FF2B5EF4-FFF2-40B4-BE49-F238E27FC236}">
                  <a16:creationId xmlns:a16="http://schemas.microsoft.com/office/drawing/2014/main" id="{E60034FE-C510-CC40-7F2A-A0F16A3AD025}"/>
                </a:ext>
              </a:extLst>
            </p:cNvPr>
            <p:cNvSpPr/>
            <p:nvPr/>
          </p:nvSpPr>
          <p:spPr>
            <a:xfrm>
              <a:off x="2866872" y="2969993"/>
              <a:ext cx="320565" cy="2127948"/>
            </a:xfrm>
            <a:prstGeom prst="rect">
              <a:avLst/>
            </a:prstGeom>
            <a:gradFill flip="none" rotWithShape="1">
              <a:gsLst>
                <a:gs pos="0">
                  <a:srgbClr val="00C7FD">
                    <a:lumMod val="67000"/>
                  </a:srgbClr>
                </a:gs>
                <a:gs pos="48000">
                  <a:srgbClr val="00C7FD">
                    <a:lumMod val="97000"/>
                    <a:lumOff val="3000"/>
                  </a:srgbClr>
                </a:gs>
                <a:gs pos="100000">
                  <a:srgbClr val="00C7FD">
                    <a:lumMod val="60000"/>
                    <a:lumOff val="40000"/>
                  </a:srgbClr>
                </a:gs>
              </a:gsLst>
              <a:lin ang="162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a:ln>
                  <a:noFill/>
                </a:ln>
                <a:solidFill>
                  <a:srgbClr val="FFFFFF"/>
                </a:solidFill>
                <a:effectLst/>
                <a:uLnTx/>
                <a:uFillTx/>
                <a:latin typeface="IntelOne Display Regular" panose="020B0503020203020204" pitchFamily="34" charset="77"/>
                <a:ea typeface="+mn-ea"/>
                <a:cs typeface="+mn-cs"/>
              </a:endParaRPr>
            </a:p>
          </p:txBody>
        </p:sp>
      </p:grpSp>
      <p:sp>
        <p:nvSpPr>
          <p:cNvPr id="51" name="Freeform 138">
            <a:extLst>
              <a:ext uri="{FF2B5EF4-FFF2-40B4-BE49-F238E27FC236}">
                <a16:creationId xmlns:a16="http://schemas.microsoft.com/office/drawing/2014/main" id="{0784704D-DBB2-9803-A5DD-B8540E8E88E2}"/>
              </a:ext>
            </a:extLst>
          </p:cNvPr>
          <p:cNvSpPr/>
          <p:nvPr/>
        </p:nvSpPr>
        <p:spPr>
          <a:xfrm>
            <a:off x="976306" y="2602258"/>
            <a:ext cx="2411140" cy="2015433"/>
          </a:xfrm>
          <a:custGeom>
            <a:avLst/>
            <a:gdLst>
              <a:gd name="connsiteX0" fmla="*/ 0 w 1944413"/>
              <a:gd name="connsiteY0" fmla="*/ 1828800 h 1828800"/>
              <a:gd name="connsiteX1" fmla="*/ 1944413 w 1944413"/>
              <a:gd name="connsiteY1" fmla="*/ 0 h 1828800"/>
              <a:gd name="connsiteX0" fmla="*/ 0 w 1923392"/>
              <a:gd name="connsiteY0" fmla="*/ 1886607 h 1886607"/>
              <a:gd name="connsiteX1" fmla="*/ 1923392 w 1923392"/>
              <a:gd name="connsiteY1" fmla="*/ 0 h 1886607"/>
              <a:gd name="connsiteX0" fmla="*/ 0 w 1923392"/>
              <a:gd name="connsiteY0" fmla="*/ 1886607 h 1886607"/>
              <a:gd name="connsiteX1" fmla="*/ 1923392 w 1923392"/>
              <a:gd name="connsiteY1" fmla="*/ 0 h 1886607"/>
              <a:gd name="connsiteX0" fmla="*/ 0 w 2091558"/>
              <a:gd name="connsiteY0" fmla="*/ 1592317 h 1592317"/>
              <a:gd name="connsiteX1" fmla="*/ 2091558 w 2091558"/>
              <a:gd name="connsiteY1" fmla="*/ 0 h 1592317"/>
              <a:gd name="connsiteX0" fmla="*/ 0 w 2091558"/>
              <a:gd name="connsiteY0" fmla="*/ 1592317 h 1592317"/>
              <a:gd name="connsiteX1" fmla="*/ 2091558 w 2091558"/>
              <a:gd name="connsiteY1" fmla="*/ 0 h 1592317"/>
              <a:gd name="connsiteX0" fmla="*/ 0 w 2091558"/>
              <a:gd name="connsiteY0" fmla="*/ 1592317 h 1592317"/>
              <a:gd name="connsiteX1" fmla="*/ 2091558 w 2091558"/>
              <a:gd name="connsiteY1" fmla="*/ 0 h 1592317"/>
              <a:gd name="connsiteX0" fmla="*/ 0 w 2091558"/>
              <a:gd name="connsiteY0" fmla="*/ 1592317 h 1592317"/>
              <a:gd name="connsiteX1" fmla="*/ 2091558 w 2091558"/>
              <a:gd name="connsiteY1" fmla="*/ 0 h 1592317"/>
              <a:gd name="connsiteX0" fmla="*/ 0 w 2091558"/>
              <a:gd name="connsiteY0" fmla="*/ 1592317 h 1592317"/>
              <a:gd name="connsiteX1" fmla="*/ 2091558 w 2091558"/>
              <a:gd name="connsiteY1" fmla="*/ 0 h 1592317"/>
              <a:gd name="connsiteX0" fmla="*/ 0 w 2026394"/>
              <a:gd name="connsiteY0" fmla="*/ 1401020 h 1401020"/>
              <a:gd name="connsiteX1" fmla="*/ 2026394 w 2026394"/>
              <a:gd name="connsiteY1" fmla="*/ 0 h 1401020"/>
              <a:gd name="connsiteX0" fmla="*/ 0 w 2026394"/>
              <a:gd name="connsiteY0" fmla="*/ 1401020 h 1401020"/>
              <a:gd name="connsiteX1" fmla="*/ 2026394 w 2026394"/>
              <a:gd name="connsiteY1" fmla="*/ 0 h 1401020"/>
              <a:gd name="connsiteX0" fmla="*/ 0 w 2039716"/>
              <a:gd name="connsiteY0" fmla="*/ 1317347 h 1317347"/>
              <a:gd name="connsiteX1" fmla="*/ 2039716 w 2039716"/>
              <a:gd name="connsiteY1" fmla="*/ 0 h 1317347"/>
              <a:gd name="connsiteX0" fmla="*/ 0 w 2039716"/>
              <a:gd name="connsiteY0" fmla="*/ 1317347 h 1317347"/>
              <a:gd name="connsiteX1" fmla="*/ 2039716 w 2039716"/>
              <a:gd name="connsiteY1" fmla="*/ 0 h 1317347"/>
            </a:gdLst>
            <a:ahLst/>
            <a:cxnLst>
              <a:cxn ang="0">
                <a:pos x="connsiteX0" y="connsiteY0"/>
              </a:cxn>
              <a:cxn ang="0">
                <a:pos x="connsiteX1" y="connsiteY1"/>
              </a:cxn>
            </a:cxnLst>
            <a:rect l="l" t="t" r="r" b="b"/>
            <a:pathLst>
              <a:path w="2039716" h="1317347">
                <a:moveTo>
                  <a:pt x="0" y="1317347"/>
                </a:moveTo>
                <a:cubicBezTo>
                  <a:pt x="1190595" y="1303698"/>
                  <a:pt x="1752539" y="863125"/>
                  <a:pt x="2039716" y="0"/>
                </a:cubicBezTo>
              </a:path>
            </a:pathLst>
          </a:custGeom>
          <a:noFill/>
          <a:ln w="136525" cap="rnd" cmpd="sng" algn="ctr">
            <a:solidFill>
              <a:schemeClr val="accent3"/>
            </a:solidFill>
            <a:prstDash val="solid"/>
            <a:miter lim="800000"/>
            <a:tailEnd type="triangle" w="med" len="sm"/>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FFFFFF"/>
              </a:solidFill>
              <a:effectLst/>
              <a:uLnTx/>
              <a:uFillTx/>
              <a:latin typeface="IntelOne Display Regular" panose="020B0503020203020204" pitchFamily="34" charset="77"/>
              <a:ea typeface="+mn-ea"/>
              <a:cs typeface="+mn-cs"/>
            </a:endParaRPr>
          </a:p>
        </p:txBody>
      </p:sp>
      <p:grpSp>
        <p:nvGrpSpPr>
          <p:cNvPr id="37" name="Group 36">
            <a:extLst>
              <a:ext uri="{FF2B5EF4-FFF2-40B4-BE49-F238E27FC236}">
                <a16:creationId xmlns:a16="http://schemas.microsoft.com/office/drawing/2014/main" id="{A881A66E-B34E-2CAF-2466-21E1CA87B160}"/>
              </a:ext>
            </a:extLst>
          </p:cNvPr>
          <p:cNvGrpSpPr/>
          <p:nvPr/>
        </p:nvGrpSpPr>
        <p:grpSpPr>
          <a:xfrm>
            <a:off x="732725" y="2599190"/>
            <a:ext cx="2516258" cy="627909"/>
            <a:chOff x="5563059" y="2293578"/>
            <a:chExt cx="4034863" cy="627909"/>
          </a:xfrm>
        </p:grpSpPr>
        <p:sp>
          <p:nvSpPr>
            <p:cNvPr id="38" name="TextBox 28">
              <a:extLst>
                <a:ext uri="{FF2B5EF4-FFF2-40B4-BE49-F238E27FC236}">
                  <a16:creationId xmlns:a16="http://schemas.microsoft.com/office/drawing/2014/main" id="{A7809B3F-1012-E498-CA70-2E1B43695098}"/>
                </a:ext>
              </a:extLst>
            </p:cNvPr>
            <p:cNvSpPr txBox="1"/>
            <p:nvPr/>
          </p:nvSpPr>
          <p:spPr>
            <a:xfrm>
              <a:off x="5563061" y="2293578"/>
              <a:ext cx="4034861" cy="369332"/>
            </a:xfrm>
            <a:prstGeom prst="rect">
              <a:avLst/>
            </a:prstGeom>
            <a:noFill/>
            <a:ln w="12700" cap="flat">
              <a:noFill/>
              <a:miter lim="400000"/>
            </a:ln>
            <a:effectLst/>
            <a:sp3d/>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FEC91B"/>
                  </a:solidFill>
                  <a:effectLst/>
                  <a:uLnTx/>
                  <a:uFillTx/>
                  <a:latin typeface="IntelOne Text Medium" panose="020B0503020203020204" pitchFamily="34" charset="77"/>
                  <a:ea typeface="Intel Clear bold" panose="020B0704020203020204" pitchFamily="34" charset="0"/>
                  <a:cs typeface="Intel Clear bold" panose="020B0704020203020204" pitchFamily="34" charset="0"/>
                </a:rPr>
                <a:t>Exponential</a:t>
              </a:r>
              <a:endParaRPr kumimoji="0" lang="en-US" sz="1400" b="0" i="0" u="none" strike="noStrike" kern="0" cap="none" spc="0" normalizeH="0" baseline="0" noProof="0" dirty="0">
                <a:ln>
                  <a:noFill/>
                </a:ln>
                <a:solidFill>
                  <a:srgbClr val="FEC91B"/>
                </a:solidFill>
                <a:effectLst/>
                <a:uLnTx/>
                <a:uFillTx/>
                <a:latin typeface="IntelOne Text Medium" panose="020B0503020203020204" pitchFamily="34" charset="77"/>
                <a:ea typeface="Intel Clear bold" panose="020B0704020203020204" pitchFamily="34" charset="0"/>
                <a:cs typeface="Intel Clear bold" panose="020B0704020203020204" pitchFamily="34" charset="0"/>
              </a:endParaRPr>
            </a:p>
          </p:txBody>
        </p:sp>
        <p:sp>
          <p:nvSpPr>
            <p:cNvPr id="48" name="TextBox 29">
              <a:extLst>
                <a:ext uri="{FF2B5EF4-FFF2-40B4-BE49-F238E27FC236}">
                  <a16:creationId xmlns:a16="http://schemas.microsoft.com/office/drawing/2014/main" id="{DA24F954-5CBF-F854-A462-427DDFB47CDD}"/>
                </a:ext>
              </a:extLst>
            </p:cNvPr>
            <p:cNvSpPr txBox="1"/>
            <p:nvPr/>
          </p:nvSpPr>
          <p:spPr>
            <a:xfrm>
              <a:off x="5563059" y="2675266"/>
              <a:ext cx="3194699" cy="246221"/>
            </a:xfrm>
            <a:prstGeom prst="rect">
              <a:avLst/>
            </a:prstGeom>
            <a:noFill/>
            <a:ln w="12700" cap="flat">
              <a:noFill/>
              <a:miter lim="400000"/>
            </a:ln>
            <a:effectLst/>
            <a:sp3d/>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EC91B"/>
                  </a:solidFill>
                  <a:effectLst/>
                  <a:uLnTx/>
                  <a:uFillTx/>
                  <a:latin typeface="IntelOne Text"/>
                  <a:ea typeface="Intel Clear Light" panose="020B0404020203020204" pitchFamily="34" charset="0"/>
                  <a:cs typeface="Intel Clear Light" panose="020B0404020203020204" pitchFamily="34" charset="0"/>
                </a:rPr>
                <a:t>CPU Core Growth</a:t>
              </a:r>
              <a:endParaRPr kumimoji="0" lang="en-US" sz="1100" b="0" i="0" u="none" strike="noStrike" kern="0" cap="none" spc="0" normalizeH="0" baseline="30000" noProof="0" dirty="0">
                <a:ln>
                  <a:noFill/>
                </a:ln>
                <a:solidFill>
                  <a:srgbClr val="FEC91B"/>
                </a:solidFill>
                <a:effectLst/>
                <a:uLnTx/>
                <a:uFillTx/>
                <a:latin typeface="IntelOne Display Regular" panose="020B0503020203020204" pitchFamily="34" charset="77"/>
                <a:ea typeface="Intel Clear Light" panose="020B0404020203020204" pitchFamily="34" charset="0"/>
                <a:cs typeface="Intel Clear Light" panose="020B0404020203020204" pitchFamily="34" charset="0"/>
              </a:endParaRPr>
            </a:p>
          </p:txBody>
        </p:sp>
      </p:grpSp>
      <p:sp>
        <p:nvSpPr>
          <p:cNvPr id="58" name="TextBox 57">
            <a:extLst>
              <a:ext uri="{FF2B5EF4-FFF2-40B4-BE49-F238E27FC236}">
                <a16:creationId xmlns:a16="http://schemas.microsoft.com/office/drawing/2014/main" id="{5CD0E386-09B9-47AA-BAE7-40D674ABAFDD}"/>
              </a:ext>
            </a:extLst>
          </p:cNvPr>
          <p:cNvSpPr txBox="1"/>
          <p:nvPr/>
        </p:nvSpPr>
        <p:spPr>
          <a:xfrm>
            <a:off x="683867" y="4851813"/>
            <a:ext cx="3071893"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1000" b="0" i="0" u="none" strike="noStrike" kern="1200" cap="none" spc="0" normalizeH="0" noProof="0" dirty="0">
                <a:ln>
                  <a:noFill/>
                </a:ln>
                <a:solidFill>
                  <a:schemeClr val="tx1"/>
                </a:solidFill>
                <a:effectLst/>
                <a:uLnTx/>
                <a:uFillTx/>
                <a:ea typeface="+mn-ea"/>
                <a:cs typeface="+mn-cs"/>
                <a:sym typeface="Helvetica Neue"/>
              </a:rPr>
              <a:t>2017     2018       2019     2020    2021    2022    2023</a:t>
            </a:r>
            <a:endParaRPr lang="en-US" sz="1000" dirty="0">
              <a:solidFill>
                <a:schemeClr val="tx1"/>
              </a:solidFill>
            </a:endParaRPr>
          </a:p>
        </p:txBody>
      </p:sp>
      <p:sp>
        <p:nvSpPr>
          <p:cNvPr id="63" name="TextBox 62">
            <a:extLst>
              <a:ext uri="{FF2B5EF4-FFF2-40B4-BE49-F238E27FC236}">
                <a16:creationId xmlns:a16="http://schemas.microsoft.com/office/drawing/2014/main" id="{B42B6264-0D73-69BE-4691-BF628F3BFB02}"/>
              </a:ext>
            </a:extLst>
          </p:cNvPr>
          <p:cNvSpPr txBox="1"/>
          <p:nvPr/>
        </p:nvSpPr>
        <p:spPr>
          <a:xfrm>
            <a:off x="8131287" y="4857816"/>
            <a:ext cx="3005526" cy="369332"/>
          </a:xfrm>
          <a:prstGeom prst="rect">
            <a:avLst/>
          </a:prstGeom>
          <a:noFill/>
        </p:spPr>
        <p:txBody>
          <a:bodyPr vert="horz" wrap="square" lIns="0" tIns="0" rIns="0" bIns="0" rtlCol="0">
            <a:spAutoFit/>
          </a:bodyPr>
          <a:lstStyle/>
          <a:p>
            <a:pPr marL="0" marR="0" lvl="0" indent="0" algn="ctr" defTabSz="530648"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ntelOne Text"/>
                <a:ea typeface="+mn-ea"/>
                <a:cs typeface="+mn-cs"/>
                <a:sym typeface="Helvetica Neue"/>
              </a:rPr>
              <a:t>Current cost percentage of server memory compared to other components</a:t>
            </a:r>
            <a:endParaRPr kumimoji="0" lang="en-US" sz="1200" b="0" i="0" u="none" strike="noStrike" kern="0" cap="none" spc="0" normalizeH="0" baseline="30000" noProof="0" dirty="0">
              <a:ln>
                <a:noFill/>
              </a:ln>
              <a:solidFill>
                <a:srgbClr val="FFFFFF"/>
              </a:solidFill>
              <a:effectLst/>
              <a:uLnTx/>
              <a:uFillTx/>
              <a:latin typeface="IntelOne Text"/>
              <a:ea typeface="+mn-ea"/>
              <a:cs typeface="+mn-cs"/>
              <a:sym typeface="Helvetica Neue"/>
            </a:endParaRPr>
          </a:p>
        </p:txBody>
      </p:sp>
      <p:cxnSp>
        <p:nvCxnSpPr>
          <p:cNvPr id="50" name="Straight Connector 49">
            <a:extLst>
              <a:ext uri="{FF2B5EF4-FFF2-40B4-BE49-F238E27FC236}">
                <a16:creationId xmlns:a16="http://schemas.microsoft.com/office/drawing/2014/main" id="{FAE131D1-839B-29BD-D0B5-44F14A4A14C9}"/>
              </a:ext>
            </a:extLst>
          </p:cNvPr>
          <p:cNvCxnSpPr>
            <a:cxnSpLocks/>
          </p:cNvCxnSpPr>
          <p:nvPr/>
        </p:nvCxnSpPr>
        <p:spPr>
          <a:xfrm flipV="1">
            <a:off x="655509" y="4810609"/>
            <a:ext cx="3071893" cy="3009"/>
          </a:xfrm>
          <a:prstGeom prst="line">
            <a:avLst/>
          </a:prstGeom>
          <a:noFill/>
          <a:ln w="9525" cap="flat" cmpd="sng" algn="ctr">
            <a:solidFill>
              <a:schemeClr val="bg2">
                <a:lumMod val="20000"/>
                <a:lumOff val="80000"/>
                <a:alpha val="49000"/>
              </a:schemeClr>
            </a:solidFill>
            <a:prstDash val="solid"/>
            <a:tailEnd type="none" w="med" len="sm"/>
          </a:ln>
          <a:effectLst/>
        </p:spPr>
      </p:cxnSp>
      <p:sp>
        <p:nvSpPr>
          <p:cNvPr id="46" name="Rectangle 45">
            <a:extLst>
              <a:ext uri="{FF2B5EF4-FFF2-40B4-BE49-F238E27FC236}">
                <a16:creationId xmlns:a16="http://schemas.microsoft.com/office/drawing/2014/main" id="{124D3BF2-E006-9C0A-2E51-DDFD8AE5092B}"/>
              </a:ext>
            </a:extLst>
          </p:cNvPr>
          <p:cNvSpPr/>
          <p:nvPr/>
        </p:nvSpPr>
        <p:spPr>
          <a:xfrm>
            <a:off x="8072054" y="1454058"/>
            <a:ext cx="3229586" cy="707886"/>
          </a:xfrm>
          <a:prstGeom prst="rect">
            <a:avLst/>
          </a:prstGeom>
        </p:spPr>
        <p:txBody>
          <a:bodyPr wrap="square">
            <a:spAutoFit/>
          </a:bodyPr>
          <a:lstStyle/>
          <a:p>
            <a:pPr marL="0" marR="0" lvl="0" indent="0" algn="ctr" defTabSz="609690" rtl="0" eaLnBrk="1" fontAlgn="auto" latinLnBrk="0" hangingPunct="1">
              <a:lnSpc>
                <a:spcPct val="100000"/>
              </a:lnSpc>
              <a:spcBef>
                <a:spcPts val="120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mj-lt"/>
                <a:ea typeface="Intel Clear Light" panose="020B0404020203020204" pitchFamily="34" charset="0"/>
                <a:cs typeface="Intel Clear Light" panose="020B0404020203020204" pitchFamily="34" charset="0"/>
                <a:sym typeface="Helvetica Neue"/>
              </a:rPr>
              <a:t>Memory </a:t>
            </a:r>
            <a:r>
              <a:rPr lang="en-US" sz="2000" dirty="0">
                <a:solidFill>
                  <a:schemeClr val="tx1"/>
                </a:solidFill>
                <a:latin typeface="+mj-lt"/>
                <a:ea typeface="Intel Clear Light" panose="020B0404020203020204" pitchFamily="34" charset="0"/>
                <a:cs typeface="Intel Clear Light" panose="020B0404020203020204" pitchFamily="34" charset="0"/>
              </a:rPr>
              <a:t>Is a Growing Percent of Server Costs</a:t>
            </a:r>
            <a:r>
              <a:rPr lang="en-US" sz="2000" baseline="30000" dirty="0">
                <a:solidFill>
                  <a:schemeClr val="tx1"/>
                </a:solidFill>
                <a:latin typeface="+mj-lt"/>
                <a:ea typeface="Intel Clear Light" panose="020B0404020203020204" pitchFamily="34" charset="0"/>
                <a:cs typeface="Intel Clear Light" panose="020B0404020203020204" pitchFamily="34" charset="0"/>
              </a:rPr>
              <a:t>3</a:t>
            </a:r>
            <a:endParaRPr kumimoji="0" lang="en-US" sz="2000" b="0" i="0" u="none" strike="noStrike" kern="0" cap="none" spc="0" normalizeH="0" baseline="30000" noProof="0" dirty="0">
              <a:ln>
                <a:noFill/>
              </a:ln>
              <a:solidFill>
                <a:schemeClr val="tx1"/>
              </a:solidFill>
              <a:effectLst/>
              <a:uLnTx/>
              <a:uFillTx/>
              <a:latin typeface="+mj-lt"/>
              <a:ea typeface="Intel Clear Light" panose="020B0404020203020204" pitchFamily="34" charset="0"/>
              <a:cs typeface="Intel Clear Light" panose="020B0404020203020204" pitchFamily="34" charset="0"/>
              <a:sym typeface="Helvetica Neue"/>
            </a:endParaRPr>
          </a:p>
        </p:txBody>
      </p:sp>
      <p:graphicFrame>
        <p:nvGraphicFramePr>
          <p:cNvPr id="64" name="Chart 63">
            <a:extLst>
              <a:ext uri="{FF2B5EF4-FFF2-40B4-BE49-F238E27FC236}">
                <a16:creationId xmlns:a16="http://schemas.microsoft.com/office/drawing/2014/main" id="{0F08313F-5C32-AE65-AC40-14C77643915A}"/>
              </a:ext>
            </a:extLst>
          </p:cNvPr>
          <p:cNvGraphicFramePr/>
          <p:nvPr>
            <p:extLst>
              <p:ext uri="{D42A27DB-BD31-4B8C-83A1-F6EECF244321}">
                <p14:modId xmlns:p14="http://schemas.microsoft.com/office/powerpoint/2010/main" val="1548942364"/>
              </p:ext>
            </p:extLst>
          </p:nvPr>
        </p:nvGraphicFramePr>
        <p:xfrm>
          <a:off x="8185814" y="2322510"/>
          <a:ext cx="2982825" cy="2585596"/>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Box 68">
            <a:extLst>
              <a:ext uri="{FF2B5EF4-FFF2-40B4-BE49-F238E27FC236}">
                <a16:creationId xmlns:a16="http://schemas.microsoft.com/office/drawing/2014/main" id="{071C8EFF-CEEC-8379-9688-962107FB66B1}"/>
              </a:ext>
            </a:extLst>
          </p:cNvPr>
          <p:cNvSpPr txBox="1"/>
          <p:nvPr/>
        </p:nvSpPr>
        <p:spPr>
          <a:xfrm>
            <a:off x="909379" y="5506214"/>
            <a:ext cx="9947674" cy="830997"/>
          </a:xfrm>
          <a:prstGeom prst="rect">
            <a:avLst/>
          </a:prstGeom>
          <a:noFill/>
        </p:spPr>
        <p:txBody>
          <a:bodyPr wrap="square">
            <a:spAutoFit/>
          </a:bodyPr>
          <a:lstStyle/>
          <a:p>
            <a:pPr algn="ctr">
              <a:lnSpc>
                <a:spcPct val="100000"/>
              </a:lnSpc>
              <a:spcBef>
                <a:spcPts val="0"/>
              </a:spcBef>
            </a:pPr>
            <a:r>
              <a:rPr lang="en-US" dirty="0">
                <a:solidFill>
                  <a:schemeClr val="tx1"/>
                </a:solidFill>
              </a:rPr>
              <a:t>Memory Density and Costs are not Scaling to Meet Data Center </a:t>
            </a:r>
          </a:p>
          <a:p>
            <a:pPr algn="ctr">
              <a:lnSpc>
                <a:spcPct val="100000"/>
              </a:lnSpc>
              <a:spcBef>
                <a:spcPts val="0"/>
              </a:spcBef>
            </a:pPr>
            <a:r>
              <a:rPr lang="en-US" dirty="0">
                <a:solidFill>
                  <a:schemeClr val="tx1"/>
                </a:solidFill>
              </a:rPr>
              <a:t>Workloads and Infrastructure Cost Requirements</a:t>
            </a:r>
          </a:p>
        </p:txBody>
      </p:sp>
      <p:grpSp>
        <p:nvGrpSpPr>
          <p:cNvPr id="59" name="Group 58">
            <a:extLst>
              <a:ext uri="{FF2B5EF4-FFF2-40B4-BE49-F238E27FC236}">
                <a16:creationId xmlns:a16="http://schemas.microsoft.com/office/drawing/2014/main" id="{58923765-0527-5F06-6D93-352C08551008}"/>
              </a:ext>
            </a:extLst>
          </p:cNvPr>
          <p:cNvGrpSpPr/>
          <p:nvPr/>
        </p:nvGrpSpPr>
        <p:grpSpPr>
          <a:xfrm>
            <a:off x="8708671" y="3030635"/>
            <a:ext cx="1001406" cy="1198213"/>
            <a:chOff x="5563059" y="2293578"/>
            <a:chExt cx="1605772" cy="1198213"/>
          </a:xfrm>
        </p:grpSpPr>
        <p:sp>
          <p:nvSpPr>
            <p:cNvPr id="60" name="TextBox 28">
              <a:extLst>
                <a:ext uri="{FF2B5EF4-FFF2-40B4-BE49-F238E27FC236}">
                  <a16:creationId xmlns:a16="http://schemas.microsoft.com/office/drawing/2014/main" id="{98EDD5F7-3FD8-D910-172A-D23240B468B6}"/>
                </a:ext>
              </a:extLst>
            </p:cNvPr>
            <p:cNvSpPr txBox="1"/>
            <p:nvPr/>
          </p:nvSpPr>
          <p:spPr>
            <a:xfrm>
              <a:off x="5563062" y="2293578"/>
              <a:ext cx="1593258" cy="492443"/>
            </a:xfrm>
            <a:prstGeom prst="rect">
              <a:avLst/>
            </a:prstGeom>
            <a:noFill/>
            <a:ln w="12700" cap="flat">
              <a:noFill/>
              <a:miter lim="400000"/>
            </a:ln>
            <a:effectLst/>
            <a:sp3d/>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IntelOne Text Medium" panose="020B0503020203020204" pitchFamily="34" charset="77"/>
                  <a:ea typeface="Intel Clear bold" panose="020B0704020203020204" pitchFamily="34" charset="0"/>
                  <a:cs typeface="Intel Clear bold" panose="020B0704020203020204" pitchFamily="34" charset="0"/>
                </a:rPr>
                <a:t>62%</a:t>
              </a:r>
              <a:endParaRPr kumimoji="0" lang="en-US" sz="1400" b="0" i="0" u="none" strike="noStrike" kern="0" cap="none" spc="0" normalizeH="0" baseline="0" noProof="0" dirty="0">
                <a:ln>
                  <a:noFill/>
                </a:ln>
                <a:solidFill>
                  <a:schemeClr val="tx1"/>
                </a:solidFill>
                <a:effectLst/>
                <a:uLnTx/>
                <a:uFillTx/>
                <a:latin typeface="IntelOne Text Medium" panose="020B0503020203020204" pitchFamily="34" charset="77"/>
                <a:ea typeface="Intel Clear bold" panose="020B0704020203020204" pitchFamily="34" charset="0"/>
                <a:cs typeface="Intel Clear bold" panose="020B0704020203020204" pitchFamily="34" charset="0"/>
              </a:endParaRPr>
            </a:p>
          </p:txBody>
        </p:sp>
        <p:sp>
          <p:nvSpPr>
            <p:cNvPr id="61" name="TextBox 29">
              <a:extLst>
                <a:ext uri="{FF2B5EF4-FFF2-40B4-BE49-F238E27FC236}">
                  <a16:creationId xmlns:a16="http://schemas.microsoft.com/office/drawing/2014/main" id="{9E6857A0-5FD8-4019-C1FE-D3A2094A6F18}"/>
                </a:ext>
              </a:extLst>
            </p:cNvPr>
            <p:cNvSpPr txBox="1"/>
            <p:nvPr/>
          </p:nvSpPr>
          <p:spPr>
            <a:xfrm>
              <a:off x="5563059" y="2753127"/>
              <a:ext cx="1605772" cy="738664"/>
            </a:xfrm>
            <a:prstGeom prst="rect">
              <a:avLst/>
            </a:prstGeom>
            <a:noFill/>
            <a:ln w="12700" cap="flat">
              <a:noFill/>
              <a:miter lim="400000"/>
            </a:ln>
            <a:effectLst/>
            <a:sp3d/>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IntelOne Text"/>
                  <a:ea typeface="Intel Clear Light" panose="020B0404020203020204" pitchFamily="34" charset="0"/>
                  <a:cs typeface="Intel Clear Light" panose="020B0404020203020204" pitchFamily="34" charset="0"/>
                </a:rPr>
                <a:t>of Server Costs is Memory</a:t>
              </a:r>
              <a:endParaRPr kumimoji="0" lang="en-US" sz="1100" b="0" i="0" u="none" strike="noStrike" kern="0" cap="none" spc="0" normalizeH="0" baseline="30000" noProof="0" dirty="0">
                <a:ln>
                  <a:noFill/>
                </a:ln>
                <a:solidFill>
                  <a:schemeClr val="tx1"/>
                </a:solidFill>
                <a:effectLst/>
                <a:uLnTx/>
                <a:uFillTx/>
                <a:latin typeface="IntelOne Display Regular" panose="020B0503020203020204" pitchFamily="34" charset="77"/>
                <a:ea typeface="Intel Clear Light" panose="020B0404020203020204" pitchFamily="34" charset="0"/>
                <a:cs typeface="Intel Clear Light" panose="020B0404020203020204" pitchFamily="34" charset="0"/>
              </a:endParaRPr>
            </a:p>
          </p:txBody>
        </p:sp>
      </p:grpSp>
    </p:spTree>
    <p:extLst>
      <p:ext uri="{BB962C8B-B14F-4D97-AF65-F5344CB8AC3E}">
        <p14:creationId xmlns:p14="http://schemas.microsoft.com/office/powerpoint/2010/main" val="3318322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89a408e5-53ab-41c5-8ad4-4891d8c81a73"/>
</p:tagLst>
</file>

<file path=ppt/tags/tag2.xml><?xml version="1.0" encoding="utf-8"?>
<p:tagLst xmlns:a="http://schemas.openxmlformats.org/drawingml/2006/main" xmlns:r="http://schemas.openxmlformats.org/officeDocument/2006/relationships" xmlns:p="http://schemas.openxmlformats.org/presentationml/2006/main">
  <p:tag name="OFFISYNC_SLIDE_GUID" val="19277a7c-cb15-4c66-a5d8-cbb1939c2579"/>
</p:tagLst>
</file>

<file path=ppt/tags/tag3.xml><?xml version="1.0" encoding="utf-8"?>
<p:tagLst xmlns:a="http://schemas.openxmlformats.org/drawingml/2006/main" xmlns:r="http://schemas.openxmlformats.org/officeDocument/2006/relationships" xmlns:p="http://schemas.openxmlformats.org/presentationml/2006/main">
  <p:tag name="OFFISYNC_SLIDE_GUID" val="21afae79-4ddc-4738-a7a1-a42a9b7acaee"/>
</p:tagLst>
</file>

<file path=ppt/tags/tag4.xml><?xml version="1.0" encoding="utf-8"?>
<p:tagLst xmlns:a="http://schemas.openxmlformats.org/drawingml/2006/main" xmlns:r="http://schemas.openxmlformats.org/officeDocument/2006/relationships" xmlns:p="http://schemas.openxmlformats.org/presentationml/2006/main">
  <p:tag name="OFFISYNC_SLIDE_GUID" val="21afae79-4ddc-4738-a7a1-a42a9b7acaee"/>
</p:tagLst>
</file>

<file path=ppt/tags/tag5.xml><?xml version="1.0" encoding="utf-8"?>
<p:tagLst xmlns:a="http://schemas.openxmlformats.org/drawingml/2006/main" xmlns:r="http://schemas.openxmlformats.org/officeDocument/2006/relationships" xmlns:p="http://schemas.openxmlformats.org/presentationml/2006/main">
  <p:tag name="OFFISYNC_SLIDE_GUID" val="21afae79-4ddc-4738-a7a1-a42a9b7acaee"/>
</p:tagLst>
</file>

<file path=ppt/theme/theme1.xml><?xml version="1.0" encoding="utf-8"?>
<a:theme xmlns:a="http://schemas.openxmlformats.org/drawingml/2006/main" name="Office Theme">
  <a:themeElements>
    <a:clrScheme name="intel2020-blue">
      <a:dk1>
        <a:srgbClr val="FFFFFF"/>
      </a:dk1>
      <a:lt1>
        <a:srgbClr val="525252"/>
      </a:lt1>
      <a:dk2>
        <a:srgbClr val="FFFFFF"/>
      </a:dk2>
      <a:lt2>
        <a:srgbClr val="004A86"/>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
        <a:cs typeface=""/>
      </a:majorFont>
      <a:minorFont>
        <a:latin typeface="IntelOn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d17196a-20b4-43f0-a3c5-3e7019acc96c">
      <UserInfo>
        <DisplayName>Mikisch, Erik</DisplayName>
        <AccountId>383</AccountId>
        <AccountType/>
      </UserInfo>
      <UserInfo>
        <DisplayName>Rodgers, Jeffrey</DisplayName>
        <AccountId>397</AccountId>
        <AccountType/>
      </UserInfo>
      <UserInfo>
        <DisplayName>Yazurlo, Susan</DisplayName>
        <AccountId>379</AccountId>
        <AccountType/>
      </UserInfo>
      <UserInfo>
        <DisplayName>Miura, SiobhanX</DisplayName>
        <AccountId>373</AccountId>
        <AccountType/>
      </UserInfo>
      <UserInfo>
        <DisplayName>Wong, Constance</DisplayName>
        <AccountId>381</AccountId>
        <AccountType/>
      </UserInfo>
      <UserInfo>
        <DisplayName>Goodman, Allison</DisplayName>
        <AccountId>424</AccountId>
        <AccountType/>
      </UserInfo>
      <UserInfo>
        <DisplayName>Emorhokpor, Ejiro</DisplayName>
        <AccountId>365</AccountId>
        <AccountType/>
      </UserInfo>
      <UserInfo>
        <DisplayName>Stukov, Lina</DisplayName>
        <AccountId>432</AccountId>
        <AccountType/>
      </UserInfo>
      <UserInfo>
        <DisplayName>Mcleod, Jeff</DisplayName>
        <AccountId>14</AccountId>
        <AccountType/>
      </UserInfo>
      <UserInfo>
        <DisplayName>Goncalves, Alessandro</DisplayName>
        <AccountId>492</AccountId>
        <AccountType/>
      </UserInfo>
    </SharedWithUsers>
    <lcf76f155ced4ddcb4097134ff3c332f xmlns="1fd6dd5f-3363-491c-b485-2d3f23f8ace7">
      <Terms xmlns="http://schemas.microsoft.com/office/infopath/2007/PartnerControls"/>
    </lcf76f155ced4ddcb4097134ff3c332f>
    <TaxCatchAll xmlns="a7bc6c04-a6f3-4b85-abcc-278c78dc5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8A547B0F8BB847923A1A38DD1CCD4F" ma:contentTypeVersion="16" ma:contentTypeDescription="Create a new document." ma:contentTypeScope="" ma:versionID="0153546e02fd5cdd7c6043cb97f62f89">
  <xsd:schema xmlns:xsd="http://www.w3.org/2001/XMLSchema" xmlns:xs="http://www.w3.org/2001/XMLSchema" xmlns:p="http://schemas.microsoft.com/office/2006/metadata/properties" xmlns:ns2="1fd6dd5f-3363-491c-b485-2d3f23f8ace7" xmlns:ns3="7d17196a-20b4-43f0-a3c5-3e7019acc96c" xmlns:ns4="a7bc6c04-a6f3-4b85-abcc-278c78dc556b" targetNamespace="http://schemas.microsoft.com/office/2006/metadata/properties" ma:root="true" ma:fieldsID="415f652c3818003e2ab2ee23f0a595a6" ns2:_="" ns3:_="" ns4:_="">
    <xsd:import namespace="1fd6dd5f-3363-491c-b485-2d3f23f8ace7"/>
    <xsd:import namespace="7d17196a-20b4-43f0-a3c5-3e7019acc96c"/>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6dd5f-3363-491c-b485-2d3f23f8a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17196a-20b4-43f0-a3c5-3e7019acc96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54a4b6b-f67c-4e41-94a6-af5d552b969e}" ma:internalName="TaxCatchAll" ma:showField="CatchAllData" ma:web="7d17196a-20b4-43f0-a3c5-3e7019acc9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4B8A99-8161-4D52-8DFD-478F5C1B3170}">
  <ds:schemaRefs>
    <ds:schemaRef ds:uri="23279d51-04a6-402e-a7f4-8795f12dfbd3"/>
    <ds:schemaRef ds:uri="833689c8-173b-4fa8-b5e1-a4e10a63ae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d17196a-20b4-43f0-a3c5-3e7019acc96c"/>
    <ds:schemaRef ds:uri="1fd6dd5f-3363-491c-b485-2d3f23f8ace7"/>
    <ds:schemaRef ds:uri="a7bc6c04-a6f3-4b85-abcc-278c78dc556b"/>
  </ds:schemaRefs>
</ds:datastoreItem>
</file>

<file path=customXml/itemProps2.xml><?xml version="1.0" encoding="utf-8"?>
<ds:datastoreItem xmlns:ds="http://schemas.openxmlformats.org/officeDocument/2006/customXml" ds:itemID="{201C66F3-FBD8-4B0F-98D9-445FE3649D01}">
  <ds:schemaRefs>
    <ds:schemaRef ds:uri="http://schemas.microsoft.com/sharepoint/v3/contenttype/forms"/>
  </ds:schemaRefs>
</ds:datastoreItem>
</file>

<file path=customXml/itemProps3.xml><?xml version="1.0" encoding="utf-8"?>
<ds:datastoreItem xmlns:ds="http://schemas.openxmlformats.org/officeDocument/2006/customXml" ds:itemID="{07FDEAA9-AD1D-4630-B452-730764475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6dd5f-3363-491c-b485-2d3f23f8ace7"/>
    <ds:schemaRef ds:uri="7d17196a-20b4-43f0-a3c5-3e7019acc96c"/>
    <ds:schemaRef ds:uri="a7bc6c04-a6f3-4b85-abcc-278c78dc5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13227</TotalTime>
  <Words>5173</Words>
  <Application>Microsoft Office PowerPoint</Application>
  <PresentationFormat>Widescreen</PresentationFormat>
  <Paragraphs>577</Paragraphs>
  <Slides>31</Slides>
  <Notes>21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31</vt:i4>
      </vt:variant>
    </vt:vector>
  </HeadingPairs>
  <TitlesOfParts>
    <vt:vector size="49" baseType="lpstr">
      <vt:lpstr>-apple-system</vt:lpstr>
      <vt:lpstr>Arial</vt:lpstr>
      <vt:lpstr>Calibri</vt:lpstr>
      <vt:lpstr>Helvetica Neue</vt:lpstr>
      <vt:lpstr>inherit</vt:lpstr>
      <vt:lpstr>Intel Clear</vt:lpstr>
      <vt:lpstr>Intel Clear Light</vt:lpstr>
      <vt:lpstr>IntelOne Display Light</vt:lpstr>
      <vt:lpstr>IntelOne Display Medium</vt:lpstr>
      <vt:lpstr>IntelOne Display Regular</vt:lpstr>
      <vt:lpstr>IntelOne Text</vt:lpstr>
      <vt:lpstr>IntelOne Text Bold</vt:lpstr>
      <vt:lpstr>IntelOne Text Light</vt:lpstr>
      <vt:lpstr>IntelOne Text Medium</vt:lpstr>
      <vt:lpstr>Segoe UI</vt:lpstr>
      <vt:lpstr>Times New Roman</vt:lpstr>
      <vt:lpstr>Wingdings</vt:lpstr>
      <vt:lpstr>Office Theme</vt:lpstr>
      <vt:lpstr>Path to CXL™  Maximizing Business Value for Data Centers</vt:lpstr>
      <vt:lpstr>Notices &amp; Disclaimers</vt:lpstr>
      <vt:lpstr>Agenda</vt:lpstr>
      <vt:lpstr>Memory and Data Tiering  of Today and the Near Future</vt:lpstr>
      <vt:lpstr>Memory and Data Tiering  of the Future</vt:lpstr>
      <vt:lpstr>Data Center Memory and Storage is Evolving</vt:lpstr>
      <vt:lpstr>Data Center Migration to CXL</vt:lpstr>
      <vt:lpstr>Today: Use Cases for  Intel® Optane™ Technology</vt:lpstr>
      <vt:lpstr>Today’s Data Center Workload Challenges</vt:lpstr>
      <vt:lpstr>Intel® Optane™ Still Solves Customer Problems Today!</vt:lpstr>
      <vt:lpstr>Optane Use Cases Today</vt:lpstr>
      <vt:lpstr>Example 1: Oracle Database on VMware vSphere</vt:lpstr>
      <vt:lpstr>Example 2: VMware Horizon VDI on VMware vSphere</vt:lpstr>
      <vt:lpstr>Example 3: Citrix on Nutanix</vt:lpstr>
      <vt:lpstr>The Open Standards Solution of CXL</vt:lpstr>
      <vt:lpstr>CXL™ Consortium – Industry-Wide Focus on the Future</vt:lpstr>
      <vt:lpstr>CXL™ Memory Ecosystem</vt:lpstr>
      <vt:lpstr>CXL 2.0 Intelligently Supports Memory Tiering</vt:lpstr>
      <vt:lpstr>Core CXL Usage:  Two-Tier Memory for Bandwidth or Capacity Expansion</vt:lpstr>
      <vt:lpstr>The Open Standards  ̶  CXL™ is The Future</vt:lpstr>
      <vt:lpstr>Moving from  Intel® Optane™ Technology to CXL </vt:lpstr>
      <vt:lpstr>Server Memory Architectures  Will Adapt to CXL</vt:lpstr>
      <vt:lpstr>Possible Usage Model Transition Examples</vt:lpstr>
      <vt:lpstr>Intel® Optane™ Technology and CXL™ Timeline</vt:lpstr>
      <vt:lpstr>Memory and Data Tiering are the Way Forward</vt:lpstr>
      <vt:lpstr>PowerPoint Presentation</vt:lpstr>
      <vt:lpstr>Public Examples 1: Growing CXL™ Ecosystem</vt:lpstr>
      <vt:lpstr>Public Examples 2: Growing CXL™ Ecosystem</vt:lpstr>
      <vt:lpstr>Intel® Optane™ Persistent Memory (PMem) 200 Series  with Oracle Database on VMware vSphere (slide 12)</vt:lpstr>
      <vt:lpstr>VMware Horizon VDI on VMware vSphere Configuration and Cost Details (slide 13)</vt:lpstr>
      <vt:lpstr>Citrix on Nutanix with Intel® Optane™ PMem 200 Series:  Greater Capacity, Scalability, and Cost Savings (slide 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to CXL™  using Intel® Optane™ Technology</dc:title>
  <dc:creator>Yazurlo, Susan</dc:creator>
  <cp:keywords>CTPClassification=CTP_NT</cp:keywords>
  <cp:lastModifiedBy>Miura, SiobhanX</cp:lastModifiedBy>
  <cp:revision>61</cp:revision>
  <cp:lastPrinted>2022-09-16T22:01:41Z</cp:lastPrinted>
  <dcterms:created xsi:type="dcterms:W3CDTF">2022-03-22T17:28:47Z</dcterms:created>
  <dcterms:modified xsi:type="dcterms:W3CDTF">2023-01-31T01:29:38Z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77294acb-f791-4422-865e-0b7527e37b89</vt:lpwstr>
  </property>
  <property fmtid="{D5CDD505-2E9C-101B-9397-08002B2CF9AE}" pid="3" name="CTP_TimeStamp">
    <vt:lpwstr>2020-08-21 21:49:33Z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0x010100508A547B0F8BB847923A1A38DD1CCD4F</vt:lpwstr>
  </property>
  <property fmtid="{D5CDD505-2E9C-101B-9397-08002B2CF9AE}" pid="9" name="MediaServiceImageTags">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ies>
</file>