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5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4"/>
    <p:sldMasterId id="2147483684" r:id="rId5"/>
  </p:sldMasterIdLst>
  <p:notesMasterIdLst>
    <p:notesMasterId r:id="rId87"/>
  </p:notesMasterIdLst>
  <p:handoutMasterIdLst>
    <p:handoutMasterId r:id="rId88"/>
  </p:handoutMasterIdLst>
  <p:sldIdLst>
    <p:sldId id="396" r:id="rId6"/>
    <p:sldId id="257" r:id="rId7"/>
    <p:sldId id="391" r:id="rId8"/>
    <p:sldId id="395" r:id="rId9"/>
    <p:sldId id="393" r:id="rId10"/>
    <p:sldId id="2147481493" r:id="rId11"/>
    <p:sldId id="388" r:id="rId12"/>
    <p:sldId id="390" r:id="rId13"/>
    <p:sldId id="2147471941" r:id="rId14"/>
    <p:sldId id="387" r:id="rId15"/>
    <p:sldId id="337" r:id="rId16"/>
    <p:sldId id="340" r:id="rId17"/>
    <p:sldId id="366" r:id="rId18"/>
    <p:sldId id="361" r:id="rId19"/>
    <p:sldId id="364" r:id="rId20"/>
    <p:sldId id="2147481499" r:id="rId21"/>
    <p:sldId id="352" r:id="rId22"/>
    <p:sldId id="376" r:id="rId23"/>
    <p:sldId id="383" r:id="rId24"/>
    <p:sldId id="372" r:id="rId25"/>
    <p:sldId id="373" r:id="rId26"/>
    <p:sldId id="2147481498" r:id="rId27"/>
    <p:sldId id="2147481505" r:id="rId28"/>
    <p:sldId id="2147481496" r:id="rId29"/>
    <p:sldId id="2147481497" r:id="rId30"/>
    <p:sldId id="2147481502" r:id="rId31"/>
    <p:sldId id="2147481504" r:id="rId32"/>
    <p:sldId id="2147481500" r:id="rId33"/>
    <p:sldId id="363" r:id="rId34"/>
    <p:sldId id="2147471942" r:id="rId35"/>
    <p:sldId id="2147471943" r:id="rId36"/>
    <p:sldId id="384" r:id="rId37"/>
    <p:sldId id="350" r:id="rId38"/>
    <p:sldId id="378" r:id="rId39"/>
    <p:sldId id="2147481495" r:id="rId40"/>
    <p:sldId id="362" r:id="rId41"/>
    <p:sldId id="379" r:id="rId42"/>
    <p:sldId id="386" r:id="rId43"/>
    <p:sldId id="365" r:id="rId44"/>
    <p:sldId id="293" r:id="rId45"/>
    <p:sldId id="342" r:id="rId46"/>
    <p:sldId id="367" r:id="rId47"/>
    <p:sldId id="289" r:id="rId48"/>
    <p:sldId id="368" r:id="rId49"/>
    <p:sldId id="369" r:id="rId50"/>
    <p:sldId id="294" r:id="rId51"/>
    <p:sldId id="2147471944" r:id="rId52"/>
    <p:sldId id="2147481486" r:id="rId53"/>
    <p:sldId id="2147481490" r:id="rId54"/>
    <p:sldId id="524" r:id="rId55"/>
    <p:sldId id="2147481485" r:id="rId56"/>
    <p:sldId id="2147481494" r:id="rId57"/>
    <p:sldId id="295" r:id="rId58"/>
    <p:sldId id="2147475707" r:id="rId59"/>
    <p:sldId id="2147475710" r:id="rId60"/>
    <p:sldId id="2147481483" r:id="rId61"/>
    <p:sldId id="2147481488" r:id="rId62"/>
    <p:sldId id="2147475614" r:id="rId63"/>
    <p:sldId id="2147481491" r:id="rId64"/>
    <p:sldId id="2147481484" r:id="rId65"/>
    <p:sldId id="2147481487" r:id="rId66"/>
    <p:sldId id="2147481489" r:id="rId67"/>
    <p:sldId id="399" r:id="rId68"/>
    <p:sldId id="259" r:id="rId69"/>
    <p:sldId id="260" r:id="rId70"/>
    <p:sldId id="403" r:id="rId71"/>
    <p:sldId id="404" r:id="rId72"/>
    <p:sldId id="405" r:id="rId73"/>
    <p:sldId id="406" r:id="rId74"/>
    <p:sldId id="407" r:id="rId75"/>
    <p:sldId id="271" r:id="rId76"/>
    <p:sldId id="2147475723" r:id="rId77"/>
    <p:sldId id="2147481478" r:id="rId78"/>
    <p:sldId id="297" r:id="rId79"/>
    <p:sldId id="382" r:id="rId80"/>
    <p:sldId id="292" r:id="rId81"/>
    <p:sldId id="370" r:id="rId82"/>
    <p:sldId id="371" r:id="rId83"/>
    <p:sldId id="402" r:id="rId84"/>
    <p:sldId id="408" r:id="rId85"/>
    <p:sldId id="380" r:id="rId86"/>
  </p:sldIdLst>
  <p:sldSz cx="12192000" cy="6858000"/>
  <p:notesSz cx="6858000" cy="9144000"/>
  <p:embeddedFontLst>
    <p:embeddedFont>
      <p:font typeface="HK Grotesk Medium" panose="020B0604020202020204" charset="0"/>
      <p:regular r:id="rId89"/>
    </p:embeddedFont>
    <p:embeddedFont>
      <p:font typeface="Intel Clear" panose="020B0604020202020204" charset="0"/>
      <p:regular r:id="rId90"/>
      <p:bold r:id="rId91"/>
      <p:italic r:id="rId92"/>
      <p:boldItalic r:id="rId93"/>
    </p:embeddedFont>
    <p:embeddedFont>
      <p:font typeface="Intel Clear Light" panose="020B0604020202020204" charset="0"/>
      <p:regular r:id="rId94"/>
      <p:italic r:id="rId95"/>
    </p:embeddedFont>
    <p:embeddedFont>
      <p:font typeface="IntelOne Display AR Medium" panose="020B0703020203020204" pitchFamily="34" charset="-78"/>
      <p:regular r:id="rId96"/>
    </p:embeddedFont>
    <p:embeddedFont>
      <p:font typeface="IntelOne Display Bold" panose="020B0803020203020204" pitchFamily="34" charset="0"/>
      <p:bold r:id="rId97"/>
    </p:embeddedFont>
    <p:embeddedFont>
      <p:font typeface="IntelOne Display CY Regular" panose="020B0503020203020204" charset="0"/>
      <p:regular r:id="rId98"/>
    </p:embeddedFont>
    <p:embeddedFont>
      <p:font typeface="IntelOne Display HE Medium" panose="020B0703020203020204" pitchFamily="34" charset="-79"/>
      <p:regular r:id="rId99"/>
    </p:embeddedFont>
    <p:embeddedFont>
      <p:font typeface="IntelOne Display Light" panose="020B0403020203020204" pitchFamily="34" charset="0"/>
      <p:regular r:id="rId100"/>
    </p:embeddedFont>
    <p:embeddedFont>
      <p:font typeface="IntelOne Display Medium" panose="020B0703020203020204" pitchFamily="34" charset="0"/>
      <p:regular r:id="rId101"/>
    </p:embeddedFont>
    <p:embeddedFont>
      <p:font typeface="IntelOne Display Regular" panose="020B0503020203020204" pitchFamily="34" charset="0"/>
      <p:regular r:id="rId102"/>
    </p:embeddedFont>
    <p:embeddedFont>
      <p:font typeface="IntelOne Text" panose="020B0503020203020204" pitchFamily="34" charset="0"/>
      <p:regular r:id="rId103"/>
      <p:italic r:id="rId104"/>
    </p:embeddedFont>
    <p:embeddedFont>
      <p:font typeface="IntelOne Text Bold" panose="020B0803020203020204" pitchFamily="34" charset="0"/>
      <p:bold r:id="rId105"/>
      <p:boldItalic r:id="rId106"/>
    </p:embeddedFont>
    <p:embeddedFont>
      <p:font typeface="IntelOne Text Light" panose="020B0403020203020204" pitchFamily="34" charset="0"/>
      <p:regular r:id="rId107"/>
      <p:italic r:id="rId108"/>
    </p:embeddedFont>
    <p:embeddedFont>
      <p:font typeface="IntelOne Text Medium" panose="020B0703020203020204" pitchFamily="34" charset="0"/>
      <p:regular r:id="rId109"/>
      <p:italic r:id="rId110"/>
    </p:embeddedFont>
    <p:embeddedFont>
      <p:font typeface="Segoe UI" panose="020B0502040204020203" pitchFamily="34" charset="0"/>
      <p:regular r:id="rId111"/>
      <p:bold r:id="rId112"/>
      <p:italic r:id="rId113"/>
      <p:boldItalic r:id="rId114"/>
    </p:embeddedFont>
    <p:embeddedFont>
      <p:font typeface="Segoe UI Symbol" panose="020B0502040204020203" pitchFamily="34" charset="0"/>
      <p:regular r:id="rId115"/>
    </p:embeddedFont>
    <p:embeddedFont>
      <p:font typeface="Segoe UI Variable Text Semibold" pitchFamily="2" charset="0"/>
      <p:bold r:id="rId11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19476-D3AB-22E1-ECD2-179DB6B2F30A}" name="Echevarria, Rick J" initials="RJE" userId="Echevarria, Rick J" providerId="None"/>
  <p188:author id="{F3AD30CE-3A72-4136-2EB4-33E6DEB2CDEA}" name="Ferron-Jones, Mike" initials="FJM" userId="S::mike.ferron-jones@intel.com::c58e0581-5a31-4534-8d93-08a7e8c4d2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8B5"/>
    <a:srgbClr val="000000"/>
    <a:srgbClr val="00C7FD"/>
    <a:srgbClr val="004A86"/>
    <a:srgbClr val="005288"/>
    <a:srgbClr val="000099"/>
    <a:srgbClr val="FFFFFF"/>
    <a:srgbClr val="EEE9FD"/>
    <a:srgbClr val="E96115"/>
    <a:srgbClr val="8F5D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D02E9E-35AC-4D75-B2AC-79D62C1CF15E}" v="19" dt="2024-04-16T23:56:31.6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85409" autoAdjust="0"/>
  </p:normalViewPr>
  <p:slideViewPr>
    <p:cSldViewPr snapToGrid="0">
      <p:cViewPr varScale="1">
        <p:scale>
          <a:sx n="74" d="100"/>
          <a:sy n="74" d="100"/>
        </p:scale>
        <p:origin x="1123" y="72"/>
      </p:cViewPr>
      <p:guideLst>
        <p:guide orient="horz" pos="2160"/>
        <p:guide pos="3840"/>
      </p:guideLst>
    </p:cSldViewPr>
  </p:slideViewPr>
  <p:notesTextViewPr>
    <p:cViewPr>
      <p:scale>
        <a:sx n="1" d="1"/>
        <a:sy n="1" d="1"/>
      </p:scale>
      <p:origin x="0" y="0"/>
    </p:cViewPr>
  </p:notesTextViewPr>
  <p:sorterViewPr>
    <p:cViewPr>
      <p:scale>
        <a:sx n="190" d="100"/>
        <a:sy n="190" d="100"/>
      </p:scale>
      <p:origin x="0" y="-70536"/>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presProps" Target="presProps.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font" Target="fonts/font1.fntdata"/><Relationship Id="rId112" Type="http://schemas.openxmlformats.org/officeDocument/2006/relationships/font" Target="fonts/font24.fntdata"/><Relationship Id="rId16" Type="http://schemas.openxmlformats.org/officeDocument/2006/relationships/slide" Target="slides/slide11.xml"/><Relationship Id="rId107" Type="http://schemas.openxmlformats.org/officeDocument/2006/relationships/font" Target="fonts/font19.fntdata"/><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font" Target="fonts/font14.fntdata"/><Relationship Id="rId5" Type="http://schemas.openxmlformats.org/officeDocument/2006/relationships/slideMaster" Target="slideMasters/slideMaster2.xml"/><Relationship Id="rId90" Type="http://schemas.openxmlformats.org/officeDocument/2006/relationships/font" Target="fonts/font2.fntdata"/><Relationship Id="rId95" Type="http://schemas.openxmlformats.org/officeDocument/2006/relationships/font" Target="fonts/font7.fntdata"/><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font" Target="fonts/font25.fntdata"/><Relationship Id="rId118" Type="http://schemas.openxmlformats.org/officeDocument/2006/relationships/viewProps" Target="viewProps.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font" Target="fonts/font15.fntdata"/><Relationship Id="rId108" Type="http://schemas.openxmlformats.org/officeDocument/2006/relationships/font" Target="fonts/font20.fntdata"/><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font" Target="fonts/font3.fntdata"/><Relationship Id="rId96"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font" Target="fonts/font26.fntdata"/><Relationship Id="rId119" Type="http://schemas.openxmlformats.org/officeDocument/2006/relationships/theme" Target="theme/theme1.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font" Target="fonts/font21.fntdata"/><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font" Target="fonts/font9.fntdata"/><Relationship Id="rId104" Type="http://schemas.openxmlformats.org/officeDocument/2006/relationships/font" Target="fonts/font16.fntdata"/><Relationship Id="rId120"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font" Target="fonts/font4.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notesMaster" Target="notesMasters/notesMaster1.xml"/><Relationship Id="rId110" Type="http://schemas.openxmlformats.org/officeDocument/2006/relationships/font" Target="fonts/font22.fntdata"/><Relationship Id="rId115" Type="http://schemas.openxmlformats.org/officeDocument/2006/relationships/font" Target="fonts/font27.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font" Target="fonts/font12.fntdata"/><Relationship Id="rId105" Type="http://schemas.openxmlformats.org/officeDocument/2006/relationships/font" Target="fonts/font17.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font" Target="fonts/font5.fntdata"/><Relationship Id="rId98" Type="http://schemas.openxmlformats.org/officeDocument/2006/relationships/font" Target="fonts/font10.fntdata"/><Relationship Id="rId121" Type="http://schemas.microsoft.com/office/2015/10/relationships/revisionInfo" Target="revisionInfo.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font" Target="fonts/font28.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handoutMaster" Target="handoutMasters/handoutMaster1.xml"/><Relationship Id="rId111" Type="http://schemas.openxmlformats.org/officeDocument/2006/relationships/font" Target="fonts/font23.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font" Target="fonts/font18.fntdata"/><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font" Target="fonts/font6.fntdata"/><Relationship Id="rId99" Type="http://schemas.openxmlformats.org/officeDocument/2006/relationships/font" Target="fonts/font11.fntdata"/><Relationship Id="rId101" Type="http://schemas.openxmlformats.org/officeDocument/2006/relationships/font" Target="fonts/font13.fntdata"/><Relationship Id="rId122" Type="http://schemas.microsoft.com/office/2018/10/relationships/authors" Target="author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bg1">
                <a:lumMod val="65000"/>
              </a:schemeClr>
            </a:solidFill>
            <a:ln>
              <a:noFill/>
            </a:ln>
            <a:effectLst/>
          </c:spPr>
          <c:invertIfNegative val="0"/>
          <c:val>
            <c:numRef>
              <c:f>SGX!$U$15:$U$17</c:f>
              <c:numCache>
                <c:formatCode>General</c:formatCode>
                <c:ptCount val="3"/>
                <c:pt idx="0">
                  <c:v>946</c:v>
                </c:pt>
                <c:pt idx="1">
                  <c:v>3774</c:v>
                </c:pt>
              </c:numCache>
            </c:numRef>
          </c:val>
          <c:extLst>
            <c:ext xmlns:c16="http://schemas.microsoft.com/office/drawing/2014/chart" uri="{C3380CC4-5D6E-409C-BE32-E72D297353CC}">
              <c16:uniqueId val="{00000000-F48D-43B1-B368-CAD40A25FFDA}"/>
            </c:ext>
          </c:extLst>
        </c:ser>
        <c:ser>
          <c:idx val="1"/>
          <c:order val="1"/>
          <c:spPr>
            <a:solidFill>
              <a:schemeClr val="accent1"/>
            </a:solidFill>
            <a:ln>
              <a:noFill/>
            </a:ln>
            <a:effectLst/>
          </c:spPr>
          <c:invertIfNegative val="0"/>
          <c:val>
            <c:numRef>
              <c:f>SGX!$V$15:$V$17</c:f>
              <c:numCache>
                <c:formatCode>General</c:formatCode>
                <c:ptCount val="3"/>
                <c:pt idx="0">
                  <c:v>1308</c:v>
                </c:pt>
                <c:pt idx="1">
                  <c:v>5052</c:v>
                </c:pt>
                <c:pt idx="2">
                  <c:v>12041</c:v>
                </c:pt>
              </c:numCache>
            </c:numRef>
          </c:val>
          <c:extLst>
            <c:ext xmlns:c16="http://schemas.microsoft.com/office/drawing/2014/chart" uri="{C3380CC4-5D6E-409C-BE32-E72D297353CC}">
              <c16:uniqueId val="{00000001-F48D-43B1-B368-CAD40A25FFDA}"/>
            </c:ext>
          </c:extLst>
        </c:ser>
        <c:ser>
          <c:idx val="2"/>
          <c:order val="2"/>
          <c:spPr>
            <a:solidFill>
              <a:srgbClr val="EF6C31"/>
            </a:solidFill>
            <a:ln>
              <a:noFill/>
            </a:ln>
            <a:effectLst/>
          </c:spPr>
          <c:invertIfNegative val="0"/>
          <c:val>
            <c:numRef>
              <c:f>SGX!$W$15:$W$17</c:f>
              <c:numCache>
                <c:formatCode>General</c:formatCode>
                <c:ptCount val="3"/>
                <c:pt idx="0">
                  <c:v>1214</c:v>
                </c:pt>
                <c:pt idx="1">
                  <c:v>4601</c:v>
                </c:pt>
                <c:pt idx="2">
                  <c:v>10872</c:v>
                </c:pt>
              </c:numCache>
            </c:numRef>
          </c:val>
          <c:extLst>
            <c:ext xmlns:c16="http://schemas.microsoft.com/office/drawing/2014/chart" uri="{C3380CC4-5D6E-409C-BE32-E72D297353CC}">
              <c16:uniqueId val="{00000002-F48D-43B1-B368-CAD40A25FFDA}"/>
            </c:ext>
          </c:extLst>
        </c:ser>
        <c:dLbls>
          <c:showLegendKey val="0"/>
          <c:showVal val="0"/>
          <c:showCatName val="0"/>
          <c:showSerName val="0"/>
          <c:showPercent val="0"/>
          <c:showBubbleSize val="0"/>
        </c:dLbls>
        <c:gapWidth val="219"/>
        <c:overlap val="-27"/>
        <c:axId val="1909276847"/>
        <c:axId val="1909279759"/>
      </c:barChart>
      <c:catAx>
        <c:axId val="1909276847"/>
        <c:scaling>
          <c:orientation val="minMax"/>
        </c:scaling>
        <c:delete val="1"/>
        <c:axPos val="b"/>
        <c:majorTickMark val="none"/>
        <c:minorTickMark val="none"/>
        <c:tickLblPos val="nextTo"/>
        <c:crossAx val="1909279759"/>
        <c:crosses val="autoZero"/>
        <c:auto val="1"/>
        <c:lblAlgn val="ctr"/>
        <c:lblOffset val="100"/>
        <c:noMultiLvlLbl val="0"/>
      </c:catAx>
      <c:valAx>
        <c:axId val="1909279759"/>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909276847"/>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spPr>
            <a:solidFill>
              <a:schemeClr val="bg1">
                <a:lumMod val="65000"/>
              </a:schemeClr>
            </a:solidFill>
            <a:ln>
              <a:noFill/>
            </a:ln>
            <a:effectLst/>
          </c:spPr>
          <c:invertIfNegative val="0"/>
          <c:val>
            <c:numRef>
              <c:f>TDX!$B$7:$B$10</c:f>
              <c:numCache>
                <c:formatCode>0%</c:formatCode>
                <c:ptCount val="4"/>
                <c:pt idx="0">
                  <c:v>1</c:v>
                </c:pt>
                <c:pt idx="1">
                  <c:v>1</c:v>
                </c:pt>
                <c:pt idx="2">
                  <c:v>1</c:v>
                </c:pt>
                <c:pt idx="3">
                  <c:v>0</c:v>
                </c:pt>
              </c:numCache>
            </c:numRef>
          </c:val>
          <c:extLst>
            <c:ext xmlns:c16="http://schemas.microsoft.com/office/drawing/2014/chart" uri="{C3380CC4-5D6E-409C-BE32-E72D297353CC}">
              <c16:uniqueId val="{00000000-2BC0-41CF-8CC1-59243F92BF51}"/>
            </c:ext>
          </c:extLst>
        </c:ser>
        <c:ser>
          <c:idx val="1"/>
          <c:order val="1"/>
          <c:spPr>
            <a:solidFill>
              <a:schemeClr val="accent1"/>
            </a:solidFill>
            <a:ln>
              <a:noFill/>
            </a:ln>
            <a:effectLst/>
          </c:spPr>
          <c:invertIfNegative val="0"/>
          <c:val>
            <c:numRef>
              <c:f>TDX!$C$7:$C$10</c:f>
              <c:numCache>
                <c:formatCode>0%</c:formatCode>
                <c:ptCount val="4"/>
                <c:pt idx="0">
                  <c:v>1.124859392575928</c:v>
                </c:pt>
                <c:pt idx="1">
                  <c:v>1.1560693641618498</c:v>
                </c:pt>
                <c:pt idx="2">
                  <c:v>1.3192612137203166</c:v>
                </c:pt>
                <c:pt idx="3">
                  <c:v>2.1786492374727668</c:v>
                </c:pt>
              </c:numCache>
            </c:numRef>
          </c:val>
          <c:extLst>
            <c:ext xmlns:c16="http://schemas.microsoft.com/office/drawing/2014/chart" uri="{C3380CC4-5D6E-409C-BE32-E72D297353CC}">
              <c16:uniqueId val="{00000001-2BC0-41CF-8CC1-59243F92BF51}"/>
            </c:ext>
          </c:extLst>
        </c:ser>
        <c:ser>
          <c:idx val="2"/>
          <c:order val="2"/>
          <c:spPr>
            <a:solidFill>
              <a:srgbClr val="EF6C31"/>
            </a:solidFill>
            <a:ln>
              <a:noFill/>
            </a:ln>
            <a:effectLst/>
          </c:spPr>
          <c:invertIfNegative val="0"/>
          <c:val>
            <c:numRef>
              <c:f>TDX!$D$7:$D$10</c:f>
              <c:numCache>
                <c:formatCode>0%</c:formatCode>
                <c:ptCount val="4"/>
                <c:pt idx="0">
                  <c:v>1.0798650168728909</c:v>
                </c:pt>
                <c:pt idx="1">
                  <c:v>1.1213872832369942</c:v>
                </c:pt>
                <c:pt idx="2">
                  <c:v>1.2796833773087071</c:v>
                </c:pt>
                <c:pt idx="3">
                  <c:v>2.0697167755991286</c:v>
                </c:pt>
              </c:numCache>
            </c:numRef>
          </c:val>
          <c:extLst>
            <c:ext xmlns:c16="http://schemas.microsoft.com/office/drawing/2014/chart" uri="{C3380CC4-5D6E-409C-BE32-E72D297353CC}">
              <c16:uniqueId val="{00000002-2BC0-41CF-8CC1-59243F92BF51}"/>
            </c:ext>
          </c:extLst>
        </c:ser>
        <c:dLbls>
          <c:showLegendKey val="0"/>
          <c:showVal val="0"/>
          <c:showCatName val="0"/>
          <c:showSerName val="0"/>
          <c:showPercent val="0"/>
          <c:showBubbleSize val="0"/>
        </c:dLbls>
        <c:gapWidth val="219"/>
        <c:overlap val="-27"/>
        <c:axId val="1567549263"/>
        <c:axId val="1567549679"/>
      </c:barChart>
      <c:catAx>
        <c:axId val="1567549263"/>
        <c:scaling>
          <c:orientation val="minMax"/>
        </c:scaling>
        <c:delete val="1"/>
        <c:axPos val="b"/>
        <c:majorTickMark val="none"/>
        <c:minorTickMark val="none"/>
        <c:tickLblPos val="nextTo"/>
        <c:crossAx val="1567549679"/>
        <c:crosses val="autoZero"/>
        <c:auto val="1"/>
        <c:lblAlgn val="ctr"/>
        <c:lblOffset val="100"/>
        <c:noMultiLvlLbl val="0"/>
      </c:catAx>
      <c:valAx>
        <c:axId val="1567549679"/>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56754926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11007-55DD-4953-AA4C-568C7B960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567F65-DC68-4D72-B0D6-C6DEFAE5A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64F017-A209-439E-A6E7-15E23391106E}" type="datetimeFigureOut">
              <a:rPr lang="en-US" smtClean="0"/>
              <a:t>4/16/2024</a:t>
            </a:fld>
            <a:endParaRPr lang="en-US"/>
          </a:p>
        </p:txBody>
      </p:sp>
      <p:sp>
        <p:nvSpPr>
          <p:cNvPr id="4" name="Footer Placeholder 3">
            <a:extLst>
              <a:ext uri="{FF2B5EF4-FFF2-40B4-BE49-F238E27FC236}">
                <a16:creationId xmlns:a16="http://schemas.microsoft.com/office/drawing/2014/main" id="{7B566DC2-A8B8-4C33-A060-005B53726C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8570C6-85C2-4AE0-96F9-E1FC620A57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D0A4D-AC6F-4705-8F3E-F6ED0C7AB3F2}" type="slidenum">
              <a:rPr lang="en-US" smtClean="0"/>
              <a:t>‹#›</a:t>
            </a:fld>
            <a:endParaRPr lang="en-US"/>
          </a:p>
        </p:txBody>
      </p:sp>
    </p:spTree>
    <p:extLst>
      <p:ext uri="{BB962C8B-B14F-4D97-AF65-F5344CB8AC3E}">
        <p14:creationId xmlns:p14="http://schemas.microsoft.com/office/powerpoint/2010/main" val="332093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EC105-3E63-4709-9ECA-2EB22CB2AA34}" type="datetimeFigureOut">
              <a:rPr lang="en-US" smtClean="0"/>
              <a:t>4/16/2024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92567-D7D7-4223-A842-9A06E6D4E1F9}" type="slidenum">
              <a:rPr lang="en-US" smtClean="0"/>
              <a:t>‹#›</a:t>
            </a:fld>
            <a:endParaRPr lang="en-US"/>
          </a:p>
        </p:txBody>
      </p:sp>
    </p:spTree>
    <p:extLst>
      <p:ext uri="{BB962C8B-B14F-4D97-AF65-F5344CB8AC3E}">
        <p14:creationId xmlns:p14="http://schemas.microsoft.com/office/powerpoint/2010/main" val="322756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github.com/gramineproject/contrib/tree/master/Curated-Apps"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azuremarketplace.microsoft.com/en-us/marketplace/apps?search=sgx&amp;page=1" TargetMode="Externa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mailto:paul.oneill@intel.com" TargetMode="External"/><Relationship Id="rId2" Type="http://schemas.openxmlformats.org/officeDocument/2006/relationships/slide" Target="../slides/slide46.xml"/><Relationship Id="rId1" Type="http://schemas.openxmlformats.org/officeDocument/2006/relationships/notesMaster" Target="../notesMasters/notesMaster1.xml"/><Relationship Id="rId5" Type="http://schemas.openxmlformats.org/officeDocument/2006/relationships/hyperlink" Target="mailto:jesse.schrater@intel.com" TargetMode="External"/><Relationship Id="rId4" Type="http://schemas.openxmlformats.org/officeDocument/2006/relationships/hyperlink" Target="mailto:dave.p.singh@intel.com"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a:t>
            </a:fld>
            <a:endParaRPr lang="en-US"/>
          </a:p>
        </p:txBody>
      </p:sp>
    </p:spTree>
    <p:extLst>
      <p:ext uri="{BB962C8B-B14F-4D97-AF65-F5344CB8AC3E}">
        <p14:creationId xmlns:p14="http://schemas.microsoft.com/office/powerpoint/2010/main" val="337026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Here we see the sectors and usages that are highly active in Confidential Computing.  Healthcare and financial services regularly handle high volumes of confidential, regulated information.  Retailers often have large databases of business confidential customer data and can use it for advanced analyses but need to keep it private.  Government organizations have many highly-sensitive applications and face advanced, persistent threats so confidentiality and security is paramount.  Industrial and edge deployments may have valuable data or software IP in distributed locations will less-rigorous physical security, so the technological protection of Confidential Computing is valued.</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Specifics of the usages vary widely but we do see some major groups.  Confidential multi-party collaborations, such as medical research and fraud detection, allow beneficial analysis without exposing private or regulated data to the other parties.  Often, these collaborations involve combining data for more robust AI (both training &amp; inference).  The movement toward cookie-less advertising technology has also opened up new usages for advertisers to combine multiple data sets in a privacy-preserving environment to better target customers.  Blockchain is a versatile technology for distributed record keeping; It has strong immutability but does not have many privacy protections which Confidential Computing can remedy.  Some deployments are using Confidential Computing to protect valuable content or software IP, such as premium video and valuable software deployed in far-flung locations outside the company’s immediate control.</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17</a:t>
            </a:fld>
            <a:endParaRPr lang="en-US"/>
          </a:p>
        </p:txBody>
      </p:sp>
    </p:spTree>
    <p:extLst>
      <p:ext uri="{BB962C8B-B14F-4D97-AF65-F5344CB8AC3E}">
        <p14:creationId xmlns:p14="http://schemas.microsoft.com/office/powerpoint/2010/main" val="11588511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(Compliance Example) Bosch is a technology and manufacturing leader in many areas, including Autonomous Driver Assistance Systems (ADAS).  To train the system, Bosch captures street footage from multiple car-mounted cameras.  The most accurate training occurs when they use the raw, unmodified footage but these images are loaded with personally identifiable information (PII) such as faces, license plates and correlated location data that is regulated under GDPR and other laws.  This data requires the highest level of care against misuse.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Bosch could solve the PII issue by de-identifying the images with blurs, but that decreases the model’s accuracy and could cause unpredictable vehicle behavior.  Instead, Bosch only handles the raw, unencrypted camera footage inside Intel SGX enclaves where software access is limited and even Bosch admins can’t view it.  The data prep enclave separates the PII from the rest of the image and stores it securely.  The de-identified footage can be used for other analyses.  The PII is rejoined to the footage inside a second SGX enclave where it is used to train the ADAS model.  The PII is never unencrypted outside an enclave, keeping Bosch compliant the GDPR’s strict privacy regulations.</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18</a:t>
            </a:fld>
            <a:endParaRPr lang="en-US"/>
          </a:p>
        </p:txBody>
      </p:sp>
    </p:spTree>
    <p:extLst>
      <p:ext uri="{BB962C8B-B14F-4D97-AF65-F5344CB8AC3E}">
        <p14:creationId xmlns:p14="http://schemas.microsoft.com/office/powerpoint/2010/main" val="21920009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(Compliance &amp; Sovereignty Example) Proximus is the largest communications service and mobile provider in Belgium.  Like many </a:t>
            </a:r>
            <a:r>
              <a:rPr lang="en-US" sz="1800" err="1">
                <a:effectLst/>
                <a:latin typeface="Calibri" panose="020F0502020204030204" pitchFamily="34" charset="0"/>
                <a:ea typeface="Calibri" panose="020F0502020204030204" pitchFamily="34" charset="0"/>
                <a:cs typeface="Times New Roman" panose="02020603050405020304" pitchFamily="18" charset="0"/>
              </a:rPr>
              <a:t>CoSPs</a:t>
            </a:r>
            <a:r>
              <a:rPr lang="en-US" sz="1800">
                <a:effectLst/>
                <a:latin typeface="Calibri" panose="020F0502020204030204" pitchFamily="34" charset="0"/>
                <a:ea typeface="Calibri" panose="020F0502020204030204" pitchFamily="34" charset="0"/>
                <a:cs typeface="Times New Roman" panose="02020603050405020304" pitchFamily="18" charset="0"/>
              </a:rPr>
              <a:t>, Proximus is on a journey to make greater use of public cloud services for workloads outside core network operations, taking advantage of positive economics and scale.  Proximus handles data across all levels of confidentiality and regulatory sensitivity, so a one-size-fits-all cloud deployment could leave them exposed to compliance or sovereignty violations.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Proximus worked with Microsoft Azure to develop an automated, container-based data placement system that routes data and workloads to cloud infrastructure with the right level of protection.  The “public zone” processes data with no sensitive or regulated data and is the lowest TCO zone.  The “private zone” handles Proximus’ business confidential workloads, such as billing and account management, and uses VM-isolation Confidential Computing, often with off-the-shelf software.  (VM-isolation uses Azure’s AMD SEV-SNP technology now but may switch to Intel TDX when available).  The “regulated &amp; sovereign zone” handles personally identifiable and regulated data that require the highest level of care under GDPR and other laws, including subscriber details and call logs.  This zone uses purpose-built, privacy-preserving applications run inside Intel SGX enclaves inside targeted, sovereign European data centers, adding both geo-location and data control enforcement to Proximus’ sovereignty program.</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19</a:t>
            </a:fld>
            <a:endParaRPr lang="en-US"/>
          </a:p>
        </p:txBody>
      </p:sp>
    </p:spTree>
    <p:extLst>
      <p:ext uri="{BB962C8B-B14F-4D97-AF65-F5344CB8AC3E}">
        <p14:creationId xmlns:p14="http://schemas.microsoft.com/office/powerpoint/2010/main" val="2092942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(Compliance &amp; Multi-Party Example) Novartis Biome is a pharmaceutical and medical device company specializing in rare disease diagnostics and treatments.  Since these diseases are rare, data is sparse and spread across multiple hospitals and healthcare institutions.  Compiling a sufficiently large data set for accurate analysis requires collecting data from many sources.  This data is tightly regulated under HIPAA, GDPR and other laws, and often judged to be too sensitive to be moved off-prem from the institution.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Novartis Biome worked with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BeeKeeperAI</a:t>
            </a:r>
            <a:r>
              <a:rPr lang="en-US" sz="1800">
                <a:effectLst/>
                <a:latin typeface="Calibri" panose="020F0502020204030204" pitchFamily="34" charset="0"/>
                <a:ea typeface="Calibri" panose="020F0502020204030204" pitchFamily="34" charset="0"/>
                <a:cs typeface="Times New Roman" panose="02020603050405020304" pitchFamily="18" charset="0"/>
              </a:rPr>
              <a:t> to develop a federated learning solution that allows multiple institutions to contribute their data to a diagnostic model in a compliant fashion.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BeeKeeperAI</a:t>
            </a:r>
            <a:r>
              <a:rPr lang="en-US" sz="1800">
                <a:effectLst/>
                <a:latin typeface="Calibri" panose="020F0502020204030204" pitchFamily="34" charset="0"/>
                <a:ea typeface="Calibri" panose="020F0502020204030204" pitchFamily="34" charset="0"/>
                <a:cs typeface="Times New Roman" panose="02020603050405020304" pitchFamily="18" charset="0"/>
              </a:rPr>
              <a:t> provisioned a node at each contributing hospital with analytics and models protected inside Intel SGX enclaves.  Each node analyzes the local data on-prem then sends updated results and model weights to a master consolidation node in the cloud, which combines results into a single, aggregated model.  Inside the SGX enclaves, neither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BeeKeeperAI</a:t>
            </a:r>
            <a:r>
              <a:rPr lang="en-US" sz="1800">
                <a:effectLst/>
                <a:latin typeface="Calibri" panose="020F0502020204030204" pitchFamily="34" charset="0"/>
                <a:ea typeface="Calibri" panose="020F0502020204030204" pitchFamily="34" charset="0"/>
                <a:cs typeface="Times New Roman" panose="02020603050405020304" pitchFamily="18" charset="0"/>
              </a:rPr>
              <a:t> nor Novartis can see the individual health records, and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BeeKeeper’s</a:t>
            </a:r>
            <a:r>
              <a:rPr lang="en-US" sz="1800">
                <a:effectLst/>
                <a:latin typeface="Calibri" panose="020F0502020204030204" pitchFamily="34" charset="0"/>
                <a:ea typeface="Calibri" panose="020F0502020204030204" pitchFamily="34" charset="0"/>
                <a:cs typeface="Times New Roman" panose="02020603050405020304" pitchFamily="18" charset="0"/>
              </a:rPr>
              <a:t> proprietary software is protected from tampering or theft out in the field.  This system enables all parties to benefit from a consolidated analysis without every breaking compliance.</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20</a:t>
            </a:fld>
            <a:endParaRPr lang="en-US"/>
          </a:p>
        </p:txBody>
      </p:sp>
    </p:spTree>
    <p:extLst>
      <p:ext uri="{BB962C8B-B14F-4D97-AF65-F5344CB8AC3E}">
        <p14:creationId xmlns:p14="http://schemas.microsoft.com/office/powerpoint/2010/main" val="494204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(Security Example)  Scalable multi-cloud key management can be complex and expensive, often leveraging dedicated Hardware Security Model (HSM) nodes.  Fortanix saw an opportunity to create a software-based key management system (KMS) based on the hardware-based security provided by Intel SGX enclaves.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Fortanix Self-Defending KMS is a software-based solution that provides strong, hardware-hardened key security and management.  Installed on an Intel SGX-enabled server on-prem or in the cloud, Fortanix Self-Defending KMS only handles unencrypted key information and processes inside a protected SGX enclave using a minimalistic trusted code base.  Outside the enclave, key information is always encrypted.  Deployed in the cloud, the SGX enclave creates a technological separation from the cloud provider’s software stack and admins, increasing security and control over the customer’s keys.</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21</a:t>
            </a:fld>
            <a:endParaRPr lang="en-US"/>
          </a:p>
        </p:txBody>
      </p:sp>
    </p:spTree>
    <p:extLst>
      <p:ext uri="{BB962C8B-B14F-4D97-AF65-F5344CB8AC3E}">
        <p14:creationId xmlns:p14="http://schemas.microsoft.com/office/powerpoint/2010/main" val="42726678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AC72-14EB-D4BA-938A-89453DFAB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FC448-D3DA-866B-81C0-D5DD65A20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B74C8-6836-F55D-D084-5DC11C88ECA7}"/>
              </a:ext>
            </a:extLst>
          </p:cNvPr>
          <p:cNvSpPr>
            <a:spLocks noGrp="1"/>
          </p:cNvSpPr>
          <p:nvPr>
            <p:ph type="body" idx="1"/>
          </p:nvPr>
        </p:nvSpPr>
        <p:spPr/>
        <p:txBody>
          <a:bodyPr/>
          <a:lstStyle/>
          <a:p>
            <a:r>
              <a:rPr lang="en-US" dirty="0"/>
              <a:t>NOTE TO PRESENTER:  Be mindful of your claims regarding compliance. Confidential Computing will not automatically make a customer compliant like it is an on/off switch.  Think of compliance more as a spectrum from weak to strong encompassing data handling practices, policies, technological safeguards and more. Applied as part of a full-spectrum compliance program, Confidential Computing can help customers move toward a stronger compliance position.</a:t>
            </a:r>
          </a:p>
          <a:p>
            <a:endParaRPr lang="en-US" dirty="0"/>
          </a:p>
          <a:p>
            <a:r>
              <a:rPr lang="en-US" dirty="0"/>
              <a:t>Regulations on data privacy and security are pervasive around the world including well-known laws such as GDPR, HIPAA and PIPL.  They describe the responsibilities of organizations to protect the confidentiality data in their possession.  Poor data handling practices or sloppy security can lead to data exposures and, consequently, substantial penalties levied by regulators.</a:t>
            </a:r>
          </a:p>
          <a:p>
            <a:endParaRPr lang="en-US" dirty="0"/>
          </a:p>
          <a:p>
            <a:r>
              <a:rPr lang="en-US" dirty="0"/>
              <a:t>With the rise of AI, governments are putting in place additional regulations to help mitigate risks of data breaches or model manipulation.  These include the European Union AI Act and the US Executive Order on Safe, Secure and Trustworthy AI.</a:t>
            </a:r>
          </a:p>
          <a:p>
            <a:endParaRPr lang="en-US" dirty="0"/>
          </a:p>
          <a:p>
            <a:r>
              <a:rPr lang="en-US" dirty="0"/>
              <a:t>In general, the easiest and safest path to comply with data privacy and security regulations was to lock the data in silos and “deactivate” it.  Don’t use or share it because doing so risks data exposure or loss that could lead to a breach and/or compliance violation.</a:t>
            </a:r>
          </a:p>
        </p:txBody>
      </p:sp>
      <p:sp>
        <p:nvSpPr>
          <p:cNvPr id="4" name="Slide Number Placeholder 3">
            <a:extLst>
              <a:ext uri="{FF2B5EF4-FFF2-40B4-BE49-F238E27FC236}">
                <a16:creationId xmlns:a16="http://schemas.microsoft.com/office/drawing/2014/main" id="{09FA5AB3-C4B6-9049-AE63-CAB55FDAF6EC}"/>
              </a:ext>
            </a:extLst>
          </p:cNvPr>
          <p:cNvSpPr>
            <a:spLocks noGrp="1"/>
          </p:cNvSpPr>
          <p:nvPr>
            <p:ph type="sldNum" sz="quarter" idx="5"/>
          </p:nvPr>
        </p:nvSpPr>
        <p:spPr/>
        <p:txBody>
          <a:bodyPr/>
          <a:lstStyle/>
          <a:p>
            <a:fld id="{43D92567-D7D7-4223-A842-9A06E6D4E1F9}" type="slidenum">
              <a:rPr lang="en-US" smtClean="0"/>
              <a:t>23</a:t>
            </a:fld>
            <a:endParaRPr lang="en-US"/>
          </a:p>
        </p:txBody>
      </p:sp>
    </p:spTree>
    <p:extLst>
      <p:ext uri="{BB962C8B-B14F-4D97-AF65-F5344CB8AC3E}">
        <p14:creationId xmlns:p14="http://schemas.microsoft.com/office/powerpoint/2010/main" val="20129323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tension between Innovation and Regulation can be high.  In the case of AI, the market is innovating and evolving rapidly.  Customers are in a big hurry to capitalize on this technology that’s coming like a freight train.  But on the other hand, new and existing regulations are being put in place to make sure that technology evolves in ways that protects people’s rights and is a net-positive for society.</a:t>
            </a:r>
          </a:p>
          <a:p>
            <a:endParaRPr lang="en-US" dirty="0"/>
          </a:p>
          <a:p>
            <a:r>
              <a:rPr lang="en-US" dirty="0"/>
              <a:t>The standard narrative is that Innovation and Regulation are opposing forces that will crash into each other, creating chaos and slowing customers down.  Is that where we’re headed in the new AI age?</a:t>
            </a:r>
          </a:p>
        </p:txBody>
      </p:sp>
      <p:sp>
        <p:nvSpPr>
          <p:cNvPr id="4" name="Slide Number Placeholder 3"/>
          <p:cNvSpPr>
            <a:spLocks noGrp="1"/>
          </p:cNvSpPr>
          <p:nvPr>
            <p:ph type="sldNum" sz="quarter" idx="5"/>
          </p:nvPr>
        </p:nvSpPr>
        <p:spPr/>
        <p:txBody>
          <a:bodyPr/>
          <a:lstStyle/>
          <a:p>
            <a:fld id="{43D92567-D7D7-4223-A842-9A06E6D4E1F9}" type="slidenum">
              <a:rPr lang="en-US" smtClean="0"/>
              <a:t>24</a:t>
            </a:fld>
            <a:endParaRPr lang="en-US"/>
          </a:p>
        </p:txBody>
      </p:sp>
    </p:spTree>
    <p:extLst>
      <p:ext uri="{BB962C8B-B14F-4D97-AF65-F5344CB8AC3E}">
        <p14:creationId xmlns:p14="http://schemas.microsoft.com/office/powerpoint/2010/main" val="37959850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p>
          <a:p>
            <a:endParaRPr lang="en-US" dirty="0"/>
          </a:p>
          <a:p>
            <a:r>
              <a:rPr lang="en-US" dirty="0"/>
              <a:t>With Confidential Computing, organizations can align their innovative business and technology initiatives with their compliance programs.  By protecting sensitive or regulated data and helping secure important workloads, compliance and innovation can be force multipliers for each other.  Confidential Computing can help get Innovation and Compliance pulling in the same direction.</a:t>
            </a:r>
          </a:p>
        </p:txBody>
      </p:sp>
      <p:sp>
        <p:nvSpPr>
          <p:cNvPr id="4" name="Slide Number Placeholder 3"/>
          <p:cNvSpPr>
            <a:spLocks noGrp="1"/>
          </p:cNvSpPr>
          <p:nvPr>
            <p:ph type="sldNum" sz="quarter" idx="5"/>
          </p:nvPr>
        </p:nvSpPr>
        <p:spPr/>
        <p:txBody>
          <a:bodyPr/>
          <a:lstStyle/>
          <a:p>
            <a:fld id="{43D92567-D7D7-4223-A842-9A06E6D4E1F9}" type="slidenum">
              <a:rPr lang="en-US" smtClean="0"/>
              <a:t>25</a:t>
            </a:fld>
            <a:endParaRPr lang="en-US"/>
          </a:p>
        </p:txBody>
      </p:sp>
    </p:spTree>
    <p:extLst>
      <p:ext uri="{BB962C8B-B14F-4D97-AF65-F5344CB8AC3E}">
        <p14:creationId xmlns:p14="http://schemas.microsoft.com/office/powerpoint/2010/main" val="13293137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look at one example of how the capabilities delivered by Confidential Computing align with the requirements laid out in the new AI regulations from the US and Europe.</a:t>
            </a:r>
          </a:p>
          <a:p>
            <a:endParaRPr lang="en-US" dirty="0"/>
          </a:p>
          <a:p>
            <a:r>
              <a:rPr lang="en-US" dirty="0"/>
              <a:t>The EU AI Act states that applicable AI deployments must be…[read regulation text].  The U.S. Executive Order on AI also says agencies (and those that supply government projects) must…[read text].</a:t>
            </a:r>
          </a:p>
          <a:p>
            <a:endParaRPr lang="en-US" dirty="0"/>
          </a:p>
          <a:p>
            <a:r>
              <a:rPr lang="en-US" dirty="0"/>
              <a:t>The confidentiality and security requirements described in these regulations map directly to what Confidential Computing can do.  The hardware-enforced Trusted Execution environment helps protect data from exposure to unauthorized parties.  Running AI training or inference inside an attested TEE can thwart efforts to take or manipulate the data, as well as protect the model itself from tampering or theft.  The isolation of the TEE plus attestation protects the deployment against vulnerabilities or Zero Day attacks on the software outside the TEE.  For example, malware in a corrupted Host OS cannot access data and code protected inside a TEE.</a:t>
            </a:r>
          </a:p>
          <a:p>
            <a:endParaRPr lang="en-US" dirty="0"/>
          </a:p>
          <a:p>
            <a:r>
              <a:rPr lang="en-US" dirty="0"/>
              <a:t>With Confidential Computing, you can see how organizations can innovate while strengthen efforts to innovate while remaining</a:t>
            </a:r>
          </a:p>
        </p:txBody>
      </p:sp>
      <p:sp>
        <p:nvSpPr>
          <p:cNvPr id="4" name="Slide Number Placeholder 3"/>
          <p:cNvSpPr>
            <a:spLocks noGrp="1"/>
          </p:cNvSpPr>
          <p:nvPr>
            <p:ph type="sldNum" sz="quarter" idx="5"/>
          </p:nvPr>
        </p:nvSpPr>
        <p:spPr/>
        <p:txBody>
          <a:bodyPr/>
          <a:lstStyle/>
          <a:p>
            <a:fld id="{43D92567-D7D7-4223-A842-9A06E6D4E1F9}" type="slidenum">
              <a:rPr lang="en-US" smtClean="0"/>
              <a:t>26</a:t>
            </a:fld>
            <a:endParaRPr lang="en-US"/>
          </a:p>
        </p:txBody>
      </p:sp>
    </p:spTree>
    <p:extLst>
      <p:ext uri="{BB962C8B-B14F-4D97-AF65-F5344CB8AC3E}">
        <p14:creationId xmlns:p14="http://schemas.microsoft.com/office/powerpoint/2010/main" val="1595005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PRESENTER NOTE:  This slide summarizes the ways that Confidential Computing can enhance compliance.  This slide can be used to summarize the section or as a stand-alone slide.</a:t>
            </a:r>
          </a:p>
          <a:p>
            <a:endParaRPr lang="en-US" dirty="0"/>
          </a:p>
          <a:p>
            <a:r>
              <a:rPr lang="en-US" dirty="0"/>
              <a:t>With Confidential Computing, organizations can proceed with a range of initiatives knowing they’ve put additional protections around their deployment that will strengthen their compliance posture.</a:t>
            </a:r>
          </a:p>
          <a:p>
            <a:endParaRPr lang="en-US" dirty="0"/>
          </a:p>
          <a:p>
            <a:r>
              <a:rPr lang="en-US" dirty="0"/>
              <a:t>Running AI workloads inside a TEE helps protect data from exposure or manipulation, and can help protect the integrity of the model, as well.  This enhances compliance with laws like the EU AI Act or US Executive Order on Safe, Secure and Trustworthy AI.</a:t>
            </a:r>
          </a:p>
          <a:p>
            <a:endParaRPr lang="en-US" dirty="0"/>
          </a:p>
          <a:p>
            <a:r>
              <a:rPr lang="en-US" dirty="0"/>
              <a:t>Organizations can also collaborate with others to contribute data to beneficial joint analysis without exposing the data to any other party.  These “data clean rooms” allow collaboration while remaining compliance with data privacy laws like GDPR, HIPAA and others.</a:t>
            </a:r>
          </a:p>
          <a:p>
            <a:endParaRPr lang="en-US" dirty="0"/>
          </a:p>
          <a:p>
            <a:r>
              <a:rPr lang="en-US" dirty="0"/>
              <a:t>Building strong cybersecurity around regulated data is viewed favorably by regulators and reduces the likelihood of a compliance violation under a range of laws.</a:t>
            </a:r>
          </a:p>
          <a:p>
            <a:endParaRPr lang="en-US" dirty="0"/>
          </a:p>
          <a:p>
            <a:r>
              <a:rPr lang="en-US" dirty="0"/>
              <a:t>Data residency (sovereignty) is a growing movement that requires data or AI models to be located in particular geographies.  Confidential computing itself cannot enforce geo-location of a workload, but since the workload owner holds the encryption keys, the protected data inside the TEE cannot be released to any other party or jurisdiction without the owner’s consent.</a:t>
            </a:r>
          </a:p>
        </p:txBody>
      </p:sp>
      <p:sp>
        <p:nvSpPr>
          <p:cNvPr id="4" name="Slide Number Placeholder 3"/>
          <p:cNvSpPr>
            <a:spLocks noGrp="1"/>
          </p:cNvSpPr>
          <p:nvPr>
            <p:ph type="sldNum" sz="quarter" idx="5"/>
          </p:nvPr>
        </p:nvSpPr>
        <p:spPr/>
        <p:txBody>
          <a:bodyPr/>
          <a:lstStyle/>
          <a:p>
            <a:fld id="{43D92567-D7D7-4223-A842-9A06E6D4E1F9}" type="slidenum">
              <a:rPr lang="en-US" smtClean="0"/>
              <a:t>27</a:t>
            </a:fld>
            <a:endParaRPr lang="en-US"/>
          </a:p>
        </p:txBody>
      </p:sp>
    </p:spTree>
    <p:extLst>
      <p:ext uri="{BB962C8B-B14F-4D97-AF65-F5344CB8AC3E}">
        <p14:creationId xmlns:p14="http://schemas.microsoft.com/office/powerpoint/2010/main" val="128667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intended as the “attention grabber” if you want to go straight to the benefits messages and explain the technology later.</a:t>
            </a:r>
          </a:p>
          <a:p>
            <a:endParaRPr lang="en-US"/>
          </a:p>
          <a:p>
            <a:r>
              <a:rPr lang="en-US"/>
              <a:t>Confidential computing puts you in control of your data and how it can be accessed in the cloud.  Even confidential or regulated data can be protected when in-use in the public cloud, so you can take advantage of the economics and scale of the cloud while remaining compliant.</a:t>
            </a:r>
          </a:p>
          <a:p>
            <a:endParaRPr lang="en-US"/>
          </a:p>
          <a:p>
            <a:r>
              <a:rPr lang="en-US"/>
              <a:t>Confidential computing enables you to engage in multi-party analysis collaborations but do so in a way that keeps each parties’ data private.  You can realize the benefits of shared analysis without losing privacy and compliance.</a:t>
            </a:r>
          </a:p>
          <a:p>
            <a:endParaRPr lang="en-US"/>
          </a:p>
          <a:p>
            <a:r>
              <a:rPr lang="en-US"/>
              <a:t>Regulatory compliance and data sovereignty are all about maintaining control of data and making sure its only used appropriately.  Often compliance relies exclusively on processes and procedures, and sovereignty on geo-location.  But data is highly liquid and can escape even the best procedures.  Confidential computing adds technological controls that help ensure data will be handled in compliance with proper procedures and your preferred regulatory framework.</a:t>
            </a:r>
          </a:p>
          <a:p>
            <a:endParaRPr lang="en-US"/>
          </a:p>
          <a:p>
            <a:r>
              <a:rPr lang="en-US"/>
              <a:t>And Confidential computing “armors-up” your workloads, helping protect sensitive data, content and software IP from advanced attack, tampering and theft.</a:t>
            </a:r>
          </a:p>
        </p:txBody>
      </p:sp>
      <p:sp>
        <p:nvSpPr>
          <p:cNvPr id="4" name="Slide Number Placeholder 3"/>
          <p:cNvSpPr>
            <a:spLocks noGrp="1"/>
          </p:cNvSpPr>
          <p:nvPr>
            <p:ph type="sldNum" sz="quarter" idx="5"/>
          </p:nvPr>
        </p:nvSpPr>
        <p:spPr/>
        <p:txBody>
          <a:bodyPr/>
          <a:lstStyle/>
          <a:p>
            <a:fld id="{43D92567-D7D7-4223-A842-9A06E6D4E1F9}" type="slidenum">
              <a:rPr lang="en-US" smtClean="0"/>
              <a:t>6</a:t>
            </a:fld>
            <a:endParaRPr lang="en-US"/>
          </a:p>
        </p:txBody>
      </p:sp>
    </p:spTree>
    <p:extLst>
      <p:ext uri="{BB962C8B-B14F-4D97-AF65-F5344CB8AC3E}">
        <p14:creationId xmlns:p14="http://schemas.microsoft.com/office/powerpoint/2010/main" val="880185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(We use this slide several times to guide customers through all the elements of the architecture)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Here is a basic Confidential Computing architecture, consisting of the Trusted Execution Environment (TEE), compatible software inside the TEE, a compatible hypervisor, attestation service and key management service.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Let’s examine the TEE options first.</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29</a:t>
            </a:fld>
            <a:endParaRPr lang="en-US"/>
          </a:p>
        </p:txBody>
      </p:sp>
    </p:spTree>
    <p:extLst>
      <p:ext uri="{BB962C8B-B14F-4D97-AF65-F5344CB8AC3E}">
        <p14:creationId xmlns:p14="http://schemas.microsoft.com/office/powerpoint/2010/main" val="27314195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slide lists all the SGX enabling elements on one slide.  It is intended to provide a summary rather than stepping through the enabling story one section at a time.</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30</a:t>
            </a:fld>
            <a:endParaRPr lang="en-US"/>
          </a:p>
        </p:txBody>
      </p:sp>
    </p:spTree>
    <p:extLst>
      <p:ext uri="{BB962C8B-B14F-4D97-AF65-F5344CB8AC3E}">
        <p14:creationId xmlns:p14="http://schemas.microsoft.com/office/powerpoint/2010/main" val="9068785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This slide lists all the TDX enabling elements on one slide.  It is intended to provide a summary rather than stepping through the enabling story one section at a time.</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The TDX-enabled Cloud Service Providers have done all the enabling for their customers.  Customers interested in consuming TDX in the public cloud can just sign up for instances with compatible stacks at Alibaba, Azure and Google Cloud, with IBM Cloud coming later in 2024.</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CSPs and Enterprises interested in building and hosting TDX infrastructure will need to source the enabling elements.</a:t>
            </a:r>
          </a:p>
          <a:p>
            <a:pPr marL="0" marR="0">
              <a:lnSpc>
                <a:spcPct val="107000"/>
              </a:lnSpc>
              <a:spcBef>
                <a:spcPts val="0"/>
              </a:spcBef>
              <a:spcAft>
                <a:spcPts val="800"/>
              </a:spcAft>
            </a:pPr>
            <a:endParaRPr lang="en-US" sz="1800" b="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“Early Preview Linux Distributions” are Linux builds that contain fully-upstreamed TDX patches plus additional patches for features still going through the upstreaming approval process.  The Early Previews are a way </a:t>
            </a:r>
            <a:r>
              <a:rPr lang="en-US" sz="1800" b="0">
                <a:effectLst/>
                <a:latin typeface="Calibri" panose="020F0502020204030204" pitchFamily="34" charset="0"/>
                <a:ea typeface="Calibri" panose="020F0502020204030204" pitchFamily="34" charset="0"/>
                <a:cs typeface="Times New Roman" panose="02020603050405020304" pitchFamily="18" charset="0"/>
              </a:rPr>
              <a:t>to access </a:t>
            </a:r>
            <a:r>
              <a:rPr lang="en-US" sz="1800" b="0" dirty="0">
                <a:effectLst/>
                <a:latin typeface="Calibri" panose="020F0502020204030204" pitchFamily="34" charset="0"/>
                <a:ea typeface="Calibri" panose="020F0502020204030204" pitchFamily="34" charset="0"/>
                <a:cs typeface="Times New Roman" panose="02020603050405020304" pitchFamily="18" charset="0"/>
              </a:rPr>
              <a:t>to TDX capabilities without waiting for full upstream to complete and be published on kernel.org.</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31</a:t>
            </a:fld>
            <a:endParaRPr lang="en-US"/>
          </a:p>
        </p:txBody>
      </p:sp>
    </p:spTree>
    <p:extLst>
      <p:ext uri="{BB962C8B-B14F-4D97-AF65-F5344CB8AC3E}">
        <p14:creationId xmlns:p14="http://schemas.microsoft.com/office/powerpoint/2010/main" val="39949538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TEE is a hardware-enforced protected execution environment that protects data actively in-use in the processor and memory.  The main defining characteristic of a TEE is its Trust Boundary, which is the perimeter drawn around the confidential data.  People and software inside the trust boundary may have access to confidential data, and those outside are blocked, even if acting maliciously.  It’s important to note that security vulnerabilities in the code are not mitigated by bringing them inside the trust boundary. In general, a tighter trust boundary creates a more secure environment since there is less code that needs to be inspected and tested for vulnerabilities, and less code that can access the confidential data.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Today, without any Confidential Computing protection, all the elements are inside the trust boundary, from the low-level firmware, cloud stack and admins, the hypervisor and all the workload software.</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32</a:t>
            </a:fld>
            <a:endParaRPr lang="en-US"/>
          </a:p>
        </p:txBody>
      </p:sp>
    </p:spTree>
    <p:extLst>
      <p:ext uri="{BB962C8B-B14F-4D97-AF65-F5344CB8AC3E}">
        <p14:creationId xmlns:p14="http://schemas.microsoft.com/office/powerpoint/2010/main" val="84652220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diagram illustrates the differences in the trust boundary between Intel’s different technologies.  Without any Confidential Computing technology, everything is inside the trust boundary, notably all of the cloud provider’s firmware, cloud stack, hypervisor and cloud admins.  Any of these entities could potentially access confidential data in a tenant’s instance either by design or as a result of an exploited vulnerability.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Confidential Computing with VM Isolation technologies like Intel TDX removes everything out of the trust boundary except what’s inside the tenant’s VM.  The cloud provider’s stack and admins are out, as well as other cloud tenants.  The VM admins, Guest OS and all the applications are inside the trust boundary.  Although the cloud provider is removed, the trust boundary can still contain millions of lines of code, and any software vulnerabilities that come with them.  Intel TDX, AMD SEV-SNP and Arm CCA all use VM isolation technology.</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Confidential Computing with Application Isolation technology like Intel SGX removes everything from the trust boundary except the application code inside the SGX enclave.  The </a:t>
            </a:r>
            <a:r>
              <a:rPr lang="en-US" sz="1800" b="0">
                <a:effectLst/>
                <a:latin typeface="Calibri" panose="020F0502020204030204" pitchFamily="34" charset="0"/>
                <a:ea typeface="Calibri" panose="020F0502020204030204" pitchFamily="34" charset="0"/>
                <a:cs typeface="Times New Roman" panose="02020603050405020304" pitchFamily="18" charset="0"/>
              </a:rPr>
              <a:t>trusted code can be thousands of lines or just a few dozen.  Intel SGX is the only Confidential Computing technology that </a:t>
            </a:r>
            <a:r>
              <a:rPr lang="en-US" sz="1800" b="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offers </a:t>
            </a:r>
            <a:r>
              <a:rPr lang="en-US" sz="1800" b="0">
                <a:effectLst/>
                <a:latin typeface="Calibri" panose="020F0502020204030204" pitchFamily="34" charset="0"/>
                <a:ea typeface="Calibri" panose="020F0502020204030204" pitchFamily="34" charset="0"/>
                <a:cs typeface="Times New Roman" panose="02020603050405020304" pitchFamily="18" charset="0"/>
              </a:rPr>
              <a:t>this level of isolation.  By design, the Guest OS and VM admins are not authorized to view or modify data and code inside the SGX enclave, even if they became malicious.  Only Intel offers application isolation with SGX.</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Note:  Some prefer to talk about the Trust Boundary as “Attack Surface” or “Security Perimeter”.  Both are good alternatives if that is your preference.</a:t>
            </a:r>
            <a:endParaRPr lang="en-US" sz="1800" b="0">
              <a:effectLst/>
              <a:latin typeface="Calibri" panose="020F0502020204030204" pitchFamily="34" charset="0"/>
              <a:ea typeface="Calibri" panose="020F0502020204030204" pitchFamily="34"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33</a:t>
            </a:fld>
            <a:endParaRPr lang="en-US"/>
          </a:p>
        </p:txBody>
      </p:sp>
    </p:spTree>
    <p:extLst>
      <p:ext uri="{BB962C8B-B14F-4D97-AF65-F5344CB8AC3E}">
        <p14:creationId xmlns:p14="http://schemas.microsoft.com/office/powerpoint/2010/main" val="16684599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slide compares Intel’s two trusted execution environment technologies, TDX and SGX.  In addition to the trust boundary differences discussed above, TDX is a more straightforward environment for porting large existing applications into a confidential environment.  Because of this and its relatively simple set-up, TDX is the more likely technology to be deployed as an Enterprise-wide VM policy versus SGX.  However, TDX has a larger trust boundary, so applications with very high security requirements or that require multiple parties to review and sign-off on the code may prefer the smaller code footprint of SGX.  TDX requires an enabled hypervisor and Guest OS, so if existing VMs run on non-enabled versions, VMs will need to be revalidated for the confidential environment.  Also, VM isolation technologies like TDX only attest that the VM environment launched correctly on a genuine platform.  They do not attest to the accuracy of the software load inside the VM.</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Application isolation with Intel SGX has a much smaller trust boundary and attack surface than a confidential VM with TDX, making it attractive to security-focused usages.  The smaller trusted code base is easier to review, monitor and inspect, which can be valuable in multi-party use cases.  Unlike VM isolation technologies, only SGX can be deployed virtualized, on bare-metal, or with cloud-native containers running on a single host OS.  Because of the highly isolated code and potential performance impacts, SGX is usually used for purpose-built, privacy-preserving applications; It is rarely used to “lift and shift” large, existing apps, and will likely be deployed on a targeted basis, not as a widespread IT policy.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With both TDX and SGX, performance can be impacted by heavy traffic on I/O buses, with SGX being somewhat more sensitive.  The more I/O traffic, the more entry/exits from the confidential environment, resulting in more latency.</a:t>
            </a:r>
          </a:p>
        </p:txBody>
      </p:sp>
      <p:sp>
        <p:nvSpPr>
          <p:cNvPr id="4" name="Slide Number Placeholder 3"/>
          <p:cNvSpPr>
            <a:spLocks noGrp="1"/>
          </p:cNvSpPr>
          <p:nvPr>
            <p:ph type="sldNum" sz="quarter" idx="5"/>
          </p:nvPr>
        </p:nvSpPr>
        <p:spPr/>
        <p:txBody>
          <a:bodyPr/>
          <a:lstStyle/>
          <a:p>
            <a:fld id="{43D92567-D7D7-4223-A842-9A06E6D4E1F9}" type="slidenum">
              <a:rPr lang="en-US" smtClean="0"/>
              <a:t>34</a:t>
            </a:fld>
            <a:endParaRPr lang="en-US"/>
          </a:p>
        </p:txBody>
      </p:sp>
    </p:spTree>
    <p:extLst>
      <p:ext uri="{BB962C8B-B14F-4D97-AF65-F5344CB8AC3E}">
        <p14:creationId xmlns:p14="http://schemas.microsoft.com/office/powerpoint/2010/main" val="1844810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deliver VM-isolation as quickly as possible, Intel partnered with four cloud leaders who have staked out leadership positions in Confidential Computing.  We invite customers to begin POCs and deployments for confidential VMs with these providers.  The availability of previews varies by provider, so contact them directly for their schedule.  (Note: We expect Alibaba will be most </a:t>
            </a:r>
            <a:r>
              <a:rPr lang="en-US" err="1"/>
              <a:t>aggre</a:t>
            </a:r>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35</a:t>
            </a:fld>
            <a:endParaRPr lang="en-US"/>
          </a:p>
        </p:txBody>
      </p:sp>
    </p:spTree>
    <p:extLst>
      <p:ext uri="{BB962C8B-B14F-4D97-AF65-F5344CB8AC3E}">
        <p14:creationId xmlns:p14="http://schemas.microsoft.com/office/powerpoint/2010/main" val="32607774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a:effectLst/>
                <a:latin typeface="Calibri" panose="020F0502020204030204" pitchFamily="34" charset="0"/>
                <a:ea typeface="Calibri" panose="020F0502020204030204" pitchFamily="34" charset="0"/>
                <a:cs typeface="Times New Roman" panose="02020603050405020304" pitchFamily="18" charset="0"/>
              </a:rPr>
              <a:t>Let’s discuss the software environment for Intel’s Confidential Computing environments.</a:t>
            </a:r>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36</a:t>
            </a:fld>
            <a:endParaRPr lang="en-US"/>
          </a:p>
        </p:txBody>
      </p:sp>
    </p:spTree>
    <p:extLst>
      <p:ext uri="{BB962C8B-B14F-4D97-AF65-F5344CB8AC3E}">
        <p14:creationId xmlns:p14="http://schemas.microsoft.com/office/powerpoint/2010/main" val="3842249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
            </a:r>
            <a:r>
              <a:rPr lang="en-US" sz="1800" b="1">
                <a:effectLst/>
                <a:latin typeface="Calibri" panose="020F0502020204030204" pitchFamily="34" charset="0"/>
                <a:ea typeface="Calibri" panose="020F0502020204030204" pitchFamily="34" charset="0"/>
                <a:cs typeface="Times New Roman" panose="02020603050405020304" pitchFamily="18" charset="0"/>
              </a:rPr>
              <a:t>The software ecosystem slides are focused on SGX</a:t>
            </a:r>
            <a:r>
              <a:rPr lang="en-US" sz="1800">
                <a:effectLst/>
                <a:latin typeface="Calibri" panose="020F0502020204030204" pitchFamily="34" charset="0"/>
                <a:ea typeface="Calibri" panose="020F0502020204030204" pitchFamily="34" charset="0"/>
                <a:cs typeface="Times New Roman" panose="02020603050405020304" pitchFamily="18" charset="0"/>
              </a:rPr>
              <a:t>.  There are no application-specific requirements for TDX and, on Sapphire Rapids, the only enabled hypervisors and Guest OS’s will be provided by the four target cloud providers.  Greater hypervisor and OS enabling will be ready when TDX goes into general availability with Emerald Rapids)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When first introduced in 2018, the only server software for SGX was an Intel-provided SDX, and any applications had to be built from scratch.  From that, a perception arose that SGX is very hard to use and requires users to do extensive application programming to use it.  This is no longer true.  In 2023, many ISVs offer complete software solutions for a variety of use case protected with Intel SGX.  Users never have to program or interact with the SGX hardware, as the ISVs handle all of that.  This is the fastest path to a solution for confidential AI, privacy-preserving analytics, data clean rooms and more.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For customer that don’t want to purchase a solution from an ISV but don’t want to start with a bare SDK, Intel launched a program of “curated application containers” for popular workloads.  These containers include the workload software and the Gramine library OS which enables it to operate in an SGX environment.  These containers rapidly accelerate development of confidential applications built on </a:t>
            </a:r>
            <a:r>
              <a:rPr lang="en-US" sz="1800" err="1">
                <a:effectLst/>
                <a:latin typeface="Calibri" panose="020F0502020204030204" pitchFamily="34" charset="0"/>
                <a:ea typeface="Calibri" panose="020F0502020204030204" pitchFamily="34" charset="0"/>
                <a:cs typeface="Times New Roman" panose="02020603050405020304" pitchFamily="18" charset="0"/>
              </a:rPr>
              <a:t>PyTorch</a:t>
            </a:r>
            <a:r>
              <a:rPr lang="en-US" sz="1800">
                <a:effectLst/>
                <a:latin typeface="Calibri" panose="020F0502020204030204" pitchFamily="34" charset="0"/>
                <a:ea typeface="Calibri" panose="020F0502020204030204" pitchFamily="34" charset="0"/>
                <a:cs typeface="Times New Roman" panose="02020603050405020304" pitchFamily="18" charset="0"/>
              </a:rPr>
              <a:t>, Redis, and coming in Q1’23, Spark, </a:t>
            </a:r>
            <a:r>
              <a:rPr lang="en-US" sz="1800" err="1">
                <a:effectLst/>
                <a:latin typeface="Calibri" panose="020F0502020204030204" pitchFamily="34" charset="0"/>
                <a:ea typeface="Calibri" panose="020F0502020204030204" pitchFamily="34" charset="0"/>
                <a:cs typeface="Times New Roman" panose="02020603050405020304" pitchFamily="18" charset="0"/>
              </a:rPr>
              <a:t>SciKit</a:t>
            </a:r>
            <a:r>
              <a:rPr lang="en-US" sz="1800">
                <a:effectLst/>
                <a:latin typeface="Calibri" panose="020F0502020204030204" pitchFamily="34" charset="0"/>
                <a:ea typeface="Calibri" panose="020F0502020204030204" pitchFamily="34" charset="0"/>
                <a:cs typeface="Times New Roman" panose="02020603050405020304" pitchFamily="18" charset="0"/>
              </a:rPr>
              <a:t> Learn and TensorFlow.  The containers are available through GitHub and the Azure Confidential Computing Marketplace.</a:t>
            </a:r>
          </a:p>
          <a:p>
            <a:pPr marL="0" marR="0">
              <a:lnSpc>
                <a:spcPct val="107000"/>
              </a:lnSpc>
              <a:spcBef>
                <a:spcPts val="0"/>
              </a:spcBef>
              <a:spcAft>
                <a:spcPts val="800"/>
              </a:spcAft>
            </a:pPr>
            <a:r>
              <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https://github.com/gramineproject/contrib/tree/master/Curated-Apps</a:t>
            </a: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https://azuremarketplace.microsoft.com/en-us/marketplace/apps?search=sgx&amp;page=1</a:t>
            </a:r>
            <a:endPar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For customers looking to build SGX applications from the ground up, many new third party and open source SDKs, development environments and library OS are available.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number of systems integrators now offer SGX and confidential computing practices.  SGX-compatible hypervisors now include all versions of the Linux kernel 5.13 and later, and VMware vSphere 8.  Some versions of vSphere 7 were compatible with Intel SGX, but they took non-trivial configuration.</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37</a:t>
            </a:fld>
            <a:endParaRPr lang="en-US"/>
          </a:p>
        </p:txBody>
      </p:sp>
    </p:spTree>
    <p:extLst>
      <p:ext uri="{BB962C8B-B14F-4D97-AF65-F5344CB8AC3E}">
        <p14:creationId xmlns:p14="http://schemas.microsoft.com/office/powerpoint/2010/main" val="24813057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a:effectLst/>
                <a:latin typeface="Calibri" panose="020F0502020204030204" pitchFamily="34" charset="0"/>
                <a:ea typeface="Calibri" panose="020F0502020204030204" pitchFamily="34" charset="0"/>
                <a:cs typeface="Times New Roman" panose="02020603050405020304" pitchFamily="18" charset="0"/>
              </a:rPr>
              <a:t>(Present either this slide or the prior slide, not both.  </a:t>
            </a:r>
            <a:r>
              <a:rPr lang="en-US" sz="1800">
                <a:effectLst/>
                <a:latin typeface="Calibri" panose="020F0502020204030204" pitchFamily="34" charset="0"/>
                <a:ea typeface="Calibri" panose="020F0502020204030204" pitchFamily="34" charset="0"/>
                <a:cs typeface="Times New Roman" panose="02020603050405020304" pitchFamily="18" charset="0"/>
              </a:rPr>
              <a:t>The prior slide is designed to show the varying levels of integration.  This slide shows the ISVs grouped by use case focus)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is another way to view the SGX ecosystem, grouped by focus area of the ISV and SI. </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38</a:t>
            </a:fld>
            <a:endParaRPr lang="en-US"/>
          </a:p>
        </p:txBody>
      </p:sp>
    </p:spTree>
    <p:extLst>
      <p:ext uri="{BB962C8B-B14F-4D97-AF65-F5344CB8AC3E}">
        <p14:creationId xmlns:p14="http://schemas.microsoft.com/office/powerpoint/2010/main" val="961054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Intel offers such an extensive confidential computing portfolio to meet the diverse needs of our customers.</a:t>
            </a:r>
          </a:p>
          <a:p>
            <a:endParaRPr lang="en-US"/>
          </a:p>
          <a:p>
            <a:r>
              <a:rPr lang="en-US"/>
              <a:t>For over five years, we’ve pioneered Confidential Computing and offered application isolation with Intel SGX.</a:t>
            </a:r>
          </a:p>
          <a:p>
            <a:endParaRPr lang="en-US"/>
          </a:p>
          <a:p>
            <a:r>
              <a:rPr lang="en-US"/>
              <a:t>In 2023, we brought our initial offering of Intel TDX, our VM isolation technology, to market with Alibaba, Azure and Google Cloud.  IBM Cloud is expected to launch in 2024.</a:t>
            </a:r>
          </a:p>
          <a:p>
            <a:endParaRPr lang="en-US"/>
          </a:p>
          <a:p>
            <a:r>
              <a:rPr lang="en-US"/>
              <a:t>In September 2023, we launched our new independent, cloud-based trust verification service called Intel Trust Authority, formerly code-named Project Amber.</a:t>
            </a:r>
          </a:p>
          <a:p>
            <a:endParaRPr lang="en-US"/>
          </a:p>
          <a:p>
            <a:r>
              <a:rPr lang="en-US"/>
              <a:t>These products and services are backed by Intel’s unmatched ecosystem and solution provider enabling, as well as our “security first” development practices and our best-in-class lifecycle security support.  We are committed to keeping our customers protected long after their initial purchase of an Intel-based platform.</a:t>
            </a:r>
          </a:p>
        </p:txBody>
      </p:sp>
      <p:sp>
        <p:nvSpPr>
          <p:cNvPr id="4" name="Slide Number Placeholder 3"/>
          <p:cNvSpPr>
            <a:spLocks noGrp="1"/>
          </p:cNvSpPr>
          <p:nvPr>
            <p:ph type="sldNum" sz="quarter" idx="5"/>
          </p:nvPr>
        </p:nvSpPr>
        <p:spPr/>
        <p:txBody>
          <a:bodyPr/>
          <a:lstStyle/>
          <a:p>
            <a:fld id="{43D92567-D7D7-4223-A842-9A06E6D4E1F9}" type="slidenum">
              <a:rPr lang="en-US" smtClean="0"/>
              <a:t>8</a:t>
            </a:fld>
            <a:endParaRPr lang="en-US"/>
          </a:p>
        </p:txBody>
      </p:sp>
    </p:spTree>
    <p:extLst>
      <p:ext uri="{BB962C8B-B14F-4D97-AF65-F5344CB8AC3E}">
        <p14:creationId xmlns:p14="http://schemas.microsoft.com/office/powerpoint/2010/main" val="17230660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Let’s review customer options for Attestation services.  Attestation is important because it provides verification that the Confidential Computing environment is genuine and configured as expected.</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39</a:t>
            </a:fld>
            <a:endParaRPr lang="en-US"/>
          </a:p>
        </p:txBody>
      </p:sp>
    </p:spTree>
    <p:extLst>
      <p:ext uri="{BB962C8B-B14F-4D97-AF65-F5344CB8AC3E}">
        <p14:creationId xmlns:p14="http://schemas.microsoft.com/office/powerpoint/2010/main" val="40741654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slide compares Attestation between TDX and SGX.  In both cases, attestation can be requested at any time by any authorized party (launch or runtime).  TDX and SGX check the processor ID to be sure it is a genuine Intel processor enabled with the right technology, that the processor microcode patch conforms to Intel’s policy for up-to-date code, and that the TEE launched using genuine authenticated firmware.</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SGX provides more granular attestation by verifying that the software loaded in the enclave cryptographically matches the software signed by the developer.  TDX only confirms that the TEE launched into a correct confidential configuration.</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40</a:t>
            </a:fld>
            <a:endParaRPr lang="en-US"/>
          </a:p>
        </p:txBody>
      </p:sp>
    </p:spTree>
    <p:extLst>
      <p:ext uri="{BB962C8B-B14F-4D97-AF65-F5344CB8AC3E}">
        <p14:creationId xmlns:p14="http://schemas.microsoft.com/office/powerpoint/2010/main" val="27799179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Customers have four main options on sourcing attestation services:</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The cloud provider that offers confidential instances may offer their own attestation services for those instances</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Some of the SGX application vendors also offer attestation, although this is usually just for their applications</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An independent trust service separate from the ISVs and CSPs, such as Intel Trust Authority (formerly “Project Amber”)</a:t>
            </a:r>
          </a:p>
          <a:p>
            <a:pPr marL="342900" marR="0" lvl="0" indent="-342900">
              <a:lnSpc>
                <a:spcPct val="107000"/>
              </a:lnSpc>
              <a:spcBef>
                <a:spcPts val="0"/>
              </a:spcBef>
              <a:spcAft>
                <a:spcPts val="80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Customers can build their own in-house attestation service using a set of libraries provided by Intel called Intel Data Center Attestation Primitives (DCAP)</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41</a:t>
            </a:fld>
            <a:endParaRPr lang="en-US"/>
          </a:p>
        </p:txBody>
      </p:sp>
    </p:spTree>
    <p:extLst>
      <p:ext uri="{BB962C8B-B14F-4D97-AF65-F5344CB8AC3E}">
        <p14:creationId xmlns:p14="http://schemas.microsoft.com/office/powerpoint/2010/main" val="34989258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Intel Trust Authority, formerly code-named Project Amber, launching in 2023, will provide independent, cloud-delivered trust verification services for a variety of use cases.  The initial offering will provide attestation services for Intel trusted execution environments including Intel SGX and TDX.</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Intel Trust Authority will be a turn-key service delivered independently of the cloud provider and ISV.  Unlike other options, it is aiming to provide consistent, single-source attestation services for Intel SGX and TDX installations across multiple clouds, on-prem infrastructure, edge devices, and hybrid/multi-cloud enterprises.</a:t>
            </a:r>
          </a:p>
        </p:txBody>
      </p:sp>
      <p:sp>
        <p:nvSpPr>
          <p:cNvPr id="4" name="Slide Number Placeholder 3"/>
          <p:cNvSpPr>
            <a:spLocks noGrp="1"/>
          </p:cNvSpPr>
          <p:nvPr>
            <p:ph type="sldNum" sz="quarter" idx="5"/>
          </p:nvPr>
        </p:nvSpPr>
        <p:spPr/>
        <p:txBody>
          <a:bodyPr/>
          <a:lstStyle/>
          <a:p>
            <a:fld id="{43D92567-D7D7-4223-A842-9A06E6D4E1F9}" type="slidenum">
              <a:rPr lang="en-US" smtClean="0"/>
              <a:t>42</a:t>
            </a:fld>
            <a:endParaRPr lang="en-US"/>
          </a:p>
        </p:txBody>
      </p:sp>
    </p:spTree>
    <p:extLst>
      <p:ext uri="{BB962C8B-B14F-4D97-AF65-F5344CB8AC3E}">
        <p14:creationId xmlns:p14="http://schemas.microsoft.com/office/powerpoint/2010/main" val="6014214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slide compares the different attestation options across multiple relevant decision criteria.</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Is the attestation of the Trusted Execution Environment delivered by an entity independent of the infrastructure provider?  (Analogy:  Would you take a used car dealer’s word that the car is reliable?  No, you’d take it to be checked out by an independent mechanic.)</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Does the service provide consistent attestation across an organization’s SGX and TDX deployments, regardless of where they reside?</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Does the service provide consistency across cloud vendors, on-prem, hybrid and edge deployments?</a:t>
            </a:r>
          </a:p>
          <a:p>
            <a:pPr marL="342900" marR="0" lvl="0" indent="-342900">
              <a:lnSpc>
                <a:spcPct val="107000"/>
              </a:lnSpc>
              <a:spcBef>
                <a:spcPts val="0"/>
              </a:spcBef>
              <a:spcAft>
                <a:spcPts val="80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How much development effort is involved for the end user?</a:t>
            </a:r>
          </a:p>
          <a:p>
            <a:pPr marL="0" marR="0" lvl="0" indent="0">
              <a:lnSpc>
                <a:spcPct val="107000"/>
              </a:lnSpc>
              <a:spcBef>
                <a:spcPts val="0"/>
              </a:spcBef>
              <a:spcAft>
                <a:spcPts val="800"/>
              </a:spcAft>
              <a:buFont typeface="+mj-l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Attestation from the cloud provider that also provides the infrastructure violates the separation of responsibilities best practice.  If the cloud provider only offers TDX, not SGX (or vice versa) they will not be able to provide consistent service.  CSPs only provide attestation for workloads deployed in their cloud.</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ISV-based attestation provides separation of responsibilities but are generally limited to just the one application.  Their ability to support hybrid/multi-cloud &amp; edge is limited to where the application is deployed.</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Building your own attestation service can deliver on all the vectors but will involve more development and maintenance effort.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Intel Trust Authority delivers on all four vectors.</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43</a:t>
            </a:fld>
            <a:endParaRPr lang="en-US"/>
          </a:p>
        </p:txBody>
      </p:sp>
    </p:spTree>
    <p:extLst>
      <p:ext uri="{BB962C8B-B14F-4D97-AF65-F5344CB8AC3E}">
        <p14:creationId xmlns:p14="http://schemas.microsoft.com/office/powerpoint/2010/main" val="39093881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The final aspect of Confidential Computing architecture is key management.  Each confidential TDX VM and SGX enclave has a set of keys that are in under the control of the workload owner, and these keys, like any other in the enterprise, must be safeguarded and properly managed.</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44</a:t>
            </a:fld>
            <a:endParaRPr lang="en-US"/>
          </a:p>
        </p:txBody>
      </p:sp>
    </p:spTree>
    <p:extLst>
      <p:ext uri="{BB962C8B-B14F-4D97-AF65-F5344CB8AC3E}">
        <p14:creationId xmlns:p14="http://schemas.microsoft.com/office/powerpoint/2010/main" val="364686964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a:effectLst/>
                <a:latin typeface="Calibri" panose="020F0502020204030204" pitchFamily="34" charset="0"/>
                <a:ea typeface="Calibri" panose="020F0502020204030204" pitchFamily="34" charset="0"/>
                <a:cs typeface="Times New Roman" panose="02020603050405020304" pitchFamily="18" charset="0"/>
              </a:rPr>
              <a:t>This slide shows the process whereby attestation service and the workload owner’s key management system coordinate to release data decryption keys only when the TEE has been verified.  Intel SGX and TDX use industry standard key management interfaces, including REST and PKCS#11, so they can communicate with a wide range of popular cloud-based and on-prem KMS platforms which are shown here.</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45</a:t>
            </a:fld>
            <a:endParaRPr lang="en-US"/>
          </a:p>
        </p:txBody>
      </p:sp>
    </p:spTree>
    <p:extLst>
      <p:ext uri="{BB962C8B-B14F-4D97-AF65-F5344CB8AC3E}">
        <p14:creationId xmlns:p14="http://schemas.microsoft.com/office/powerpoint/2010/main" val="42857342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Conclusion:  Summarize the key points about Confidential Computing</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Targeted Next Steps:  Explore opportunities for confidential use cases.  These are very likely to originate in the Line of Business departments of organizations, not just in IT departments.  IT departments are more likely to gravitate to Intel TDX for it’s relative ease-of-deployment for existing applications and VMs.  Line of Business departments may be more interested in SGX for its unique security characteristics.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If the customer is interested in an SGX-based solution for a compliance or privacy-preserving application or service, contact one of the recommended ISVs.  If you need additional guidance on ISV selection, please contact Paul O’Neill (</a:t>
            </a:r>
            <a:r>
              <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3"/>
              </a:rPr>
              <a:t>paul.oneill@intel.com</a:t>
            </a:r>
            <a:r>
              <a:rPr lang="en-US" sz="1800">
                <a:effectLst/>
                <a:latin typeface="Calibri" panose="020F0502020204030204" pitchFamily="34" charset="0"/>
                <a:ea typeface="Calibri" panose="020F0502020204030204" pitchFamily="34" charset="0"/>
                <a:cs typeface="Times New Roman" panose="02020603050405020304" pitchFamily="18" charset="0"/>
              </a:rPr>
              <a:t>) or Dave Singh (</a:t>
            </a:r>
            <a:r>
              <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4"/>
              </a:rPr>
              <a:t>dave.p.singh@intel.com</a:t>
            </a:r>
            <a:r>
              <a:rPr lang="en-US" sz="1800">
                <a:effectLst/>
                <a:latin typeface="Calibri" panose="020F050202020403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If the customer is interested in a POC or running tests, they can work with one of the SGX-enabled cloud providers such as Microsoft Azure Confidential Computing, Alibaba, OVH or others.  On Sapphire Rapids, four cloud providers will be equipped with TDX instances in 2023 (Alibaba, Azure, Google Cloud, IBM Cloud).  There preview dates vary.  Intel’s </a:t>
            </a:r>
            <a:r>
              <a:rPr lang="en-US" sz="1800" err="1">
                <a:effectLst/>
                <a:latin typeface="Calibri" panose="020F0502020204030204" pitchFamily="34" charset="0"/>
                <a:ea typeface="Calibri" panose="020F0502020204030204" pitchFamily="34" charset="0"/>
                <a:cs typeface="Times New Roman" panose="02020603050405020304" pitchFamily="18" charset="0"/>
              </a:rPr>
              <a:t>DevCloud</a:t>
            </a:r>
            <a:r>
              <a:rPr lang="en-US" sz="1800">
                <a:effectLst/>
                <a:latin typeface="Calibri" panose="020F0502020204030204" pitchFamily="34" charset="0"/>
                <a:ea typeface="Calibri" panose="020F0502020204030204" pitchFamily="34" charset="0"/>
                <a:cs typeface="Times New Roman" panose="02020603050405020304" pitchFamily="18" charset="0"/>
              </a:rPr>
              <a:t> is expected to be equipped with both SGX and TDX instances for solution development and smaller scale POCs.  Contact Jesse Schrater (</a:t>
            </a:r>
            <a:r>
              <a:rPr lang="en-US" sz="1800" u="sng">
                <a:solidFill>
                  <a:srgbClr val="0000FF"/>
                </a:solidFill>
                <a:effectLst/>
                <a:latin typeface="Calibri" panose="020F0502020204030204" pitchFamily="34" charset="0"/>
                <a:ea typeface="Calibri" panose="020F0502020204030204" pitchFamily="34" charset="0"/>
                <a:cs typeface="Times New Roman" panose="02020603050405020304" pitchFamily="18" charset="0"/>
                <a:hlinkClick r:id="rId5"/>
              </a:rPr>
              <a:t>jesse.schrater@intel.com</a:t>
            </a:r>
            <a:r>
              <a:rPr lang="en-US" sz="1800">
                <a:effectLst/>
                <a:latin typeface="Calibri" panose="020F0502020204030204" pitchFamily="34" charset="0"/>
                <a:ea typeface="Calibri" panose="020F0502020204030204" pitchFamily="34" charset="0"/>
                <a:cs typeface="Times New Roman" panose="02020603050405020304" pitchFamily="18" charset="0"/>
              </a:rPr>
              <a:t>) if a customer is interested in proceeding to a POC.</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46</a:t>
            </a:fld>
            <a:endParaRPr lang="en-US"/>
          </a:p>
        </p:txBody>
      </p:sp>
    </p:spTree>
    <p:extLst>
      <p:ext uri="{BB962C8B-B14F-4D97-AF65-F5344CB8AC3E}">
        <p14:creationId xmlns:p14="http://schemas.microsoft.com/office/powerpoint/2010/main" val="28094790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is likely to impact and enhance operations across industries.  It will not be a niche technology or restricted to generative AI services like ChatGPT.  Machine learning, deep learning and generative AI are expected to be broadly deployed.</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61C8689-8455-3546-ADF9-3B7273760F66}" type="slidenum">
              <a:rPr kumimoji="0" lang="en-US" sz="1200" b="0" i="0" u="none" strike="noStrike" kern="1200" cap="none" spc="0" normalizeH="0" baseline="0" noProof="0" smtClean="0">
                <a:ln>
                  <a:noFill/>
                </a:ln>
                <a:solidFill>
                  <a:prstClr val="black"/>
                </a:solidFill>
                <a:effectLst/>
                <a:uLnTx/>
                <a:uFillTx/>
                <a:latin typeface="Intel Clear"/>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Intel Clear"/>
              <a:ea typeface="+mn-ea"/>
              <a:cs typeface="+mn-cs"/>
            </a:endParaRPr>
          </a:p>
        </p:txBody>
      </p:sp>
    </p:spTree>
    <p:extLst>
      <p:ext uri="{BB962C8B-B14F-4D97-AF65-F5344CB8AC3E}">
        <p14:creationId xmlns:p14="http://schemas.microsoft.com/office/powerpoint/2010/main" val="116805913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deployments involve a pipeline of activities from initial data acquisition to final results.  At each of these stages, an adversary could take actions that manipulate the model’s behavior or steal valuable intellectual property.  Security researchers around the world (including Intel Labs) have documented many threats to AI deployments across the pipelines.  These threats include:</a:t>
            </a:r>
          </a:p>
          <a:p>
            <a:endParaRPr lang="en-US"/>
          </a:p>
          <a:p>
            <a:pPr marL="171450" indent="-171450">
              <a:buFont typeface="Arial" panose="020B0604020202020204" pitchFamily="34" charset="0"/>
              <a:buChar char="•"/>
            </a:pPr>
            <a:r>
              <a:rPr lang="en-US"/>
              <a:t>Injecting adversarial data into the training set or maliciously mislabeling data</a:t>
            </a:r>
          </a:p>
          <a:p>
            <a:pPr marL="171450" indent="-171450">
              <a:buFont typeface="Arial" panose="020B0604020202020204" pitchFamily="34" charset="0"/>
              <a:buChar char="•"/>
            </a:pPr>
            <a:r>
              <a:rPr lang="en-US"/>
              <a:t>Stealing a valuable training data set or base model</a:t>
            </a:r>
          </a:p>
          <a:p>
            <a:pPr marL="171450" indent="-171450">
              <a:buFont typeface="Arial" panose="020B0604020202020204" pitchFamily="34" charset="0"/>
              <a:buChar char="•"/>
            </a:pPr>
            <a:r>
              <a:rPr lang="en-US"/>
              <a:t>Incorporating malicious software into the model due to poor provenance controls</a:t>
            </a:r>
          </a:p>
          <a:p>
            <a:pPr marL="171450" indent="-171450">
              <a:buFont typeface="Arial" panose="020B0604020202020204" pitchFamily="34" charset="0"/>
              <a:buChar char="•"/>
            </a:pPr>
            <a:r>
              <a:rPr lang="en-US"/>
              <a:t>Gathering intelligence about model behavior, parameter weights and calculations by monitoring queries or abusing the model’s API</a:t>
            </a:r>
          </a:p>
          <a:p>
            <a:pPr marL="171450" indent="-171450">
              <a:buFont typeface="Arial" panose="020B0604020202020204" pitchFamily="34" charset="0"/>
              <a:buChar char="•"/>
            </a:pPr>
            <a:r>
              <a:rPr lang="en-US"/>
              <a:t>Using incremental, repetitive queries to reverse engineer the parameters</a:t>
            </a:r>
          </a:p>
          <a:p>
            <a:pPr marL="171450" indent="-171450">
              <a:buFont typeface="Arial" panose="020B0604020202020204" pitchFamily="34" charset="0"/>
              <a:buChar char="•"/>
            </a:pPr>
            <a:r>
              <a:rPr lang="en-US"/>
              <a:t>Breaches that enable the adversary to view or steal the model’s confidential results</a:t>
            </a:r>
          </a:p>
        </p:txBody>
      </p:sp>
      <p:sp>
        <p:nvSpPr>
          <p:cNvPr id="4" name="Slide Number Placeholder 3"/>
          <p:cNvSpPr>
            <a:spLocks noGrp="1"/>
          </p:cNvSpPr>
          <p:nvPr>
            <p:ph type="sldNum" sz="quarter" idx="5"/>
          </p:nvPr>
        </p:nvSpPr>
        <p:spPr/>
        <p:txBody>
          <a:bodyPr/>
          <a:lstStyle/>
          <a:p>
            <a:fld id="{43D92567-D7D7-4223-A842-9A06E6D4E1F9}" type="slidenum">
              <a:rPr lang="en-US" smtClean="0"/>
              <a:t>51</a:t>
            </a:fld>
            <a:endParaRPr lang="en-US"/>
          </a:p>
        </p:txBody>
      </p:sp>
    </p:spTree>
    <p:extLst>
      <p:ext uri="{BB962C8B-B14F-4D97-AF65-F5344CB8AC3E}">
        <p14:creationId xmlns:p14="http://schemas.microsoft.com/office/powerpoint/2010/main" val="307981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Only Intel offers such an extensive confidential computing portfolio to meet the diverse needs of our customers.</a:t>
            </a:r>
          </a:p>
          <a:p>
            <a:endParaRPr lang="en-US"/>
          </a:p>
          <a:p>
            <a:r>
              <a:rPr lang="en-US"/>
              <a:t>For over five years, we’ve pioneered Confidential Computing and offered application isolation with Intel SGX.</a:t>
            </a:r>
          </a:p>
          <a:p>
            <a:endParaRPr lang="en-US"/>
          </a:p>
          <a:p>
            <a:r>
              <a:rPr lang="en-US"/>
              <a:t>In 2023, we brought our initial offering of Intel TDX, our VM isolation technology, to market with Alibaba, Azure and Google Cloud.  IBM Cloud is expected to launch in 2024.</a:t>
            </a:r>
          </a:p>
          <a:p>
            <a:endParaRPr lang="en-US"/>
          </a:p>
          <a:p>
            <a:r>
              <a:rPr lang="en-US"/>
              <a:t>In September 2023, we launched our new independent, cloud-based trust verification service called Intel Trust Authority, formerly code-named Project Amber.</a:t>
            </a:r>
          </a:p>
          <a:p>
            <a:endParaRPr lang="en-US"/>
          </a:p>
          <a:p>
            <a:r>
              <a:rPr lang="en-US"/>
              <a:t>These products and services are backed by Intel’s unmatched ecosystem and solution provider enabling, as well as our “security first” development practices and our best-in-class lifecycle security support.  We are committed to keeping our customers protected long after their initial purchase of an Intel-based platform.</a:t>
            </a:r>
          </a:p>
        </p:txBody>
      </p:sp>
      <p:sp>
        <p:nvSpPr>
          <p:cNvPr id="4" name="Slide Number Placeholder 3"/>
          <p:cNvSpPr>
            <a:spLocks noGrp="1"/>
          </p:cNvSpPr>
          <p:nvPr>
            <p:ph type="sldNum" sz="quarter" idx="5"/>
          </p:nvPr>
        </p:nvSpPr>
        <p:spPr/>
        <p:txBody>
          <a:bodyPr/>
          <a:lstStyle/>
          <a:p>
            <a:fld id="{43D92567-D7D7-4223-A842-9A06E6D4E1F9}" type="slidenum">
              <a:rPr lang="en-US" smtClean="0"/>
              <a:t>9</a:t>
            </a:fld>
            <a:endParaRPr lang="en-US"/>
          </a:p>
        </p:txBody>
      </p:sp>
    </p:spTree>
    <p:extLst>
      <p:ext uri="{BB962C8B-B14F-4D97-AF65-F5344CB8AC3E}">
        <p14:creationId xmlns:p14="http://schemas.microsoft.com/office/powerpoint/2010/main" val="99497112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With Generative AI and LLMs, AI is moving from expert realm to the general business population.  More users with unfettered access means more risks.</a:t>
            </a:r>
          </a:p>
          <a:p>
            <a:endParaRPr lang="en-US"/>
          </a:p>
          <a:p>
            <a:r>
              <a:rPr lang="en-US"/>
              <a:t>AI generally requires large amounts of diverse data to produce accurate results.  In addition, there are many usage models that require multiple organizations to collaborate on beneficial shared analyses, such as medical research or financial fraud detection.  Collaborative or multi-party AI projects like these will require methods to maintain the confidentiality of each party's data from the others, and even the AI model host.</a:t>
            </a:r>
          </a:p>
          <a:p>
            <a:endParaRPr lang="en-US"/>
          </a:p>
          <a:p>
            <a:r>
              <a:rPr lang="en-US"/>
              <a:t>We are also now seeing the vanguard of new regulations requiring elevated security for many AI systems, led by the EU’s Artificial Intelligence Act.  The Act states that high-risk AI systems must be resilient against a range of attacks that could lead data or force inaccurate results.  This legislation is wide reaching and applies to systems operating in the EU or handling data related to EU citizens.  High risk systems are defined in Article 15 as any AI application covered under EU safety regulations as well as eight broad categories ranging from biometrics to education to worker management.  The AI Act adds to data protections already in place under GDPR.</a:t>
            </a:r>
          </a:p>
        </p:txBody>
      </p:sp>
      <p:sp>
        <p:nvSpPr>
          <p:cNvPr id="4" name="Slide Number Placeholder 3"/>
          <p:cNvSpPr>
            <a:spLocks noGrp="1"/>
          </p:cNvSpPr>
          <p:nvPr>
            <p:ph type="sldNum" sz="quarter" idx="5"/>
          </p:nvPr>
        </p:nvSpPr>
        <p:spPr/>
        <p:txBody>
          <a:bodyPr/>
          <a:lstStyle/>
          <a:p>
            <a:fld id="{EB28A63F-B129-4654-A63B-C7133A35C8BA}" type="slidenum">
              <a:rPr lang="en-US" smtClean="0"/>
              <a:t>52</a:t>
            </a:fld>
            <a:endParaRPr lang="en-US"/>
          </a:p>
        </p:txBody>
      </p:sp>
    </p:spTree>
    <p:extLst>
      <p:ext uri="{BB962C8B-B14F-4D97-AF65-F5344CB8AC3E}">
        <p14:creationId xmlns:p14="http://schemas.microsoft.com/office/powerpoint/2010/main" val="304490627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Confidential AI is a industry movement to protect sensitive data and valuable AI models while they are actively in-use.  We have established encryption practices for data at-rest in storage or in-transit on a network.  The gap has been when the data or model became readable while actively in-use in the platform’s memory and processor.</a:t>
            </a:r>
          </a:p>
          <a:p>
            <a:endParaRPr lang="en-US"/>
          </a:p>
          <a:p>
            <a:pPr lvl="0"/>
            <a:r>
              <a:rPr lang="en-US"/>
              <a:t>Confidential AI takes modern AI techniques, including Machine Learning and Deep Learning, and overlays them with Confidential Computing technology.  Confidential Computing was first brought to mainstream data center CPUs by Intel in 2018 with the introduction of Intel Software Guard Extensions.  Today, all the leading server processor manufacturers, as well as Nvidia GPUs, offer Confidential Computing.  It is available from most major cloud service providers and OEM platforms.  The technology has proliferated and matured considerably over the last five years.</a:t>
            </a:r>
          </a:p>
          <a:p>
            <a:endParaRPr lang="en-US"/>
          </a:p>
          <a:p>
            <a:r>
              <a:rPr lang="en-US"/>
              <a:t>Confidential Computing technologies like Intel SGX or Trust Domain Extension protect data and code in three ways:</a:t>
            </a:r>
          </a:p>
          <a:p>
            <a:pPr marL="235481" indent="-235481">
              <a:buAutoNum type="arabicPeriod"/>
            </a:pPr>
            <a:r>
              <a:rPr lang="en-US"/>
              <a:t>Establish a Trusted Execution Environment where sensitive data and trusted code can process out of view of any other software outside the TEE boundary, including the cloud provider’s stack and system admins.</a:t>
            </a:r>
          </a:p>
          <a:p>
            <a:pPr marL="235481" indent="-235481">
              <a:buAutoNum type="arabicPeriod"/>
            </a:pPr>
            <a:r>
              <a:rPr lang="en-US"/>
              <a:t>Encrypted, sensitive data can only be released and decrypted in the TEE with a key under the control of the workload owner.</a:t>
            </a:r>
          </a:p>
          <a:p>
            <a:pPr marL="235481" indent="-235481">
              <a:buAutoNum type="arabicPeriod"/>
            </a:pPr>
            <a:r>
              <a:rPr lang="en-US"/>
              <a:t>Cryptographic attestation of the TEE’s integrity, giving you assurance that it is configured correctly and the code or model loaded is exactly what you expect.</a:t>
            </a:r>
          </a:p>
          <a:p>
            <a:endParaRPr lang="en-US"/>
          </a:p>
          <a:p>
            <a:r>
              <a:rPr lang="en-US"/>
              <a:t>With these capabilities, AI practitioners have a powerful tool to help deliver the elevated security, confidentiality and compliance that will be demanded.</a:t>
            </a:r>
          </a:p>
          <a:p>
            <a:pPr marL="235481" indent="-235481">
              <a:buAutoNum type="arabicPeriod"/>
            </a:pPr>
            <a:endParaRPr lang="en-US"/>
          </a:p>
        </p:txBody>
      </p:sp>
      <p:sp>
        <p:nvSpPr>
          <p:cNvPr id="4" name="Slide Number Placeholder 3"/>
          <p:cNvSpPr>
            <a:spLocks noGrp="1"/>
          </p:cNvSpPr>
          <p:nvPr>
            <p:ph type="sldNum" sz="quarter" idx="5"/>
          </p:nvPr>
        </p:nvSpPr>
        <p:spPr/>
        <p:txBody>
          <a:bodyPr/>
          <a:lstStyle/>
          <a:p>
            <a:fld id="{EB28A63F-B129-4654-A63B-C7133A35C8BA}" type="slidenum">
              <a:rPr lang="en-US" smtClean="0"/>
              <a:t>53</a:t>
            </a:fld>
            <a:endParaRPr lang="en-US"/>
          </a:p>
        </p:txBody>
      </p:sp>
    </p:spTree>
    <p:extLst>
      <p:ext uri="{BB962C8B-B14F-4D97-AF65-F5344CB8AC3E}">
        <p14:creationId xmlns:p14="http://schemas.microsoft.com/office/powerpoint/2010/main" val="1177706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Does the customer have a need for Confidential AI in their Artificial Intelligence deployments?</a:t>
            </a:r>
          </a:p>
          <a:p>
            <a:endParaRPr lang="en-US"/>
          </a:p>
          <a:p>
            <a:r>
              <a:rPr lang="en-US"/>
              <a:t>If the answer to any of these questions is “Yes,” then there may be a need.</a:t>
            </a:r>
          </a:p>
        </p:txBody>
      </p:sp>
      <p:sp>
        <p:nvSpPr>
          <p:cNvPr id="4" name="Slide Number Placeholder 3"/>
          <p:cNvSpPr>
            <a:spLocks noGrp="1"/>
          </p:cNvSpPr>
          <p:nvPr>
            <p:ph type="sldNum" sz="quarter" idx="5"/>
          </p:nvPr>
        </p:nvSpPr>
        <p:spPr/>
        <p:txBody>
          <a:bodyPr/>
          <a:lstStyle/>
          <a:p>
            <a:fld id="{EB28A63F-B129-4654-A63B-C7133A35C8BA}" type="slidenum">
              <a:rPr lang="en-US" smtClean="0"/>
              <a:t>54</a:t>
            </a:fld>
            <a:endParaRPr lang="en-US"/>
          </a:p>
        </p:txBody>
      </p:sp>
    </p:spTree>
    <p:extLst>
      <p:ext uri="{BB962C8B-B14F-4D97-AF65-F5344CB8AC3E}">
        <p14:creationId xmlns:p14="http://schemas.microsoft.com/office/powerpoint/2010/main" val="29656692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Let’s look at three of the many possible use cases and system architectures for Confidential AI.  All of these have been deployed with one or more major Intel customers including major banks, pharmaceutical companies, governments and manufacturers.</a:t>
            </a:r>
          </a:p>
          <a:p>
            <a:endParaRPr lang="en-US"/>
          </a:p>
          <a:p>
            <a:r>
              <a:rPr lang="en-US"/>
              <a:t>The first is the most common form of collaborative AI, where multiple parties all contribute sensitive data to a shared analysis, thus benefiting from the more accurate results.  It can be used for both training and inference, but let’s consider training. Here, a data clean room is established inside a TEE, and a base model is installed.  Each party’s encrypted data is moved inside the TEE, decrypted out of view of any other software or participant, and added to the model weights.  Once complete, the data is re-encrypted or safely discarded, making room for the next party’s data to be added.</a:t>
            </a:r>
          </a:p>
          <a:p>
            <a:endParaRPr lang="en-US"/>
          </a:p>
          <a:p>
            <a:r>
              <a:rPr lang="en-US"/>
              <a:t>The middle instance is Federated Learning, a form of collaborative AI, but in this case, the data is too big, sensitive or regulated to move off-premises.  Instead, the compute is moved to the data.  A node configured with a TEE and the model are deployed at each party’s location.  The data is used to train the model locally, while any proprietary model IP is protected inside the TEE.  The updated weights are encrypted and then communicated to a master model in the cloud, where they are merged with weights from the other parties.</a:t>
            </a:r>
          </a:p>
          <a:p>
            <a:endParaRPr lang="en-US"/>
          </a:p>
          <a:p>
            <a:r>
              <a:rPr lang="en-US"/>
              <a:t>The third example will increasingly be deployed as organizations use LLMs to process sensitive queries or perform tasks using confidential data.  In this model, the model query engine is protected inside a TEE.  Queries are encrypted during transfer to a private LLM, also deployed in a TEE.  The results from the model are encrypted and transferred back to the requestor.  The query or its results are never in plaintext outside a TEE, providing end-to-end protection.</a:t>
            </a:r>
          </a:p>
          <a:p>
            <a:endParaRPr lang="en-US"/>
          </a:p>
          <a:p>
            <a:r>
              <a:rPr lang="en-US"/>
              <a:t>Keep in mind that Confidential AI use cases can apply at any stage in the AI pipeline, from data ingest and training to inference and results interface.  Wherever these is sensitive and regulated data or valuable IP, security and confidentiality may be both smart and required by law.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B28A63F-B129-4654-A63B-C7133A35C8B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839289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(Compliance Example) Bosch is a technology and manufacturing leader in many areas, including Autonomous Driver Assistance Systems (ADAS).  To train the system, Bosch captures street footage from multiple car-mounted cameras.  The most accurate training occurs when they use the raw, unmodified footage but these images are loaded with personally identifiable information (PII) such as faces, license plates and correlated location data that is regulated under GDPR and other laws.  This data requires the highest level of care against misuse.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Bosch could solve the PII issue by de-identifying the images with blurs, but that decreases the model’s accuracy and could cause unpredictable vehicle behavior.  Instead, Bosch only handles the raw, unencrypted camera footage inside Intel SGX enclaves where software access is limited and even Bosch admins can’t view it.  The data prep enclave separates the PII from the rest of the image and stores it securely.  The de-identified footage can be used for other analyses.  The PII is rejoined to the footage inside a second SGX enclave where it is used to train the ADAS model.  The PII is never unencrypted outside an enclave, keeping Bosch compliant the GDPR’s strict privacy regulations.</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56</a:t>
            </a:fld>
            <a:endParaRPr lang="en-US"/>
          </a:p>
        </p:txBody>
      </p:sp>
    </p:spTree>
    <p:extLst>
      <p:ext uri="{BB962C8B-B14F-4D97-AF65-F5344CB8AC3E}">
        <p14:creationId xmlns:p14="http://schemas.microsoft.com/office/powerpoint/2010/main" val="21920009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(Compliance &amp; Multi-Party Example) Novartis Biome is a pharmaceutical and medical device company specializing in rare disease diagnostics and treatments.  Since these diseases are rare, data is sparse and spread across multiple hospitals and healthcare institutions.  Compiling a sufficiently large data set for accurate analysis requires collecting data from many sources.  This data is tightly regulated under HIPAA, GDPR and other laws, and often judged to be too sensitive to be moved off-prem from the institution.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Novartis Biome worked with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BeeKeeperAI</a:t>
            </a:r>
            <a:r>
              <a:rPr lang="en-US" sz="1800">
                <a:effectLst/>
                <a:latin typeface="Calibri" panose="020F0502020204030204" pitchFamily="34" charset="0"/>
                <a:ea typeface="Calibri" panose="020F0502020204030204" pitchFamily="34" charset="0"/>
                <a:cs typeface="Times New Roman" panose="02020603050405020304" pitchFamily="18" charset="0"/>
              </a:rPr>
              <a:t> to develop a federated learning solution that allows multiple institutions to contribute their data to a diagnostic model in a compliant fashion.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BeeKeeperAI</a:t>
            </a:r>
            <a:r>
              <a:rPr lang="en-US" sz="1800">
                <a:effectLst/>
                <a:latin typeface="Calibri" panose="020F0502020204030204" pitchFamily="34" charset="0"/>
                <a:ea typeface="Calibri" panose="020F0502020204030204" pitchFamily="34" charset="0"/>
                <a:cs typeface="Times New Roman" panose="02020603050405020304" pitchFamily="18" charset="0"/>
              </a:rPr>
              <a:t> provisioned a node at each contributing hospital with analytics and models protected inside Intel SGX enclaves.  Each node analyzes the local data on-prem then sends updated results and model weights to a master consolidation node in the cloud, which combines results into a single, aggregated model.  Inside the SGX enclaves, neither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BeeKeeperAI</a:t>
            </a:r>
            <a:r>
              <a:rPr lang="en-US" sz="1800">
                <a:effectLst/>
                <a:latin typeface="Calibri" panose="020F0502020204030204" pitchFamily="34" charset="0"/>
                <a:ea typeface="Calibri" panose="020F0502020204030204" pitchFamily="34" charset="0"/>
                <a:cs typeface="Times New Roman" panose="02020603050405020304" pitchFamily="18" charset="0"/>
              </a:rPr>
              <a:t> nor Novartis can see the individual health records, and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BeeKeeper’s</a:t>
            </a:r>
            <a:r>
              <a:rPr lang="en-US" sz="1800">
                <a:effectLst/>
                <a:latin typeface="Calibri" panose="020F0502020204030204" pitchFamily="34" charset="0"/>
                <a:ea typeface="Calibri" panose="020F0502020204030204" pitchFamily="34" charset="0"/>
                <a:cs typeface="Times New Roman" panose="02020603050405020304" pitchFamily="18" charset="0"/>
              </a:rPr>
              <a:t> proprietary software is protected from tampering or theft out in the field.  This system enables all parties to benefit from a consolidated analysis </a:t>
            </a:r>
            <a:r>
              <a:rPr lang="en-US" sz="1800">
                <a:effectLst/>
                <a:latin typeface="Segoe UI" panose="020B0502040204020203" pitchFamily="34" charset="0"/>
              </a:rPr>
              <a:t>while keeping their information protected and confidential</a:t>
            </a:r>
            <a:r>
              <a:rPr lang="en-US" sz="1800">
                <a:effectLst/>
                <a:latin typeface="Calibri" panose="020F0502020204030204" pitchFamily="34" charset="0"/>
                <a:ea typeface="Calibri" panose="020F0502020204030204" pitchFamily="34" charset="0"/>
                <a:cs typeface="Times New Roman" panose="02020603050405020304" pitchFamily="18" charset="0"/>
              </a:rPr>
              <a:t>.</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57</a:t>
            </a:fld>
            <a:endParaRPr lang="en-US"/>
          </a:p>
        </p:txBody>
      </p:sp>
    </p:spTree>
    <p:extLst>
      <p:ext uri="{BB962C8B-B14F-4D97-AF65-F5344CB8AC3E}">
        <p14:creationId xmlns:p14="http://schemas.microsoft.com/office/powerpoint/2010/main" val="403478417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We have been working for two years to develop this universal Intel AI Platform to build and deploy AI everywhere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reason we had to approach this at the platform level is AI requires massive data processing.  Therefore, to be practical to bring AI to production the full stack must be optimized from chip to system to libraries to SW to the application. There are three components: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HW: Any code, every workload, built into one GP platform, E2E.  10x DL, 7.7x perf/w, …and now training.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SW: Build and deploy AI everywhere, every developer, open source, python, DL; portable </a:t>
            </a:r>
            <a:r>
              <a:rPr lang="en-US">
                <a:sym typeface="Wingdings" panose="05000000000000000000" pitchFamily="2" charset="2"/>
              </a:rPr>
              <a:t> </a:t>
            </a:r>
            <a:r>
              <a:rPr lang="en-US"/>
              <a:t>E2E 6.7x</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Partners: Pre-built solutions.  In the real world, AI is NOT a benchmark. Customers have SLAs for throughput, latency and flexible in a single platform.  …how we are bringing HW and SW together with…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Transition:  What does it mean to be a universal AI platform….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Any AI code, any workload:  The flexibility of Xeon with the built-in DL performance of an AI accelerator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Up to 10x gen-to-gen model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err="1"/>
              <a:t>MLPerf</a:t>
            </a:r>
            <a:r>
              <a:rPr lang="en-US"/>
              <a:t> model training in &lt;30 mins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Up to 7.7x performance/watt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Intel AI software suite of optimized open-source frameworks and tools enables out of the box AI performance and E2E productivity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Up to 6.7x E2E application performance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400+ models validated out-of-box</a:t>
            </a:r>
            <a:br>
              <a:rPr lang="en-US"/>
            </a:br>
            <a:r>
              <a:rPr lang="en-US" err="1"/>
              <a:t>oneDNN</a:t>
            </a:r>
            <a:r>
              <a:rPr lang="en-US"/>
              <a:t> integration into TensorFlow and </a:t>
            </a:r>
            <a:r>
              <a:rPr lang="en-US" err="1"/>
              <a:t>PyTorch</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Extensive Intel AI products and partnership accelerates end customer time to market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62x higher gen-to-gen throughput with 10ms SLA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1.6x faster GNN training for SPR Katana Graph vs NVIDIA A100</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2x faster time-to-insight when training multiple DL and ML models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C9A2B-D0B4-48C8-BA96-1ADE0A191B0E}"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2950370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These results from </a:t>
            </a:r>
            <a:r>
              <a:rPr lang="en-US" err="1"/>
              <a:t>Fortanix’s</a:t>
            </a:r>
            <a:r>
              <a:rPr lang="en-US"/>
              <a:t> Confidential AI service illustrate two key points on Natural Language Processing and Image Recognition.</a:t>
            </a:r>
          </a:p>
          <a:p>
            <a:endParaRPr lang="en-US"/>
          </a:p>
          <a:p>
            <a:pPr marL="228600" indent="-228600">
              <a:buAutoNum type="arabicPeriod"/>
            </a:pPr>
            <a:r>
              <a:rPr lang="en-US"/>
              <a:t>The overhead of SGX on the workload is small (~3% in both workloads’ base cases).  Fortanix has carefully optimized to deliver great performance without compromising confidentiality or security.</a:t>
            </a:r>
          </a:p>
          <a:p>
            <a:pPr marL="228600" indent="-228600">
              <a:buAutoNum type="arabicPeriod"/>
            </a:pPr>
            <a:r>
              <a:rPr lang="en-US"/>
              <a:t>Intel AMX on 4</a:t>
            </a:r>
            <a:r>
              <a:rPr lang="en-US" baseline="30000"/>
              <a:t>th</a:t>
            </a:r>
            <a:r>
              <a:rPr lang="en-US"/>
              <a:t> Gen Xeon delivers a huge performance boost.  &gt;5X more performance on NLP and &gt;7X more on Image Recognition.</a:t>
            </a:r>
          </a:p>
          <a:p>
            <a:pPr marL="228600" indent="-228600">
              <a:buAutoNum type="arabicPeriod"/>
            </a:pPr>
            <a:endParaRPr lang="en-US"/>
          </a:p>
          <a:p>
            <a:pPr marL="0" indent="0">
              <a:buNone/>
            </a:pPr>
            <a:r>
              <a:rPr lang="en-US"/>
              <a:t>Reactive:  A customer may inquire why the performance overhead of SGX increased between the base case (left two bars) and the AMX case (right two bars).  Because the speed with which each batch of data is processed is dramatically increased with AMX, the application has to exit the SGX enclave more often to get more batches of data.  Enclave entry/exit cycles are the top driver of overhead.  But from an application performance perspective, the modest increase in SGX overhead as a percentage is dwarfed by the increase in inference throughput.</a:t>
            </a:r>
          </a:p>
        </p:txBody>
      </p:sp>
      <p:sp>
        <p:nvSpPr>
          <p:cNvPr id="4" name="Slide Number Placeholder 3"/>
          <p:cNvSpPr>
            <a:spLocks noGrp="1"/>
          </p:cNvSpPr>
          <p:nvPr>
            <p:ph type="sldNum" sz="quarter" idx="5"/>
          </p:nvPr>
        </p:nvSpPr>
        <p:spPr/>
        <p:txBody>
          <a:bodyPr/>
          <a:lstStyle/>
          <a:p>
            <a:fld id="{43D92567-D7D7-4223-A842-9A06E6D4E1F9}" type="slidenum">
              <a:rPr lang="en-US" smtClean="0"/>
              <a:t>59</a:t>
            </a:fld>
            <a:endParaRPr lang="en-US"/>
          </a:p>
        </p:txBody>
      </p:sp>
    </p:spTree>
    <p:extLst>
      <p:ext uri="{BB962C8B-B14F-4D97-AF65-F5344CB8AC3E}">
        <p14:creationId xmlns:p14="http://schemas.microsoft.com/office/powerpoint/2010/main" val="304717075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presents options for customers to deploy Confidential AI solutions as quickly and easily as possible.</a:t>
            </a:r>
          </a:p>
          <a:p>
            <a:endParaRPr lang="en-US"/>
          </a:p>
          <a:p>
            <a:r>
              <a:rPr lang="en-US"/>
              <a:t>If they have an existing AI application or model and they want to deploy it into a confidential environment, the fastest, easiest path is to deploy into a TDX-enabled VM in one of the enabled cloud providers.  It’s likely that no code changes will be required.  Using TDX will separate the customer’s VM from the cloud host and the other tenants, but the trust boundary will include the entire VM.</a:t>
            </a:r>
          </a:p>
          <a:p>
            <a:endParaRPr lang="en-US"/>
          </a:p>
          <a:p>
            <a:r>
              <a:rPr lang="en-US"/>
              <a:t>If customers are interested in the smaller trust boundary of SGX and they want to minimize software development and get operational as quickly as possible, they should engage the ISVs that provide Confidential AI and analytics solutions.  These can be deployed in the public cloud where SGX is available, or on-prem.</a:t>
            </a:r>
          </a:p>
          <a:p>
            <a:endParaRPr lang="en-US"/>
          </a:p>
          <a:p>
            <a:r>
              <a:rPr lang="en-US"/>
              <a:t>If customers are interested in the smaller trust boundary of SGX but are willing to do development themselves, they can accelerate their project by using a “curated container” from Intel.  These containers, available in the Azure Marketplace or GitHub, contain an AI or analytics framework bundled with the Gramine library OS.  With these containers, customers can stand up an SGX-enabled environment with one of these familiar frameworks to program as they see fit.</a:t>
            </a:r>
          </a:p>
        </p:txBody>
      </p:sp>
      <p:sp>
        <p:nvSpPr>
          <p:cNvPr id="4" name="Slide Number Placeholder 3"/>
          <p:cNvSpPr>
            <a:spLocks noGrp="1"/>
          </p:cNvSpPr>
          <p:nvPr>
            <p:ph type="sldNum" sz="quarter" idx="5"/>
          </p:nvPr>
        </p:nvSpPr>
        <p:spPr/>
        <p:txBody>
          <a:bodyPr/>
          <a:lstStyle/>
          <a:p>
            <a:fld id="{43D92567-D7D7-4223-A842-9A06E6D4E1F9}" type="slidenum">
              <a:rPr lang="en-US" smtClean="0"/>
              <a:t>60</a:t>
            </a:fld>
            <a:endParaRPr lang="en-US"/>
          </a:p>
        </p:txBody>
      </p:sp>
    </p:spTree>
    <p:extLst>
      <p:ext uri="{BB962C8B-B14F-4D97-AF65-F5344CB8AC3E}">
        <p14:creationId xmlns:p14="http://schemas.microsoft.com/office/powerpoint/2010/main" val="40252287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Today, Confidential AI is delivered almost exclusively on CPUs.  Xeon CPUs provide a performant, economical AI solution for the majority of AI inference deployments and a large portion of training on small &amp; mid-size models.  But some deployments will need external acceleration from a GPU or other device.</a:t>
            </a:r>
          </a:p>
          <a:p>
            <a:endParaRPr lang="en-US"/>
          </a:p>
          <a:p>
            <a:r>
              <a:rPr lang="en-US"/>
              <a:t>Nvidia H100 GPUs offer Confidential Computing with a TEE on the GPU.  However, most complete use case solutions require confidentiality on both the CPU and GPU, and the two TEEs will need to securely communicate with each other.  In 2023, Intel and Nvidia announced a collaboration to develop GPU-accelerated Confidential AI solutions based on Nvidia GPUs and Intel TDX.</a:t>
            </a:r>
          </a:p>
          <a:p>
            <a:endParaRPr lang="en-US"/>
          </a:p>
          <a:p>
            <a:r>
              <a:rPr lang="en-US"/>
              <a:t>Phase 1 of the collaboration will use an Nvidia driver to establish an encrypted connection between the GPU and CPU TEEs.  In this phase, the TEEs are still very separate entities but are able to pass encrypted data in a coordinated fashion.  There will be some latency incurred by the driver encryption/decryption.</a:t>
            </a:r>
          </a:p>
          <a:p>
            <a:endParaRPr lang="en-US"/>
          </a:p>
          <a:p>
            <a:r>
              <a:rPr lang="en-US"/>
              <a:t>Phase 2 of the collaboration will advance the solution to take advantage of Intel TDX Connect and offer more integration between the two TEEs.  With TDX Connect, communications will be industry-standards based, and features like cross-TEE memory sharing become possible.  Intel and Nvidia will also enable coordinated, single-service attestation for both TEEs in the solution using Intel Trust Authority.</a:t>
            </a:r>
          </a:p>
        </p:txBody>
      </p:sp>
      <p:sp>
        <p:nvSpPr>
          <p:cNvPr id="4" name="Slide Number Placeholder 3"/>
          <p:cNvSpPr>
            <a:spLocks noGrp="1"/>
          </p:cNvSpPr>
          <p:nvPr>
            <p:ph type="sldNum" sz="quarter" idx="5"/>
          </p:nvPr>
        </p:nvSpPr>
        <p:spPr/>
        <p:txBody>
          <a:bodyPr/>
          <a:lstStyle/>
          <a:p>
            <a:fld id="{43D92567-D7D7-4223-A842-9A06E6D4E1F9}" type="slidenum">
              <a:rPr lang="en-US" smtClean="0"/>
              <a:t>61</a:t>
            </a:fld>
            <a:endParaRPr lang="en-US"/>
          </a:p>
        </p:txBody>
      </p:sp>
    </p:spTree>
    <p:extLst>
      <p:ext uri="{BB962C8B-B14F-4D97-AF65-F5344CB8AC3E}">
        <p14:creationId xmlns:p14="http://schemas.microsoft.com/office/powerpoint/2010/main" val="3342597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We are in an era where powerful, ubiquitous computing and innovation make business transformation both possible and urgent.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Public cloud resources provide a cost-effective, infinitely scalable alternative to traditional on-prem infrastructure for many applications.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New data sources, both internal and external, open new opportunities for analysis and new services.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Collaboration among multiple parties allow all participants to benefit from shared analysis or solve mutual issues. These collaborations may take advantage of new Privacy Preserving Technologies to keep data confidential and compliant.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Innovations in the areas of Blockchain and AI are inspiring new projects and services, compounded by computing and communications technology to support distributed and edge applications.</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11</a:t>
            </a:fld>
            <a:endParaRPr lang="en-US"/>
          </a:p>
        </p:txBody>
      </p:sp>
    </p:spTree>
    <p:extLst>
      <p:ext uri="{BB962C8B-B14F-4D97-AF65-F5344CB8AC3E}">
        <p14:creationId xmlns:p14="http://schemas.microsoft.com/office/powerpoint/2010/main" val="410393513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Later in the deck, there are two performance slides that can also be helpful in Confidential AI.</a:t>
            </a:r>
          </a:p>
        </p:txBody>
      </p:sp>
      <p:sp>
        <p:nvSpPr>
          <p:cNvPr id="4" name="Slide Number Placeholder 3"/>
          <p:cNvSpPr>
            <a:spLocks noGrp="1"/>
          </p:cNvSpPr>
          <p:nvPr>
            <p:ph type="sldNum" sz="quarter" idx="5"/>
          </p:nvPr>
        </p:nvSpPr>
        <p:spPr/>
        <p:txBody>
          <a:bodyPr/>
          <a:lstStyle/>
          <a:p>
            <a:fld id="{43D92567-D7D7-4223-A842-9A06E6D4E1F9}" type="slidenum">
              <a:rPr lang="en-US" smtClean="0"/>
              <a:t>62</a:t>
            </a:fld>
            <a:endParaRPr lang="en-US"/>
          </a:p>
        </p:txBody>
      </p:sp>
    </p:spTree>
    <p:extLst>
      <p:ext uri="{BB962C8B-B14F-4D97-AF65-F5344CB8AC3E}">
        <p14:creationId xmlns:p14="http://schemas.microsoft.com/office/powerpoint/2010/main" val="80059981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compares SGX and TDX against three main competitors from AMD, AWS and Nvidia.</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Cloud infrastructure provider’s hardware/firmware, hypervisor and cloud management stack are excluded from trust boundary</a:t>
            </a:r>
            <a:r>
              <a:rPr lang="en-US" sz="1200"/>
              <a:t>:  All techs keep the cloud provider’s stack and admins out of the trust boundary except AWS Nitro Enclaves.  With Nitro Enclaves, the confidential enclave is infused with AWS’s Nitro System, which set’s up the enclave and controls the “</a:t>
            </a:r>
            <a:r>
              <a:rPr lang="en-US" sz="1200" err="1"/>
              <a:t>vSock</a:t>
            </a:r>
            <a:r>
              <a:rPr lang="en-US" sz="1200"/>
              <a:t>” connection between it and the non-confidential VM.  In essence, AWS technology has “root access” to the enclaves.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Available through multiple cloud providers to facilitate multi-sourcing</a:t>
            </a:r>
            <a:r>
              <a:rPr lang="en-US" sz="1200"/>
              <a:t>:  There is no impediment to Intel, AMD and Nvidia tech being offered by any cloud provider.  Nitro Enclaves is an AWS proprietary design only offered in AWS.  Applications developed for Nitro Enclaves twin-VM architecture will not directly translate to any other confidential computing tech.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algn="l"/>
            <a:r>
              <a:rPr lang="en-US" sz="1200" b="0" u="sng"/>
              <a:t>Designed to accommodate legacy applications with low or no porting, re-design or re-packaging</a:t>
            </a:r>
            <a:r>
              <a:rPr lang="en-US" sz="1200"/>
              <a:t>:  This item refers to the need for code changes to accommodate confidentiality.  Even in the best-case, SGX requires bundling with a library OS like Gramine, but may also require some code changes.  TDX and SEV-SNP are VM isolation technologies, so usually there is no need to modify the applications in the VM, although an enlightened Guest OS and Hypervisor are needed.  AWS Nitro Enclaves use a unique twin-VM architecture which must be specifically coded for.  For Nvidia H100, the code running in a confidential environment on the GPU does not require modifications, but to have end-to-end confidentiality with the CPU, the solution must set up a second TEE on the CPU and encrypt traffic over the PCIe connection.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Attestation of hardware authenticity &amp; correct launch of the TEE:</a:t>
            </a:r>
            <a:r>
              <a:rPr lang="en-US" sz="1200" u="none"/>
              <a:t>  This item refers to attestation that the platform is genuine and the TEE launched correctly.  All the techs claim this capability.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609600" eaLnBrk="1" fontAlgn="auto" latinLnBrk="0" hangingPunct="1">
              <a:lnSpc>
                <a:spcPct val="100000"/>
              </a:lnSpc>
              <a:spcBef>
                <a:spcPts val="0"/>
              </a:spcBef>
              <a:spcAft>
                <a:spcPts val="0"/>
              </a:spcAft>
              <a:buClrTx/>
              <a:buSzTx/>
              <a:buFontTx/>
              <a:buNone/>
              <a:tabLst/>
              <a:defRPr/>
            </a:pPr>
            <a:r>
              <a:rPr lang="en-US" sz="1200" u="sng"/>
              <a:t>Attestation of integrity of the software image loaded in the TEE (e.g., the AI model or other software IP)</a:t>
            </a:r>
            <a:r>
              <a:rPr lang="en-US" sz="1200"/>
              <a:t>:  This item refers to the attestation that the software loaded inside the TEE is exactly what’s expected and matches a certified manifest.  SGX does this by default, and Nitro Enclaves claims to offer the same capability.  TDX and SEV-SNP do not do this by default in the hardware, but a Cloud Service Provider (or highly-motivated enterprise) can engineer a solution to accomplish this using available hardware registers and third-party software certificates, as Microsoft Azure has done.  Nvidia does not claim this capability.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Confidential data only accessible by designated application code; VM admin, Guest OS, other apps and cloud stack excluded from access</a:t>
            </a:r>
            <a:r>
              <a:rPr lang="en-US" sz="1200"/>
              <a:t>:  This item is an extension of the first time, describing what is excluded from the trust boundary.  Only SGX fully excludes everything except the designated application code.  All the others include the Guest OS and any other software components inside the isolated VM.</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Deployable on “bare metal” servers without virtualization</a:t>
            </a:r>
            <a:r>
              <a:rPr lang="en-US" sz="1200"/>
              <a:t>:  Of the CPU-based technologies, only SGX can be deployed on bare-metal, non-virtualized servers.  TDX, SEV-SNP and Nitro Enclaves require virtualized systems.  Nvidia GPUs can be deployed on bare-metal servers, but the GPU-based TEE usually needs to connect to a CPU-based TEE which may or may not be virtualized.</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Hardware-based, cryptographic memory integrity option for additional Rowhammer protection</a:t>
            </a:r>
            <a:r>
              <a:rPr lang="en-US" sz="1200"/>
              <a:t>:  All the technologies include some kind of logical memory integrity technology to make sure data is not altered while stored in the DIMMs.  Only SGX includes the option to use Cryptographic Memory Integrity which provides even greater protection against sophisticated Rowhammer-class memory attacks or attacks on memory ECC.  (CMI is expected to be available for TDX on Emerald Rapids).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a:t>Compatible with Intel Trust Authority</a:t>
            </a:r>
            <a:r>
              <a:rPr lang="en-US" sz="1200"/>
              <a:t>:  Today, Intel Trust Authority service will provide independent, multi-cloud attestation for SGX and TDX.  In the future, Intel Trust Authority may be extended to offer attestation and trust services to other technologies outside Intel’s portfolio.  </a:t>
            </a:r>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64</a:t>
            </a:fld>
            <a:endParaRPr lang="en-US"/>
          </a:p>
        </p:txBody>
      </p:sp>
    </p:spTree>
    <p:extLst>
      <p:ext uri="{BB962C8B-B14F-4D97-AF65-F5344CB8AC3E}">
        <p14:creationId xmlns:p14="http://schemas.microsoft.com/office/powerpoint/2010/main" val="301927271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Always include this slide with the Competitive Comparison Matrix to show the data sources</a:t>
            </a:r>
          </a:p>
        </p:txBody>
      </p:sp>
      <p:sp>
        <p:nvSpPr>
          <p:cNvPr id="4" name="Slide Number Placeholder 3"/>
          <p:cNvSpPr>
            <a:spLocks noGrp="1"/>
          </p:cNvSpPr>
          <p:nvPr>
            <p:ph type="sldNum" sz="quarter" idx="5"/>
          </p:nvPr>
        </p:nvSpPr>
        <p:spPr/>
        <p:txBody>
          <a:bodyPr/>
          <a:lstStyle/>
          <a:p>
            <a:fld id="{43D92567-D7D7-4223-A842-9A06E6D4E1F9}" type="slidenum">
              <a:rPr lang="en-US" smtClean="0"/>
              <a:t>65</a:t>
            </a:fld>
            <a:endParaRPr lang="en-US"/>
          </a:p>
        </p:txBody>
      </p:sp>
    </p:spTree>
    <p:extLst>
      <p:ext uri="{BB962C8B-B14F-4D97-AF65-F5344CB8AC3E}">
        <p14:creationId xmlns:p14="http://schemas.microsoft.com/office/powerpoint/2010/main" val="3521214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first slide in a 4-slide progression to frame the performance discussion.  Often, the performance discussion is framed ENTIRELY around the performance overhead of SGX and TDX.  These 4-slides are designed to provide critical context and framing for a more productive performance conversation.</a:t>
            </a:r>
          </a:p>
          <a:p>
            <a:endParaRPr lang="en-US"/>
          </a:p>
          <a:p>
            <a:r>
              <a:rPr lang="en-US"/>
              <a:t>This slide shows allows the conversation to be framed between two alternatives:  1) the small performance trade-off of confidential computing as compared to, 2) the alternative actions the customer could take with the project.</a:t>
            </a:r>
          </a:p>
          <a:p>
            <a:endParaRPr lang="en-US"/>
          </a:p>
          <a:p>
            <a:r>
              <a:rPr lang="en-US"/>
              <a:t>On the left, we show that, yes, Confidential Computing technologies do shave off some performance compared to running the same workload in a non-confidential environment.  The amount of overhead varies by technology and the level of optimizations in the implementation.  This is the impact on one side of the scale.</a:t>
            </a:r>
          </a:p>
          <a:p>
            <a:endParaRPr lang="en-US"/>
          </a:p>
          <a:p>
            <a:r>
              <a:rPr lang="en-US"/>
              <a:t>On the right, we consider the other side of the scale with the actions the customer could take if the decided to forgo Confidential Computing.  They could keep the sensitive data locked in its vault and not proceed with the project at all, which reduces the customers business opportunity and potentially decreases revenue by denying them the valuable insights and services.</a:t>
            </a:r>
          </a:p>
          <a:p>
            <a:endParaRPr lang="en-US"/>
          </a:p>
          <a:p>
            <a:r>
              <a:rPr lang="en-US"/>
              <a:t>They could forgo any Confidential Computing protection at all and just proceed, which increases the risk of a data breach or compliance violation.</a:t>
            </a:r>
          </a:p>
          <a:p>
            <a:endParaRPr lang="en-US"/>
          </a:p>
          <a:p>
            <a:r>
              <a:rPr lang="en-US"/>
              <a:t>They could run the sensitive data through a obfuscation or de-identification process which would likely slow down the velocity of the project or service, and the loss of data fidelity as detail is removed may impact the accuracy of the analysis.</a:t>
            </a:r>
          </a:p>
          <a:p>
            <a:endParaRPr lang="en-US"/>
          </a:p>
          <a:p>
            <a:r>
              <a:rPr lang="en-US"/>
              <a:t>They could employ a trusted third party or data escrow service to handle sensitive data and make sure it isn’t exposed to other parties.  This adds cost and slows down the project’s velocity.</a:t>
            </a:r>
          </a:p>
          <a:p>
            <a:endParaRPr lang="en-US"/>
          </a:p>
          <a:p>
            <a:r>
              <a:rPr lang="en-US"/>
              <a:t>Others may say they are more attracted to alternative Privacy Enhancing Technologies like Fully Homomorphic Encryption (FHE) or Secure Multi-party Computing (SMC).  Although these techniques have attractive characteristics, their performance slow-down is measured in orders of magnitude, not in a handful of percentage points like Confidential Computing.  FHE and SMC also require extensive code changes and application architecture changes.  Confidential Computing, on the other hand, is ready to be deployed today with largely unmodified software.</a:t>
            </a:r>
          </a:p>
        </p:txBody>
      </p:sp>
      <p:sp>
        <p:nvSpPr>
          <p:cNvPr id="4" name="Slide Number Placeholder 3"/>
          <p:cNvSpPr>
            <a:spLocks noGrp="1"/>
          </p:cNvSpPr>
          <p:nvPr>
            <p:ph type="sldNum" sz="quarter" idx="5"/>
          </p:nvPr>
        </p:nvSpPr>
        <p:spPr/>
        <p:txBody>
          <a:bodyPr/>
          <a:lstStyle/>
          <a:p>
            <a:fld id="{43D92567-D7D7-4223-A842-9A06E6D4E1F9}" type="slidenum">
              <a:rPr lang="en-US" smtClean="0"/>
              <a:t>66</a:t>
            </a:fld>
            <a:endParaRPr lang="en-US"/>
          </a:p>
        </p:txBody>
      </p:sp>
    </p:spTree>
    <p:extLst>
      <p:ext uri="{BB962C8B-B14F-4D97-AF65-F5344CB8AC3E}">
        <p14:creationId xmlns:p14="http://schemas.microsoft.com/office/powerpoint/2010/main" val="381506382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intended to explain why Confidential Computing creates a degree of performance overhead and help customers understand why SGX can be more impacted than TDX.</a:t>
            </a:r>
          </a:p>
          <a:p>
            <a:endParaRPr lang="en-US"/>
          </a:p>
          <a:p>
            <a:r>
              <a:rPr lang="en-US"/>
              <a:t>The main cause of performance impact is entry/exit cycles across the trust boundary.  Each of those cycles requires the hardware to perform operations that secure data in cache and memory so non-confidential operations cannot access it while control flow is outside the trust boundary.  Entry/exit cycles happen when trusted software requests services outside the trust boundary, such as IO or linked services.  For SGX, any call out to untrusted software or the Guest OS imposes an entry/exit cycle, so they tend to happen more often with SGX versus TDX, where everything inside the VM is inside the boundary.</a:t>
            </a:r>
          </a:p>
          <a:p>
            <a:endParaRPr lang="en-US"/>
          </a:p>
          <a:p>
            <a:r>
              <a:rPr lang="en-US"/>
              <a:t>Actions can be taken to reduce the number of entry/exit cycles, which are listed here.  Each of these strives to keep the control flow inside the trust boundary as long as possible.</a:t>
            </a:r>
          </a:p>
        </p:txBody>
      </p:sp>
      <p:sp>
        <p:nvSpPr>
          <p:cNvPr id="4" name="Slide Number Placeholder 3"/>
          <p:cNvSpPr>
            <a:spLocks noGrp="1"/>
          </p:cNvSpPr>
          <p:nvPr>
            <p:ph type="sldNum" sz="quarter" idx="5"/>
          </p:nvPr>
        </p:nvSpPr>
        <p:spPr/>
        <p:txBody>
          <a:bodyPr/>
          <a:lstStyle/>
          <a:p>
            <a:fld id="{43D92567-D7D7-4223-A842-9A06E6D4E1F9}" type="slidenum">
              <a:rPr lang="en-US" smtClean="0"/>
              <a:t>67</a:t>
            </a:fld>
            <a:endParaRPr lang="en-US"/>
          </a:p>
        </p:txBody>
      </p:sp>
    </p:spTree>
    <p:extLst>
      <p:ext uri="{BB962C8B-B14F-4D97-AF65-F5344CB8AC3E}">
        <p14:creationId xmlns:p14="http://schemas.microsoft.com/office/powerpoint/2010/main" val="31133278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slides illustrates two main concepts:  1) The overhead of SGX versus non-SGX, but more importantly, 2) the absolute performance gain available from going from an older platform </a:t>
            </a:r>
            <a:r>
              <a:rPr lang="en-US" b="1"/>
              <a:t>without</a:t>
            </a:r>
            <a:r>
              <a:rPr lang="en-US"/>
              <a:t> SGX to a modern 4</a:t>
            </a:r>
            <a:r>
              <a:rPr lang="en-US" baseline="30000"/>
              <a:t>th</a:t>
            </a:r>
            <a:r>
              <a:rPr lang="en-US"/>
              <a:t> Gen Xeon Scalable (SPR) </a:t>
            </a:r>
            <a:r>
              <a:rPr lang="en-US" b="1"/>
              <a:t>with</a:t>
            </a:r>
            <a:r>
              <a:rPr lang="en-US"/>
              <a:t> SGX.</a:t>
            </a:r>
          </a:p>
          <a:p>
            <a:endParaRPr lang="en-US"/>
          </a:p>
          <a:p>
            <a:r>
              <a:rPr lang="en-US"/>
              <a:t>The left three bars show performance in images-per-second of a TensorFlow/ResNet50 image recognition system using only AVX-512 (FP32 precision and a batch size of 64 images).  Going from a 3</a:t>
            </a:r>
            <a:r>
              <a:rPr lang="en-US" baseline="30000"/>
              <a:t>rd</a:t>
            </a:r>
            <a:r>
              <a:rPr lang="en-US"/>
              <a:t> Gen Xeon Scalable (Ice Lake) WITHOUT SGX to an 4</a:t>
            </a:r>
            <a:r>
              <a:rPr lang="en-US" baseline="30000"/>
              <a:t>th</a:t>
            </a:r>
            <a:r>
              <a:rPr lang="en-US"/>
              <a:t> Gen (Sapphire Rapids) WITH SGX yields 28% more AI performance and very little overhead.</a:t>
            </a:r>
          </a:p>
          <a:p>
            <a:endParaRPr lang="en-US"/>
          </a:p>
          <a:p>
            <a:r>
              <a:rPr lang="en-US"/>
              <a:t>The middle group adds optimizations for Intel Deep Learning Boost (DL Boost).  All results improve and the gen-to-gen gain while adding SGX protections is 22%.</a:t>
            </a:r>
          </a:p>
          <a:p>
            <a:endParaRPr lang="en-US"/>
          </a:p>
          <a:p>
            <a:r>
              <a:rPr lang="en-US"/>
              <a:t>The third group adds Intel’s newest AI accelerator call Intel Advance Matrix Extensions (AMX).  The 3</a:t>
            </a:r>
            <a:r>
              <a:rPr lang="en-US" baseline="30000"/>
              <a:t>rd</a:t>
            </a:r>
            <a:r>
              <a:rPr lang="en-US"/>
              <a:t> Gen (Ice Lake) baseline isn’t present since Intel AMX wasn’t on that platform, but comparing to the non-accelerated workload, there is more than 10X improvement while adding SGX protections.</a:t>
            </a:r>
          </a:p>
          <a:p>
            <a:endParaRPr lang="en-US"/>
          </a:p>
          <a:p>
            <a:r>
              <a:rPr lang="en-US"/>
              <a:t>Why is there more overhead on the Intel AMX measurement?  Because of the large increase in image recognition throughput using Intel AMX, the SGX enclave has to retrieve more image batches and therefore incurs more enclave entry/exit cycles, which increases SGX overhead.  Despite this, the huge improvement in overall performance vastly outweighs the SGX overhead.</a:t>
            </a:r>
          </a:p>
          <a:p>
            <a:endParaRPr lang="en-US"/>
          </a:p>
          <a:p>
            <a:r>
              <a:rPr lang="en-US"/>
              <a:t>ABSOLUTE APPLIATION PERFORMANCE KEEPS INCREASING EVEN WITH INTEL SGX!  </a:t>
            </a:r>
          </a:p>
        </p:txBody>
      </p:sp>
      <p:sp>
        <p:nvSpPr>
          <p:cNvPr id="4" name="Slide Number Placeholder 3"/>
          <p:cNvSpPr>
            <a:spLocks noGrp="1"/>
          </p:cNvSpPr>
          <p:nvPr>
            <p:ph type="sldNum" sz="quarter" idx="5"/>
          </p:nvPr>
        </p:nvSpPr>
        <p:spPr/>
        <p:txBody>
          <a:bodyPr/>
          <a:lstStyle/>
          <a:p>
            <a:fld id="{43D92567-D7D7-4223-A842-9A06E6D4E1F9}" type="slidenum">
              <a:rPr lang="en-US" smtClean="0"/>
              <a:t>68</a:t>
            </a:fld>
            <a:endParaRPr lang="en-US"/>
          </a:p>
        </p:txBody>
      </p:sp>
    </p:spTree>
    <p:extLst>
      <p:ext uri="{BB962C8B-B14F-4D97-AF65-F5344CB8AC3E}">
        <p14:creationId xmlns:p14="http://schemas.microsoft.com/office/powerpoint/2010/main" val="30963396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looks at gen-to-gen performance improvements while introducing Intel TDX protections.</a:t>
            </a:r>
          </a:p>
          <a:p>
            <a:endParaRPr lang="en-US"/>
          </a:p>
          <a:p>
            <a:r>
              <a:rPr lang="en-US"/>
              <a:t>These measurements are designed to simulate a cloud instance where the customer selects an instance with 8 vCPUs and 32GB memory.  As expected in the public cloud, all the other cores in the platform are under load while these workloads are running.  100% system utilization.</a:t>
            </a:r>
          </a:p>
          <a:p>
            <a:endParaRPr lang="en-US"/>
          </a:p>
          <a:p>
            <a:r>
              <a:rPr lang="en-US"/>
              <a:t>The Integer and Floating Point groups show the per-core performance benefits of moving from 3</a:t>
            </a:r>
            <a:r>
              <a:rPr lang="en-US" baseline="30000"/>
              <a:t>rd</a:t>
            </a:r>
            <a:r>
              <a:rPr lang="en-US"/>
              <a:t> Gen Xeon Scalable (Ice Lake) to 4</a:t>
            </a:r>
            <a:r>
              <a:rPr lang="en-US" baseline="30000"/>
              <a:t>th</a:t>
            </a:r>
            <a:r>
              <a:rPr lang="en-US"/>
              <a:t> Gen (Sapphire Rapids) even while adding Intel TDX protections.  With equal numbers of vCPUs and memory, customers could expect to see 8% more integer and 12% more floating point performance even while adding TDX.</a:t>
            </a:r>
          </a:p>
          <a:p>
            <a:endParaRPr lang="en-US"/>
          </a:p>
          <a:p>
            <a:r>
              <a:rPr lang="en-US"/>
              <a:t>The TensorFlow-Bert groups show the per-core and accelerator performance benefits of moving from 3</a:t>
            </a:r>
            <a:r>
              <a:rPr lang="en-US" baseline="30000"/>
              <a:t>rd</a:t>
            </a:r>
            <a:r>
              <a:rPr lang="en-US"/>
              <a:t> Gen Xeon Scalable (Ice Lake) to 4</a:t>
            </a:r>
            <a:r>
              <a:rPr lang="en-US" baseline="30000"/>
              <a:t>th</a:t>
            </a:r>
            <a:r>
              <a:rPr lang="en-US"/>
              <a:t> Gen (Sapphire Rapids) on AI language recognition even while adding Intel TDX protections. The AVX-512 group improved 28% on 4</a:t>
            </a:r>
            <a:r>
              <a:rPr lang="en-US" baseline="30000"/>
              <a:t>th</a:t>
            </a:r>
            <a:r>
              <a:rPr lang="en-US"/>
              <a:t> Gen even while adding TDX protections.  The performance of the 4</a:t>
            </a:r>
            <a:r>
              <a:rPr lang="en-US" baseline="30000"/>
              <a:t>th</a:t>
            </a:r>
            <a:r>
              <a:rPr lang="en-US"/>
              <a:t> Gen instance with Intel AMX improved 107% over the 3</a:t>
            </a:r>
            <a:r>
              <a:rPr lang="en-US" baseline="30000"/>
              <a:t>rd</a:t>
            </a:r>
            <a:r>
              <a:rPr lang="en-US"/>
              <a:t> Gen AVX-512 measurement.</a:t>
            </a:r>
          </a:p>
          <a:p>
            <a:endParaRPr lang="en-US"/>
          </a:p>
          <a:p>
            <a:r>
              <a:rPr lang="en-US"/>
              <a:t>In these cases, customers will get more performance from a 4</a:t>
            </a:r>
            <a:r>
              <a:rPr lang="en-US" baseline="30000"/>
              <a:t>th</a:t>
            </a:r>
            <a:r>
              <a:rPr lang="en-US"/>
              <a:t> Gen instance even with TDX enabled compared to a 3</a:t>
            </a:r>
            <a:r>
              <a:rPr lang="en-US" baseline="30000"/>
              <a:t>rd</a:t>
            </a:r>
            <a:r>
              <a:rPr lang="en-US"/>
              <a:t> Gen instance of the same size.  TDX overhead in only 3-4% and absolute gen-to-gen performance improves across these measurements.</a:t>
            </a:r>
          </a:p>
        </p:txBody>
      </p:sp>
      <p:sp>
        <p:nvSpPr>
          <p:cNvPr id="4" name="Slide Number Placeholder 3"/>
          <p:cNvSpPr>
            <a:spLocks noGrp="1"/>
          </p:cNvSpPr>
          <p:nvPr>
            <p:ph type="sldNum" sz="quarter" idx="5"/>
          </p:nvPr>
        </p:nvSpPr>
        <p:spPr/>
        <p:txBody>
          <a:bodyPr/>
          <a:lstStyle/>
          <a:p>
            <a:fld id="{ADD05FA0-A1C7-4929-82D0-1146F88D55CA}" type="slidenum">
              <a:rPr lang="en-US" smtClean="0"/>
              <a:t>69</a:t>
            </a:fld>
            <a:endParaRPr lang="en-US"/>
          </a:p>
        </p:txBody>
      </p:sp>
    </p:spTree>
    <p:extLst>
      <p:ext uri="{BB962C8B-B14F-4D97-AF65-F5344CB8AC3E}">
        <p14:creationId xmlns:p14="http://schemas.microsoft.com/office/powerpoint/2010/main" val="142774732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0623033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context, we’re not referring to use cases as NLP, computer vision, or something vertically-focused like defect detection, drug discovery, or the like.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For most customers outside of the largest CSPs or enterprises, a good way to start the conversation is that they are doing AI 24/7 or they are not.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ITDMs have more to worry about than just AI, so the question is whether AI is THE workload, or is it just going to be running alongside other workloads…or is it integrated into an enterprise application?  Most enterprise apps like SAP, SQL Server, and Oracle are integrating more and more native AI capabilities.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r>
              <a:rPr lang="en-US"/>
              <a:t>If they fall into the ‘dedicated AI’ bucket then discrete accelerators (GPU) because this delivers the best TCO when the cluster/partition is fully-utilized, because remember the GPUs / accelerators will be idle when not used for 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a:t>If they are in the GP bucket they can co-locate AI with the rest of their workloads. Most users will take pre-trained models and scale out on Xeon. AI ‘fits’ with other functions customers are using their servers for, it’s just another batch job so this is going to deliver the best TCO since you’re not adding HW and your existing servers will always be busy.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The key point is that customers need to plan their IT budgets to incorporate not only their normal spend to keep the business running but also adding AI capabilities as needed, so it’s imperative that they’re not either WAITING FOR or OVERSPENDING on AI by insisting on GPU hardware they may or may not fully utilize in the fear of missing out.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7F382-3DA0-4521-A324-7C72D6D9C3B2}" type="slidenum">
              <a:rPr kumimoji="0" lang="en-US" sz="1200" b="0" i="0" u="none" strike="noStrike" kern="1200" cap="none" spc="0" normalizeH="0" baseline="0" noProof="0" smtClean="0">
                <a:ln>
                  <a:noFill/>
                </a:ln>
                <a:solidFill>
                  <a:srgbClr val="525252"/>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srgbClr val="525252"/>
              </a:solidFill>
              <a:effectLst/>
              <a:uLnTx/>
              <a:uFillTx/>
              <a:latin typeface="Arial" panose="020B0604020202020204"/>
              <a:ea typeface="+mn-ea"/>
              <a:cs typeface="+mn-cs"/>
            </a:endParaRPr>
          </a:p>
        </p:txBody>
      </p:sp>
    </p:spTree>
    <p:extLst>
      <p:ext uri="{BB962C8B-B14F-4D97-AF65-F5344CB8AC3E}">
        <p14:creationId xmlns:p14="http://schemas.microsoft.com/office/powerpoint/2010/main" val="7212054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Up to date as of January 1, 2023.  Data owner:  Allen Guo</a:t>
            </a:r>
          </a:p>
          <a:p>
            <a:endParaRPr lang="en-GB"/>
          </a:p>
          <a:p>
            <a:r>
              <a:rPr lang="en-GB"/>
              <a:t>Sugon, ZTE – not sure helping enable SGX at this stage</a:t>
            </a:r>
          </a:p>
        </p:txBody>
      </p:sp>
      <p:sp>
        <p:nvSpPr>
          <p:cNvPr id="4" name="Slide Number Placeholder 3"/>
          <p:cNvSpPr>
            <a:spLocks noGrp="1"/>
          </p:cNvSpPr>
          <p:nvPr>
            <p:ph type="sldNum" sz="quarter" idx="5"/>
          </p:nvPr>
        </p:nvSpPr>
        <p:spPr/>
        <p:txBody>
          <a:bodyPr/>
          <a:lstStyle/>
          <a:p>
            <a:fld id="{95C30C5C-A769-45D2-84D8-BDD3CFB45CF0}" type="slidenum">
              <a:rPr lang="en-US" smtClean="0"/>
              <a:t>74</a:t>
            </a:fld>
            <a:endParaRPr lang="en-US"/>
          </a:p>
        </p:txBody>
      </p:sp>
    </p:spTree>
    <p:extLst>
      <p:ext uri="{BB962C8B-B14F-4D97-AF65-F5344CB8AC3E}">
        <p14:creationId xmlns:p14="http://schemas.microsoft.com/office/powerpoint/2010/main" val="37287276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But these opportunities can be stymied by a number of customer concerns.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New services, analyses or collaborations can be blocked because the data is private, regulated or otherwise confidential.  Proceeding could breach confidentiality or create a regulatory compliance violation.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Despite potential advantages of using the cloud, Applications that handle sensitive data may be stuck on-prem.  Organizations may be concerned about data security risks in the cloud or losing control of their data if the cloud provider is subject to regulatory or legal regimes outside the organization’s preferred framework.</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Some applications and sensitive data are just high-value targets for profit-motivated hackers or nation-state actors.  Although a service innovation may create new value and convenience for users, the risk of activating the data beyond a locked-down storehouse may be viewed as unacceptable for the project to proceed.</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12</a:t>
            </a:fld>
            <a:endParaRPr lang="en-US"/>
          </a:p>
        </p:txBody>
      </p:sp>
    </p:spTree>
    <p:extLst>
      <p:ext uri="{BB962C8B-B14F-4D97-AF65-F5344CB8AC3E}">
        <p14:creationId xmlns:p14="http://schemas.microsoft.com/office/powerpoint/2010/main" val="85352932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 much of the world, Data privacy is increasingly viewed as a personal right and national security issue. The data sovereignty movement is rapidly growing in Europe, China, Canada, Australia, and other locations around the world.  The idea behind data sovereignty is certain types of personal or sensitive data should be governed under the regulations of the location in which it was generated.  For example, data about an Italian citizen would be governed under the laws of Italy and the European Union.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common data sovereignty strategy combines a compliance regimen with geo-locating the data in a data center in the target region, ideally not with a cloud provider subject to other competing regulatory frameworks.  However, data is a very liquid asset and can inadvertently “escape” into other data centers.  And disconnecting from multi-national cloud providers may not be practical for global organizations.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Confidential Computing provides an additional technological enforcement mechanism to a data sovereignty strategy.  The data in-use is protected inside a TEE, and since the workload owner holds the keys to decrypting the data, it cannot be collected, viewed or accessed without the owner’s knowledge and consent.  Combined with storage and network encryption, Confidential Computing empowers workload owners to control access to their data and govern it under their target legal framework.</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75</a:t>
            </a:fld>
            <a:endParaRPr lang="en-US"/>
          </a:p>
        </p:txBody>
      </p:sp>
    </p:spTree>
    <p:extLst>
      <p:ext uri="{BB962C8B-B14F-4D97-AF65-F5344CB8AC3E}">
        <p14:creationId xmlns:p14="http://schemas.microsoft.com/office/powerpoint/2010/main" val="259580193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slide provides additional context for multi-party collaboration use cases.  These include scenarios like hospitals pooling data for drug research or disease tracking, or multiple banks collaborating to identify fraud and money laundering.  Often, the data each party holds is confidential and/or regulated, so just contributing it unencrypted is likely a compliance violation.  In these use cases, each parties’ data is encrypted until it is inside the TEE, where the only software that can view it in decrypted form is the trusted application code all parties have agreed to and has been attested.  No other party can see another parties’ data, and not even the hosting organization.  Designed correctly, the only result all parties can access is the shared analysis based on all the data.  This can be a more accurately trained AI model, a more refined statistical analysis, a set of shared characteristics and more.</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Multi-party confidential analysis can be deployed in a centralized fashion, where all the parties move their data into a TEE hosted in the cloud.  The analysis can also be federated to each party’s location if the data is too big, sensitive or regulated to release off-prem.  In a federated model, a node with an agreed-upon TEE is located at each party, and the analysis of that party’s data is then merged into a master model in the cloud.  In either case, the data remains confidential and compliant.</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76</a:t>
            </a:fld>
            <a:endParaRPr lang="en-US"/>
          </a:p>
        </p:txBody>
      </p:sp>
    </p:spTree>
    <p:extLst>
      <p:ext uri="{BB962C8B-B14F-4D97-AF65-F5344CB8AC3E}">
        <p14:creationId xmlns:p14="http://schemas.microsoft.com/office/powerpoint/2010/main" val="7293860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scalability and economics of cloud are hard to resist, but Enterprises have some workloads they hold on-prem due to security, regulatory or sovereignty concerns.  Confidential Computing can help ease concerns about migrating workloads to the cloud.</a:t>
            </a:r>
          </a:p>
          <a:p>
            <a:endParaRPr lang="en-US"/>
          </a:p>
          <a:p>
            <a:pPr marL="228600" indent="-228600">
              <a:buAutoNum type="arabicPeriod"/>
            </a:pPr>
            <a:r>
              <a:rPr lang="en-US"/>
              <a:t>Confidential computing isolates sensitive data away from the cloud provider’s software stack and system admins.  The customer holds the keys to decrypting their confidential instances, so their confidentiality and sovereignty is protected.</a:t>
            </a:r>
          </a:p>
          <a:p>
            <a:pPr marL="228600" indent="-228600">
              <a:buAutoNum type="arabicPeriod"/>
            </a:pPr>
            <a:r>
              <a:rPr lang="en-US"/>
              <a:t>It also isolates and protects your workloads from the other cloud tenants.</a:t>
            </a:r>
          </a:p>
          <a:p>
            <a:pPr marL="228600" indent="-228600">
              <a:buAutoNum type="arabicPeriod"/>
            </a:pPr>
            <a:r>
              <a:rPr lang="en-US"/>
              <a:t>Add encrypted cloud storage and encrypted networking and customers’ data can be protected at-rest, in-transit and in-use.</a:t>
            </a:r>
          </a:p>
          <a:p>
            <a:pPr marL="228600" indent="-228600">
              <a:buAutoNum type="arabicPeriod"/>
            </a:pPr>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77</a:t>
            </a:fld>
            <a:endParaRPr lang="en-US"/>
          </a:p>
        </p:txBody>
      </p:sp>
    </p:spTree>
    <p:extLst>
      <p:ext uri="{BB962C8B-B14F-4D97-AF65-F5344CB8AC3E}">
        <p14:creationId xmlns:p14="http://schemas.microsoft.com/office/powerpoint/2010/main" val="15486063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 all confidential computing takes place in a large, centralized data center.  Increasing use of edge deployments, branch offices or far-flung, in-field deployments may put machines with valuable data, software or content in locations where physical security cannot be guaranteed.</a:t>
            </a:r>
          </a:p>
          <a:p>
            <a:endParaRPr lang="en-US"/>
          </a:p>
          <a:p>
            <a:r>
              <a:rPr lang="en-US"/>
              <a:t>Confidential computing adds layers of protection to many distributed or branch office solutions.  Sometimes the object of protection is the data or premium content the remote node handles, which may be high-value, confidential or regulated.  In other cases, the object of protection is the valuable software IP.  For example, a medical systems manufacturer may want to make sure their proprietary software is not exfiltrated by an untrustworthy service technician.  By encrypting the executable code while its in storage and only decrypting it when it is protected inside an SGX enclave or TDX trust domain, the system manufacturer can protect their software IP from tampering or theft.</a:t>
            </a:r>
          </a:p>
        </p:txBody>
      </p:sp>
      <p:sp>
        <p:nvSpPr>
          <p:cNvPr id="4" name="Slide Number Placeholder 3"/>
          <p:cNvSpPr>
            <a:spLocks noGrp="1"/>
          </p:cNvSpPr>
          <p:nvPr>
            <p:ph type="sldNum" sz="quarter" idx="5"/>
          </p:nvPr>
        </p:nvSpPr>
        <p:spPr/>
        <p:txBody>
          <a:bodyPr/>
          <a:lstStyle/>
          <a:p>
            <a:fld id="{43D92567-D7D7-4223-A842-9A06E6D4E1F9}" type="slidenum">
              <a:rPr lang="en-US" smtClean="0"/>
              <a:t>78</a:t>
            </a:fld>
            <a:endParaRPr lang="en-US"/>
          </a:p>
        </p:txBody>
      </p:sp>
    </p:spTree>
    <p:extLst>
      <p:ext uri="{BB962C8B-B14F-4D97-AF65-F5344CB8AC3E}">
        <p14:creationId xmlns:p14="http://schemas.microsoft.com/office/powerpoint/2010/main" val="10404679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80</a:t>
            </a:fld>
            <a:endParaRPr lang="en-US"/>
          </a:p>
        </p:txBody>
      </p:sp>
    </p:spTree>
    <p:extLst>
      <p:ext uri="{BB962C8B-B14F-4D97-AF65-F5344CB8AC3E}">
        <p14:creationId xmlns:p14="http://schemas.microsoft.com/office/powerpoint/2010/main" val="23937039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Emerging from its essential characteristics, Intel has found customers deploy Confidential Computing in three major project types depending on the outcome they seek.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Some projects prioritize straight-up security and value how Confidential Computing can protect the application and data from classic attack vectors like hackers, malware, tampering or data theft.  The “armored vault” of the Trusted Execution Environment and verification of correct config are highly valued.  These projects are usually designing specifically for security.</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Other projects prioritize the ability of Confidential Computing to perform complex analyses on private or regulated data while keeping it protected and out-of-view by unauthorized parties.  It helps them activate this data and derive value from it while remaining compliant with regulations like GDPR (Europe), HIPAA (United States) or PIPA (China).  These can be single-party apps, but often they are multi-party where sensitive data is contributed to a mutually beneficial analysis.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third big motivation is inspired by the growing data sovereignty movement where data is viewed as a critical organizational or national asset.  Multi-national companies and cloud providers may be subject to multiple data governance regulations and legal frameworks, but cloud tenants may want their data governed under a specific framework, such as GDPR.  Confidential computing creates a technological separation between the workload &amp; data and the cloud provider and puts the encryption keys to the data in-use in the hands of the owner, not the cloud provider.  This separation and control over cloud data can add technological safeguards to an organization’s data sovereignty or geo-location program.</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Customers may have several projects underway simultaneously, each with a different project motivator.</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81</a:t>
            </a:fld>
            <a:endParaRPr lang="en-US"/>
          </a:p>
        </p:txBody>
      </p:sp>
    </p:spTree>
    <p:extLst>
      <p:ext uri="{BB962C8B-B14F-4D97-AF65-F5344CB8AC3E}">
        <p14:creationId xmlns:p14="http://schemas.microsoft.com/office/powerpoint/2010/main" val="40380296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Technologies have developed over time to protect data and ease these privacy, security and compliance concerns, but there was always a gap.</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Storage and disk encryption evolved and matured to protect data at-rest.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Network encryption is strong and getting stronger to protect data in-transit.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But those techniques didn’t help when data was actively in-use in the processor and memory.  Away from storage and off the network, it was vulnerable.  This is the gap in the data protection continuum that Confidential Computing is designed to address, helping protect data from end to end.</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13</a:t>
            </a:fld>
            <a:endParaRPr lang="en-US"/>
          </a:p>
        </p:txBody>
      </p:sp>
    </p:spTree>
    <p:extLst>
      <p:ext uri="{BB962C8B-B14F-4D97-AF65-F5344CB8AC3E}">
        <p14:creationId xmlns:p14="http://schemas.microsoft.com/office/powerpoint/2010/main" val="407151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Confidential computing delivers three essential functions.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ISOLATION:  Confidential computing uses silicon-based technology to create a hardware-enforced Trusted Execution Environment (TEE).  Sensitive data should only be decrypted inside the TEE.  Only software inside the TEE’s trust boundary can access sensitive data.  This creates a technological separation from all the software and admins outside the trust boundary.  This includes the cloud provider’s management stack, hypervisor and infrastructure admins.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ENCRYPTION &amp; CONTROL:  With Confidential Computing, authorized data owners hold the keys to their data.  Outside the TEE, the data is encrypted and inside the TEE, only the authorized software or parties can view it.  The cloud provider or other cloud tenants cannot access your data in plaintext.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VERIFICATION:  How do you know your TEE is genuine and functioning properly?   Confidential computing technology includes cryptographic verification that the TEE is genuine, updated within policy, and, depending on the technology, can verify the software running in the TEE is exactly what’s expected.  This process is often called “Attestation”.</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14</a:t>
            </a:fld>
            <a:endParaRPr lang="en-US"/>
          </a:p>
        </p:txBody>
      </p:sp>
    </p:spTree>
    <p:extLst>
      <p:ext uri="{BB962C8B-B14F-4D97-AF65-F5344CB8AC3E}">
        <p14:creationId xmlns:p14="http://schemas.microsoft.com/office/powerpoint/2010/main" val="5669943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These three essential functions enable you to realize new value in several aspects of your business transformation.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technological separation of your data from the cloud provider offers a new level of privacy, security and control which can enable you to move more sensitive workloads to the cloud with confidence.  Confidential computing offers stronger protections from the cloud provider and other tenants.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The TEE and granular access controls open possibilities for new services or collaborations using sensitive or regulated data.  Before, sensitive data was locked away and treated only as a source of risk rather than a source of value.  Confidential computing enables you to activate this data while keeping it private, protected, and compliant, even in collaboration with other parties.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Data sovereignty is a growing movement to treat citizen data as a national asset and retain national or regional control over how it’s used.  This movement comes from the fluidity of data, today’s multi-national cloud environment, and competing regulatory and privacy frameworks around the world.  Organizations implementing a data sovereignty strategy often rely on geo-location of data stores, but Confidential Computing adds a layer of technological enforcement and control to these efforts.</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Today, applications can be distributed across data center and edge locations.  Edge locations frequently don’t have the strong physical security of a major data center, leaving those deployments more vulnerable to tampering, attack or theft.  Confidential computing strengthens the security of confidential data and valuable software IP operating inside hardware-isolated TEEs verified for proper configuration.  </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15</a:t>
            </a:fld>
            <a:endParaRPr lang="en-US"/>
          </a:p>
        </p:txBody>
      </p:sp>
    </p:spTree>
    <p:extLst>
      <p:ext uri="{BB962C8B-B14F-4D97-AF65-F5344CB8AC3E}">
        <p14:creationId xmlns:p14="http://schemas.microsoft.com/office/powerpoint/2010/main" val="30801201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065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83B2-CECC-4CC8-9FCA-BC3D5E07AA0B}"/>
              </a:ext>
            </a:extLst>
          </p:cNvPr>
          <p:cNvSpPr>
            <a:spLocks noGrp="1"/>
          </p:cNvSpPr>
          <p:nvPr>
            <p:ph type="title"/>
          </p:nvPr>
        </p:nvSpPr>
        <p:spPr>
          <a:xfrm>
            <a:off x="831850" y="1397000"/>
            <a:ext cx="7702550" cy="2555875"/>
          </a:xfrm>
        </p:spPr>
        <p:txBody>
          <a:bodyPr anchor="b">
            <a:normAutofit/>
          </a:bodyPr>
          <a:lstStyle>
            <a:lvl1pPr algn="l">
              <a:defRPr sz="7200">
                <a:latin typeface="IntelOne Display Medium" panose="020B07030202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3940439-1F73-47A1-B4FE-5B376C598C5C}"/>
              </a:ext>
            </a:extLst>
          </p:cNvPr>
          <p:cNvSpPr>
            <a:spLocks noGrp="1"/>
          </p:cNvSpPr>
          <p:nvPr>
            <p:ph type="body" idx="1"/>
          </p:nvPr>
        </p:nvSpPr>
        <p:spPr>
          <a:xfrm>
            <a:off x="831850" y="4003896"/>
            <a:ext cx="7702550" cy="1344074"/>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0607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D44CBFE-34F8-437E-8228-3B1BB56EC8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91342" y="2496014"/>
            <a:ext cx="2833178" cy="1471493"/>
          </a:xfrm>
          <a:prstGeom prst="rect">
            <a:avLst/>
          </a:prstGeom>
        </p:spPr>
      </p:pic>
      <p:pic>
        <p:nvPicPr>
          <p:cNvPr id="4" name="Graphic 3">
            <a:extLst>
              <a:ext uri="{FF2B5EF4-FFF2-40B4-BE49-F238E27FC236}">
                <a16:creationId xmlns:a16="http://schemas.microsoft.com/office/drawing/2014/main" id="{04F9059C-9B65-4925-B3EC-FD91390599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91342" y="5874763"/>
            <a:ext cx="1446719" cy="685619"/>
          </a:xfrm>
          <a:prstGeom prst="rect">
            <a:avLst/>
          </a:prstGeom>
        </p:spPr>
      </p:pic>
    </p:spTree>
    <p:extLst>
      <p:ext uri="{BB962C8B-B14F-4D97-AF65-F5344CB8AC3E}">
        <p14:creationId xmlns:p14="http://schemas.microsoft.com/office/powerpoint/2010/main" val="381061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ubheader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30FC-DEAF-439C-AF9E-C254C3EE55C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187D99E8-A19A-4282-B333-E374F84FE038}"/>
              </a:ext>
            </a:extLst>
          </p:cNvPr>
          <p:cNvSpPr>
            <a:spLocks noGrp="1"/>
          </p:cNvSpPr>
          <p:nvPr>
            <p:ph sz="quarter" idx="10"/>
          </p:nvPr>
        </p:nvSpPr>
        <p:spPr>
          <a:xfrm>
            <a:off x="787574" y="1756962"/>
            <a:ext cx="10591800" cy="3811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74A285AE-1637-410E-84CD-570289C24FD5}"/>
              </a:ext>
            </a:extLst>
          </p:cNvPr>
          <p:cNvSpPr>
            <a:spLocks noGrp="1"/>
          </p:cNvSpPr>
          <p:nvPr>
            <p:ph sz="quarter" idx="11"/>
          </p:nvPr>
        </p:nvSpPr>
        <p:spPr>
          <a:xfrm>
            <a:off x="781050" y="1214838"/>
            <a:ext cx="10591800" cy="595174"/>
          </a:xfrm>
        </p:spPr>
        <p:txBody>
          <a:bodyPr/>
          <a:lstStyle>
            <a:lvl1pPr marL="0" indent="0">
              <a:buNone/>
              <a:defRPr sz="2400" b="1">
                <a:solidFill>
                  <a:schemeClr val="accent2"/>
                </a:solidFill>
                <a:latin typeface="IntelOne Display Medium" panose="020B0703020203020204" pitchFamily="34" charset="0"/>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57765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09728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8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userDrawn="1">
          <p15:clr>
            <a:srgbClr val="FBAE40"/>
          </p15:clr>
        </p15:guide>
        <p15:guide id="5" pos="240" userDrawn="1">
          <p15:clr>
            <a:srgbClr val="FBAE40"/>
          </p15:clr>
        </p15:guide>
        <p15:guide id="6" pos="71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accent1"/>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33764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061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9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3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070517" y="2137957"/>
            <a:ext cx="9456234"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070517" y="4207778"/>
            <a:ext cx="7590506" cy="1552868"/>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568BC8C5-5B72-4F72-AEDB-34B085D3DF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0517" y="408436"/>
            <a:ext cx="2447389" cy="1534552"/>
          </a:xfrm>
          <a:prstGeom prst="rect">
            <a:avLst/>
          </a:prstGeom>
        </p:spPr>
      </p:pic>
      <p:sp>
        <p:nvSpPr>
          <p:cNvPr id="6" name="TextBox 5">
            <a:extLst>
              <a:ext uri="{FF2B5EF4-FFF2-40B4-BE49-F238E27FC236}">
                <a16:creationId xmlns:a16="http://schemas.microsoft.com/office/drawing/2014/main" id="{11C583FB-E11E-4407-8B48-1778D7EBB857}"/>
              </a:ext>
            </a:extLst>
          </p:cNvPr>
          <p:cNvSpPr txBox="1"/>
          <p:nvPr userDrawn="1"/>
        </p:nvSpPr>
        <p:spPr>
          <a:xfrm>
            <a:off x="10287000" y="16609"/>
            <a:ext cx="1911101" cy="230832"/>
          </a:xfrm>
          <a:prstGeom prst="rect">
            <a:avLst/>
          </a:prstGeom>
          <a:noFill/>
        </p:spPr>
        <p:txBody>
          <a:bodyPr wrap="none" rtlCol="0">
            <a:spAutoFit/>
          </a:bodyPr>
          <a:lstStyle/>
          <a:p>
            <a:r>
              <a:rPr lang="en-US" sz="900">
                <a:latin typeface="+mj-lt"/>
              </a:rPr>
              <a:t>Intel Confidential – Internal use only</a:t>
            </a:r>
          </a:p>
        </p:txBody>
      </p:sp>
    </p:spTree>
    <p:extLst>
      <p:ext uri="{BB962C8B-B14F-4D97-AF65-F5344CB8AC3E}">
        <p14:creationId xmlns:p14="http://schemas.microsoft.com/office/powerpoint/2010/main" val="327829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1430000" cy="1199822"/>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5"/>
            <a:ext cx="11430000" cy="4924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6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287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8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sv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4.svg"/><Relationship Id="rId4" Type="http://schemas.openxmlformats.org/officeDocument/2006/relationships/slideLayout" Target="../slideLayouts/slideLayout9.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Rectangle 7" descr="Intel Confidential">
            <a:extLst>
              <a:ext uri="{FF2B5EF4-FFF2-40B4-BE49-F238E27FC236}">
                <a16:creationId xmlns:a16="http://schemas.microsoft.com/office/drawing/2014/main" id="{D272B893-3411-4154-A13D-8DB1F4E167A4}"/>
              </a:ext>
            </a:extLst>
          </p:cNvPr>
          <p:cNvSpPr/>
          <p:nvPr/>
        </p:nvSpPr>
        <p:spPr>
          <a:xfrm>
            <a:off x="5489103" y="6510549"/>
            <a:ext cx="1213795" cy="246221"/>
          </a:xfrm>
          <a:prstGeom prst="rect">
            <a:avLst/>
          </a:prstGeom>
        </p:spPr>
        <p:txBody>
          <a:bodyPr wrap="none">
            <a:spAutoFit/>
          </a:bodyPr>
          <a:lstStyle/>
          <a:p>
            <a:pPr algn="ctr"/>
            <a:r>
              <a:rPr lang="en-US" sz="10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
        <p:nvSpPr>
          <p:cNvPr id="9" name="Rectangle 8" descr="Department or Event Name">
            <a:extLst>
              <a:ext uri="{FF2B5EF4-FFF2-40B4-BE49-F238E27FC236}">
                <a16:creationId xmlns:a16="http://schemas.microsoft.com/office/drawing/2014/main" id="{8A75CF89-9B1A-49AA-8C1C-7280637B6567}"/>
              </a:ext>
            </a:extLst>
          </p:cNvPr>
          <p:cNvSpPr/>
          <p:nvPr/>
        </p:nvSpPr>
        <p:spPr>
          <a:xfrm>
            <a:off x="286365" y="6510549"/>
            <a:ext cx="2172390" cy="276999"/>
          </a:xfrm>
          <a:prstGeom prst="rect">
            <a:avLst/>
          </a:prstGeom>
        </p:spPr>
        <p:txBody>
          <a:bodyPr wrap="none">
            <a:spAutoFit/>
          </a:bodyPr>
          <a:lstStyle/>
          <a:p>
            <a:pPr algn="l"/>
            <a:r>
              <a:rPr lang="en-US" sz="12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Department or Event Name</a:t>
            </a:r>
          </a:p>
        </p:txBody>
      </p:sp>
      <p:pic>
        <p:nvPicPr>
          <p:cNvPr id="10" name="Graphic 9">
            <a:extLst>
              <a:ext uri="{FF2B5EF4-FFF2-40B4-BE49-F238E27FC236}">
                <a16:creationId xmlns:a16="http://schemas.microsoft.com/office/drawing/2014/main" id="{A984EC55-415E-440F-AE6F-DDB70FA6D374}"/>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1137466" y="6554735"/>
            <a:ext cx="476084" cy="177524"/>
          </a:xfrm>
          <a:prstGeom prst="rect">
            <a:avLst/>
          </a:prstGeom>
        </p:spPr>
      </p:pic>
      <p:sp>
        <p:nvSpPr>
          <p:cNvPr id="11" name="TextBox 10" descr="page number">
            <a:extLst>
              <a:ext uri="{FF2B5EF4-FFF2-40B4-BE49-F238E27FC236}">
                <a16:creationId xmlns:a16="http://schemas.microsoft.com/office/drawing/2014/main" id="{02FB4E28-8FF4-469D-9172-AA2B2441695C}"/>
              </a:ext>
            </a:extLst>
          </p:cNvPr>
          <p:cNvSpPr txBox="1"/>
          <p:nvPr/>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462C4174-C58D-4EF7-A490-8F73147A264E}"/>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EDE1E402-C0AA-4A44-97FB-BE9DDACF9A55}"/>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descr="Department or Event Name">
            <a:extLst>
              <a:ext uri="{FF2B5EF4-FFF2-40B4-BE49-F238E27FC236}">
                <a16:creationId xmlns:a16="http://schemas.microsoft.com/office/drawing/2014/main" id="{690E8CB7-4C09-47D4-9A3A-4E8E8877F589}"/>
              </a:ext>
            </a:extLst>
          </p:cNvPr>
          <p:cNvSpPr/>
          <p:nvPr userDrawn="1"/>
        </p:nvSpPr>
        <p:spPr>
          <a:xfrm>
            <a:off x="395241" y="6510549"/>
            <a:ext cx="1276311" cy="246221"/>
          </a:xfrm>
          <a:prstGeom prst="rect">
            <a:avLst/>
          </a:prstGeom>
        </p:spPr>
        <p:txBody>
          <a:bodyPr wrap="none">
            <a:spAutoFit/>
          </a:bodyPr>
          <a:lstStyle/>
          <a:p>
            <a:pPr lvl="0" algn="ctr"/>
            <a:r>
              <a:rPr lang="en-US" sz="1000" b="0" i="0">
                <a:latin typeface="IntelOne Text" panose="020B0503020203020204" pitchFamily="34" charset="77"/>
                <a:ea typeface="Intel Clear" panose="020B0604020203020204" pitchFamily="34" charset="0"/>
                <a:cs typeface="Times New Roman" panose="02020603050405020304" pitchFamily="18" charset="0"/>
              </a:rPr>
              <a:t>Datacenter and AI</a:t>
            </a:r>
          </a:p>
        </p:txBody>
      </p:sp>
      <p:pic>
        <p:nvPicPr>
          <p:cNvPr id="16" name="Graphic 15">
            <a:extLst>
              <a:ext uri="{FF2B5EF4-FFF2-40B4-BE49-F238E27FC236}">
                <a16:creationId xmlns:a16="http://schemas.microsoft.com/office/drawing/2014/main" id="{3DB6E0FE-A458-4FC3-8BCF-C3DEF3B9E242}"/>
              </a:ext>
              <a:ext uri="{C183D7F6-B498-43B3-948B-1728B52AA6E4}">
                <adec:decorative xmlns:adec="http://schemas.microsoft.com/office/drawing/2017/decorative" val="1"/>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11137466" y="6554735"/>
            <a:ext cx="476084" cy="177524"/>
          </a:xfrm>
          <a:prstGeom prst="rect">
            <a:avLst/>
          </a:prstGeom>
        </p:spPr>
      </p:pic>
      <p:sp>
        <p:nvSpPr>
          <p:cNvPr id="17" name="TextBox 16" descr="page number">
            <a:extLst>
              <a:ext uri="{FF2B5EF4-FFF2-40B4-BE49-F238E27FC236}">
                <a16:creationId xmlns:a16="http://schemas.microsoft.com/office/drawing/2014/main" id="{53D7E5EC-4B62-4515-9A8B-0AB847259844}"/>
              </a:ext>
            </a:extLst>
          </p:cNvPr>
          <p:cNvSpPr txBox="1"/>
          <p:nvPr userDrawn="1"/>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8" name="Rectangle 17">
            <a:extLst>
              <a:ext uri="{FF2B5EF4-FFF2-40B4-BE49-F238E27FC236}">
                <a16:creationId xmlns:a16="http://schemas.microsoft.com/office/drawing/2014/main" id="{51A5FD6C-5104-45F8-8C61-CC0432723E00}"/>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3273711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92"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3" name="Graphic 11">
            <a:extLst>
              <a:ext uri="{FF2B5EF4-FFF2-40B4-BE49-F238E27FC236}">
                <a16:creationId xmlns:a16="http://schemas.microsoft.com/office/drawing/2014/main" id="{300DCB45-0683-4685-9EC0-B7E8DB25C72C}"/>
              </a:ext>
            </a:extLst>
          </p:cNvPr>
          <p:cNvGrpSpPr/>
          <p:nvPr/>
        </p:nvGrpSpPr>
        <p:grpSpPr>
          <a:xfrm>
            <a:off x="0" y="0"/>
            <a:ext cx="11668125" cy="6448425"/>
            <a:chOff x="0" y="0"/>
            <a:chExt cx="11668125" cy="6448425"/>
          </a:xfrm>
          <a:solidFill>
            <a:schemeClr val="accent1">
              <a:alpha val="7000"/>
            </a:schemeClr>
          </a:solidFill>
        </p:grpSpPr>
        <p:sp>
          <p:nvSpPr>
            <p:cNvPr id="14" name="Freeform: Shape 13">
              <a:extLst>
                <a:ext uri="{FF2B5EF4-FFF2-40B4-BE49-F238E27FC236}">
                  <a16:creationId xmlns:a16="http://schemas.microsoft.com/office/drawing/2014/main" id="{F9080834-50F1-4461-966D-B49E4F24BB68}"/>
                </a:ext>
              </a:extLst>
            </p:cNvPr>
            <p:cNvSpPr/>
            <p:nvPr/>
          </p:nvSpPr>
          <p:spPr>
            <a:xfrm>
              <a:off x="0" y="857250"/>
              <a:ext cx="1257300" cy="1666875"/>
            </a:xfrm>
            <a:custGeom>
              <a:avLst/>
              <a:gdLst>
                <a:gd name="connsiteX0" fmla="*/ 0 w 1257300"/>
                <a:gd name="connsiteY0" fmla="*/ 0 h 1666875"/>
                <a:gd name="connsiteX1" fmla="*/ 1257300 w 1257300"/>
                <a:gd name="connsiteY1" fmla="*/ 0 h 1666875"/>
                <a:gd name="connsiteX2" fmla="*/ 1257300 w 1257300"/>
                <a:gd name="connsiteY2" fmla="*/ 1666875 h 1666875"/>
                <a:gd name="connsiteX3" fmla="*/ 0 w 1257300"/>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1257300" h="1666875">
                  <a:moveTo>
                    <a:pt x="0" y="0"/>
                  </a:moveTo>
                  <a:lnTo>
                    <a:pt x="1257300" y="0"/>
                  </a:lnTo>
                  <a:lnTo>
                    <a:pt x="1257300" y="1666875"/>
                  </a:lnTo>
                  <a:lnTo>
                    <a:pt x="0" y="1666875"/>
                  </a:lnTo>
                  <a:close/>
                </a:path>
              </a:pathLst>
            </a:custGeom>
            <a:grpFill/>
            <a:ln w="6350" cap="flat">
              <a:noFill/>
              <a:prstDash val="solid"/>
              <a:miter/>
            </a:ln>
          </p:spPr>
          <p:txBody>
            <a:bodyPr rtlCol="0" anchor="ctr"/>
            <a:lstStyle/>
            <a:p>
              <a:endParaRPr lang="en-US"/>
            </a:p>
          </p:txBody>
        </p:sp>
        <p:grpSp>
          <p:nvGrpSpPr>
            <p:cNvPr id="15" name="Graphic 11">
              <a:extLst>
                <a:ext uri="{FF2B5EF4-FFF2-40B4-BE49-F238E27FC236}">
                  <a16:creationId xmlns:a16="http://schemas.microsoft.com/office/drawing/2014/main" id="{0B833BE0-37EC-404F-9AA1-CB1765444F52}"/>
                </a:ext>
              </a:extLst>
            </p:cNvPr>
            <p:cNvGrpSpPr/>
            <p:nvPr/>
          </p:nvGrpSpPr>
          <p:grpSpPr>
            <a:xfrm>
              <a:off x="571500" y="2133600"/>
              <a:ext cx="1219200" cy="1219200"/>
              <a:chOff x="571500" y="2133600"/>
              <a:chExt cx="1219200" cy="1219200"/>
            </a:xfrm>
            <a:grpFill/>
          </p:grpSpPr>
          <p:sp>
            <p:nvSpPr>
              <p:cNvPr id="16" name="Freeform: Shape 15">
                <a:extLst>
                  <a:ext uri="{FF2B5EF4-FFF2-40B4-BE49-F238E27FC236}">
                    <a16:creationId xmlns:a16="http://schemas.microsoft.com/office/drawing/2014/main" id="{AD82FF7F-E366-4280-A908-AB228DCF5650}"/>
                  </a:ext>
                </a:extLst>
              </p:cNvPr>
              <p:cNvSpPr/>
              <p:nvPr/>
            </p:nvSpPr>
            <p:spPr>
              <a:xfrm>
                <a:off x="838200" y="2133600"/>
                <a:ext cx="952500" cy="952500"/>
              </a:xfrm>
              <a:custGeom>
                <a:avLst/>
                <a:gdLst>
                  <a:gd name="connsiteX0" fmla="*/ 0 w 952500"/>
                  <a:gd name="connsiteY0" fmla="*/ 0 h 952500"/>
                  <a:gd name="connsiteX1" fmla="*/ 952500 w 952500"/>
                  <a:gd name="connsiteY1" fmla="*/ 0 h 952500"/>
                  <a:gd name="connsiteX2" fmla="*/ 952500 w 952500"/>
                  <a:gd name="connsiteY2" fmla="*/ 952500 h 952500"/>
                  <a:gd name="connsiteX3" fmla="*/ 0 w 952500"/>
                  <a:gd name="connsiteY3" fmla="*/ 952500 h 952500"/>
                </a:gdLst>
                <a:ahLst/>
                <a:cxnLst>
                  <a:cxn ang="0">
                    <a:pos x="connsiteX0" y="connsiteY0"/>
                  </a:cxn>
                  <a:cxn ang="0">
                    <a:pos x="connsiteX1" y="connsiteY1"/>
                  </a:cxn>
                  <a:cxn ang="0">
                    <a:pos x="connsiteX2" y="connsiteY2"/>
                  </a:cxn>
                  <a:cxn ang="0">
                    <a:pos x="connsiteX3" y="connsiteY3"/>
                  </a:cxn>
                </a:cxnLst>
                <a:rect l="l" t="t" r="r" b="b"/>
                <a:pathLst>
                  <a:path w="952500" h="952500">
                    <a:moveTo>
                      <a:pt x="0" y="0"/>
                    </a:moveTo>
                    <a:lnTo>
                      <a:pt x="952500" y="0"/>
                    </a:lnTo>
                    <a:lnTo>
                      <a:pt x="952500" y="952500"/>
                    </a:lnTo>
                    <a:lnTo>
                      <a:pt x="0" y="952500"/>
                    </a:lnTo>
                    <a:close/>
                  </a:path>
                </a:pathLst>
              </a:custGeom>
              <a:grpFill/>
              <a:ln w="635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3786D16-0441-4681-8DBD-F66A7631845D}"/>
                  </a:ext>
                </a:extLst>
              </p:cNvPr>
              <p:cNvSpPr/>
              <p:nvPr/>
            </p:nvSpPr>
            <p:spPr>
              <a:xfrm>
                <a:off x="571500" y="3086100"/>
                <a:ext cx="266700" cy="266700"/>
              </a:xfrm>
              <a:custGeom>
                <a:avLst/>
                <a:gdLst>
                  <a:gd name="connsiteX0" fmla="*/ 0 w 266700"/>
                  <a:gd name="connsiteY0" fmla="*/ 0 h 266700"/>
                  <a:gd name="connsiteX1" fmla="*/ 266700 w 266700"/>
                  <a:gd name="connsiteY1" fmla="*/ 0 h 266700"/>
                  <a:gd name="connsiteX2" fmla="*/ 266700 w 266700"/>
                  <a:gd name="connsiteY2" fmla="*/ 266700 h 266700"/>
                  <a:gd name="connsiteX3" fmla="*/ 0 w 2667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266700" h="266700">
                    <a:moveTo>
                      <a:pt x="0" y="0"/>
                    </a:moveTo>
                    <a:lnTo>
                      <a:pt x="266700" y="0"/>
                    </a:lnTo>
                    <a:lnTo>
                      <a:pt x="266700" y="266700"/>
                    </a:lnTo>
                    <a:lnTo>
                      <a:pt x="0" y="266700"/>
                    </a:lnTo>
                    <a:close/>
                  </a:path>
                </a:pathLst>
              </a:custGeom>
              <a:grpFill/>
              <a:ln w="6350"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7D2E8100-E346-4B04-B0CB-BFAC3DCC1863}"/>
                </a:ext>
              </a:extLst>
            </p:cNvPr>
            <p:cNvSpPr/>
            <p:nvPr/>
          </p:nvSpPr>
          <p:spPr>
            <a:xfrm>
              <a:off x="1000125" y="4838700"/>
              <a:ext cx="428625" cy="428625"/>
            </a:xfrm>
            <a:custGeom>
              <a:avLst/>
              <a:gdLst>
                <a:gd name="connsiteX0" fmla="*/ 0 w 428625"/>
                <a:gd name="connsiteY0" fmla="*/ 0 h 428625"/>
                <a:gd name="connsiteX1" fmla="*/ 428625 w 428625"/>
                <a:gd name="connsiteY1" fmla="*/ 0 h 428625"/>
                <a:gd name="connsiteX2" fmla="*/ 428625 w 428625"/>
                <a:gd name="connsiteY2" fmla="*/ 428625 h 428625"/>
                <a:gd name="connsiteX3" fmla="*/ 0 w 42862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28625" h="428625">
                  <a:moveTo>
                    <a:pt x="0" y="0"/>
                  </a:moveTo>
                  <a:lnTo>
                    <a:pt x="428625" y="0"/>
                  </a:lnTo>
                  <a:lnTo>
                    <a:pt x="428625" y="428625"/>
                  </a:lnTo>
                  <a:lnTo>
                    <a:pt x="0" y="428625"/>
                  </a:lnTo>
                  <a:close/>
                </a:path>
              </a:pathLst>
            </a:custGeom>
            <a:grpFill/>
            <a:ln w="635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0CA03CA-F987-48E2-A889-28065897E87C}"/>
                </a:ext>
              </a:extLst>
            </p:cNvPr>
            <p:cNvSpPr/>
            <p:nvPr/>
          </p:nvSpPr>
          <p:spPr>
            <a:xfrm>
              <a:off x="9877425" y="6143625"/>
              <a:ext cx="304800" cy="304800"/>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grpFill/>
            <a:ln w="63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2352C48-E58A-4738-AC33-90FD2383DCED}"/>
                </a:ext>
              </a:extLst>
            </p:cNvPr>
            <p:cNvSpPr/>
            <p:nvPr/>
          </p:nvSpPr>
          <p:spPr>
            <a:xfrm>
              <a:off x="1905000" y="0"/>
              <a:ext cx="2714625" cy="1381125"/>
            </a:xfrm>
            <a:custGeom>
              <a:avLst/>
              <a:gdLst>
                <a:gd name="connsiteX0" fmla="*/ 0 w 2714625"/>
                <a:gd name="connsiteY0" fmla="*/ 0 h 1381125"/>
                <a:gd name="connsiteX1" fmla="*/ 2714625 w 2714625"/>
                <a:gd name="connsiteY1" fmla="*/ 0 h 1381125"/>
                <a:gd name="connsiteX2" fmla="*/ 2714625 w 2714625"/>
                <a:gd name="connsiteY2" fmla="*/ 1381125 h 1381125"/>
                <a:gd name="connsiteX3" fmla="*/ 0 w 2714625"/>
                <a:gd name="connsiteY3" fmla="*/ 1381125 h 1381125"/>
              </a:gdLst>
              <a:ahLst/>
              <a:cxnLst>
                <a:cxn ang="0">
                  <a:pos x="connsiteX0" y="connsiteY0"/>
                </a:cxn>
                <a:cxn ang="0">
                  <a:pos x="connsiteX1" y="connsiteY1"/>
                </a:cxn>
                <a:cxn ang="0">
                  <a:pos x="connsiteX2" y="connsiteY2"/>
                </a:cxn>
                <a:cxn ang="0">
                  <a:pos x="connsiteX3" y="connsiteY3"/>
                </a:cxn>
              </a:cxnLst>
              <a:rect l="l" t="t" r="r" b="b"/>
              <a:pathLst>
                <a:path w="2714625" h="1381125">
                  <a:moveTo>
                    <a:pt x="0" y="0"/>
                  </a:moveTo>
                  <a:lnTo>
                    <a:pt x="2714625" y="0"/>
                  </a:lnTo>
                  <a:lnTo>
                    <a:pt x="2714625" y="1381125"/>
                  </a:lnTo>
                  <a:lnTo>
                    <a:pt x="0" y="1381125"/>
                  </a:lnTo>
                  <a:close/>
                </a:path>
              </a:pathLst>
            </a:custGeom>
            <a:grpFill/>
            <a:ln w="635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5779612-652A-41B4-A53E-1014C811F67E}"/>
                </a:ext>
              </a:extLst>
            </p:cNvPr>
            <p:cNvSpPr/>
            <p:nvPr/>
          </p:nvSpPr>
          <p:spPr>
            <a:xfrm>
              <a:off x="10287000" y="4810125"/>
              <a:ext cx="952500" cy="952500"/>
            </a:xfrm>
            <a:custGeom>
              <a:avLst/>
              <a:gdLst>
                <a:gd name="connsiteX0" fmla="*/ 0 w 952500"/>
                <a:gd name="connsiteY0" fmla="*/ 0 h 952500"/>
                <a:gd name="connsiteX1" fmla="*/ 952500 w 952500"/>
                <a:gd name="connsiteY1" fmla="*/ 0 h 952500"/>
                <a:gd name="connsiteX2" fmla="*/ 952500 w 952500"/>
                <a:gd name="connsiteY2" fmla="*/ 952500 h 952500"/>
                <a:gd name="connsiteX3" fmla="*/ 0 w 952500"/>
                <a:gd name="connsiteY3" fmla="*/ 952500 h 952500"/>
              </a:gdLst>
              <a:ahLst/>
              <a:cxnLst>
                <a:cxn ang="0">
                  <a:pos x="connsiteX0" y="connsiteY0"/>
                </a:cxn>
                <a:cxn ang="0">
                  <a:pos x="connsiteX1" y="connsiteY1"/>
                </a:cxn>
                <a:cxn ang="0">
                  <a:pos x="connsiteX2" y="connsiteY2"/>
                </a:cxn>
                <a:cxn ang="0">
                  <a:pos x="connsiteX3" y="connsiteY3"/>
                </a:cxn>
              </a:cxnLst>
              <a:rect l="l" t="t" r="r" b="b"/>
              <a:pathLst>
                <a:path w="952500" h="952500">
                  <a:moveTo>
                    <a:pt x="0" y="0"/>
                  </a:moveTo>
                  <a:lnTo>
                    <a:pt x="952500" y="0"/>
                  </a:lnTo>
                  <a:lnTo>
                    <a:pt x="952500" y="952500"/>
                  </a:lnTo>
                  <a:lnTo>
                    <a:pt x="0" y="952500"/>
                  </a:lnTo>
                  <a:close/>
                </a:path>
              </a:pathLst>
            </a:custGeom>
            <a:grpFill/>
            <a:ln w="6350" cap="flat">
              <a:noFill/>
              <a:prstDash val="solid"/>
              <a:miter/>
            </a:ln>
          </p:spPr>
          <p:txBody>
            <a:bodyPr rtlCol="0" anchor="ctr"/>
            <a:lstStyle/>
            <a:p>
              <a:endParaRPr lang="en-US"/>
            </a:p>
          </p:txBody>
        </p:sp>
        <p:grpSp>
          <p:nvGrpSpPr>
            <p:cNvPr id="24" name="Graphic 11">
              <a:extLst>
                <a:ext uri="{FF2B5EF4-FFF2-40B4-BE49-F238E27FC236}">
                  <a16:creationId xmlns:a16="http://schemas.microsoft.com/office/drawing/2014/main" id="{4F4766C9-8231-4144-BC05-2F27124DE8AD}"/>
                </a:ext>
              </a:extLst>
            </p:cNvPr>
            <p:cNvGrpSpPr/>
            <p:nvPr/>
          </p:nvGrpSpPr>
          <p:grpSpPr>
            <a:xfrm>
              <a:off x="8905875" y="0"/>
              <a:ext cx="2762250" cy="1181100"/>
              <a:chOff x="8905875" y="0"/>
              <a:chExt cx="2762250" cy="1181100"/>
            </a:xfrm>
            <a:grpFill/>
          </p:grpSpPr>
          <p:sp>
            <p:nvSpPr>
              <p:cNvPr id="25" name="Freeform: Shape 24">
                <a:extLst>
                  <a:ext uri="{FF2B5EF4-FFF2-40B4-BE49-F238E27FC236}">
                    <a16:creationId xmlns:a16="http://schemas.microsoft.com/office/drawing/2014/main" id="{5C0DC59C-282A-40D9-B0B5-CFE2D880EE97}"/>
                  </a:ext>
                </a:extLst>
              </p:cNvPr>
              <p:cNvSpPr/>
              <p:nvPr/>
            </p:nvSpPr>
            <p:spPr>
              <a:xfrm>
                <a:off x="11382375" y="895350"/>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635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F135AA-91D2-4B09-B123-6E89B52CFF07}"/>
                  </a:ext>
                </a:extLst>
              </p:cNvPr>
              <p:cNvSpPr/>
              <p:nvPr/>
            </p:nvSpPr>
            <p:spPr>
              <a:xfrm>
                <a:off x="8905875" y="0"/>
                <a:ext cx="2476500" cy="895350"/>
              </a:xfrm>
              <a:custGeom>
                <a:avLst/>
                <a:gdLst>
                  <a:gd name="connsiteX0" fmla="*/ 0 w 2476500"/>
                  <a:gd name="connsiteY0" fmla="*/ 0 h 895350"/>
                  <a:gd name="connsiteX1" fmla="*/ 2476500 w 2476500"/>
                  <a:gd name="connsiteY1" fmla="*/ 0 h 895350"/>
                  <a:gd name="connsiteX2" fmla="*/ 2476500 w 2476500"/>
                  <a:gd name="connsiteY2" fmla="*/ 895350 h 895350"/>
                  <a:gd name="connsiteX3" fmla="*/ 0 w 247650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2476500" h="895350">
                    <a:moveTo>
                      <a:pt x="0" y="0"/>
                    </a:moveTo>
                    <a:lnTo>
                      <a:pt x="2476500" y="0"/>
                    </a:lnTo>
                    <a:lnTo>
                      <a:pt x="2476500" y="895350"/>
                    </a:lnTo>
                    <a:lnTo>
                      <a:pt x="0" y="895350"/>
                    </a:lnTo>
                    <a:close/>
                  </a:path>
                </a:pathLst>
              </a:custGeom>
              <a:grpFill/>
              <a:ln w="6350" cap="flat">
                <a:noFill/>
                <a:prstDash val="solid"/>
                <a:miter/>
              </a:ln>
            </p:spPr>
            <p:txBody>
              <a:bodyPr rtlCol="0" anchor="ctr"/>
              <a:lstStyle/>
              <a:p>
                <a:endParaRPr lang="en-US"/>
              </a:p>
            </p:txBody>
          </p:sp>
        </p:grpSp>
      </p:grpSp>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1433464" cy="46702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70C8650B-EBB6-41AD-8EDC-DE4DBA0BBDB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96102" y="6085840"/>
            <a:ext cx="762963" cy="396267"/>
          </a:xfrm>
          <a:prstGeom prst="rect">
            <a:avLst/>
          </a:prstGeom>
        </p:spPr>
      </p:pic>
      <p:sp>
        <p:nvSpPr>
          <p:cNvPr id="5" name="Freeform: Shape 4">
            <a:extLst>
              <a:ext uri="{FF2B5EF4-FFF2-40B4-BE49-F238E27FC236}">
                <a16:creationId xmlns:a16="http://schemas.microsoft.com/office/drawing/2014/main" id="{A9A71BE9-3F1C-4F2A-A5A5-40B89D1DDCF6}"/>
              </a:ext>
            </a:extLst>
          </p:cNvPr>
          <p:cNvSpPr/>
          <p:nvPr/>
        </p:nvSpPr>
        <p:spPr>
          <a:xfrm>
            <a:off x="11160760" y="6306090"/>
            <a:ext cx="433875" cy="433875"/>
          </a:xfrm>
          <a:custGeom>
            <a:avLst/>
            <a:gdLst>
              <a:gd name="connsiteX0" fmla="*/ 0 w 433875"/>
              <a:gd name="connsiteY0" fmla="*/ 0 h 433875"/>
              <a:gd name="connsiteX1" fmla="*/ 433876 w 433875"/>
              <a:gd name="connsiteY1" fmla="*/ 0 h 433875"/>
              <a:gd name="connsiteX2" fmla="*/ 433876 w 433875"/>
              <a:gd name="connsiteY2" fmla="*/ 433876 h 433875"/>
              <a:gd name="connsiteX3" fmla="*/ 0 w 433875"/>
              <a:gd name="connsiteY3" fmla="*/ 433876 h 433875"/>
            </a:gdLst>
            <a:ahLst/>
            <a:cxnLst>
              <a:cxn ang="0">
                <a:pos x="connsiteX0" y="connsiteY0"/>
              </a:cxn>
              <a:cxn ang="0">
                <a:pos x="connsiteX1" y="connsiteY1"/>
              </a:cxn>
              <a:cxn ang="0">
                <a:pos x="connsiteX2" y="connsiteY2"/>
              </a:cxn>
              <a:cxn ang="0">
                <a:pos x="connsiteX3" y="connsiteY3"/>
              </a:cxn>
            </a:cxnLst>
            <a:rect l="l" t="t" r="r" b="b"/>
            <a:pathLst>
              <a:path w="433875" h="433875">
                <a:moveTo>
                  <a:pt x="0" y="0"/>
                </a:moveTo>
                <a:lnTo>
                  <a:pt x="433876" y="0"/>
                </a:lnTo>
                <a:lnTo>
                  <a:pt x="433876" y="433876"/>
                </a:lnTo>
                <a:lnTo>
                  <a:pt x="0" y="433876"/>
                </a:lnTo>
                <a:close/>
              </a:path>
            </a:pathLst>
          </a:custGeom>
          <a:solidFill>
            <a:srgbClr val="00C7FD"/>
          </a:solidFill>
          <a:ln w="3934"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3060658-E596-47AD-A69D-9516EA9C9F37}"/>
              </a:ext>
            </a:extLst>
          </p:cNvPr>
          <p:cNvSpPr/>
          <p:nvPr/>
        </p:nvSpPr>
        <p:spPr>
          <a:xfrm>
            <a:off x="11196635" y="6437620"/>
            <a:ext cx="28700" cy="28422"/>
          </a:xfrm>
          <a:custGeom>
            <a:avLst/>
            <a:gdLst>
              <a:gd name="connsiteX0" fmla="*/ 0 w 28700"/>
              <a:gd name="connsiteY0" fmla="*/ 0 h 28422"/>
              <a:gd name="connsiteX1" fmla="*/ 28700 w 28700"/>
              <a:gd name="connsiteY1" fmla="*/ 0 h 28422"/>
              <a:gd name="connsiteX2" fmla="*/ 28700 w 28700"/>
              <a:gd name="connsiteY2" fmla="*/ 28423 h 28422"/>
              <a:gd name="connsiteX3" fmla="*/ 0 w 28700"/>
              <a:gd name="connsiteY3" fmla="*/ 28423 h 28422"/>
            </a:gdLst>
            <a:ahLst/>
            <a:cxnLst>
              <a:cxn ang="0">
                <a:pos x="connsiteX0" y="connsiteY0"/>
              </a:cxn>
              <a:cxn ang="0">
                <a:pos x="connsiteX1" y="connsiteY1"/>
              </a:cxn>
              <a:cxn ang="0">
                <a:pos x="connsiteX2" y="connsiteY2"/>
              </a:cxn>
              <a:cxn ang="0">
                <a:pos x="connsiteX3" y="connsiteY3"/>
              </a:cxn>
            </a:cxnLst>
            <a:rect l="l" t="t" r="r" b="b"/>
            <a:pathLst>
              <a:path w="28700" h="28422">
                <a:moveTo>
                  <a:pt x="0" y="0"/>
                </a:moveTo>
                <a:lnTo>
                  <a:pt x="28700" y="0"/>
                </a:lnTo>
                <a:lnTo>
                  <a:pt x="28700" y="28423"/>
                </a:lnTo>
                <a:lnTo>
                  <a:pt x="0" y="28423"/>
                </a:lnTo>
                <a:close/>
              </a:path>
            </a:pathLst>
          </a:custGeom>
          <a:solidFill>
            <a:srgbClr val="FFFFFF"/>
          </a:solidFill>
          <a:ln w="393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958F01D-960B-45BE-B8AA-E107BDACF631}"/>
              </a:ext>
            </a:extLst>
          </p:cNvPr>
          <p:cNvSpPr/>
          <p:nvPr/>
        </p:nvSpPr>
        <p:spPr>
          <a:xfrm>
            <a:off x="11197547" y="6435598"/>
            <a:ext cx="360974" cy="152342"/>
          </a:xfrm>
          <a:custGeom>
            <a:avLst/>
            <a:gdLst>
              <a:gd name="connsiteX0" fmla="*/ 239514 w 360974"/>
              <a:gd name="connsiteY0" fmla="*/ 89352 h 152342"/>
              <a:gd name="connsiteX1" fmla="*/ 266708 w 360974"/>
              <a:gd name="connsiteY1" fmla="*/ 68738 h 152342"/>
              <a:gd name="connsiteX2" fmla="*/ 293941 w 360974"/>
              <a:gd name="connsiteY2" fmla="*/ 89312 h 152342"/>
              <a:gd name="connsiteX3" fmla="*/ 239514 w 360974"/>
              <a:gd name="connsiteY3" fmla="*/ 89312 h 152342"/>
              <a:gd name="connsiteX4" fmla="*/ 319827 w 360974"/>
              <a:gd name="connsiteY4" fmla="*/ 98787 h 152342"/>
              <a:gd name="connsiteX5" fmla="*/ 315903 w 360974"/>
              <a:gd name="connsiteY5" fmla="*/ 78094 h 152342"/>
              <a:gd name="connsiteX6" fmla="*/ 305041 w 360974"/>
              <a:gd name="connsiteY6" fmla="*/ 61206 h 152342"/>
              <a:gd name="connsiteX7" fmla="*/ 288312 w 360974"/>
              <a:gd name="connsiteY7" fmla="*/ 49869 h 152342"/>
              <a:gd name="connsiteX8" fmla="*/ 266866 w 360974"/>
              <a:gd name="connsiteY8" fmla="*/ 45786 h 152342"/>
              <a:gd name="connsiteX9" fmla="*/ 246015 w 360974"/>
              <a:gd name="connsiteY9" fmla="*/ 49988 h 152342"/>
              <a:gd name="connsiteX10" fmla="*/ 229088 w 360974"/>
              <a:gd name="connsiteY10" fmla="*/ 61365 h 152342"/>
              <a:gd name="connsiteX11" fmla="*/ 217671 w 360974"/>
              <a:gd name="connsiteY11" fmla="*/ 78252 h 152342"/>
              <a:gd name="connsiteX12" fmla="*/ 213469 w 360974"/>
              <a:gd name="connsiteY12" fmla="*/ 99064 h 152342"/>
              <a:gd name="connsiteX13" fmla="*/ 217473 w 360974"/>
              <a:gd name="connsiteY13" fmla="*/ 119876 h 152342"/>
              <a:gd name="connsiteX14" fmla="*/ 228573 w 360974"/>
              <a:gd name="connsiteY14" fmla="*/ 136763 h 152342"/>
              <a:gd name="connsiteX15" fmla="*/ 245698 w 360974"/>
              <a:gd name="connsiteY15" fmla="*/ 148140 h 152342"/>
              <a:gd name="connsiteX16" fmla="*/ 267659 w 360974"/>
              <a:gd name="connsiteY16" fmla="*/ 152342 h 152342"/>
              <a:gd name="connsiteX17" fmla="*/ 313286 w 360974"/>
              <a:gd name="connsiteY17" fmla="*/ 132244 h 152342"/>
              <a:gd name="connsiteX18" fmla="*/ 293822 w 360974"/>
              <a:gd name="connsiteY18" fmla="*/ 117458 h 152342"/>
              <a:gd name="connsiteX19" fmla="*/ 267857 w 360974"/>
              <a:gd name="connsiteY19" fmla="*/ 128914 h 152342"/>
              <a:gd name="connsiteX20" fmla="*/ 249186 w 360974"/>
              <a:gd name="connsiteY20" fmla="*/ 123681 h 152342"/>
              <a:gd name="connsiteX21" fmla="*/ 239434 w 360974"/>
              <a:gd name="connsiteY21" fmla="*/ 109450 h 152342"/>
              <a:gd name="connsiteX22" fmla="*/ 239157 w 360974"/>
              <a:gd name="connsiteY22" fmla="*/ 108499 h 152342"/>
              <a:gd name="connsiteX23" fmla="*/ 319748 w 360974"/>
              <a:gd name="connsiteY23" fmla="*/ 108499 h 152342"/>
              <a:gd name="connsiteX24" fmla="*/ 319748 w 360974"/>
              <a:gd name="connsiteY24" fmla="*/ 98826 h 152342"/>
              <a:gd name="connsiteX25" fmla="*/ 133433 w 360974"/>
              <a:gd name="connsiteY25" fmla="*/ 57877 h 152342"/>
              <a:gd name="connsiteX26" fmla="*/ 101997 w 360974"/>
              <a:gd name="connsiteY26" fmla="*/ 45707 h 152342"/>
              <a:gd name="connsiteX27" fmla="*/ 84278 w 360974"/>
              <a:gd name="connsiteY27" fmla="*/ 49631 h 152342"/>
              <a:gd name="connsiteX28" fmla="*/ 70839 w 360974"/>
              <a:gd name="connsiteY28" fmla="*/ 60572 h 152342"/>
              <a:gd name="connsiteX29" fmla="*/ 69373 w 360974"/>
              <a:gd name="connsiteY29" fmla="*/ 62475 h 152342"/>
              <a:gd name="connsiteX30" fmla="*/ 69373 w 360974"/>
              <a:gd name="connsiteY30" fmla="*/ 47808 h 152342"/>
              <a:gd name="connsiteX31" fmla="*/ 42773 w 360974"/>
              <a:gd name="connsiteY31" fmla="*/ 47808 h 152342"/>
              <a:gd name="connsiteX32" fmla="*/ 42773 w 360974"/>
              <a:gd name="connsiteY32" fmla="*/ 150241 h 152342"/>
              <a:gd name="connsiteX33" fmla="*/ 69610 w 360974"/>
              <a:gd name="connsiteY33" fmla="*/ 150241 h 152342"/>
              <a:gd name="connsiteX34" fmla="*/ 69610 w 360974"/>
              <a:gd name="connsiteY34" fmla="*/ 95655 h 152342"/>
              <a:gd name="connsiteX35" fmla="*/ 69610 w 360974"/>
              <a:gd name="connsiteY35" fmla="*/ 99460 h 152342"/>
              <a:gd name="connsiteX36" fmla="*/ 69690 w 360974"/>
              <a:gd name="connsiteY36" fmla="*/ 97637 h 152342"/>
              <a:gd name="connsiteX37" fmla="*/ 76825 w 360974"/>
              <a:gd name="connsiteY37" fmla="*/ 76389 h 152342"/>
              <a:gd name="connsiteX38" fmla="*/ 93950 w 360974"/>
              <a:gd name="connsiteY38" fmla="*/ 69095 h 152342"/>
              <a:gd name="connsiteX39" fmla="*/ 111630 w 360974"/>
              <a:gd name="connsiteY39" fmla="*/ 76191 h 152342"/>
              <a:gd name="connsiteX40" fmla="*/ 117497 w 360974"/>
              <a:gd name="connsiteY40" fmla="*/ 95813 h 152342"/>
              <a:gd name="connsiteX41" fmla="*/ 117497 w 360974"/>
              <a:gd name="connsiteY41" fmla="*/ 96012 h 152342"/>
              <a:gd name="connsiteX42" fmla="*/ 117497 w 360974"/>
              <a:gd name="connsiteY42" fmla="*/ 96012 h 152342"/>
              <a:gd name="connsiteX43" fmla="*/ 117497 w 360974"/>
              <a:gd name="connsiteY43" fmla="*/ 150202 h 152342"/>
              <a:gd name="connsiteX44" fmla="*/ 144771 w 360974"/>
              <a:gd name="connsiteY44" fmla="*/ 150202 h 152342"/>
              <a:gd name="connsiteX45" fmla="*/ 144771 w 360974"/>
              <a:gd name="connsiteY45" fmla="*/ 92047 h 152342"/>
              <a:gd name="connsiteX46" fmla="*/ 133473 w 360974"/>
              <a:gd name="connsiteY46" fmla="*/ 57877 h 152342"/>
              <a:gd name="connsiteX47" fmla="*/ 360975 w 360974"/>
              <a:gd name="connsiteY47" fmla="*/ 0 h 152342"/>
              <a:gd name="connsiteX48" fmla="*/ 333939 w 360974"/>
              <a:gd name="connsiteY48" fmla="*/ 0 h 152342"/>
              <a:gd name="connsiteX49" fmla="*/ 333939 w 360974"/>
              <a:gd name="connsiteY49" fmla="*/ 150202 h 152342"/>
              <a:gd name="connsiteX50" fmla="*/ 360975 w 360974"/>
              <a:gd name="connsiteY50" fmla="*/ 150202 h 152342"/>
              <a:gd name="connsiteX51" fmla="*/ 360975 w 360974"/>
              <a:gd name="connsiteY51" fmla="*/ 0 h 152342"/>
              <a:gd name="connsiteX52" fmla="*/ 206135 w 360974"/>
              <a:gd name="connsiteY52" fmla="*/ 151272 h 152342"/>
              <a:gd name="connsiteX53" fmla="*/ 206135 w 360974"/>
              <a:gd name="connsiteY53" fmla="*/ 126139 h 152342"/>
              <a:gd name="connsiteX54" fmla="*/ 196344 w 360974"/>
              <a:gd name="connsiteY54" fmla="*/ 125505 h 152342"/>
              <a:gd name="connsiteX55" fmla="*/ 190001 w 360974"/>
              <a:gd name="connsiteY55" fmla="*/ 122730 h 152342"/>
              <a:gd name="connsiteX56" fmla="*/ 187187 w 360974"/>
              <a:gd name="connsiteY56" fmla="*/ 116625 h 152342"/>
              <a:gd name="connsiteX57" fmla="*/ 186553 w 360974"/>
              <a:gd name="connsiteY57" fmla="*/ 106715 h 152342"/>
              <a:gd name="connsiteX58" fmla="*/ 186553 w 360974"/>
              <a:gd name="connsiteY58" fmla="*/ 70879 h 152342"/>
              <a:gd name="connsiteX59" fmla="*/ 206096 w 360974"/>
              <a:gd name="connsiteY59" fmla="*/ 70879 h 152342"/>
              <a:gd name="connsiteX60" fmla="*/ 206096 w 360974"/>
              <a:gd name="connsiteY60" fmla="*/ 47808 h 152342"/>
              <a:gd name="connsiteX61" fmla="*/ 186553 w 360974"/>
              <a:gd name="connsiteY61" fmla="*/ 47808 h 152342"/>
              <a:gd name="connsiteX62" fmla="*/ 186553 w 360974"/>
              <a:gd name="connsiteY62" fmla="*/ 7928 h 152342"/>
              <a:gd name="connsiteX63" fmla="*/ 159557 w 360974"/>
              <a:gd name="connsiteY63" fmla="*/ 7928 h 152342"/>
              <a:gd name="connsiteX64" fmla="*/ 159557 w 360974"/>
              <a:gd name="connsiteY64" fmla="*/ 106953 h 152342"/>
              <a:gd name="connsiteX65" fmla="*/ 161737 w 360974"/>
              <a:gd name="connsiteY65" fmla="*/ 128082 h 152342"/>
              <a:gd name="connsiteX66" fmla="*/ 168912 w 360974"/>
              <a:gd name="connsiteY66" fmla="*/ 141679 h 152342"/>
              <a:gd name="connsiteX67" fmla="*/ 182113 w 360974"/>
              <a:gd name="connsiteY67" fmla="*/ 149052 h 152342"/>
              <a:gd name="connsiteX68" fmla="*/ 202726 w 360974"/>
              <a:gd name="connsiteY68" fmla="*/ 151311 h 152342"/>
              <a:gd name="connsiteX69" fmla="*/ 206096 w 360974"/>
              <a:gd name="connsiteY69" fmla="*/ 151311 h 152342"/>
              <a:gd name="connsiteX70" fmla="*/ 27035 w 360974"/>
              <a:gd name="connsiteY70" fmla="*/ 47768 h 152342"/>
              <a:gd name="connsiteX71" fmla="*/ 0 w 360974"/>
              <a:gd name="connsiteY71" fmla="*/ 47768 h 152342"/>
              <a:gd name="connsiteX72" fmla="*/ 0 w 360974"/>
              <a:gd name="connsiteY72" fmla="*/ 150202 h 152342"/>
              <a:gd name="connsiteX73" fmla="*/ 27035 w 360974"/>
              <a:gd name="connsiteY73" fmla="*/ 150202 h 152342"/>
              <a:gd name="connsiteX74" fmla="*/ 27035 w 360974"/>
              <a:gd name="connsiteY74" fmla="*/ 47768 h 15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0974" h="152342">
                <a:moveTo>
                  <a:pt x="239514" y="89352"/>
                </a:moveTo>
                <a:cubicBezTo>
                  <a:pt x="239514" y="81860"/>
                  <a:pt x="248116" y="68738"/>
                  <a:pt x="266708" y="68738"/>
                </a:cubicBezTo>
                <a:cubicBezTo>
                  <a:pt x="285299" y="68738"/>
                  <a:pt x="293941" y="81820"/>
                  <a:pt x="293941" y="89312"/>
                </a:cubicBezTo>
                <a:lnTo>
                  <a:pt x="239514" y="89312"/>
                </a:lnTo>
                <a:close/>
                <a:moveTo>
                  <a:pt x="319827" y="98787"/>
                </a:moveTo>
                <a:cubicBezTo>
                  <a:pt x="319827" y="91453"/>
                  <a:pt x="318519" y="84476"/>
                  <a:pt x="315903" y="78094"/>
                </a:cubicBezTo>
                <a:cubicBezTo>
                  <a:pt x="313326" y="71711"/>
                  <a:pt x="309639" y="66003"/>
                  <a:pt x="305041" y="61206"/>
                </a:cubicBezTo>
                <a:cubicBezTo>
                  <a:pt x="300442" y="56410"/>
                  <a:pt x="294774" y="52525"/>
                  <a:pt x="288312" y="49869"/>
                </a:cubicBezTo>
                <a:cubicBezTo>
                  <a:pt x="281851" y="47134"/>
                  <a:pt x="274636" y="45786"/>
                  <a:pt x="266866" y="45786"/>
                </a:cubicBezTo>
                <a:cubicBezTo>
                  <a:pt x="259493" y="45786"/>
                  <a:pt x="252476" y="47213"/>
                  <a:pt x="246015" y="49988"/>
                </a:cubicBezTo>
                <a:cubicBezTo>
                  <a:pt x="239553" y="52802"/>
                  <a:pt x="233845" y="56608"/>
                  <a:pt x="229088" y="61365"/>
                </a:cubicBezTo>
                <a:cubicBezTo>
                  <a:pt x="224331" y="66122"/>
                  <a:pt x="220486" y="71830"/>
                  <a:pt x="217671" y="78252"/>
                </a:cubicBezTo>
                <a:cubicBezTo>
                  <a:pt x="214857" y="84714"/>
                  <a:pt x="213469" y="91691"/>
                  <a:pt x="213469" y="99064"/>
                </a:cubicBezTo>
                <a:cubicBezTo>
                  <a:pt x="213469" y="106437"/>
                  <a:pt x="214817" y="113414"/>
                  <a:pt x="217473" y="119876"/>
                </a:cubicBezTo>
                <a:cubicBezTo>
                  <a:pt x="220129" y="126337"/>
                  <a:pt x="223855" y="132006"/>
                  <a:pt x="228573" y="136763"/>
                </a:cubicBezTo>
                <a:cubicBezTo>
                  <a:pt x="233290" y="141520"/>
                  <a:pt x="239038" y="145365"/>
                  <a:pt x="245698" y="148140"/>
                </a:cubicBezTo>
                <a:cubicBezTo>
                  <a:pt x="252357" y="150915"/>
                  <a:pt x="259770" y="152342"/>
                  <a:pt x="267659" y="152342"/>
                </a:cubicBezTo>
                <a:cubicBezTo>
                  <a:pt x="290532" y="152342"/>
                  <a:pt x="304763" y="141956"/>
                  <a:pt x="313286" y="132244"/>
                </a:cubicBezTo>
                <a:lnTo>
                  <a:pt x="293822" y="117458"/>
                </a:lnTo>
                <a:cubicBezTo>
                  <a:pt x="289700" y="122334"/>
                  <a:pt x="279987" y="128914"/>
                  <a:pt x="267857" y="128914"/>
                </a:cubicBezTo>
                <a:cubicBezTo>
                  <a:pt x="260206" y="128914"/>
                  <a:pt x="253983" y="127170"/>
                  <a:pt x="249186" y="123681"/>
                </a:cubicBezTo>
                <a:cubicBezTo>
                  <a:pt x="244429" y="120193"/>
                  <a:pt x="241139" y="115436"/>
                  <a:pt x="239434" y="109450"/>
                </a:cubicBezTo>
                <a:lnTo>
                  <a:pt x="239157" y="108499"/>
                </a:lnTo>
                <a:lnTo>
                  <a:pt x="319748" y="108499"/>
                </a:lnTo>
                <a:lnTo>
                  <a:pt x="319748" y="98826"/>
                </a:lnTo>
                <a:close/>
                <a:moveTo>
                  <a:pt x="133433" y="57877"/>
                </a:moveTo>
                <a:cubicBezTo>
                  <a:pt x="125941" y="49790"/>
                  <a:pt x="115357" y="45707"/>
                  <a:pt x="101997" y="45707"/>
                </a:cubicBezTo>
                <a:cubicBezTo>
                  <a:pt x="95536" y="45707"/>
                  <a:pt x="89590" y="47054"/>
                  <a:pt x="84278" y="49631"/>
                </a:cubicBezTo>
                <a:cubicBezTo>
                  <a:pt x="78966" y="52247"/>
                  <a:pt x="74447" y="55934"/>
                  <a:pt x="70839" y="60572"/>
                </a:cubicBezTo>
                <a:lnTo>
                  <a:pt x="69373" y="62475"/>
                </a:lnTo>
                <a:lnTo>
                  <a:pt x="69373" y="47808"/>
                </a:lnTo>
                <a:lnTo>
                  <a:pt x="42773" y="47808"/>
                </a:lnTo>
                <a:lnTo>
                  <a:pt x="42773" y="150241"/>
                </a:lnTo>
                <a:lnTo>
                  <a:pt x="69610" y="150241"/>
                </a:lnTo>
                <a:lnTo>
                  <a:pt x="69610" y="95655"/>
                </a:lnTo>
                <a:lnTo>
                  <a:pt x="69610" y="99460"/>
                </a:lnTo>
                <a:cubicBezTo>
                  <a:pt x="69610" y="98826"/>
                  <a:pt x="69610" y="98232"/>
                  <a:pt x="69690" y="97637"/>
                </a:cubicBezTo>
                <a:cubicBezTo>
                  <a:pt x="69967" y="88083"/>
                  <a:pt x="72346" y="80948"/>
                  <a:pt x="76825" y="76389"/>
                </a:cubicBezTo>
                <a:cubicBezTo>
                  <a:pt x="81542" y="71553"/>
                  <a:pt x="87330" y="69095"/>
                  <a:pt x="93950" y="69095"/>
                </a:cubicBezTo>
                <a:cubicBezTo>
                  <a:pt x="101760" y="69095"/>
                  <a:pt x="107706" y="71474"/>
                  <a:pt x="111630" y="76191"/>
                </a:cubicBezTo>
                <a:cubicBezTo>
                  <a:pt x="115515" y="80829"/>
                  <a:pt x="117458" y="87409"/>
                  <a:pt x="117497" y="95813"/>
                </a:cubicBezTo>
                <a:lnTo>
                  <a:pt x="117497" y="96012"/>
                </a:lnTo>
                <a:lnTo>
                  <a:pt x="117497" y="96012"/>
                </a:lnTo>
                <a:lnTo>
                  <a:pt x="117497" y="150202"/>
                </a:lnTo>
                <a:lnTo>
                  <a:pt x="144771" y="150202"/>
                </a:lnTo>
                <a:lnTo>
                  <a:pt x="144771" y="92047"/>
                </a:lnTo>
                <a:cubicBezTo>
                  <a:pt x="144771" y="77459"/>
                  <a:pt x="140965" y="65924"/>
                  <a:pt x="133473" y="57877"/>
                </a:cubicBezTo>
                <a:moveTo>
                  <a:pt x="360975" y="0"/>
                </a:moveTo>
                <a:lnTo>
                  <a:pt x="333939" y="0"/>
                </a:lnTo>
                <a:lnTo>
                  <a:pt x="333939" y="150202"/>
                </a:lnTo>
                <a:lnTo>
                  <a:pt x="360975" y="150202"/>
                </a:lnTo>
                <a:lnTo>
                  <a:pt x="360975" y="0"/>
                </a:lnTo>
                <a:close/>
                <a:moveTo>
                  <a:pt x="206135" y="151272"/>
                </a:moveTo>
                <a:lnTo>
                  <a:pt x="206135" y="126139"/>
                </a:lnTo>
                <a:cubicBezTo>
                  <a:pt x="202171" y="126139"/>
                  <a:pt x="198881" y="125901"/>
                  <a:pt x="196344" y="125505"/>
                </a:cubicBezTo>
                <a:cubicBezTo>
                  <a:pt x="193529" y="125069"/>
                  <a:pt x="191389" y="124117"/>
                  <a:pt x="190001" y="122730"/>
                </a:cubicBezTo>
                <a:cubicBezTo>
                  <a:pt x="188614" y="121343"/>
                  <a:pt x="187663" y="119242"/>
                  <a:pt x="187187" y="116625"/>
                </a:cubicBezTo>
                <a:cubicBezTo>
                  <a:pt x="186790" y="114128"/>
                  <a:pt x="186553" y="110758"/>
                  <a:pt x="186553" y="106715"/>
                </a:cubicBezTo>
                <a:lnTo>
                  <a:pt x="186553" y="70879"/>
                </a:lnTo>
                <a:lnTo>
                  <a:pt x="206096" y="70879"/>
                </a:lnTo>
                <a:lnTo>
                  <a:pt x="206096" y="47808"/>
                </a:lnTo>
                <a:lnTo>
                  <a:pt x="186553" y="47808"/>
                </a:lnTo>
                <a:lnTo>
                  <a:pt x="186553" y="7928"/>
                </a:lnTo>
                <a:lnTo>
                  <a:pt x="159557" y="7928"/>
                </a:lnTo>
                <a:lnTo>
                  <a:pt x="159557" y="106953"/>
                </a:lnTo>
                <a:cubicBezTo>
                  <a:pt x="159557" y="115317"/>
                  <a:pt x="160270" y="122413"/>
                  <a:pt x="161737" y="128082"/>
                </a:cubicBezTo>
                <a:cubicBezTo>
                  <a:pt x="163164" y="133671"/>
                  <a:pt x="165582" y="138269"/>
                  <a:pt x="168912" y="141679"/>
                </a:cubicBezTo>
                <a:cubicBezTo>
                  <a:pt x="172282" y="145088"/>
                  <a:pt x="176722" y="147585"/>
                  <a:pt x="182113" y="149052"/>
                </a:cubicBezTo>
                <a:cubicBezTo>
                  <a:pt x="187583" y="150519"/>
                  <a:pt x="194521" y="151311"/>
                  <a:pt x="202726" y="151311"/>
                </a:cubicBezTo>
                <a:lnTo>
                  <a:pt x="206096" y="151311"/>
                </a:lnTo>
                <a:close/>
                <a:moveTo>
                  <a:pt x="27035" y="47768"/>
                </a:moveTo>
                <a:lnTo>
                  <a:pt x="0" y="47768"/>
                </a:lnTo>
                <a:lnTo>
                  <a:pt x="0" y="150202"/>
                </a:lnTo>
                <a:lnTo>
                  <a:pt x="27035" y="150202"/>
                </a:lnTo>
                <a:lnTo>
                  <a:pt x="27035" y="47768"/>
                </a:lnTo>
                <a:close/>
              </a:path>
            </a:pathLst>
          </a:custGeom>
          <a:solidFill>
            <a:srgbClr val="FFFFFF"/>
          </a:solidFill>
          <a:ln w="393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D2BFE82-0D5F-42FB-80F6-630A59EE70BC}"/>
              </a:ext>
            </a:extLst>
          </p:cNvPr>
          <p:cNvSpPr/>
          <p:nvPr/>
        </p:nvSpPr>
        <p:spPr>
          <a:xfrm>
            <a:off x="11565736" y="6573907"/>
            <a:ext cx="12526" cy="12526"/>
          </a:xfrm>
          <a:custGeom>
            <a:avLst/>
            <a:gdLst>
              <a:gd name="connsiteX0" fmla="*/ 6263 w 12526"/>
              <a:gd name="connsiteY0" fmla="*/ 0 h 12526"/>
              <a:gd name="connsiteX1" fmla="*/ 0 w 12526"/>
              <a:gd name="connsiteY1" fmla="*/ 6263 h 12526"/>
              <a:gd name="connsiteX2" fmla="*/ 6263 w 12526"/>
              <a:gd name="connsiteY2" fmla="*/ 12527 h 12526"/>
              <a:gd name="connsiteX3" fmla="*/ 12527 w 12526"/>
              <a:gd name="connsiteY3" fmla="*/ 6263 h 12526"/>
              <a:gd name="connsiteX4" fmla="*/ 6263 w 12526"/>
              <a:gd name="connsiteY4" fmla="*/ 0 h 12526"/>
              <a:gd name="connsiteX5" fmla="*/ 6263 w 12526"/>
              <a:gd name="connsiteY5" fmla="*/ 872 h 12526"/>
              <a:gd name="connsiteX6" fmla="*/ 11655 w 12526"/>
              <a:gd name="connsiteY6" fmla="*/ 6263 h 12526"/>
              <a:gd name="connsiteX7" fmla="*/ 6263 w 12526"/>
              <a:gd name="connsiteY7" fmla="*/ 11655 h 12526"/>
              <a:gd name="connsiteX8" fmla="*/ 872 w 12526"/>
              <a:gd name="connsiteY8" fmla="*/ 6263 h 12526"/>
              <a:gd name="connsiteX9" fmla="*/ 6263 w 12526"/>
              <a:gd name="connsiteY9" fmla="*/ 872 h 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6" h="12526">
                <a:moveTo>
                  <a:pt x="6263" y="0"/>
                </a:moveTo>
                <a:cubicBezTo>
                  <a:pt x="2815" y="0"/>
                  <a:pt x="0" y="2815"/>
                  <a:pt x="0" y="6263"/>
                </a:cubicBezTo>
                <a:cubicBezTo>
                  <a:pt x="0" y="9712"/>
                  <a:pt x="2815" y="12527"/>
                  <a:pt x="6263" y="12527"/>
                </a:cubicBezTo>
                <a:cubicBezTo>
                  <a:pt x="9712" y="12527"/>
                  <a:pt x="12527" y="9712"/>
                  <a:pt x="12527" y="6263"/>
                </a:cubicBezTo>
                <a:cubicBezTo>
                  <a:pt x="12527" y="2815"/>
                  <a:pt x="9712" y="0"/>
                  <a:pt x="6263" y="0"/>
                </a:cubicBezTo>
                <a:moveTo>
                  <a:pt x="6263" y="872"/>
                </a:moveTo>
                <a:cubicBezTo>
                  <a:pt x="9236" y="872"/>
                  <a:pt x="11655" y="3290"/>
                  <a:pt x="11655" y="6263"/>
                </a:cubicBezTo>
                <a:cubicBezTo>
                  <a:pt x="11655" y="9236"/>
                  <a:pt x="9236" y="11655"/>
                  <a:pt x="6263" y="11655"/>
                </a:cubicBezTo>
                <a:cubicBezTo>
                  <a:pt x="3290" y="11655"/>
                  <a:pt x="872" y="9236"/>
                  <a:pt x="872" y="6263"/>
                </a:cubicBezTo>
                <a:cubicBezTo>
                  <a:pt x="872" y="3290"/>
                  <a:pt x="3290" y="872"/>
                  <a:pt x="6263" y="872"/>
                </a:cubicBezTo>
              </a:path>
            </a:pathLst>
          </a:custGeom>
          <a:solidFill>
            <a:srgbClr val="FFFFFF"/>
          </a:solidFill>
          <a:ln w="393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08A2545-A17E-4712-B953-DCCC9A35A708}"/>
              </a:ext>
            </a:extLst>
          </p:cNvPr>
          <p:cNvSpPr/>
          <p:nvPr/>
        </p:nvSpPr>
        <p:spPr>
          <a:xfrm>
            <a:off x="11569938" y="6577158"/>
            <a:ext cx="4875" cy="6144"/>
          </a:xfrm>
          <a:custGeom>
            <a:avLst/>
            <a:gdLst>
              <a:gd name="connsiteX0" fmla="*/ 2577 w 4875"/>
              <a:gd name="connsiteY0" fmla="*/ 2973 h 6144"/>
              <a:gd name="connsiteX1" fmla="*/ 3132 w 4875"/>
              <a:gd name="connsiteY1" fmla="*/ 2854 h 6144"/>
              <a:gd name="connsiteX2" fmla="*/ 3528 w 4875"/>
              <a:gd name="connsiteY2" fmla="*/ 2497 h 6144"/>
              <a:gd name="connsiteX3" fmla="*/ 3647 w 4875"/>
              <a:gd name="connsiteY3" fmla="*/ 1942 h 6144"/>
              <a:gd name="connsiteX4" fmla="*/ 3528 w 4875"/>
              <a:gd name="connsiteY4" fmla="*/ 1387 h 6144"/>
              <a:gd name="connsiteX5" fmla="*/ 3132 w 4875"/>
              <a:gd name="connsiteY5" fmla="*/ 1031 h 6144"/>
              <a:gd name="connsiteX6" fmla="*/ 2577 w 4875"/>
              <a:gd name="connsiteY6" fmla="*/ 912 h 6144"/>
              <a:gd name="connsiteX7" fmla="*/ 951 w 4875"/>
              <a:gd name="connsiteY7" fmla="*/ 912 h 6144"/>
              <a:gd name="connsiteX8" fmla="*/ 951 w 4875"/>
              <a:gd name="connsiteY8" fmla="*/ 3013 h 6144"/>
              <a:gd name="connsiteX9" fmla="*/ 2577 w 4875"/>
              <a:gd name="connsiteY9" fmla="*/ 3013 h 6144"/>
              <a:gd name="connsiteX10" fmla="*/ 2577 w 4875"/>
              <a:gd name="connsiteY10" fmla="*/ 0 h 6144"/>
              <a:gd name="connsiteX11" fmla="*/ 3647 w 4875"/>
              <a:gd name="connsiteY11" fmla="*/ 238 h 6144"/>
              <a:gd name="connsiteX12" fmla="*/ 4400 w 4875"/>
              <a:gd name="connsiteY12" fmla="*/ 951 h 6144"/>
              <a:gd name="connsiteX13" fmla="*/ 4638 w 4875"/>
              <a:gd name="connsiteY13" fmla="*/ 1942 h 6144"/>
              <a:gd name="connsiteX14" fmla="*/ 4281 w 4875"/>
              <a:gd name="connsiteY14" fmla="*/ 3052 h 6144"/>
              <a:gd name="connsiteX15" fmla="*/ 3449 w 4875"/>
              <a:gd name="connsiteY15" fmla="*/ 3687 h 6144"/>
              <a:gd name="connsiteX16" fmla="*/ 4876 w 4875"/>
              <a:gd name="connsiteY16" fmla="*/ 6144 h 6144"/>
              <a:gd name="connsiteX17" fmla="*/ 3766 w 4875"/>
              <a:gd name="connsiteY17" fmla="*/ 6144 h 6144"/>
              <a:gd name="connsiteX18" fmla="*/ 2458 w 4875"/>
              <a:gd name="connsiteY18" fmla="*/ 3845 h 6144"/>
              <a:gd name="connsiteX19" fmla="*/ 991 w 4875"/>
              <a:gd name="connsiteY19" fmla="*/ 3845 h 6144"/>
              <a:gd name="connsiteX20" fmla="*/ 991 w 4875"/>
              <a:gd name="connsiteY20" fmla="*/ 6144 h 6144"/>
              <a:gd name="connsiteX21" fmla="*/ 0 w 4875"/>
              <a:gd name="connsiteY21" fmla="*/ 6144 h 6144"/>
              <a:gd name="connsiteX22" fmla="*/ 0 w 4875"/>
              <a:gd name="connsiteY22" fmla="*/ 0 h 6144"/>
              <a:gd name="connsiteX23" fmla="*/ 2577 w 4875"/>
              <a:gd name="connsiteY23" fmla="*/ 0 h 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75" h="6144">
                <a:moveTo>
                  <a:pt x="2577" y="2973"/>
                </a:moveTo>
                <a:cubicBezTo>
                  <a:pt x="2775" y="2973"/>
                  <a:pt x="2973" y="2933"/>
                  <a:pt x="3132" y="2854"/>
                </a:cubicBezTo>
                <a:cubicBezTo>
                  <a:pt x="3290" y="2775"/>
                  <a:pt x="3409" y="2616"/>
                  <a:pt x="3528" y="2497"/>
                </a:cubicBezTo>
                <a:cubicBezTo>
                  <a:pt x="3607" y="2339"/>
                  <a:pt x="3647" y="2141"/>
                  <a:pt x="3647" y="1942"/>
                </a:cubicBezTo>
                <a:cubicBezTo>
                  <a:pt x="3647" y="1744"/>
                  <a:pt x="3607" y="1546"/>
                  <a:pt x="3528" y="1387"/>
                </a:cubicBezTo>
                <a:cubicBezTo>
                  <a:pt x="3449" y="1229"/>
                  <a:pt x="3290" y="1110"/>
                  <a:pt x="3132" y="1031"/>
                </a:cubicBezTo>
                <a:cubicBezTo>
                  <a:pt x="2973" y="951"/>
                  <a:pt x="2775" y="912"/>
                  <a:pt x="2577" y="912"/>
                </a:cubicBezTo>
                <a:lnTo>
                  <a:pt x="951" y="912"/>
                </a:lnTo>
                <a:lnTo>
                  <a:pt x="951" y="3013"/>
                </a:lnTo>
                <a:lnTo>
                  <a:pt x="2577" y="3013"/>
                </a:lnTo>
                <a:close/>
                <a:moveTo>
                  <a:pt x="2577" y="0"/>
                </a:moveTo>
                <a:cubicBezTo>
                  <a:pt x="2973" y="0"/>
                  <a:pt x="3330" y="79"/>
                  <a:pt x="3647" y="238"/>
                </a:cubicBezTo>
                <a:cubicBezTo>
                  <a:pt x="3964" y="396"/>
                  <a:pt x="4202" y="634"/>
                  <a:pt x="4400" y="951"/>
                </a:cubicBezTo>
                <a:cubicBezTo>
                  <a:pt x="4598" y="1269"/>
                  <a:pt x="4638" y="1586"/>
                  <a:pt x="4638" y="1942"/>
                </a:cubicBezTo>
                <a:cubicBezTo>
                  <a:pt x="4638" y="2379"/>
                  <a:pt x="4519" y="2775"/>
                  <a:pt x="4281" y="3052"/>
                </a:cubicBezTo>
                <a:cubicBezTo>
                  <a:pt x="4043" y="3330"/>
                  <a:pt x="3766" y="3568"/>
                  <a:pt x="3449" y="3687"/>
                </a:cubicBezTo>
                <a:lnTo>
                  <a:pt x="4876" y="6144"/>
                </a:lnTo>
                <a:lnTo>
                  <a:pt x="3766" y="6144"/>
                </a:lnTo>
                <a:lnTo>
                  <a:pt x="2458" y="3845"/>
                </a:lnTo>
                <a:lnTo>
                  <a:pt x="991" y="3845"/>
                </a:lnTo>
                <a:lnTo>
                  <a:pt x="991" y="6144"/>
                </a:lnTo>
                <a:lnTo>
                  <a:pt x="0" y="6144"/>
                </a:lnTo>
                <a:lnTo>
                  <a:pt x="0" y="0"/>
                </a:lnTo>
                <a:lnTo>
                  <a:pt x="2577" y="0"/>
                </a:lnTo>
                <a:close/>
              </a:path>
            </a:pathLst>
          </a:custGeom>
          <a:solidFill>
            <a:srgbClr val="FFFFFF"/>
          </a:solidFill>
          <a:ln w="3934" cap="flat">
            <a:noFill/>
            <a:prstDash val="solid"/>
            <a:miter/>
          </a:ln>
        </p:spPr>
        <p:txBody>
          <a:bodyPr rtlCol="0" anchor="ctr"/>
          <a:lstStyle/>
          <a:p>
            <a:endParaRPr lang="en-US"/>
          </a:p>
        </p:txBody>
      </p:sp>
      <p:grpSp>
        <p:nvGrpSpPr>
          <p:cNvPr id="21" name="Graphic 8">
            <a:extLst>
              <a:ext uri="{FF2B5EF4-FFF2-40B4-BE49-F238E27FC236}">
                <a16:creationId xmlns:a16="http://schemas.microsoft.com/office/drawing/2014/main" id="{C39D45E7-6D27-4C8C-8F66-E36611263E4D}"/>
              </a:ext>
            </a:extLst>
          </p:cNvPr>
          <p:cNvGrpSpPr/>
          <p:nvPr/>
        </p:nvGrpSpPr>
        <p:grpSpPr>
          <a:xfrm>
            <a:off x="11628291" y="6435281"/>
            <a:ext cx="444578" cy="153412"/>
            <a:chOff x="11628291" y="6435281"/>
            <a:chExt cx="444578" cy="153412"/>
          </a:xfrm>
          <a:solidFill>
            <a:schemeClr val="bg2"/>
          </a:solidFill>
        </p:grpSpPr>
        <p:sp>
          <p:nvSpPr>
            <p:cNvPr id="23" name="Freeform: Shape 22">
              <a:extLst>
                <a:ext uri="{FF2B5EF4-FFF2-40B4-BE49-F238E27FC236}">
                  <a16:creationId xmlns:a16="http://schemas.microsoft.com/office/drawing/2014/main" id="{16BDAB66-567C-4CC4-B27D-50E5B81A00F3}"/>
                </a:ext>
              </a:extLst>
            </p:cNvPr>
            <p:cNvSpPr/>
            <p:nvPr/>
          </p:nvSpPr>
          <p:spPr>
            <a:xfrm>
              <a:off x="11628291" y="6435321"/>
              <a:ext cx="112304" cy="153372"/>
            </a:xfrm>
            <a:custGeom>
              <a:avLst/>
              <a:gdLst>
                <a:gd name="connsiteX0" fmla="*/ 54666 w 112304"/>
                <a:gd name="connsiteY0" fmla="*/ 84000 h 153372"/>
                <a:gd name="connsiteX1" fmla="*/ 43566 w 112304"/>
                <a:gd name="connsiteY1" fmla="*/ 84000 h 153372"/>
                <a:gd name="connsiteX2" fmla="*/ 43566 w 112304"/>
                <a:gd name="connsiteY2" fmla="*/ 63902 h 153372"/>
                <a:gd name="connsiteX3" fmla="*/ 53635 w 112304"/>
                <a:gd name="connsiteY3" fmla="*/ 63902 h 153372"/>
                <a:gd name="connsiteX4" fmla="*/ 82969 w 112304"/>
                <a:gd name="connsiteY4" fmla="*/ 42337 h 153372"/>
                <a:gd name="connsiteX5" fmla="*/ 56767 w 112304"/>
                <a:gd name="connsiteY5" fmla="*/ 22635 h 153372"/>
                <a:gd name="connsiteX6" fmla="*/ 27868 w 112304"/>
                <a:gd name="connsiteY6" fmla="*/ 49869 h 153372"/>
                <a:gd name="connsiteX7" fmla="*/ 2735 w 112304"/>
                <a:gd name="connsiteY7" fmla="*/ 49869 h 153372"/>
                <a:gd name="connsiteX8" fmla="*/ 58035 w 112304"/>
                <a:gd name="connsiteY8" fmla="*/ 0 h 153372"/>
                <a:gd name="connsiteX9" fmla="*/ 109371 w 112304"/>
                <a:gd name="connsiteY9" fmla="*/ 39602 h 153372"/>
                <a:gd name="connsiteX10" fmla="*/ 84872 w 112304"/>
                <a:gd name="connsiteY10" fmla="*/ 73773 h 153372"/>
                <a:gd name="connsiteX11" fmla="*/ 112304 w 112304"/>
                <a:gd name="connsiteY11" fmla="*/ 109173 h 153372"/>
                <a:gd name="connsiteX12" fmla="*/ 56568 w 112304"/>
                <a:gd name="connsiteY12" fmla="*/ 153373 h 153372"/>
                <a:gd name="connsiteX13" fmla="*/ 0 w 112304"/>
                <a:gd name="connsiteY13" fmla="*/ 100134 h 153372"/>
                <a:gd name="connsiteX14" fmla="*/ 25133 w 112304"/>
                <a:gd name="connsiteY14" fmla="*/ 100134 h 153372"/>
                <a:gd name="connsiteX15" fmla="*/ 57203 w 112304"/>
                <a:gd name="connsiteY15" fmla="*/ 130738 h 153372"/>
                <a:gd name="connsiteX16" fmla="*/ 85903 w 112304"/>
                <a:gd name="connsiteY16" fmla="*/ 106437 h 153372"/>
                <a:gd name="connsiteX17" fmla="*/ 54666 w 112304"/>
                <a:gd name="connsiteY17" fmla="*/ 84000 h 15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04" h="153372">
                  <a:moveTo>
                    <a:pt x="54666" y="84000"/>
                  </a:moveTo>
                  <a:lnTo>
                    <a:pt x="43566" y="84000"/>
                  </a:lnTo>
                  <a:lnTo>
                    <a:pt x="43566" y="63902"/>
                  </a:lnTo>
                  <a:lnTo>
                    <a:pt x="53635" y="63902"/>
                  </a:lnTo>
                  <a:cubicBezTo>
                    <a:pt x="74367" y="63902"/>
                    <a:pt x="82969" y="53437"/>
                    <a:pt x="82969" y="42337"/>
                  </a:cubicBezTo>
                  <a:cubicBezTo>
                    <a:pt x="82969" y="31237"/>
                    <a:pt x="73138" y="22635"/>
                    <a:pt x="56767" y="22635"/>
                  </a:cubicBezTo>
                  <a:cubicBezTo>
                    <a:pt x="38531" y="22635"/>
                    <a:pt x="28899" y="34171"/>
                    <a:pt x="27868" y="49869"/>
                  </a:cubicBezTo>
                  <a:lnTo>
                    <a:pt x="2735" y="49869"/>
                  </a:lnTo>
                  <a:cubicBezTo>
                    <a:pt x="3568" y="23666"/>
                    <a:pt x="22635" y="0"/>
                    <a:pt x="58035" y="0"/>
                  </a:cubicBezTo>
                  <a:cubicBezTo>
                    <a:pt x="89867" y="0"/>
                    <a:pt x="109371" y="18433"/>
                    <a:pt x="109371" y="39602"/>
                  </a:cubicBezTo>
                  <a:cubicBezTo>
                    <a:pt x="109371" y="53833"/>
                    <a:pt x="102037" y="66637"/>
                    <a:pt x="84872" y="73773"/>
                  </a:cubicBezTo>
                  <a:cubicBezTo>
                    <a:pt x="105208" y="80274"/>
                    <a:pt x="112304" y="92642"/>
                    <a:pt x="112304" y="109173"/>
                  </a:cubicBezTo>
                  <a:cubicBezTo>
                    <a:pt x="112304" y="133473"/>
                    <a:pt x="90303" y="153373"/>
                    <a:pt x="56568" y="153373"/>
                  </a:cubicBezTo>
                  <a:cubicBezTo>
                    <a:pt x="22833" y="153373"/>
                    <a:pt x="634" y="133869"/>
                    <a:pt x="0" y="100134"/>
                  </a:cubicBezTo>
                  <a:lnTo>
                    <a:pt x="25133" y="100134"/>
                  </a:lnTo>
                  <a:cubicBezTo>
                    <a:pt x="25965" y="119836"/>
                    <a:pt x="38135" y="130738"/>
                    <a:pt x="57203" y="130738"/>
                  </a:cubicBezTo>
                  <a:cubicBezTo>
                    <a:pt x="74367" y="130738"/>
                    <a:pt x="85903" y="119836"/>
                    <a:pt x="85903" y="106437"/>
                  </a:cubicBezTo>
                  <a:cubicBezTo>
                    <a:pt x="85903" y="93039"/>
                    <a:pt x="75200" y="84000"/>
                    <a:pt x="54666" y="84000"/>
                  </a:cubicBezTo>
                  <a:close/>
                </a:path>
              </a:pathLst>
            </a:custGeom>
            <a:grpFill/>
            <a:ln w="393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57B25F-C546-49A5-832E-0E58559BD781}"/>
                </a:ext>
              </a:extLst>
            </p:cNvPr>
            <p:cNvSpPr/>
            <p:nvPr/>
          </p:nvSpPr>
          <p:spPr>
            <a:xfrm>
              <a:off x="11747928" y="6438611"/>
              <a:ext cx="114603" cy="149844"/>
            </a:xfrm>
            <a:custGeom>
              <a:avLst/>
              <a:gdLst>
                <a:gd name="connsiteX0" fmla="*/ 55300 w 114603"/>
                <a:gd name="connsiteY0" fmla="*/ 149845 h 149844"/>
                <a:gd name="connsiteX1" fmla="*/ 0 w 114603"/>
                <a:gd name="connsiteY1" fmla="*/ 98073 h 149844"/>
                <a:gd name="connsiteX2" fmla="*/ 35400 w 114603"/>
                <a:gd name="connsiteY2" fmla="*/ 26837 h 149844"/>
                <a:gd name="connsiteX3" fmla="*/ 60136 w 114603"/>
                <a:gd name="connsiteY3" fmla="*/ 0 h 149844"/>
                <a:gd name="connsiteX4" fmla="*/ 93038 w 114603"/>
                <a:gd name="connsiteY4" fmla="*/ 0 h 149844"/>
                <a:gd name="connsiteX5" fmla="*/ 93038 w 114603"/>
                <a:gd name="connsiteY5" fmla="*/ 396 h 149844"/>
                <a:gd name="connsiteX6" fmla="*/ 51970 w 114603"/>
                <a:gd name="connsiteY6" fmla="*/ 42535 h 149844"/>
                <a:gd name="connsiteX7" fmla="*/ 44834 w 114603"/>
                <a:gd name="connsiteY7" fmla="*/ 50067 h 149844"/>
                <a:gd name="connsiteX8" fmla="*/ 61801 w 114603"/>
                <a:gd name="connsiteY8" fmla="*/ 47332 h 149844"/>
                <a:gd name="connsiteX9" fmla="*/ 114603 w 114603"/>
                <a:gd name="connsiteY9" fmla="*/ 95734 h 149844"/>
                <a:gd name="connsiteX10" fmla="*/ 55300 w 114603"/>
                <a:gd name="connsiteY10" fmla="*/ 149805 h 149844"/>
                <a:gd name="connsiteX11" fmla="*/ 26401 w 114603"/>
                <a:gd name="connsiteY11" fmla="*/ 97042 h 149844"/>
                <a:gd name="connsiteX12" fmla="*/ 56172 w 114603"/>
                <a:gd name="connsiteY12" fmla="*/ 127209 h 149844"/>
                <a:gd name="connsiteX13" fmla="*/ 88004 w 114603"/>
                <a:gd name="connsiteY13" fmla="*/ 96606 h 149844"/>
                <a:gd name="connsiteX14" fmla="*/ 58035 w 114603"/>
                <a:gd name="connsiteY14" fmla="*/ 67906 h 149844"/>
                <a:gd name="connsiteX15" fmla="*/ 26401 w 114603"/>
                <a:gd name="connsiteY15" fmla="*/ 97042 h 1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603" h="149844">
                  <a:moveTo>
                    <a:pt x="55300" y="149845"/>
                  </a:moveTo>
                  <a:cubicBezTo>
                    <a:pt x="24062" y="149845"/>
                    <a:pt x="0" y="129509"/>
                    <a:pt x="0" y="98073"/>
                  </a:cubicBezTo>
                  <a:cubicBezTo>
                    <a:pt x="0" y="74803"/>
                    <a:pt x="8166" y="56370"/>
                    <a:pt x="35400" y="26837"/>
                  </a:cubicBezTo>
                  <a:lnTo>
                    <a:pt x="60136" y="0"/>
                  </a:lnTo>
                  <a:lnTo>
                    <a:pt x="93038" y="0"/>
                  </a:lnTo>
                  <a:lnTo>
                    <a:pt x="93038" y="396"/>
                  </a:lnTo>
                  <a:lnTo>
                    <a:pt x="51970" y="42535"/>
                  </a:lnTo>
                  <a:cubicBezTo>
                    <a:pt x="49473" y="45271"/>
                    <a:pt x="46936" y="47768"/>
                    <a:pt x="44834" y="50067"/>
                  </a:cubicBezTo>
                  <a:cubicBezTo>
                    <a:pt x="50067" y="48164"/>
                    <a:pt x="55736" y="47332"/>
                    <a:pt x="61801" y="47332"/>
                  </a:cubicBezTo>
                  <a:cubicBezTo>
                    <a:pt x="93871" y="47332"/>
                    <a:pt x="114603" y="67034"/>
                    <a:pt x="114603" y="95734"/>
                  </a:cubicBezTo>
                  <a:cubicBezTo>
                    <a:pt x="114603" y="126734"/>
                    <a:pt x="89273" y="149805"/>
                    <a:pt x="55300" y="149805"/>
                  </a:cubicBezTo>
                  <a:close/>
                  <a:moveTo>
                    <a:pt x="26401" y="97042"/>
                  </a:moveTo>
                  <a:cubicBezTo>
                    <a:pt x="26401" y="115277"/>
                    <a:pt x="39404" y="127209"/>
                    <a:pt x="56172" y="127209"/>
                  </a:cubicBezTo>
                  <a:cubicBezTo>
                    <a:pt x="75438" y="127209"/>
                    <a:pt x="88004" y="113573"/>
                    <a:pt x="88004" y="96606"/>
                  </a:cubicBezTo>
                  <a:cubicBezTo>
                    <a:pt x="88004" y="79640"/>
                    <a:pt x="77103" y="67906"/>
                    <a:pt x="58035" y="67906"/>
                  </a:cubicBezTo>
                  <a:cubicBezTo>
                    <a:pt x="40236" y="67906"/>
                    <a:pt x="26401" y="80076"/>
                    <a:pt x="26401" y="97042"/>
                  </a:cubicBezTo>
                  <a:close/>
                </a:path>
              </a:pathLst>
            </a:custGeom>
            <a:grpFill/>
            <a:ln w="393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F118F8-AF2B-4E2A-A86B-16D3F3DCE06B}"/>
                </a:ext>
              </a:extLst>
            </p:cNvPr>
            <p:cNvSpPr/>
            <p:nvPr/>
          </p:nvSpPr>
          <p:spPr>
            <a:xfrm>
              <a:off x="11868993" y="6435281"/>
              <a:ext cx="123007" cy="153372"/>
            </a:xfrm>
            <a:custGeom>
              <a:avLst/>
              <a:gdLst>
                <a:gd name="connsiteX0" fmla="*/ 61603 w 123007"/>
                <a:gd name="connsiteY0" fmla="*/ 0 h 153372"/>
                <a:gd name="connsiteX1" fmla="*/ 123007 w 123007"/>
                <a:gd name="connsiteY1" fmla="*/ 72901 h 153372"/>
                <a:gd name="connsiteX2" fmla="*/ 123007 w 123007"/>
                <a:gd name="connsiteY2" fmla="*/ 80036 h 153372"/>
                <a:gd name="connsiteX3" fmla="*/ 61206 w 123007"/>
                <a:gd name="connsiteY3" fmla="*/ 153373 h 153372"/>
                <a:gd name="connsiteX4" fmla="*/ 0 w 123007"/>
                <a:gd name="connsiteY4" fmla="*/ 80472 h 153372"/>
                <a:gd name="connsiteX5" fmla="*/ 0 w 123007"/>
                <a:gd name="connsiteY5" fmla="*/ 73337 h 153372"/>
                <a:gd name="connsiteX6" fmla="*/ 61603 w 123007"/>
                <a:gd name="connsiteY6" fmla="*/ 0 h 153372"/>
                <a:gd name="connsiteX7" fmla="*/ 26401 w 123007"/>
                <a:gd name="connsiteY7" fmla="*/ 80036 h 153372"/>
                <a:gd name="connsiteX8" fmla="*/ 61603 w 123007"/>
                <a:gd name="connsiteY8" fmla="*/ 130738 h 153372"/>
                <a:gd name="connsiteX9" fmla="*/ 96606 w 123007"/>
                <a:gd name="connsiteY9" fmla="*/ 80433 h 153372"/>
                <a:gd name="connsiteX10" fmla="*/ 96606 w 123007"/>
                <a:gd name="connsiteY10" fmla="*/ 73297 h 153372"/>
                <a:gd name="connsiteX11" fmla="*/ 61405 w 123007"/>
                <a:gd name="connsiteY11" fmla="*/ 22596 h 153372"/>
                <a:gd name="connsiteX12" fmla="*/ 26401 w 123007"/>
                <a:gd name="connsiteY12" fmla="*/ 72901 h 153372"/>
                <a:gd name="connsiteX13" fmla="*/ 26401 w 123007"/>
                <a:gd name="connsiteY13" fmla="*/ 80036 h 15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007" h="153372">
                  <a:moveTo>
                    <a:pt x="61603" y="0"/>
                  </a:moveTo>
                  <a:cubicBezTo>
                    <a:pt x="98905" y="0"/>
                    <a:pt x="123007" y="27234"/>
                    <a:pt x="123007" y="72901"/>
                  </a:cubicBezTo>
                  <a:lnTo>
                    <a:pt x="123007" y="80036"/>
                  </a:lnTo>
                  <a:cubicBezTo>
                    <a:pt x="123007" y="125703"/>
                    <a:pt x="98271" y="153373"/>
                    <a:pt x="61206" y="153373"/>
                  </a:cubicBezTo>
                  <a:cubicBezTo>
                    <a:pt x="24142" y="153373"/>
                    <a:pt x="0" y="126139"/>
                    <a:pt x="0" y="80472"/>
                  </a:cubicBezTo>
                  <a:lnTo>
                    <a:pt x="0" y="73337"/>
                  </a:lnTo>
                  <a:cubicBezTo>
                    <a:pt x="0" y="27670"/>
                    <a:pt x="24736" y="0"/>
                    <a:pt x="61603" y="0"/>
                  </a:cubicBezTo>
                  <a:close/>
                  <a:moveTo>
                    <a:pt x="26401" y="80036"/>
                  </a:moveTo>
                  <a:cubicBezTo>
                    <a:pt x="26401" y="114405"/>
                    <a:pt x="40870" y="130738"/>
                    <a:pt x="61603" y="130738"/>
                  </a:cubicBezTo>
                  <a:cubicBezTo>
                    <a:pt x="82335" y="130738"/>
                    <a:pt x="96606" y="113969"/>
                    <a:pt x="96606" y="80433"/>
                  </a:cubicBezTo>
                  <a:lnTo>
                    <a:pt x="96606" y="73297"/>
                  </a:lnTo>
                  <a:cubicBezTo>
                    <a:pt x="96606" y="38928"/>
                    <a:pt x="82137" y="22596"/>
                    <a:pt x="61405" y="22596"/>
                  </a:cubicBezTo>
                  <a:cubicBezTo>
                    <a:pt x="40672" y="22596"/>
                    <a:pt x="26401" y="39364"/>
                    <a:pt x="26401" y="72901"/>
                  </a:cubicBezTo>
                  <a:lnTo>
                    <a:pt x="26401" y="80036"/>
                  </a:lnTo>
                  <a:close/>
                </a:path>
              </a:pathLst>
            </a:custGeom>
            <a:grpFill/>
            <a:ln w="393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23F175D-8C32-4718-91B9-24225433EFC7}"/>
                </a:ext>
              </a:extLst>
            </p:cNvPr>
            <p:cNvSpPr/>
            <p:nvPr/>
          </p:nvSpPr>
          <p:spPr>
            <a:xfrm>
              <a:off x="11998660" y="6435281"/>
              <a:ext cx="74208" cy="71037"/>
            </a:xfrm>
            <a:custGeom>
              <a:avLst/>
              <a:gdLst>
                <a:gd name="connsiteX0" fmla="*/ 37342 w 74208"/>
                <a:gd name="connsiteY0" fmla="*/ 0 h 71037"/>
                <a:gd name="connsiteX1" fmla="*/ 74209 w 74208"/>
                <a:gd name="connsiteY1" fmla="*/ 35400 h 71037"/>
                <a:gd name="connsiteX2" fmla="*/ 37104 w 74208"/>
                <a:gd name="connsiteY2" fmla="*/ 71038 h 71037"/>
                <a:gd name="connsiteX3" fmla="*/ 0 w 74208"/>
                <a:gd name="connsiteY3" fmla="*/ 35638 h 71037"/>
                <a:gd name="connsiteX4" fmla="*/ 37303 w 74208"/>
                <a:gd name="connsiteY4" fmla="*/ 0 h 71037"/>
                <a:gd name="connsiteX5" fmla="*/ 18909 w 74208"/>
                <a:gd name="connsiteY5" fmla="*/ 35400 h 71037"/>
                <a:gd name="connsiteX6" fmla="*/ 37342 w 74208"/>
                <a:gd name="connsiteY6" fmla="*/ 54269 h 71037"/>
                <a:gd name="connsiteX7" fmla="*/ 55379 w 74208"/>
                <a:gd name="connsiteY7" fmla="*/ 35598 h 71037"/>
                <a:gd name="connsiteX8" fmla="*/ 37144 w 74208"/>
                <a:gd name="connsiteY8" fmla="*/ 16530 h 71037"/>
                <a:gd name="connsiteX9" fmla="*/ 18909 w 74208"/>
                <a:gd name="connsiteY9" fmla="*/ 35400 h 7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08" h="71037">
                  <a:moveTo>
                    <a:pt x="37342" y="0"/>
                  </a:moveTo>
                  <a:cubicBezTo>
                    <a:pt x="58907" y="0"/>
                    <a:pt x="74209" y="14033"/>
                    <a:pt x="74209" y="35400"/>
                  </a:cubicBezTo>
                  <a:cubicBezTo>
                    <a:pt x="74209" y="56767"/>
                    <a:pt x="58709" y="71038"/>
                    <a:pt x="37104" y="71038"/>
                  </a:cubicBezTo>
                  <a:cubicBezTo>
                    <a:pt x="15500" y="71038"/>
                    <a:pt x="0" y="57004"/>
                    <a:pt x="0" y="35638"/>
                  </a:cubicBezTo>
                  <a:cubicBezTo>
                    <a:pt x="0" y="14271"/>
                    <a:pt x="15698" y="0"/>
                    <a:pt x="37303" y="0"/>
                  </a:cubicBezTo>
                  <a:close/>
                  <a:moveTo>
                    <a:pt x="18909" y="35400"/>
                  </a:moveTo>
                  <a:cubicBezTo>
                    <a:pt x="18909" y="46698"/>
                    <a:pt x="26679" y="54269"/>
                    <a:pt x="37342" y="54269"/>
                  </a:cubicBezTo>
                  <a:cubicBezTo>
                    <a:pt x="48006" y="54269"/>
                    <a:pt x="55379" y="46936"/>
                    <a:pt x="55379" y="35598"/>
                  </a:cubicBezTo>
                  <a:cubicBezTo>
                    <a:pt x="55379" y="24261"/>
                    <a:pt x="47609" y="16530"/>
                    <a:pt x="37144" y="16530"/>
                  </a:cubicBezTo>
                  <a:cubicBezTo>
                    <a:pt x="26679" y="16530"/>
                    <a:pt x="18909" y="24062"/>
                    <a:pt x="18909" y="35400"/>
                  </a:cubicBezTo>
                  <a:close/>
                </a:path>
              </a:pathLst>
            </a:custGeom>
            <a:grpFill/>
            <a:ln w="3934" cap="flat">
              <a:noFill/>
              <a:prstDash val="solid"/>
              <a:miter/>
            </a:ln>
          </p:spPr>
          <p:txBody>
            <a:bodyPr rtlCol="0" anchor="ctr"/>
            <a:lstStyle/>
            <a:p>
              <a:endParaRPr lang="en-US"/>
            </a:p>
          </p:txBody>
        </p:sp>
      </p:grpSp>
      <p:sp>
        <p:nvSpPr>
          <p:cNvPr id="30" name="TextBox 29">
            <a:extLst>
              <a:ext uri="{FF2B5EF4-FFF2-40B4-BE49-F238E27FC236}">
                <a16:creationId xmlns:a16="http://schemas.microsoft.com/office/drawing/2014/main" id="{D7411195-597E-4D64-B512-DB57F8233E01}"/>
              </a:ext>
            </a:extLst>
          </p:cNvPr>
          <p:cNvSpPr txBox="1"/>
          <p:nvPr userDrawn="1"/>
        </p:nvSpPr>
        <p:spPr>
          <a:xfrm>
            <a:off x="10287000" y="16609"/>
            <a:ext cx="1911101" cy="230832"/>
          </a:xfrm>
          <a:prstGeom prst="rect">
            <a:avLst/>
          </a:prstGeom>
          <a:noFill/>
        </p:spPr>
        <p:txBody>
          <a:bodyPr wrap="none" rtlCol="0">
            <a:spAutoFit/>
          </a:bodyPr>
          <a:lstStyle/>
          <a:p>
            <a:r>
              <a:rPr lang="en-US" sz="900">
                <a:solidFill>
                  <a:schemeClr val="bg2"/>
                </a:solidFill>
                <a:latin typeface="+mj-lt"/>
              </a:rPr>
              <a:t>Intel Confidential – Internal use only</a:t>
            </a:r>
          </a:p>
        </p:txBody>
      </p:sp>
    </p:spTree>
    <p:extLst>
      <p:ext uri="{BB962C8B-B14F-4D97-AF65-F5344CB8AC3E}">
        <p14:creationId xmlns:p14="http://schemas.microsoft.com/office/powerpoint/2010/main" val="2196989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0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2.png"/><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5.jpe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43.png"/><Relationship Id="rId9" Type="http://schemas.openxmlformats.org/officeDocument/2006/relationships/image" Target="../media/image48.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sv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image" Target="../media/image68.jpeg"/><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71.png"/><Relationship Id="rId11" Type="http://schemas.openxmlformats.org/officeDocument/2006/relationships/image" Target="../media/image76.jpeg"/><Relationship Id="rId5" Type="http://schemas.openxmlformats.org/officeDocument/2006/relationships/image" Target="../media/image70.png"/><Relationship Id="rId15" Type="http://schemas.openxmlformats.org/officeDocument/2006/relationships/image" Target="../media/image80.jpeg"/><Relationship Id="rId10" Type="http://schemas.openxmlformats.org/officeDocument/2006/relationships/image" Target="../media/image75.png"/><Relationship Id="rId4" Type="http://schemas.openxmlformats.org/officeDocument/2006/relationships/image" Target="../media/image69.png"/><Relationship Id="rId9" Type="http://schemas.openxmlformats.org/officeDocument/2006/relationships/image" Target="../media/image74.png"/><Relationship Id="rId14" Type="http://schemas.openxmlformats.org/officeDocument/2006/relationships/image" Target="../media/image79.jpeg"/></Relationships>
</file>

<file path=ppt/slides/_rels/slide2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84.svg"/><Relationship Id="rId5" Type="http://schemas.openxmlformats.org/officeDocument/2006/relationships/image" Target="../media/image83.png"/><Relationship Id="rId4" Type="http://schemas.openxmlformats.org/officeDocument/2006/relationships/image" Target="../media/image82.jpeg"/></Relationships>
</file>

<file path=ppt/slides/_rels/slide2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89.gif"/><Relationship Id="rId4" Type="http://schemas.openxmlformats.org/officeDocument/2006/relationships/image" Target="../media/image8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3" Type="http://schemas.openxmlformats.org/officeDocument/2006/relationships/hyperlink" Target="https://www.intel.com/content/www/us/en/secure/internal/resources-documentation/sales-marketing/data-center/security.html" TargetMode="External"/><Relationship Id="rId2" Type="http://schemas.openxmlformats.org/officeDocument/2006/relationships/hyperlink" Target="https://intel.seismic.com/Link/Content/DCPJDHGGgqd4J8cB3Q8mHdG8DpfV"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jpeg"/></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37.xml.rels><?xml version="1.0" encoding="UTF-8" standalone="yes"?>
<Relationships xmlns="http://schemas.openxmlformats.org/package/2006/relationships"><Relationship Id="rId13" Type="http://schemas.openxmlformats.org/officeDocument/2006/relationships/image" Target="../media/image102.png"/><Relationship Id="rId18" Type="http://schemas.openxmlformats.org/officeDocument/2006/relationships/image" Target="../media/image107.png"/><Relationship Id="rId26" Type="http://schemas.openxmlformats.org/officeDocument/2006/relationships/image" Target="../media/image115.png"/><Relationship Id="rId21" Type="http://schemas.openxmlformats.org/officeDocument/2006/relationships/image" Target="../media/image110.png"/><Relationship Id="rId34" Type="http://schemas.openxmlformats.org/officeDocument/2006/relationships/image" Target="../media/image121.png"/><Relationship Id="rId7" Type="http://schemas.openxmlformats.org/officeDocument/2006/relationships/image" Target="../media/image97.png"/><Relationship Id="rId12" Type="http://schemas.openxmlformats.org/officeDocument/2006/relationships/image" Target="../media/image101.png"/><Relationship Id="rId17" Type="http://schemas.openxmlformats.org/officeDocument/2006/relationships/image" Target="../media/image106.png"/><Relationship Id="rId25" Type="http://schemas.openxmlformats.org/officeDocument/2006/relationships/image" Target="../media/image114.png"/><Relationship Id="rId33" Type="http://schemas.openxmlformats.org/officeDocument/2006/relationships/hyperlink" Target="https://azuremarketplace.microsoft.com/en-us/marketplace/apps?search=sgx&amp;page=1" TargetMode="External"/><Relationship Id="rId38" Type="http://schemas.openxmlformats.org/officeDocument/2006/relationships/image" Target="../media/image125.png"/><Relationship Id="rId2" Type="http://schemas.openxmlformats.org/officeDocument/2006/relationships/notesSlide" Target="../notesSlides/notesSlide28.xml"/><Relationship Id="rId16" Type="http://schemas.openxmlformats.org/officeDocument/2006/relationships/image" Target="../media/image105.png"/><Relationship Id="rId20" Type="http://schemas.openxmlformats.org/officeDocument/2006/relationships/image" Target="../media/image109.png"/><Relationship Id="rId29" Type="http://schemas.openxmlformats.org/officeDocument/2006/relationships/image" Target="../media/image118.png"/><Relationship Id="rId1" Type="http://schemas.openxmlformats.org/officeDocument/2006/relationships/slideLayout" Target="../slideLayouts/slideLayout2.xml"/><Relationship Id="rId6" Type="http://schemas.openxmlformats.org/officeDocument/2006/relationships/image" Target="../media/image96.png"/><Relationship Id="rId11" Type="http://schemas.openxmlformats.org/officeDocument/2006/relationships/image" Target="../media/image100.png"/><Relationship Id="rId24" Type="http://schemas.openxmlformats.org/officeDocument/2006/relationships/image" Target="../media/image113.png"/><Relationship Id="rId32" Type="http://schemas.openxmlformats.org/officeDocument/2006/relationships/hyperlink" Target="https://github.com/gramineproject/contrib/tree/master/Curated-Apps" TargetMode="External"/><Relationship Id="rId37" Type="http://schemas.openxmlformats.org/officeDocument/2006/relationships/image" Target="../media/image124.png"/><Relationship Id="rId5" Type="http://schemas.openxmlformats.org/officeDocument/2006/relationships/image" Target="../media/image95.png"/><Relationship Id="rId15" Type="http://schemas.openxmlformats.org/officeDocument/2006/relationships/image" Target="../media/image104.png"/><Relationship Id="rId23" Type="http://schemas.openxmlformats.org/officeDocument/2006/relationships/image" Target="../media/image112.png"/><Relationship Id="rId28" Type="http://schemas.openxmlformats.org/officeDocument/2006/relationships/image" Target="../media/image117.png"/><Relationship Id="rId36" Type="http://schemas.openxmlformats.org/officeDocument/2006/relationships/image" Target="../media/image123.png"/><Relationship Id="rId10" Type="http://schemas.microsoft.com/office/2007/relationships/hdphoto" Target="../media/hdphoto3.wdp"/><Relationship Id="rId19" Type="http://schemas.openxmlformats.org/officeDocument/2006/relationships/image" Target="../media/image108.png"/><Relationship Id="rId31" Type="http://schemas.openxmlformats.org/officeDocument/2006/relationships/image" Target="../media/image120.png"/><Relationship Id="rId4" Type="http://schemas.openxmlformats.org/officeDocument/2006/relationships/image" Target="../media/image67.png"/><Relationship Id="rId9" Type="http://schemas.openxmlformats.org/officeDocument/2006/relationships/image" Target="../media/image99.png"/><Relationship Id="rId14" Type="http://schemas.openxmlformats.org/officeDocument/2006/relationships/image" Target="../media/image103.png"/><Relationship Id="rId22" Type="http://schemas.openxmlformats.org/officeDocument/2006/relationships/image" Target="../media/image111.png"/><Relationship Id="rId27" Type="http://schemas.openxmlformats.org/officeDocument/2006/relationships/image" Target="../media/image116.png"/><Relationship Id="rId30" Type="http://schemas.openxmlformats.org/officeDocument/2006/relationships/image" Target="../media/image119.png"/><Relationship Id="rId35" Type="http://schemas.openxmlformats.org/officeDocument/2006/relationships/image" Target="../media/image122.png"/><Relationship Id="rId8" Type="http://schemas.openxmlformats.org/officeDocument/2006/relationships/image" Target="../media/image98.png"/><Relationship Id="rId3" Type="http://schemas.openxmlformats.org/officeDocument/2006/relationships/image" Target="../media/image94.png"/></Relationships>
</file>

<file path=ppt/slides/_rels/slide38.xml.rels><?xml version="1.0" encoding="UTF-8" standalone="yes"?>
<Relationships xmlns="http://schemas.openxmlformats.org/package/2006/relationships"><Relationship Id="rId8" Type="http://schemas.openxmlformats.org/officeDocument/2006/relationships/image" Target="../media/image129.svg"/><Relationship Id="rId13" Type="http://schemas.openxmlformats.org/officeDocument/2006/relationships/image" Target="../media/image131.png"/><Relationship Id="rId18" Type="http://schemas.openxmlformats.org/officeDocument/2006/relationships/image" Target="../media/image98.png"/><Relationship Id="rId26" Type="http://schemas.openxmlformats.org/officeDocument/2006/relationships/image" Target="../media/image140.svg"/><Relationship Id="rId3" Type="http://schemas.openxmlformats.org/officeDocument/2006/relationships/image" Target="../media/image126.png"/><Relationship Id="rId21" Type="http://schemas.openxmlformats.org/officeDocument/2006/relationships/image" Target="../media/image136.png"/><Relationship Id="rId7" Type="http://schemas.openxmlformats.org/officeDocument/2006/relationships/image" Target="../media/image128.png"/><Relationship Id="rId12" Type="http://schemas.openxmlformats.org/officeDocument/2006/relationships/image" Target="../media/image130.png"/><Relationship Id="rId17" Type="http://schemas.openxmlformats.org/officeDocument/2006/relationships/image" Target="../media/image96.png"/><Relationship Id="rId25" Type="http://schemas.openxmlformats.org/officeDocument/2006/relationships/image" Target="../media/image139.png"/><Relationship Id="rId2" Type="http://schemas.openxmlformats.org/officeDocument/2006/relationships/notesSlide" Target="../notesSlides/notesSlide29.xml"/><Relationship Id="rId16" Type="http://schemas.openxmlformats.org/officeDocument/2006/relationships/image" Target="../media/image134.svg"/><Relationship Id="rId20" Type="http://schemas.openxmlformats.org/officeDocument/2006/relationships/image" Target="../media/image102.png"/><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67.png"/><Relationship Id="rId24" Type="http://schemas.openxmlformats.org/officeDocument/2006/relationships/image" Target="../media/image138.png"/><Relationship Id="rId5" Type="http://schemas.openxmlformats.org/officeDocument/2006/relationships/image" Target="../media/image116.png"/><Relationship Id="rId15" Type="http://schemas.openxmlformats.org/officeDocument/2006/relationships/image" Target="../media/image133.png"/><Relationship Id="rId23" Type="http://schemas.openxmlformats.org/officeDocument/2006/relationships/image" Target="../media/image95.png"/><Relationship Id="rId10" Type="http://schemas.microsoft.com/office/2007/relationships/hdphoto" Target="../media/hdphoto3.wdp"/><Relationship Id="rId19" Type="http://schemas.openxmlformats.org/officeDocument/2006/relationships/image" Target="../media/image135.png"/><Relationship Id="rId4" Type="http://schemas.openxmlformats.org/officeDocument/2006/relationships/image" Target="../media/image97.png"/><Relationship Id="rId9" Type="http://schemas.openxmlformats.org/officeDocument/2006/relationships/image" Target="../media/image99.png"/><Relationship Id="rId14" Type="http://schemas.openxmlformats.org/officeDocument/2006/relationships/image" Target="../media/image132.png"/><Relationship Id="rId22" Type="http://schemas.openxmlformats.org/officeDocument/2006/relationships/image" Target="../media/image137.svg"/><Relationship Id="rId27" Type="http://schemas.openxmlformats.org/officeDocument/2006/relationships/image" Target="../media/image141.png"/></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4.xml.rels><?xml version="1.0" encoding="UTF-8" standalone="yes"?>
<Relationships xmlns="http://schemas.openxmlformats.org/package/2006/relationships"><Relationship Id="rId2" Type="http://schemas.openxmlformats.org/officeDocument/2006/relationships/hyperlink" Target="https://edc.intel.com/content/www/us/en/products/performance/benchmarks/overview/"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44.png"/><Relationship Id="rId7" Type="http://schemas.openxmlformats.org/officeDocument/2006/relationships/image" Target="../media/image148.jpe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47.png"/><Relationship Id="rId5" Type="http://schemas.openxmlformats.org/officeDocument/2006/relationships/image" Target="../media/image146.png"/><Relationship Id="rId10" Type="http://schemas.openxmlformats.org/officeDocument/2006/relationships/image" Target="../media/image149.png"/><Relationship Id="rId4" Type="http://schemas.openxmlformats.org/officeDocument/2006/relationships/image" Target="../media/image145.png"/><Relationship Id="rId9" Type="http://schemas.openxmlformats.org/officeDocument/2006/relationships/image" Target="../media/image67.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cdrdv2.intel.com/v1/dl/getContent/756739" TargetMode="External"/><Relationship Id="rId2" Type="http://schemas.openxmlformats.org/officeDocument/2006/relationships/hyperlink" Target="https://cdrdv2.intel.com/v1/dl/getContent/765714" TargetMode="External"/><Relationship Id="rId1" Type="http://schemas.openxmlformats.org/officeDocument/2006/relationships/slideLayout" Target="../slideLayouts/slideLayout2.xml"/><Relationship Id="rId4" Type="http://schemas.openxmlformats.org/officeDocument/2006/relationships/hyperlink" Target="https://cdrdv2.intel.com/v1/dl/getContent/784869"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50.jpeg"/><Relationship Id="rId7" Type="http://schemas.openxmlformats.org/officeDocument/2006/relationships/image" Target="../media/image154.jpe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153.jpeg"/><Relationship Id="rId11" Type="http://schemas.openxmlformats.org/officeDocument/2006/relationships/image" Target="../media/image158.jpeg"/><Relationship Id="rId5" Type="http://schemas.openxmlformats.org/officeDocument/2006/relationships/image" Target="../media/image152.jpeg"/><Relationship Id="rId10" Type="http://schemas.openxmlformats.org/officeDocument/2006/relationships/image" Target="../media/image157.jpeg"/><Relationship Id="rId4" Type="http://schemas.openxmlformats.org/officeDocument/2006/relationships/image" Target="../media/image151.jpeg"/><Relationship Id="rId9" Type="http://schemas.openxmlformats.org/officeDocument/2006/relationships/image" Target="../media/image156.jpeg"/></Relationships>
</file>

<file path=ppt/slides/_rels/slide5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microsoft.com/office/2007/relationships/hdphoto" Target="../media/hdphoto4.wdp"/><Relationship Id="rId5" Type="http://schemas.openxmlformats.org/officeDocument/2006/relationships/image" Target="../media/image162.png"/><Relationship Id="rId4" Type="http://schemas.openxmlformats.org/officeDocument/2006/relationships/image" Target="../media/image161.png"/></Relationships>
</file>

<file path=ppt/slides/_rels/slide5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164.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8" Type="http://schemas.openxmlformats.org/officeDocument/2006/relationships/image" Target="../media/image170.svg"/><Relationship Id="rId3" Type="http://schemas.openxmlformats.org/officeDocument/2006/relationships/image" Target="../media/image165.png"/><Relationship Id="rId7" Type="http://schemas.openxmlformats.org/officeDocument/2006/relationships/image" Target="../media/image169.png"/><Relationship Id="rId12" Type="http://schemas.openxmlformats.org/officeDocument/2006/relationships/image" Target="../media/image174.sv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168.png"/><Relationship Id="rId11" Type="http://schemas.openxmlformats.org/officeDocument/2006/relationships/image" Target="../media/image173.png"/><Relationship Id="rId5" Type="http://schemas.openxmlformats.org/officeDocument/2006/relationships/image" Target="../media/image167.png"/><Relationship Id="rId10" Type="http://schemas.openxmlformats.org/officeDocument/2006/relationships/image" Target="../media/image172.svg"/><Relationship Id="rId4" Type="http://schemas.openxmlformats.org/officeDocument/2006/relationships/image" Target="../media/image166.svg"/><Relationship Id="rId9" Type="http://schemas.openxmlformats.org/officeDocument/2006/relationships/image" Target="../media/image171.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4.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57.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openxmlformats.org/officeDocument/2006/relationships/image" Target="../media/image177.jpeg"/><Relationship Id="rId5" Type="http://schemas.openxmlformats.org/officeDocument/2006/relationships/image" Target="../media/image176.png"/><Relationship Id="rId4" Type="http://schemas.microsoft.com/office/2007/relationships/hdphoto" Target="../media/hdphoto5.wdp"/></Relationships>
</file>

<file path=ppt/slides/_rels/slide5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179.png"/><Relationship Id="rId4" Type="http://schemas.openxmlformats.org/officeDocument/2006/relationships/image" Target="../media/image178.png"/></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60.xml.rels><?xml version="1.0" encoding="UTF-8" standalone="yes"?>
<Relationships xmlns="http://schemas.openxmlformats.org/package/2006/relationships"><Relationship Id="rId8" Type="http://schemas.openxmlformats.org/officeDocument/2006/relationships/image" Target="../media/image181.svg"/><Relationship Id="rId13" Type="http://schemas.openxmlformats.org/officeDocument/2006/relationships/image" Target="../media/image131.png"/><Relationship Id="rId18" Type="http://schemas.openxmlformats.org/officeDocument/2006/relationships/image" Target="../media/image107.png"/><Relationship Id="rId3" Type="http://schemas.openxmlformats.org/officeDocument/2006/relationships/image" Target="../media/image90.png"/><Relationship Id="rId21" Type="http://schemas.openxmlformats.org/officeDocument/2006/relationships/image" Target="../media/image182.png"/><Relationship Id="rId7" Type="http://schemas.openxmlformats.org/officeDocument/2006/relationships/image" Target="../media/image180.png"/><Relationship Id="rId12" Type="http://schemas.openxmlformats.org/officeDocument/2006/relationships/image" Target="../media/image102.png"/><Relationship Id="rId17" Type="http://schemas.openxmlformats.org/officeDocument/2006/relationships/image" Target="../media/image106.png"/><Relationship Id="rId2" Type="http://schemas.openxmlformats.org/officeDocument/2006/relationships/notesSlide" Target="../notesSlides/notesSlide48.xml"/><Relationship Id="rId16" Type="http://schemas.openxmlformats.org/officeDocument/2006/relationships/image" Target="../media/image105.png"/><Relationship Id="rId20" Type="http://schemas.openxmlformats.org/officeDocument/2006/relationships/image" Target="../media/image114.png"/><Relationship Id="rId1" Type="http://schemas.openxmlformats.org/officeDocument/2006/relationships/slideLayout" Target="../slideLayouts/slideLayout1.xml"/><Relationship Id="rId6" Type="http://schemas.openxmlformats.org/officeDocument/2006/relationships/image" Target="../media/image93.png"/><Relationship Id="rId11" Type="http://schemas.openxmlformats.org/officeDocument/2006/relationships/image" Target="../media/image135.png"/><Relationship Id="rId5" Type="http://schemas.openxmlformats.org/officeDocument/2006/relationships/image" Target="../media/image92.png"/><Relationship Id="rId15" Type="http://schemas.openxmlformats.org/officeDocument/2006/relationships/image" Target="../media/image104.png"/><Relationship Id="rId10" Type="http://schemas.openxmlformats.org/officeDocument/2006/relationships/image" Target="../media/image98.png"/><Relationship Id="rId19" Type="http://schemas.openxmlformats.org/officeDocument/2006/relationships/image" Target="../media/image108.png"/><Relationship Id="rId4" Type="http://schemas.openxmlformats.org/officeDocument/2006/relationships/image" Target="../media/image91.jpeg"/><Relationship Id="rId9" Type="http://schemas.openxmlformats.org/officeDocument/2006/relationships/image" Target="../media/image96.png"/><Relationship Id="rId14" Type="http://schemas.openxmlformats.org/officeDocument/2006/relationships/image" Target="../media/image141.png"/><Relationship Id="rId22" Type="http://schemas.openxmlformats.org/officeDocument/2006/relationships/image" Target="../media/image183.svg"/></Relationships>
</file>

<file path=ppt/slides/_rels/slide61.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hyperlink" Target="https://bit.ly/Intel_Nvidia_ConfidentialAI"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50.xml"/><Relationship Id="rId1" Type="http://schemas.openxmlformats.org/officeDocument/2006/relationships/slideLayout" Target="../slideLayouts/slideLayout1.xml"/><Relationship Id="rId6" Type="http://schemas.openxmlformats.org/officeDocument/2006/relationships/slide" Target="slide69.xml"/><Relationship Id="rId5" Type="http://schemas.openxmlformats.org/officeDocument/2006/relationships/slide" Target="slide68.xml"/><Relationship Id="rId4" Type="http://schemas.openxmlformats.org/officeDocument/2006/relationships/image" Target="../media/image186.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hyperlink" Target="https://www.nvidia.com/en-us/data-center/solutions/confidential-computing/" TargetMode="External"/><Relationship Id="rId3" Type="http://schemas.openxmlformats.org/officeDocument/2006/relationships/hyperlink" Target="https://www.amd.com/system/files/TechDocs/SEV-SNP-strengthening-vm-isolation-with-integrity-protection-and-more.pdf" TargetMode="External"/><Relationship Id="rId7" Type="http://schemas.openxmlformats.org/officeDocument/2006/relationships/hyperlink" Target="https://docs.aws.amazon.com/enclaves/latest/user/building-eif.html" TargetMode="External"/><Relationship Id="rId2" Type="http://schemas.openxmlformats.org/officeDocument/2006/relationships/notesSlide" Target="../notesSlides/notesSlide51.xml"/><Relationship Id="rId1" Type="http://schemas.openxmlformats.org/officeDocument/2006/relationships/slideLayout" Target="../slideLayouts/slideLayout5.xml"/><Relationship Id="rId6" Type="http://schemas.openxmlformats.org/officeDocument/2006/relationships/hyperlink" Target="https://docs.aws.amazon.com/enclaves/latest/user/security.html" TargetMode="External"/><Relationship Id="rId5" Type="http://schemas.openxmlformats.org/officeDocument/2006/relationships/hyperlink" Target="https://docs.aws.amazon.com/enclaves/latest/user/nitro-enclave.html" TargetMode="External"/><Relationship Id="rId4" Type="http://schemas.openxmlformats.org/officeDocument/2006/relationships/hyperlink" Target="https://techcommunity.microsoft.com/t5/apps-on-azure-blog/announcing-public-preview-of-confidential-containers-on-azure/ba-p/3755623"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s://www.nvidia.com/en-us/data-center/solutions/confidential-computing/" TargetMode="External"/><Relationship Id="rId3" Type="http://schemas.openxmlformats.org/officeDocument/2006/relationships/hyperlink" Target="https://www.amd.com/system/files/TechDocs/SEV-SNP-strengthening-vm-isolation-with-integrity-protection-and-more.pdf" TargetMode="External"/><Relationship Id="rId7" Type="http://schemas.openxmlformats.org/officeDocument/2006/relationships/hyperlink" Target="https://docs.aws.amazon.com/enclaves/latest/user/building-eif.html" TargetMode="Externa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hyperlink" Target="https://docs.aws.amazon.com/enclaves/latest/user/security.html" TargetMode="External"/><Relationship Id="rId5" Type="http://schemas.openxmlformats.org/officeDocument/2006/relationships/hyperlink" Target="https://docs.aws.amazon.com/enclaves/latest/user/nitro-enclave.html" TargetMode="External"/><Relationship Id="rId4" Type="http://schemas.openxmlformats.org/officeDocument/2006/relationships/hyperlink" Target="https://techcommunity.microsoft.com/t5/apps-on-azure-blog/announcing-public-preview-of-confidential-containers-on-azure/ba-p/3755623"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image" Target="../media/image188.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13" Type="http://schemas.openxmlformats.org/officeDocument/2006/relationships/image" Target="../media/image200.png"/><Relationship Id="rId18" Type="http://schemas.openxmlformats.org/officeDocument/2006/relationships/image" Target="../media/image205.jpeg"/><Relationship Id="rId26" Type="http://schemas.openxmlformats.org/officeDocument/2006/relationships/image" Target="../media/image213.png"/><Relationship Id="rId3" Type="http://schemas.openxmlformats.org/officeDocument/2006/relationships/image" Target="../media/image190.png"/><Relationship Id="rId21" Type="http://schemas.openxmlformats.org/officeDocument/2006/relationships/image" Target="../media/image208.jpeg"/><Relationship Id="rId34" Type="http://schemas.openxmlformats.org/officeDocument/2006/relationships/image" Target="../media/image221.jpeg"/><Relationship Id="rId7" Type="http://schemas.openxmlformats.org/officeDocument/2006/relationships/image" Target="../media/image194.svg"/><Relationship Id="rId12" Type="http://schemas.openxmlformats.org/officeDocument/2006/relationships/image" Target="../media/image199.png"/><Relationship Id="rId17" Type="http://schemas.openxmlformats.org/officeDocument/2006/relationships/image" Target="../media/image204.png"/><Relationship Id="rId25" Type="http://schemas.openxmlformats.org/officeDocument/2006/relationships/image" Target="../media/image212.png"/><Relationship Id="rId33" Type="http://schemas.openxmlformats.org/officeDocument/2006/relationships/image" Target="../media/image220.png"/><Relationship Id="rId2" Type="http://schemas.openxmlformats.org/officeDocument/2006/relationships/notesSlide" Target="../notesSlides/notesSlide59.xml"/><Relationship Id="rId16" Type="http://schemas.openxmlformats.org/officeDocument/2006/relationships/image" Target="../media/image203.png"/><Relationship Id="rId20" Type="http://schemas.openxmlformats.org/officeDocument/2006/relationships/image" Target="../media/image207.jpeg"/><Relationship Id="rId29" Type="http://schemas.openxmlformats.org/officeDocument/2006/relationships/image" Target="../media/image216.png"/><Relationship Id="rId1" Type="http://schemas.openxmlformats.org/officeDocument/2006/relationships/slideLayout" Target="../slideLayouts/slideLayout1.xml"/><Relationship Id="rId6" Type="http://schemas.openxmlformats.org/officeDocument/2006/relationships/image" Target="../media/image193.png"/><Relationship Id="rId11" Type="http://schemas.openxmlformats.org/officeDocument/2006/relationships/image" Target="../media/image198.jpeg"/><Relationship Id="rId24" Type="http://schemas.openxmlformats.org/officeDocument/2006/relationships/image" Target="../media/image211.svg"/><Relationship Id="rId32" Type="http://schemas.openxmlformats.org/officeDocument/2006/relationships/image" Target="../media/image219.png"/><Relationship Id="rId5" Type="http://schemas.openxmlformats.org/officeDocument/2006/relationships/image" Target="../media/image192.png"/><Relationship Id="rId15" Type="http://schemas.openxmlformats.org/officeDocument/2006/relationships/image" Target="../media/image202.png"/><Relationship Id="rId23" Type="http://schemas.openxmlformats.org/officeDocument/2006/relationships/image" Target="../media/image210.png"/><Relationship Id="rId28" Type="http://schemas.openxmlformats.org/officeDocument/2006/relationships/image" Target="../media/image215.png"/><Relationship Id="rId10" Type="http://schemas.openxmlformats.org/officeDocument/2006/relationships/image" Target="../media/image197.png"/><Relationship Id="rId19" Type="http://schemas.openxmlformats.org/officeDocument/2006/relationships/image" Target="../media/image206.png"/><Relationship Id="rId31" Type="http://schemas.openxmlformats.org/officeDocument/2006/relationships/image" Target="../media/image218.png"/><Relationship Id="rId4" Type="http://schemas.openxmlformats.org/officeDocument/2006/relationships/image" Target="../media/image191.png"/><Relationship Id="rId9" Type="http://schemas.openxmlformats.org/officeDocument/2006/relationships/image" Target="../media/image196.svg"/><Relationship Id="rId14" Type="http://schemas.openxmlformats.org/officeDocument/2006/relationships/image" Target="../media/image201.png"/><Relationship Id="rId22" Type="http://schemas.openxmlformats.org/officeDocument/2006/relationships/image" Target="../media/image209.jpeg"/><Relationship Id="rId27" Type="http://schemas.openxmlformats.org/officeDocument/2006/relationships/image" Target="../media/image214.png"/><Relationship Id="rId30" Type="http://schemas.openxmlformats.org/officeDocument/2006/relationships/image" Target="../media/image217.png"/><Relationship Id="rId8" Type="http://schemas.openxmlformats.org/officeDocument/2006/relationships/image" Target="../media/image195.png"/></Relationships>
</file>

<file path=ppt/slides/_rels/slide75.xml.rels><?xml version="1.0" encoding="UTF-8" standalone="yes"?>
<Relationships xmlns="http://schemas.openxmlformats.org/package/2006/relationships"><Relationship Id="rId3" Type="http://schemas.openxmlformats.org/officeDocument/2006/relationships/image" Target="../media/image222.png"/><Relationship Id="rId7" Type="http://schemas.openxmlformats.org/officeDocument/2006/relationships/image" Target="../media/image225.jpeg"/><Relationship Id="rId2" Type="http://schemas.openxmlformats.org/officeDocument/2006/relationships/notesSlide" Target="../notesSlides/notesSlide60.xml"/><Relationship Id="rId1" Type="http://schemas.openxmlformats.org/officeDocument/2006/relationships/slideLayout" Target="../slideLayouts/slideLayout1.xml"/><Relationship Id="rId6" Type="http://schemas.openxmlformats.org/officeDocument/2006/relationships/image" Target="../media/image224.png"/><Relationship Id="rId5" Type="http://schemas.openxmlformats.org/officeDocument/2006/relationships/image" Target="../media/image39.png"/><Relationship Id="rId4" Type="http://schemas.openxmlformats.org/officeDocument/2006/relationships/image" Target="../media/image223.png"/></Relationships>
</file>

<file path=ppt/slides/_rels/slide7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openxmlformats.org/officeDocument/2006/relationships/image" Target="../media/image226.png"/></Relationships>
</file>

<file path=ppt/slides/_rels/slide79.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image" Target="../media/image22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30.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5023-562C-022E-1249-0DEB993695E7}"/>
              </a:ext>
            </a:extLst>
          </p:cNvPr>
          <p:cNvSpPr>
            <a:spLocks noGrp="1"/>
          </p:cNvSpPr>
          <p:nvPr>
            <p:ph type="title"/>
          </p:nvPr>
        </p:nvSpPr>
        <p:spPr>
          <a:xfrm>
            <a:off x="1129553" y="2534154"/>
            <a:ext cx="9607273" cy="1091827"/>
          </a:xfrm>
        </p:spPr>
        <p:txBody>
          <a:bodyPr/>
          <a:lstStyle/>
          <a:p>
            <a:pPr algn="r"/>
            <a:r>
              <a:rPr lang="en-US" sz="6600" b="1"/>
              <a:t>Confidential</a:t>
            </a:r>
            <a:br>
              <a:rPr lang="en-US" sz="6600" b="1"/>
            </a:br>
            <a:r>
              <a:rPr lang="en-US" sz="6600" b="1"/>
              <a:t>Computing</a:t>
            </a:r>
            <a:br>
              <a:rPr lang="en-US" sz="6600" b="1"/>
            </a:br>
            <a:r>
              <a:rPr lang="en-US" sz="6600" b="1"/>
              <a:t>30-3-30</a:t>
            </a:r>
            <a:br>
              <a:rPr lang="en-US" sz="6600" b="1"/>
            </a:br>
            <a:br>
              <a:rPr lang="en-US" sz="6600" b="1"/>
            </a:br>
            <a:r>
              <a:rPr lang="en-US" sz="5400" b="1"/>
              <a:t>Includes Confidential AI Module</a:t>
            </a:r>
            <a:endParaRPr lang="en-US" sz="6600" b="1"/>
          </a:p>
        </p:txBody>
      </p:sp>
    </p:spTree>
    <p:extLst>
      <p:ext uri="{BB962C8B-B14F-4D97-AF65-F5344CB8AC3E}">
        <p14:creationId xmlns:p14="http://schemas.microsoft.com/office/powerpoint/2010/main" val="306211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A456-ECE8-45E6-BF6E-4341F236635F}"/>
              </a:ext>
            </a:extLst>
          </p:cNvPr>
          <p:cNvSpPr>
            <a:spLocks noGrp="1"/>
          </p:cNvSpPr>
          <p:nvPr>
            <p:ph type="title"/>
          </p:nvPr>
        </p:nvSpPr>
        <p:spPr/>
        <p:txBody>
          <a:bodyPr>
            <a:noAutofit/>
          </a:bodyPr>
          <a:lstStyle/>
          <a:p>
            <a:r>
              <a:rPr lang="en-US" sz="3600" dirty="0"/>
              <a:t>Presentation Guide</a:t>
            </a:r>
            <a:br>
              <a:rPr lang="en-US" sz="3600" dirty="0"/>
            </a:br>
            <a:br>
              <a:rPr lang="en-US" sz="3600" dirty="0"/>
            </a:br>
            <a:r>
              <a:rPr lang="en-US" sz="3600" dirty="0"/>
              <a:t>Confidential Computing Need and </a:t>
            </a:r>
            <a:br>
              <a:rPr lang="en-US" sz="3600" dirty="0"/>
            </a:br>
            <a:r>
              <a:rPr lang="en-US" sz="3600" dirty="0"/>
              <a:t>Technology Fundamentals  </a:t>
            </a:r>
          </a:p>
        </p:txBody>
      </p:sp>
    </p:spTree>
    <p:extLst>
      <p:ext uri="{BB962C8B-B14F-4D97-AF65-F5344CB8AC3E}">
        <p14:creationId xmlns:p14="http://schemas.microsoft.com/office/powerpoint/2010/main" val="79804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98907-2DF2-408D-884E-5D700AE18800}"/>
              </a:ext>
            </a:extLst>
          </p:cNvPr>
          <p:cNvSpPr>
            <a:spLocks noGrp="1"/>
          </p:cNvSpPr>
          <p:nvPr>
            <p:ph type="title"/>
          </p:nvPr>
        </p:nvSpPr>
        <p:spPr/>
        <p:txBody>
          <a:bodyPr/>
          <a:lstStyle/>
          <a:p>
            <a:r>
              <a:rPr lang="en-US"/>
              <a:t>Opportunities for Transformation Abound</a:t>
            </a:r>
          </a:p>
        </p:txBody>
      </p:sp>
      <p:sp>
        <p:nvSpPr>
          <p:cNvPr id="15" name="TextBox 14">
            <a:extLst>
              <a:ext uri="{FF2B5EF4-FFF2-40B4-BE49-F238E27FC236}">
                <a16:creationId xmlns:a16="http://schemas.microsoft.com/office/drawing/2014/main" id="{B7A685F9-DA8E-4A45-BDF0-6CAF7FE3F50A}"/>
              </a:ext>
            </a:extLst>
          </p:cNvPr>
          <p:cNvSpPr txBox="1"/>
          <p:nvPr/>
        </p:nvSpPr>
        <p:spPr>
          <a:xfrm>
            <a:off x="9308271" y="3013453"/>
            <a:ext cx="2132937"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tx2"/>
                </a:solidFill>
                <a:effectLst/>
                <a:uFillTx/>
                <a:latin typeface="IntelOne Text" panose="020B0503020203020204" pitchFamily="34" charset="0"/>
                <a:sym typeface="Helvetica Neue"/>
              </a:rPr>
              <a:t>Privacy-Preserving Technology</a:t>
            </a:r>
          </a:p>
        </p:txBody>
      </p:sp>
      <p:sp>
        <p:nvSpPr>
          <p:cNvPr id="6" name="Rectangle 5">
            <a:extLst>
              <a:ext uri="{FF2B5EF4-FFF2-40B4-BE49-F238E27FC236}">
                <a16:creationId xmlns:a16="http://schemas.microsoft.com/office/drawing/2014/main" id="{3275B245-FDAC-3D72-F774-DD22181946B5}"/>
              </a:ext>
            </a:extLst>
          </p:cNvPr>
          <p:cNvSpPr/>
          <p:nvPr/>
        </p:nvSpPr>
        <p:spPr>
          <a:xfrm>
            <a:off x="9319374" y="1764683"/>
            <a:ext cx="1147587" cy="1147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B54FE426-67D2-16AC-D50D-B92DB75556AC}"/>
              </a:ext>
            </a:extLst>
          </p:cNvPr>
          <p:cNvSpPr txBox="1"/>
          <p:nvPr/>
        </p:nvSpPr>
        <p:spPr>
          <a:xfrm>
            <a:off x="6544381" y="3022977"/>
            <a:ext cx="2352874"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tx2"/>
                </a:solidFill>
                <a:effectLst/>
                <a:uFillTx/>
                <a:latin typeface="IntelOne Text" panose="020B0503020203020204" pitchFamily="34" charset="0"/>
                <a:sym typeface="Helvetica Neue"/>
              </a:rPr>
              <a:t>Multi-Party Collaboration Around Data</a:t>
            </a:r>
          </a:p>
        </p:txBody>
      </p:sp>
      <p:sp>
        <p:nvSpPr>
          <p:cNvPr id="12" name="Rectangle 11">
            <a:extLst>
              <a:ext uri="{FF2B5EF4-FFF2-40B4-BE49-F238E27FC236}">
                <a16:creationId xmlns:a16="http://schemas.microsoft.com/office/drawing/2014/main" id="{2CFAAC50-7A87-9DD4-195F-E3B72C1DC2CC}"/>
              </a:ext>
            </a:extLst>
          </p:cNvPr>
          <p:cNvSpPr/>
          <p:nvPr/>
        </p:nvSpPr>
        <p:spPr>
          <a:xfrm>
            <a:off x="6555483" y="1764683"/>
            <a:ext cx="1147587" cy="1147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7EEAF9B2-8582-1F15-FE7C-DB99F7107FF0}"/>
              </a:ext>
            </a:extLst>
          </p:cNvPr>
          <p:cNvSpPr txBox="1"/>
          <p:nvPr/>
        </p:nvSpPr>
        <p:spPr>
          <a:xfrm>
            <a:off x="3780489" y="3032501"/>
            <a:ext cx="2494771"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tx2"/>
                </a:solidFill>
                <a:effectLst/>
                <a:uFillTx/>
                <a:latin typeface="IntelOne Text" panose="020B0503020203020204" pitchFamily="34" charset="0"/>
                <a:sym typeface="Helvetica Neue"/>
              </a:rPr>
              <a:t>Service Innovation Enabled by New Data Sources</a:t>
            </a:r>
          </a:p>
        </p:txBody>
      </p:sp>
      <p:sp>
        <p:nvSpPr>
          <p:cNvPr id="16" name="Rectangle 15">
            <a:extLst>
              <a:ext uri="{FF2B5EF4-FFF2-40B4-BE49-F238E27FC236}">
                <a16:creationId xmlns:a16="http://schemas.microsoft.com/office/drawing/2014/main" id="{2918BD80-A045-DF28-5071-95F7AFFFCAB8}"/>
              </a:ext>
            </a:extLst>
          </p:cNvPr>
          <p:cNvSpPr/>
          <p:nvPr/>
        </p:nvSpPr>
        <p:spPr>
          <a:xfrm>
            <a:off x="3791592" y="1764683"/>
            <a:ext cx="1147587" cy="1147587"/>
          </a:xfrm>
          <a:prstGeom prst="rect">
            <a:avLst/>
          </a:prstGeom>
          <a:solidFill>
            <a:srgbClr val="006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1498247-524D-12B6-1DC4-7701927B0E16}"/>
              </a:ext>
            </a:extLst>
          </p:cNvPr>
          <p:cNvSpPr/>
          <p:nvPr/>
        </p:nvSpPr>
        <p:spPr>
          <a:xfrm>
            <a:off x="3663576" y="2912269"/>
            <a:ext cx="128016" cy="128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0" name="TextBox 19">
            <a:extLst>
              <a:ext uri="{FF2B5EF4-FFF2-40B4-BE49-F238E27FC236}">
                <a16:creationId xmlns:a16="http://schemas.microsoft.com/office/drawing/2014/main" id="{AED16724-A3D2-39CB-91D8-F1B240EA7792}"/>
              </a:ext>
            </a:extLst>
          </p:cNvPr>
          <p:cNvSpPr txBox="1"/>
          <p:nvPr/>
        </p:nvSpPr>
        <p:spPr>
          <a:xfrm>
            <a:off x="1008247" y="3042025"/>
            <a:ext cx="1701446"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tx2"/>
                </a:solidFill>
                <a:effectLst/>
                <a:uFillTx/>
                <a:latin typeface="IntelOne Text" panose="020B0503020203020204" pitchFamily="34" charset="0"/>
                <a:sym typeface="Helvetica Neue"/>
              </a:rPr>
              <a:t>Cloud Economics and Scale</a:t>
            </a:r>
          </a:p>
        </p:txBody>
      </p:sp>
      <p:sp>
        <p:nvSpPr>
          <p:cNvPr id="22" name="Rectangle 21">
            <a:extLst>
              <a:ext uri="{FF2B5EF4-FFF2-40B4-BE49-F238E27FC236}">
                <a16:creationId xmlns:a16="http://schemas.microsoft.com/office/drawing/2014/main" id="{A9AE89BC-D2B0-550D-A9DB-EC20721BB145}"/>
              </a:ext>
            </a:extLst>
          </p:cNvPr>
          <p:cNvSpPr/>
          <p:nvPr/>
        </p:nvSpPr>
        <p:spPr>
          <a:xfrm>
            <a:off x="1027701" y="1764683"/>
            <a:ext cx="1147587" cy="1147587"/>
          </a:xfrm>
          <a:prstGeom prst="rect">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97943718-B5EF-69EF-2A0C-BE9F808592BD}"/>
              </a:ext>
            </a:extLst>
          </p:cNvPr>
          <p:cNvSpPr txBox="1"/>
          <p:nvPr/>
        </p:nvSpPr>
        <p:spPr>
          <a:xfrm>
            <a:off x="8030801" y="5234166"/>
            <a:ext cx="2352874"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tx2"/>
                </a:solidFill>
                <a:effectLst/>
                <a:uFillTx/>
                <a:latin typeface="IntelOne Text" panose="020B0503020203020204" pitchFamily="34" charset="0"/>
                <a:sym typeface="Helvetica Neue"/>
              </a:rPr>
              <a:t>Distributed and Edge Applications</a:t>
            </a:r>
          </a:p>
        </p:txBody>
      </p:sp>
      <p:sp>
        <p:nvSpPr>
          <p:cNvPr id="26" name="Rectangle 25">
            <a:extLst>
              <a:ext uri="{FF2B5EF4-FFF2-40B4-BE49-F238E27FC236}">
                <a16:creationId xmlns:a16="http://schemas.microsoft.com/office/drawing/2014/main" id="{03341B8F-E43C-E417-DB40-1F7AA2B06C44}"/>
              </a:ext>
            </a:extLst>
          </p:cNvPr>
          <p:cNvSpPr/>
          <p:nvPr/>
        </p:nvSpPr>
        <p:spPr>
          <a:xfrm>
            <a:off x="8043771" y="3985395"/>
            <a:ext cx="1147587" cy="1147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C7D32A6-89ED-1875-FE9D-F912E79866BC}"/>
              </a:ext>
            </a:extLst>
          </p:cNvPr>
          <p:cNvSpPr txBox="1"/>
          <p:nvPr/>
        </p:nvSpPr>
        <p:spPr>
          <a:xfrm>
            <a:off x="5266910" y="5243690"/>
            <a:ext cx="2048231"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tx2"/>
                </a:solidFill>
                <a:effectLst/>
                <a:uFillTx/>
                <a:latin typeface="IntelOne Text" panose="020B0503020203020204" pitchFamily="34" charset="0"/>
                <a:sym typeface="Helvetica Neue"/>
              </a:rPr>
              <a:t>AI-Powered Analysis and Services</a:t>
            </a:r>
          </a:p>
        </p:txBody>
      </p:sp>
      <p:sp>
        <p:nvSpPr>
          <p:cNvPr id="29" name="Rectangle 28">
            <a:extLst>
              <a:ext uri="{FF2B5EF4-FFF2-40B4-BE49-F238E27FC236}">
                <a16:creationId xmlns:a16="http://schemas.microsoft.com/office/drawing/2014/main" id="{C4E5396F-F48F-26E0-0D07-5B2D1B0D2368}"/>
              </a:ext>
            </a:extLst>
          </p:cNvPr>
          <p:cNvSpPr/>
          <p:nvPr/>
        </p:nvSpPr>
        <p:spPr>
          <a:xfrm>
            <a:off x="5278012" y="3985395"/>
            <a:ext cx="1147587" cy="114758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21F1D06D-1805-B1E0-C73F-4A99F68B3704}"/>
              </a:ext>
            </a:extLst>
          </p:cNvPr>
          <p:cNvSpPr txBox="1"/>
          <p:nvPr/>
        </p:nvSpPr>
        <p:spPr>
          <a:xfrm>
            <a:off x="2509504" y="5253214"/>
            <a:ext cx="2052848" cy="4308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tx2"/>
                </a:solidFill>
                <a:effectLst/>
                <a:uFillTx/>
                <a:latin typeface="IntelOne Text" panose="020B0503020203020204" pitchFamily="34" charset="0"/>
                <a:sym typeface="Helvetica Neue"/>
              </a:rPr>
              <a:t>Blockchain-Based Services</a:t>
            </a:r>
          </a:p>
        </p:txBody>
      </p:sp>
      <p:sp>
        <p:nvSpPr>
          <p:cNvPr id="32" name="Rectangle 31">
            <a:extLst>
              <a:ext uri="{FF2B5EF4-FFF2-40B4-BE49-F238E27FC236}">
                <a16:creationId xmlns:a16="http://schemas.microsoft.com/office/drawing/2014/main" id="{23A6531B-B625-4272-8826-DF57B760862E}"/>
              </a:ext>
            </a:extLst>
          </p:cNvPr>
          <p:cNvSpPr/>
          <p:nvPr/>
        </p:nvSpPr>
        <p:spPr>
          <a:xfrm>
            <a:off x="2520606" y="3985395"/>
            <a:ext cx="1147587" cy="11475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a:extLst>
              <a:ext uri="{FF2B5EF4-FFF2-40B4-BE49-F238E27FC236}">
                <a16:creationId xmlns:a16="http://schemas.microsoft.com/office/drawing/2014/main" id="{CE3DD7C9-CEA1-0DD9-B8E5-A51FEE9D00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859" y="1991202"/>
            <a:ext cx="777922" cy="776951"/>
          </a:xfrm>
          <a:prstGeom prst="rect">
            <a:avLst/>
          </a:prstGeom>
        </p:spPr>
      </p:pic>
      <p:pic>
        <p:nvPicPr>
          <p:cNvPr id="36" name="Picture 35">
            <a:extLst>
              <a:ext uri="{FF2B5EF4-FFF2-40B4-BE49-F238E27FC236}">
                <a16:creationId xmlns:a16="http://schemas.microsoft.com/office/drawing/2014/main" id="{AE71738E-B53B-ADE1-73A9-801EBA1BCCA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37525" y="1938849"/>
            <a:ext cx="854646" cy="855714"/>
          </a:xfrm>
          <a:prstGeom prst="rect">
            <a:avLst/>
          </a:prstGeom>
        </p:spPr>
      </p:pic>
      <p:pic>
        <p:nvPicPr>
          <p:cNvPr id="38" name="Picture 37">
            <a:extLst>
              <a:ext uri="{FF2B5EF4-FFF2-40B4-BE49-F238E27FC236}">
                <a16:creationId xmlns:a16="http://schemas.microsoft.com/office/drawing/2014/main" id="{203DAAEE-945C-A63E-0A75-6C22050B379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9185" y="4182578"/>
            <a:ext cx="772271" cy="772271"/>
          </a:xfrm>
          <a:prstGeom prst="rect">
            <a:avLst/>
          </a:prstGeom>
        </p:spPr>
      </p:pic>
      <p:pic>
        <p:nvPicPr>
          <p:cNvPr id="39" name="Picture 38">
            <a:extLst>
              <a:ext uri="{FF2B5EF4-FFF2-40B4-BE49-F238E27FC236}">
                <a16:creationId xmlns:a16="http://schemas.microsoft.com/office/drawing/2014/main" id="{71AD9F72-DA00-2D04-1BD7-C279D38145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33219" y="4155502"/>
            <a:ext cx="777922" cy="777922"/>
          </a:xfrm>
          <a:prstGeom prst="rect">
            <a:avLst/>
          </a:prstGeom>
        </p:spPr>
      </p:pic>
      <p:pic>
        <p:nvPicPr>
          <p:cNvPr id="41" name="Picture 40">
            <a:extLst>
              <a:ext uri="{FF2B5EF4-FFF2-40B4-BE49-F238E27FC236}">
                <a16:creationId xmlns:a16="http://schemas.microsoft.com/office/drawing/2014/main" id="{1090489E-CB24-1EFD-6F50-3DFD3D8C7EF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9521814" y="1942150"/>
            <a:ext cx="772271" cy="772271"/>
          </a:xfrm>
          <a:prstGeom prst="rect">
            <a:avLst/>
          </a:prstGeom>
        </p:spPr>
      </p:pic>
      <p:pic>
        <p:nvPicPr>
          <p:cNvPr id="43" name="Picture 42">
            <a:extLst>
              <a:ext uri="{FF2B5EF4-FFF2-40B4-BE49-F238E27FC236}">
                <a16:creationId xmlns:a16="http://schemas.microsoft.com/office/drawing/2014/main" id="{6C8E8794-71EB-A2A3-704A-92335E15866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09692" y="4166016"/>
            <a:ext cx="765888" cy="765888"/>
          </a:xfrm>
          <a:prstGeom prst="rect">
            <a:avLst/>
          </a:prstGeom>
        </p:spPr>
      </p:pic>
      <p:pic>
        <p:nvPicPr>
          <p:cNvPr id="45" name="Picture 44">
            <a:extLst>
              <a:ext uri="{FF2B5EF4-FFF2-40B4-BE49-F238E27FC236}">
                <a16:creationId xmlns:a16="http://schemas.microsoft.com/office/drawing/2014/main" id="{5E1C7804-7847-EC2C-6C48-E1A2956F8C26}"/>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6749484" y="1959855"/>
            <a:ext cx="772271" cy="772271"/>
          </a:xfrm>
          <a:prstGeom prst="rect">
            <a:avLst/>
          </a:prstGeom>
        </p:spPr>
      </p:pic>
      <p:sp>
        <p:nvSpPr>
          <p:cNvPr id="3" name="Rectangle 2">
            <a:extLst>
              <a:ext uri="{FF2B5EF4-FFF2-40B4-BE49-F238E27FC236}">
                <a16:creationId xmlns:a16="http://schemas.microsoft.com/office/drawing/2014/main" id="{4E3ED126-023D-3277-7941-60D42EFA3439}"/>
              </a:ext>
            </a:extLst>
          </p:cNvPr>
          <p:cNvSpPr/>
          <p:nvPr/>
        </p:nvSpPr>
        <p:spPr>
          <a:xfrm>
            <a:off x="7700564" y="1637679"/>
            <a:ext cx="128016" cy="128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2A43B9DF-D867-A734-CDD1-9D32605C89E5}"/>
              </a:ext>
            </a:extLst>
          </p:cNvPr>
          <p:cNvSpPr/>
          <p:nvPr/>
        </p:nvSpPr>
        <p:spPr>
          <a:xfrm>
            <a:off x="7830691" y="1764683"/>
            <a:ext cx="64008"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3E4DFC5-7084-AB73-E560-B97EF1D79732}"/>
              </a:ext>
            </a:extLst>
          </p:cNvPr>
          <p:cNvSpPr/>
          <p:nvPr/>
        </p:nvSpPr>
        <p:spPr>
          <a:xfrm>
            <a:off x="9191358" y="2913263"/>
            <a:ext cx="128016" cy="12801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7730717-04D8-26D8-A8B5-8568521F2787}"/>
              </a:ext>
            </a:extLst>
          </p:cNvPr>
          <p:cNvSpPr/>
          <p:nvPr/>
        </p:nvSpPr>
        <p:spPr>
          <a:xfrm>
            <a:off x="9127350" y="2848262"/>
            <a:ext cx="64008" cy="640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3DAD49F-05FC-38EB-A2B0-379534195E02}"/>
              </a:ext>
            </a:extLst>
          </p:cNvPr>
          <p:cNvSpPr/>
          <p:nvPr/>
        </p:nvSpPr>
        <p:spPr>
          <a:xfrm>
            <a:off x="901059" y="1634928"/>
            <a:ext cx="128016" cy="128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EDB38B-388E-6865-913C-4EB5652EC552}"/>
              </a:ext>
            </a:extLst>
          </p:cNvPr>
          <p:cNvSpPr/>
          <p:nvPr/>
        </p:nvSpPr>
        <p:spPr>
          <a:xfrm>
            <a:off x="2392590" y="3860075"/>
            <a:ext cx="128016" cy="128016"/>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C9B1EA2-89B5-43D0-D327-DA149B26DB72}"/>
              </a:ext>
            </a:extLst>
          </p:cNvPr>
          <p:cNvSpPr/>
          <p:nvPr/>
        </p:nvSpPr>
        <p:spPr>
          <a:xfrm>
            <a:off x="2328582" y="3985395"/>
            <a:ext cx="6400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9F87A97B-5912-5139-5284-69870206F2C1}"/>
              </a:ext>
            </a:extLst>
          </p:cNvPr>
          <p:cNvSpPr/>
          <p:nvPr/>
        </p:nvSpPr>
        <p:spPr>
          <a:xfrm>
            <a:off x="5149996" y="5132982"/>
            <a:ext cx="128016" cy="128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4C0FE43-40C2-AC39-58CF-E21E7A8D614F}"/>
              </a:ext>
            </a:extLst>
          </p:cNvPr>
          <p:cNvSpPr/>
          <p:nvPr/>
        </p:nvSpPr>
        <p:spPr>
          <a:xfrm>
            <a:off x="5085988" y="5068974"/>
            <a:ext cx="64008" cy="64008"/>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8965DB44-757B-FDAF-9288-6477CEE48BA3}"/>
              </a:ext>
            </a:extLst>
          </p:cNvPr>
          <p:cNvSpPr/>
          <p:nvPr/>
        </p:nvSpPr>
        <p:spPr>
          <a:xfrm>
            <a:off x="7915755" y="3857379"/>
            <a:ext cx="128016" cy="12801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588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5E4F-5C02-47E1-A6E9-98A8F545CBE6}"/>
              </a:ext>
            </a:extLst>
          </p:cNvPr>
          <p:cNvSpPr>
            <a:spLocks noGrp="1"/>
          </p:cNvSpPr>
          <p:nvPr>
            <p:ph type="title"/>
          </p:nvPr>
        </p:nvSpPr>
        <p:spPr/>
        <p:txBody>
          <a:bodyPr/>
          <a:lstStyle/>
          <a:p>
            <a:r>
              <a:rPr lang="en-US"/>
              <a:t>Growing Customer Challenges</a:t>
            </a:r>
          </a:p>
        </p:txBody>
      </p:sp>
      <p:sp>
        <p:nvSpPr>
          <p:cNvPr id="18" name="TextBox 17">
            <a:extLst>
              <a:ext uri="{FF2B5EF4-FFF2-40B4-BE49-F238E27FC236}">
                <a16:creationId xmlns:a16="http://schemas.microsoft.com/office/drawing/2014/main" id="{DC732547-C5C1-B056-C1DF-F90125C019D0}"/>
              </a:ext>
            </a:extLst>
          </p:cNvPr>
          <p:cNvSpPr txBox="1"/>
          <p:nvPr/>
        </p:nvSpPr>
        <p:spPr>
          <a:xfrm>
            <a:off x="927410" y="4755513"/>
            <a:ext cx="9965916" cy="992221"/>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91440" rIns="91440" bIns="91440" numCol="1" spcCol="38100" rtlCol="0" anchor="ctr" anchorCtr="0">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IntelOne Display Medium" panose="020B0703020203020204" pitchFamily="34" charset="0"/>
                <a:sym typeface="Helvetica Neue"/>
              </a:rPr>
              <a:t>Confidential Computing is a pathway to help overcome these challenges</a:t>
            </a:r>
          </a:p>
        </p:txBody>
      </p:sp>
      <p:sp>
        <p:nvSpPr>
          <p:cNvPr id="19" name="Rectangle 18">
            <a:extLst>
              <a:ext uri="{FF2B5EF4-FFF2-40B4-BE49-F238E27FC236}">
                <a16:creationId xmlns:a16="http://schemas.microsoft.com/office/drawing/2014/main" id="{13895FB9-781C-C045-559F-7216563BF978}"/>
              </a:ext>
            </a:extLst>
          </p:cNvPr>
          <p:cNvSpPr/>
          <p:nvPr/>
        </p:nvSpPr>
        <p:spPr>
          <a:xfrm>
            <a:off x="10893326" y="4482264"/>
            <a:ext cx="274027" cy="2740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AB15809-9FDB-87BB-3985-DE1DCE104393}"/>
              </a:ext>
            </a:extLst>
          </p:cNvPr>
          <p:cNvSpPr/>
          <p:nvPr/>
        </p:nvSpPr>
        <p:spPr>
          <a:xfrm>
            <a:off x="10756166" y="4344325"/>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370BFB75-7DDA-9D79-9D53-B6F95C37B865}"/>
              </a:ext>
            </a:extLst>
          </p:cNvPr>
          <p:cNvSpPr/>
          <p:nvPr/>
        </p:nvSpPr>
        <p:spPr>
          <a:xfrm>
            <a:off x="7624872" y="1763950"/>
            <a:ext cx="3268454" cy="22827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defTabSz="825500" hangingPunct="0"/>
            <a:r>
              <a:rPr lang="en-US" sz="2000">
                <a:solidFill>
                  <a:schemeClr val="tx2"/>
                </a:solidFill>
                <a:latin typeface="IntelOne Display Medium" panose="020B0703020203020204" pitchFamily="34" charset="0"/>
                <a:sym typeface="Helvetica Neue Medium"/>
              </a:rPr>
              <a:t>Security worries</a:t>
            </a:r>
          </a:p>
          <a:p>
            <a:pPr defTabSz="825500" hangingPunct="0"/>
            <a:r>
              <a:rPr lang="en-US">
                <a:solidFill>
                  <a:schemeClr val="tx2"/>
                </a:solidFill>
                <a:latin typeface="IntelOne Display Light" panose="020B0403020203020204" pitchFamily="34" charset="0"/>
                <a:sym typeface="Helvetica Neue Medium"/>
              </a:rPr>
              <a:t>due to sophisticated, persistent threats to data and software IP</a:t>
            </a:r>
          </a:p>
        </p:txBody>
      </p:sp>
      <p:sp>
        <p:nvSpPr>
          <p:cNvPr id="8" name="Rectangle 7">
            <a:extLst>
              <a:ext uri="{FF2B5EF4-FFF2-40B4-BE49-F238E27FC236}">
                <a16:creationId xmlns:a16="http://schemas.microsoft.com/office/drawing/2014/main" id="{D0D7BB14-624B-6FC7-61B2-16C949A8EB3C}"/>
              </a:ext>
            </a:extLst>
          </p:cNvPr>
          <p:cNvSpPr/>
          <p:nvPr/>
        </p:nvSpPr>
        <p:spPr>
          <a:xfrm>
            <a:off x="4276141" y="1763949"/>
            <a:ext cx="3268454" cy="22827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indent="0"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tx2"/>
                </a:solidFill>
                <a:effectLst/>
                <a:uFillTx/>
                <a:latin typeface="IntelOne Display Medium" panose="020B0703020203020204" pitchFamily="34" charset="0"/>
                <a:ea typeface="Helvetica Neue Medium"/>
                <a:cs typeface="Helvetica Neue Medium"/>
                <a:sym typeface="Helvetica Neue Medium"/>
              </a:rPr>
              <a:t>Cloud migration stalled </a:t>
            </a:r>
            <a:r>
              <a:rPr lang="en-US">
                <a:solidFill>
                  <a:schemeClr val="tx2"/>
                </a:solidFill>
                <a:latin typeface="+mj-lt"/>
                <a:ea typeface="Helvetica Neue Medium"/>
                <a:cs typeface="Helvetica Neue Medium"/>
                <a:sym typeface="Helvetica Neue Medium"/>
              </a:rPr>
              <a:t>d</a:t>
            </a:r>
            <a:r>
              <a:rPr lang="en-US" sz="1800">
                <a:solidFill>
                  <a:schemeClr val="tx2"/>
                </a:solidFill>
                <a:latin typeface="+mj-lt"/>
                <a:ea typeface="Helvetica Neue Medium"/>
                <a:cs typeface="Helvetica Neue Medium"/>
                <a:sym typeface="Helvetica Neue Medium"/>
              </a:rPr>
              <a:t>ue to data control and sovereignty concerns</a:t>
            </a:r>
            <a:endParaRPr kumimoji="0" lang="en-US" sz="1800" b="0" i="0" u="none" strike="noStrike" cap="none" spc="0" normalizeH="0" baseline="0">
              <a:ln>
                <a:noFill/>
              </a:ln>
              <a:solidFill>
                <a:schemeClr val="tx2"/>
              </a:solidFill>
              <a:effectLst/>
              <a:uFillTx/>
              <a:latin typeface="+mj-lt"/>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0C7ACE9D-72C7-D73C-FFC2-35CBFA4148DE}"/>
              </a:ext>
            </a:extLst>
          </p:cNvPr>
          <p:cNvSpPr/>
          <p:nvPr/>
        </p:nvSpPr>
        <p:spPr>
          <a:xfrm>
            <a:off x="927410" y="1763948"/>
            <a:ext cx="3268454" cy="228275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marL="0" marR="0" indent="0"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tx2"/>
                </a:solidFill>
                <a:effectLst/>
                <a:uFillTx/>
                <a:latin typeface="IntelOne Display Medium" panose="020B0703020203020204" pitchFamily="34" charset="0"/>
                <a:ea typeface="Helvetica Neue Medium"/>
                <a:cs typeface="Helvetica Neue Medium"/>
                <a:sym typeface="Helvetica Neue Medium"/>
              </a:rPr>
              <a:t>Projects blocked </a:t>
            </a:r>
          </a:p>
          <a:p>
            <a:pPr marL="0" marR="0" indent="0" defTabSz="825500" rtl="0" fontAlgn="auto" latinLnBrk="0" hangingPunct="0">
              <a:lnSpc>
                <a:spcPct val="100000"/>
              </a:lnSpc>
              <a:spcBef>
                <a:spcPts val="0"/>
              </a:spcBef>
              <a:spcAft>
                <a:spcPts val="0"/>
              </a:spcAft>
              <a:buClrTx/>
              <a:buSzTx/>
              <a:buFontTx/>
              <a:buNone/>
              <a:tabLst/>
            </a:pPr>
            <a:r>
              <a:rPr lang="en-US" sz="2000">
                <a:solidFill>
                  <a:schemeClr val="tx2"/>
                </a:solidFill>
                <a:latin typeface="+mj-lt"/>
                <a:ea typeface="Helvetica Neue Medium"/>
                <a:cs typeface="Helvetica Neue Medium"/>
                <a:sym typeface="Helvetica Neue Medium"/>
              </a:rPr>
              <a:t>due to data privacy or compliance concerns</a:t>
            </a:r>
            <a:endParaRPr kumimoji="0" lang="en-US" sz="2000" b="0" i="0" u="none" strike="noStrike" cap="none" spc="0" normalizeH="0" baseline="0">
              <a:ln>
                <a:noFill/>
              </a:ln>
              <a:solidFill>
                <a:schemeClr val="tx2"/>
              </a:solidFill>
              <a:effectLst/>
              <a:uFillTx/>
              <a:latin typeface="+mj-lt"/>
              <a:ea typeface="Helvetica Neue Medium"/>
              <a:cs typeface="Helvetica Neue Medium"/>
              <a:sym typeface="Helvetica Neue Medium"/>
            </a:endParaRPr>
          </a:p>
        </p:txBody>
      </p:sp>
      <p:sp>
        <p:nvSpPr>
          <p:cNvPr id="10" name="Rectangle 9">
            <a:extLst>
              <a:ext uri="{FF2B5EF4-FFF2-40B4-BE49-F238E27FC236}">
                <a16:creationId xmlns:a16="http://schemas.microsoft.com/office/drawing/2014/main" id="{BA5E2711-6E32-424E-431C-3F99FF798F92}"/>
              </a:ext>
            </a:extLst>
          </p:cNvPr>
          <p:cNvSpPr/>
          <p:nvPr/>
        </p:nvSpPr>
        <p:spPr>
          <a:xfrm>
            <a:off x="499394" y="1335931"/>
            <a:ext cx="428018" cy="42801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IntelOne Display Bold" panose="020B0803020203020204" pitchFamily="34" charset="0"/>
            </a:endParaRPr>
          </a:p>
        </p:txBody>
      </p:sp>
      <p:sp>
        <p:nvSpPr>
          <p:cNvPr id="16" name="Rectangle 15">
            <a:extLst>
              <a:ext uri="{FF2B5EF4-FFF2-40B4-BE49-F238E27FC236}">
                <a16:creationId xmlns:a16="http://schemas.microsoft.com/office/drawing/2014/main" id="{B76EADE2-6859-7F96-1F60-17CD13DA6E91}"/>
              </a:ext>
            </a:extLst>
          </p:cNvPr>
          <p:cNvSpPr/>
          <p:nvPr/>
        </p:nvSpPr>
        <p:spPr>
          <a:xfrm>
            <a:off x="927410" y="1763947"/>
            <a:ext cx="13716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a:extLst>
              <a:ext uri="{FF2B5EF4-FFF2-40B4-BE49-F238E27FC236}">
                <a16:creationId xmlns:a16="http://schemas.microsoft.com/office/drawing/2014/main" id="{DFF94AF3-A10E-01C1-6F14-6276D4678D39}"/>
              </a:ext>
            </a:extLst>
          </p:cNvPr>
          <p:cNvGrpSpPr/>
          <p:nvPr/>
        </p:nvGrpSpPr>
        <p:grpSpPr>
          <a:xfrm>
            <a:off x="684594" y="1439416"/>
            <a:ext cx="42378" cy="206691"/>
            <a:chOff x="8511742" y="396712"/>
            <a:chExt cx="146304" cy="713554"/>
          </a:xfrm>
          <a:solidFill>
            <a:schemeClr val="bg1"/>
          </a:solidFill>
        </p:grpSpPr>
        <p:sp>
          <p:nvSpPr>
            <p:cNvPr id="17" name="Rectangle 16">
              <a:extLst>
                <a:ext uri="{FF2B5EF4-FFF2-40B4-BE49-F238E27FC236}">
                  <a16:creationId xmlns:a16="http://schemas.microsoft.com/office/drawing/2014/main" id="{92710814-1E26-55B7-7FD2-30FBA0B89D5B}"/>
                </a:ext>
              </a:extLst>
            </p:cNvPr>
            <p:cNvSpPr/>
            <p:nvPr/>
          </p:nvSpPr>
          <p:spPr>
            <a:xfrm>
              <a:off x="8511742" y="963962"/>
              <a:ext cx="146304" cy="14630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73E553-C2DE-6407-B9D3-F893689E945D}"/>
                </a:ext>
              </a:extLst>
            </p:cNvPr>
            <p:cNvSpPr/>
            <p:nvPr/>
          </p:nvSpPr>
          <p:spPr>
            <a:xfrm>
              <a:off x="8511742" y="396712"/>
              <a:ext cx="146304" cy="4717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86265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ED04-3066-4F6F-8B56-6C3D1FE67924}"/>
              </a:ext>
            </a:extLst>
          </p:cNvPr>
          <p:cNvSpPr>
            <a:spLocks noGrp="1"/>
          </p:cNvSpPr>
          <p:nvPr>
            <p:ph type="title"/>
          </p:nvPr>
        </p:nvSpPr>
        <p:spPr/>
        <p:txBody>
          <a:bodyPr/>
          <a:lstStyle/>
          <a:p>
            <a:r>
              <a:rPr lang="en-US"/>
              <a:t>The Need for Confidential Computing</a:t>
            </a:r>
          </a:p>
        </p:txBody>
      </p:sp>
      <p:sp>
        <p:nvSpPr>
          <p:cNvPr id="4" name="Rectangle 3">
            <a:extLst>
              <a:ext uri="{FF2B5EF4-FFF2-40B4-BE49-F238E27FC236}">
                <a16:creationId xmlns:a16="http://schemas.microsoft.com/office/drawing/2014/main" id="{09944F70-9FB2-4B19-AD01-9E90B3C2E169}"/>
              </a:ext>
            </a:extLst>
          </p:cNvPr>
          <p:cNvSpPr/>
          <p:nvPr/>
        </p:nvSpPr>
        <p:spPr>
          <a:xfrm>
            <a:off x="4173069" y="2699709"/>
            <a:ext cx="3547893" cy="1508115"/>
          </a:xfrm>
          <a:prstGeom prst="rect">
            <a:avLst/>
          </a:prstGeom>
          <a:solidFill>
            <a:schemeClr val="bg1">
              <a:lumMod val="65000"/>
            </a:schemeClr>
          </a:solidFill>
          <a:ln w="12700" cap="flat">
            <a:noFill/>
            <a:miter lim="400000"/>
          </a:ln>
          <a:effectLst/>
          <a:sp3d/>
        </p:spPr>
        <p:txBody>
          <a:bodyPr rot="0" spcFirstLastPara="1" vertOverflow="overflow" horzOverflow="overflow" vert="horz" wrap="square" lIns="91440" tIns="137160" rIns="91440" bIns="91440" numCol="1" spcCol="38100" rtlCol="0" anchor="t">
            <a:noAutofit/>
          </a:bodyPr>
          <a:lstStyle/>
          <a:p>
            <a:pPr marL="91440" defTabSz="914400" hangingPunct="1">
              <a:lnSpc>
                <a:spcPct val="100000"/>
              </a:lnSpc>
              <a:spcBef>
                <a:spcPts val="0"/>
              </a:spcBef>
              <a:spcAft>
                <a:spcPts val="600"/>
              </a:spcAft>
            </a:pPr>
            <a:r>
              <a:rPr lang="en-US" sz="1600">
                <a:solidFill>
                  <a:schemeClr val="bg1"/>
                </a:solidFill>
                <a:latin typeface="IntelOne Display Medium" panose="020B0703020203020204" pitchFamily="34" charset="0"/>
                <a:cs typeface="Arial"/>
              </a:rPr>
              <a:t>Data in Transit</a:t>
            </a:r>
          </a:p>
        </p:txBody>
      </p:sp>
      <p:sp>
        <p:nvSpPr>
          <p:cNvPr id="5" name="Rectangle 4">
            <a:extLst>
              <a:ext uri="{FF2B5EF4-FFF2-40B4-BE49-F238E27FC236}">
                <a16:creationId xmlns:a16="http://schemas.microsoft.com/office/drawing/2014/main" id="{8B9796B5-9112-45D2-930C-9BEC923AB5CA}"/>
              </a:ext>
            </a:extLst>
          </p:cNvPr>
          <p:cNvSpPr/>
          <p:nvPr/>
        </p:nvSpPr>
        <p:spPr>
          <a:xfrm>
            <a:off x="493215" y="2699709"/>
            <a:ext cx="3547893" cy="1508115"/>
          </a:xfrm>
          <a:prstGeom prst="rect">
            <a:avLst/>
          </a:prstGeom>
          <a:solidFill>
            <a:schemeClr val="bg1">
              <a:lumMod val="65000"/>
            </a:schemeClr>
          </a:solidFill>
          <a:ln w="12700" cap="flat">
            <a:noFill/>
            <a:miter lim="400000"/>
          </a:ln>
          <a:effectLst/>
          <a:sp3d/>
        </p:spPr>
        <p:txBody>
          <a:bodyPr rot="0" spcFirstLastPara="1" vertOverflow="overflow" horzOverflow="overflow" vert="horz" wrap="square" lIns="91440" tIns="137160" rIns="91440" bIns="91440" numCol="1" spcCol="38100" rtlCol="0" anchor="t">
            <a:noAutofit/>
          </a:bodyPr>
          <a:lstStyle/>
          <a:p>
            <a:pPr marL="91440" defTabSz="914400" hangingPunct="1">
              <a:lnSpc>
                <a:spcPct val="100000"/>
              </a:lnSpc>
              <a:spcBef>
                <a:spcPts val="0"/>
              </a:spcBef>
              <a:spcAft>
                <a:spcPts val="600"/>
              </a:spcAft>
            </a:pPr>
            <a:r>
              <a:rPr lang="en-US" sz="1600">
                <a:solidFill>
                  <a:schemeClr val="bg1"/>
                </a:solidFill>
                <a:latin typeface="IntelOne Display Medium" panose="020B0703020203020204" pitchFamily="34" charset="0"/>
                <a:cs typeface="Arial"/>
              </a:rPr>
              <a:t>Data at Rest</a:t>
            </a:r>
          </a:p>
        </p:txBody>
      </p:sp>
      <p:sp>
        <p:nvSpPr>
          <p:cNvPr id="6" name="Rectangle 5">
            <a:extLst>
              <a:ext uri="{FF2B5EF4-FFF2-40B4-BE49-F238E27FC236}">
                <a16:creationId xmlns:a16="http://schemas.microsoft.com/office/drawing/2014/main" id="{A2D86CB5-E5C6-4AD6-9B9B-501A29209100}"/>
              </a:ext>
            </a:extLst>
          </p:cNvPr>
          <p:cNvSpPr/>
          <p:nvPr/>
        </p:nvSpPr>
        <p:spPr>
          <a:xfrm>
            <a:off x="7852923" y="2699709"/>
            <a:ext cx="3547893" cy="1508115"/>
          </a:xfrm>
          <a:prstGeom prst="rect">
            <a:avLst/>
          </a:prstGeom>
          <a:solidFill>
            <a:schemeClr val="accent1"/>
          </a:solidFill>
          <a:ln w="12700" cap="flat">
            <a:noFill/>
            <a:miter lim="400000"/>
          </a:ln>
          <a:effectLst/>
          <a:sp3d/>
        </p:spPr>
        <p:txBody>
          <a:bodyPr rot="0" spcFirstLastPara="1" vertOverflow="overflow" horzOverflow="overflow" vert="horz" wrap="square" lIns="91440" tIns="137160" rIns="91440" bIns="91440" numCol="1" spcCol="38100" rtlCol="0" anchor="t">
            <a:noAutofit/>
          </a:bodyPr>
          <a:lstStyle/>
          <a:p>
            <a:pPr marL="91440" defTabSz="914400" hangingPunct="1">
              <a:lnSpc>
                <a:spcPct val="100000"/>
              </a:lnSpc>
              <a:spcBef>
                <a:spcPts val="0"/>
              </a:spcBef>
              <a:spcAft>
                <a:spcPts val="600"/>
              </a:spcAft>
            </a:pPr>
            <a:r>
              <a:rPr lang="en-US" sz="1600">
                <a:solidFill>
                  <a:schemeClr val="bg1"/>
                </a:solidFill>
                <a:latin typeface="IntelOne Display Medium" panose="020B0703020203020204" pitchFamily="34" charset="0"/>
                <a:cs typeface="Arial"/>
              </a:rPr>
              <a:t>Data in Use</a:t>
            </a:r>
          </a:p>
        </p:txBody>
      </p:sp>
      <p:sp>
        <p:nvSpPr>
          <p:cNvPr id="7" name="Rectangle 42">
            <a:extLst>
              <a:ext uri="{FF2B5EF4-FFF2-40B4-BE49-F238E27FC236}">
                <a16:creationId xmlns:a16="http://schemas.microsoft.com/office/drawing/2014/main" id="{EDF7F81F-D3D4-437C-B9FA-FD4D21E3D924}"/>
              </a:ext>
            </a:extLst>
          </p:cNvPr>
          <p:cNvSpPr/>
          <p:nvPr/>
        </p:nvSpPr>
        <p:spPr>
          <a:xfrm>
            <a:off x="4878118" y="3213385"/>
            <a:ext cx="2594430" cy="5791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lvl="0">
              <a:defRPr/>
            </a:pPr>
            <a:r>
              <a:rPr lang="en-US">
                <a:solidFill>
                  <a:schemeClr val="bg1"/>
                </a:solidFill>
                <a:latin typeface="IntelOne Display Light" panose="020B0403020203020204" pitchFamily="34" charset="0"/>
                <a:cs typeface="Arial"/>
              </a:rPr>
              <a:t>Network Encryption</a:t>
            </a:r>
          </a:p>
        </p:txBody>
      </p:sp>
      <p:pic>
        <p:nvPicPr>
          <p:cNvPr id="8" name="Picture 7">
            <a:extLst>
              <a:ext uri="{FF2B5EF4-FFF2-40B4-BE49-F238E27FC236}">
                <a16:creationId xmlns:a16="http://schemas.microsoft.com/office/drawing/2014/main" id="{DD0FCC03-7C70-4A57-B4BB-7792A0ABF2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9032" y1="63846" x2="70323" y2="63846"/>
                        <a14:backgroundMark x1="71172" y1="59838" x2="67097" y2="59231"/>
                      </a14:backgroundRemoval>
                    </a14:imgEffect>
                  </a14:imgLayer>
                </a14:imgProps>
              </a:ext>
            </a:extLst>
          </a:blip>
          <a:stretch>
            <a:fillRect/>
          </a:stretch>
        </p:blipFill>
        <p:spPr>
          <a:xfrm>
            <a:off x="4151521" y="3170228"/>
            <a:ext cx="830580" cy="706884"/>
          </a:xfrm>
          <a:prstGeom prst="rect">
            <a:avLst/>
          </a:prstGeom>
        </p:spPr>
      </p:pic>
      <p:sp>
        <p:nvSpPr>
          <p:cNvPr id="9" name="Rectangle 42">
            <a:extLst>
              <a:ext uri="{FF2B5EF4-FFF2-40B4-BE49-F238E27FC236}">
                <a16:creationId xmlns:a16="http://schemas.microsoft.com/office/drawing/2014/main" id="{1CBB7696-300C-4684-9B38-E174D855279C}"/>
              </a:ext>
            </a:extLst>
          </p:cNvPr>
          <p:cNvSpPr/>
          <p:nvPr/>
        </p:nvSpPr>
        <p:spPr>
          <a:xfrm>
            <a:off x="1221177" y="3213385"/>
            <a:ext cx="2703478" cy="5791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lvl="0">
              <a:defRPr/>
            </a:pPr>
            <a:r>
              <a:rPr lang="en-US">
                <a:solidFill>
                  <a:schemeClr val="bg1"/>
                </a:solidFill>
                <a:latin typeface="IntelOne Display Light" panose="020B0403020203020204" pitchFamily="34" charset="0"/>
                <a:cs typeface="Arial"/>
              </a:rPr>
              <a:t>Storage Encryption</a:t>
            </a:r>
          </a:p>
        </p:txBody>
      </p:sp>
      <p:pic>
        <p:nvPicPr>
          <p:cNvPr id="10" name="Picture 9" descr="A picture containing text, clipart&#10;&#10;Description automatically generated">
            <a:extLst>
              <a:ext uri="{FF2B5EF4-FFF2-40B4-BE49-F238E27FC236}">
                <a16:creationId xmlns:a16="http://schemas.microsoft.com/office/drawing/2014/main" id="{33345A43-0936-434A-9612-E558D33B4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00" y="3265804"/>
            <a:ext cx="489794" cy="489792"/>
          </a:xfrm>
          <a:prstGeom prst="rect">
            <a:avLst/>
          </a:prstGeom>
        </p:spPr>
      </p:pic>
      <p:sp>
        <p:nvSpPr>
          <p:cNvPr id="11" name="Rectangle 42">
            <a:extLst>
              <a:ext uri="{FF2B5EF4-FFF2-40B4-BE49-F238E27FC236}">
                <a16:creationId xmlns:a16="http://schemas.microsoft.com/office/drawing/2014/main" id="{D8C83BD1-443C-4A18-A535-5530BE9824F6}"/>
              </a:ext>
            </a:extLst>
          </p:cNvPr>
          <p:cNvSpPr/>
          <p:nvPr/>
        </p:nvSpPr>
        <p:spPr>
          <a:xfrm>
            <a:off x="8696144" y="3229646"/>
            <a:ext cx="2553896" cy="5791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lvl="0">
              <a:defRPr/>
            </a:pPr>
            <a:r>
              <a:rPr lang="en-US">
                <a:solidFill>
                  <a:schemeClr val="bg1"/>
                </a:solidFill>
                <a:latin typeface="IntelOne Display Light" panose="020B0403020203020204" pitchFamily="34" charset="0"/>
                <a:cs typeface="Arial"/>
              </a:rPr>
              <a:t>Confidential Computing</a:t>
            </a:r>
          </a:p>
        </p:txBody>
      </p:sp>
      <p:pic>
        <p:nvPicPr>
          <p:cNvPr id="12" name="Picture 11" descr="Icon&#10;&#10;Description automatically generated">
            <a:extLst>
              <a:ext uri="{FF2B5EF4-FFF2-40B4-BE49-F238E27FC236}">
                <a16:creationId xmlns:a16="http://schemas.microsoft.com/office/drawing/2014/main" id="{4BE98AED-6367-46B4-B490-2B7ED8471B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2908" y="3255715"/>
            <a:ext cx="572445" cy="566777"/>
          </a:xfrm>
          <a:prstGeom prst="rect">
            <a:avLst/>
          </a:prstGeom>
        </p:spPr>
      </p:pic>
      <p:sp>
        <p:nvSpPr>
          <p:cNvPr id="16" name="Rectangle 15">
            <a:extLst>
              <a:ext uri="{FF2B5EF4-FFF2-40B4-BE49-F238E27FC236}">
                <a16:creationId xmlns:a16="http://schemas.microsoft.com/office/drawing/2014/main" id="{9C91AB77-B7A5-174D-A2BF-3B2EB2F78734}"/>
              </a:ext>
            </a:extLst>
          </p:cNvPr>
          <p:cNvSpPr/>
          <p:nvPr/>
        </p:nvSpPr>
        <p:spPr>
          <a:xfrm>
            <a:off x="11400815" y="4207824"/>
            <a:ext cx="344721" cy="3447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13">
            <a:extLst>
              <a:ext uri="{FF2B5EF4-FFF2-40B4-BE49-F238E27FC236}">
                <a16:creationId xmlns:a16="http://schemas.microsoft.com/office/drawing/2014/main" id="{E0B8E295-17E3-D9BD-7A90-5CB5CD44987E}"/>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Closes a Major Gap in the Data Protection Continuum</a:t>
            </a:r>
          </a:p>
        </p:txBody>
      </p:sp>
      <p:sp>
        <p:nvSpPr>
          <p:cNvPr id="13" name="Rectangle 12">
            <a:extLst>
              <a:ext uri="{FF2B5EF4-FFF2-40B4-BE49-F238E27FC236}">
                <a16:creationId xmlns:a16="http://schemas.microsoft.com/office/drawing/2014/main" id="{F7C4A195-2173-E82E-56CC-12BA2CAC875E}"/>
              </a:ext>
            </a:extLst>
          </p:cNvPr>
          <p:cNvSpPr/>
          <p:nvPr/>
        </p:nvSpPr>
        <p:spPr>
          <a:xfrm>
            <a:off x="11227079" y="4552544"/>
            <a:ext cx="173736" cy="173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27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399E29-FA12-E8DC-0336-A7C02B7C03AB}"/>
              </a:ext>
            </a:extLst>
          </p:cNvPr>
          <p:cNvSpPr/>
          <p:nvPr/>
        </p:nvSpPr>
        <p:spPr>
          <a:xfrm>
            <a:off x="1898512" y="1728790"/>
            <a:ext cx="2769140" cy="237502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Rectangle 1">
            <a:extLst>
              <a:ext uri="{FF2B5EF4-FFF2-40B4-BE49-F238E27FC236}">
                <a16:creationId xmlns:a16="http://schemas.microsoft.com/office/drawing/2014/main" id="{CD4C8F3B-743D-BA13-60F1-1CEB60E92CDA}"/>
              </a:ext>
            </a:extLst>
          </p:cNvPr>
          <p:cNvSpPr/>
          <p:nvPr/>
        </p:nvSpPr>
        <p:spPr>
          <a:xfrm>
            <a:off x="2159031" y="2055781"/>
            <a:ext cx="2248102" cy="16882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Sensitive Data</a:t>
            </a:r>
          </a:p>
          <a:p>
            <a:pPr algn="ctr"/>
            <a:endParaRPr lang="en-US" sz="1200">
              <a:solidFill>
                <a:schemeClr val="tx2"/>
              </a:solidFill>
              <a:latin typeface="IntelOne Display Regular" panose="020B0503020203020204" pitchFamily="34" charset="0"/>
            </a:endParaRPr>
          </a:p>
          <a:p>
            <a:pPr algn="ctr"/>
            <a:r>
              <a:rPr lang="en-US" sz="1200">
                <a:solidFill>
                  <a:schemeClr val="tx2"/>
                </a:solidFill>
                <a:latin typeface="IntelOne Display Regular" panose="020B0503020203020204" pitchFamily="34" charset="0"/>
              </a:rPr>
              <a:t>Trusted Workload Software</a:t>
            </a:r>
          </a:p>
          <a:p>
            <a:pPr algn="ctr"/>
            <a:endParaRPr lang="en-US" sz="1200">
              <a:solidFill>
                <a:schemeClr val="tx2"/>
              </a:solidFill>
              <a:latin typeface="IntelOne Display Regular" panose="020B0503020203020204" pitchFamily="34" charset="0"/>
            </a:endParaRPr>
          </a:p>
          <a:p>
            <a:pPr algn="ctr"/>
            <a:r>
              <a:rPr lang="en-US" sz="1200">
                <a:solidFill>
                  <a:schemeClr val="tx2"/>
                </a:solidFill>
                <a:latin typeface="IntelOne Display Regular" panose="020B0503020203020204" pitchFamily="34" charset="0"/>
              </a:rPr>
              <a:t>Trusted Admins</a:t>
            </a:r>
          </a:p>
        </p:txBody>
      </p:sp>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Confidential Computing</a:t>
            </a:r>
          </a:p>
        </p:txBody>
      </p:sp>
      <p:sp>
        <p:nvSpPr>
          <p:cNvPr id="16" name="TextBox 15">
            <a:extLst>
              <a:ext uri="{FF2B5EF4-FFF2-40B4-BE49-F238E27FC236}">
                <a16:creationId xmlns:a16="http://schemas.microsoft.com/office/drawing/2014/main" id="{10BEFE02-3872-55ED-50B4-6B2442B7C05D}"/>
              </a:ext>
            </a:extLst>
          </p:cNvPr>
          <p:cNvSpPr txBox="1"/>
          <p:nvPr/>
        </p:nvSpPr>
        <p:spPr>
          <a:xfrm>
            <a:off x="5039513" y="1669555"/>
            <a:ext cx="4305522" cy="276999"/>
          </a:xfrm>
          <a:prstGeom prst="rect">
            <a:avLst/>
          </a:prstGeom>
          <a:noFill/>
        </p:spPr>
        <p:txBody>
          <a:bodyPr wrap="square" lIns="0" tIns="0" rIns="0" bIns="0" rtlCol="0" anchor="ctr">
            <a:spAutoFit/>
          </a:bodyPr>
          <a:lstStyle/>
          <a:p>
            <a:r>
              <a:rPr lang="en-US">
                <a:solidFill>
                  <a:schemeClr val="tx2"/>
                </a:solidFill>
                <a:latin typeface="IntelOne Display Light" panose="020B0403020203020204" pitchFamily="34" charset="0"/>
                <a:sym typeface="Helvetica Neue Medium"/>
              </a:rPr>
              <a:t>Trusted Execution Environment</a:t>
            </a:r>
          </a:p>
        </p:txBody>
      </p:sp>
      <p:sp>
        <p:nvSpPr>
          <p:cNvPr id="8" name="Text Placeholder 13">
            <a:extLst>
              <a:ext uri="{FF2B5EF4-FFF2-40B4-BE49-F238E27FC236}">
                <a16:creationId xmlns:a16="http://schemas.microsoft.com/office/drawing/2014/main" id="{9D108C7A-14CC-640C-7C9B-706AF21CCDAE}"/>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Essential Functions</a:t>
            </a:r>
          </a:p>
        </p:txBody>
      </p:sp>
      <p:grpSp>
        <p:nvGrpSpPr>
          <p:cNvPr id="11" name="Group 10">
            <a:extLst>
              <a:ext uri="{FF2B5EF4-FFF2-40B4-BE49-F238E27FC236}">
                <a16:creationId xmlns:a16="http://schemas.microsoft.com/office/drawing/2014/main" id="{5330996C-56EC-4DD1-B81C-E4633AF92F78}"/>
              </a:ext>
            </a:extLst>
          </p:cNvPr>
          <p:cNvGrpSpPr/>
          <p:nvPr/>
        </p:nvGrpSpPr>
        <p:grpSpPr>
          <a:xfrm>
            <a:off x="4872387" y="3164256"/>
            <a:ext cx="5585406" cy="1041360"/>
            <a:chOff x="4872387" y="2960494"/>
            <a:chExt cx="5585406" cy="1041360"/>
          </a:xfrm>
        </p:grpSpPr>
        <p:sp>
          <p:nvSpPr>
            <p:cNvPr id="28" name="TextBox 27">
              <a:extLst>
                <a:ext uri="{FF2B5EF4-FFF2-40B4-BE49-F238E27FC236}">
                  <a16:creationId xmlns:a16="http://schemas.microsoft.com/office/drawing/2014/main" id="{D20D5A0B-4677-DE6A-311F-9AE6876E9099}"/>
                </a:ext>
              </a:extLst>
            </p:cNvPr>
            <p:cNvSpPr txBox="1"/>
            <p:nvPr/>
          </p:nvSpPr>
          <p:spPr>
            <a:xfrm>
              <a:off x="5656843" y="3201635"/>
              <a:ext cx="4800950" cy="800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hangingPunct="0"/>
              <a:r>
                <a:rPr kumimoji="0" lang="en-US" sz="2400" i="0" u="none" strike="noStrike" cap="none" spc="0" normalizeH="0" baseline="0">
                  <a:solidFill>
                    <a:schemeClr val="accent2"/>
                  </a:solidFill>
                  <a:effectLst/>
                  <a:uFillTx/>
                  <a:latin typeface="IntelOne Display Regular" panose="020B0503020203020204" pitchFamily="34" charset="0"/>
                  <a:sym typeface="Helvetica Neue"/>
                </a:rPr>
                <a:t>Encryption and Control</a:t>
              </a:r>
            </a:p>
            <a:p>
              <a:pPr marL="0" marR="0" indent="0" defTabSz="2438338" rtl="0" fontAlgn="auto" latinLnBrk="0" hangingPunct="0">
                <a:lnSpc>
                  <a:spcPct val="100000"/>
                </a:lnSpc>
                <a:spcBef>
                  <a:spcPts val="0"/>
                </a:spcBef>
                <a:spcAft>
                  <a:spcPts val="0"/>
                </a:spcAft>
                <a:buClrTx/>
                <a:buSzTx/>
                <a:buFontTx/>
                <a:buNone/>
                <a:tabLst/>
              </a:pPr>
              <a:r>
                <a:rPr kumimoji="0" lang="en-US" sz="1400" i="0" u="none" strike="noStrike" cap="none" spc="0" normalizeH="0" baseline="0">
                  <a:solidFill>
                    <a:schemeClr val="tx2"/>
                  </a:solidFill>
                  <a:effectLst/>
                  <a:uFillTx/>
                  <a:latin typeface="IntelOne Text Light" panose="020B0403020203020204" pitchFamily="34" charset="0"/>
                  <a:sym typeface="Helvetica Neue"/>
                </a:rPr>
                <a:t>Workload owner holds key to decrypt data, retaining control and preventing access by cloud provider or other entities</a:t>
              </a:r>
            </a:p>
          </p:txBody>
        </p:sp>
        <p:pic>
          <p:nvPicPr>
            <p:cNvPr id="10" name="Picture 9">
              <a:extLst>
                <a:ext uri="{FF2B5EF4-FFF2-40B4-BE49-F238E27FC236}">
                  <a16:creationId xmlns:a16="http://schemas.microsoft.com/office/drawing/2014/main" id="{D89ADABF-3EFD-140E-6237-25605D98DA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72387" y="2960494"/>
              <a:ext cx="849499" cy="849499"/>
            </a:xfrm>
            <a:prstGeom prst="rect">
              <a:avLst/>
            </a:prstGeom>
          </p:spPr>
        </p:pic>
      </p:grpSp>
      <p:sp>
        <p:nvSpPr>
          <p:cNvPr id="27" name="Freeform: Shape 26">
            <a:extLst>
              <a:ext uri="{FF2B5EF4-FFF2-40B4-BE49-F238E27FC236}">
                <a16:creationId xmlns:a16="http://schemas.microsoft.com/office/drawing/2014/main" id="{475FA9C7-498A-60CD-A006-D1D01A753AF9}"/>
              </a:ext>
            </a:extLst>
          </p:cNvPr>
          <p:cNvSpPr/>
          <p:nvPr/>
        </p:nvSpPr>
        <p:spPr>
          <a:xfrm flipH="1" flipV="1">
            <a:off x="4513633" y="1564931"/>
            <a:ext cx="487481" cy="256875"/>
          </a:xfrm>
          <a:custGeom>
            <a:avLst/>
            <a:gdLst>
              <a:gd name="connsiteX0" fmla="*/ 0 w 2762864"/>
              <a:gd name="connsiteY0" fmla="*/ 904568 h 904568"/>
              <a:gd name="connsiteX1" fmla="*/ 2762864 w 2762864"/>
              <a:gd name="connsiteY1" fmla="*/ 904568 h 904568"/>
              <a:gd name="connsiteX2" fmla="*/ 2762864 w 2762864"/>
              <a:gd name="connsiteY2" fmla="*/ 0 h 904568"/>
              <a:gd name="connsiteX0" fmla="*/ 0 w 3296868"/>
              <a:gd name="connsiteY0" fmla="*/ 711329 h 711329"/>
              <a:gd name="connsiteX1" fmla="*/ 2762864 w 3296868"/>
              <a:gd name="connsiteY1" fmla="*/ 711329 h 711329"/>
              <a:gd name="connsiteX2" fmla="*/ 3296868 w 3296868"/>
              <a:gd name="connsiteY2" fmla="*/ 0 h 711329"/>
              <a:gd name="connsiteX0" fmla="*/ 0 w 2762864"/>
              <a:gd name="connsiteY0" fmla="*/ 0 h 0"/>
              <a:gd name="connsiteX1" fmla="*/ 2762864 w 2762864"/>
              <a:gd name="connsiteY1" fmla="*/ 0 h 0"/>
            </a:gdLst>
            <a:ahLst/>
            <a:cxnLst>
              <a:cxn ang="0">
                <a:pos x="connsiteX0" y="connsiteY0"/>
              </a:cxn>
              <a:cxn ang="0">
                <a:pos x="connsiteX1" y="connsiteY1"/>
              </a:cxn>
            </a:cxnLst>
            <a:rect l="l" t="t" r="r" b="b"/>
            <a:pathLst>
              <a:path w="2762864">
                <a:moveTo>
                  <a:pt x="0" y="0"/>
                </a:moveTo>
                <a:lnTo>
                  <a:pt x="2762864" y="0"/>
                </a:lnTo>
              </a:path>
            </a:pathLst>
          </a:custGeom>
          <a:ln w="22225">
            <a:solidFill>
              <a:schemeClr val="tx2"/>
            </a:solidFill>
            <a:headEnd type="none" w="med" len="med"/>
            <a:tailEnd type="oval" w="sm"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5" name="Rectangle 34">
            <a:extLst>
              <a:ext uri="{FF2B5EF4-FFF2-40B4-BE49-F238E27FC236}">
                <a16:creationId xmlns:a16="http://schemas.microsoft.com/office/drawing/2014/main" id="{D8DBF1A3-BF7F-952B-73AA-B3735DD3B021}"/>
              </a:ext>
            </a:extLst>
          </p:cNvPr>
          <p:cNvSpPr/>
          <p:nvPr/>
        </p:nvSpPr>
        <p:spPr>
          <a:xfrm>
            <a:off x="3194926" y="4095862"/>
            <a:ext cx="176313" cy="362050"/>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50008B29-935C-43D4-A117-CD9C723AC99F}"/>
              </a:ext>
            </a:extLst>
          </p:cNvPr>
          <p:cNvGrpSpPr/>
          <p:nvPr/>
        </p:nvGrpSpPr>
        <p:grpSpPr>
          <a:xfrm>
            <a:off x="4956479" y="4383039"/>
            <a:ext cx="5337009" cy="1009945"/>
            <a:chOff x="4917381" y="1984948"/>
            <a:chExt cx="5337009" cy="1009945"/>
          </a:xfrm>
        </p:grpSpPr>
        <p:sp>
          <p:nvSpPr>
            <p:cNvPr id="6" name="TextBox 5">
              <a:extLst>
                <a:ext uri="{FF2B5EF4-FFF2-40B4-BE49-F238E27FC236}">
                  <a16:creationId xmlns:a16="http://schemas.microsoft.com/office/drawing/2014/main" id="{2064F3AF-00DE-F290-D791-88EE1936619B}"/>
                </a:ext>
              </a:extLst>
            </p:cNvPr>
            <p:cNvSpPr txBox="1"/>
            <p:nvPr/>
          </p:nvSpPr>
          <p:spPr>
            <a:xfrm>
              <a:off x="5656843" y="2194674"/>
              <a:ext cx="4597547" cy="800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i="0" u="none" strike="noStrike" cap="none" spc="0" normalizeH="0" baseline="0">
                  <a:solidFill>
                    <a:schemeClr val="accent2"/>
                  </a:solidFill>
                  <a:effectLst/>
                  <a:uFillTx/>
                  <a:latin typeface="IntelOne Display Regular" panose="020B0503020203020204" pitchFamily="34" charset="0"/>
                  <a:sym typeface="Helvetica Neue"/>
                </a:rPr>
                <a:t>Verification</a:t>
              </a:r>
              <a:endParaRPr kumimoji="0" lang="en-US" i="0" u="none" strike="noStrike" cap="none" spc="0" normalizeH="0" baseline="0">
                <a:solidFill>
                  <a:schemeClr val="accent2"/>
                </a:solidFill>
                <a:effectLst/>
                <a:uFillTx/>
                <a:latin typeface="IntelOne Display Regular" panose="020B0503020203020204" pitchFamily="34" charset="0"/>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en-US" sz="1400" i="0" u="none" strike="noStrike" cap="none" spc="0" normalizeH="0" baseline="0">
                  <a:solidFill>
                    <a:schemeClr val="tx2"/>
                  </a:solidFill>
                  <a:effectLst/>
                  <a:uFillTx/>
                  <a:latin typeface="IntelOne Text Light" panose="020B0403020203020204" pitchFamily="34" charset="0"/>
                  <a:sym typeface="Helvetica Neue"/>
                </a:rPr>
                <a:t>Cryptographic confirmation that TEE is genuine, correctly configured, and software is exactly as expected</a:t>
              </a:r>
            </a:p>
          </p:txBody>
        </p:sp>
        <p:pic>
          <p:nvPicPr>
            <p:cNvPr id="37" name="Picture 36">
              <a:extLst>
                <a:ext uri="{FF2B5EF4-FFF2-40B4-BE49-F238E27FC236}">
                  <a16:creationId xmlns:a16="http://schemas.microsoft.com/office/drawing/2014/main" id="{70CC8E6C-1E65-7B67-4439-25F56DB99F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17381" y="1984948"/>
              <a:ext cx="811390" cy="811390"/>
            </a:xfrm>
            <a:prstGeom prst="rect">
              <a:avLst/>
            </a:prstGeom>
          </p:spPr>
        </p:pic>
      </p:grpSp>
      <p:grpSp>
        <p:nvGrpSpPr>
          <p:cNvPr id="9" name="Group 8">
            <a:extLst>
              <a:ext uri="{FF2B5EF4-FFF2-40B4-BE49-F238E27FC236}">
                <a16:creationId xmlns:a16="http://schemas.microsoft.com/office/drawing/2014/main" id="{6B5105B0-A809-4529-BB7E-1B71D6E7E4D5}"/>
              </a:ext>
            </a:extLst>
          </p:cNvPr>
          <p:cNvGrpSpPr/>
          <p:nvPr/>
        </p:nvGrpSpPr>
        <p:grpSpPr>
          <a:xfrm>
            <a:off x="4896455" y="1966717"/>
            <a:ext cx="5397033" cy="1032143"/>
            <a:chOff x="4857357" y="4095862"/>
            <a:chExt cx="5397033" cy="1032143"/>
          </a:xfrm>
        </p:grpSpPr>
        <p:sp>
          <p:nvSpPr>
            <p:cNvPr id="32" name="TextBox 31">
              <a:extLst>
                <a:ext uri="{FF2B5EF4-FFF2-40B4-BE49-F238E27FC236}">
                  <a16:creationId xmlns:a16="http://schemas.microsoft.com/office/drawing/2014/main" id="{53FC6617-A90B-D2DC-B3D3-9612AB56DCC8}"/>
                </a:ext>
              </a:extLst>
            </p:cNvPr>
            <p:cNvSpPr txBox="1"/>
            <p:nvPr/>
          </p:nvSpPr>
          <p:spPr>
            <a:xfrm>
              <a:off x="5656843" y="4327786"/>
              <a:ext cx="4597547" cy="800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i="0" u="none" strike="noStrike" cap="none" spc="0" normalizeH="0" baseline="0">
                  <a:solidFill>
                    <a:schemeClr val="accent2"/>
                  </a:solidFill>
                  <a:effectLst/>
                  <a:uFillTx/>
                  <a:latin typeface="IntelOne Display Regular" panose="020B0503020203020204" pitchFamily="34" charset="0"/>
                  <a:sym typeface="Helvetica Neue"/>
                </a:rPr>
                <a:t>Isolation</a:t>
              </a:r>
              <a:endParaRPr kumimoji="0" lang="en-US" i="0" u="none" strike="noStrike" cap="none" spc="0" normalizeH="0" baseline="0">
                <a:solidFill>
                  <a:schemeClr val="accent2"/>
                </a:solidFill>
                <a:effectLst/>
                <a:uFillTx/>
                <a:latin typeface="IntelOne Display Regular" panose="020B0503020203020204" pitchFamily="34" charset="0"/>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en-US" sz="1400" i="0" u="none" strike="noStrike" cap="none" spc="0" normalizeH="0" baseline="0">
                  <a:solidFill>
                    <a:schemeClr val="tx2"/>
                  </a:solidFill>
                  <a:effectLst/>
                  <a:uFillTx/>
                  <a:latin typeface="IntelOne Text Light" panose="020B0403020203020204" pitchFamily="34" charset="0"/>
                  <a:sym typeface="Helvetica Neue"/>
                </a:rPr>
                <a:t>Separation of the TEE from underlying software, admins, and other cloud tenants</a:t>
              </a:r>
            </a:p>
          </p:txBody>
        </p:sp>
        <p:pic>
          <p:nvPicPr>
            <p:cNvPr id="38" name="Picture 37">
              <a:extLst>
                <a:ext uri="{FF2B5EF4-FFF2-40B4-BE49-F238E27FC236}">
                  <a16:creationId xmlns:a16="http://schemas.microsoft.com/office/drawing/2014/main" id="{1928DDFB-1B4D-A20D-9B50-FDF2828387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57357" y="4095862"/>
              <a:ext cx="892529" cy="892529"/>
            </a:xfrm>
            <a:prstGeom prst="rect">
              <a:avLst/>
            </a:prstGeom>
          </p:spPr>
        </p:pic>
      </p:grpSp>
      <p:sp>
        <p:nvSpPr>
          <p:cNvPr id="5" name="Rectangle 34">
            <a:extLst>
              <a:ext uri="{FF2B5EF4-FFF2-40B4-BE49-F238E27FC236}">
                <a16:creationId xmlns:a16="http://schemas.microsoft.com/office/drawing/2014/main" id="{005CB843-D0A4-85C8-1076-E291FEBDBB69}"/>
              </a:ext>
            </a:extLst>
          </p:cNvPr>
          <p:cNvSpPr/>
          <p:nvPr/>
        </p:nvSpPr>
        <p:spPr>
          <a:xfrm rot="10800000">
            <a:off x="3194926" y="4592821"/>
            <a:ext cx="176313" cy="431921"/>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75E8D6-4791-0187-FD49-6BF476601953}"/>
              </a:ext>
            </a:extLst>
          </p:cNvPr>
          <p:cNvSpPr/>
          <p:nvPr/>
        </p:nvSpPr>
        <p:spPr>
          <a:xfrm>
            <a:off x="2159031" y="4985676"/>
            <a:ext cx="2248102" cy="10440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200">
                <a:solidFill>
                  <a:schemeClr val="tx2"/>
                </a:solidFill>
                <a:latin typeface="IntelOne Display Regular" panose="020B0503020203020204" pitchFamily="34" charset="0"/>
              </a:rPr>
              <a:t>Untrusted Software</a:t>
            </a:r>
          </a:p>
          <a:p>
            <a:pPr algn="ctr">
              <a:lnSpc>
                <a:spcPct val="150000"/>
              </a:lnSpc>
            </a:pPr>
            <a:r>
              <a:rPr lang="en-US" sz="1200">
                <a:solidFill>
                  <a:schemeClr val="tx2"/>
                </a:solidFill>
                <a:latin typeface="IntelOne Display Regular" panose="020B0503020203020204" pitchFamily="34" charset="0"/>
              </a:rPr>
              <a:t>Cloud Stack</a:t>
            </a:r>
          </a:p>
          <a:p>
            <a:pPr algn="ctr">
              <a:lnSpc>
                <a:spcPct val="150000"/>
              </a:lnSpc>
            </a:pPr>
            <a:r>
              <a:rPr lang="en-US" sz="1200">
                <a:solidFill>
                  <a:schemeClr val="tx2"/>
                </a:solidFill>
                <a:latin typeface="IntelOne Display Regular" panose="020B0503020203020204" pitchFamily="34" charset="0"/>
              </a:rPr>
              <a:t>Cloud Admins</a:t>
            </a:r>
          </a:p>
        </p:txBody>
      </p:sp>
    </p:spTree>
    <p:extLst>
      <p:ext uri="{BB962C8B-B14F-4D97-AF65-F5344CB8AC3E}">
        <p14:creationId xmlns:p14="http://schemas.microsoft.com/office/powerpoint/2010/main" val="26263162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8846BDF-1269-61D2-55D7-DC935384DB49}"/>
              </a:ext>
            </a:extLst>
          </p:cNvPr>
          <p:cNvSpPr/>
          <p:nvPr/>
        </p:nvSpPr>
        <p:spPr>
          <a:xfrm>
            <a:off x="488725" y="2003897"/>
            <a:ext cx="4718815" cy="350195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IntelOne Display Regular" panose="020B0503020203020204" pitchFamily="34" charset="0"/>
            </a:endParaRPr>
          </a:p>
        </p:txBody>
      </p:sp>
      <p:sp>
        <p:nvSpPr>
          <p:cNvPr id="2" name="Rectangle 1">
            <a:extLst>
              <a:ext uri="{FF2B5EF4-FFF2-40B4-BE49-F238E27FC236}">
                <a16:creationId xmlns:a16="http://schemas.microsoft.com/office/drawing/2014/main" id="{CD4C8F3B-743D-BA13-60F1-1CEB60E92CDA}"/>
              </a:ext>
            </a:extLst>
          </p:cNvPr>
          <p:cNvSpPr/>
          <p:nvPr/>
        </p:nvSpPr>
        <p:spPr>
          <a:xfrm>
            <a:off x="5899837" y="1680366"/>
            <a:ext cx="5135998" cy="414901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365760" tIns="0" rIns="365760" bIns="0" rtlCol="0" anchor="ctr"/>
          <a:lstStyle/>
          <a:p>
            <a:r>
              <a:rPr lang="en-US" sz="1600">
                <a:solidFill>
                  <a:schemeClr val="tx2"/>
                </a:solidFill>
                <a:latin typeface="IntelOne Text" panose="020B0503020203020204" pitchFamily="34" charset="0"/>
              </a:rPr>
              <a:t>Activate confidential or regulated data in your Digital Transformation while remaining compliant, even if collaborating with others</a:t>
            </a:r>
          </a:p>
          <a:p>
            <a:endParaRPr lang="en-US" sz="1400">
              <a:solidFill>
                <a:schemeClr val="tx2"/>
              </a:solidFill>
              <a:latin typeface="IntelOne Text" panose="020B0503020203020204" pitchFamily="34" charset="0"/>
            </a:endParaRPr>
          </a:p>
          <a:p>
            <a:endParaRPr lang="en-US" sz="1400">
              <a:solidFill>
                <a:schemeClr val="tx2"/>
              </a:solidFill>
              <a:latin typeface="IntelOne Text" panose="020B0503020203020204" pitchFamily="34" charset="0"/>
            </a:endParaRPr>
          </a:p>
          <a:p>
            <a:r>
              <a:rPr lang="en-US" sz="1600">
                <a:solidFill>
                  <a:schemeClr val="tx2"/>
                </a:solidFill>
                <a:latin typeface="IntelOne Text" panose="020B0503020203020204" pitchFamily="34" charset="0"/>
              </a:rPr>
              <a:t>Migrate workloads with sensitive data to the cloud with confidence</a:t>
            </a:r>
          </a:p>
          <a:p>
            <a:endParaRPr lang="en-US" sz="1400">
              <a:solidFill>
                <a:schemeClr val="tx2"/>
              </a:solidFill>
              <a:latin typeface="IntelOne Text" panose="020B0503020203020204" pitchFamily="34" charset="0"/>
            </a:endParaRPr>
          </a:p>
          <a:p>
            <a:endParaRPr lang="en-US" sz="1400">
              <a:solidFill>
                <a:schemeClr val="tx2"/>
              </a:solidFill>
              <a:latin typeface="IntelOne Text" panose="020B0503020203020204" pitchFamily="34" charset="0"/>
            </a:endParaRPr>
          </a:p>
          <a:p>
            <a:r>
              <a:rPr lang="en-US" sz="1600">
                <a:solidFill>
                  <a:schemeClr val="tx2"/>
                </a:solidFill>
                <a:latin typeface="IntelOne Text" panose="020B0503020203020204" pitchFamily="34" charset="0"/>
              </a:rPr>
              <a:t>Add technological controls and safeguards to data sovereignty and governance programs </a:t>
            </a:r>
          </a:p>
          <a:p>
            <a:endParaRPr lang="en-US" sz="1400">
              <a:solidFill>
                <a:schemeClr val="tx2"/>
              </a:solidFill>
              <a:latin typeface="IntelOne Text" panose="020B0503020203020204" pitchFamily="34" charset="0"/>
            </a:endParaRPr>
          </a:p>
          <a:p>
            <a:endParaRPr lang="en-US" sz="1400">
              <a:solidFill>
                <a:schemeClr val="tx2"/>
              </a:solidFill>
              <a:latin typeface="IntelOne Text" panose="020B0503020203020204" pitchFamily="34" charset="0"/>
            </a:endParaRPr>
          </a:p>
          <a:p>
            <a:r>
              <a:rPr lang="en-US" sz="1600">
                <a:solidFill>
                  <a:schemeClr val="tx2"/>
                </a:solidFill>
                <a:latin typeface="IntelOne Text" panose="020B0503020203020204" pitchFamily="34" charset="0"/>
              </a:rPr>
              <a:t>Strengthen application and data security in data center or edge deployments</a:t>
            </a:r>
          </a:p>
        </p:txBody>
      </p:sp>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Confidential Computing</a:t>
            </a:r>
          </a:p>
        </p:txBody>
      </p:sp>
      <p:sp>
        <p:nvSpPr>
          <p:cNvPr id="8" name="Text Placeholder 13">
            <a:extLst>
              <a:ext uri="{FF2B5EF4-FFF2-40B4-BE49-F238E27FC236}">
                <a16:creationId xmlns:a16="http://schemas.microsoft.com/office/drawing/2014/main" id="{9D108C7A-14CC-640C-7C9B-706AF21CCDAE}"/>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Value</a:t>
            </a:r>
          </a:p>
        </p:txBody>
      </p:sp>
      <p:grpSp>
        <p:nvGrpSpPr>
          <p:cNvPr id="7" name="Group 6">
            <a:extLst>
              <a:ext uri="{FF2B5EF4-FFF2-40B4-BE49-F238E27FC236}">
                <a16:creationId xmlns:a16="http://schemas.microsoft.com/office/drawing/2014/main" id="{26777D24-E13E-48D3-8AFB-BE52DF729395}"/>
              </a:ext>
            </a:extLst>
          </p:cNvPr>
          <p:cNvGrpSpPr/>
          <p:nvPr/>
        </p:nvGrpSpPr>
        <p:grpSpPr>
          <a:xfrm>
            <a:off x="808610" y="3416159"/>
            <a:ext cx="3899578" cy="702065"/>
            <a:chOff x="808610" y="3357216"/>
            <a:chExt cx="3899578" cy="702065"/>
          </a:xfrm>
        </p:grpSpPr>
        <p:sp>
          <p:nvSpPr>
            <p:cNvPr id="28" name="TextBox 27">
              <a:extLst>
                <a:ext uri="{FF2B5EF4-FFF2-40B4-BE49-F238E27FC236}">
                  <a16:creationId xmlns:a16="http://schemas.microsoft.com/office/drawing/2014/main" id="{D20D5A0B-4677-DE6A-311F-9AE6876E9099}"/>
                </a:ext>
              </a:extLst>
            </p:cNvPr>
            <p:cNvSpPr txBox="1"/>
            <p:nvPr/>
          </p:nvSpPr>
          <p:spPr>
            <a:xfrm>
              <a:off x="1506379" y="3534232"/>
              <a:ext cx="3201809"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hangingPunct="0"/>
              <a:r>
                <a:rPr kumimoji="0" lang="en-US" sz="2400" i="0" u="none" strike="noStrike" cap="none" spc="0" normalizeH="0" baseline="0">
                  <a:solidFill>
                    <a:schemeClr val="accent2"/>
                  </a:solidFill>
                  <a:effectLst/>
                  <a:uFillTx/>
                  <a:latin typeface="IntelOne Display Regular" panose="020B0503020203020204" pitchFamily="34" charset="0"/>
                  <a:sym typeface="Helvetica Neue"/>
                </a:rPr>
                <a:t>Encryption and Control</a:t>
              </a:r>
            </a:p>
          </p:txBody>
        </p:sp>
        <p:pic>
          <p:nvPicPr>
            <p:cNvPr id="10" name="Picture 9">
              <a:extLst>
                <a:ext uri="{FF2B5EF4-FFF2-40B4-BE49-F238E27FC236}">
                  <a16:creationId xmlns:a16="http://schemas.microsoft.com/office/drawing/2014/main" id="{D89ADABF-3EFD-140E-6237-25605D98DA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08610" y="3357216"/>
              <a:ext cx="702065" cy="702065"/>
            </a:xfrm>
            <a:prstGeom prst="rect">
              <a:avLst/>
            </a:prstGeom>
          </p:spPr>
        </p:pic>
      </p:grpSp>
      <p:grpSp>
        <p:nvGrpSpPr>
          <p:cNvPr id="3" name="Group 2">
            <a:extLst>
              <a:ext uri="{FF2B5EF4-FFF2-40B4-BE49-F238E27FC236}">
                <a16:creationId xmlns:a16="http://schemas.microsoft.com/office/drawing/2014/main" id="{69DC0D4B-7747-4166-BCDE-835B863AE20C}"/>
              </a:ext>
            </a:extLst>
          </p:cNvPr>
          <p:cNvGrpSpPr/>
          <p:nvPr/>
        </p:nvGrpSpPr>
        <p:grpSpPr>
          <a:xfrm>
            <a:off x="858619" y="4380166"/>
            <a:ext cx="4084871" cy="670570"/>
            <a:chOff x="850297" y="2485824"/>
            <a:chExt cx="4084871" cy="670570"/>
          </a:xfrm>
        </p:grpSpPr>
        <p:sp>
          <p:nvSpPr>
            <p:cNvPr id="6" name="TextBox 5">
              <a:extLst>
                <a:ext uri="{FF2B5EF4-FFF2-40B4-BE49-F238E27FC236}">
                  <a16:creationId xmlns:a16="http://schemas.microsoft.com/office/drawing/2014/main" id="{2064F3AF-00DE-F290-D791-88EE1936619B}"/>
                </a:ext>
              </a:extLst>
            </p:cNvPr>
            <p:cNvSpPr txBox="1"/>
            <p:nvPr/>
          </p:nvSpPr>
          <p:spPr>
            <a:xfrm>
              <a:off x="1506380" y="2629879"/>
              <a:ext cx="3428788"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i="0" u="none" strike="noStrike" cap="none" spc="0" normalizeH="0" baseline="0">
                  <a:solidFill>
                    <a:schemeClr val="accent2"/>
                  </a:solidFill>
                  <a:effectLst/>
                  <a:uFillTx/>
                  <a:latin typeface="IntelOne Display Regular" panose="020B0503020203020204" pitchFamily="34" charset="0"/>
                  <a:sym typeface="Helvetica Neue"/>
                </a:rPr>
                <a:t>Verification</a:t>
              </a:r>
              <a:endParaRPr kumimoji="0" lang="en-US" i="0" u="none" strike="noStrike" cap="none" spc="0" normalizeH="0" baseline="0">
                <a:solidFill>
                  <a:schemeClr val="accent2"/>
                </a:solidFill>
                <a:effectLst/>
                <a:uFillTx/>
                <a:latin typeface="IntelOne Display Regular" panose="020B0503020203020204" pitchFamily="34" charset="0"/>
                <a:sym typeface="Helvetica Neue"/>
              </a:endParaRPr>
            </a:p>
          </p:txBody>
        </p:sp>
        <p:pic>
          <p:nvPicPr>
            <p:cNvPr id="37" name="Picture 36">
              <a:extLst>
                <a:ext uri="{FF2B5EF4-FFF2-40B4-BE49-F238E27FC236}">
                  <a16:creationId xmlns:a16="http://schemas.microsoft.com/office/drawing/2014/main" id="{70CC8E6C-1E65-7B67-4439-25F56DB99F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50297" y="2485824"/>
              <a:ext cx="670570" cy="670570"/>
            </a:xfrm>
            <a:prstGeom prst="rect">
              <a:avLst/>
            </a:prstGeom>
          </p:spPr>
        </p:pic>
      </p:grpSp>
      <p:grpSp>
        <p:nvGrpSpPr>
          <p:cNvPr id="9" name="Group 8">
            <a:extLst>
              <a:ext uri="{FF2B5EF4-FFF2-40B4-BE49-F238E27FC236}">
                <a16:creationId xmlns:a16="http://schemas.microsoft.com/office/drawing/2014/main" id="{80DA1D68-FE37-44F1-A6F3-48E6B9D60A96}"/>
              </a:ext>
            </a:extLst>
          </p:cNvPr>
          <p:cNvGrpSpPr/>
          <p:nvPr/>
        </p:nvGrpSpPr>
        <p:grpSpPr>
          <a:xfrm>
            <a:off x="797314" y="2462890"/>
            <a:ext cx="2873258" cy="737627"/>
            <a:chOff x="797314" y="4280114"/>
            <a:chExt cx="2873258" cy="737627"/>
          </a:xfrm>
        </p:grpSpPr>
        <p:sp>
          <p:nvSpPr>
            <p:cNvPr id="32" name="TextBox 31">
              <a:extLst>
                <a:ext uri="{FF2B5EF4-FFF2-40B4-BE49-F238E27FC236}">
                  <a16:creationId xmlns:a16="http://schemas.microsoft.com/office/drawing/2014/main" id="{53FC6617-A90B-D2DC-B3D3-9612AB56DCC8}"/>
                </a:ext>
              </a:extLst>
            </p:cNvPr>
            <p:cNvSpPr txBox="1"/>
            <p:nvPr/>
          </p:nvSpPr>
          <p:spPr>
            <a:xfrm>
              <a:off x="1506380" y="4438585"/>
              <a:ext cx="2164192"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i="0" u="none" strike="noStrike" cap="none" spc="0" normalizeH="0" baseline="0">
                  <a:solidFill>
                    <a:schemeClr val="accent2"/>
                  </a:solidFill>
                  <a:effectLst/>
                  <a:uFillTx/>
                  <a:latin typeface="IntelOne Display Regular" panose="020B0503020203020204" pitchFamily="34" charset="0"/>
                  <a:sym typeface="Helvetica Neue"/>
                </a:rPr>
                <a:t>Isolation</a:t>
              </a:r>
              <a:endParaRPr kumimoji="0" lang="en-US" i="0" u="none" strike="noStrike" cap="none" spc="0" normalizeH="0" baseline="0">
                <a:solidFill>
                  <a:schemeClr val="accent2"/>
                </a:solidFill>
                <a:effectLst/>
                <a:uFillTx/>
                <a:latin typeface="IntelOne Display Regular" panose="020B0503020203020204" pitchFamily="34" charset="0"/>
                <a:sym typeface="Helvetica Neue"/>
              </a:endParaRPr>
            </a:p>
          </p:txBody>
        </p:sp>
        <p:pic>
          <p:nvPicPr>
            <p:cNvPr id="38" name="Picture 37">
              <a:extLst>
                <a:ext uri="{FF2B5EF4-FFF2-40B4-BE49-F238E27FC236}">
                  <a16:creationId xmlns:a16="http://schemas.microsoft.com/office/drawing/2014/main" id="{1928DDFB-1B4D-A20D-9B50-FDF2828387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97314" y="4280114"/>
              <a:ext cx="737627" cy="737627"/>
            </a:xfrm>
            <a:prstGeom prst="rect">
              <a:avLst/>
            </a:prstGeom>
          </p:spPr>
        </p:pic>
      </p:grpSp>
      <p:sp>
        <p:nvSpPr>
          <p:cNvPr id="19" name="Trapezoid 18">
            <a:extLst>
              <a:ext uri="{FF2B5EF4-FFF2-40B4-BE49-F238E27FC236}">
                <a16:creationId xmlns:a16="http://schemas.microsoft.com/office/drawing/2014/main" id="{248AD188-10C9-8746-4640-5FFB018C26E3}"/>
              </a:ext>
            </a:extLst>
          </p:cNvPr>
          <p:cNvSpPr/>
          <p:nvPr/>
        </p:nvSpPr>
        <p:spPr>
          <a:xfrm rot="16200000">
            <a:off x="3481918" y="3405990"/>
            <a:ext cx="4149018" cy="697772"/>
          </a:xfrm>
          <a:custGeom>
            <a:avLst/>
            <a:gdLst>
              <a:gd name="connsiteX0" fmla="*/ 0 w 3837731"/>
              <a:gd name="connsiteY0" fmla="*/ 697769 h 697769"/>
              <a:gd name="connsiteX1" fmla="*/ 174442 w 3837731"/>
              <a:gd name="connsiteY1" fmla="*/ 0 h 697769"/>
              <a:gd name="connsiteX2" fmla="*/ 3663289 w 3837731"/>
              <a:gd name="connsiteY2" fmla="*/ 0 h 697769"/>
              <a:gd name="connsiteX3" fmla="*/ 3837731 w 3837731"/>
              <a:gd name="connsiteY3" fmla="*/ 697769 h 697769"/>
              <a:gd name="connsiteX4" fmla="*/ 0 w 3837731"/>
              <a:gd name="connsiteY4" fmla="*/ 697769 h 697769"/>
              <a:gd name="connsiteX0" fmla="*/ 0 w 3993374"/>
              <a:gd name="connsiteY0" fmla="*/ 697769 h 697769"/>
              <a:gd name="connsiteX1" fmla="*/ 174442 w 3993374"/>
              <a:gd name="connsiteY1" fmla="*/ 0 h 697769"/>
              <a:gd name="connsiteX2" fmla="*/ 3663289 w 3993374"/>
              <a:gd name="connsiteY2" fmla="*/ 0 h 697769"/>
              <a:gd name="connsiteX3" fmla="*/ 3993374 w 3993374"/>
              <a:gd name="connsiteY3" fmla="*/ 697769 h 697769"/>
              <a:gd name="connsiteX4" fmla="*/ 0 w 3993374"/>
              <a:gd name="connsiteY4" fmla="*/ 697769 h 697769"/>
              <a:gd name="connsiteX0" fmla="*/ 0 w 4149018"/>
              <a:gd name="connsiteY0" fmla="*/ 697772 h 697772"/>
              <a:gd name="connsiteX1" fmla="*/ 330086 w 4149018"/>
              <a:gd name="connsiteY1" fmla="*/ 0 h 697772"/>
              <a:gd name="connsiteX2" fmla="*/ 3818933 w 4149018"/>
              <a:gd name="connsiteY2" fmla="*/ 0 h 697772"/>
              <a:gd name="connsiteX3" fmla="*/ 4149018 w 4149018"/>
              <a:gd name="connsiteY3" fmla="*/ 697769 h 697772"/>
              <a:gd name="connsiteX4" fmla="*/ 0 w 4149018"/>
              <a:gd name="connsiteY4" fmla="*/ 697772 h 6977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49018" h="697772">
                <a:moveTo>
                  <a:pt x="0" y="697772"/>
                </a:moveTo>
                <a:lnTo>
                  <a:pt x="330086" y="0"/>
                </a:lnTo>
                <a:lnTo>
                  <a:pt x="3818933" y="0"/>
                </a:lnTo>
                <a:lnTo>
                  <a:pt x="4149018" y="697769"/>
                </a:lnTo>
                <a:lnTo>
                  <a:pt x="0" y="697772"/>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3378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79359-1A9B-0C26-83D1-D71FC4B769B6}"/>
              </a:ext>
            </a:extLst>
          </p:cNvPr>
          <p:cNvSpPr>
            <a:spLocks noGrp="1"/>
          </p:cNvSpPr>
          <p:nvPr>
            <p:ph type="title"/>
          </p:nvPr>
        </p:nvSpPr>
        <p:spPr/>
        <p:txBody>
          <a:bodyPr>
            <a:noAutofit/>
          </a:bodyPr>
          <a:lstStyle/>
          <a:p>
            <a:r>
              <a:rPr lang="en-US" sz="3600" dirty="0"/>
              <a:t>Presentation Guide</a:t>
            </a:r>
            <a:br>
              <a:rPr lang="en-US" sz="3600" dirty="0"/>
            </a:br>
            <a:br>
              <a:rPr lang="en-US" sz="3600" dirty="0"/>
            </a:br>
            <a:r>
              <a:rPr lang="en-US" sz="3600" dirty="0"/>
              <a:t>Confidential Computing Use Case Examples</a:t>
            </a:r>
          </a:p>
        </p:txBody>
      </p:sp>
    </p:spTree>
    <p:extLst>
      <p:ext uri="{BB962C8B-B14F-4D97-AF65-F5344CB8AC3E}">
        <p14:creationId xmlns:p14="http://schemas.microsoft.com/office/powerpoint/2010/main" val="384787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23E2ADC6-7E74-3ADD-C131-1F794D83D4FA}"/>
              </a:ext>
            </a:extLst>
          </p:cNvPr>
          <p:cNvPicPr>
            <a:picLocks noChangeAspect="1"/>
          </p:cNvPicPr>
          <p:nvPr/>
        </p:nvPicPr>
        <p:blipFill>
          <a:blip r:embed="rId3">
            <a:extLst>
              <a:ext uri="{28A0092B-C50C-407E-A947-70E740481C1C}">
                <a14:useLocalDpi xmlns:a14="http://schemas.microsoft.com/office/drawing/2010/main" val="0"/>
              </a:ext>
            </a:extLst>
          </a:blip>
          <a:srcRect l="558" r="558"/>
          <a:stretch/>
        </p:blipFill>
        <p:spPr>
          <a:xfrm>
            <a:off x="2082789" y="1753237"/>
            <a:ext cx="1606703" cy="1175266"/>
          </a:xfrm>
          <a:prstGeom prst="rect">
            <a:avLst/>
          </a:prstGeom>
          <a:ln w="38100">
            <a:noFill/>
          </a:ln>
          <a:effectLst/>
        </p:spPr>
      </p:pic>
      <p:pic>
        <p:nvPicPr>
          <p:cNvPr id="75" name="Picture 74">
            <a:extLst>
              <a:ext uri="{FF2B5EF4-FFF2-40B4-BE49-F238E27FC236}">
                <a16:creationId xmlns:a16="http://schemas.microsoft.com/office/drawing/2014/main" id="{D0130FBB-5965-5795-5942-53460A2EAFA6}"/>
              </a:ext>
            </a:extLst>
          </p:cNvPr>
          <p:cNvPicPr>
            <a:picLocks noChangeAspect="1"/>
          </p:cNvPicPr>
          <p:nvPr/>
        </p:nvPicPr>
        <p:blipFill>
          <a:blip r:embed="rId4">
            <a:extLst>
              <a:ext uri="{28A0092B-C50C-407E-A947-70E740481C1C}">
                <a14:useLocalDpi xmlns:a14="http://schemas.microsoft.com/office/drawing/2010/main" val="0"/>
              </a:ext>
            </a:extLst>
          </a:blip>
          <a:srcRect t="1807" b="1807"/>
          <a:stretch/>
        </p:blipFill>
        <p:spPr>
          <a:xfrm>
            <a:off x="3906767" y="1753237"/>
            <a:ext cx="1602564" cy="1178902"/>
          </a:xfrm>
          <a:prstGeom prst="rect">
            <a:avLst/>
          </a:prstGeom>
          <a:ln w="38100">
            <a:noFill/>
          </a:ln>
          <a:effectLst/>
        </p:spPr>
      </p:pic>
      <p:pic>
        <p:nvPicPr>
          <p:cNvPr id="76" name="Picture 4">
            <a:extLst>
              <a:ext uri="{FF2B5EF4-FFF2-40B4-BE49-F238E27FC236}">
                <a16:creationId xmlns:a16="http://schemas.microsoft.com/office/drawing/2014/main" id="{74527C58-52ED-96A3-3445-676E6F4C7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539351" y="1753237"/>
            <a:ext cx="1602564" cy="1172890"/>
          </a:xfrm>
          <a:prstGeom prst="rect">
            <a:avLst/>
          </a:prstGeom>
          <a:blipFill>
            <a:blip r:embed="rId6"/>
            <a:stretch>
              <a:fillRect/>
            </a:stretch>
          </a:blipFill>
          <a:ln w="38100">
            <a:noFill/>
          </a:ln>
          <a:effectLst/>
        </p:spPr>
      </p:pic>
      <p:pic>
        <p:nvPicPr>
          <p:cNvPr id="77" name="Picture 10">
            <a:extLst>
              <a:ext uri="{FF2B5EF4-FFF2-40B4-BE49-F238E27FC236}">
                <a16:creationId xmlns:a16="http://schemas.microsoft.com/office/drawing/2014/main" id="{17C9BDA9-3C9B-3616-E5CC-10A1A4DC7C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509" b="4509"/>
          <a:stretch/>
        </p:blipFill>
        <p:spPr bwMode="auto">
          <a:xfrm>
            <a:off x="3906767" y="3808596"/>
            <a:ext cx="1600200" cy="1186126"/>
          </a:xfrm>
          <a:prstGeom prst="rect">
            <a:avLst/>
          </a:prstGeom>
          <a:ln w="38100">
            <a:noFill/>
          </a:ln>
          <a:effectLst/>
          <a:extLst>
            <a:ext uri="{909E8E84-426E-40DD-AFC4-6F175D3DCCD1}">
              <a14:hiddenFill xmlns:a14="http://schemas.microsoft.com/office/drawing/2010/main">
                <a:solidFill>
                  <a:srgbClr val="FFFFFF"/>
                </a:solidFill>
              </a14:hiddenFill>
            </a:ext>
          </a:extLst>
        </p:spPr>
      </p:pic>
      <p:pic>
        <p:nvPicPr>
          <p:cNvPr id="78" name="Picture 8">
            <a:extLst>
              <a:ext uri="{FF2B5EF4-FFF2-40B4-BE49-F238E27FC236}">
                <a16:creationId xmlns:a16="http://schemas.microsoft.com/office/drawing/2014/main" id="{FB6A0F1D-2F77-4DEF-95F7-55B226957FF1}"/>
              </a:ext>
            </a:extLst>
          </p:cNvPr>
          <p:cNvPicPr>
            <a:picLocks noChangeArrowheads="1"/>
          </p:cNvPicPr>
          <p:nvPr/>
        </p:nvPicPr>
        <p:blipFill>
          <a:blip r:embed="rId8">
            <a:extLst>
              <a:ext uri="{28A0092B-C50C-407E-A947-70E740481C1C}">
                <a14:useLocalDpi xmlns:a14="http://schemas.microsoft.com/office/drawing/2010/main" val="0"/>
              </a:ext>
            </a:extLst>
          </a:blip>
          <a:srcRect l="2041" r="2041"/>
          <a:stretch/>
        </p:blipFill>
        <p:spPr bwMode="auto">
          <a:xfrm>
            <a:off x="5723059" y="3808596"/>
            <a:ext cx="1600200" cy="1174816"/>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CD389F-D685-4A19-9E05-22554F799D0E}"/>
              </a:ext>
            </a:extLst>
          </p:cNvPr>
          <p:cNvSpPr>
            <a:spLocks noGrp="1"/>
          </p:cNvSpPr>
          <p:nvPr>
            <p:ph type="title"/>
          </p:nvPr>
        </p:nvSpPr>
        <p:spPr/>
        <p:txBody>
          <a:bodyPr/>
          <a:lstStyle/>
          <a:p>
            <a:r>
              <a:rPr lang="en-US"/>
              <a:t>Highly Active in Confidential Computing</a:t>
            </a:r>
          </a:p>
        </p:txBody>
      </p:sp>
      <p:sp>
        <p:nvSpPr>
          <p:cNvPr id="13" name="Rectangle 12">
            <a:extLst>
              <a:ext uri="{FF2B5EF4-FFF2-40B4-BE49-F238E27FC236}">
                <a16:creationId xmlns:a16="http://schemas.microsoft.com/office/drawing/2014/main" id="{A0C1180D-1071-48F2-806C-95AEB83C219D}"/>
              </a:ext>
            </a:extLst>
          </p:cNvPr>
          <p:cNvSpPr>
            <a:spLocks noChangeAspect="1"/>
          </p:cNvSpPr>
          <p:nvPr/>
        </p:nvSpPr>
        <p:spPr>
          <a:xfrm>
            <a:off x="2088111" y="2860620"/>
            <a:ext cx="1604929"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Healthcare</a:t>
            </a:r>
            <a:endParaRPr lang="en-US" sz="1200">
              <a:solidFill>
                <a:srgbClr val="FFFFFF"/>
              </a:solidFill>
              <a:latin typeface="IntelOne Text Light" panose="020B0403020203020204" pitchFamily="34" charset="0"/>
              <a:cs typeface="Arial"/>
              <a:sym typeface="Intel Clear Bold"/>
            </a:endParaRPr>
          </a:p>
        </p:txBody>
      </p:sp>
      <p:sp>
        <p:nvSpPr>
          <p:cNvPr id="31" name="Rectangle 30">
            <a:extLst>
              <a:ext uri="{FF2B5EF4-FFF2-40B4-BE49-F238E27FC236}">
                <a16:creationId xmlns:a16="http://schemas.microsoft.com/office/drawing/2014/main" id="{1BAF35E1-4359-5B15-8D11-D9C8B2D785AA}"/>
              </a:ext>
            </a:extLst>
          </p:cNvPr>
          <p:cNvSpPr>
            <a:spLocks noChangeAspect="1"/>
          </p:cNvSpPr>
          <p:nvPr/>
        </p:nvSpPr>
        <p:spPr>
          <a:xfrm>
            <a:off x="3906769" y="2860620"/>
            <a:ext cx="1602564"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Financial Services</a:t>
            </a:r>
            <a:endParaRPr lang="en-US" sz="1200">
              <a:solidFill>
                <a:srgbClr val="FFFFFF"/>
              </a:solidFill>
              <a:latin typeface="IntelOne Text Light" panose="020B0403020203020204" pitchFamily="34" charset="0"/>
              <a:cs typeface="Arial"/>
              <a:sym typeface="Intel Clear Bold"/>
            </a:endParaRPr>
          </a:p>
        </p:txBody>
      </p:sp>
      <p:pic>
        <p:nvPicPr>
          <p:cNvPr id="33" name="Picture 32">
            <a:extLst>
              <a:ext uri="{FF2B5EF4-FFF2-40B4-BE49-F238E27FC236}">
                <a16:creationId xmlns:a16="http://schemas.microsoft.com/office/drawing/2014/main" id="{CA0D20EA-AEEC-07AF-D1A1-07744CD3416F}"/>
              </a:ext>
            </a:extLst>
          </p:cNvPr>
          <p:cNvPicPr>
            <a:picLocks noChangeArrowheads="1"/>
          </p:cNvPicPr>
          <p:nvPr/>
        </p:nvPicPr>
        <p:blipFill>
          <a:blip r:embed="rId9">
            <a:extLst>
              <a:ext uri="{28A0092B-C50C-407E-A947-70E740481C1C}">
                <a14:useLocalDpi xmlns:a14="http://schemas.microsoft.com/office/drawing/2010/main" val="0"/>
              </a:ext>
            </a:extLst>
          </a:blip>
          <a:srcRect/>
          <a:stretch/>
        </p:blipFill>
        <p:spPr bwMode="auto">
          <a:xfrm>
            <a:off x="5725422" y="1753237"/>
            <a:ext cx="1597244" cy="1159555"/>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6D503E8-6876-5E3A-7E51-C6A9EFB18C8F}"/>
              </a:ext>
            </a:extLst>
          </p:cNvPr>
          <p:cNvSpPr>
            <a:spLocks noChangeAspect="1"/>
          </p:cNvSpPr>
          <p:nvPr/>
        </p:nvSpPr>
        <p:spPr>
          <a:xfrm>
            <a:off x="5726015" y="2860620"/>
            <a:ext cx="1597833"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Retail</a:t>
            </a:r>
            <a:endParaRPr lang="en-US" sz="1200">
              <a:solidFill>
                <a:srgbClr val="FFFFFF"/>
              </a:solidFill>
              <a:latin typeface="IntelOne Text Light" panose="020B0403020203020204" pitchFamily="34" charset="0"/>
              <a:cs typeface="Arial"/>
              <a:sym typeface="Intel Clear Bold"/>
            </a:endParaRPr>
          </a:p>
        </p:txBody>
      </p:sp>
      <p:sp>
        <p:nvSpPr>
          <p:cNvPr id="37" name="Rectangle 36">
            <a:extLst>
              <a:ext uri="{FF2B5EF4-FFF2-40B4-BE49-F238E27FC236}">
                <a16:creationId xmlns:a16="http://schemas.microsoft.com/office/drawing/2014/main" id="{026D8C9F-3D90-3FFD-7B2E-FF33B6BE10B4}"/>
              </a:ext>
            </a:extLst>
          </p:cNvPr>
          <p:cNvSpPr>
            <a:spLocks noChangeAspect="1"/>
          </p:cNvSpPr>
          <p:nvPr/>
        </p:nvSpPr>
        <p:spPr>
          <a:xfrm>
            <a:off x="7539353" y="2860620"/>
            <a:ext cx="1602564"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Government</a:t>
            </a:r>
            <a:endParaRPr lang="en-US" sz="1200">
              <a:solidFill>
                <a:srgbClr val="FFFFFF"/>
              </a:solidFill>
              <a:latin typeface="IntelOne Text Light" panose="020B0403020203020204" pitchFamily="34" charset="0"/>
              <a:cs typeface="Arial"/>
              <a:sym typeface="Intel Clear Bold"/>
            </a:endParaRPr>
          </a:p>
        </p:txBody>
      </p:sp>
      <p:pic>
        <p:nvPicPr>
          <p:cNvPr id="39" name="Picture 38">
            <a:extLst>
              <a:ext uri="{FF2B5EF4-FFF2-40B4-BE49-F238E27FC236}">
                <a16:creationId xmlns:a16="http://schemas.microsoft.com/office/drawing/2014/main" id="{245A373F-30BA-E27C-7597-0D0BD362D1DA}"/>
              </a:ext>
            </a:extLst>
          </p:cNvPr>
          <p:cNvPicPr>
            <a:picLocks noChangeArrowheads="1"/>
          </p:cNvPicPr>
          <p:nvPr/>
        </p:nvPicPr>
        <p:blipFill>
          <a:blip r:embed="rId10">
            <a:extLst>
              <a:ext uri="{28A0092B-C50C-407E-A947-70E740481C1C}">
                <a14:useLocalDpi xmlns:a14="http://schemas.microsoft.com/office/drawing/2010/main" val="0"/>
              </a:ext>
            </a:extLst>
          </a:blip>
          <a:srcRect/>
          <a:stretch/>
        </p:blipFill>
        <p:spPr bwMode="auto">
          <a:xfrm>
            <a:off x="9355641" y="1753237"/>
            <a:ext cx="1597245" cy="1223407"/>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B8D76AE7-9AAC-A8D4-F3A0-07DD49C95B7D}"/>
              </a:ext>
            </a:extLst>
          </p:cNvPr>
          <p:cNvSpPr>
            <a:spLocks noChangeAspect="1"/>
          </p:cNvSpPr>
          <p:nvPr/>
        </p:nvSpPr>
        <p:spPr>
          <a:xfrm>
            <a:off x="9355644" y="2860620"/>
            <a:ext cx="1602564"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Industrial and Edge</a:t>
            </a:r>
          </a:p>
        </p:txBody>
      </p:sp>
      <p:sp>
        <p:nvSpPr>
          <p:cNvPr id="43" name="Rectangle 42">
            <a:extLst>
              <a:ext uri="{FF2B5EF4-FFF2-40B4-BE49-F238E27FC236}">
                <a16:creationId xmlns:a16="http://schemas.microsoft.com/office/drawing/2014/main" id="{3EB5D69A-21A1-3255-F013-39C230F7D681}"/>
              </a:ext>
            </a:extLst>
          </p:cNvPr>
          <p:cNvSpPr/>
          <p:nvPr/>
        </p:nvSpPr>
        <p:spPr>
          <a:xfrm>
            <a:off x="381000" y="2860620"/>
            <a:ext cx="129307" cy="129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0871ED8-2633-0687-073A-635CA7F6EAB3}"/>
              </a:ext>
            </a:extLst>
          </p:cNvPr>
          <p:cNvSpPr>
            <a:spLocks noChangeAspect="1"/>
          </p:cNvSpPr>
          <p:nvPr/>
        </p:nvSpPr>
        <p:spPr>
          <a:xfrm>
            <a:off x="502788" y="2504936"/>
            <a:ext cx="1126598" cy="355684"/>
          </a:xfrm>
          <a:prstGeom prst="rect">
            <a:avLst/>
          </a:prstGeom>
          <a:solidFill>
            <a:schemeClr val="accent5"/>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cs typeface="Arial"/>
                <a:sym typeface="Intel Clear Bold"/>
              </a:rPr>
              <a:t>Sectors</a:t>
            </a:r>
            <a:endParaRPr lang="en-US" sz="1400">
              <a:solidFill>
                <a:srgbClr val="FFFFFF"/>
              </a:solidFill>
              <a:latin typeface="IntelOne Text Medium" panose="020B0703020203020204" pitchFamily="34" charset="0"/>
              <a:cs typeface="Arial"/>
              <a:sym typeface="Intel Clear Bold"/>
            </a:endParaRPr>
          </a:p>
        </p:txBody>
      </p:sp>
      <p:pic>
        <p:nvPicPr>
          <p:cNvPr id="62" name="Picture 61">
            <a:extLst>
              <a:ext uri="{FF2B5EF4-FFF2-40B4-BE49-F238E27FC236}">
                <a16:creationId xmlns:a16="http://schemas.microsoft.com/office/drawing/2014/main" id="{C81AF5AF-5B0A-2A94-5654-9F6BDEBBDC85}"/>
              </a:ext>
            </a:extLst>
          </p:cNvPr>
          <p:cNvPicPr>
            <a:picLocks noChangeArrowheads="1"/>
          </p:cNvPicPr>
          <p:nvPr/>
        </p:nvPicPr>
        <p:blipFill>
          <a:blip r:embed="rId11">
            <a:extLst>
              <a:ext uri="{28A0092B-C50C-407E-A947-70E740481C1C}">
                <a14:useLocalDpi xmlns:a14="http://schemas.microsoft.com/office/drawing/2010/main" val="0"/>
              </a:ext>
            </a:extLst>
          </a:blip>
          <a:srcRect/>
          <a:stretch/>
        </p:blipFill>
        <p:spPr bwMode="auto">
          <a:xfrm>
            <a:off x="2089291" y="3808596"/>
            <a:ext cx="1600200" cy="1199822"/>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7E055BEC-2815-D0A9-87FB-6A42D3DD9C11}"/>
              </a:ext>
            </a:extLst>
          </p:cNvPr>
          <p:cNvSpPr>
            <a:spLocks noChangeAspect="1"/>
          </p:cNvSpPr>
          <p:nvPr/>
        </p:nvSpPr>
        <p:spPr>
          <a:xfrm>
            <a:off x="2088111" y="4901210"/>
            <a:ext cx="1602565"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Collaborative Analytics</a:t>
            </a:r>
          </a:p>
        </p:txBody>
      </p:sp>
      <p:sp>
        <p:nvSpPr>
          <p:cNvPr id="65" name="Rectangle 64">
            <a:extLst>
              <a:ext uri="{FF2B5EF4-FFF2-40B4-BE49-F238E27FC236}">
                <a16:creationId xmlns:a16="http://schemas.microsoft.com/office/drawing/2014/main" id="{48894A76-BEDE-1836-8584-369795857B06}"/>
              </a:ext>
            </a:extLst>
          </p:cNvPr>
          <p:cNvSpPr>
            <a:spLocks noChangeAspect="1"/>
          </p:cNvSpPr>
          <p:nvPr/>
        </p:nvSpPr>
        <p:spPr>
          <a:xfrm>
            <a:off x="3906768" y="4901210"/>
            <a:ext cx="1600200"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Confidential AI</a:t>
            </a:r>
            <a:endParaRPr lang="en-US" sz="1200">
              <a:solidFill>
                <a:srgbClr val="FFFFFF"/>
              </a:solidFill>
              <a:latin typeface="IntelOne Text Light" panose="020B0403020203020204" pitchFamily="34" charset="0"/>
              <a:cs typeface="Arial"/>
              <a:sym typeface="Intel Clear Bold"/>
            </a:endParaRPr>
          </a:p>
        </p:txBody>
      </p:sp>
      <p:sp>
        <p:nvSpPr>
          <p:cNvPr id="67" name="Rectangle 66">
            <a:extLst>
              <a:ext uri="{FF2B5EF4-FFF2-40B4-BE49-F238E27FC236}">
                <a16:creationId xmlns:a16="http://schemas.microsoft.com/office/drawing/2014/main" id="{AF5B8620-D9C7-F945-E60D-358CBFB7B8B9}"/>
              </a:ext>
            </a:extLst>
          </p:cNvPr>
          <p:cNvSpPr>
            <a:spLocks noChangeAspect="1"/>
          </p:cNvSpPr>
          <p:nvPr/>
        </p:nvSpPr>
        <p:spPr>
          <a:xfrm>
            <a:off x="5723058" y="4901210"/>
            <a:ext cx="1600202"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Privacy-preserving AdTech</a:t>
            </a:r>
          </a:p>
        </p:txBody>
      </p:sp>
      <p:pic>
        <p:nvPicPr>
          <p:cNvPr id="68" name="Picture 67">
            <a:extLst>
              <a:ext uri="{FF2B5EF4-FFF2-40B4-BE49-F238E27FC236}">
                <a16:creationId xmlns:a16="http://schemas.microsoft.com/office/drawing/2014/main" id="{8F8E3223-4F73-ED89-73ED-D976BB3A8C75}"/>
              </a:ext>
            </a:extLst>
          </p:cNvPr>
          <p:cNvPicPr>
            <a:picLocks noChangeArrowheads="1"/>
          </p:cNvPicPr>
          <p:nvPr/>
        </p:nvPicPr>
        <p:blipFill>
          <a:blip r:embed="rId12">
            <a:extLst>
              <a:ext uri="{28A0092B-C50C-407E-A947-70E740481C1C}">
                <a14:useLocalDpi xmlns:a14="http://schemas.microsoft.com/office/drawing/2010/main" val="0"/>
              </a:ext>
            </a:extLst>
          </a:blip>
          <a:srcRect/>
          <a:stretch/>
        </p:blipFill>
        <p:spPr bwMode="auto">
          <a:xfrm>
            <a:off x="7539352" y="3808596"/>
            <a:ext cx="1600200" cy="1160145"/>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EC329865-6605-D34F-88DB-6E325EEC9E08}"/>
              </a:ext>
            </a:extLst>
          </p:cNvPr>
          <p:cNvSpPr>
            <a:spLocks noChangeAspect="1"/>
          </p:cNvSpPr>
          <p:nvPr/>
        </p:nvSpPr>
        <p:spPr>
          <a:xfrm>
            <a:off x="7539352" y="4901210"/>
            <a:ext cx="1600200"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Privacy-preserving</a:t>
            </a:r>
          </a:p>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Blockchains</a:t>
            </a:r>
          </a:p>
        </p:txBody>
      </p:sp>
      <p:pic>
        <p:nvPicPr>
          <p:cNvPr id="70" name="Picture 69">
            <a:extLst>
              <a:ext uri="{FF2B5EF4-FFF2-40B4-BE49-F238E27FC236}">
                <a16:creationId xmlns:a16="http://schemas.microsoft.com/office/drawing/2014/main" id="{30A6A5C5-B8D5-D001-D6D8-3364BE50A44E}"/>
              </a:ext>
            </a:extLst>
          </p:cNvPr>
          <p:cNvPicPr>
            <a:picLocks noChangeArrowheads="1"/>
          </p:cNvPicPr>
          <p:nvPr/>
        </p:nvPicPr>
        <p:blipFill>
          <a:blip r:embed="rId13">
            <a:extLst>
              <a:ext uri="{28A0092B-C50C-407E-A947-70E740481C1C}">
                <a14:useLocalDpi xmlns:a14="http://schemas.microsoft.com/office/drawing/2010/main" val="0"/>
              </a:ext>
            </a:extLst>
          </a:blip>
          <a:srcRect/>
          <a:stretch/>
        </p:blipFill>
        <p:spPr bwMode="auto">
          <a:xfrm>
            <a:off x="9355641" y="3808596"/>
            <a:ext cx="1600200" cy="1107281"/>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5EAC28C-D763-76DD-6AB4-B7A9DDE53D33}"/>
              </a:ext>
            </a:extLst>
          </p:cNvPr>
          <p:cNvSpPr>
            <a:spLocks noChangeAspect="1"/>
          </p:cNvSpPr>
          <p:nvPr/>
        </p:nvSpPr>
        <p:spPr>
          <a:xfrm>
            <a:off x="9355643" y="4901210"/>
            <a:ext cx="1600200"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Data and Software IP Control</a:t>
            </a:r>
          </a:p>
        </p:txBody>
      </p:sp>
      <p:sp>
        <p:nvSpPr>
          <p:cNvPr id="3" name="Rectangle 2">
            <a:extLst>
              <a:ext uri="{FF2B5EF4-FFF2-40B4-BE49-F238E27FC236}">
                <a16:creationId xmlns:a16="http://schemas.microsoft.com/office/drawing/2014/main" id="{FC732F36-2586-0D6B-61A1-562911F2C362}"/>
              </a:ext>
            </a:extLst>
          </p:cNvPr>
          <p:cNvSpPr/>
          <p:nvPr/>
        </p:nvSpPr>
        <p:spPr>
          <a:xfrm>
            <a:off x="1629386" y="4415194"/>
            <a:ext cx="129307" cy="1293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F5D3DA-0E79-DBC9-F703-393A23AD4C4C}"/>
              </a:ext>
            </a:extLst>
          </p:cNvPr>
          <p:cNvSpPr>
            <a:spLocks noChangeAspect="1"/>
          </p:cNvSpPr>
          <p:nvPr/>
        </p:nvSpPr>
        <p:spPr>
          <a:xfrm>
            <a:off x="502788" y="4545524"/>
            <a:ext cx="1126598" cy="355684"/>
          </a:xfrm>
          <a:prstGeom prst="rect">
            <a:avLst/>
          </a:prstGeom>
          <a:solidFill>
            <a:schemeClr val="accent4"/>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cs typeface="Arial"/>
                <a:sym typeface="Intel Clear Bold"/>
              </a:rPr>
              <a:t>Usages</a:t>
            </a:r>
            <a:endParaRPr lang="en-US" sz="1400">
              <a:solidFill>
                <a:srgbClr val="FFFFFF"/>
              </a:solidFill>
              <a:latin typeface="IntelOne Text Medium" panose="020B0703020203020204" pitchFamily="34" charset="0"/>
              <a:cs typeface="Arial"/>
              <a:sym typeface="Intel Clear Bold"/>
            </a:endParaRPr>
          </a:p>
        </p:txBody>
      </p:sp>
      <p:sp>
        <p:nvSpPr>
          <p:cNvPr id="5" name="Rectangle 4">
            <a:extLst>
              <a:ext uri="{FF2B5EF4-FFF2-40B4-BE49-F238E27FC236}">
                <a16:creationId xmlns:a16="http://schemas.microsoft.com/office/drawing/2014/main" id="{1A725F23-0971-F54F-1E3B-0AD3F90728C6}"/>
              </a:ext>
            </a:extLst>
          </p:cNvPr>
          <p:cNvSpPr/>
          <p:nvPr/>
        </p:nvSpPr>
        <p:spPr>
          <a:xfrm>
            <a:off x="1565378" y="4350675"/>
            <a:ext cx="64008"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06EDFD-7D67-8630-7029-7EDF24A77847}"/>
              </a:ext>
            </a:extLst>
          </p:cNvPr>
          <p:cNvSpPr/>
          <p:nvPr/>
        </p:nvSpPr>
        <p:spPr>
          <a:xfrm>
            <a:off x="502788" y="2989927"/>
            <a:ext cx="6400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10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pic>
        <p:nvPicPr>
          <p:cNvPr id="2050" name="Picture 2" descr="Bosch logo and symbol, meaning, history, PNG">
            <a:extLst>
              <a:ext uri="{FF2B5EF4-FFF2-40B4-BE49-F238E27FC236}">
                <a16:creationId xmlns:a16="http://schemas.microsoft.com/office/drawing/2014/main" id="{0FF79DB6-A673-4B09-B2C7-87CFC890F65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697" b="24043"/>
          <a:stretch/>
        </p:blipFill>
        <p:spPr bwMode="auto">
          <a:xfrm>
            <a:off x="8997133" y="686143"/>
            <a:ext cx="2235620" cy="6724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3ED63D8-B8F0-E660-269B-4BC26A276368}"/>
              </a:ext>
            </a:extLst>
          </p:cNvPr>
          <p:cNvGrpSpPr/>
          <p:nvPr/>
        </p:nvGrpSpPr>
        <p:grpSpPr>
          <a:xfrm>
            <a:off x="6526811"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a:lnSpc>
                  <a:spcPct val="100000"/>
                </a:lnSpc>
                <a:spcBef>
                  <a:spcPts val="0"/>
                </a:spcBef>
              </a:pPr>
              <a:r>
                <a:rPr lang="en-US" sz="1200">
                  <a:solidFill>
                    <a:schemeClr val="tx2">
                      <a:lumMod val="50000"/>
                    </a:schemeClr>
                  </a:solidFill>
                  <a:latin typeface="IntelOne Text Light" panose="020B0403020203020204" pitchFamily="34" charset="0"/>
                  <a:ea typeface="+mn-lt"/>
                  <a:cs typeface="+mn-lt"/>
                </a:rPr>
                <a:t>Bosch develops Autonomous Driver Assistance Systems. ADAS AI models are most accurate when trained with unaltered camera footage.</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45720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Camera footage is loaded with regulated, personal information (faces, license plates, etc.)  Under GDPR regulations, Bosch incurs the highest standard of data protection.</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36576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Resolved by handling raw footage only inside Intel SGX enclaves, including data prep and model training stages.  Achieved higher model accuracy while maintaining compliance.</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chemeClr val="accent1"/>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Situation</a:t>
              </a:r>
              <a:endParaRPr lang="ru-RU" sz="1200">
                <a:solidFill>
                  <a:srgbClr val="FFFFFF"/>
                </a:solidFill>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Challenge</a:t>
              </a:r>
              <a:endParaRPr lang="ru-RU" sz="1200">
                <a:solidFill>
                  <a:srgbClr val="FFFFFF"/>
                </a:solidFill>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Solution</a:t>
              </a:r>
              <a:endParaRPr lang="ru-RU" sz="1200">
                <a:solidFill>
                  <a:srgbClr val="FFFFFF"/>
                </a:solidFill>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Confidential AI with Regulatory Compliance</a:t>
            </a:r>
          </a:p>
        </p:txBody>
      </p:sp>
      <p:pic>
        <p:nvPicPr>
          <p:cNvPr id="13" name="Picture 12">
            <a:extLst>
              <a:ext uri="{FF2B5EF4-FFF2-40B4-BE49-F238E27FC236}">
                <a16:creationId xmlns:a16="http://schemas.microsoft.com/office/drawing/2014/main" id="{BA124F18-2869-46AC-87FD-E6936EF84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01" r="6342"/>
          <a:stretch/>
        </p:blipFill>
        <p:spPr bwMode="auto">
          <a:xfrm>
            <a:off x="462456" y="1764683"/>
            <a:ext cx="5602014" cy="4153718"/>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5A50FCA-A287-B345-C136-8A8E8FC9ABC0}"/>
              </a:ext>
            </a:extLst>
          </p:cNvPr>
          <p:cNvSpPr/>
          <p:nvPr/>
        </p:nvSpPr>
        <p:spPr>
          <a:xfrm>
            <a:off x="4234853" y="2533288"/>
            <a:ext cx="767878" cy="760168"/>
          </a:xfrm>
          <a:prstGeom prst="rect">
            <a:avLst/>
          </a:prstGeom>
          <a:noFill/>
          <a:ln w="444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1BA820F5-442E-DF13-1AB7-FDA4B40CCAB2}"/>
              </a:ext>
            </a:extLst>
          </p:cNvPr>
          <p:cNvSpPr/>
          <p:nvPr/>
        </p:nvSpPr>
        <p:spPr>
          <a:xfrm>
            <a:off x="3255337" y="3371630"/>
            <a:ext cx="459156" cy="300226"/>
          </a:xfrm>
          <a:prstGeom prst="rect">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58BD4D82-2F86-D883-7750-A9BA2C083178}"/>
              </a:ext>
            </a:extLst>
          </p:cNvPr>
          <p:cNvSpPr/>
          <p:nvPr/>
        </p:nvSpPr>
        <p:spPr>
          <a:xfrm>
            <a:off x="1010399" y="3400614"/>
            <a:ext cx="555579" cy="363274"/>
          </a:xfrm>
          <a:prstGeom prst="rect">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833EB859-6602-224D-F667-E35BD73E58B9}"/>
              </a:ext>
            </a:extLst>
          </p:cNvPr>
          <p:cNvSpPr/>
          <p:nvPr/>
        </p:nvSpPr>
        <p:spPr>
          <a:xfrm>
            <a:off x="1934210" y="3260523"/>
            <a:ext cx="379468" cy="24812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371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DFA2B86-B490-48F9-8E68-AF0F46D60A13}"/>
              </a:ext>
            </a:extLst>
          </p:cNvPr>
          <p:cNvPicPr>
            <a:picLocks noChangeAspect="1" noChangeArrowheads="1"/>
          </p:cNvPicPr>
          <p:nvPr/>
        </p:nvPicPr>
        <p:blipFill rotWithShape="1">
          <a:blip r:embed="rId3">
            <a:alphaModFix amt="70000"/>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16482"/>
          <a:stretch/>
        </p:blipFill>
        <p:spPr bwMode="auto">
          <a:xfrm>
            <a:off x="231229" y="1754173"/>
            <a:ext cx="5948855" cy="4164227"/>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955397E3-1F45-9884-4CE9-DF78CC97F8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2329" y="731381"/>
            <a:ext cx="2378413" cy="5128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grpSp>
        <p:nvGrpSpPr>
          <p:cNvPr id="7" name="Group 6">
            <a:extLst>
              <a:ext uri="{FF2B5EF4-FFF2-40B4-BE49-F238E27FC236}">
                <a16:creationId xmlns:a16="http://schemas.microsoft.com/office/drawing/2014/main" id="{F3ED63D8-B8F0-E660-269B-4BC26A276368}"/>
              </a:ext>
            </a:extLst>
          </p:cNvPr>
          <p:cNvGrpSpPr/>
          <p:nvPr/>
        </p:nvGrpSpPr>
        <p:grpSpPr>
          <a:xfrm>
            <a:off x="6524561"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Proximus is Belgium’s largest communications service provider.  Cloud scalability and advanced analytics are key to their next-generation growth and services strategy.</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Data at Proximus can be highly regulated with respect to privacy and sovereignty. They require a solution to handle data in the public cloud while remaining compliant and in control of its governance.</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Three-tier data architecture and automated container  packaging where regulated data is protected and controlled in the cloud using Confidential Computing</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chemeClr val="accent1"/>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cs typeface="Arial"/>
                  <a:sym typeface="Intel Clear Bold"/>
                </a:rPr>
                <a:t>Situation</a:t>
              </a:r>
              <a:endParaRPr kumimoji="0" lang="ru-RU" sz="1200" b="0" i="0" u="none" strike="noStrike" kern="1200" cap="none" spc="0" normalizeH="0" baseline="0" noProof="0">
                <a:ln>
                  <a:noFill/>
                </a:ln>
                <a:solidFill>
                  <a:srgbClr val="FFFFFF"/>
                </a:solidFill>
                <a:effectLst/>
                <a:uLnTx/>
                <a:uFillTx/>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cs typeface="Arial"/>
                  <a:sym typeface="Intel Clear Bold"/>
                </a:rPr>
                <a:t>Challenge</a:t>
              </a:r>
              <a:endParaRPr kumimoji="0" lang="ru-RU" sz="1200" b="0" i="0" u="none" strike="noStrike" kern="1200" cap="none" spc="0" normalizeH="0" baseline="0" noProof="0">
                <a:ln>
                  <a:noFill/>
                </a:ln>
                <a:solidFill>
                  <a:srgbClr val="FFFFFF"/>
                </a:solidFill>
                <a:effectLst/>
                <a:uLnTx/>
                <a:uFillTx/>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cs typeface="Arial"/>
                  <a:sym typeface="Intel Clear Bold"/>
                </a:rPr>
                <a:t>Solution</a:t>
              </a:r>
              <a:endParaRPr kumimoji="0" lang="ru-RU" sz="1200" b="0" i="0" u="none" strike="noStrike" kern="1200" cap="none" spc="0" normalizeH="0" baseline="0" noProof="0">
                <a:ln>
                  <a:noFill/>
                </a:ln>
                <a:solidFill>
                  <a:srgbClr val="FFFFFF"/>
                </a:solidFill>
                <a:effectLst/>
                <a:uLnTx/>
                <a:uFillTx/>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IntelOne Display Regular" panose="020B0503020203020204" pitchFamily="34" charset="0"/>
              <a:buNone/>
              <a:tabLst/>
              <a:defRPr/>
            </a:pPr>
            <a:r>
              <a:rPr kumimoji="0" lang="en-US" sz="2000" b="0" i="0" u="none" strike="noStrike" kern="1200" cap="none" spc="0" normalizeH="0" baseline="0" noProof="0">
                <a:ln>
                  <a:noFill/>
                </a:ln>
                <a:solidFill>
                  <a:srgbClr val="0068B5"/>
                </a:solidFill>
                <a:effectLst/>
                <a:uLnTx/>
                <a:uFillTx/>
                <a:latin typeface="IntelOne Display Medium" panose="020B0703020203020204" pitchFamily="34" charset="0"/>
              </a:rPr>
              <a:t>Data Privacy, Control, and Sovereignty </a:t>
            </a:r>
          </a:p>
        </p:txBody>
      </p:sp>
      <p:sp>
        <p:nvSpPr>
          <p:cNvPr id="27" name="TextBox 26">
            <a:extLst>
              <a:ext uri="{FF2B5EF4-FFF2-40B4-BE49-F238E27FC236}">
                <a16:creationId xmlns:a16="http://schemas.microsoft.com/office/drawing/2014/main" id="{98E73677-E060-4C50-BAF5-6A22D2470906}"/>
              </a:ext>
            </a:extLst>
          </p:cNvPr>
          <p:cNvSpPr txBox="1"/>
          <p:nvPr/>
        </p:nvSpPr>
        <p:spPr>
          <a:xfrm>
            <a:off x="1487458" y="1794337"/>
            <a:ext cx="31612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IntelOne Display Regular" panose="020B0503020203020204" pitchFamily="34" charset="0"/>
              </a:rPr>
              <a:t>Automated container-based cloud foundation</a:t>
            </a:r>
          </a:p>
        </p:txBody>
      </p:sp>
      <p:sp>
        <p:nvSpPr>
          <p:cNvPr id="41" name="Rectangle 40">
            <a:extLst>
              <a:ext uri="{FF2B5EF4-FFF2-40B4-BE49-F238E27FC236}">
                <a16:creationId xmlns:a16="http://schemas.microsoft.com/office/drawing/2014/main" id="{C0F3933C-8CE3-2FE0-ED9D-9A5B3FE98924}"/>
              </a:ext>
            </a:extLst>
          </p:cNvPr>
          <p:cNvSpPr/>
          <p:nvPr/>
        </p:nvSpPr>
        <p:spPr>
          <a:xfrm>
            <a:off x="331423" y="3491459"/>
            <a:ext cx="1819131" cy="690410"/>
          </a:xfrm>
          <a:prstGeom prst="rect">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rPr>
              <a:t>Public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IntelOne Text Medium" panose="020B0703020203020204" pitchFamily="34" charset="0"/>
              </a:rPr>
              <a:t>Landing Zone</a:t>
            </a:r>
            <a:endPar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endParaRPr>
          </a:p>
        </p:txBody>
      </p:sp>
      <p:sp>
        <p:nvSpPr>
          <p:cNvPr id="42" name="Rectangle 41">
            <a:extLst>
              <a:ext uri="{FF2B5EF4-FFF2-40B4-BE49-F238E27FC236}">
                <a16:creationId xmlns:a16="http://schemas.microsoft.com/office/drawing/2014/main" id="{5FCF0140-F86A-9072-0A08-C469D3863D71}"/>
              </a:ext>
            </a:extLst>
          </p:cNvPr>
          <p:cNvSpPr>
            <a:spLocks noChangeAspect="1"/>
          </p:cNvSpPr>
          <p:nvPr/>
        </p:nvSpPr>
        <p:spPr>
          <a:xfrm>
            <a:off x="333670" y="4181875"/>
            <a:ext cx="1819131" cy="1641936"/>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182880" tIns="182880" rIns="182880" bIns="182880" numCol="1" spcCol="381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Open data, no secrets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Standard cloud deployment</a:t>
            </a:r>
          </a:p>
        </p:txBody>
      </p:sp>
      <p:sp>
        <p:nvSpPr>
          <p:cNvPr id="43" name="Rectangle 42">
            <a:extLst>
              <a:ext uri="{FF2B5EF4-FFF2-40B4-BE49-F238E27FC236}">
                <a16:creationId xmlns:a16="http://schemas.microsoft.com/office/drawing/2014/main" id="{EC4C1B5D-C051-6E00-6BB5-E09A12666EAF}"/>
              </a:ext>
            </a:extLst>
          </p:cNvPr>
          <p:cNvSpPr/>
          <p:nvPr/>
        </p:nvSpPr>
        <p:spPr>
          <a:xfrm>
            <a:off x="2290822" y="3491459"/>
            <a:ext cx="1819131" cy="690410"/>
          </a:xfrm>
          <a:prstGeom prst="rect">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rPr>
              <a:t>Private  Data Landing Zone</a:t>
            </a:r>
          </a:p>
        </p:txBody>
      </p:sp>
      <p:sp>
        <p:nvSpPr>
          <p:cNvPr id="44" name="Rectangle 43">
            <a:extLst>
              <a:ext uri="{FF2B5EF4-FFF2-40B4-BE49-F238E27FC236}">
                <a16:creationId xmlns:a16="http://schemas.microsoft.com/office/drawing/2014/main" id="{229FA19C-6307-65B5-2446-86C81B1D434D}"/>
              </a:ext>
            </a:extLst>
          </p:cNvPr>
          <p:cNvSpPr>
            <a:spLocks noChangeAspect="1"/>
          </p:cNvSpPr>
          <p:nvPr/>
        </p:nvSpPr>
        <p:spPr>
          <a:xfrm>
            <a:off x="2290822" y="4181871"/>
            <a:ext cx="1819135" cy="1641940"/>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182880" tIns="182880" rIns="182880" bIns="182880" numCol="1" spcCol="381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Internal confidential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Confidential cloud deployment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(VM isolation)</a:t>
            </a:r>
          </a:p>
        </p:txBody>
      </p:sp>
      <p:sp>
        <p:nvSpPr>
          <p:cNvPr id="13" name="Rectangle 12">
            <a:extLst>
              <a:ext uri="{FF2B5EF4-FFF2-40B4-BE49-F238E27FC236}">
                <a16:creationId xmlns:a16="http://schemas.microsoft.com/office/drawing/2014/main" id="{70D18E65-6242-0AC3-CB2F-B16862602651}"/>
              </a:ext>
            </a:extLst>
          </p:cNvPr>
          <p:cNvSpPr/>
          <p:nvPr/>
        </p:nvSpPr>
        <p:spPr>
          <a:xfrm>
            <a:off x="4239479" y="3491459"/>
            <a:ext cx="1827634" cy="690410"/>
          </a:xfrm>
          <a:prstGeom prst="rect">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rPr>
              <a:t>Regulated &amp; Sovereign Data Landing Zone</a:t>
            </a:r>
          </a:p>
        </p:txBody>
      </p:sp>
      <p:sp>
        <p:nvSpPr>
          <p:cNvPr id="14" name="Rectangle 13">
            <a:extLst>
              <a:ext uri="{FF2B5EF4-FFF2-40B4-BE49-F238E27FC236}">
                <a16:creationId xmlns:a16="http://schemas.microsoft.com/office/drawing/2014/main" id="{7EDF3381-A947-3D6A-DD63-E90202B8CD3E}"/>
              </a:ext>
            </a:extLst>
          </p:cNvPr>
          <p:cNvSpPr>
            <a:spLocks noChangeAspect="1"/>
          </p:cNvSpPr>
          <p:nvPr/>
        </p:nvSpPr>
        <p:spPr>
          <a:xfrm>
            <a:off x="4239479" y="4181871"/>
            <a:ext cx="1819135" cy="1641940"/>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182880" tIns="182880" rIns="182880" bIns="182880" numCol="1" spcCol="381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GDPR regulated subscriber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Confidential cloud deployment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a:t>
            </a:r>
            <a:r>
              <a:rPr lang="en-US" sz="1200">
                <a:solidFill>
                  <a:srgbClr val="004A86">
                    <a:lumMod val="50000"/>
                  </a:srgbClr>
                </a:solidFill>
                <a:latin typeface="IntelOne Text Light" panose="020B0403020203020204" pitchFamily="34" charset="0"/>
                <a:ea typeface="+mn-lt"/>
                <a:cs typeface="+mn-lt"/>
              </a:rPr>
              <a:t>A</a:t>
            </a: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pp isolation +  Geo location)</a:t>
            </a:r>
          </a:p>
        </p:txBody>
      </p:sp>
      <p:grpSp>
        <p:nvGrpSpPr>
          <p:cNvPr id="15" name="Group 14">
            <a:extLst>
              <a:ext uri="{FF2B5EF4-FFF2-40B4-BE49-F238E27FC236}">
                <a16:creationId xmlns:a16="http://schemas.microsoft.com/office/drawing/2014/main" id="{61117238-8035-4E70-A52E-EA95228462E6}"/>
              </a:ext>
            </a:extLst>
          </p:cNvPr>
          <p:cNvGrpSpPr/>
          <p:nvPr/>
        </p:nvGrpSpPr>
        <p:grpSpPr>
          <a:xfrm>
            <a:off x="1051035" y="3088123"/>
            <a:ext cx="4026577" cy="464128"/>
            <a:chOff x="1375266" y="3182714"/>
            <a:chExt cx="3702346" cy="312682"/>
          </a:xfrm>
        </p:grpSpPr>
        <p:cxnSp>
          <p:nvCxnSpPr>
            <p:cNvPr id="29" name="Straight Arrow Connector 28">
              <a:extLst>
                <a:ext uri="{FF2B5EF4-FFF2-40B4-BE49-F238E27FC236}">
                  <a16:creationId xmlns:a16="http://schemas.microsoft.com/office/drawing/2014/main" id="{BB55C404-9627-488F-9F2B-46DBFD56B882}"/>
                </a:ext>
              </a:extLst>
            </p:cNvPr>
            <p:cNvCxnSpPr>
              <a:cxnSpLocks/>
            </p:cNvCxnSpPr>
            <p:nvPr/>
          </p:nvCxnSpPr>
          <p:spPr>
            <a:xfrm>
              <a:off x="1375425" y="3182721"/>
              <a:ext cx="3702187" cy="0"/>
            </a:xfrm>
            <a:prstGeom prst="straightConnector1">
              <a:avLst/>
            </a:prstGeom>
            <a:ln w="38100">
              <a:solidFill>
                <a:schemeClr val="bg1"/>
              </a:solidFill>
              <a:headEnd type="none" w="med" len="sm"/>
              <a:tailEnd type="none" w="med" len="sm"/>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CE4C4489-51EE-4CC1-91F5-6E351677E7B8}"/>
                </a:ext>
              </a:extLst>
            </p:cNvPr>
            <p:cNvCxnSpPr>
              <a:cxnSpLocks/>
            </p:cNvCxnSpPr>
            <p:nvPr/>
          </p:nvCxnSpPr>
          <p:spPr>
            <a:xfrm>
              <a:off x="5074755" y="3182714"/>
              <a:ext cx="2857" cy="312682"/>
            </a:xfrm>
            <a:prstGeom prst="straightConnector1">
              <a:avLst/>
            </a:prstGeom>
            <a:ln w="38100">
              <a:solidFill>
                <a:schemeClr val="bg1"/>
              </a:solidFill>
              <a:headEnd type="none" w="med" len="sm"/>
              <a:tailEnd type="arrow" w="med" len="sm"/>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190ED9A-BD25-894E-7929-3EBB7FDAD450}"/>
                </a:ext>
              </a:extLst>
            </p:cNvPr>
            <p:cNvCxnSpPr>
              <a:cxnSpLocks/>
            </p:cNvCxnSpPr>
            <p:nvPr/>
          </p:nvCxnSpPr>
          <p:spPr>
            <a:xfrm>
              <a:off x="1375266" y="3182721"/>
              <a:ext cx="7961" cy="312675"/>
            </a:xfrm>
            <a:prstGeom prst="straightConnector1">
              <a:avLst/>
            </a:prstGeom>
            <a:ln w="38100">
              <a:solidFill>
                <a:schemeClr val="bg1"/>
              </a:solidFill>
              <a:headEnd type="none" w="med" len="sm"/>
              <a:tailEnd type="arrow" w="med" len="sm"/>
            </a:ln>
          </p:spPr>
          <p:style>
            <a:lnRef idx="1">
              <a:schemeClr val="dk1"/>
            </a:lnRef>
            <a:fillRef idx="0">
              <a:schemeClr val="dk1"/>
            </a:fillRef>
            <a:effectRef idx="0">
              <a:schemeClr val="dk1"/>
            </a:effectRef>
            <a:fontRef idx="minor">
              <a:schemeClr val="tx1"/>
            </a:fontRef>
          </p:style>
        </p:cxnSp>
      </p:grpSp>
      <p:cxnSp>
        <p:nvCxnSpPr>
          <p:cNvPr id="32" name="Straight Arrow Connector 31">
            <a:extLst>
              <a:ext uri="{FF2B5EF4-FFF2-40B4-BE49-F238E27FC236}">
                <a16:creationId xmlns:a16="http://schemas.microsoft.com/office/drawing/2014/main" id="{24FD15BC-5DF4-45D2-B1BD-A2A995A24716}"/>
              </a:ext>
            </a:extLst>
          </p:cNvPr>
          <p:cNvCxnSpPr>
            <a:cxnSpLocks/>
          </p:cNvCxnSpPr>
          <p:nvPr/>
        </p:nvCxnSpPr>
        <p:spPr>
          <a:xfrm>
            <a:off x="3064323" y="2379112"/>
            <a:ext cx="0" cy="1173139"/>
          </a:xfrm>
          <a:prstGeom prst="straightConnector1">
            <a:avLst/>
          </a:prstGeom>
          <a:ln w="38100">
            <a:solidFill>
              <a:schemeClr val="bg1"/>
            </a:solidFill>
            <a:headEnd type="none" w="med" len="sm"/>
            <a:tailEnd type="arrow" w="med" len="sm"/>
          </a:ln>
        </p:spPr>
        <p:style>
          <a:lnRef idx="1">
            <a:schemeClr val="dk1"/>
          </a:lnRef>
          <a:fillRef idx="0">
            <a:schemeClr val="dk1"/>
          </a:fillRef>
          <a:effectRef idx="0">
            <a:schemeClr val="dk1"/>
          </a:effectRef>
          <a:fontRef idx="minor">
            <a:schemeClr val="tx1"/>
          </a:fontRef>
        </p:style>
      </p:cxnSp>
      <p:grpSp>
        <p:nvGrpSpPr>
          <p:cNvPr id="21" name="Group 20">
            <a:extLst>
              <a:ext uri="{FF2B5EF4-FFF2-40B4-BE49-F238E27FC236}">
                <a16:creationId xmlns:a16="http://schemas.microsoft.com/office/drawing/2014/main" id="{1E2F2ABD-7213-49E6-BD10-9CF3C5894CBD}"/>
              </a:ext>
            </a:extLst>
          </p:cNvPr>
          <p:cNvGrpSpPr/>
          <p:nvPr/>
        </p:nvGrpSpPr>
        <p:grpSpPr>
          <a:xfrm>
            <a:off x="764536" y="2692650"/>
            <a:ext cx="606632" cy="606632"/>
            <a:chOff x="5653661" y="1009348"/>
            <a:chExt cx="606632" cy="606632"/>
          </a:xfrm>
        </p:grpSpPr>
        <p:sp>
          <p:nvSpPr>
            <p:cNvPr id="18" name="Freeform: Shape 17">
              <a:extLst>
                <a:ext uri="{FF2B5EF4-FFF2-40B4-BE49-F238E27FC236}">
                  <a16:creationId xmlns:a16="http://schemas.microsoft.com/office/drawing/2014/main" id="{F0CF44A3-2DF8-4BA8-864D-BE77890EE2D6}"/>
                </a:ext>
              </a:extLst>
            </p:cNvPr>
            <p:cNvSpPr/>
            <p:nvPr/>
          </p:nvSpPr>
          <p:spPr>
            <a:xfrm>
              <a:off x="5763491" y="1073727"/>
              <a:ext cx="415636" cy="464128"/>
            </a:xfrm>
            <a:custGeom>
              <a:avLst/>
              <a:gdLst>
                <a:gd name="connsiteX0" fmla="*/ 193964 w 415636"/>
                <a:gd name="connsiteY0" fmla="*/ 0 h 464128"/>
                <a:gd name="connsiteX1" fmla="*/ 6927 w 415636"/>
                <a:gd name="connsiteY1" fmla="*/ 124691 h 464128"/>
                <a:gd name="connsiteX2" fmla="*/ 0 w 415636"/>
                <a:gd name="connsiteY2" fmla="*/ 353291 h 464128"/>
                <a:gd name="connsiteX3" fmla="*/ 200891 w 415636"/>
                <a:gd name="connsiteY3" fmla="*/ 464128 h 464128"/>
                <a:gd name="connsiteX4" fmla="*/ 415636 w 415636"/>
                <a:gd name="connsiteY4" fmla="*/ 346364 h 464128"/>
                <a:gd name="connsiteX5" fmla="*/ 415636 w 415636"/>
                <a:gd name="connsiteY5" fmla="*/ 131618 h 464128"/>
                <a:gd name="connsiteX6" fmla="*/ 193964 w 415636"/>
                <a:gd name="connsiteY6" fmla="*/ 0 h 4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636" h="464128">
                  <a:moveTo>
                    <a:pt x="193964" y="0"/>
                  </a:moveTo>
                  <a:lnTo>
                    <a:pt x="6927" y="124691"/>
                  </a:lnTo>
                  <a:lnTo>
                    <a:pt x="0" y="353291"/>
                  </a:lnTo>
                  <a:lnTo>
                    <a:pt x="200891" y="464128"/>
                  </a:lnTo>
                  <a:lnTo>
                    <a:pt x="415636" y="346364"/>
                  </a:lnTo>
                  <a:lnTo>
                    <a:pt x="415636" y="131618"/>
                  </a:lnTo>
                  <a:lnTo>
                    <a:pt x="193964"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Box outline">
              <a:extLst>
                <a:ext uri="{FF2B5EF4-FFF2-40B4-BE49-F238E27FC236}">
                  <a16:creationId xmlns:a16="http://schemas.microsoft.com/office/drawing/2014/main" id="{731214CB-DC6A-4177-9F06-BF059D4893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3661" y="1009348"/>
              <a:ext cx="606632" cy="606632"/>
            </a:xfrm>
            <a:prstGeom prst="rect">
              <a:avLst/>
            </a:prstGeom>
          </p:spPr>
        </p:pic>
      </p:grpSp>
      <p:grpSp>
        <p:nvGrpSpPr>
          <p:cNvPr id="20" name="Group 19">
            <a:extLst>
              <a:ext uri="{FF2B5EF4-FFF2-40B4-BE49-F238E27FC236}">
                <a16:creationId xmlns:a16="http://schemas.microsoft.com/office/drawing/2014/main" id="{1B5DF708-86E1-4782-8E9D-D1D1DC4B4F6B}"/>
              </a:ext>
            </a:extLst>
          </p:cNvPr>
          <p:cNvGrpSpPr/>
          <p:nvPr/>
        </p:nvGrpSpPr>
        <p:grpSpPr>
          <a:xfrm>
            <a:off x="2761007" y="2692650"/>
            <a:ext cx="606632" cy="606632"/>
            <a:chOff x="6779772" y="953045"/>
            <a:chExt cx="606632" cy="606632"/>
          </a:xfrm>
        </p:grpSpPr>
        <p:sp>
          <p:nvSpPr>
            <p:cNvPr id="34" name="Freeform: Shape 33">
              <a:extLst>
                <a:ext uri="{FF2B5EF4-FFF2-40B4-BE49-F238E27FC236}">
                  <a16:creationId xmlns:a16="http://schemas.microsoft.com/office/drawing/2014/main" id="{3736E62C-95E5-45FB-BE1B-E10BBDE0896C}"/>
                </a:ext>
              </a:extLst>
            </p:cNvPr>
            <p:cNvSpPr/>
            <p:nvPr/>
          </p:nvSpPr>
          <p:spPr>
            <a:xfrm>
              <a:off x="6875743" y="1017424"/>
              <a:ext cx="415636" cy="464128"/>
            </a:xfrm>
            <a:custGeom>
              <a:avLst/>
              <a:gdLst>
                <a:gd name="connsiteX0" fmla="*/ 193964 w 415636"/>
                <a:gd name="connsiteY0" fmla="*/ 0 h 464128"/>
                <a:gd name="connsiteX1" fmla="*/ 6927 w 415636"/>
                <a:gd name="connsiteY1" fmla="*/ 124691 h 464128"/>
                <a:gd name="connsiteX2" fmla="*/ 0 w 415636"/>
                <a:gd name="connsiteY2" fmla="*/ 353291 h 464128"/>
                <a:gd name="connsiteX3" fmla="*/ 200891 w 415636"/>
                <a:gd name="connsiteY3" fmla="*/ 464128 h 464128"/>
                <a:gd name="connsiteX4" fmla="*/ 415636 w 415636"/>
                <a:gd name="connsiteY4" fmla="*/ 346364 h 464128"/>
                <a:gd name="connsiteX5" fmla="*/ 415636 w 415636"/>
                <a:gd name="connsiteY5" fmla="*/ 131618 h 464128"/>
                <a:gd name="connsiteX6" fmla="*/ 193964 w 415636"/>
                <a:gd name="connsiteY6" fmla="*/ 0 h 4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636" h="464128">
                  <a:moveTo>
                    <a:pt x="193964" y="0"/>
                  </a:moveTo>
                  <a:lnTo>
                    <a:pt x="6927" y="124691"/>
                  </a:lnTo>
                  <a:lnTo>
                    <a:pt x="0" y="353291"/>
                  </a:lnTo>
                  <a:lnTo>
                    <a:pt x="200891" y="464128"/>
                  </a:lnTo>
                  <a:lnTo>
                    <a:pt x="415636" y="346364"/>
                  </a:lnTo>
                  <a:lnTo>
                    <a:pt x="415636" y="131618"/>
                  </a:lnTo>
                  <a:lnTo>
                    <a:pt x="193964"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ox outline">
              <a:extLst>
                <a:ext uri="{FF2B5EF4-FFF2-40B4-BE49-F238E27FC236}">
                  <a16:creationId xmlns:a16="http://schemas.microsoft.com/office/drawing/2014/main" id="{C34165E4-EBDE-4A74-951F-C4A184D109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79772" y="953045"/>
              <a:ext cx="606632" cy="606632"/>
            </a:xfrm>
            <a:prstGeom prst="rect">
              <a:avLst/>
            </a:prstGeom>
          </p:spPr>
        </p:pic>
      </p:grpSp>
      <p:grpSp>
        <p:nvGrpSpPr>
          <p:cNvPr id="19" name="Group 18">
            <a:extLst>
              <a:ext uri="{FF2B5EF4-FFF2-40B4-BE49-F238E27FC236}">
                <a16:creationId xmlns:a16="http://schemas.microsoft.com/office/drawing/2014/main" id="{59D5BD52-75F0-48C4-93DC-F2D9469DD895}"/>
              </a:ext>
            </a:extLst>
          </p:cNvPr>
          <p:cNvGrpSpPr/>
          <p:nvPr/>
        </p:nvGrpSpPr>
        <p:grpSpPr>
          <a:xfrm>
            <a:off x="4765638" y="2692650"/>
            <a:ext cx="606632" cy="606632"/>
            <a:chOff x="7809123" y="896555"/>
            <a:chExt cx="606632" cy="606632"/>
          </a:xfrm>
        </p:grpSpPr>
        <p:sp>
          <p:nvSpPr>
            <p:cNvPr id="38" name="Freeform: Shape 37">
              <a:extLst>
                <a:ext uri="{FF2B5EF4-FFF2-40B4-BE49-F238E27FC236}">
                  <a16:creationId xmlns:a16="http://schemas.microsoft.com/office/drawing/2014/main" id="{4E9D3A88-D1C8-4A81-B3CB-BA77CA865988}"/>
                </a:ext>
              </a:extLst>
            </p:cNvPr>
            <p:cNvSpPr/>
            <p:nvPr/>
          </p:nvSpPr>
          <p:spPr>
            <a:xfrm>
              <a:off x="7912021" y="960934"/>
              <a:ext cx="415636" cy="464128"/>
            </a:xfrm>
            <a:custGeom>
              <a:avLst/>
              <a:gdLst>
                <a:gd name="connsiteX0" fmla="*/ 193964 w 415636"/>
                <a:gd name="connsiteY0" fmla="*/ 0 h 464128"/>
                <a:gd name="connsiteX1" fmla="*/ 6927 w 415636"/>
                <a:gd name="connsiteY1" fmla="*/ 124691 h 464128"/>
                <a:gd name="connsiteX2" fmla="*/ 0 w 415636"/>
                <a:gd name="connsiteY2" fmla="*/ 353291 h 464128"/>
                <a:gd name="connsiteX3" fmla="*/ 200891 w 415636"/>
                <a:gd name="connsiteY3" fmla="*/ 464128 h 464128"/>
                <a:gd name="connsiteX4" fmla="*/ 415636 w 415636"/>
                <a:gd name="connsiteY4" fmla="*/ 346364 h 464128"/>
                <a:gd name="connsiteX5" fmla="*/ 415636 w 415636"/>
                <a:gd name="connsiteY5" fmla="*/ 131618 h 464128"/>
                <a:gd name="connsiteX6" fmla="*/ 193964 w 415636"/>
                <a:gd name="connsiteY6" fmla="*/ 0 h 4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636" h="464128">
                  <a:moveTo>
                    <a:pt x="193964" y="0"/>
                  </a:moveTo>
                  <a:lnTo>
                    <a:pt x="6927" y="124691"/>
                  </a:lnTo>
                  <a:lnTo>
                    <a:pt x="0" y="353291"/>
                  </a:lnTo>
                  <a:lnTo>
                    <a:pt x="200891" y="464128"/>
                  </a:lnTo>
                  <a:lnTo>
                    <a:pt x="415636" y="346364"/>
                  </a:lnTo>
                  <a:lnTo>
                    <a:pt x="415636" y="131618"/>
                  </a:lnTo>
                  <a:lnTo>
                    <a:pt x="193964" y="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Box outline">
              <a:extLst>
                <a:ext uri="{FF2B5EF4-FFF2-40B4-BE49-F238E27FC236}">
                  <a16:creationId xmlns:a16="http://schemas.microsoft.com/office/drawing/2014/main" id="{7BFC2EC9-F84E-4EB6-964C-5053985C3B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9123" y="896555"/>
              <a:ext cx="606632" cy="606632"/>
            </a:xfrm>
            <a:prstGeom prst="rect">
              <a:avLst/>
            </a:prstGeom>
          </p:spPr>
        </p:pic>
      </p:grpSp>
    </p:spTree>
    <p:extLst>
      <p:ext uri="{BB962C8B-B14F-4D97-AF65-F5344CB8AC3E}">
        <p14:creationId xmlns:p14="http://schemas.microsoft.com/office/powerpoint/2010/main" val="411871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7025-2389-40C1-8AC0-056ADD55CBB0}"/>
              </a:ext>
            </a:extLst>
          </p:cNvPr>
          <p:cNvSpPr>
            <a:spLocks noGrp="1"/>
          </p:cNvSpPr>
          <p:nvPr>
            <p:ph type="title"/>
          </p:nvPr>
        </p:nvSpPr>
        <p:spPr>
          <a:xfrm>
            <a:off x="1529600" y="3585279"/>
            <a:ext cx="10283651" cy="1091827"/>
          </a:xfrm>
        </p:spPr>
        <p:txBody>
          <a:bodyPr/>
          <a:lstStyle/>
          <a:p>
            <a:r>
              <a:rPr lang="en-US" sz="4400"/>
              <a:t>Data Protection, Compliance &amp; Sovereignty with Intel Confidential Computing</a:t>
            </a:r>
          </a:p>
        </p:txBody>
      </p:sp>
      <p:sp>
        <p:nvSpPr>
          <p:cNvPr id="4" name="Text Placeholder 3">
            <a:extLst>
              <a:ext uri="{FF2B5EF4-FFF2-40B4-BE49-F238E27FC236}">
                <a16:creationId xmlns:a16="http://schemas.microsoft.com/office/drawing/2014/main" id="{A1480D89-4CCF-4AAA-8D1D-3469E4BC34C0}"/>
              </a:ext>
            </a:extLst>
          </p:cNvPr>
          <p:cNvSpPr>
            <a:spLocks noGrp="1"/>
          </p:cNvSpPr>
          <p:nvPr>
            <p:ph type="body" sz="quarter" idx="27"/>
          </p:nvPr>
        </p:nvSpPr>
        <p:spPr>
          <a:xfrm>
            <a:off x="1542473" y="4778609"/>
            <a:ext cx="10283651" cy="326776"/>
          </a:xfrm>
        </p:spPr>
        <p:txBody>
          <a:bodyPr>
            <a:noAutofit/>
          </a:bodyPr>
          <a:lstStyle/>
          <a:p>
            <a:r>
              <a:rPr lang="en-US"/>
              <a:t>Presenter name</a:t>
            </a:r>
          </a:p>
        </p:txBody>
      </p:sp>
      <p:sp>
        <p:nvSpPr>
          <p:cNvPr id="3" name="TextBox 2">
            <a:extLst>
              <a:ext uri="{FF2B5EF4-FFF2-40B4-BE49-F238E27FC236}">
                <a16:creationId xmlns:a16="http://schemas.microsoft.com/office/drawing/2014/main" id="{EDAAD305-261F-406B-8A4A-60EC2BB3A7EE}"/>
              </a:ext>
            </a:extLst>
          </p:cNvPr>
          <p:cNvSpPr txBox="1"/>
          <p:nvPr/>
        </p:nvSpPr>
        <p:spPr>
          <a:xfrm>
            <a:off x="9750508" y="11032"/>
            <a:ext cx="2441492" cy="246221"/>
          </a:xfrm>
          <a:prstGeom prst="rect">
            <a:avLst/>
          </a:prstGeom>
          <a:noFill/>
        </p:spPr>
        <p:txBody>
          <a:bodyPr wrap="square" rtlCol="0">
            <a:spAutoFit/>
          </a:bodyPr>
          <a:lstStyle/>
          <a:p>
            <a:pPr algn="r"/>
            <a:r>
              <a:rPr lang="en-US" sz="1000">
                <a:solidFill>
                  <a:schemeClr val="bg1"/>
                </a:solidFill>
              </a:rPr>
              <a:t>Release date November 3, 2023</a:t>
            </a:r>
          </a:p>
        </p:txBody>
      </p:sp>
    </p:spTree>
    <p:extLst>
      <p:ext uri="{BB962C8B-B14F-4D97-AF65-F5344CB8AC3E}">
        <p14:creationId xmlns:p14="http://schemas.microsoft.com/office/powerpoint/2010/main" val="371536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4" name="Straight Arrow Connector 1033">
            <a:extLst>
              <a:ext uri="{FF2B5EF4-FFF2-40B4-BE49-F238E27FC236}">
                <a16:creationId xmlns:a16="http://schemas.microsoft.com/office/drawing/2014/main" id="{73AA5E70-69ED-E4FF-A89B-4CE572199678}"/>
              </a:ext>
            </a:extLst>
          </p:cNvPr>
          <p:cNvCxnSpPr>
            <a:cxnSpLocks/>
            <a:stCxn id="38" idx="2"/>
            <a:endCxn id="25" idx="0"/>
          </p:cNvCxnSpPr>
          <p:nvPr/>
        </p:nvCxnSpPr>
        <p:spPr>
          <a:xfrm>
            <a:off x="2955652" y="5243773"/>
            <a:ext cx="1731" cy="497100"/>
          </a:xfrm>
          <a:prstGeom prst="straightConnector1">
            <a:avLst/>
          </a:prstGeom>
          <a:ln w="22225">
            <a:solidFill>
              <a:schemeClr val="accent1"/>
            </a:solidFill>
            <a:headEnd type="none" w="med" len="sm"/>
            <a:tailEnd type="arrow" w="med" len="sm"/>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6E51AB01-2BA0-48C7-B524-13B1B547DE70}"/>
              </a:ext>
            </a:extLst>
          </p:cNvPr>
          <p:cNvSpPr/>
          <p:nvPr/>
        </p:nvSpPr>
        <p:spPr>
          <a:xfrm>
            <a:off x="481179" y="1964583"/>
            <a:ext cx="1548800" cy="2060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E611B79-6629-4971-A85B-E90875F06755}"/>
              </a:ext>
            </a:extLst>
          </p:cNvPr>
          <p:cNvSpPr/>
          <p:nvPr/>
        </p:nvSpPr>
        <p:spPr>
          <a:xfrm>
            <a:off x="1839491" y="4420813"/>
            <a:ext cx="2232321" cy="82296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A0518F-1993-453C-B49E-C82CE17C3B3D}"/>
              </a:ext>
            </a:extLst>
          </p:cNvPr>
          <p:cNvSpPr/>
          <p:nvPr/>
        </p:nvSpPr>
        <p:spPr>
          <a:xfrm>
            <a:off x="598878" y="3278060"/>
            <a:ext cx="1313401" cy="578154"/>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grpSp>
        <p:nvGrpSpPr>
          <p:cNvPr id="7" name="Group 6">
            <a:extLst>
              <a:ext uri="{FF2B5EF4-FFF2-40B4-BE49-F238E27FC236}">
                <a16:creationId xmlns:a16="http://schemas.microsoft.com/office/drawing/2014/main" id="{F3ED63D8-B8F0-E660-269B-4BC26A276368}"/>
              </a:ext>
            </a:extLst>
          </p:cNvPr>
          <p:cNvGrpSpPr/>
          <p:nvPr/>
        </p:nvGrpSpPr>
        <p:grpSpPr>
          <a:xfrm>
            <a:off x="6526811"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a:lnSpc>
                  <a:spcPct val="100000"/>
                </a:lnSpc>
                <a:spcBef>
                  <a:spcPts val="0"/>
                </a:spcBef>
              </a:pPr>
              <a:r>
                <a:rPr lang="en-US" sz="1200">
                  <a:solidFill>
                    <a:schemeClr val="tx2">
                      <a:lumMod val="50000"/>
                    </a:schemeClr>
                  </a:solidFill>
                  <a:latin typeface="IntelOne Text Light" panose="020B0403020203020204" pitchFamily="34" charset="0"/>
                  <a:ea typeface="+mn-lt"/>
                  <a:cs typeface="+mn-lt"/>
                </a:rPr>
                <a:t>Novartis Biome develops diagnostic models and therapies for rare diseases. Rare disease information is sparse and dispersed across multiple hospitals and research institutions. </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45720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Patient information is private and highly regulated. Hospitals do not want to move data off-prem or disclose private records to </a:t>
              </a:r>
              <a:r>
                <a:rPr lang="en-US" sz="1200" err="1">
                  <a:solidFill>
                    <a:schemeClr val="tx2">
                      <a:lumMod val="50000"/>
                    </a:schemeClr>
                  </a:solidFill>
                  <a:latin typeface="IntelOne Text Light" panose="020B0403020203020204" pitchFamily="34" charset="0"/>
                  <a:ea typeface="+mn-lt"/>
                  <a:cs typeface="+mn-lt"/>
                </a:rPr>
                <a:t>BeeKeeperAI</a:t>
              </a:r>
              <a:r>
                <a:rPr lang="en-US" sz="1200">
                  <a:solidFill>
                    <a:schemeClr val="tx2">
                      <a:lumMod val="50000"/>
                    </a:schemeClr>
                  </a:solidFill>
                  <a:latin typeface="IntelOne Text Light" panose="020B0403020203020204" pitchFamily="34" charset="0"/>
                  <a:ea typeface="+mn-lt"/>
                  <a:cs typeface="+mn-lt"/>
                </a:rPr>
                <a:t> or Novartis</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365760" bIns="0" numCol="1" spcCol="38100" rtlCol="0" anchor="ctr">
              <a:noAutofit/>
            </a:bodyPr>
            <a:lstStyle/>
            <a:p>
              <a:r>
                <a:rPr lang="en-US" sz="1200" dirty="0">
                  <a:solidFill>
                    <a:schemeClr val="tx2">
                      <a:lumMod val="50000"/>
                    </a:schemeClr>
                  </a:solidFill>
                  <a:latin typeface="IntelOne Text Light" panose="020B0403020203020204" pitchFamily="34" charset="0"/>
                  <a:ea typeface="+mn-lt"/>
                  <a:cs typeface="+mn-lt"/>
                </a:rPr>
                <a:t>An Intel SGX-enabled </a:t>
              </a:r>
              <a:r>
                <a:rPr lang="en-US" sz="1200" dirty="0" err="1">
                  <a:solidFill>
                    <a:schemeClr val="tx2">
                      <a:lumMod val="50000"/>
                    </a:schemeClr>
                  </a:solidFill>
                  <a:latin typeface="IntelOne Text Light" panose="020B0403020203020204" pitchFamily="34" charset="0"/>
                  <a:ea typeface="+mn-lt"/>
                  <a:cs typeface="+mn-lt"/>
                </a:rPr>
                <a:t>BeeKeeperAI</a:t>
              </a:r>
              <a:r>
                <a:rPr lang="en-US" sz="1200" dirty="0">
                  <a:solidFill>
                    <a:schemeClr val="tx2">
                      <a:lumMod val="50000"/>
                    </a:schemeClr>
                  </a:solidFill>
                  <a:latin typeface="IntelOne Text Light" panose="020B0403020203020204" pitchFamily="34" charset="0"/>
                  <a:ea typeface="+mn-lt"/>
                  <a:cs typeface="+mn-lt"/>
                </a:rPr>
                <a:t> instance is integrated within each hospital’s cloud presence that analyzes private data and updates a master model’s weights. Neither Novartis nor </a:t>
              </a:r>
              <a:r>
                <a:rPr lang="en-US" sz="1200" dirty="0" err="1">
                  <a:solidFill>
                    <a:schemeClr val="tx2">
                      <a:lumMod val="50000"/>
                    </a:schemeClr>
                  </a:solidFill>
                  <a:latin typeface="IntelOne Text Light" panose="020B0403020203020204" pitchFamily="34" charset="0"/>
                  <a:ea typeface="+mn-lt"/>
                  <a:cs typeface="+mn-lt"/>
                </a:rPr>
                <a:t>BeeKeeperAI</a:t>
              </a:r>
              <a:r>
                <a:rPr lang="en-US" sz="1200" dirty="0">
                  <a:solidFill>
                    <a:schemeClr val="tx2">
                      <a:lumMod val="50000"/>
                    </a:schemeClr>
                  </a:solidFill>
                  <a:latin typeface="IntelOne Text Light" panose="020B0403020203020204" pitchFamily="34" charset="0"/>
                  <a:ea typeface="+mn-lt"/>
                  <a:cs typeface="+mn-lt"/>
                </a:rPr>
                <a:t> personnel ever see or store regulated health records.</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chemeClr val="accent1"/>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Situation</a:t>
              </a:r>
              <a:endParaRPr lang="ru-RU" sz="1200">
                <a:solidFill>
                  <a:srgbClr val="FFFFFF"/>
                </a:solidFill>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Challenge</a:t>
              </a:r>
              <a:endParaRPr lang="ru-RU" sz="1200">
                <a:solidFill>
                  <a:srgbClr val="FFFFFF"/>
                </a:solidFill>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Solution</a:t>
              </a:r>
              <a:endParaRPr lang="ru-RU" sz="1200">
                <a:solidFill>
                  <a:srgbClr val="FFFFFF"/>
                </a:solidFill>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Collaborative Computing with Regulated Data</a:t>
            </a:r>
          </a:p>
        </p:txBody>
      </p:sp>
      <p:pic>
        <p:nvPicPr>
          <p:cNvPr id="1026" name="Picture 2" descr="Download Novartis Logo in SVG Vector or PNG File Format - Logo.wine">
            <a:extLst>
              <a:ext uri="{FF2B5EF4-FFF2-40B4-BE49-F238E27FC236}">
                <a16:creationId xmlns:a16="http://schemas.microsoft.com/office/drawing/2014/main" id="{921F949A-1E54-49B8-A8BA-C2B4326BA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05" b="38058"/>
          <a:stretch/>
        </p:blipFill>
        <p:spPr bwMode="auto">
          <a:xfrm>
            <a:off x="8045910" y="445642"/>
            <a:ext cx="3591722" cy="544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eKeeperAI, Inc. logo">
            <a:extLst>
              <a:ext uri="{FF2B5EF4-FFF2-40B4-BE49-F238E27FC236}">
                <a16:creationId xmlns:a16="http://schemas.microsoft.com/office/drawing/2014/main" id="{51F00E96-FE6B-48E7-A2C4-0ABD47C00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046" y="1087819"/>
            <a:ext cx="2829604" cy="4469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64BD22F-0192-4E91-AD9A-07EE2A7F59A0}"/>
              </a:ext>
            </a:extLst>
          </p:cNvPr>
          <p:cNvSpPr/>
          <p:nvPr/>
        </p:nvSpPr>
        <p:spPr>
          <a:xfrm>
            <a:off x="679047" y="3366001"/>
            <a:ext cx="1153064" cy="402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dirty="0">
                <a:solidFill>
                  <a:schemeClr val="tx2"/>
                </a:solidFill>
                <a:latin typeface="IntelOne Text" panose="020B0503020203020204" pitchFamily="34" charset="0"/>
              </a:rPr>
              <a:t>Private Instance w/</a:t>
            </a:r>
            <a:r>
              <a:rPr lang="en-US" sz="1050" dirty="0" err="1">
                <a:solidFill>
                  <a:schemeClr val="tx2"/>
                </a:solidFill>
                <a:latin typeface="IntelOne Text" panose="020B0503020203020204" pitchFamily="34" charset="0"/>
              </a:rPr>
              <a:t>BeeKeeperAI</a:t>
            </a:r>
            <a:endParaRPr lang="en-US" sz="1050" dirty="0">
              <a:solidFill>
                <a:schemeClr val="tx2"/>
              </a:solidFill>
              <a:latin typeface="IntelOne Text" panose="020B0503020203020204" pitchFamily="34" charset="0"/>
            </a:endParaRPr>
          </a:p>
        </p:txBody>
      </p:sp>
      <p:pic>
        <p:nvPicPr>
          <p:cNvPr id="25" name="Picture 2" descr="Download Novartis Logo in SVG Vector or PNG File Format - Logo.wine">
            <a:extLst>
              <a:ext uri="{FF2B5EF4-FFF2-40B4-BE49-F238E27FC236}">
                <a16:creationId xmlns:a16="http://schemas.microsoft.com/office/drawing/2014/main" id="{1CED3694-4F07-45A0-8954-B3AD5DA8B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05" b="38058"/>
          <a:stretch/>
        </p:blipFill>
        <p:spPr bwMode="auto">
          <a:xfrm>
            <a:off x="1662211" y="5740873"/>
            <a:ext cx="2590344" cy="39263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2D5A2E4-BBC3-4174-8D35-5B69B369A236}"/>
              </a:ext>
            </a:extLst>
          </p:cNvPr>
          <p:cNvSpPr/>
          <p:nvPr/>
        </p:nvSpPr>
        <p:spPr>
          <a:xfrm>
            <a:off x="1943904" y="4540270"/>
            <a:ext cx="2023494" cy="5840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ctr"/>
            <a:r>
              <a:rPr lang="en-US" sz="1100" err="1">
                <a:solidFill>
                  <a:schemeClr val="tx2"/>
                </a:solidFill>
                <a:latin typeface="IntelOne Text" panose="020B0503020203020204" pitchFamily="34" charset="0"/>
              </a:rPr>
              <a:t>BeeKeeperAI</a:t>
            </a:r>
            <a:r>
              <a:rPr lang="en-US" sz="1100">
                <a:solidFill>
                  <a:schemeClr val="tx2"/>
                </a:solidFill>
                <a:latin typeface="IntelOne Text" panose="020B0503020203020204" pitchFamily="34" charset="0"/>
              </a:rPr>
              <a:t> </a:t>
            </a:r>
          </a:p>
          <a:p>
            <a:pPr algn="ctr"/>
            <a:r>
              <a:rPr lang="en-US" sz="1100">
                <a:solidFill>
                  <a:schemeClr val="tx2"/>
                </a:solidFill>
                <a:latin typeface="IntelOne Text" panose="020B0503020203020204" pitchFamily="34" charset="0"/>
              </a:rPr>
              <a:t>Consolidation Node</a:t>
            </a:r>
          </a:p>
        </p:txBody>
      </p:sp>
      <p:sp>
        <p:nvSpPr>
          <p:cNvPr id="49" name="TextBox 48">
            <a:extLst>
              <a:ext uri="{FF2B5EF4-FFF2-40B4-BE49-F238E27FC236}">
                <a16:creationId xmlns:a16="http://schemas.microsoft.com/office/drawing/2014/main" id="{9CCFF376-63BF-4261-B3DA-699E86A94D97}"/>
              </a:ext>
            </a:extLst>
          </p:cNvPr>
          <p:cNvSpPr txBox="1"/>
          <p:nvPr/>
        </p:nvSpPr>
        <p:spPr>
          <a:xfrm>
            <a:off x="761631" y="1696576"/>
            <a:ext cx="987896"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ea typeface="+mn-lt"/>
                <a:cs typeface="+mn-lt"/>
              </a:rPr>
              <a:t>Hospital 1</a:t>
            </a:r>
          </a:p>
        </p:txBody>
      </p:sp>
      <p:sp>
        <p:nvSpPr>
          <p:cNvPr id="54" name="TextBox 53">
            <a:extLst>
              <a:ext uri="{FF2B5EF4-FFF2-40B4-BE49-F238E27FC236}">
                <a16:creationId xmlns:a16="http://schemas.microsoft.com/office/drawing/2014/main" id="{81FA3E6F-A487-4ABC-A67F-A7A619E63283}"/>
              </a:ext>
            </a:extLst>
          </p:cNvPr>
          <p:cNvSpPr txBox="1"/>
          <p:nvPr/>
        </p:nvSpPr>
        <p:spPr>
          <a:xfrm>
            <a:off x="2065634" y="5349944"/>
            <a:ext cx="1783499" cy="232277"/>
          </a:xfrm>
          <a:prstGeom prst="rect">
            <a:avLst/>
          </a:prstGeom>
          <a:solidFill>
            <a:schemeClr val="bg1"/>
          </a:solidFill>
        </p:spPr>
        <p:txBody>
          <a:bodyPr wrap="square" lIns="91440" tIns="0" bIns="0" rtlCol="0" anchor="ctr">
            <a:noAutofit/>
          </a:bodyPr>
          <a:lstStyle/>
          <a:p>
            <a:pPr algn="ctr"/>
            <a:r>
              <a:rPr lang="en-US" sz="1100">
                <a:solidFill>
                  <a:schemeClr val="tx2"/>
                </a:solidFill>
                <a:latin typeface="IntelOne Text" panose="020B0503020203020204" pitchFamily="34" charset="0"/>
                <a:ea typeface="+mn-lt"/>
                <a:cs typeface="+mn-lt"/>
              </a:rPr>
              <a:t>Consolidated analysis </a:t>
            </a:r>
          </a:p>
        </p:txBody>
      </p:sp>
      <p:pic>
        <p:nvPicPr>
          <p:cNvPr id="21" name="Picture 2">
            <a:extLst>
              <a:ext uri="{FF2B5EF4-FFF2-40B4-BE49-F238E27FC236}">
                <a16:creationId xmlns:a16="http://schemas.microsoft.com/office/drawing/2014/main" id="{DCA04ED2-308D-E294-FD67-199E6E6C4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98878" y="2089384"/>
            <a:ext cx="1313401" cy="79144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DE605DFB-B77B-DF58-6B28-E1EE40109D0F}"/>
              </a:ext>
            </a:extLst>
          </p:cNvPr>
          <p:cNvCxnSpPr>
            <a:cxnSpLocks/>
          </p:cNvCxnSpPr>
          <p:nvPr/>
        </p:nvCxnSpPr>
        <p:spPr>
          <a:xfrm>
            <a:off x="1255579" y="4165561"/>
            <a:ext cx="3403444" cy="0"/>
          </a:xfrm>
          <a:prstGeom prst="straightConnector1">
            <a:avLst/>
          </a:prstGeom>
          <a:ln w="22225">
            <a:solidFill>
              <a:schemeClr val="accent1"/>
            </a:solidFill>
            <a:headEnd type="none" w="med" len="sm"/>
            <a:tailEnd type="none" w="med" len="sm"/>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45CF93F9-EA58-86F6-87F0-09C474DB1289}"/>
              </a:ext>
            </a:extLst>
          </p:cNvPr>
          <p:cNvCxnSpPr>
            <a:cxnSpLocks/>
            <a:stCxn id="28" idx="2"/>
          </p:cNvCxnSpPr>
          <p:nvPr/>
        </p:nvCxnSpPr>
        <p:spPr>
          <a:xfrm>
            <a:off x="2957383" y="4019881"/>
            <a:ext cx="0" cy="383507"/>
          </a:xfrm>
          <a:prstGeom prst="straightConnector1">
            <a:avLst/>
          </a:prstGeom>
          <a:ln w="22225">
            <a:solidFill>
              <a:schemeClr val="accent1"/>
            </a:solidFill>
            <a:headEnd type="none" w="med" len="sm"/>
            <a:tailEnd type="arrow" w="med" len="sm"/>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B9498EF-A1A6-50C0-C352-3372BF447FA6}"/>
              </a:ext>
            </a:extLst>
          </p:cNvPr>
          <p:cNvCxnSpPr>
            <a:cxnSpLocks/>
            <a:endCxn id="52" idx="2"/>
          </p:cNvCxnSpPr>
          <p:nvPr/>
        </p:nvCxnSpPr>
        <p:spPr>
          <a:xfrm flipV="1">
            <a:off x="4659023" y="4014794"/>
            <a:ext cx="0" cy="150760"/>
          </a:xfrm>
          <a:prstGeom prst="straightConnector1">
            <a:avLst/>
          </a:prstGeom>
          <a:ln w="22225">
            <a:solidFill>
              <a:schemeClr val="accent1"/>
            </a:solidFill>
            <a:headEnd type="none" w="med" len="sm"/>
            <a:tailEnd type="none" w="med" len="sm"/>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D400ABF-F750-12A8-3BAF-58BFF62A6385}"/>
              </a:ext>
            </a:extLst>
          </p:cNvPr>
          <p:cNvCxnSpPr>
            <a:cxnSpLocks/>
            <a:endCxn id="3" idx="2"/>
          </p:cNvCxnSpPr>
          <p:nvPr/>
        </p:nvCxnSpPr>
        <p:spPr>
          <a:xfrm flipH="1" flipV="1">
            <a:off x="1255579" y="4024968"/>
            <a:ext cx="165" cy="140586"/>
          </a:xfrm>
          <a:prstGeom prst="straightConnector1">
            <a:avLst/>
          </a:prstGeom>
          <a:ln w="22225">
            <a:solidFill>
              <a:schemeClr val="accent1"/>
            </a:solidFill>
            <a:headEnd type="none" w="med" len="sm"/>
            <a:tailEnd type="none" w="med" len="sm"/>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C15A3C98-E4DE-5D26-CF49-7F73EC40DE2C}"/>
              </a:ext>
            </a:extLst>
          </p:cNvPr>
          <p:cNvSpPr/>
          <p:nvPr/>
        </p:nvSpPr>
        <p:spPr>
          <a:xfrm>
            <a:off x="2182983" y="1959496"/>
            <a:ext cx="1548800" cy="2060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711BA96-9E71-9787-72F1-71580FD048ED}"/>
              </a:ext>
            </a:extLst>
          </p:cNvPr>
          <p:cNvSpPr/>
          <p:nvPr/>
        </p:nvSpPr>
        <p:spPr>
          <a:xfrm>
            <a:off x="2300683" y="3278060"/>
            <a:ext cx="1313400" cy="578154"/>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E40F4B2-D5F3-437E-B6ED-05C8277B7EAB}"/>
              </a:ext>
            </a:extLst>
          </p:cNvPr>
          <p:cNvSpPr/>
          <p:nvPr/>
        </p:nvSpPr>
        <p:spPr>
          <a:xfrm>
            <a:off x="2380851" y="3366001"/>
            <a:ext cx="1153064" cy="402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a:solidFill>
                  <a:schemeClr val="tx2"/>
                </a:solidFill>
                <a:latin typeface="IntelOne Text" panose="020B0503020203020204" pitchFamily="34" charset="0"/>
              </a:rPr>
              <a:t>Private Instance w/</a:t>
            </a:r>
            <a:r>
              <a:rPr lang="en-US" sz="1100" dirty="0" err="1">
                <a:solidFill>
                  <a:schemeClr val="tx2"/>
                </a:solidFill>
                <a:latin typeface="IntelOne Text" panose="020B0503020203020204" pitchFamily="34" charset="0"/>
              </a:rPr>
              <a:t>BeeKeeperAI</a:t>
            </a:r>
            <a:endParaRPr lang="en-US" sz="1100" dirty="0">
              <a:solidFill>
                <a:schemeClr val="tx2"/>
              </a:solidFill>
              <a:latin typeface="IntelOne Text" panose="020B0503020203020204" pitchFamily="34" charset="0"/>
            </a:endParaRPr>
          </a:p>
        </p:txBody>
      </p:sp>
      <p:sp>
        <p:nvSpPr>
          <p:cNvPr id="48" name="TextBox 47">
            <a:extLst>
              <a:ext uri="{FF2B5EF4-FFF2-40B4-BE49-F238E27FC236}">
                <a16:creationId xmlns:a16="http://schemas.microsoft.com/office/drawing/2014/main" id="{1132A3B6-3816-7E89-3D25-2F0F50AAB8CC}"/>
              </a:ext>
            </a:extLst>
          </p:cNvPr>
          <p:cNvSpPr txBox="1"/>
          <p:nvPr/>
        </p:nvSpPr>
        <p:spPr>
          <a:xfrm>
            <a:off x="2463435" y="1691489"/>
            <a:ext cx="987896"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ea typeface="+mn-lt"/>
                <a:cs typeface="+mn-lt"/>
              </a:rPr>
              <a:t>Hospital 2</a:t>
            </a:r>
          </a:p>
        </p:txBody>
      </p:sp>
      <p:sp>
        <p:nvSpPr>
          <p:cNvPr id="52" name="Rectangle 51">
            <a:extLst>
              <a:ext uri="{FF2B5EF4-FFF2-40B4-BE49-F238E27FC236}">
                <a16:creationId xmlns:a16="http://schemas.microsoft.com/office/drawing/2014/main" id="{2A18364C-E641-C906-1364-68FC8272D95F}"/>
              </a:ext>
            </a:extLst>
          </p:cNvPr>
          <p:cNvSpPr/>
          <p:nvPr/>
        </p:nvSpPr>
        <p:spPr>
          <a:xfrm>
            <a:off x="3884623" y="1954409"/>
            <a:ext cx="1548800" cy="2060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B4D725C-E22C-96D5-C3E7-303B27267083}"/>
              </a:ext>
            </a:extLst>
          </p:cNvPr>
          <p:cNvSpPr/>
          <p:nvPr/>
        </p:nvSpPr>
        <p:spPr>
          <a:xfrm>
            <a:off x="4002323" y="3278060"/>
            <a:ext cx="1313400" cy="578154"/>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1803C6D-F29D-D449-C7E5-45972CD667E6}"/>
              </a:ext>
            </a:extLst>
          </p:cNvPr>
          <p:cNvSpPr/>
          <p:nvPr/>
        </p:nvSpPr>
        <p:spPr>
          <a:xfrm>
            <a:off x="4082491" y="3366001"/>
            <a:ext cx="1153064" cy="402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dirty="0">
                <a:solidFill>
                  <a:schemeClr val="tx2"/>
                </a:solidFill>
                <a:latin typeface="IntelOne Text" panose="020B0503020203020204" pitchFamily="34" charset="0"/>
              </a:rPr>
              <a:t>Private Instance w/</a:t>
            </a:r>
            <a:r>
              <a:rPr lang="en-US" sz="1100" dirty="0" err="1">
                <a:solidFill>
                  <a:schemeClr val="tx2"/>
                </a:solidFill>
                <a:latin typeface="IntelOne Text" panose="020B0503020203020204" pitchFamily="34" charset="0"/>
              </a:rPr>
              <a:t>BeeKeeperAI</a:t>
            </a:r>
            <a:endParaRPr lang="en-US" sz="1100" dirty="0">
              <a:solidFill>
                <a:schemeClr val="tx2"/>
              </a:solidFill>
              <a:latin typeface="IntelOne Text" panose="020B0503020203020204" pitchFamily="34" charset="0"/>
            </a:endParaRPr>
          </a:p>
        </p:txBody>
      </p:sp>
      <p:sp>
        <p:nvSpPr>
          <p:cNvPr id="60" name="TextBox 59">
            <a:extLst>
              <a:ext uri="{FF2B5EF4-FFF2-40B4-BE49-F238E27FC236}">
                <a16:creationId xmlns:a16="http://schemas.microsoft.com/office/drawing/2014/main" id="{D3597EF0-80EC-9B02-8A68-8DBF7423A08D}"/>
              </a:ext>
            </a:extLst>
          </p:cNvPr>
          <p:cNvSpPr txBox="1"/>
          <p:nvPr/>
        </p:nvSpPr>
        <p:spPr>
          <a:xfrm>
            <a:off x="4165075" y="1686402"/>
            <a:ext cx="987896"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ea typeface="+mn-lt"/>
                <a:cs typeface="+mn-lt"/>
              </a:rPr>
              <a:t>Hospital 3</a:t>
            </a:r>
          </a:p>
        </p:txBody>
      </p:sp>
      <p:sp>
        <p:nvSpPr>
          <p:cNvPr id="11" name="Rectangle 10">
            <a:extLst>
              <a:ext uri="{FF2B5EF4-FFF2-40B4-BE49-F238E27FC236}">
                <a16:creationId xmlns:a16="http://schemas.microsoft.com/office/drawing/2014/main" id="{20626669-E94D-4AE0-BABD-3756BA8C2C1B}"/>
              </a:ext>
            </a:extLst>
          </p:cNvPr>
          <p:cNvSpPr/>
          <p:nvPr/>
        </p:nvSpPr>
        <p:spPr>
          <a:xfrm>
            <a:off x="598879" y="2804842"/>
            <a:ext cx="1313401" cy="402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IntelOne Text" panose="020B0503020203020204" pitchFamily="34" charset="0"/>
              </a:rPr>
              <a:t>Regulated Data</a:t>
            </a:r>
          </a:p>
        </p:txBody>
      </p:sp>
      <p:pic>
        <p:nvPicPr>
          <p:cNvPr id="1037" name="Picture 2">
            <a:extLst>
              <a:ext uri="{FF2B5EF4-FFF2-40B4-BE49-F238E27FC236}">
                <a16:creationId xmlns:a16="http://schemas.microsoft.com/office/drawing/2014/main" id="{652BA558-0181-2FDD-8EE7-966450905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303836" y="2089384"/>
            <a:ext cx="1310247" cy="77459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7D8BA6F7-BD97-63BC-10DB-A6D11E1538F0}"/>
              </a:ext>
            </a:extLst>
          </p:cNvPr>
          <p:cNvSpPr/>
          <p:nvPr/>
        </p:nvSpPr>
        <p:spPr>
          <a:xfrm>
            <a:off x="2300683" y="2799755"/>
            <a:ext cx="1313401" cy="402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IntelOne Text" panose="020B0503020203020204" pitchFamily="34" charset="0"/>
              </a:rPr>
              <a:t>Regulated Data</a:t>
            </a:r>
          </a:p>
        </p:txBody>
      </p:sp>
      <p:pic>
        <p:nvPicPr>
          <p:cNvPr id="1038" name="Picture 2">
            <a:extLst>
              <a:ext uri="{FF2B5EF4-FFF2-40B4-BE49-F238E27FC236}">
                <a16:creationId xmlns:a16="http://schemas.microsoft.com/office/drawing/2014/main" id="{487256A0-CCE2-936A-152F-22245A3E4E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002323" y="2088602"/>
            <a:ext cx="1316708" cy="784299"/>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DB426FA8-00AF-826C-5DA2-2757587016C7}"/>
              </a:ext>
            </a:extLst>
          </p:cNvPr>
          <p:cNvSpPr/>
          <p:nvPr/>
        </p:nvSpPr>
        <p:spPr>
          <a:xfrm>
            <a:off x="4002323" y="2794668"/>
            <a:ext cx="1313401" cy="402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IntelOne Text" panose="020B0503020203020204" pitchFamily="34" charset="0"/>
              </a:rPr>
              <a:t>Regulated Data</a:t>
            </a:r>
          </a:p>
        </p:txBody>
      </p:sp>
      <p:pic>
        <p:nvPicPr>
          <p:cNvPr id="1039" name="Picture 1038">
            <a:extLst>
              <a:ext uri="{FF2B5EF4-FFF2-40B4-BE49-F238E27FC236}">
                <a16:creationId xmlns:a16="http://schemas.microsoft.com/office/drawing/2014/main" id="{CCCDFC8F-B19A-66E6-D231-6CEE46A342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243" y="4591045"/>
            <a:ext cx="450722" cy="446259"/>
          </a:xfrm>
          <a:prstGeom prst="rect">
            <a:avLst/>
          </a:prstGeom>
        </p:spPr>
      </p:pic>
    </p:spTree>
    <p:extLst>
      <p:ext uri="{BB962C8B-B14F-4D97-AF65-F5344CB8AC3E}">
        <p14:creationId xmlns:p14="http://schemas.microsoft.com/office/powerpoint/2010/main" val="15999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A91716A-E534-6DD2-B30D-D5CF3781693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p:blipFill>
        <p:spPr bwMode="auto">
          <a:xfrm>
            <a:off x="0" y="1764684"/>
            <a:ext cx="6069079" cy="4153718"/>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BD31180-E784-467C-8562-8F20077620BD}"/>
              </a:ext>
            </a:extLst>
          </p:cNvPr>
          <p:cNvSpPr/>
          <p:nvPr/>
        </p:nvSpPr>
        <p:spPr>
          <a:xfrm>
            <a:off x="2913345" y="2633672"/>
            <a:ext cx="3199978" cy="1554197"/>
          </a:xfrm>
          <a:prstGeom prst="rect">
            <a:avLst/>
          </a:prstGeom>
          <a:gradFill>
            <a:gsLst>
              <a:gs pos="22000">
                <a:schemeClr val="bg1">
                  <a:lumMod val="85000"/>
                </a:schemeClr>
              </a:gs>
              <a:gs pos="67000">
                <a:srgbClr val="CCCCCC">
                  <a:alpha val="25000"/>
                </a:srgbClr>
              </a:gs>
              <a:gs pos="44000">
                <a:schemeClr val="bg1">
                  <a:lumMod val="85000"/>
                </a:schemeClr>
              </a:gs>
              <a:gs pos="1000">
                <a:schemeClr val="bg1">
                  <a:lumMod val="9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grpSp>
        <p:nvGrpSpPr>
          <p:cNvPr id="7" name="Group 6">
            <a:extLst>
              <a:ext uri="{FF2B5EF4-FFF2-40B4-BE49-F238E27FC236}">
                <a16:creationId xmlns:a16="http://schemas.microsoft.com/office/drawing/2014/main" id="{F3ED63D8-B8F0-E660-269B-4BC26A276368}"/>
              </a:ext>
            </a:extLst>
          </p:cNvPr>
          <p:cNvGrpSpPr/>
          <p:nvPr/>
        </p:nvGrpSpPr>
        <p:grpSpPr>
          <a:xfrm>
            <a:off x="6524565"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a:lnSpc>
                  <a:spcPct val="100000"/>
                </a:lnSpc>
                <a:spcBef>
                  <a:spcPts val="0"/>
                </a:spcBef>
              </a:pPr>
              <a:r>
                <a:rPr lang="en-US" sz="1200" dirty="0">
                  <a:solidFill>
                    <a:schemeClr val="tx2">
                      <a:lumMod val="50000"/>
                    </a:schemeClr>
                  </a:solidFill>
                  <a:latin typeface="IntelOne Text Light" panose="020B0403020203020204" pitchFamily="34" charset="0"/>
                  <a:ea typeface="+mn-lt"/>
                  <a:cs typeface="+mn-lt"/>
                </a:rPr>
                <a:t>Rapidly proliferating keys and certificates require strong protection and centralized management. HSM solutions are expensive and cloud solutions rely on CSP security and compliance.</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45720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Build a scalable, software-based key management system with HSM-like security that is technologically isolated from its cloud host</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36576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Fortanix bases its Self-Defending KMS software on Intel SGX to protect keys and certificates from external adversaries and the cloud provider and helps ensure the owner’s secrets remain under their control.</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rgbClr val="0068B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Situation</a:t>
              </a:r>
              <a:endParaRPr lang="ru-RU" sz="1200">
                <a:solidFill>
                  <a:srgbClr val="FFFFFF"/>
                </a:solidFill>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Challenge</a:t>
              </a:r>
              <a:endParaRPr lang="ru-RU" sz="1200">
                <a:solidFill>
                  <a:srgbClr val="FFFFFF"/>
                </a:solidFill>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Solution</a:t>
              </a:r>
              <a:endParaRPr lang="ru-RU" sz="1200">
                <a:solidFill>
                  <a:srgbClr val="FFFFFF"/>
                </a:solidFill>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High-Security Key Protection</a:t>
            </a:r>
          </a:p>
        </p:txBody>
      </p:sp>
      <p:pic>
        <p:nvPicPr>
          <p:cNvPr id="2050" name="Picture 2" descr="Fortanix Named One of the 10 Vendors Set to Innovate at the 2018 RSA Conference - Foundation Capital">
            <a:extLst>
              <a:ext uri="{FF2B5EF4-FFF2-40B4-BE49-F238E27FC236}">
                <a16:creationId xmlns:a16="http://schemas.microsoft.com/office/drawing/2014/main" id="{4BDCD688-8B05-4C23-9A2E-CC34CBD7C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4354" y="520489"/>
            <a:ext cx="3098425" cy="95741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D0220E-BDC4-4BC3-BDF0-C7E550EB081B}"/>
              </a:ext>
            </a:extLst>
          </p:cNvPr>
          <p:cNvGrpSpPr/>
          <p:nvPr/>
        </p:nvGrpSpPr>
        <p:grpSpPr>
          <a:xfrm>
            <a:off x="493763" y="2026180"/>
            <a:ext cx="2375338" cy="3386552"/>
            <a:chOff x="1744717" y="1734678"/>
            <a:chExt cx="2375338" cy="3386552"/>
          </a:xfrm>
        </p:grpSpPr>
        <p:sp>
          <p:nvSpPr>
            <p:cNvPr id="11" name="Rectangle 10">
              <a:extLst>
                <a:ext uri="{FF2B5EF4-FFF2-40B4-BE49-F238E27FC236}">
                  <a16:creationId xmlns:a16="http://schemas.microsoft.com/office/drawing/2014/main" id="{37F2F943-86AE-4136-B5FE-E65D3FB8080F}"/>
                </a:ext>
              </a:extLst>
            </p:cNvPr>
            <p:cNvSpPr/>
            <p:nvPr/>
          </p:nvSpPr>
          <p:spPr>
            <a:xfrm>
              <a:off x="1744717" y="1734678"/>
              <a:ext cx="2375338" cy="2331585"/>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A2636A-430A-4F1E-BB59-95B07DA667DD}"/>
                </a:ext>
              </a:extLst>
            </p:cNvPr>
            <p:cNvSpPr/>
            <p:nvPr/>
          </p:nvSpPr>
          <p:spPr>
            <a:xfrm>
              <a:off x="1907922" y="2342171"/>
              <a:ext cx="2048929" cy="82296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41F47F-27E4-4C4E-9885-C0BA4AA76777}"/>
                </a:ext>
              </a:extLst>
            </p:cNvPr>
            <p:cNvSpPr/>
            <p:nvPr/>
          </p:nvSpPr>
          <p:spPr>
            <a:xfrm>
              <a:off x="2018348" y="2469176"/>
              <a:ext cx="1828076" cy="5689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Operations Using Unencrypted Keys</a:t>
              </a:r>
            </a:p>
          </p:txBody>
        </p:sp>
        <p:sp>
          <p:nvSpPr>
            <p:cNvPr id="15" name="Rectangle 14">
              <a:extLst>
                <a:ext uri="{FF2B5EF4-FFF2-40B4-BE49-F238E27FC236}">
                  <a16:creationId xmlns:a16="http://schemas.microsoft.com/office/drawing/2014/main" id="{E7AD164A-9096-4B30-9712-01E7FCC5A972}"/>
                </a:ext>
              </a:extLst>
            </p:cNvPr>
            <p:cNvSpPr/>
            <p:nvPr/>
          </p:nvSpPr>
          <p:spPr>
            <a:xfrm>
              <a:off x="1907921" y="3253036"/>
              <a:ext cx="2048929" cy="643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IntelOne Text" panose="020B0503020203020204" pitchFamily="34" charset="0"/>
                </a:rPr>
                <a:t>Operations and Storage of Encrypted Keys</a:t>
              </a:r>
            </a:p>
          </p:txBody>
        </p:sp>
        <p:grpSp>
          <p:nvGrpSpPr>
            <p:cNvPr id="17" name="Group 16">
              <a:extLst>
                <a:ext uri="{FF2B5EF4-FFF2-40B4-BE49-F238E27FC236}">
                  <a16:creationId xmlns:a16="http://schemas.microsoft.com/office/drawing/2014/main" id="{B6823CCE-E7B3-4EF5-B653-68E9CA0EB2DE}"/>
                </a:ext>
              </a:extLst>
            </p:cNvPr>
            <p:cNvGrpSpPr/>
            <p:nvPr/>
          </p:nvGrpSpPr>
          <p:grpSpPr>
            <a:xfrm>
              <a:off x="2039404" y="1815654"/>
              <a:ext cx="1772994" cy="447082"/>
              <a:chOff x="10111746" y="5749923"/>
              <a:chExt cx="1772994" cy="447082"/>
            </a:xfrm>
          </p:grpSpPr>
          <p:pic>
            <p:nvPicPr>
              <p:cNvPr id="18" name="Picture 4" descr="Image result for fortanix">
                <a:extLst>
                  <a:ext uri="{FF2B5EF4-FFF2-40B4-BE49-F238E27FC236}">
                    <a16:creationId xmlns:a16="http://schemas.microsoft.com/office/drawing/2014/main" id="{DC2DDFF9-DA1E-4130-A157-1029F88D97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614"/>
              <a:stretch/>
            </p:blipFill>
            <p:spPr bwMode="auto">
              <a:xfrm>
                <a:off x="10111746" y="5749923"/>
                <a:ext cx="1078330" cy="429059"/>
              </a:xfrm>
              <a:prstGeom prst="rect">
                <a:avLst/>
              </a:prstGeom>
              <a:pattFill prst="wdUpDiag">
                <a:fgClr>
                  <a:schemeClr val="accent6"/>
                </a:fgClr>
                <a:bgClr>
                  <a:schemeClr val="accent6">
                    <a:lumMod val="60000"/>
                    <a:lumOff val="40000"/>
                  </a:schemeClr>
                </a:bgClr>
              </a:pattFill>
              <a:ln w="12700">
                <a:noFill/>
              </a:ln>
            </p:spPr>
          </p:pic>
          <p:sp>
            <p:nvSpPr>
              <p:cNvPr id="19" name="TextBox 18">
                <a:extLst>
                  <a:ext uri="{FF2B5EF4-FFF2-40B4-BE49-F238E27FC236}">
                    <a16:creationId xmlns:a16="http://schemas.microsoft.com/office/drawing/2014/main" id="{413E225E-4A50-455F-B76D-414D64EA5EB6}"/>
                  </a:ext>
                </a:extLst>
              </p:cNvPr>
              <p:cNvSpPr txBox="1"/>
              <p:nvPr/>
            </p:nvSpPr>
            <p:spPr>
              <a:xfrm>
                <a:off x="10308188" y="5950784"/>
                <a:ext cx="1576552" cy="246221"/>
              </a:xfrm>
              <a:prstGeom prst="rect">
                <a:avLst/>
              </a:prstGeom>
              <a:noFill/>
            </p:spPr>
            <p:txBody>
              <a:bodyPr wrap="square" rtlCol="0">
                <a:spAutoFit/>
              </a:bodyPr>
              <a:lstStyle/>
              <a:p>
                <a:r>
                  <a:rPr lang="en-US" sz="1000">
                    <a:solidFill>
                      <a:schemeClr val="tx2">
                        <a:lumMod val="50000"/>
                      </a:schemeClr>
                    </a:solidFill>
                    <a:latin typeface="IntelOne Text Light" panose="020B0403020203020204" pitchFamily="34" charset="0"/>
                  </a:rPr>
                  <a:t>Self-Defending KMS</a:t>
                </a:r>
              </a:p>
            </p:txBody>
          </p:sp>
        </p:grpSp>
        <p:sp>
          <p:nvSpPr>
            <p:cNvPr id="20" name="Rectangle 19">
              <a:extLst>
                <a:ext uri="{FF2B5EF4-FFF2-40B4-BE49-F238E27FC236}">
                  <a16:creationId xmlns:a16="http://schemas.microsoft.com/office/drawing/2014/main" id="{12B1D5A8-0354-4DDF-9AD2-CF0740EAE9D8}"/>
                </a:ext>
              </a:extLst>
            </p:cNvPr>
            <p:cNvSpPr/>
            <p:nvPr/>
          </p:nvSpPr>
          <p:spPr>
            <a:xfrm>
              <a:off x="1907921" y="4477898"/>
              <a:ext cx="2048929" cy="643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IntelOne Text" panose="020B0503020203020204" pitchFamily="34" charset="0"/>
                </a:rPr>
                <a:t>Host Cloud Provider’s Stack and Admins</a:t>
              </a:r>
            </a:p>
          </p:txBody>
        </p:sp>
        <p:grpSp>
          <p:nvGrpSpPr>
            <p:cNvPr id="21" name="Group 20">
              <a:extLst>
                <a:ext uri="{FF2B5EF4-FFF2-40B4-BE49-F238E27FC236}">
                  <a16:creationId xmlns:a16="http://schemas.microsoft.com/office/drawing/2014/main" id="{4C558573-925F-4A3B-BDD8-6993FBEB5ADD}"/>
                </a:ext>
              </a:extLst>
            </p:cNvPr>
            <p:cNvGrpSpPr/>
            <p:nvPr/>
          </p:nvGrpSpPr>
          <p:grpSpPr>
            <a:xfrm>
              <a:off x="2891260" y="3847993"/>
              <a:ext cx="82252" cy="746721"/>
              <a:chOff x="4394674" y="3801957"/>
              <a:chExt cx="176313" cy="903534"/>
            </a:xfrm>
          </p:grpSpPr>
          <p:sp>
            <p:nvSpPr>
              <p:cNvPr id="22" name="Rectangle 34">
                <a:extLst>
                  <a:ext uri="{FF2B5EF4-FFF2-40B4-BE49-F238E27FC236}">
                    <a16:creationId xmlns:a16="http://schemas.microsoft.com/office/drawing/2014/main" id="{F7A53631-2FB6-43A1-BC1B-74B2F476C53F}"/>
                  </a:ext>
                </a:extLst>
              </p:cNvPr>
              <p:cNvSpPr/>
              <p:nvPr/>
            </p:nvSpPr>
            <p:spPr>
              <a:xfrm>
                <a:off x="4394674" y="3801957"/>
                <a:ext cx="176313" cy="431922"/>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5">
                <a:extLst>
                  <a:ext uri="{FF2B5EF4-FFF2-40B4-BE49-F238E27FC236}">
                    <a16:creationId xmlns:a16="http://schemas.microsoft.com/office/drawing/2014/main" id="{C3B71730-E705-4485-8C39-FD5AE21BF652}"/>
                  </a:ext>
                </a:extLst>
              </p:cNvPr>
              <p:cNvSpPr/>
              <p:nvPr/>
            </p:nvSpPr>
            <p:spPr>
              <a:xfrm>
                <a:off x="4394674" y="4282505"/>
                <a:ext cx="176313" cy="422986"/>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2" h="376403">
                    <a:moveTo>
                      <a:pt x="2978" y="71484"/>
                    </a:moveTo>
                    <a:cubicBezTo>
                      <a:pt x="87563" y="68505"/>
                      <a:pt x="82792" y="14892"/>
                      <a:pt x="176312" y="0"/>
                    </a:cubicBezTo>
                    <a:lnTo>
                      <a:pt x="176312" y="376403"/>
                    </a:lnTo>
                    <a:lnTo>
                      <a:pt x="0" y="376403"/>
                    </a:lnTo>
                    <a:cubicBezTo>
                      <a:pt x="993" y="274763"/>
                      <a:pt x="1985" y="173124"/>
                      <a:pt x="2978" y="714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TextBox 31">
            <a:extLst>
              <a:ext uri="{FF2B5EF4-FFF2-40B4-BE49-F238E27FC236}">
                <a16:creationId xmlns:a16="http://schemas.microsoft.com/office/drawing/2014/main" id="{CE75717B-8FCE-43D4-ADC2-A5816EE6B163}"/>
              </a:ext>
            </a:extLst>
          </p:cNvPr>
          <p:cNvSpPr txBox="1"/>
          <p:nvPr/>
        </p:nvSpPr>
        <p:spPr>
          <a:xfrm>
            <a:off x="3650325" y="2815451"/>
            <a:ext cx="2179259" cy="184666"/>
          </a:xfrm>
          <a:prstGeom prst="rect">
            <a:avLst/>
          </a:prstGeom>
          <a:noFill/>
        </p:spPr>
        <p:txBody>
          <a:bodyPr wrap="square" lIns="0" tIns="0" rIns="0" bIns="0" anchor="ctr">
            <a:spAutoFit/>
          </a:bodyPr>
          <a:lstStyle/>
          <a:p>
            <a:r>
              <a:rPr lang="en-US" sz="1200">
                <a:solidFill>
                  <a:srgbClr val="004A86">
                    <a:lumMod val="50000"/>
                  </a:srgbClr>
                </a:solidFill>
                <a:latin typeface="IntelOne Text Light" panose="020B0403020203020204" pitchFamily="34" charset="0"/>
                <a:ea typeface="+mn-lt"/>
                <a:cs typeface="+mn-lt"/>
              </a:rPr>
              <a:t>On-prem infrastructure</a:t>
            </a:r>
            <a:endParaRPr lang="en-US"/>
          </a:p>
        </p:txBody>
      </p:sp>
      <p:sp>
        <p:nvSpPr>
          <p:cNvPr id="33" name="TextBox 32">
            <a:extLst>
              <a:ext uri="{FF2B5EF4-FFF2-40B4-BE49-F238E27FC236}">
                <a16:creationId xmlns:a16="http://schemas.microsoft.com/office/drawing/2014/main" id="{D086F31A-DE33-4A16-9669-F68D92EEDA15}"/>
              </a:ext>
            </a:extLst>
          </p:cNvPr>
          <p:cNvSpPr txBox="1"/>
          <p:nvPr/>
        </p:nvSpPr>
        <p:spPr>
          <a:xfrm>
            <a:off x="3650325" y="3310210"/>
            <a:ext cx="1313751" cy="184666"/>
          </a:xfrm>
          <a:prstGeom prst="rect">
            <a:avLst/>
          </a:prstGeom>
          <a:noFill/>
        </p:spPr>
        <p:txBody>
          <a:bodyPr wrap="square" lIns="0" tIns="0" rIns="0" bIns="0" anchor="ctr">
            <a:spAutoFit/>
          </a:bodyPr>
          <a:lstStyle/>
          <a:p>
            <a:r>
              <a:rPr lang="en-US" sz="1200">
                <a:solidFill>
                  <a:srgbClr val="004A86">
                    <a:lumMod val="50000"/>
                  </a:srgbClr>
                </a:solidFill>
                <a:latin typeface="IntelOne Text Light" panose="020B0403020203020204" pitchFamily="34" charset="0"/>
                <a:ea typeface="+mn-lt"/>
                <a:cs typeface="+mn-lt"/>
              </a:rPr>
              <a:t>Other clouds</a:t>
            </a:r>
            <a:endParaRPr lang="en-US"/>
          </a:p>
        </p:txBody>
      </p:sp>
      <p:sp>
        <p:nvSpPr>
          <p:cNvPr id="34" name="TextBox 33">
            <a:extLst>
              <a:ext uri="{FF2B5EF4-FFF2-40B4-BE49-F238E27FC236}">
                <a16:creationId xmlns:a16="http://schemas.microsoft.com/office/drawing/2014/main" id="{EBB3664E-7CD7-4D2C-8F8E-E745476AB65F}"/>
              </a:ext>
            </a:extLst>
          </p:cNvPr>
          <p:cNvSpPr txBox="1"/>
          <p:nvPr/>
        </p:nvSpPr>
        <p:spPr>
          <a:xfrm>
            <a:off x="3650325" y="3793047"/>
            <a:ext cx="1313751" cy="184666"/>
          </a:xfrm>
          <a:prstGeom prst="rect">
            <a:avLst/>
          </a:prstGeom>
          <a:noFill/>
        </p:spPr>
        <p:txBody>
          <a:bodyPr wrap="square" lIns="0" tIns="0" rIns="0" bIns="0" anchor="ctr">
            <a:spAutoFit/>
          </a:bodyPr>
          <a:lstStyle/>
          <a:p>
            <a:r>
              <a:rPr lang="en-US" sz="1200">
                <a:solidFill>
                  <a:srgbClr val="004A86">
                    <a:lumMod val="50000"/>
                  </a:srgbClr>
                </a:solidFill>
                <a:latin typeface="IntelOne Text Light" panose="020B0403020203020204" pitchFamily="34" charset="0"/>
                <a:ea typeface="+mn-lt"/>
                <a:cs typeface="+mn-lt"/>
              </a:rPr>
              <a:t>Legacy HSMs</a:t>
            </a:r>
            <a:endParaRPr lang="en-US"/>
          </a:p>
        </p:txBody>
      </p:sp>
      <p:cxnSp>
        <p:nvCxnSpPr>
          <p:cNvPr id="3" name="Straight Arrow Connector 2">
            <a:extLst>
              <a:ext uri="{FF2B5EF4-FFF2-40B4-BE49-F238E27FC236}">
                <a16:creationId xmlns:a16="http://schemas.microsoft.com/office/drawing/2014/main" id="{5246B0F3-1CAD-0BC7-42A0-360E12776C91}"/>
              </a:ext>
            </a:extLst>
          </p:cNvPr>
          <p:cNvCxnSpPr>
            <a:cxnSpLocks/>
          </p:cNvCxnSpPr>
          <p:nvPr/>
        </p:nvCxnSpPr>
        <p:spPr>
          <a:xfrm flipH="1">
            <a:off x="2913345" y="3884354"/>
            <a:ext cx="705362" cy="0"/>
          </a:xfrm>
          <a:prstGeom prst="straightConnector1">
            <a:avLst/>
          </a:pr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6AFEA1FE-321C-767F-58C4-47146DB12F1F}"/>
              </a:ext>
            </a:extLst>
          </p:cNvPr>
          <p:cNvCxnSpPr>
            <a:cxnSpLocks/>
          </p:cNvCxnSpPr>
          <p:nvPr/>
        </p:nvCxnSpPr>
        <p:spPr>
          <a:xfrm flipH="1" flipV="1">
            <a:off x="2913345" y="3396069"/>
            <a:ext cx="710678" cy="6474"/>
          </a:xfrm>
          <a:prstGeom prst="straightConnector1">
            <a:avLst/>
          </a:pr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1B85C8E-EAF5-4E8C-E4C4-241BC164E8D8}"/>
              </a:ext>
            </a:extLst>
          </p:cNvPr>
          <p:cNvCxnSpPr>
            <a:cxnSpLocks/>
          </p:cNvCxnSpPr>
          <p:nvPr/>
        </p:nvCxnSpPr>
        <p:spPr>
          <a:xfrm flipH="1">
            <a:off x="2913345" y="2907784"/>
            <a:ext cx="705362" cy="0"/>
          </a:xfrm>
          <a:prstGeom prst="straightConnector1">
            <a:avLst/>
          </a:pr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758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D47DC-EC1E-157C-5408-19411B98DBB1}"/>
              </a:ext>
            </a:extLst>
          </p:cNvPr>
          <p:cNvSpPr>
            <a:spLocks noGrp="1"/>
          </p:cNvSpPr>
          <p:nvPr>
            <p:ph type="title"/>
          </p:nvPr>
        </p:nvSpPr>
        <p:spPr/>
        <p:txBody>
          <a:bodyPr>
            <a:noAutofit/>
          </a:bodyPr>
          <a:lstStyle/>
          <a:p>
            <a:r>
              <a:rPr lang="en-US" sz="3600" dirty="0"/>
              <a:t>Presentation Guide</a:t>
            </a:r>
            <a:br>
              <a:rPr lang="en-US" sz="3600" dirty="0"/>
            </a:br>
            <a:br>
              <a:rPr lang="en-US" sz="3600" dirty="0"/>
            </a:br>
            <a:r>
              <a:rPr lang="en-US" sz="3600" dirty="0"/>
              <a:t>Compliance &amp; the Opportunity Presented by Confidential Computing</a:t>
            </a:r>
          </a:p>
        </p:txBody>
      </p:sp>
    </p:spTree>
    <p:extLst>
      <p:ext uri="{BB962C8B-B14F-4D97-AF65-F5344CB8AC3E}">
        <p14:creationId xmlns:p14="http://schemas.microsoft.com/office/powerpoint/2010/main" val="1357819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DDA8-2EB6-C85B-8D3C-35C063AB8669}"/>
            </a:ext>
          </a:extLst>
        </p:cNvPr>
        <p:cNvGrpSpPr/>
        <p:nvPr/>
      </p:nvGrpSpPr>
      <p:grpSpPr>
        <a:xfrm>
          <a:off x="0" y="0"/>
          <a:ext cx="0" cy="0"/>
          <a:chOff x="0" y="0"/>
          <a:chExt cx="0" cy="0"/>
        </a:xfrm>
      </p:grpSpPr>
      <p:pic>
        <p:nvPicPr>
          <p:cNvPr id="1050" name="Picture 26" descr="Single Bin by Todd Klassy">
            <a:extLst>
              <a:ext uri="{FF2B5EF4-FFF2-40B4-BE49-F238E27FC236}">
                <a16:creationId xmlns:a16="http://schemas.microsoft.com/office/drawing/2014/main" id="{124D0E17-DE2E-B69D-DCB0-D3A86C92D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46" r="18729"/>
          <a:stretch/>
        </p:blipFill>
        <p:spPr bwMode="auto">
          <a:xfrm flipH="1">
            <a:off x="4889153" y="1449849"/>
            <a:ext cx="6854370" cy="4709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902D01-CD63-E8CF-1B87-AAD9621C76CB}"/>
              </a:ext>
            </a:extLst>
          </p:cNvPr>
          <p:cNvSpPr>
            <a:spLocks noGrp="1"/>
          </p:cNvSpPr>
          <p:nvPr>
            <p:ph type="title"/>
          </p:nvPr>
        </p:nvSpPr>
        <p:spPr/>
        <p:txBody>
          <a:bodyPr/>
          <a:lstStyle/>
          <a:p>
            <a:r>
              <a:rPr lang="en-US" dirty="0"/>
              <a:t>Historically, Compliance Meant Data Lockdown</a:t>
            </a:r>
          </a:p>
        </p:txBody>
      </p:sp>
      <p:pic>
        <p:nvPicPr>
          <p:cNvPr id="1026" name="Picture 2" descr="General Data Protection Regulation (GDPR) Compliance - metropublisher.com">
            <a:extLst>
              <a:ext uri="{FF2B5EF4-FFF2-40B4-BE49-F238E27FC236}">
                <a16:creationId xmlns:a16="http://schemas.microsoft.com/office/drawing/2014/main" id="{399F3DE1-6457-EFCB-FAD0-13A386EFB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226" y="1626114"/>
            <a:ext cx="1748213" cy="983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kroscan | PHI and HIPAA Compliance">
            <a:extLst>
              <a:ext uri="{FF2B5EF4-FFF2-40B4-BE49-F238E27FC236}">
                <a16:creationId xmlns:a16="http://schemas.microsoft.com/office/drawing/2014/main" id="{C9994CEB-9496-DDB3-DB6C-B1F7CC363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845" y="1519442"/>
            <a:ext cx="1179994" cy="11799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ata Assurance for California Consumer Privacy Act">
            <a:extLst>
              <a:ext uri="{FF2B5EF4-FFF2-40B4-BE49-F238E27FC236}">
                <a16:creationId xmlns:a16="http://schemas.microsoft.com/office/drawing/2014/main" id="{F148E77D-5F90-2811-175C-83A385C2BA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273" y="2872183"/>
            <a:ext cx="1400904" cy="10920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PCI Compliance? | Guide to PCI Compliance">
            <a:extLst>
              <a:ext uri="{FF2B5EF4-FFF2-40B4-BE49-F238E27FC236}">
                <a16:creationId xmlns:a16="http://schemas.microsoft.com/office/drawing/2014/main" id="{4876E645-6BED-9A6B-5D55-7EDE20A9E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593" y="4082164"/>
            <a:ext cx="1630846" cy="90482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hina's GDPR is Coming: Are You Ready? | BIIA.com | Business Information  Industry Association">
            <a:extLst>
              <a:ext uri="{FF2B5EF4-FFF2-40B4-BE49-F238E27FC236}">
                <a16:creationId xmlns:a16="http://schemas.microsoft.com/office/drawing/2014/main" id="{505BA8DF-A7B1-01AF-468B-896C1D8525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8372" y="2609949"/>
            <a:ext cx="1512279" cy="11327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dia data protection law - Digital Personal Data Protection Bill |  CookieInfo">
            <a:extLst>
              <a:ext uri="{FF2B5EF4-FFF2-40B4-BE49-F238E27FC236}">
                <a16:creationId xmlns:a16="http://schemas.microsoft.com/office/drawing/2014/main" id="{5EFF7BEC-28A8-43CA-68D4-E05632BEE7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815" t="53276" r="21949" b="5499"/>
          <a:stretch/>
        </p:blipFill>
        <p:spPr bwMode="auto">
          <a:xfrm>
            <a:off x="3225185" y="4123949"/>
            <a:ext cx="1117130" cy="686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CF7B9119-244F-A727-287F-F0C8B1178245}"/>
              </a:ext>
            </a:extLst>
          </p:cNvPr>
          <p:cNvSpPr/>
          <p:nvPr/>
        </p:nvSpPr>
        <p:spPr>
          <a:xfrm rot="20997727">
            <a:off x="8222749" y="4328782"/>
            <a:ext cx="1672805" cy="371030"/>
          </a:xfrm>
          <a:prstGeom prst="roundRect">
            <a:avLst>
              <a:gd name="adj" fmla="val 23867"/>
            </a:avLst>
          </a:prstGeom>
          <a:blipFill dpi="0" rotWithShape="1">
            <a:blip r:embed="rId10"/>
            <a:srcRect/>
            <a:stretch>
              <a:fillRect l="-2000" t="-3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8129B9E-8F99-D017-0E18-5A2A7483F805}"/>
              </a:ext>
            </a:extLst>
          </p:cNvPr>
          <p:cNvGrpSpPr/>
          <p:nvPr/>
        </p:nvGrpSpPr>
        <p:grpSpPr>
          <a:xfrm>
            <a:off x="8222749" y="3478539"/>
            <a:ext cx="1585886" cy="750501"/>
            <a:chOff x="8222749" y="3840385"/>
            <a:chExt cx="1585886" cy="750501"/>
          </a:xfrm>
        </p:grpSpPr>
        <p:sp>
          <p:nvSpPr>
            <p:cNvPr id="13" name="Freeform: Shape 12">
              <a:extLst>
                <a:ext uri="{FF2B5EF4-FFF2-40B4-BE49-F238E27FC236}">
                  <a16:creationId xmlns:a16="http://schemas.microsoft.com/office/drawing/2014/main" id="{30BBFBD7-29CB-D2AF-37F3-598AACCFA27B}"/>
                </a:ext>
              </a:extLst>
            </p:cNvPr>
            <p:cNvSpPr/>
            <p:nvPr/>
          </p:nvSpPr>
          <p:spPr>
            <a:xfrm>
              <a:off x="8305014" y="3912124"/>
              <a:ext cx="1451728" cy="593888"/>
            </a:xfrm>
            <a:custGeom>
              <a:avLst/>
              <a:gdLst>
                <a:gd name="connsiteX0" fmla="*/ 0 w 1451728"/>
                <a:gd name="connsiteY0" fmla="*/ 263950 h 593888"/>
                <a:gd name="connsiteX1" fmla="*/ 75415 w 1451728"/>
                <a:gd name="connsiteY1" fmla="*/ 593888 h 593888"/>
                <a:gd name="connsiteX2" fmla="*/ 1451728 w 1451728"/>
                <a:gd name="connsiteY2" fmla="*/ 377072 h 593888"/>
                <a:gd name="connsiteX3" fmla="*/ 1357460 w 1451728"/>
                <a:gd name="connsiteY3" fmla="*/ 0 h 593888"/>
                <a:gd name="connsiteX4" fmla="*/ 0 w 1451728"/>
                <a:gd name="connsiteY4" fmla="*/ 263950 h 59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728" h="593888">
                  <a:moveTo>
                    <a:pt x="0" y="263950"/>
                  </a:moveTo>
                  <a:lnTo>
                    <a:pt x="75415" y="593888"/>
                  </a:lnTo>
                  <a:lnTo>
                    <a:pt x="1451728" y="377072"/>
                  </a:lnTo>
                  <a:lnTo>
                    <a:pt x="1357460" y="0"/>
                  </a:lnTo>
                  <a:lnTo>
                    <a:pt x="0" y="263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8" name="Picture 24" descr="Do not use rubber stamp Royalty Free Vector Image">
              <a:extLst>
                <a:ext uri="{FF2B5EF4-FFF2-40B4-BE49-F238E27FC236}">
                  <a16:creationId xmlns:a16="http://schemas.microsoft.com/office/drawing/2014/main" id="{2B87AAD2-CE2C-5CF4-F02F-C70CD160492C}"/>
                </a:ext>
              </a:extLst>
            </p:cNvPr>
            <p:cNvPicPr>
              <a:picLocks noChangeAspect="1" noChangeArrowheads="1"/>
            </p:cNvPicPr>
            <p:nvPr/>
          </p:nvPicPr>
          <p:blipFill rotWithShape="1">
            <a:blip r:embed="rId11">
              <a:clrChange>
                <a:clrFrom>
                  <a:srgbClr val="FDFDFD"/>
                </a:clrFrom>
                <a:clrTo>
                  <a:srgbClr val="FDFDFD">
                    <a:alpha val="0"/>
                  </a:srgbClr>
                </a:clrTo>
              </a:clrChange>
              <a:extLst>
                <a:ext uri="{28A0092B-C50C-407E-A947-70E740481C1C}">
                  <a14:useLocalDpi xmlns:a14="http://schemas.microsoft.com/office/drawing/2010/main" val="0"/>
                </a:ext>
              </a:extLst>
            </a:blip>
            <a:srcRect t="15129" b="24205"/>
            <a:stretch/>
          </p:blipFill>
          <p:spPr bwMode="auto">
            <a:xfrm>
              <a:off x="8222749" y="3840385"/>
              <a:ext cx="1585886" cy="75050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Navigating the EU AI Act: Exploring Challenges Amidst the Evolving Global  Regulatory Landscape | | SETA">
            <a:extLst>
              <a:ext uri="{FF2B5EF4-FFF2-40B4-BE49-F238E27FC236}">
                <a16:creationId xmlns:a16="http://schemas.microsoft.com/office/drawing/2014/main" id="{06CE3900-186B-6157-E390-5DCDA0E3F87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80357" y="5068692"/>
            <a:ext cx="1523384" cy="8569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98BF09E-C81B-44D0-A575-86FB331874C2}"/>
              </a:ext>
            </a:extLst>
          </p:cNvPr>
          <p:cNvPicPr>
            <a:picLocks noChangeAspect="1"/>
          </p:cNvPicPr>
          <p:nvPr/>
        </p:nvPicPr>
        <p:blipFill>
          <a:blip r:embed="rId13"/>
          <a:stretch>
            <a:fillRect/>
          </a:stretch>
        </p:blipFill>
        <p:spPr>
          <a:xfrm>
            <a:off x="827562" y="5093040"/>
            <a:ext cx="1776810" cy="808209"/>
          </a:xfrm>
          <a:prstGeom prst="rect">
            <a:avLst/>
          </a:prstGeom>
          <a:ln>
            <a:solidFill>
              <a:schemeClr val="tx1"/>
            </a:solidFill>
          </a:ln>
        </p:spPr>
      </p:pic>
      <p:pic>
        <p:nvPicPr>
          <p:cNvPr id="1040" name="Picture 16" descr="Lawyer at Large - GDPR AND SCHREMS II: LOCK UP YOUR DATA, BUT LEAVE THE  KEYS WITH">
            <a:extLst>
              <a:ext uri="{FF2B5EF4-FFF2-40B4-BE49-F238E27FC236}">
                <a16:creationId xmlns:a16="http://schemas.microsoft.com/office/drawing/2014/main" id="{F471D215-5C74-743F-3B64-DBDCEA60FF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50296" y="3651103"/>
            <a:ext cx="1512280" cy="37807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B9EF7D63-D2FE-6066-8336-E1CD28B65EC6}"/>
              </a:ext>
            </a:extLst>
          </p:cNvPr>
          <p:cNvSpPr/>
          <p:nvPr/>
        </p:nvSpPr>
        <p:spPr>
          <a:xfrm>
            <a:off x="630859" y="4949916"/>
            <a:ext cx="527901" cy="3344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NEW</a:t>
            </a:r>
          </a:p>
        </p:txBody>
      </p:sp>
      <p:grpSp>
        <p:nvGrpSpPr>
          <p:cNvPr id="25" name="Group 24">
            <a:extLst>
              <a:ext uri="{FF2B5EF4-FFF2-40B4-BE49-F238E27FC236}">
                <a16:creationId xmlns:a16="http://schemas.microsoft.com/office/drawing/2014/main" id="{7B06F44B-CEED-3982-D2F3-E717B535ADC0}"/>
              </a:ext>
            </a:extLst>
          </p:cNvPr>
          <p:cNvGrpSpPr/>
          <p:nvPr/>
        </p:nvGrpSpPr>
        <p:grpSpPr>
          <a:xfrm rot="385858">
            <a:off x="9693785" y="4520803"/>
            <a:ext cx="1125753" cy="1026255"/>
            <a:chOff x="9693785" y="4731817"/>
            <a:chExt cx="1125753" cy="1026255"/>
          </a:xfrm>
        </p:grpSpPr>
        <p:pic>
          <p:nvPicPr>
            <p:cNvPr id="1052" name="Picture 28" descr="Blank Warning Sign. Caution Yellow Sign. Graphic by DG-Studio · Creative  Fabrica">
              <a:extLst>
                <a:ext uri="{FF2B5EF4-FFF2-40B4-BE49-F238E27FC236}">
                  <a16:creationId xmlns:a16="http://schemas.microsoft.com/office/drawing/2014/main" id="{6A336664-614A-69CD-753A-4B738535C7FD}"/>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3785" y="4731817"/>
              <a:ext cx="1125753" cy="75050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248389C-F238-DB8D-D1BD-673C8F450C98}"/>
                </a:ext>
              </a:extLst>
            </p:cNvPr>
            <p:cNvSpPr txBox="1"/>
            <p:nvPr/>
          </p:nvSpPr>
          <p:spPr>
            <a:xfrm>
              <a:off x="9847189" y="5031971"/>
              <a:ext cx="785617" cy="400110"/>
            </a:xfrm>
            <a:prstGeom prst="rect">
              <a:avLst/>
            </a:prstGeom>
            <a:noFill/>
          </p:spPr>
          <p:txBody>
            <a:bodyPr wrap="square" lIns="0" rIns="0" rtlCol="0">
              <a:spAutoFit/>
            </a:bodyPr>
            <a:lstStyle/>
            <a:p>
              <a:pPr algn="ctr"/>
              <a:r>
                <a:rPr lang="en-US" sz="1000" b="1" dirty="0">
                  <a:solidFill>
                    <a:srgbClr val="000000"/>
                  </a:solidFill>
                  <a:latin typeface="Segoe UI Variable Text Semibold" pitchFamily="2" charset="0"/>
                  <a:cs typeface="Segoe UI Semibold" panose="020B0702040204020203" pitchFamily="34" charset="0"/>
                </a:rPr>
                <a:t>REGULATED</a:t>
              </a:r>
            </a:p>
            <a:p>
              <a:pPr algn="ctr"/>
              <a:r>
                <a:rPr lang="en-US" sz="1000" b="1" dirty="0">
                  <a:solidFill>
                    <a:srgbClr val="000000"/>
                  </a:solidFill>
                  <a:latin typeface="Segoe UI Variable Text Semibold" pitchFamily="2" charset="0"/>
                  <a:cs typeface="Segoe UI Semibold" panose="020B0702040204020203" pitchFamily="34" charset="0"/>
                </a:rPr>
                <a:t>DATA</a:t>
              </a:r>
            </a:p>
          </p:txBody>
        </p:sp>
        <p:cxnSp>
          <p:nvCxnSpPr>
            <p:cNvPr id="22" name="Straight Connector 21">
              <a:extLst>
                <a:ext uri="{FF2B5EF4-FFF2-40B4-BE49-F238E27FC236}">
                  <a16:creationId xmlns:a16="http://schemas.microsoft.com/office/drawing/2014/main" id="{2FAFCF84-EC5B-B24F-3542-2CE7A2044AB6}"/>
                </a:ext>
              </a:extLst>
            </p:cNvPr>
            <p:cNvCxnSpPr>
              <a:cxnSpLocks/>
            </p:cNvCxnSpPr>
            <p:nvPr/>
          </p:nvCxnSpPr>
          <p:spPr>
            <a:xfrm>
              <a:off x="10239997" y="5463465"/>
              <a:ext cx="0" cy="294607"/>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C212B06B-5059-C64F-4215-E22A3D7CF206}"/>
              </a:ext>
            </a:extLst>
          </p:cNvPr>
          <p:cNvSpPr/>
          <p:nvPr/>
        </p:nvSpPr>
        <p:spPr>
          <a:xfrm>
            <a:off x="2815959" y="4972774"/>
            <a:ext cx="527901" cy="3344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NEW</a:t>
            </a:r>
          </a:p>
        </p:txBody>
      </p:sp>
    </p:spTree>
    <p:extLst>
      <p:ext uri="{BB962C8B-B14F-4D97-AF65-F5344CB8AC3E}">
        <p14:creationId xmlns:p14="http://schemas.microsoft.com/office/powerpoint/2010/main" val="272789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F0D47-F9CC-82C0-093A-DFB51BAF503B}"/>
              </a:ext>
            </a:extLst>
          </p:cNvPr>
          <p:cNvSpPr>
            <a:spLocks noGrp="1"/>
          </p:cNvSpPr>
          <p:nvPr>
            <p:ph type="title"/>
          </p:nvPr>
        </p:nvSpPr>
        <p:spPr>
          <a:xfrm>
            <a:off x="381000" y="221694"/>
            <a:ext cx="11176262" cy="1199822"/>
          </a:xfrm>
        </p:spPr>
        <p:txBody>
          <a:bodyPr/>
          <a:lstStyle/>
          <a:p>
            <a:r>
              <a:rPr lang="en-US" dirty="0"/>
              <a:t>Innovation &amp; Regulation:  An Inevitable Collision Course?</a:t>
            </a:r>
          </a:p>
        </p:txBody>
      </p:sp>
      <p:sp>
        <p:nvSpPr>
          <p:cNvPr id="3" name="Rectangle 2">
            <a:extLst>
              <a:ext uri="{FF2B5EF4-FFF2-40B4-BE49-F238E27FC236}">
                <a16:creationId xmlns:a16="http://schemas.microsoft.com/office/drawing/2014/main" id="{B8BCA80D-BE4B-CF31-6962-815D140062A6}"/>
              </a:ext>
            </a:extLst>
          </p:cNvPr>
          <p:cNvSpPr/>
          <p:nvPr/>
        </p:nvSpPr>
        <p:spPr>
          <a:xfrm>
            <a:off x="627542" y="1339703"/>
            <a:ext cx="10907233" cy="4560364"/>
          </a:xfrm>
          <a:prstGeom prst="rect">
            <a:avLst/>
          </a:prstGeom>
          <a:solidFill>
            <a:srgbClr val="0068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HK Grotesk Medium"/>
              <a:ea typeface="+mn-ea"/>
              <a:cs typeface="+mn-cs"/>
            </a:endParaRPr>
          </a:p>
        </p:txBody>
      </p:sp>
      <p:sp>
        <p:nvSpPr>
          <p:cNvPr id="4" name="Rectangle 3">
            <a:extLst>
              <a:ext uri="{FF2B5EF4-FFF2-40B4-BE49-F238E27FC236}">
                <a16:creationId xmlns:a16="http://schemas.microsoft.com/office/drawing/2014/main" id="{5B29DDE1-9E48-B890-C9C0-89CEE076D3D1}"/>
              </a:ext>
            </a:extLst>
          </p:cNvPr>
          <p:cNvSpPr/>
          <p:nvPr/>
        </p:nvSpPr>
        <p:spPr>
          <a:xfrm>
            <a:off x="892928" y="5247136"/>
            <a:ext cx="4532043" cy="466900"/>
          </a:xfrm>
          <a:prstGeom prst="rect">
            <a:avLst/>
          </a:prstGeom>
          <a:solidFill>
            <a:schemeClr val="tx2"/>
          </a:solidFill>
          <a:ln w="12700" cap="flat" cmpd="sng" algn="ctr">
            <a:solidFill>
              <a:schemeClr val="accent3"/>
            </a:solidFill>
            <a:prstDash val="solid"/>
            <a:miter lim="800000"/>
          </a:ln>
          <a:effectLst/>
          <a:scene3d>
            <a:camera prst="orthographicFront"/>
            <a:lightRig rig="threePt" dir="t"/>
          </a:scene3d>
          <a:sp3d>
            <a:bevelT/>
          </a:sp3d>
        </p:spPr>
        <p:txBody>
          <a:bodyPr rtlCol="0" anchor="ctr"/>
          <a:lstStyle/>
          <a:p>
            <a:pPr algn="ctr">
              <a:defRPr/>
            </a:pPr>
            <a:r>
              <a:rPr lang="en-US" sz="2400" kern="0" dirty="0">
                <a:solidFill>
                  <a:schemeClr val="bg1"/>
                </a:solidFill>
              </a:rPr>
              <a:t>Technology Innovation</a:t>
            </a:r>
          </a:p>
        </p:txBody>
      </p:sp>
      <p:sp>
        <p:nvSpPr>
          <p:cNvPr id="5" name="Rectangle 4">
            <a:extLst>
              <a:ext uri="{FF2B5EF4-FFF2-40B4-BE49-F238E27FC236}">
                <a16:creationId xmlns:a16="http://schemas.microsoft.com/office/drawing/2014/main" id="{34425085-1C55-EE40-B5F6-AA8D13BA11CE}"/>
              </a:ext>
            </a:extLst>
          </p:cNvPr>
          <p:cNvSpPr/>
          <p:nvPr/>
        </p:nvSpPr>
        <p:spPr>
          <a:xfrm>
            <a:off x="6687672" y="5251372"/>
            <a:ext cx="4532043" cy="462664"/>
          </a:xfrm>
          <a:prstGeom prst="rect">
            <a:avLst/>
          </a:prstGeom>
          <a:solidFill>
            <a:schemeClr val="tx2"/>
          </a:solidFill>
          <a:ln w="12700" cap="flat" cmpd="sng" algn="ctr">
            <a:solidFill>
              <a:schemeClr val="accent3"/>
            </a:solid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chemeClr val="bg1"/>
                </a:solidFill>
                <a:effectLst/>
                <a:uLnTx/>
                <a:uFillTx/>
              </a:rPr>
              <a:t>Privacy &amp; Security Regulation</a:t>
            </a:r>
          </a:p>
        </p:txBody>
      </p:sp>
      <p:pic>
        <p:nvPicPr>
          <p:cNvPr id="6" name="Picture 5">
            <a:extLst>
              <a:ext uri="{FF2B5EF4-FFF2-40B4-BE49-F238E27FC236}">
                <a16:creationId xmlns:a16="http://schemas.microsoft.com/office/drawing/2014/main" id="{FBFDAEE6-BD67-E29A-8EB1-1317E5D39A3B}"/>
              </a:ext>
            </a:extLst>
          </p:cNvPr>
          <p:cNvPicPr>
            <a:picLocks noChangeAspect="1"/>
          </p:cNvPicPr>
          <p:nvPr/>
        </p:nvPicPr>
        <p:blipFill rotWithShape="1">
          <a:blip r:embed="rId3">
            <a:extLst>
              <a:ext uri="{28A0092B-C50C-407E-A947-70E740481C1C}">
                <a14:useLocalDpi xmlns:a14="http://schemas.microsoft.com/office/drawing/2010/main" val="0"/>
              </a:ext>
            </a:extLst>
          </a:blip>
          <a:srcRect l="30154" t="11963" r="8191" b="18198"/>
          <a:stretch/>
        </p:blipFill>
        <p:spPr>
          <a:xfrm>
            <a:off x="892929" y="1626997"/>
            <a:ext cx="4532043" cy="3423467"/>
          </a:xfrm>
          <a:prstGeom prst="rect">
            <a:avLst/>
          </a:prstGeom>
          <a:ln>
            <a:noFill/>
          </a:ln>
          <a:effectLst>
            <a:glow rad="127000">
              <a:schemeClr val="tx2">
                <a:alpha val="60000"/>
              </a:schemeClr>
            </a:glow>
          </a:effectLst>
        </p:spPr>
      </p:pic>
      <p:sp>
        <p:nvSpPr>
          <p:cNvPr id="7" name="Isosceles Triangle 6">
            <a:extLst>
              <a:ext uri="{FF2B5EF4-FFF2-40B4-BE49-F238E27FC236}">
                <a16:creationId xmlns:a16="http://schemas.microsoft.com/office/drawing/2014/main" id="{BEC13C61-58B9-A19A-AF6E-A4EB270FF1CC}"/>
              </a:ext>
            </a:extLst>
          </p:cNvPr>
          <p:cNvSpPr/>
          <p:nvPr/>
        </p:nvSpPr>
        <p:spPr>
          <a:xfrm>
            <a:off x="5480271" y="2760905"/>
            <a:ext cx="721263" cy="1238442"/>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F1670E0-5F36-B3E3-653C-D3B50E747361}"/>
              </a:ext>
            </a:extLst>
          </p:cNvPr>
          <p:cNvPicPr>
            <a:picLocks noChangeAspect="1"/>
          </p:cNvPicPr>
          <p:nvPr/>
        </p:nvPicPr>
        <p:blipFill rotWithShape="1">
          <a:blip r:embed="rId4">
            <a:extLst>
              <a:ext uri="{28A0092B-C50C-407E-A947-70E740481C1C}">
                <a14:useLocalDpi xmlns:a14="http://schemas.microsoft.com/office/drawing/2010/main" val="0"/>
              </a:ext>
            </a:extLst>
          </a:blip>
          <a:srcRect l="9707" t="11335" r="7294"/>
          <a:stretch/>
        </p:blipFill>
        <p:spPr>
          <a:xfrm>
            <a:off x="6687673" y="1643833"/>
            <a:ext cx="4532043" cy="3423467"/>
          </a:xfrm>
          <a:prstGeom prst="rect">
            <a:avLst/>
          </a:prstGeom>
          <a:effectLst>
            <a:glow rad="127000">
              <a:schemeClr val="tx2">
                <a:alpha val="60000"/>
              </a:schemeClr>
            </a:glow>
          </a:effectLst>
        </p:spPr>
      </p:pic>
      <p:sp>
        <p:nvSpPr>
          <p:cNvPr id="10" name="Rectangle 9">
            <a:extLst>
              <a:ext uri="{FF2B5EF4-FFF2-40B4-BE49-F238E27FC236}">
                <a16:creationId xmlns:a16="http://schemas.microsoft.com/office/drawing/2014/main" id="{7F351AAB-4C80-76E9-54C2-ABE4A3346B45}"/>
              </a:ext>
            </a:extLst>
          </p:cNvPr>
          <p:cNvSpPr/>
          <p:nvPr/>
        </p:nvSpPr>
        <p:spPr>
          <a:xfrm>
            <a:off x="5844619" y="2837468"/>
            <a:ext cx="412214" cy="11618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Warning with solid fill">
            <a:extLst>
              <a:ext uri="{FF2B5EF4-FFF2-40B4-BE49-F238E27FC236}">
                <a16:creationId xmlns:a16="http://schemas.microsoft.com/office/drawing/2014/main" id="{9E86E521-1ED5-B002-99B5-CF574C5AF8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3197" y="2323866"/>
            <a:ext cx="1986252" cy="1986252"/>
          </a:xfrm>
          <a:prstGeom prst="rect">
            <a:avLst/>
          </a:prstGeom>
        </p:spPr>
      </p:pic>
    </p:spTree>
    <p:extLst>
      <p:ext uri="{BB962C8B-B14F-4D97-AF65-F5344CB8AC3E}">
        <p14:creationId xmlns:p14="http://schemas.microsoft.com/office/powerpoint/2010/main" val="9672503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A7B14-FF67-771B-AE2E-50574219C2ED}"/>
              </a:ext>
            </a:extLst>
          </p:cNvPr>
          <p:cNvPicPr>
            <a:picLocks noChangeAspect="1"/>
          </p:cNvPicPr>
          <p:nvPr/>
        </p:nvPicPr>
        <p:blipFill rotWithShape="1">
          <a:blip r:embed="rId3"/>
          <a:srcRect l="2904" t="8069" r="3629"/>
          <a:stretch/>
        </p:blipFill>
        <p:spPr>
          <a:xfrm>
            <a:off x="0" y="0"/>
            <a:ext cx="11754332" cy="5230761"/>
          </a:xfrm>
          <a:prstGeom prst="rect">
            <a:avLst/>
          </a:prstGeom>
        </p:spPr>
      </p:pic>
      <p:pic>
        <p:nvPicPr>
          <p:cNvPr id="6" name="Picture 5" descr="Arrow PNG - Download Arrow Clipart">
            <a:extLst>
              <a:ext uri="{FF2B5EF4-FFF2-40B4-BE49-F238E27FC236}">
                <a16:creationId xmlns:a16="http://schemas.microsoft.com/office/drawing/2014/main" id="{5B4618C7-3F94-8341-B0B0-79F84419A91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45496">
            <a:off x="5144060" y="887116"/>
            <a:ext cx="1578682" cy="8330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rrow PNG - Download Arrow Clipart">
            <a:extLst>
              <a:ext uri="{FF2B5EF4-FFF2-40B4-BE49-F238E27FC236}">
                <a16:creationId xmlns:a16="http://schemas.microsoft.com/office/drawing/2014/main" id="{4F713238-A020-7553-923A-3A586C6C0AA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45496">
            <a:off x="8168969" y="494573"/>
            <a:ext cx="1578682" cy="8330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1B2991-1648-57D1-C3D0-0E740FF3A0E4}"/>
              </a:ext>
            </a:extLst>
          </p:cNvPr>
          <p:cNvSpPr txBox="1"/>
          <p:nvPr/>
        </p:nvSpPr>
        <p:spPr>
          <a:xfrm rot="21144857">
            <a:off x="6523395" y="917929"/>
            <a:ext cx="1662546" cy="369332"/>
          </a:xfrm>
          <a:prstGeom prst="rect">
            <a:avLst/>
          </a:prstGeom>
          <a:noFill/>
        </p:spPr>
        <p:txBody>
          <a:bodyPr wrap="square" rtlCol="0">
            <a:spAutoFit/>
          </a:bodyPr>
          <a:lstStyle/>
          <a:p>
            <a:pPr algn="r"/>
            <a:r>
              <a:rPr lang="en-US" b="1" dirty="0"/>
              <a:t>Innovation</a:t>
            </a:r>
          </a:p>
        </p:txBody>
      </p:sp>
      <p:sp>
        <p:nvSpPr>
          <p:cNvPr id="9" name="TextBox 8">
            <a:extLst>
              <a:ext uri="{FF2B5EF4-FFF2-40B4-BE49-F238E27FC236}">
                <a16:creationId xmlns:a16="http://schemas.microsoft.com/office/drawing/2014/main" id="{EC8020F8-F8C9-A8EC-3DCC-144659230B3A}"/>
              </a:ext>
            </a:extLst>
          </p:cNvPr>
          <p:cNvSpPr txBox="1"/>
          <p:nvPr/>
        </p:nvSpPr>
        <p:spPr>
          <a:xfrm rot="21144857">
            <a:off x="3587504" y="1310473"/>
            <a:ext cx="1662546" cy="369332"/>
          </a:xfrm>
          <a:prstGeom prst="rect">
            <a:avLst/>
          </a:prstGeom>
          <a:noFill/>
        </p:spPr>
        <p:txBody>
          <a:bodyPr wrap="square" rtlCol="0">
            <a:spAutoFit/>
          </a:bodyPr>
          <a:lstStyle/>
          <a:p>
            <a:pPr algn="r"/>
            <a:r>
              <a:rPr lang="en-US" b="1" dirty="0"/>
              <a:t>Compliance</a:t>
            </a:r>
          </a:p>
        </p:txBody>
      </p:sp>
      <p:sp>
        <p:nvSpPr>
          <p:cNvPr id="11" name="TextBox 10">
            <a:extLst>
              <a:ext uri="{FF2B5EF4-FFF2-40B4-BE49-F238E27FC236}">
                <a16:creationId xmlns:a16="http://schemas.microsoft.com/office/drawing/2014/main" id="{25E516A0-11BB-BABC-0462-FA34ED44E072}"/>
              </a:ext>
            </a:extLst>
          </p:cNvPr>
          <p:cNvSpPr txBox="1"/>
          <p:nvPr/>
        </p:nvSpPr>
        <p:spPr>
          <a:xfrm>
            <a:off x="2179937" y="5257908"/>
            <a:ext cx="7615733" cy="954107"/>
          </a:xfrm>
          <a:prstGeom prst="rect">
            <a:avLst/>
          </a:prstGeom>
          <a:noFill/>
        </p:spPr>
        <p:txBody>
          <a:bodyPr wrap="square">
            <a:spAutoFit/>
          </a:bodyPr>
          <a:lstStyle/>
          <a:p>
            <a:pPr algn="ctr"/>
            <a:r>
              <a:rPr lang="en-US" sz="2800" dirty="0"/>
              <a:t>Confidential Computing Can Harmonize Innovation, Privacy &amp; Security</a:t>
            </a:r>
          </a:p>
        </p:txBody>
      </p:sp>
    </p:spTree>
    <p:extLst>
      <p:ext uri="{BB962C8B-B14F-4D97-AF65-F5344CB8AC3E}">
        <p14:creationId xmlns:p14="http://schemas.microsoft.com/office/powerpoint/2010/main" val="16123084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9E7117FC-D21E-68F0-20D7-7BF36425ABD6}"/>
              </a:ext>
            </a:extLst>
          </p:cNvPr>
          <p:cNvSpPr/>
          <p:nvPr/>
        </p:nvSpPr>
        <p:spPr>
          <a:xfrm>
            <a:off x="6733881" y="1630837"/>
            <a:ext cx="4502870" cy="4308050"/>
          </a:xfrm>
          <a:prstGeom prst="rect">
            <a:avLst/>
          </a:prstGeom>
          <a:no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57212A1-CBEB-32F6-3964-FD93A85277DF}"/>
              </a:ext>
            </a:extLst>
          </p:cNvPr>
          <p:cNvSpPr>
            <a:spLocks noGrp="1"/>
          </p:cNvSpPr>
          <p:nvPr>
            <p:ph type="title"/>
          </p:nvPr>
        </p:nvSpPr>
        <p:spPr/>
        <p:txBody>
          <a:bodyPr/>
          <a:lstStyle/>
          <a:p>
            <a:r>
              <a:rPr lang="en-US" dirty="0"/>
              <a:t>Example:</a:t>
            </a:r>
            <a:br>
              <a:rPr lang="en-US" dirty="0"/>
            </a:br>
            <a:r>
              <a:rPr lang="en-US" dirty="0"/>
              <a:t>Confidential Computing Aligns with New AI Regulations</a:t>
            </a:r>
          </a:p>
        </p:txBody>
      </p:sp>
      <p:sp>
        <p:nvSpPr>
          <p:cNvPr id="5" name="TextBox 4">
            <a:extLst>
              <a:ext uri="{FF2B5EF4-FFF2-40B4-BE49-F238E27FC236}">
                <a16:creationId xmlns:a16="http://schemas.microsoft.com/office/drawing/2014/main" id="{255AE91D-E1F0-C536-8D88-2A5A893CC687}"/>
              </a:ext>
            </a:extLst>
          </p:cNvPr>
          <p:cNvSpPr txBox="1"/>
          <p:nvPr/>
        </p:nvSpPr>
        <p:spPr>
          <a:xfrm>
            <a:off x="228405" y="2336123"/>
            <a:ext cx="4824124" cy="2123658"/>
          </a:xfrm>
          <a:prstGeom prst="rect">
            <a:avLst/>
          </a:prstGeom>
          <a:noFill/>
        </p:spPr>
        <p:txBody>
          <a:bodyPr wrap="square">
            <a:spAutoFit/>
          </a:bodyPr>
          <a:lstStyle/>
          <a:p>
            <a:pPr marL="227013" marR="0" lvl="0" indent="-227013">
              <a:spcBef>
                <a:spcPts val="0"/>
              </a:spcBef>
              <a:spcAft>
                <a:spcPts val="0"/>
              </a:spcAft>
              <a:buFont typeface="Symbol" panose="05050102010706020507" pitchFamily="18" charset="2"/>
              <a:buChar char=""/>
            </a:pPr>
            <a:r>
              <a:rPr lang="en-US" sz="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“High-risk AI systems shall be resilient against attempts by </a:t>
            </a:r>
            <a:r>
              <a:rPr lang="en-US" sz="1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unauthorised</a:t>
            </a:r>
            <a:r>
              <a:rPr lang="en-US" sz="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third parties to alter their use, outputs or performance by exploiting system vulnerabilities”</a:t>
            </a:r>
          </a:p>
          <a:p>
            <a:pPr marL="227013" marR="0" lvl="0" indent="-227013">
              <a:spcBef>
                <a:spcPts val="0"/>
              </a:spcBef>
              <a:spcAft>
                <a:spcPts val="0"/>
              </a:spcAft>
              <a:buFont typeface="Symbol" panose="05050102010706020507" pitchFamily="18" charset="2"/>
              <a:buChar char=""/>
            </a:pPr>
            <a:endParaRPr lang="en-US" sz="12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endParaRPr>
          </a:p>
          <a:p>
            <a:pPr marL="227013" marR="0" lvl="0" indent="-227013">
              <a:spcBef>
                <a:spcPts val="0"/>
              </a:spcBef>
              <a:spcAft>
                <a:spcPts val="0"/>
              </a:spcAft>
              <a:buFont typeface="Symbol" panose="05050102010706020507" pitchFamily="18" charset="2"/>
              <a:buChar char=""/>
            </a:pPr>
            <a:r>
              <a:rPr lang="en-US" sz="12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The technical solutions to address AI specific vulnerabilities shall include, where appropriate, measures to prevent, detect, respond to, resolve and control for attacks trying to manipulate the training data set (‘data poisoning’), or pre-trained components used in training (‘model poisoning’), inputs designed to cause the AI model to make a mistake (‘adversarial examples’ or ‘model evasion’), confidentiality attacks or model flaws.</a:t>
            </a:r>
            <a:r>
              <a:rPr lang="en-US" sz="1200" baseline="30000" dirty="0">
                <a:solidFill>
                  <a:srgbClr val="333333"/>
                </a:solidFill>
                <a:effectLst/>
                <a:latin typeface="Times New Roman" panose="02020603050405020304" pitchFamily="18" charset="0"/>
                <a:ea typeface="Times New Roman" panose="02020603050405020304" pitchFamily="18" charset="0"/>
                <a:cs typeface="Times New Roman" panose="02020603050405020304" pitchFamily="18" charset="0"/>
              </a:rPr>
              <a:t>1</a:t>
            </a:r>
          </a:p>
        </p:txBody>
      </p:sp>
      <p:sp>
        <p:nvSpPr>
          <p:cNvPr id="6" name="TextBox 5">
            <a:extLst>
              <a:ext uri="{FF2B5EF4-FFF2-40B4-BE49-F238E27FC236}">
                <a16:creationId xmlns:a16="http://schemas.microsoft.com/office/drawing/2014/main" id="{A21DE969-CE53-64D5-4AD3-73651075A03D}"/>
              </a:ext>
            </a:extLst>
          </p:cNvPr>
          <p:cNvSpPr txBox="1"/>
          <p:nvPr/>
        </p:nvSpPr>
        <p:spPr>
          <a:xfrm>
            <a:off x="241833" y="5110175"/>
            <a:ext cx="4416782" cy="830997"/>
          </a:xfrm>
          <a:prstGeom prst="rect">
            <a:avLst/>
          </a:prstGeom>
          <a:noFill/>
        </p:spPr>
        <p:txBody>
          <a:bodyPr wrap="square">
            <a:spAutoFit/>
          </a:bodyPr>
          <a:lstStyle/>
          <a:p>
            <a:pPr marL="227013" marR="0" lvl="0" indent="-227013">
              <a:spcBef>
                <a:spcPts val="0"/>
              </a:spcBef>
              <a:spcAft>
                <a:spcPts val="0"/>
              </a:spcAft>
              <a:buFont typeface="Symbol" panose="05050102010706020507" pitchFamily="18" charset="2"/>
              <a:buChar char=""/>
            </a:pPr>
            <a:r>
              <a:rPr lang="en-US" sz="1200" dirty="0">
                <a:solidFill>
                  <a:srgbClr val="333333"/>
                </a:solidFill>
                <a:latin typeface="Times New Roman" panose="02020603050405020304" pitchFamily="18" charset="0"/>
                <a:cs typeface="Times New Roman" panose="02020603050405020304" pitchFamily="18" charset="0"/>
              </a:rPr>
              <a:t>“Agencies shall use available policy and technical tools, including privacy-enhancing technologies (PETs) where appropriate, to protect privacy and to combat the broader legal and societal risks”</a:t>
            </a:r>
            <a:r>
              <a:rPr lang="en-US" sz="1200" baseline="30000" dirty="0">
                <a:solidFill>
                  <a:srgbClr val="333333"/>
                </a:solidFill>
                <a:latin typeface="Times New Roman" panose="02020603050405020304" pitchFamily="18" charset="0"/>
                <a:cs typeface="Times New Roman" panose="02020603050405020304" pitchFamily="18" charset="0"/>
              </a:rPr>
              <a:t>2</a:t>
            </a:r>
            <a:endParaRPr lang="en-US" sz="1200" baseline="300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8E6790BD-69A4-2335-E9A4-80D925B95507}"/>
              </a:ext>
            </a:extLst>
          </p:cNvPr>
          <p:cNvSpPr txBox="1">
            <a:spLocks/>
          </p:cNvSpPr>
          <p:nvPr/>
        </p:nvSpPr>
        <p:spPr>
          <a:xfrm>
            <a:off x="6856432" y="1786300"/>
            <a:ext cx="4266134" cy="3698964"/>
          </a:xfrm>
          <a:prstGeom prst="rect">
            <a:avLst/>
          </a:prstGeom>
          <a:noFill/>
          <a:ln w="25400" cap="flat" cmpd="sng" algn="ctr">
            <a:noFill/>
            <a:prstDash val="solid"/>
            <a:miter lim="800000"/>
          </a:ln>
          <a:effectLst/>
        </p:spPr>
        <p:txBody>
          <a:bodyPr wrap="square" lIns="91440" tIns="228600" rIns="91440" bIns="228600" rtlCol="0" anchor="t" anchorCtr="0">
            <a:noAutofit/>
          </a:bodyPr>
          <a:lstStyle>
            <a:defPPr>
              <a:defRPr lang="en-US"/>
            </a:defPPr>
            <a:lvl1pPr marR="0" lvl="0" indent="0" fontAlgn="auto">
              <a:lnSpc>
                <a:spcPct val="90000"/>
              </a:lnSpc>
              <a:spcBef>
                <a:spcPts val="1000"/>
              </a:spcBef>
              <a:spcAft>
                <a:spcPts val="0"/>
              </a:spcAft>
              <a:buClrTx/>
              <a:buSzTx/>
              <a:buFontTx/>
              <a:buNone/>
              <a:tabLst/>
              <a:defRPr kumimoji="0" sz="2000" b="0" i="0" u="none" strike="noStrike" cap="none" spc="0" normalizeH="0" baseline="0">
                <a:ln>
                  <a:noFill/>
                </a:ln>
                <a:solidFill>
                  <a:schemeClr val="bg2"/>
                </a:solidFill>
                <a:effectLst/>
                <a:uLnTx/>
                <a:uFillTx/>
                <a:latin typeface="IntelOne Display Medium" panose="020B0703020203020204" pitchFamily="34" charset="0"/>
              </a:defRPr>
            </a:lvl1pPr>
            <a:lvl2pPr marL="225425" lvl="1" indent="-225425">
              <a:lnSpc>
                <a:spcPct val="90000"/>
              </a:lnSpc>
              <a:spcBef>
                <a:spcPts val="1200"/>
              </a:spcBef>
              <a:buFont typeface="Wingdings" panose="05000000000000000000" pitchFamily="2" charset="2"/>
              <a:buChar char="§"/>
              <a:defRPr sz="1600">
                <a:solidFill>
                  <a:schemeClr val="bg1"/>
                </a:solidFill>
              </a:defRPr>
            </a:lvl2pPr>
            <a:lvl3pPr marL="457200" lvl="2" indent="-228600">
              <a:lnSpc>
                <a:spcPct val="90000"/>
              </a:lnSpc>
              <a:spcBef>
                <a:spcPts val="500"/>
              </a:spcBef>
              <a:buFont typeface="IntelOne Display Regular" panose="020B0503020203020204" pitchFamily="34" charset="0"/>
              <a:buChar char="•"/>
              <a:defRPr sz="1400">
                <a:solidFill>
                  <a:schemeClr val="bg2"/>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27013" lvl="1" indent="0" defTabSz="609585">
              <a:lnSpc>
                <a:spcPct val="100000"/>
              </a:lnSpc>
              <a:buNone/>
              <a:defRPr/>
            </a:pPr>
            <a:r>
              <a:rPr lang="en-US" sz="2400" b="1" kern="0" dirty="0">
                <a:solidFill>
                  <a:schemeClr val="tx1"/>
                </a:solidFill>
              </a:rPr>
              <a:t>Confidential Computing</a:t>
            </a:r>
          </a:p>
          <a:p>
            <a:pPr marL="227013" lvl="1" indent="0" defTabSz="609585">
              <a:lnSpc>
                <a:spcPct val="100000"/>
              </a:lnSpc>
              <a:spcBef>
                <a:spcPts val="1800"/>
              </a:spcBef>
              <a:buSzPct val="120000"/>
              <a:buNone/>
              <a:defRPr/>
            </a:pPr>
            <a:r>
              <a:rPr lang="en-US" sz="1400" kern="0" dirty="0">
                <a:solidFill>
                  <a:schemeClr val="tx1"/>
                </a:solidFill>
              </a:rPr>
              <a:t>Helps prevent data exposure to unauthorized software or persons</a:t>
            </a:r>
          </a:p>
          <a:p>
            <a:pPr marL="227013" lvl="1" indent="0" defTabSz="609585">
              <a:lnSpc>
                <a:spcPct val="100000"/>
              </a:lnSpc>
              <a:spcBef>
                <a:spcPts val="2400"/>
              </a:spcBef>
              <a:buSzPct val="120000"/>
              <a:buNone/>
              <a:defRPr/>
            </a:pPr>
            <a:r>
              <a:rPr lang="en-US" sz="1400" kern="0" dirty="0">
                <a:solidFill>
                  <a:schemeClr val="tx1"/>
                </a:solidFill>
              </a:rPr>
              <a:t>Protects AI training or inference data from exposure or manipulation during processing</a:t>
            </a:r>
          </a:p>
          <a:p>
            <a:pPr marL="227013" lvl="1" indent="0" defTabSz="609585">
              <a:lnSpc>
                <a:spcPct val="100000"/>
              </a:lnSpc>
              <a:spcBef>
                <a:spcPts val="2400"/>
              </a:spcBef>
              <a:buSzPct val="120000"/>
              <a:buNone/>
              <a:defRPr/>
            </a:pPr>
            <a:r>
              <a:rPr lang="en-US" sz="1400" kern="0" dirty="0">
                <a:solidFill>
                  <a:schemeClr val="tx1"/>
                </a:solidFill>
              </a:rPr>
              <a:t>Protects the AI model from tampering or theft inside an attested TEE</a:t>
            </a:r>
          </a:p>
          <a:p>
            <a:pPr marL="227013" lvl="1" indent="0" defTabSz="609585">
              <a:lnSpc>
                <a:spcPct val="100000"/>
              </a:lnSpc>
              <a:spcBef>
                <a:spcPts val="2400"/>
              </a:spcBef>
              <a:buSzPct val="120000"/>
              <a:buNone/>
              <a:defRPr/>
            </a:pPr>
            <a:r>
              <a:rPr lang="en-US" sz="1400" kern="0" dirty="0">
                <a:solidFill>
                  <a:schemeClr val="tx1"/>
                </a:solidFill>
              </a:rPr>
              <a:t>Strengthens cybersecurity against known and new threats such as unpatched or Zero Day vulnerabilities and malicious insiders</a:t>
            </a:r>
          </a:p>
        </p:txBody>
      </p:sp>
      <p:sp>
        <p:nvSpPr>
          <p:cNvPr id="23" name="Arrow: Right 22">
            <a:extLst>
              <a:ext uri="{FF2B5EF4-FFF2-40B4-BE49-F238E27FC236}">
                <a16:creationId xmlns:a16="http://schemas.microsoft.com/office/drawing/2014/main" id="{16393B96-9EA8-FA9E-7129-9C8EC451443D}"/>
              </a:ext>
            </a:extLst>
          </p:cNvPr>
          <p:cNvSpPr/>
          <p:nvPr/>
        </p:nvSpPr>
        <p:spPr>
          <a:xfrm>
            <a:off x="0" y="1474731"/>
            <a:ext cx="5719671" cy="1127721"/>
          </a:xfrm>
          <a:prstGeom prst="rightArrow">
            <a:avLst/>
          </a:prstGeom>
          <a:solidFill>
            <a:srgbClr val="0068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a:extLst>
              <a:ext uri="{FF2B5EF4-FFF2-40B4-BE49-F238E27FC236}">
                <a16:creationId xmlns:a16="http://schemas.microsoft.com/office/drawing/2014/main" id="{2CFDC460-DA9B-D1F0-4AF5-83EFE92BDD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941" y="1807635"/>
            <a:ext cx="461913" cy="46191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5C43C17-35BD-19A3-3F48-3C28E29C0890}"/>
              </a:ext>
            </a:extLst>
          </p:cNvPr>
          <p:cNvSpPr txBox="1"/>
          <p:nvPr/>
        </p:nvSpPr>
        <p:spPr>
          <a:xfrm>
            <a:off x="762041" y="1884703"/>
            <a:ext cx="4362212" cy="307777"/>
          </a:xfrm>
          <a:prstGeom prst="rect">
            <a:avLst/>
          </a:prstGeom>
          <a:noFill/>
        </p:spPr>
        <p:txBody>
          <a:bodyPr wrap="square" rtlCol="0">
            <a:spAutoFit/>
          </a:bodyPr>
          <a:lstStyle/>
          <a:p>
            <a:r>
              <a:rPr lang="en-US" sz="1400" b="1" dirty="0">
                <a:solidFill>
                  <a:schemeClr val="bg1"/>
                </a:solidFill>
              </a:rPr>
              <a:t>European Union Artificial Intelligence Act</a:t>
            </a:r>
          </a:p>
        </p:txBody>
      </p:sp>
      <p:sp>
        <p:nvSpPr>
          <p:cNvPr id="25" name="Arrow: Right 24">
            <a:extLst>
              <a:ext uri="{FF2B5EF4-FFF2-40B4-BE49-F238E27FC236}">
                <a16:creationId xmlns:a16="http://schemas.microsoft.com/office/drawing/2014/main" id="{70438C4F-B873-3591-9C6E-308BF39F0BF3}"/>
              </a:ext>
            </a:extLst>
          </p:cNvPr>
          <p:cNvSpPr/>
          <p:nvPr/>
        </p:nvSpPr>
        <p:spPr>
          <a:xfrm>
            <a:off x="11587" y="4230931"/>
            <a:ext cx="5719671" cy="1127721"/>
          </a:xfrm>
          <a:prstGeom prst="rightArrow">
            <a:avLst/>
          </a:prstGeom>
          <a:solidFill>
            <a:srgbClr val="00C7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0CA316-7867-9B86-D645-A26080D09F98}"/>
              </a:ext>
            </a:extLst>
          </p:cNvPr>
          <p:cNvSpPr txBox="1"/>
          <p:nvPr/>
        </p:nvSpPr>
        <p:spPr>
          <a:xfrm>
            <a:off x="1089509" y="4533181"/>
            <a:ext cx="3645775" cy="523220"/>
          </a:xfrm>
          <a:prstGeom prst="rect">
            <a:avLst/>
          </a:prstGeom>
          <a:noFill/>
        </p:spPr>
        <p:txBody>
          <a:bodyPr wrap="square" rtlCol="0">
            <a:spAutoFit/>
          </a:bodyPr>
          <a:lstStyle/>
          <a:p>
            <a:r>
              <a:rPr lang="en-US" sz="1400" b="1" dirty="0">
                <a:solidFill>
                  <a:schemeClr val="bg1"/>
                </a:solidFill>
              </a:rPr>
              <a:t>U.S. Executive Order on Safe, Secure &amp; Trustworthy Artificial Intelligence</a:t>
            </a:r>
          </a:p>
        </p:txBody>
      </p:sp>
      <p:sp>
        <p:nvSpPr>
          <p:cNvPr id="16" name="Oval 15">
            <a:extLst>
              <a:ext uri="{FF2B5EF4-FFF2-40B4-BE49-F238E27FC236}">
                <a16:creationId xmlns:a16="http://schemas.microsoft.com/office/drawing/2014/main" id="{DF23173F-6242-0CED-757A-5E174DF7800D}"/>
              </a:ext>
            </a:extLst>
          </p:cNvPr>
          <p:cNvSpPr/>
          <p:nvPr/>
        </p:nvSpPr>
        <p:spPr>
          <a:xfrm>
            <a:off x="228405" y="4564973"/>
            <a:ext cx="679867" cy="459636"/>
          </a:xfrm>
          <a:prstGeom prst="ellipse">
            <a:avLst/>
          </a:prstGeom>
          <a:blipFill>
            <a:blip r:embed="rId4"/>
            <a:stretch>
              <a:fillRect l="-2000" t="-3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6" name="Picture 8" descr="Inserting A Check Mark (Tick ✓) Symbol in Excel - Acuity Training">
            <a:extLst>
              <a:ext uri="{FF2B5EF4-FFF2-40B4-BE49-F238E27FC236}">
                <a16:creationId xmlns:a16="http://schemas.microsoft.com/office/drawing/2014/main" id="{C9E777A7-1A02-1889-6810-37F9D8A268FD}"/>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5434" y="2611754"/>
            <a:ext cx="427586" cy="4199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nserting A Check Mark (Tick ✓) Symbol in Excel - Acuity Training">
            <a:extLst>
              <a:ext uri="{FF2B5EF4-FFF2-40B4-BE49-F238E27FC236}">
                <a16:creationId xmlns:a16="http://schemas.microsoft.com/office/drawing/2014/main" id="{784DCF39-5FC5-139E-68E7-960632B63C68}"/>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5434" y="3311679"/>
            <a:ext cx="427586" cy="4199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nserting A Check Mark (Tick ✓) Symbol in Excel - Acuity Training">
            <a:extLst>
              <a:ext uri="{FF2B5EF4-FFF2-40B4-BE49-F238E27FC236}">
                <a16:creationId xmlns:a16="http://schemas.microsoft.com/office/drawing/2014/main" id="{187BF2B4-DAE5-FD61-CCE8-325E8B0795C2}"/>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5434" y="4036676"/>
            <a:ext cx="427586" cy="4199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nserting A Check Mark (Tick ✓) Symbol in Excel - Acuity Training">
            <a:extLst>
              <a:ext uri="{FF2B5EF4-FFF2-40B4-BE49-F238E27FC236}">
                <a16:creationId xmlns:a16="http://schemas.microsoft.com/office/drawing/2014/main" id="{1768B2E2-81F2-2C8A-DB09-4417FA849EF0}"/>
              </a:ext>
            </a:extLst>
          </p:cNvPr>
          <p:cNvPicPr>
            <a:picLocks noChangeAspect="1" noChangeArrowheads="1"/>
          </p:cNvPicPr>
          <p:nvPr/>
        </p:nvPicPr>
        <p:blipFill>
          <a:blip r:embed="rId5">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5434" y="4916512"/>
            <a:ext cx="427586" cy="41998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3C450B4A-946D-A639-D83F-83725AC00CD2}"/>
              </a:ext>
            </a:extLst>
          </p:cNvPr>
          <p:cNvSpPr txBox="1"/>
          <p:nvPr/>
        </p:nvSpPr>
        <p:spPr>
          <a:xfrm>
            <a:off x="1981466" y="6426777"/>
            <a:ext cx="6285573" cy="400110"/>
          </a:xfrm>
          <a:prstGeom prst="rect">
            <a:avLst/>
          </a:prstGeom>
          <a:noFill/>
        </p:spPr>
        <p:txBody>
          <a:bodyPr wrap="square" rtlCol="0">
            <a:spAutoFit/>
          </a:bodyPr>
          <a:lstStyle/>
          <a:p>
            <a:pPr marL="342900" indent="-342900">
              <a:buAutoNum type="arabicPeriod"/>
            </a:pPr>
            <a:r>
              <a:rPr lang="en-US" sz="1000" dirty="0"/>
              <a:t>European Union AI Act, Article 15</a:t>
            </a:r>
          </a:p>
          <a:p>
            <a:pPr marL="342900" indent="-342900">
              <a:buFontTx/>
              <a:buAutoNum type="arabicPeriod"/>
            </a:pPr>
            <a:r>
              <a:rPr lang="en-US" sz="1000" dirty="0"/>
              <a:t>Executive Order on the Safe, Secure, and Trustworthy Development and Use of AI, Section 2(f)</a:t>
            </a:r>
          </a:p>
        </p:txBody>
      </p:sp>
    </p:spTree>
    <p:extLst>
      <p:ext uri="{BB962C8B-B14F-4D97-AF65-F5344CB8AC3E}">
        <p14:creationId xmlns:p14="http://schemas.microsoft.com/office/powerpoint/2010/main" val="80383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6B1FC-3DA5-23B6-33E8-56618E0DEE43}"/>
              </a:ext>
            </a:extLst>
          </p:cNvPr>
          <p:cNvSpPr>
            <a:spLocks noGrp="1"/>
          </p:cNvSpPr>
          <p:nvPr>
            <p:ph type="title"/>
          </p:nvPr>
        </p:nvSpPr>
        <p:spPr/>
        <p:txBody>
          <a:bodyPr/>
          <a:lstStyle/>
          <a:p>
            <a:r>
              <a:rPr lang="en-US" dirty="0"/>
              <a:t>Confidential Computing Strengthens Compliance</a:t>
            </a:r>
          </a:p>
        </p:txBody>
      </p:sp>
      <p:sp>
        <p:nvSpPr>
          <p:cNvPr id="3" name="Rectangle 2">
            <a:extLst>
              <a:ext uri="{FF2B5EF4-FFF2-40B4-BE49-F238E27FC236}">
                <a16:creationId xmlns:a16="http://schemas.microsoft.com/office/drawing/2014/main" id="{79A54060-95F4-D8F9-491B-35EA7CBBE5CE}"/>
              </a:ext>
            </a:extLst>
          </p:cNvPr>
          <p:cNvSpPr/>
          <p:nvPr/>
        </p:nvSpPr>
        <p:spPr>
          <a:xfrm>
            <a:off x="1179233" y="1374841"/>
            <a:ext cx="4607257" cy="211671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457200" rIns="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IntelOne Display Medium" panose="020B0703020203020204" pitchFamily="34" charset="0"/>
                <a:ea typeface="Helvetica Neue Medium"/>
                <a:cs typeface="Helvetica Neue Medium"/>
                <a:sym typeface="Helvetica Neue Medium"/>
              </a:rPr>
              <a:t>Confidential AI</a:t>
            </a:r>
          </a:p>
          <a:p>
            <a:pPr marL="0" marR="0" indent="0" defTabSz="825500" rtl="0" fontAlgn="auto" latinLnBrk="0" hangingPunct="0">
              <a:lnSpc>
                <a:spcPct val="100000"/>
              </a:lnSpc>
              <a:spcBef>
                <a:spcPts val="0"/>
              </a:spcBef>
              <a:spcAft>
                <a:spcPts val="0"/>
              </a:spcAft>
              <a:buClrTx/>
              <a:buSzTx/>
              <a:buFontTx/>
              <a:buNone/>
              <a:tabLst/>
            </a:pPr>
            <a:endParaRPr lang="en-US" sz="1600" dirty="0">
              <a:solidFill>
                <a:schemeClr val="bg1"/>
              </a:solidFill>
              <a:latin typeface="IntelOne Text Light" panose="020B040302020302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Protects regulated data during training &amp; inference, as well as valuable AI models</a:t>
            </a:r>
          </a:p>
          <a:p>
            <a:pPr marL="0" marR="0" indent="0" defTabSz="825500" rtl="0" fontAlgn="auto" latinLnBrk="0" hangingPunct="0">
              <a:lnSpc>
                <a:spcPct val="100000"/>
              </a:lnSpc>
              <a:spcBef>
                <a:spcPts val="0"/>
              </a:spcBef>
              <a:spcAft>
                <a:spcPts val="0"/>
              </a:spcAft>
              <a:buClrTx/>
              <a:buSzTx/>
              <a:buFontTx/>
              <a:buNone/>
              <a:tabLst/>
            </a:pPr>
            <a:endParaRPr lang="en-US" sz="1600" dirty="0">
              <a:solidFill>
                <a:schemeClr val="bg1"/>
              </a:solidFill>
              <a:latin typeface="IntelOne Text Light" panose="020B040302020302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200" dirty="0">
                <a:solidFill>
                  <a:schemeClr val="bg1"/>
                </a:solidFill>
                <a:latin typeface="IntelOne Text Light" panose="020B0403020203020204" pitchFamily="34" charset="0"/>
                <a:sym typeface="Helvetica Neue Medium"/>
              </a:rPr>
              <a:t>e.g., EU AI Act; US Executive Order on Safe Secure… AI</a:t>
            </a:r>
          </a:p>
        </p:txBody>
      </p:sp>
      <p:sp>
        <p:nvSpPr>
          <p:cNvPr id="4" name="Rectangle 3">
            <a:extLst>
              <a:ext uri="{FF2B5EF4-FFF2-40B4-BE49-F238E27FC236}">
                <a16:creationId xmlns:a16="http://schemas.microsoft.com/office/drawing/2014/main" id="{9E8F52CE-8780-01E7-5198-972FB4D9DDAC}"/>
              </a:ext>
            </a:extLst>
          </p:cNvPr>
          <p:cNvSpPr/>
          <p:nvPr/>
        </p:nvSpPr>
        <p:spPr>
          <a:xfrm>
            <a:off x="5956982" y="1374841"/>
            <a:ext cx="4607257" cy="211671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457200" rIns="18288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lang="en-US" sz="2000">
                <a:solidFill>
                  <a:schemeClr val="bg1"/>
                </a:solidFill>
                <a:latin typeface="IntelOne Display Medium" panose="020B0703020203020204" pitchFamily="34" charset="0"/>
                <a:ea typeface="Helvetica Neue Medium"/>
                <a:cs typeface="Helvetica Neue Medium"/>
                <a:sym typeface="Helvetica Neue Medium"/>
              </a:rPr>
              <a:t>Confidential </a:t>
            </a:r>
            <a:r>
              <a:rPr kumimoji="0" lang="en-US" sz="2000"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rPr>
              <a:t>Collaboration</a:t>
            </a:r>
            <a:endParaRPr lang="en-US" sz="1400" dirty="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endParaRPr lang="en-US" sz="1600" dirty="0">
              <a:solidFill>
                <a:schemeClr val="bg1"/>
              </a:solidFill>
              <a:latin typeface="IntelOne Text Light" panose="020B040302020302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Conduct beneficial joint analysis while keeping sensitive or regulated data private</a:t>
            </a:r>
          </a:p>
          <a:p>
            <a:pPr marL="0" marR="0" indent="0" defTabSz="825500" rtl="0" fontAlgn="auto" latinLnBrk="0" hangingPunct="0">
              <a:lnSpc>
                <a:spcPct val="100000"/>
              </a:lnSpc>
              <a:spcBef>
                <a:spcPts val="0"/>
              </a:spcBef>
              <a:spcAft>
                <a:spcPts val="0"/>
              </a:spcAft>
              <a:buClrTx/>
              <a:buSzTx/>
              <a:buFontTx/>
              <a:buNone/>
              <a:tabLst/>
            </a:pPr>
            <a:endParaRPr lang="en-US" sz="1600" dirty="0">
              <a:solidFill>
                <a:schemeClr val="bg1"/>
              </a:solidFill>
              <a:latin typeface="IntelOne Text Light" panose="020B0403020203020204" pitchFamily="34" charset="0"/>
              <a:sym typeface="Helvetica Neue Medium"/>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IntelOne Text Light" panose="020B0403020203020204" pitchFamily="34" charset="0"/>
                <a:sym typeface="Helvetica Neue Medium"/>
              </a:rPr>
              <a:t>e.g., GDPR, HIPAA, California Consumer Privacy Act, etc.</a:t>
            </a:r>
          </a:p>
        </p:txBody>
      </p:sp>
      <p:sp>
        <p:nvSpPr>
          <p:cNvPr id="5" name="Rectangle 4">
            <a:extLst>
              <a:ext uri="{FF2B5EF4-FFF2-40B4-BE49-F238E27FC236}">
                <a16:creationId xmlns:a16="http://schemas.microsoft.com/office/drawing/2014/main" id="{C70B6054-9C2E-2A9A-0492-75B9AFE39DF1}"/>
              </a:ext>
            </a:extLst>
          </p:cNvPr>
          <p:cNvSpPr/>
          <p:nvPr/>
        </p:nvSpPr>
        <p:spPr>
          <a:xfrm>
            <a:off x="1179233" y="3663980"/>
            <a:ext cx="4607257" cy="2116719"/>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457200" rIns="27432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lang="en-US" sz="2000" dirty="0">
                <a:solidFill>
                  <a:schemeClr val="bg1"/>
                </a:solidFill>
                <a:latin typeface="IntelOne Display Medium" panose="020B0703020203020204" pitchFamily="34" charset="0"/>
                <a:sym typeface="Helvetica Neue Medium"/>
              </a:rPr>
              <a:t>Data or AI Sovereignty &amp; Control</a:t>
            </a:r>
          </a:p>
          <a:p>
            <a:pPr marL="0" marR="0" indent="0" defTabSz="825500" rtl="0" fontAlgn="auto" latinLnBrk="0" hangingPunct="0">
              <a:lnSpc>
                <a:spcPct val="100000"/>
              </a:lnSpc>
              <a:spcBef>
                <a:spcPts val="0"/>
              </a:spcBef>
              <a:spcAft>
                <a:spcPts val="0"/>
              </a:spcAft>
              <a:buClrTx/>
              <a:buSzTx/>
              <a:buFontTx/>
              <a:buNone/>
              <a:tabLst/>
            </a:pPr>
            <a:endParaRPr lang="en-US" dirty="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The workload owner must consent to release of encrypted data</a:t>
            </a:r>
          </a:p>
          <a:p>
            <a:pPr marL="0" marR="0" indent="0" defTabSz="825500" rtl="0" fontAlgn="auto" latinLnBrk="0" hangingPunct="0">
              <a:lnSpc>
                <a:spcPct val="100000"/>
              </a:lnSpc>
              <a:spcBef>
                <a:spcPts val="0"/>
              </a:spcBef>
              <a:spcAft>
                <a:spcPts val="0"/>
              </a:spcAft>
              <a:buClrTx/>
              <a:buSzTx/>
              <a:buFontTx/>
              <a:buNone/>
              <a:tabLst/>
            </a:pPr>
            <a:endParaRPr lang="en-US" sz="1600" dirty="0">
              <a:solidFill>
                <a:schemeClr val="bg1"/>
              </a:solidFill>
              <a:latin typeface="IntelOne Text Light" panose="020B0403020203020204" pitchFamily="34" charset="0"/>
              <a:sym typeface="Helvetica Neue Medium"/>
            </a:endParaRPr>
          </a:p>
          <a:p>
            <a:pPr marL="0" marR="0" lvl="0" indent="0" algn="l" defTabSz="825500" rtl="0" eaLnBrk="1" fontAlgn="auto" latinLnBrk="0" hangingPunct="0">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IntelOne Text Light" panose="020B0403020203020204" pitchFamily="34" charset="0"/>
              <a:sym typeface="Helvetica Neue Medium"/>
            </a:endParaRPr>
          </a:p>
        </p:txBody>
      </p:sp>
      <p:sp>
        <p:nvSpPr>
          <p:cNvPr id="6" name="Rectangle 5">
            <a:extLst>
              <a:ext uri="{FF2B5EF4-FFF2-40B4-BE49-F238E27FC236}">
                <a16:creationId xmlns:a16="http://schemas.microsoft.com/office/drawing/2014/main" id="{0838189F-A1EE-7754-3F95-984E8AF252B8}"/>
              </a:ext>
            </a:extLst>
          </p:cNvPr>
          <p:cNvSpPr/>
          <p:nvPr/>
        </p:nvSpPr>
        <p:spPr>
          <a:xfrm>
            <a:off x="5956982" y="3663980"/>
            <a:ext cx="4607257" cy="2116719"/>
          </a:xfrm>
          <a:prstGeom prst="rect">
            <a:avLst/>
          </a:prstGeom>
          <a:solidFill>
            <a:srgbClr val="E961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457200" rIns="91440" bIns="50800" numCol="1" spcCol="38100" rtlCol="0" anchor="t" anchorCtr="0">
            <a:noAutofit/>
          </a:bodyPr>
          <a:lstStyle/>
          <a:p>
            <a:pPr marL="0" marR="0" indent="0" defTabSz="825500" rtl="0" fontAlgn="auto" latinLnBrk="0" hangingPunct="0">
              <a:lnSpc>
                <a:spcPct val="100000"/>
              </a:lnSpc>
              <a:spcBef>
                <a:spcPts val="0"/>
              </a:spcBef>
              <a:spcAft>
                <a:spcPts val="0"/>
              </a:spcAft>
              <a:buClrTx/>
              <a:buSzTx/>
              <a:buFontTx/>
              <a:buNone/>
              <a:tabLst/>
            </a:pPr>
            <a:r>
              <a:rPr lang="en-US" sz="2000" dirty="0">
                <a:solidFill>
                  <a:schemeClr val="bg1"/>
                </a:solidFill>
                <a:latin typeface="IntelOne Display Medium" panose="020B0703020203020204" pitchFamily="34" charset="0"/>
                <a:sym typeface="Helvetica Neue Medium"/>
              </a:rPr>
              <a:t>Enhance Cybersecurity Around Data</a:t>
            </a:r>
          </a:p>
          <a:p>
            <a:pPr marL="0" marR="0" indent="0" defTabSz="825500" rtl="0" fontAlgn="auto" latinLnBrk="0" hangingPunct="0">
              <a:lnSpc>
                <a:spcPct val="100000"/>
              </a:lnSpc>
              <a:spcBef>
                <a:spcPts val="0"/>
              </a:spcBef>
              <a:spcAft>
                <a:spcPts val="0"/>
              </a:spcAft>
              <a:buClrTx/>
              <a:buSzTx/>
              <a:buFontTx/>
              <a:buNone/>
              <a:tabLst/>
            </a:pPr>
            <a:endParaRPr lang="en-US" dirty="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Hardware-enhanced protection of data from unauthorized software &amp; administrators</a:t>
            </a:r>
          </a:p>
          <a:p>
            <a:pPr marL="0" marR="0" indent="0" defTabSz="825500" rtl="0" fontAlgn="auto" latinLnBrk="0" hangingPunct="0">
              <a:lnSpc>
                <a:spcPct val="100000"/>
              </a:lnSpc>
              <a:spcBef>
                <a:spcPts val="0"/>
              </a:spcBef>
              <a:spcAft>
                <a:spcPts val="0"/>
              </a:spcAft>
              <a:buClrTx/>
              <a:buSzTx/>
              <a:buFontTx/>
              <a:buNone/>
              <a:tabLst/>
            </a:pPr>
            <a:endParaRPr lang="en-US" sz="1600" dirty="0">
              <a:solidFill>
                <a:schemeClr val="bg1"/>
              </a:solidFill>
              <a:latin typeface="IntelOne Text Light" panose="020B0403020203020204" pitchFamily="34" charset="0"/>
              <a:sym typeface="Helvetica Neue Medium"/>
            </a:endParaRPr>
          </a:p>
          <a:p>
            <a:pPr marL="0" marR="0" lvl="0" indent="0" algn="l" defTabSz="825500" rtl="0" eaLnBrk="1" fontAlgn="auto" latinLnBrk="0" hangingPunct="0">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IntelOne Text Light" panose="020B0403020203020204" pitchFamily="34" charset="0"/>
                <a:sym typeface="Helvetica Neue Medium"/>
              </a:rPr>
              <a:t>e.g., EU AI Act; GDPR, PIPL, PCI-DSS, etc.</a:t>
            </a:r>
          </a:p>
        </p:txBody>
      </p:sp>
      <p:sp>
        <p:nvSpPr>
          <p:cNvPr id="7" name="Rectangle 6">
            <a:extLst>
              <a:ext uri="{FF2B5EF4-FFF2-40B4-BE49-F238E27FC236}">
                <a16:creationId xmlns:a16="http://schemas.microsoft.com/office/drawing/2014/main" id="{CF561899-EDEF-1D8B-0B53-4CC9EE858389}"/>
              </a:ext>
            </a:extLst>
          </p:cNvPr>
          <p:cNvSpPr/>
          <p:nvPr/>
        </p:nvSpPr>
        <p:spPr>
          <a:xfrm>
            <a:off x="10564239" y="5780699"/>
            <a:ext cx="344721" cy="344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1490409-19BD-2C3A-6B3A-FAF4D22EE5C2}"/>
              </a:ext>
            </a:extLst>
          </p:cNvPr>
          <p:cNvSpPr/>
          <p:nvPr/>
        </p:nvSpPr>
        <p:spPr>
          <a:xfrm>
            <a:off x="10908960" y="5606963"/>
            <a:ext cx="173736" cy="1737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68361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A456-ECE8-45E6-BF6E-4341F236635F}"/>
              </a:ext>
            </a:extLst>
          </p:cNvPr>
          <p:cNvSpPr>
            <a:spLocks noGrp="1"/>
          </p:cNvSpPr>
          <p:nvPr>
            <p:ph type="title"/>
          </p:nvPr>
        </p:nvSpPr>
        <p:spPr>
          <a:xfrm>
            <a:off x="381000" y="2229178"/>
            <a:ext cx="10972800" cy="1550970"/>
          </a:xfrm>
        </p:spPr>
        <p:txBody>
          <a:bodyPr>
            <a:noAutofit/>
          </a:bodyPr>
          <a:lstStyle/>
          <a:p>
            <a:r>
              <a:rPr lang="en-US" sz="3600" dirty="0"/>
              <a:t>Presentation Guide</a:t>
            </a:r>
            <a:br>
              <a:rPr lang="en-US" sz="3600" dirty="0"/>
            </a:br>
            <a:br>
              <a:rPr lang="en-US" sz="3600" dirty="0"/>
            </a:br>
            <a:r>
              <a:rPr lang="en-US" sz="3600" dirty="0"/>
              <a:t>Deeper Look into Confidential Computing Technology and Enabling Components</a:t>
            </a:r>
          </a:p>
        </p:txBody>
      </p:sp>
    </p:spTree>
    <p:extLst>
      <p:ext uri="{BB962C8B-B14F-4D97-AF65-F5344CB8AC3E}">
        <p14:creationId xmlns:p14="http://schemas.microsoft.com/office/powerpoint/2010/main" val="7655317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425BAD-2D89-1607-3A1D-E6D6E4589FFD}"/>
              </a:ext>
            </a:extLst>
          </p:cNvPr>
          <p:cNvSpPr/>
          <p:nvPr/>
        </p:nvSpPr>
        <p:spPr>
          <a:xfrm>
            <a:off x="4383932" y="1997903"/>
            <a:ext cx="2769140" cy="201104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Confidential Computing Architecture</a:t>
            </a:r>
          </a:p>
        </p:txBody>
      </p:sp>
      <p:sp>
        <p:nvSpPr>
          <p:cNvPr id="12" name="Rectangle 11">
            <a:extLst>
              <a:ext uri="{FF2B5EF4-FFF2-40B4-BE49-F238E27FC236}">
                <a16:creationId xmlns:a16="http://schemas.microsoft.com/office/drawing/2014/main" id="{E775E8D6-4791-0187-FD49-6BF476601953}"/>
              </a:ext>
            </a:extLst>
          </p:cNvPr>
          <p:cNvSpPr/>
          <p:nvPr/>
        </p:nvSpPr>
        <p:spPr>
          <a:xfrm>
            <a:off x="4644451" y="4106602"/>
            <a:ext cx="2248102" cy="557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Compatible Hypervisor                        </a:t>
            </a:r>
          </a:p>
        </p:txBody>
      </p:sp>
      <p:sp>
        <p:nvSpPr>
          <p:cNvPr id="14" name="Rectangle 13">
            <a:extLst>
              <a:ext uri="{FF2B5EF4-FFF2-40B4-BE49-F238E27FC236}">
                <a16:creationId xmlns:a16="http://schemas.microsoft.com/office/drawing/2014/main" id="{FB3DB13A-9BCD-ED8E-F359-8144436E45D8}"/>
              </a:ext>
            </a:extLst>
          </p:cNvPr>
          <p:cNvSpPr/>
          <p:nvPr/>
        </p:nvSpPr>
        <p:spPr>
          <a:xfrm>
            <a:off x="776952" y="454753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30" name="TextBox 29">
            <a:extLst>
              <a:ext uri="{FF2B5EF4-FFF2-40B4-BE49-F238E27FC236}">
                <a16:creationId xmlns:a16="http://schemas.microsoft.com/office/drawing/2014/main" id="{0AC5F7E3-4569-4227-8997-72306767EE99}"/>
              </a:ext>
            </a:extLst>
          </p:cNvPr>
          <p:cNvSpPr txBox="1"/>
          <p:nvPr/>
        </p:nvSpPr>
        <p:spPr>
          <a:xfrm>
            <a:off x="1474795" y="4932612"/>
            <a:ext cx="146500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sz="1200" i="0" u="none" strike="noStrike" cap="none" spc="0" normalizeH="0" baseline="0">
                <a:solidFill>
                  <a:schemeClr val="tx2"/>
                </a:solidFill>
                <a:effectLst/>
                <a:uFillTx/>
                <a:latin typeface="IntelOne Display Regular" panose="020B0503020203020204" pitchFamily="34" charset="0"/>
              </a:defRPr>
            </a:lvl1pPr>
          </a:lstStyle>
          <a:p>
            <a:r>
              <a:rPr lang="en-US">
                <a:latin typeface="IntelOne Text" panose="020B0503020203020204" pitchFamily="34" charset="0"/>
                <a:sym typeface="Helvetica Neue"/>
              </a:rPr>
              <a:t>Attestation Service</a:t>
            </a:r>
          </a:p>
        </p:txBody>
      </p:sp>
      <p:sp>
        <p:nvSpPr>
          <p:cNvPr id="23" name="Rectangle 22">
            <a:extLst>
              <a:ext uri="{FF2B5EF4-FFF2-40B4-BE49-F238E27FC236}">
                <a16:creationId xmlns:a16="http://schemas.microsoft.com/office/drawing/2014/main" id="{E409BF23-80DC-1835-42AB-56B9085D990D}"/>
              </a:ext>
            </a:extLst>
          </p:cNvPr>
          <p:cNvSpPr/>
          <p:nvPr/>
        </p:nvSpPr>
        <p:spPr>
          <a:xfrm>
            <a:off x="8560110" y="454753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24" name="TextBox 23">
            <a:extLst>
              <a:ext uri="{FF2B5EF4-FFF2-40B4-BE49-F238E27FC236}">
                <a16:creationId xmlns:a16="http://schemas.microsoft.com/office/drawing/2014/main" id="{56377CBD-841D-0C96-A242-D0E48FAFEE39}"/>
              </a:ext>
            </a:extLst>
          </p:cNvPr>
          <p:cNvSpPr txBox="1"/>
          <p:nvPr/>
        </p:nvSpPr>
        <p:spPr>
          <a:xfrm>
            <a:off x="9348743" y="4840279"/>
            <a:ext cx="146500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200" i="0" u="none" strike="noStrike" cap="none" spc="0" normalizeH="0" baseline="0">
                <a:solidFill>
                  <a:schemeClr val="tx2"/>
                </a:solidFill>
                <a:effectLst/>
                <a:uFillTx/>
                <a:latin typeface="IntelOne Text" panose="020B0503020203020204" pitchFamily="34" charset="0"/>
                <a:sym typeface="Helvetica Neue"/>
              </a:rPr>
              <a:t>Key Management Service</a:t>
            </a:r>
          </a:p>
        </p:txBody>
      </p:sp>
      <p:sp>
        <p:nvSpPr>
          <p:cNvPr id="16" name="TextBox 15">
            <a:extLst>
              <a:ext uri="{FF2B5EF4-FFF2-40B4-BE49-F238E27FC236}">
                <a16:creationId xmlns:a16="http://schemas.microsoft.com/office/drawing/2014/main" id="{10BEFE02-3872-55ED-50B4-6B2442B7C05D}"/>
              </a:ext>
            </a:extLst>
          </p:cNvPr>
          <p:cNvSpPr txBox="1"/>
          <p:nvPr/>
        </p:nvSpPr>
        <p:spPr>
          <a:xfrm>
            <a:off x="7485284" y="2221094"/>
            <a:ext cx="3490927" cy="553998"/>
          </a:xfrm>
          <a:prstGeom prst="rect">
            <a:avLst/>
          </a:prstGeom>
          <a:noFill/>
        </p:spPr>
        <p:txBody>
          <a:bodyPr wrap="square" lIns="0" tIns="0" rIns="0" bIns="0" rtlCol="0" anchor="ctr">
            <a:spAutoFit/>
          </a:bodyPr>
          <a:lstStyle/>
          <a:p>
            <a:r>
              <a:rPr lang="en-US" dirty="0">
                <a:solidFill>
                  <a:srgbClr val="004A86"/>
                </a:solidFill>
                <a:latin typeface="IntelOne Text Medium" panose="020B0703020203020204" pitchFamily="34" charset="0"/>
                <a:sym typeface="Helvetica Neue Medium"/>
              </a:rPr>
              <a:t>Trusted Execution Environment</a:t>
            </a:r>
          </a:p>
        </p:txBody>
      </p:sp>
      <p:sp>
        <p:nvSpPr>
          <p:cNvPr id="18" name="Freeform: Shape 17">
            <a:extLst>
              <a:ext uri="{FF2B5EF4-FFF2-40B4-BE49-F238E27FC236}">
                <a16:creationId xmlns:a16="http://schemas.microsoft.com/office/drawing/2014/main" id="{64E40194-93CC-39FA-4EC8-19AA0D6097B9}"/>
              </a:ext>
            </a:extLst>
          </p:cNvPr>
          <p:cNvSpPr/>
          <p:nvPr/>
        </p:nvSpPr>
        <p:spPr>
          <a:xfrm flipH="1" flipV="1">
            <a:off x="7029853" y="2471362"/>
            <a:ext cx="432804" cy="45719"/>
          </a:xfrm>
          <a:custGeom>
            <a:avLst/>
            <a:gdLst>
              <a:gd name="connsiteX0" fmla="*/ 0 w 2762864"/>
              <a:gd name="connsiteY0" fmla="*/ 904568 h 904568"/>
              <a:gd name="connsiteX1" fmla="*/ 2762864 w 2762864"/>
              <a:gd name="connsiteY1" fmla="*/ 904568 h 904568"/>
              <a:gd name="connsiteX2" fmla="*/ 2762864 w 2762864"/>
              <a:gd name="connsiteY2" fmla="*/ 0 h 904568"/>
              <a:gd name="connsiteX0" fmla="*/ 0 w 3296868"/>
              <a:gd name="connsiteY0" fmla="*/ 711329 h 711329"/>
              <a:gd name="connsiteX1" fmla="*/ 2762864 w 3296868"/>
              <a:gd name="connsiteY1" fmla="*/ 711329 h 711329"/>
              <a:gd name="connsiteX2" fmla="*/ 3296868 w 3296868"/>
              <a:gd name="connsiteY2" fmla="*/ 0 h 711329"/>
              <a:gd name="connsiteX0" fmla="*/ 0 w 2762864"/>
              <a:gd name="connsiteY0" fmla="*/ 0 h 0"/>
              <a:gd name="connsiteX1" fmla="*/ 2762864 w 2762864"/>
              <a:gd name="connsiteY1" fmla="*/ 0 h 0"/>
            </a:gdLst>
            <a:ahLst/>
            <a:cxnLst>
              <a:cxn ang="0">
                <a:pos x="connsiteX0" y="connsiteY0"/>
              </a:cxn>
              <a:cxn ang="0">
                <a:pos x="connsiteX1" y="connsiteY1"/>
              </a:cxn>
            </a:cxnLst>
            <a:rect l="l" t="t" r="r" b="b"/>
            <a:pathLst>
              <a:path w="2762864">
                <a:moveTo>
                  <a:pt x="0" y="0"/>
                </a:moveTo>
                <a:lnTo>
                  <a:pt x="2762864" y="0"/>
                </a:lnTo>
              </a:path>
            </a:pathLst>
          </a:custGeom>
          <a:ln w="22225">
            <a:solidFill>
              <a:schemeClr val="accent1"/>
            </a:solidFill>
            <a:headEnd type="none" w="med" len="med"/>
            <a:tailEnd type="oval" w="sm"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9" name="Rectangle 18">
            <a:extLst>
              <a:ext uri="{FF2B5EF4-FFF2-40B4-BE49-F238E27FC236}">
                <a16:creationId xmlns:a16="http://schemas.microsoft.com/office/drawing/2014/main" id="{CCF283A1-97B4-B5D1-0AAF-B6C6104BBA1D}"/>
              </a:ext>
            </a:extLst>
          </p:cNvPr>
          <p:cNvSpPr/>
          <p:nvPr/>
        </p:nvSpPr>
        <p:spPr>
          <a:xfrm>
            <a:off x="7063821" y="1721216"/>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3E78C9-C4ED-35FF-692A-B40FC07455CC}"/>
              </a:ext>
            </a:extLst>
          </p:cNvPr>
          <p:cNvSpPr/>
          <p:nvPr/>
        </p:nvSpPr>
        <p:spPr>
          <a:xfrm>
            <a:off x="7153072" y="1815023"/>
            <a:ext cx="18288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4C8F3B-743D-BA13-60F1-1CEB60E92CDA}"/>
              </a:ext>
            </a:extLst>
          </p:cNvPr>
          <p:cNvSpPr/>
          <p:nvPr/>
        </p:nvSpPr>
        <p:spPr>
          <a:xfrm>
            <a:off x="4644451" y="2272223"/>
            <a:ext cx="2248102" cy="14916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Confidential Data</a:t>
            </a:r>
          </a:p>
          <a:p>
            <a:pPr algn="ctr"/>
            <a:endParaRPr lang="en-US" sz="1200">
              <a:solidFill>
                <a:schemeClr val="tx2"/>
              </a:solidFill>
              <a:latin typeface="IntelOne Text" panose="020B0503020203020204" pitchFamily="34" charset="0"/>
            </a:endParaRPr>
          </a:p>
          <a:p>
            <a:pPr algn="ctr"/>
            <a:r>
              <a:rPr lang="en-US" sz="1200">
                <a:solidFill>
                  <a:schemeClr val="tx2"/>
                </a:solidFill>
                <a:latin typeface="IntelOne Text" panose="020B0503020203020204" pitchFamily="34" charset="0"/>
              </a:rPr>
              <a:t>Compatible Software                        </a:t>
            </a:r>
          </a:p>
        </p:txBody>
      </p:sp>
      <p:sp>
        <p:nvSpPr>
          <p:cNvPr id="8" name="Text Placeholder 13">
            <a:extLst>
              <a:ext uri="{FF2B5EF4-FFF2-40B4-BE49-F238E27FC236}">
                <a16:creationId xmlns:a16="http://schemas.microsoft.com/office/drawing/2014/main" id="{9D108C7A-14CC-640C-7C9B-706AF21CCDAE}"/>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Trusted Execution Environment</a:t>
            </a:r>
          </a:p>
        </p:txBody>
      </p:sp>
      <p:sp>
        <p:nvSpPr>
          <p:cNvPr id="3" name="Freeform: Shape 2">
            <a:extLst>
              <a:ext uri="{FF2B5EF4-FFF2-40B4-BE49-F238E27FC236}">
                <a16:creationId xmlns:a16="http://schemas.microsoft.com/office/drawing/2014/main" id="{023C668C-2616-61B1-372B-955187C405DF}"/>
              </a:ext>
            </a:extLst>
          </p:cNvPr>
          <p:cNvSpPr/>
          <p:nvPr/>
        </p:nvSpPr>
        <p:spPr>
          <a:xfrm>
            <a:off x="3286352" y="4046704"/>
            <a:ext cx="1146102" cy="995401"/>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endParaRPr>
          </a:p>
        </p:txBody>
      </p:sp>
      <p:sp>
        <p:nvSpPr>
          <p:cNvPr id="6" name="Freeform: Shape 5">
            <a:extLst>
              <a:ext uri="{FF2B5EF4-FFF2-40B4-BE49-F238E27FC236}">
                <a16:creationId xmlns:a16="http://schemas.microsoft.com/office/drawing/2014/main" id="{568B746C-BA7B-965A-6350-BE027650811F}"/>
              </a:ext>
            </a:extLst>
          </p:cNvPr>
          <p:cNvSpPr/>
          <p:nvPr/>
        </p:nvSpPr>
        <p:spPr>
          <a:xfrm flipH="1">
            <a:off x="7099776" y="4045445"/>
            <a:ext cx="1409226" cy="1001792"/>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7" name="Picture 6">
            <a:extLst>
              <a:ext uri="{FF2B5EF4-FFF2-40B4-BE49-F238E27FC236}">
                <a16:creationId xmlns:a16="http://schemas.microsoft.com/office/drawing/2014/main" id="{4EFFA56F-5E90-427D-4306-DB9C6323A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7745" y="4619373"/>
            <a:ext cx="772272" cy="772272"/>
          </a:xfrm>
          <a:prstGeom prst="rect">
            <a:avLst/>
          </a:prstGeom>
        </p:spPr>
      </p:pic>
      <p:pic>
        <p:nvPicPr>
          <p:cNvPr id="9" name="Picture 8">
            <a:extLst>
              <a:ext uri="{FF2B5EF4-FFF2-40B4-BE49-F238E27FC236}">
                <a16:creationId xmlns:a16="http://schemas.microsoft.com/office/drawing/2014/main" id="{B6864CD8-BD6F-8A69-0EF5-9DF0CEF0E1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801" y="4647352"/>
            <a:ext cx="737627" cy="737627"/>
          </a:xfrm>
          <a:prstGeom prst="rect">
            <a:avLst/>
          </a:prstGeom>
        </p:spPr>
      </p:pic>
    </p:spTree>
    <p:extLst>
      <p:ext uri="{BB962C8B-B14F-4D97-AF65-F5344CB8AC3E}">
        <p14:creationId xmlns:p14="http://schemas.microsoft.com/office/powerpoint/2010/main" val="420549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ED1D-0F3F-46B0-9476-1403CC9D7120}"/>
              </a:ext>
            </a:extLst>
          </p:cNvPr>
          <p:cNvSpPr>
            <a:spLocks noGrp="1"/>
          </p:cNvSpPr>
          <p:nvPr>
            <p:ph type="title"/>
          </p:nvPr>
        </p:nvSpPr>
        <p:spPr/>
        <p:txBody>
          <a:bodyPr/>
          <a:lstStyle/>
          <a:p>
            <a:r>
              <a:rPr lang="en-US"/>
              <a:t>Confidential Computing 30-3-30</a:t>
            </a:r>
            <a:br>
              <a:rPr lang="en-US"/>
            </a:br>
            <a:r>
              <a:rPr lang="en-US"/>
              <a:t>About this Presentation</a:t>
            </a:r>
          </a:p>
        </p:txBody>
      </p:sp>
      <p:graphicFrame>
        <p:nvGraphicFramePr>
          <p:cNvPr id="4" name="Table 4">
            <a:extLst>
              <a:ext uri="{FF2B5EF4-FFF2-40B4-BE49-F238E27FC236}">
                <a16:creationId xmlns:a16="http://schemas.microsoft.com/office/drawing/2014/main" id="{863FBD91-857D-4359-8B4B-F3FE8E942D65}"/>
              </a:ext>
            </a:extLst>
          </p:cNvPr>
          <p:cNvGraphicFramePr>
            <a:graphicFrameLocks noGrp="1"/>
          </p:cNvGraphicFramePr>
          <p:nvPr>
            <p:ph idx="1"/>
            <p:extLst>
              <p:ext uri="{D42A27DB-BD31-4B8C-83A1-F6EECF244321}">
                <p14:modId xmlns:p14="http://schemas.microsoft.com/office/powerpoint/2010/main" val="2846869408"/>
              </p:ext>
            </p:extLst>
          </p:nvPr>
        </p:nvGraphicFramePr>
        <p:xfrm>
          <a:off x="381000" y="1811953"/>
          <a:ext cx="10972800" cy="3378200"/>
        </p:xfrm>
        <a:graphic>
          <a:graphicData uri="http://schemas.openxmlformats.org/drawingml/2006/table">
            <a:tbl>
              <a:tblPr firstRow="1" bandRow="1">
                <a:tableStyleId>{5940675A-B579-460E-94D1-54222C63F5DA}</a:tableStyleId>
              </a:tblPr>
              <a:tblGrid>
                <a:gridCol w="2518064">
                  <a:extLst>
                    <a:ext uri="{9D8B030D-6E8A-4147-A177-3AD203B41FA5}">
                      <a16:colId xmlns:a16="http://schemas.microsoft.com/office/drawing/2014/main" val="2200792345"/>
                    </a:ext>
                  </a:extLst>
                </a:gridCol>
                <a:gridCol w="8454736">
                  <a:extLst>
                    <a:ext uri="{9D8B030D-6E8A-4147-A177-3AD203B41FA5}">
                      <a16:colId xmlns:a16="http://schemas.microsoft.com/office/drawing/2014/main" val="2120533356"/>
                    </a:ext>
                  </a:extLst>
                </a:gridCol>
              </a:tblGrid>
              <a:tr h="370840">
                <a:tc>
                  <a:txBody>
                    <a:bodyPr/>
                    <a:lstStyle/>
                    <a:p>
                      <a:r>
                        <a:rPr lang="en-US" sz="1400"/>
                        <a:t>Title</a:t>
                      </a:r>
                    </a:p>
                  </a:txBody>
                  <a:tcPr anchor="ctr"/>
                </a:tc>
                <a:tc>
                  <a:txBody>
                    <a:bodyPr/>
                    <a:lstStyle/>
                    <a:p>
                      <a:r>
                        <a:rPr lang="en-US" sz="1400"/>
                        <a:t>Data Protection, Compliance &amp; Sovereignty with Intel Confidential Computing</a:t>
                      </a:r>
                    </a:p>
                  </a:txBody>
                  <a:tcPr anchor="ctr"/>
                </a:tc>
                <a:extLst>
                  <a:ext uri="{0D108BD9-81ED-4DB2-BD59-A6C34878D82A}">
                    <a16:rowId xmlns:a16="http://schemas.microsoft.com/office/drawing/2014/main" val="4051520659"/>
                  </a:ext>
                </a:extLst>
              </a:tr>
              <a:tr h="370840">
                <a:tc>
                  <a:txBody>
                    <a:bodyPr/>
                    <a:lstStyle/>
                    <a:p>
                      <a:r>
                        <a:rPr lang="en-US" sz="1400"/>
                        <a:t>Author</a:t>
                      </a:r>
                    </a:p>
                  </a:txBody>
                  <a:tcPr anchor="ctr"/>
                </a:tc>
                <a:tc>
                  <a:txBody>
                    <a:bodyPr/>
                    <a:lstStyle/>
                    <a:p>
                      <a:r>
                        <a:rPr lang="en-US" sz="1400"/>
                        <a:t>Mike Ferron-Jones</a:t>
                      </a:r>
                    </a:p>
                    <a:p>
                      <a:r>
                        <a:rPr lang="en-US" sz="1400"/>
                        <a:t>Go-to-Market Lead for Data Center Security Technologies</a:t>
                      </a:r>
                    </a:p>
                  </a:txBody>
                  <a:tcPr anchor="ctr"/>
                </a:tc>
                <a:extLst>
                  <a:ext uri="{0D108BD9-81ED-4DB2-BD59-A6C34878D82A}">
                    <a16:rowId xmlns:a16="http://schemas.microsoft.com/office/drawing/2014/main" val="11105588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Last Revision 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Original Publication Date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April 16, 2024</a:t>
                      </a:r>
                    </a:p>
                    <a:p>
                      <a:r>
                        <a:rPr lang="en-US" sz="1400" dirty="0"/>
                        <a:t>December 9, 2022</a:t>
                      </a:r>
                    </a:p>
                  </a:txBody>
                  <a:tcPr anchor="ctr"/>
                </a:tc>
                <a:extLst>
                  <a:ext uri="{0D108BD9-81ED-4DB2-BD59-A6C34878D82A}">
                    <a16:rowId xmlns:a16="http://schemas.microsoft.com/office/drawing/2014/main" val="494131147"/>
                  </a:ext>
                </a:extLst>
              </a:tr>
              <a:tr h="370840">
                <a:tc>
                  <a:txBody>
                    <a:bodyPr/>
                    <a:lstStyle/>
                    <a:p>
                      <a:r>
                        <a:rPr lang="en-US" sz="1400"/>
                        <a:t>Sensitivity</a:t>
                      </a:r>
                    </a:p>
                  </a:txBody>
                  <a:tcPr anchor="ctr"/>
                </a:tc>
                <a:tc>
                  <a:txBody>
                    <a:bodyPr/>
                    <a:lstStyle/>
                    <a:p>
                      <a:r>
                        <a:rPr lang="en-US" sz="1400"/>
                        <a:t>All slides are approved for customer and public use.  No NDA required.</a:t>
                      </a:r>
                      <a:endParaRPr lang="en-US" sz="1400" b="1"/>
                    </a:p>
                  </a:txBody>
                  <a:tcPr anchor="ctr"/>
                </a:tc>
                <a:extLst>
                  <a:ext uri="{0D108BD9-81ED-4DB2-BD59-A6C34878D82A}">
                    <a16:rowId xmlns:a16="http://schemas.microsoft.com/office/drawing/2014/main" val="1335493027"/>
                  </a:ext>
                </a:extLst>
              </a:tr>
              <a:tr h="370840">
                <a:tc>
                  <a:txBody>
                    <a:bodyPr/>
                    <a:lstStyle/>
                    <a:p>
                      <a:r>
                        <a:rPr lang="en-US" sz="1400"/>
                        <a:t>Topics &amp; Technologies Covered</a:t>
                      </a:r>
                    </a:p>
                  </a:txBody>
                  <a:tcPr anchor="ctr"/>
                </a:tc>
                <a:tc>
                  <a:txBody>
                    <a:bodyPr/>
                    <a:lstStyle/>
                    <a:p>
                      <a:r>
                        <a:rPr lang="en-US" sz="1400"/>
                        <a:t>Confidential Computing, Intel SGX, Intel TDX, Intel Trust Authority (formerly Project Amber)</a:t>
                      </a:r>
                    </a:p>
                  </a:txBody>
                  <a:tcPr anchor="ctr"/>
                </a:tc>
                <a:extLst>
                  <a:ext uri="{0D108BD9-81ED-4DB2-BD59-A6C34878D82A}">
                    <a16:rowId xmlns:a16="http://schemas.microsoft.com/office/drawing/2014/main" val="4246039734"/>
                  </a:ext>
                </a:extLst>
              </a:tr>
              <a:tr h="370840">
                <a:tc>
                  <a:txBody>
                    <a:bodyPr/>
                    <a:lstStyle/>
                    <a:p>
                      <a:r>
                        <a:rPr lang="en-US" sz="1400"/>
                        <a:t>Related Content</a:t>
                      </a:r>
                    </a:p>
                  </a:txBody>
                  <a:tcPr anchor="ctr"/>
                </a:tc>
                <a:tc>
                  <a:txBody>
                    <a:bodyPr/>
                    <a:lstStyle/>
                    <a:p>
                      <a:r>
                        <a:rPr lang="en-US" sz="1400" dirty="0"/>
                        <a:t>Seismic Data Center Security resource page </a:t>
                      </a:r>
                      <a:r>
                        <a:rPr lang="en-US" sz="900" dirty="0">
                          <a:hlinkClick r:id="rId2"/>
                        </a:rPr>
                        <a:t>https://intel.seismic.com/Link/Content/DCPJDHGGgqd4J8cB3Q8mHdG8DpfV</a:t>
                      </a:r>
                      <a:r>
                        <a:rPr lang="en-US" sz="900" dirty="0"/>
                        <a:t>  </a:t>
                      </a:r>
                    </a:p>
                    <a:p>
                      <a:r>
                        <a:rPr lang="en-US" sz="1400" dirty="0"/>
                        <a:t>SMR Data Center Security resource page </a:t>
                      </a:r>
                      <a:r>
                        <a:rPr lang="en-US" sz="900" dirty="0">
                          <a:hlinkClick r:id="rId3"/>
                        </a:rPr>
                        <a:t>https://www.intel.com/content/www/us/en/secure/internal/resources-documentation/sales-marketing/data-center/security.html</a:t>
                      </a:r>
                      <a:r>
                        <a:rPr lang="en-US" sz="900" dirty="0"/>
                        <a:t> </a:t>
                      </a:r>
                      <a:endParaRPr lang="en-US" sz="600" dirty="0"/>
                    </a:p>
                    <a:p>
                      <a:endParaRPr lang="en-US" sz="1400" dirty="0"/>
                    </a:p>
                    <a:p>
                      <a:r>
                        <a:rPr lang="en-US" sz="1400" dirty="0"/>
                        <a:t>Confidential Computing Competitive Response Guide (SMR and Seismic asset ID 764105)</a:t>
                      </a:r>
                    </a:p>
                  </a:txBody>
                  <a:tcPr anchor="ctr"/>
                </a:tc>
                <a:extLst>
                  <a:ext uri="{0D108BD9-81ED-4DB2-BD59-A6C34878D82A}">
                    <a16:rowId xmlns:a16="http://schemas.microsoft.com/office/drawing/2014/main" val="3738608666"/>
                  </a:ext>
                </a:extLst>
              </a:tr>
            </a:tbl>
          </a:graphicData>
        </a:graphic>
      </p:graphicFrame>
    </p:spTree>
    <p:extLst>
      <p:ext uri="{BB962C8B-B14F-4D97-AF65-F5344CB8AC3E}">
        <p14:creationId xmlns:p14="http://schemas.microsoft.com/office/powerpoint/2010/main" val="290250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425BAD-2D89-1607-3A1D-E6D6E4589FFD}"/>
              </a:ext>
            </a:extLst>
          </p:cNvPr>
          <p:cNvSpPr/>
          <p:nvPr/>
        </p:nvSpPr>
        <p:spPr>
          <a:xfrm>
            <a:off x="4383932" y="1608083"/>
            <a:ext cx="2769140" cy="1589642"/>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Confidential Computing Architecture – Intel SGX</a:t>
            </a:r>
          </a:p>
        </p:txBody>
      </p:sp>
      <p:sp>
        <p:nvSpPr>
          <p:cNvPr id="12" name="Rectangle 11">
            <a:extLst>
              <a:ext uri="{FF2B5EF4-FFF2-40B4-BE49-F238E27FC236}">
                <a16:creationId xmlns:a16="http://schemas.microsoft.com/office/drawing/2014/main" id="{E775E8D6-4791-0187-FD49-6BF476601953}"/>
              </a:ext>
            </a:extLst>
          </p:cNvPr>
          <p:cNvSpPr/>
          <p:nvPr/>
        </p:nvSpPr>
        <p:spPr>
          <a:xfrm>
            <a:off x="4644451" y="4106602"/>
            <a:ext cx="2248102" cy="557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Compatible Hypervisor*                        </a:t>
            </a:r>
          </a:p>
        </p:txBody>
      </p:sp>
      <p:sp>
        <p:nvSpPr>
          <p:cNvPr id="14" name="Rectangle 13">
            <a:extLst>
              <a:ext uri="{FF2B5EF4-FFF2-40B4-BE49-F238E27FC236}">
                <a16:creationId xmlns:a16="http://schemas.microsoft.com/office/drawing/2014/main" id="{FB3DB13A-9BCD-ED8E-F359-8144436E45D8}"/>
              </a:ext>
            </a:extLst>
          </p:cNvPr>
          <p:cNvSpPr/>
          <p:nvPr/>
        </p:nvSpPr>
        <p:spPr>
          <a:xfrm>
            <a:off x="776952" y="431506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30" name="TextBox 29">
            <a:extLst>
              <a:ext uri="{FF2B5EF4-FFF2-40B4-BE49-F238E27FC236}">
                <a16:creationId xmlns:a16="http://schemas.microsoft.com/office/drawing/2014/main" id="{0AC5F7E3-4569-4227-8997-72306767EE99}"/>
              </a:ext>
            </a:extLst>
          </p:cNvPr>
          <p:cNvSpPr txBox="1"/>
          <p:nvPr/>
        </p:nvSpPr>
        <p:spPr>
          <a:xfrm>
            <a:off x="1474795" y="4700142"/>
            <a:ext cx="146500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sz="1200" i="0" u="none" strike="noStrike" cap="none" spc="0" normalizeH="0" baseline="0">
                <a:solidFill>
                  <a:schemeClr val="tx2"/>
                </a:solidFill>
                <a:effectLst/>
                <a:uFillTx/>
                <a:latin typeface="IntelOne Display Regular" panose="020B0503020203020204" pitchFamily="34" charset="0"/>
              </a:defRPr>
            </a:lvl1pPr>
          </a:lstStyle>
          <a:p>
            <a:r>
              <a:rPr lang="en-US">
                <a:latin typeface="IntelOne Text" panose="020B0503020203020204" pitchFamily="34" charset="0"/>
                <a:sym typeface="Helvetica Neue"/>
              </a:rPr>
              <a:t>Attestation Service</a:t>
            </a:r>
          </a:p>
        </p:txBody>
      </p:sp>
      <p:sp>
        <p:nvSpPr>
          <p:cNvPr id="23" name="Rectangle 22">
            <a:extLst>
              <a:ext uri="{FF2B5EF4-FFF2-40B4-BE49-F238E27FC236}">
                <a16:creationId xmlns:a16="http://schemas.microsoft.com/office/drawing/2014/main" id="{E409BF23-80DC-1835-42AB-56B9085D990D}"/>
              </a:ext>
            </a:extLst>
          </p:cNvPr>
          <p:cNvSpPr/>
          <p:nvPr/>
        </p:nvSpPr>
        <p:spPr>
          <a:xfrm>
            <a:off x="8560110" y="431506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24" name="TextBox 23">
            <a:extLst>
              <a:ext uri="{FF2B5EF4-FFF2-40B4-BE49-F238E27FC236}">
                <a16:creationId xmlns:a16="http://schemas.microsoft.com/office/drawing/2014/main" id="{56377CBD-841D-0C96-A242-D0E48FAFEE39}"/>
              </a:ext>
            </a:extLst>
          </p:cNvPr>
          <p:cNvSpPr txBox="1"/>
          <p:nvPr/>
        </p:nvSpPr>
        <p:spPr>
          <a:xfrm>
            <a:off x="9348743" y="4607809"/>
            <a:ext cx="146500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200" i="0" u="none" strike="noStrike" cap="none" spc="0" normalizeH="0" baseline="0">
                <a:solidFill>
                  <a:schemeClr val="tx2"/>
                </a:solidFill>
                <a:effectLst/>
                <a:uFillTx/>
                <a:latin typeface="IntelOne Text" panose="020B0503020203020204" pitchFamily="34" charset="0"/>
                <a:sym typeface="Helvetica Neue"/>
              </a:rPr>
              <a:t>Key Management Service</a:t>
            </a:r>
          </a:p>
        </p:txBody>
      </p:sp>
      <p:sp>
        <p:nvSpPr>
          <p:cNvPr id="16" name="TextBox 15">
            <a:extLst>
              <a:ext uri="{FF2B5EF4-FFF2-40B4-BE49-F238E27FC236}">
                <a16:creationId xmlns:a16="http://schemas.microsoft.com/office/drawing/2014/main" id="{10BEFE02-3872-55ED-50B4-6B2442B7C05D}"/>
              </a:ext>
            </a:extLst>
          </p:cNvPr>
          <p:cNvSpPr txBox="1"/>
          <p:nvPr/>
        </p:nvSpPr>
        <p:spPr>
          <a:xfrm>
            <a:off x="1461089" y="1617693"/>
            <a:ext cx="2446333" cy="553998"/>
          </a:xfrm>
          <a:prstGeom prst="rect">
            <a:avLst/>
          </a:prstGeom>
          <a:noFill/>
        </p:spPr>
        <p:txBody>
          <a:bodyPr wrap="square" lIns="0" tIns="0" rIns="0" bIns="0" rtlCol="0" anchor="ctr">
            <a:spAutoFit/>
          </a:bodyPr>
          <a:lstStyle/>
          <a:p>
            <a:pPr algn="ctr"/>
            <a:r>
              <a:rPr lang="en-US">
                <a:solidFill>
                  <a:schemeClr val="tx2"/>
                </a:solidFill>
                <a:latin typeface="IntelOne Text Medium" panose="020B0703020203020204" pitchFamily="34" charset="0"/>
                <a:sym typeface="Helvetica Neue Medium"/>
              </a:rPr>
              <a:t>Trusted Execution Environment</a:t>
            </a:r>
          </a:p>
        </p:txBody>
      </p:sp>
      <p:sp>
        <p:nvSpPr>
          <p:cNvPr id="18" name="Freeform: Shape 17">
            <a:extLst>
              <a:ext uri="{FF2B5EF4-FFF2-40B4-BE49-F238E27FC236}">
                <a16:creationId xmlns:a16="http://schemas.microsoft.com/office/drawing/2014/main" id="{64E40194-93CC-39FA-4EC8-19AA0D6097B9}"/>
              </a:ext>
            </a:extLst>
          </p:cNvPr>
          <p:cNvSpPr/>
          <p:nvPr/>
        </p:nvSpPr>
        <p:spPr>
          <a:xfrm flipH="1" flipV="1">
            <a:off x="3909611" y="1791480"/>
            <a:ext cx="432804" cy="45719"/>
          </a:xfrm>
          <a:custGeom>
            <a:avLst/>
            <a:gdLst>
              <a:gd name="connsiteX0" fmla="*/ 0 w 2762864"/>
              <a:gd name="connsiteY0" fmla="*/ 904568 h 904568"/>
              <a:gd name="connsiteX1" fmla="*/ 2762864 w 2762864"/>
              <a:gd name="connsiteY1" fmla="*/ 904568 h 904568"/>
              <a:gd name="connsiteX2" fmla="*/ 2762864 w 2762864"/>
              <a:gd name="connsiteY2" fmla="*/ 0 h 904568"/>
              <a:gd name="connsiteX0" fmla="*/ 0 w 3296868"/>
              <a:gd name="connsiteY0" fmla="*/ 711329 h 711329"/>
              <a:gd name="connsiteX1" fmla="*/ 2762864 w 3296868"/>
              <a:gd name="connsiteY1" fmla="*/ 711329 h 711329"/>
              <a:gd name="connsiteX2" fmla="*/ 3296868 w 3296868"/>
              <a:gd name="connsiteY2" fmla="*/ 0 h 711329"/>
              <a:gd name="connsiteX0" fmla="*/ 0 w 2762864"/>
              <a:gd name="connsiteY0" fmla="*/ 0 h 0"/>
              <a:gd name="connsiteX1" fmla="*/ 2762864 w 2762864"/>
              <a:gd name="connsiteY1" fmla="*/ 0 h 0"/>
            </a:gdLst>
            <a:ahLst/>
            <a:cxnLst>
              <a:cxn ang="0">
                <a:pos x="connsiteX0" y="connsiteY0"/>
              </a:cxn>
              <a:cxn ang="0">
                <a:pos x="connsiteX1" y="connsiteY1"/>
              </a:cxn>
            </a:cxnLst>
            <a:rect l="l" t="t" r="r" b="b"/>
            <a:pathLst>
              <a:path w="2762864">
                <a:moveTo>
                  <a:pt x="0" y="0"/>
                </a:moveTo>
                <a:lnTo>
                  <a:pt x="2762864" y="0"/>
                </a:lnTo>
              </a:path>
            </a:pathLst>
          </a:custGeom>
          <a:ln w="22225">
            <a:solidFill>
              <a:schemeClr val="accent1"/>
            </a:solidFill>
            <a:headEnd type="none" w="med" len="med"/>
            <a:tailEnd type="oval" w="sm"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9" name="Rectangle 18">
            <a:extLst>
              <a:ext uri="{FF2B5EF4-FFF2-40B4-BE49-F238E27FC236}">
                <a16:creationId xmlns:a16="http://schemas.microsoft.com/office/drawing/2014/main" id="{CCF283A1-97B4-B5D1-0AAF-B6C6104BBA1D}"/>
              </a:ext>
            </a:extLst>
          </p:cNvPr>
          <p:cNvSpPr/>
          <p:nvPr/>
        </p:nvSpPr>
        <p:spPr>
          <a:xfrm>
            <a:off x="7063821" y="1721216"/>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3E78C9-C4ED-35FF-692A-B40FC07455CC}"/>
              </a:ext>
            </a:extLst>
          </p:cNvPr>
          <p:cNvSpPr/>
          <p:nvPr/>
        </p:nvSpPr>
        <p:spPr>
          <a:xfrm>
            <a:off x="7153072" y="1468172"/>
            <a:ext cx="18288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4C8F3B-743D-BA13-60F1-1CEB60E92CDA}"/>
              </a:ext>
            </a:extLst>
          </p:cNvPr>
          <p:cNvSpPr/>
          <p:nvPr/>
        </p:nvSpPr>
        <p:spPr>
          <a:xfrm>
            <a:off x="4644451" y="1791480"/>
            <a:ext cx="2248102" cy="12412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 Confidential Data</a:t>
            </a:r>
          </a:p>
          <a:p>
            <a:pPr algn="ctr"/>
            <a:endParaRPr lang="en-US" sz="1200">
              <a:solidFill>
                <a:schemeClr val="tx2"/>
              </a:solidFill>
              <a:latin typeface="IntelOne Text" panose="020B0503020203020204" pitchFamily="34" charset="0"/>
            </a:endParaRPr>
          </a:p>
          <a:p>
            <a:pPr algn="ctr"/>
            <a:r>
              <a:rPr lang="en-US" sz="1200">
                <a:solidFill>
                  <a:schemeClr val="tx2"/>
                </a:solidFill>
                <a:latin typeface="IntelOne Text" panose="020B0503020203020204" pitchFamily="34" charset="0"/>
              </a:rPr>
              <a:t>App enabled for Intel SGX</a:t>
            </a:r>
          </a:p>
          <a:p>
            <a:pPr algn="ctr">
              <a:spcBef>
                <a:spcPts val="600"/>
              </a:spcBef>
            </a:pPr>
            <a:r>
              <a:rPr lang="en-US" sz="1200">
                <a:solidFill>
                  <a:schemeClr val="tx2"/>
                </a:solidFill>
                <a:latin typeface="IntelOne Text" panose="020B0503020203020204" pitchFamily="34" charset="0"/>
              </a:rPr>
              <a:t>Library OS (optional)</a:t>
            </a:r>
          </a:p>
        </p:txBody>
      </p:sp>
      <p:sp>
        <p:nvSpPr>
          <p:cNvPr id="3" name="Freeform: Shape 2">
            <a:extLst>
              <a:ext uri="{FF2B5EF4-FFF2-40B4-BE49-F238E27FC236}">
                <a16:creationId xmlns:a16="http://schemas.microsoft.com/office/drawing/2014/main" id="{023C668C-2616-61B1-372B-955187C405DF}"/>
              </a:ext>
            </a:extLst>
          </p:cNvPr>
          <p:cNvSpPr/>
          <p:nvPr/>
        </p:nvSpPr>
        <p:spPr>
          <a:xfrm>
            <a:off x="3286352" y="3274109"/>
            <a:ext cx="1146102" cy="1489528"/>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endParaRPr>
          </a:p>
        </p:txBody>
      </p:sp>
      <p:sp>
        <p:nvSpPr>
          <p:cNvPr id="6" name="Freeform: Shape 5">
            <a:extLst>
              <a:ext uri="{FF2B5EF4-FFF2-40B4-BE49-F238E27FC236}">
                <a16:creationId xmlns:a16="http://schemas.microsoft.com/office/drawing/2014/main" id="{568B746C-BA7B-965A-6350-BE027650811F}"/>
              </a:ext>
            </a:extLst>
          </p:cNvPr>
          <p:cNvSpPr/>
          <p:nvPr/>
        </p:nvSpPr>
        <p:spPr>
          <a:xfrm flipH="1">
            <a:off x="7099776" y="3267889"/>
            <a:ext cx="1409226" cy="1499091"/>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7" name="Picture 6">
            <a:extLst>
              <a:ext uri="{FF2B5EF4-FFF2-40B4-BE49-F238E27FC236}">
                <a16:creationId xmlns:a16="http://schemas.microsoft.com/office/drawing/2014/main" id="{4EFFA56F-5E90-427D-4306-DB9C6323A0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7745" y="4386903"/>
            <a:ext cx="772272" cy="772272"/>
          </a:xfrm>
          <a:prstGeom prst="rect">
            <a:avLst/>
          </a:prstGeom>
        </p:spPr>
      </p:pic>
      <p:pic>
        <p:nvPicPr>
          <p:cNvPr id="9" name="Picture 8">
            <a:extLst>
              <a:ext uri="{FF2B5EF4-FFF2-40B4-BE49-F238E27FC236}">
                <a16:creationId xmlns:a16="http://schemas.microsoft.com/office/drawing/2014/main" id="{B6864CD8-BD6F-8A69-0EF5-9DF0CEF0E14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801" y="4414882"/>
            <a:ext cx="737627" cy="737627"/>
          </a:xfrm>
          <a:prstGeom prst="rect">
            <a:avLst/>
          </a:prstGeom>
        </p:spPr>
      </p:pic>
      <p:sp>
        <p:nvSpPr>
          <p:cNvPr id="13" name="Rectangle 12">
            <a:extLst>
              <a:ext uri="{FF2B5EF4-FFF2-40B4-BE49-F238E27FC236}">
                <a16:creationId xmlns:a16="http://schemas.microsoft.com/office/drawing/2014/main" id="{7B9CF0FF-6F9D-46A9-D727-63BCE34A3C85}"/>
              </a:ext>
            </a:extLst>
          </p:cNvPr>
          <p:cNvSpPr/>
          <p:nvPr/>
        </p:nvSpPr>
        <p:spPr>
          <a:xfrm>
            <a:off x="4644451" y="3342846"/>
            <a:ext cx="2248102" cy="557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Compatible OS                        </a:t>
            </a:r>
          </a:p>
        </p:txBody>
      </p:sp>
      <p:sp>
        <p:nvSpPr>
          <p:cNvPr id="15" name="TextBox 14">
            <a:extLst>
              <a:ext uri="{FF2B5EF4-FFF2-40B4-BE49-F238E27FC236}">
                <a16:creationId xmlns:a16="http://schemas.microsoft.com/office/drawing/2014/main" id="{7438C7AD-8721-00C0-06CB-2FD3CA1C25BF}"/>
              </a:ext>
            </a:extLst>
          </p:cNvPr>
          <p:cNvSpPr txBox="1"/>
          <p:nvPr/>
        </p:nvSpPr>
        <p:spPr>
          <a:xfrm>
            <a:off x="3527094" y="6474853"/>
            <a:ext cx="4482816" cy="276999"/>
          </a:xfrm>
          <a:prstGeom prst="rect">
            <a:avLst/>
          </a:prstGeom>
          <a:noFill/>
        </p:spPr>
        <p:txBody>
          <a:bodyPr wrap="square" rtlCol="0">
            <a:spAutoFit/>
          </a:bodyPr>
          <a:lstStyle/>
          <a:p>
            <a:pPr algn="ctr"/>
            <a:r>
              <a:rPr lang="en-US" sz="1200"/>
              <a:t>* Optional.  Intel SGX can run on bare-metal or virtualized.</a:t>
            </a:r>
          </a:p>
        </p:txBody>
      </p:sp>
      <p:sp>
        <p:nvSpPr>
          <p:cNvPr id="17" name="TextBox 16">
            <a:extLst>
              <a:ext uri="{FF2B5EF4-FFF2-40B4-BE49-F238E27FC236}">
                <a16:creationId xmlns:a16="http://schemas.microsoft.com/office/drawing/2014/main" id="{EAC81736-C6EC-7C1C-3D20-46976797EE00}"/>
              </a:ext>
            </a:extLst>
          </p:cNvPr>
          <p:cNvSpPr txBox="1"/>
          <p:nvPr/>
        </p:nvSpPr>
        <p:spPr>
          <a:xfrm>
            <a:off x="702888" y="5284916"/>
            <a:ext cx="2410677" cy="830997"/>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tx2"/>
                </a:solidFill>
                <a:latin typeface="IntelOne Text" panose="020B0503020203020204" pitchFamily="34" charset="0"/>
              </a:rPr>
              <a:t>Intel® Trust Authority</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Cloud Service Provider</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Some ISVs</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Build Service Yourself</a:t>
            </a:r>
          </a:p>
        </p:txBody>
      </p:sp>
      <p:sp>
        <p:nvSpPr>
          <p:cNvPr id="21" name="TextBox 20">
            <a:extLst>
              <a:ext uri="{FF2B5EF4-FFF2-40B4-BE49-F238E27FC236}">
                <a16:creationId xmlns:a16="http://schemas.microsoft.com/office/drawing/2014/main" id="{DE191976-9BC7-49D9-45E8-04487A9DA220}"/>
              </a:ext>
            </a:extLst>
          </p:cNvPr>
          <p:cNvSpPr txBox="1"/>
          <p:nvPr/>
        </p:nvSpPr>
        <p:spPr>
          <a:xfrm>
            <a:off x="8560110" y="5284916"/>
            <a:ext cx="3195519" cy="1015663"/>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tx2"/>
                </a:solidFill>
                <a:latin typeface="IntelOne Text" panose="020B0503020203020204" pitchFamily="34" charset="0"/>
              </a:rPr>
              <a:t>Entrust</a:t>
            </a:r>
          </a:p>
          <a:p>
            <a:pPr marL="171450" indent="-171450">
              <a:buFont typeface="Arial" panose="020B0604020202020204" pitchFamily="34" charset="0"/>
              <a:buChar char="•"/>
            </a:pPr>
            <a:r>
              <a:rPr lang="en-US" sz="1200" err="1">
                <a:solidFill>
                  <a:schemeClr val="tx2"/>
                </a:solidFill>
                <a:latin typeface="IntelOne Text" panose="020B0503020203020204" pitchFamily="34" charset="0"/>
              </a:rPr>
              <a:t>HashiCorp</a:t>
            </a:r>
            <a:endParaRPr lang="en-US" sz="1200">
              <a:solidFill>
                <a:schemeClr val="tx2"/>
              </a:solidFill>
              <a:latin typeface="IntelOne Text" panose="020B0503020203020204" pitchFamily="34" charset="0"/>
            </a:endParaRPr>
          </a:p>
          <a:p>
            <a:pPr marL="171450" indent="-171450">
              <a:buFont typeface="Arial" panose="020B0604020202020204" pitchFamily="34" charset="0"/>
              <a:buChar char="•"/>
            </a:pPr>
            <a:r>
              <a:rPr lang="en-US" sz="1200">
                <a:solidFill>
                  <a:schemeClr val="tx2"/>
                </a:solidFill>
                <a:latin typeface="IntelOne Text" panose="020B0503020203020204" pitchFamily="34" charset="0"/>
              </a:rPr>
              <a:t>CSP Key Services (e.g., Azure, Google)</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Fortanix Self-Defending KMS</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And more….</a:t>
            </a:r>
          </a:p>
        </p:txBody>
      </p:sp>
      <p:sp>
        <p:nvSpPr>
          <p:cNvPr id="22" name="TextBox 21">
            <a:extLst>
              <a:ext uri="{FF2B5EF4-FFF2-40B4-BE49-F238E27FC236}">
                <a16:creationId xmlns:a16="http://schemas.microsoft.com/office/drawing/2014/main" id="{812BE14F-BD28-F356-F40C-43FD99103445}"/>
              </a:ext>
            </a:extLst>
          </p:cNvPr>
          <p:cNvSpPr txBox="1"/>
          <p:nvPr/>
        </p:nvSpPr>
        <p:spPr>
          <a:xfrm>
            <a:off x="7413591" y="1812656"/>
            <a:ext cx="4125950" cy="830997"/>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tx2"/>
                </a:solidFill>
                <a:latin typeface="IntelOne Text" panose="020B0503020203020204" pitchFamily="34" charset="0"/>
              </a:rPr>
              <a:t>ISV applications</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Self- developed apps (Intel or third-party SDK)</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Library OS allows app to run in Intel SGX enclave without modifications</a:t>
            </a:r>
          </a:p>
        </p:txBody>
      </p:sp>
      <p:sp>
        <p:nvSpPr>
          <p:cNvPr id="25" name="TextBox 24">
            <a:extLst>
              <a:ext uri="{FF2B5EF4-FFF2-40B4-BE49-F238E27FC236}">
                <a16:creationId xmlns:a16="http://schemas.microsoft.com/office/drawing/2014/main" id="{B6CAE83D-F48F-3F36-324E-019A283E5F13}"/>
              </a:ext>
            </a:extLst>
          </p:cNvPr>
          <p:cNvSpPr txBox="1"/>
          <p:nvPr/>
        </p:nvSpPr>
        <p:spPr>
          <a:xfrm>
            <a:off x="4522033" y="4799333"/>
            <a:ext cx="2584345" cy="1200329"/>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tx2"/>
                </a:solidFill>
                <a:latin typeface="IntelOne Text" panose="020B0503020203020204" pitchFamily="34" charset="0"/>
              </a:rPr>
              <a:t>RHEL 8.6 or later</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Ubuntu Server 22.04 or later</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SUSE Enterprise Server 15 SP4 or later</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VMware vSphere 8 or later</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Windows Server 2019 or later</a:t>
            </a:r>
          </a:p>
        </p:txBody>
      </p:sp>
    </p:spTree>
    <p:extLst>
      <p:ext uri="{BB962C8B-B14F-4D97-AF65-F5344CB8AC3E}">
        <p14:creationId xmlns:p14="http://schemas.microsoft.com/office/powerpoint/2010/main" val="856002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Confidential Computing Architecture – Intel TDX</a:t>
            </a:r>
          </a:p>
        </p:txBody>
      </p:sp>
      <p:sp>
        <p:nvSpPr>
          <p:cNvPr id="25" name="Rectangle 24">
            <a:extLst>
              <a:ext uri="{FF2B5EF4-FFF2-40B4-BE49-F238E27FC236}">
                <a16:creationId xmlns:a16="http://schemas.microsoft.com/office/drawing/2014/main" id="{707D49DA-2798-9A76-275C-BBCD209BA84B}"/>
              </a:ext>
            </a:extLst>
          </p:cNvPr>
          <p:cNvSpPr/>
          <p:nvPr/>
        </p:nvSpPr>
        <p:spPr>
          <a:xfrm>
            <a:off x="4383932" y="1608083"/>
            <a:ext cx="2769140" cy="2374728"/>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E5B9539A-BB1A-B776-5EB5-85CF19FF23AA}"/>
              </a:ext>
            </a:extLst>
          </p:cNvPr>
          <p:cNvSpPr/>
          <p:nvPr/>
        </p:nvSpPr>
        <p:spPr>
          <a:xfrm>
            <a:off x="4644451" y="4106602"/>
            <a:ext cx="2248102" cy="557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Compatible Hypervisor*                        </a:t>
            </a:r>
          </a:p>
        </p:txBody>
      </p:sp>
      <p:sp>
        <p:nvSpPr>
          <p:cNvPr id="27" name="Rectangle 26">
            <a:extLst>
              <a:ext uri="{FF2B5EF4-FFF2-40B4-BE49-F238E27FC236}">
                <a16:creationId xmlns:a16="http://schemas.microsoft.com/office/drawing/2014/main" id="{1DF1B2B9-A83D-4EAA-C1E4-4900205C4C2C}"/>
              </a:ext>
            </a:extLst>
          </p:cNvPr>
          <p:cNvSpPr/>
          <p:nvPr/>
        </p:nvSpPr>
        <p:spPr>
          <a:xfrm>
            <a:off x="776952" y="431506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28" name="TextBox 27">
            <a:extLst>
              <a:ext uri="{FF2B5EF4-FFF2-40B4-BE49-F238E27FC236}">
                <a16:creationId xmlns:a16="http://schemas.microsoft.com/office/drawing/2014/main" id="{74F12643-110B-63B9-78DA-89E3A23EF43E}"/>
              </a:ext>
            </a:extLst>
          </p:cNvPr>
          <p:cNvSpPr txBox="1"/>
          <p:nvPr/>
        </p:nvSpPr>
        <p:spPr>
          <a:xfrm>
            <a:off x="1474795" y="4700142"/>
            <a:ext cx="146500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sz="1200" i="0" u="none" strike="noStrike" cap="none" spc="0" normalizeH="0" baseline="0">
                <a:solidFill>
                  <a:schemeClr val="tx2"/>
                </a:solidFill>
                <a:effectLst/>
                <a:uFillTx/>
                <a:latin typeface="IntelOne Display Regular" panose="020B0503020203020204" pitchFamily="34" charset="0"/>
              </a:defRPr>
            </a:lvl1pPr>
          </a:lstStyle>
          <a:p>
            <a:r>
              <a:rPr lang="en-US">
                <a:latin typeface="IntelOne Text" panose="020B0503020203020204" pitchFamily="34" charset="0"/>
                <a:sym typeface="Helvetica Neue"/>
              </a:rPr>
              <a:t>Attestation Service</a:t>
            </a:r>
          </a:p>
        </p:txBody>
      </p:sp>
      <p:sp>
        <p:nvSpPr>
          <p:cNvPr id="29" name="Rectangle 28">
            <a:extLst>
              <a:ext uri="{FF2B5EF4-FFF2-40B4-BE49-F238E27FC236}">
                <a16:creationId xmlns:a16="http://schemas.microsoft.com/office/drawing/2014/main" id="{880F4F02-E010-D19B-3417-FAB2001D1B5A}"/>
              </a:ext>
            </a:extLst>
          </p:cNvPr>
          <p:cNvSpPr/>
          <p:nvPr/>
        </p:nvSpPr>
        <p:spPr>
          <a:xfrm>
            <a:off x="8560110" y="431506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31" name="TextBox 30">
            <a:extLst>
              <a:ext uri="{FF2B5EF4-FFF2-40B4-BE49-F238E27FC236}">
                <a16:creationId xmlns:a16="http://schemas.microsoft.com/office/drawing/2014/main" id="{C7800A6D-799B-8BAE-2606-1D1D2E3F039C}"/>
              </a:ext>
            </a:extLst>
          </p:cNvPr>
          <p:cNvSpPr txBox="1"/>
          <p:nvPr/>
        </p:nvSpPr>
        <p:spPr>
          <a:xfrm>
            <a:off x="9348743" y="4607809"/>
            <a:ext cx="146500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200" i="0" u="none" strike="noStrike" cap="none" spc="0" normalizeH="0" baseline="0">
                <a:solidFill>
                  <a:schemeClr val="tx2"/>
                </a:solidFill>
                <a:effectLst/>
                <a:uFillTx/>
                <a:latin typeface="IntelOne Text" panose="020B0503020203020204" pitchFamily="34" charset="0"/>
                <a:sym typeface="Helvetica Neue"/>
              </a:rPr>
              <a:t>Key Management Service</a:t>
            </a:r>
          </a:p>
        </p:txBody>
      </p:sp>
      <p:sp>
        <p:nvSpPr>
          <p:cNvPr id="32" name="TextBox 31">
            <a:extLst>
              <a:ext uri="{FF2B5EF4-FFF2-40B4-BE49-F238E27FC236}">
                <a16:creationId xmlns:a16="http://schemas.microsoft.com/office/drawing/2014/main" id="{18B62B89-F6FD-8C7D-71E1-F142AB3B1350}"/>
              </a:ext>
            </a:extLst>
          </p:cNvPr>
          <p:cNvSpPr txBox="1"/>
          <p:nvPr/>
        </p:nvSpPr>
        <p:spPr>
          <a:xfrm>
            <a:off x="1461089" y="1617693"/>
            <a:ext cx="2446333" cy="553998"/>
          </a:xfrm>
          <a:prstGeom prst="rect">
            <a:avLst/>
          </a:prstGeom>
          <a:noFill/>
        </p:spPr>
        <p:txBody>
          <a:bodyPr wrap="square" lIns="0" tIns="0" rIns="0" bIns="0" rtlCol="0" anchor="ctr">
            <a:spAutoFit/>
          </a:bodyPr>
          <a:lstStyle/>
          <a:p>
            <a:pPr algn="ctr"/>
            <a:r>
              <a:rPr lang="en-US">
                <a:solidFill>
                  <a:schemeClr val="tx2"/>
                </a:solidFill>
                <a:latin typeface="IntelOne Text Medium" panose="020B0703020203020204" pitchFamily="34" charset="0"/>
                <a:sym typeface="Helvetica Neue Medium"/>
              </a:rPr>
              <a:t>Trusted Execution Environment</a:t>
            </a:r>
          </a:p>
        </p:txBody>
      </p:sp>
      <p:sp>
        <p:nvSpPr>
          <p:cNvPr id="33" name="Freeform: Shape 32">
            <a:extLst>
              <a:ext uri="{FF2B5EF4-FFF2-40B4-BE49-F238E27FC236}">
                <a16:creationId xmlns:a16="http://schemas.microsoft.com/office/drawing/2014/main" id="{6253A896-E6E6-E8DB-6941-FF76E6AE2B1F}"/>
              </a:ext>
            </a:extLst>
          </p:cNvPr>
          <p:cNvSpPr/>
          <p:nvPr/>
        </p:nvSpPr>
        <p:spPr>
          <a:xfrm flipH="1" flipV="1">
            <a:off x="3909611" y="1791480"/>
            <a:ext cx="432804" cy="45719"/>
          </a:xfrm>
          <a:custGeom>
            <a:avLst/>
            <a:gdLst>
              <a:gd name="connsiteX0" fmla="*/ 0 w 2762864"/>
              <a:gd name="connsiteY0" fmla="*/ 904568 h 904568"/>
              <a:gd name="connsiteX1" fmla="*/ 2762864 w 2762864"/>
              <a:gd name="connsiteY1" fmla="*/ 904568 h 904568"/>
              <a:gd name="connsiteX2" fmla="*/ 2762864 w 2762864"/>
              <a:gd name="connsiteY2" fmla="*/ 0 h 904568"/>
              <a:gd name="connsiteX0" fmla="*/ 0 w 3296868"/>
              <a:gd name="connsiteY0" fmla="*/ 711329 h 711329"/>
              <a:gd name="connsiteX1" fmla="*/ 2762864 w 3296868"/>
              <a:gd name="connsiteY1" fmla="*/ 711329 h 711329"/>
              <a:gd name="connsiteX2" fmla="*/ 3296868 w 3296868"/>
              <a:gd name="connsiteY2" fmla="*/ 0 h 711329"/>
              <a:gd name="connsiteX0" fmla="*/ 0 w 2762864"/>
              <a:gd name="connsiteY0" fmla="*/ 0 h 0"/>
              <a:gd name="connsiteX1" fmla="*/ 2762864 w 2762864"/>
              <a:gd name="connsiteY1" fmla="*/ 0 h 0"/>
            </a:gdLst>
            <a:ahLst/>
            <a:cxnLst>
              <a:cxn ang="0">
                <a:pos x="connsiteX0" y="connsiteY0"/>
              </a:cxn>
              <a:cxn ang="0">
                <a:pos x="connsiteX1" y="connsiteY1"/>
              </a:cxn>
            </a:cxnLst>
            <a:rect l="l" t="t" r="r" b="b"/>
            <a:pathLst>
              <a:path w="2762864">
                <a:moveTo>
                  <a:pt x="0" y="0"/>
                </a:moveTo>
                <a:lnTo>
                  <a:pt x="2762864" y="0"/>
                </a:lnTo>
              </a:path>
            </a:pathLst>
          </a:custGeom>
          <a:ln w="22225">
            <a:solidFill>
              <a:schemeClr val="accent1"/>
            </a:solidFill>
            <a:headEnd type="none" w="med" len="med"/>
            <a:tailEnd type="oval" w="sm"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4" name="Rectangle 33">
            <a:extLst>
              <a:ext uri="{FF2B5EF4-FFF2-40B4-BE49-F238E27FC236}">
                <a16:creationId xmlns:a16="http://schemas.microsoft.com/office/drawing/2014/main" id="{FB5DEC12-6C77-0FD8-AE44-FDE1AF8399E5}"/>
              </a:ext>
            </a:extLst>
          </p:cNvPr>
          <p:cNvSpPr/>
          <p:nvPr/>
        </p:nvSpPr>
        <p:spPr>
          <a:xfrm>
            <a:off x="7063821" y="1721216"/>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009B960C-0D6A-2811-BFF9-48656734EEAC}"/>
              </a:ext>
            </a:extLst>
          </p:cNvPr>
          <p:cNvSpPr/>
          <p:nvPr/>
        </p:nvSpPr>
        <p:spPr>
          <a:xfrm>
            <a:off x="7153072" y="1468172"/>
            <a:ext cx="182880" cy="182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D5D5EE61-7F32-4B27-7AB2-4D0C4A13928A}"/>
              </a:ext>
            </a:extLst>
          </p:cNvPr>
          <p:cNvSpPr/>
          <p:nvPr/>
        </p:nvSpPr>
        <p:spPr>
          <a:xfrm>
            <a:off x="4644451" y="1791480"/>
            <a:ext cx="2248102" cy="124123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 Confidential Data</a:t>
            </a:r>
          </a:p>
          <a:p>
            <a:pPr algn="ctr"/>
            <a:endParaRPr lang="en-US" sz="1200">
              <a:solidFill>
                <a:schemeClr val="tx2"/>
              </a:solidFill>
              <a:latin typeface="IntelOne Text" panose="020B0503020203020204" pitchFamily="34" charset="0"/>
            </a:endParaRPr>
          </a:p>
          <a:p>
            <a:pPr algn="ctr"/>
            <a:r>
              <a:rPr lang="en-US" sz="1200">
                <a:solidFill>
                  <a:schemeClr val="tx2"/>
                </a:solidFill>
                <a:latin typeface="IntelOne Text" panose="020B0503020203020204" pitchFamily="34" charset="0"/>
              </a:rPr>
              <a:t>Applications</a:t>
            </a:r>
          </a:p>
        </p:txBody>
      </p:sp>
      <p:sp>
        <p:nvSpPr>
          <p:cNvPr id="37" name="Freeform: Shape 36">
            <a:extLst>
              <a:ext uri="{FF2B5EF4-FFF2-40B4-BE49-F238E27FC236}">
                <a16:creationId xmlns:a16="http://schemas.microsoft.com/office/drawing/2014/main" id="{0A8ECF47-46D8-4EA5-527F-2DFA8E46A29B}"/>
              </a:ext>
            </a:extLst>
          </p:cNvPr>
          <p:cNvSpPr/>
          <p:nvPr/>
        </p:nvSpPr>
        <p:spPr>
          <a:xfrm>
            <a:off x="3286352" y="3274109"/>
            <a:ext cx="1146102" cy="1489528"/>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endParaRPr>
          </a:p>
        </p:txBody>
      </p:sp>
      <p:sp>
        <p:nvSpPr>
          <p:cNvPr id="38" name="Freeform: Shape 37">
            <a:extLst>
              <a:ext uri="{FF2B5EF4-FFF2-40B4-BE49-F238E27FC236}">
                <a16:creationId xmlns:a16="http://schemas.microsoft.com/office/drawing/2014/main" id="{4C95FE7F-B64D-9573-8E2C-5A9BD40937DE}"/>
              </a:ext>
            </a:extLst>
          </p:cNvPr>
          <p:cNvSpPr/>
          <p:nvPr/>
        </p:nvSpPr>
        <p:spPr>
          <a:xfrm flipH="1">
            <a:off x="7099776" y="3267889"/>
            <a:ext cx="1409226" cy="1499091"/>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pic>
        <p:nvPicPr>
          <p:cNvPr id="39" name="Picture 38">
            <a:extLst>
              <a:ext uri="{FF2B5EF4-FFF2-40B4-BE49-F238E27FC236}">
                <a16:creationId xmlns:a16="http://schemas.microsoft.com/office/drawing/2014/main" id="{27D2A40F-185A-2EDB-0084-9B1458F5394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7745" y="4386903"/>
            <a:ext cx="772272" cy="772272"/>
          </a:xfrm>
          <a:prstGeom prst="rect">
            <a:avLst/>
          </a:prstGeom>
        </p:spPr>
      </p:pic>
      <p:pic>
        <p:nvPicPr>
          <p:cNvPr id="40" name="Picture 39">
            <a:extLst>
              <a:ext uri="{FF2B5EF4-FFF2-40B4-BE49-F238E27FC236}">
                <a16:creationId xmlns:a16="http://schemas.microsoft.com/office/drawing/2014/main" id="{B5B982E2-B33F-891A-D1ED-6CC9E109546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801" y="4414882"/>
            <a:ext cx="737627" cy="737627"/>
          </a:xfrm>
          <a:prstGeom prst="rect">
            <a:avLst/>
          </a:prstGeom>
        </p:spPr>
      </p:pic>
      <p:sp>
        <p:nvSpPr>
          <p:cNvPr id="41" name="Rectangle 40">
            <a:extLst>
              <a:ext uri="{FF2B5EF4-FFF2-40B4-BE49-F238E27FC236}">
                <a16:creationId xmlns:a16="http://schemas.microsoft.com/office/drawing/2014/main" id="{166F8F28-5393-68CF-ADBC-67431E7538AE}"/>
              </a:ext>
            </a:extLst>
          </p:cNvPr>
          <p:cNvSpPr/>
          <p:nvPr/>
        </p:nvSpPr>
        <p:spPr>
          <a:xfrm>
            <a:off x="4644451" y="3241248"/>
            <a:ext cx="2248102" cy="557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Compatible Guest OS                        </a:t>
            </a:r>
          </a:p>
        </p:txBody>
      </p:sp>
      <p:sp>
        <p:nvSpPr>
          <p:cNvPr id="42" name="TextBox 41">
            <a:extLst>
              <a:ext uri="{FF2B5EF4-FFF2-40B4-BE49-F238E27FC236}">
                <a16:creationId xmlns:a16="http://schemas.microsoft.com/office/drawing/2014/main" id="{319FC84D-A468-E93E-56DF-590A73459FE9}"/>
              </a:ext>
            </a:extLst>
          </p:cNvPr>
          <p:cNvSpPr txBox="1"/>
          <p:nvPr/>
        </p:nvSpPr>
        <p:spPr>
          <a:xfrm>
            <a:off x="702888" y="5284916"/>
            <a:ext cx="2410677" cy="830997"/>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tx2"/>
                </a:solidFill>
                <a:latin typeface="IntelOne Text" panose="020B0503020203020204" pitchFamily="34" charset="0"/>
              </a:rPr>
              <a:t>Intel® Trust Authority</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Cloud Service Provider</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Some ISVs</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Build Service Yourself</a:t>
            </a:r>
          </a:p>
        </p:txBody>
      </p:sp>
      <p:sp>
        <p:nvSpPr>
          <p:cNvPr id="43" name="TextBox 42">
            <a:extLst>
              <a:ext uri="{FF2B5EF4-FFF2-40B4-BE49-F238E27FC236}">
                <a16:creationId xmlns:a16="http://schemas.microsoft.com/office/drawing/2014/main" id="{DD8B6E26-5330-DC6D-4B19-3E72F875D98D}"/>
              </a:ext>
            </a:extLst>
          </p:cNvPr>
          <p:cNvSpPr txBox="1"/>
          <p:nvPr/>
        </p:nvSpPr>
        <p:spPr>
          <a:xfrm>
            <a:off x="8560110" y="5284916"/>
            <a:ext cx="3195519" cy="1015663"/>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tx2"/>
                </a:solidFill>
                <a:latin typeface="IntelOne Text" panose="020B0503020203020204" pitchFamily="34" charset="0"/>
              </a:rPr>
              <a:t>Entrust</a:t>
            </a:r>
          </a:p>
          <a:p>
            <a:pPr marL="171450" indent="-171450">
              <a:buFont typeface="Arial" panose="020B0604020202020204" pitchFamily="34" charset="0"/>
              <a:buChar char="•"/>
            </a:pPr>
            <a:r>
              <a:rPr lang="en-US" sz="1200" err="1">
                <a:solidFill>
                  <a:schemeClr val="tx2"/>
                </a:solidFill>
                <a:latin typeface="IntelOne Text" panose="020B0503020203020204" pitchFamily="34" charset="0"/>
              </a:rPr>
              <a:t>HashiCorp</a:t>
            </a:r>
            <a:endParaRPr lang="en-US" sz="1200">
              <a:solidFill>
                <a:schemeClr val="tx2"/>
              </a:solidFill>
              <a:latin typeface="IntelOne Text" panose="020B0503020203020204" pitchFamily="34" charset="0"/>
            </a:endParaRPr>
          </a:p>
          <a:p>
            <a:pPr marL="171450" indent="-171450">
              <a:buFont typeface="Arial" panose="020B0604020202020204" pitchFamily="34" charset="0"/>
              <a:buChar char="•"/>
            </a:pPr>
            <a:r>
              <a:rPr lang="en-US" sz="1200">
                <a:solidFill>
                  <a:schemeClr val="tx2"/>
                </a:solidFill>
                <a:latin typeface="IntelOne Text" panose="020B0503020203020204" pitchFamily="34" charset="0"/>
              </a:rPr>
              <a:t>CSP Key Services (e.g., Azure, Google)</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Fortanix Self-Defending KMS</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And more….</a:t>
            </a:r>
          </a:p>
        </p:txBody>
      </p:sp>
      <p:sp>
        <p:nvSpPr>
          <p:cNvPr id="44" name="TextBox 43">
            <a:extLst>
              <a:ext uri="{FF2B5EF4-FFF2-40B4-BE49-F238E27FC236}">
                <a16:creationId xmlns:a16="http://schemas.microsoft.com/office/drawing/2014/main" id="{2013DEED-C3CA-837D-49C8-E8903167D957}"/>
              </a:ext>
            </a:extLst>
          </p:cNvPr>
          <p:cNvSpPr txBox="1"/>
          <p:nvPr/>
        </p:nvSpPr>
        <p:spPr>
          <a:xfrm>
            <a:off x="7413591" y="1812656"/>
            <a:ext cx="3400158" cy="461665"/>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tx2"/>
                </a:solidFill>
                <a:latin typeface="IntelOne Text" panose="020B0503020203020204" pitchFamily="34" charset="0"/>
              </a:rPr>
              <a:t>Applications do not need to be specifically tuned or packaged for Intel TDX</a:t>
            </a:r>
          </a:p>
        </p:txBody>
      </p:sp>
      <p:sp>
        <p:nvSpPr>
          <p:cNvPr id="45" name="TextBox 44">
            <a:extLst>
              <a:ext uri="{FF2B5EF4-FFF2-40B4-BE49-F238E27FC236}">
                <a16:creationId xmlns:a16="http://schemas.microsoft.com/office/drawing/2014/main" id="{EF089027-0C00-A23E-7BA9-F8D0B45E959A}"/>
              </a:ext>
            </a:extLst>
          </p:cNvPr>
          <p:cNvSpPr txBox="1"/>
          <p:nvPr/>
        </p:nvSpPr>
        <p:spPr>
          <a:xfrm>
            <a:off x="4522033" y="4799333"/>
            <a:ext cx="2769140" cy="1384995"/>
          </a:xfrm>
          <a:prstGeom prst="rect">
            <a:avLst/>
          </a:prstGeom>
          <a:noFill/>
        </p:spPr>
        <p:txBody>
          <a:bodyPr wrap="square" rtlCol="0">
            <a:spAutoFit/>
          </a:bodyPr>
          <a:lstStyle/>
          <a:p>
            <a:r>
              <a:rPr lang="en-US" sz="1200" dirty="0">
                <a:solidFill>
                  <a:schemeClr val="tx2"/>
                </a:solidFill>
                <a:latin typeface="IntelOne Text" panose="020B0503020203020204" pitchFamily="34" charset="0"/>
              </a:rPr>
              <a:t>Early Preview Linux distros</a:t>
            </a:r>
          </a:p>
          <a:p>
            <a:pPr marL="171450" indent="-171450">
              <a:buFont typeface="Arial" panose="020B0604020202020204" pitchFamily="34" charset="0"/>
              <a:buChar char="•"/>
            </a:pPr>
            <a:r>
              <a:rPr lang="en-US" sz="1200" dirty="0">
                <a:solidFill>
                  <a:schemeClr val="tx2"/>
                </a:solidFill>
                <a:latin typeface="IntelOne Text" panose="020B0503020203020204" pitchFamily="34" charset="0"/>
              </a:rPr>
              <a:t>Cent OS 9 Stream</a:t>
            </a:r>
          </a:p>
          <a:p>
            <a:pPr marL="171450" indent="-171450">
              <a:buFont typeface="Arial" panose="020B0604020202020204" pitchFamily="34" charset="0"/>
              <a:buChar char="•"/>
            </a:pPr>
            <a:r>
              <a:rPr lang="en-US" sz="1200" dirty="0">
                <a:solidFill>
                  <a:schemeClr val="tx2"/>
                </a:solidFill>
                <a:latin typeface="IntelOne Text" panose="020B0503020203020204" pitchFamily="34" charset="0"/>
              </a:rPr>
              <a:t>Ubuntu 23.10</a:t>
            </a:r>
          </a:p>
          <a:p>
            <a:r>
              <a:rPr lang="en-US" sz="1200" dirty="0">
                <a:solidFill>
                  <a:schemeClr val="tx2"/>
                </a:solidFill>
                <a:latin typeface="IntelOne Text" panose="020B0503020203020204" pitchFamily="34" charset="0"/>
              </a:rPr>
              <a:t>Commercial Host OS/Hypervisor</a:t>
            </a:r>
          </a:p>
          <a:p>
            <a:pPr marL="171450" indent="-171450">
              <a:buFont typeface="Arial" panose="020B0604020202020204" pitchFamily="34" charset="0"/>
              <a:buChar char="•"/>
            </a:pPr>
            <a:r>
              <a:rPr lang="en-US" sz="1200" dirty="0">
                <a:solidFill>
                  <a:schemeClr val="tx2"/>
                </a:solidFill>
                <a:latin typeface="IntelOne Text" panose="020B0503020203020204" pitchFamily="34" charset="0"/>
              </a:rPr>
              <a:t>Next-gen VMware vSphere</a:t>
            </a:r>
          </a:p>
          <a:p>
            <a:pPr marL="171450" indent="-171450">
              <a:buFont typeface="Arial" panose="020B0604020202020204" pitchFamily="34" charset="0"/>
              <a:buChar char="•"/>
            </a:pPr>
            <a:r>
              <a:rPr lang="en-US" sz="1200" dirty="0">
                <a:solidFill>
                  <a:schemeClr val="tx2"/>
                </a:solidFill>
                <a:latin typeface="IntelOne Text" panose="020B0503020203020204" pitchFamily="34" charset="0"/>
              </a:rPr>
              <a:t>Windows Server/Hyper-V TBA</a:t>
            </a:r>
          </a:p>
          <a:p>
            <a:pPr marL="171450" indent="-171450">
              <a:buFont typeface="Arial" panose="020B0604020202020204" pitchFamily="34" charset="0"/>
              <a:buChar char="•"/>
            </a:pPr>
            <a:r>
              <a:rPr lang="en-US" sz="1200" dirty="0">
                <a:solidFill>
                  <a:schemeClr val="tx2"/>
                </a:solidFill>
                <a:latin typeface="IntelOne Text" panose="020B0503020203020204" pitchFamily="34" charset="0"/>
              </a:rPr>
              <a:t>Enterprise Linux distros TBA</a:t>
            </a:r>
          </a:p>
        </p:txBody>
      </p:sp>
      <p:sp>
        <p:nvSpPr>
          <p:cNvPr id="46" name="TextBox 45">
            <a:extLst>
              <a:ext uri="{FF2B5EF4-FFF2-40B4-BE49-F238E27FC236}">
                <a16:creationId xmlns:a16="http://schemas.microsoft.com/office/drawing/2014/main" id="{DD35D7E4-56B1-A43A-4824-E810998ADA7A}"/>
              </a:ext>
            </a:extLst>
          </p:cNvPr>
          <p:cNvSpPr txBox="1"/>
          <p:nvPr/>
        </p:nvSpPr>
        <p:spPr>
          <a:xfrm>
            <a:off x="7360295" y="2992125"/>
            <a:ext cx="3400158" cy="830997"/>
          </a:xfrm>
          <a:prstGeom prst="rect">
            <a:avLst/>
          </a:prstGeom>
          <a:noFill/>
        </p:spPr>
        <p:txBody>
          <a:bodyPr wrap="square" rtlCol="0">
            <a:spAutoFit/>
          </a:bodyPr>
          <a:lstStyle/>
          <a:p>
            <a:pPr marL="171450" indent="-171450">
              <a:buFont typeface="Arial" panose="020B0604020202020204" pitchFamily="34" charset="0"/>
              <a:buChar char="•"/>
            </a:pPr>
            <a:r>
              <a:rPr lang="en-US" sz="1200">
                <a:solidFill>
                  <a:schemeClr val="tx2"/>
                </a:solidFill>
                <a:latin typeface="IntelOne Text" panose="020B0503020203020204" pitchFamily="34" charset="0"/>
              </a:rPr>
              <a:t>RHEL 9.2 or later</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Ubuntu 22.04 or later</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SUSE Ent. Server 15 SP5 or later</a:t>
            </a:r>
          </a:p>
          <a:p>
            <a:pPr marL="171450" indent="-171450">
              <a:buFont typeface="Arial" panose="020B0604020202020204" pitchFamily="34" charset="0"/>
              <a:buChar char="•"/>
            </a:pPr>
            <a:r>
              <a:rPr lang="en-US" sz="1200">
                <a:solidFill>
                  <a:schemeClr val="tx2"/>
                </a:solidFill>
                <a:latin typeface="IntelOne Text" panose="020B0503020203020204" pitchFamily="34" charset="0"/>
              </a:rPr>
              <a:t>SUSE Ent. Server  for SAP 15 SP5 or later</a:t>
            </a:r>
          </a:p>
        </p:txBody>
      </p:sp>
    </p:spTree>
    <p:extLst>
      <p:ext uri="{BB962C8B-B14F-4D97-AF65-F5344CB8AC3E}">
        <p14:creationId xmlns:p14="http://schemas.microsoft.com/office/powerpoint/2010/main" val="871652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CC5CA8-36D5-44E6-B5E7-C4EA3FC514D5}"/>
              </a:ext>
            </a:extLst>
          </p:cNvPr>
          <p:cNvSpPr>
            <a:spLocks noGrp="1"/>
          </p:cNvSpPr>
          <p:nvPr>
            <p:ph type="title"/>
          </p:nvPr>
        </p:nvSpPr>
        <p:spPr/>
        <p:txBody>
          <a:bodyPr/>
          <a:lstStyle/>
          <a:p>
            <a:r>
              <a:rPr lang="en-US"/>
              <a:t>Trust Boundary Defined</a:t>
            </a:r>
          </a:p>
        </p:txBody>
      </p:sp>
      <p:grpSp>
        <p:nvGrpSpPr>
          <p:cNvPr id="3" name="Group 2">
            <a:extLst>
              <a:ext uri="{FF2B5EF4-FFF2-40B4-BE49-F238E27FC236}">
                <a16:creationId xmlns:a16="http://schemas.microsoft.com/office/drawing/2014/main" id="{49F5ABF0-B2F7-449A-BB3A-5027A6095B4E}"/>
              </a:ext>
            </a:extLst>
          </p:cNvPr>
          <p:cNvGrpSpPr/>
          <p:nvPr/>
        </p:nvGrpSpPr>
        <p:grpSpPr>
          <a:xfrm>
            <a:off x="2194128" y="2370554"/>
            <a:ext cx="8409092" cy="780392"/>
            <a:chOff x="2194128" y="2370554"/>
            <a:chExt cx="8409092" cy="780392"/>
          </a:xfrm>
        </p:grpSpPr>
        <p:sp>
          <p:nvSpPr>
            <p:cNvPr id="4" name="Rectangle 3">
              <a:extLst>
                <a:ext uri="{FF2B5EF4-FFF2-40B4-BE49-F238E27FC236}">
                  <a16:creationId xmlns:a16="http://schemas.microsoft.com/office/drawing/2014/main" id="{B90E69AE-44BD-4DAD-A7C4-8B5A8A21034B}"/>
                </a:ext>
              </a:extLst>
            </p:cNvPr>
            <p:cNvSpPr/>
            <p:nvPr/>
          </p:nvSpPr>
          <p:spPr>
            <a:xfrm>
              <a:off x="2194128" y="2370554"/>
              <a:ext cx="8409092" cy="780392"/>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1F446FD-9CF9-4CB9-8A9D-D5E7AEB546F1}"/>
                </a:ext>
              </a:extLst>
            </p:cNvPr>
            <p:cNvSpPr/>
            <p:nvPr/>
          </p:nvSpPr>
          <p:spPr>
            <a:xfrm>
              <a:off x="2360711" y="2487481"/>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Cloud Stack and Admins</a:t>
              </a:r>
            </a:p>
          </p:txBody>
        </p:sp>
        <p:sp>
          <p:nvSpPr>
            <p:cNvPr id="6" name="Rectangle 5">
              <a:extLst>
                <a:ext uri="{FF2B5EF4-FFF2-40B4-BE49-F238E27FC236}">
                  <a16:creationId xmlns:a16="http://schemas.microsoft.com/office/drawing/2014/main" id="{0D99CB80-CFED-48EA-B091-6A6BAC310DEC}"/>
                </a:ext>
              </a:extLst>
            </p:cNvPr>
            <p:cNvSpPr/>
            <p:nvPr/>
          </p:nvSpPr>
          <p:spPr>
            <a:xfrm>
              <a:off x="3539287" y="2487481"/>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BIOS and Firmware</a:t>
              </a:r>
            </a:p>
          </p:txBody>
        </p:sp>
        <p:sp>
          <p:nvSpPr>
            <p:cNvPr id="7" name="Rectangle 6">
              <a:extLst>
                <a:ext uri="{FF2B5EF4-FFF2-40B4-BE49-F238E27FC236}">
                  <a16:creationId xmlns:a16="http://schemas.microsoft.com/office/drawing/2014/main" id="{F5FEF97B-D046-435B-8ADF-4B2A5B1BD26B}"/>
                </a:ext>
              </a:extLst>
            </p:cNvPr>
            <p:cNvSpPr/>
            <p:nvPr/>
          </p:nvSpPr>
          <p:spPr>
            <a:xfrm>
              <a:off x="4717863" y="2487481"/>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Host OS and Hypervisor</a:t>
              </a:r>
            </a:p>
          </p:txBody>
        </p:sp>
        <p:sp>
          <p:nvSpPr>
            <p:cNvPr id="8" name="Rectangle 7">
              <a:extLst>
                <a:ext uri="{FF2B5EF4-FFF2-40B4-BE49-F238E27FC236}">
                  <a16:creationId xmlns:a16="http://schemas.microsoft.com/office/drawing/2014/main" id="{300042C5-F9FD-481D-BA42-1C45C5228287}"/>
                </a:ext>
              </a:extLst>
            </p:cNvPr>
            <p:cNvSpPr/>
            <p:nvPr/>
          </p:nvSpPr>
          <p:spPr>
            <a:xfrm>
              <a:off x="5896439" y="2487481"/>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VM Guest Admin</a:t>
              </a:r>
            </a:p>
          </p:txBody>
        </p:sp>
        <p:sp>
          <p:nvSpPr>
            <p:cNvPr id="9" name="Rectangle 8">
              <a:extLst>
                <a:ext uri="{FF2B5EF4-FFF2-40B4-BE49-F238E27FC236}">
                  <a16:creationId xmlns:a16="http://schemas.microsoft.com/office/drawing/2014/main" id="{3535BEB4-62C2-4E03-B536-49629C9E7FD0}"/>
                </a:ext>
              </a:extLst>
            </p:cNvPr>
            <p:cNvSpPr/>
            <p:nvPr/>
          </p:nvSpPr>
          <p:spPr>
            <a:xfrm>
              <a:off x="7075015" y="2487481"/>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Guest OS</a:t>
              </a:r>
            </a:p>
          </p:txBody>
        </p:sp>
        <p:sp>
          <p:nvSpPr>
            <p:cNvPr id="10" name="Rectangle 9">
              <a:extLst>
                <a:ext uri="{FF2B5EF4-FFF2-40B4-BE49-F238E27FC236}">
                  <a16:creationId xmlns:a16="http://schemas.microsoft.com/office/drawing/2014/main" id="{81C6E640-D4D0-411E-AB0A-CC902802D125}"/>
                </a:ext>
              </a:extLst>
            </p:cNvPr>
            <p:cNvSpPr/>
            <p:nvPr/>
          </p:nvSpPr>
          <p:spPr>
            <a:xfrm>
              <a:off x="8253591" y="2487481"/>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Applications</a:t>
              </a:r>
            </a:p>
          </p:txBody>
        </p:sp>
        <p:sp>
          <p:nvSpPr>
            <p:cNvPr id="11" name="Rectangle 10">
              <a:extLst>
                <a:ext uri="{FF2B5EF4-FFF2-40B4-BE49-F238E27FC236}">
                  <a16:creationId xmlns:a16="http://schemas.microsoft.com/office/drawing/2014/main" id="{B53E3462-6A39-4192-A065-B3E6378664CA}"/>
                </a:ext>
              </a:extLst>
            </p:cNvPr>
            <p:cNvSpPr/>
            <p:nvPr/>
          </p:nvSpPr>
          <p:spPr>
            <a:xfrm>
              <a:off x="9432167" y="2487481"/>
              <a:ext cx="1014246" cy="5465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Confidential Data</a:t>
              </a:r>
            </a:p>
          </p:txBody>
        </p:sp>
      </p:grpSp>
      <p:sp>
        <p:nvSpPr>
          <p:cNvPr id="12" name="TextBox 11">
            <a:extLst>
              <a:ext uri="{FF2B5EF4-FFF2-40B4-BE49-F238E27FC236}">
                <a16:creationId xmlns:a16="http://schemas.microsoft.com/office/drawing/2014/main" id="{9B6D249F-0A8D-4C9F-B03C-FF5118A05BBE}"/>
              </a:ext>
            </a:extLst>
          </p:cNvPr>
          <p:cNvSpPr txBox="1"/>
          <p:nvPr/>
        </p:nvSpPr>
        <p:spPr>
          <a:xfrm>
            <a:off x="867881" y="2450060"/>
            <a:ext cx="1481959" cy="646331"/>
          </a:xfrm>
          <a:prstGeom prst="rect">
            <a:avLst/>
          </a:prstGeom>
          <a:noFill/>
        </p:spPr>
        <p:txBody>
          <a:bodyPr wrap="square" rtlCol="0" anchor="ctr">
            <a:spAutoFit/>
          </a:bodyPr>
          <a:lstStyle/>
          <a:p>
            <a:r>
              <a:rPr lang="en-US" sz="1200">
                <a:solidFill>
                  <a:schemeClr val="tx2"/>
                </a:solidFill>
                <a:latin typeface="IntelOne Text Medium" panose="020B0703020203020204" pitchFamily="34" charset="0"/>
              </a:rPr>
              <a:t>Without Confidential Computing</a:t>
            </a:r>
          </a:p>
        </p:txBody>
      </p:sp>
      <p:sp>
        <p:nvSpPr>
          <p:cNvPr id="16" name="TextBox 15">
            <a:extLst>
              <a:ext uri="{FF2B5EF4-FFF2-40B4-BE49-F238E27FC236}">
                <a16:creationId xmlns:a16="http://schemas.microsoft.com/office/drawing/2014/main" id="{115EA8AE-655E-4169-A4AB-862E7B0F2CEF}"/>
              </a:ext>
            </a:extLst>
          </p:cNvPr>
          <p:cNvSpPr txBox="1"/>
          <p:nvPr/>
        </p:nvSpPr>
        <p:spPr>
          <a:xfrm>
            <a:off x="4004370" y="1538443"/>
            <a:ext cx="4800950" cy="3077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algn="ctr" defTabSz="2438338" hangingPunct="0"/>
            <a:r>
              <a:rPr kumimoji="0" lang="en-US" sz="2000" i="0" u="none" strike="noStrike" cap="none" spc="0" normalizeH="0" baseline="0">
                <a:solidFill>
                  <a:schemeClr val="accent2"/>
                </a:solidFill>
                <a:effectLst/>
                <a:uFillTx/>
                <a:latin typeface="IntelOne Display Regular" panose="020B0503020203020204" pitchFamily="34" charset="0"/>
                <a:sym typeface="Helvetica Neue"/>
              </a:rPr>
              <a:t>Trust Boundary</a:t>
            </a:r>
          </a:p>
        </p:txBody>
      </p:sp>
      <p:sp>
        <p:nvSpPr>
          <p:cNvPr id="18" name="TextBox 17">
            <a:extLst>
              <a:ext uri="{FF2B5EF4-FFF2-40B4-BE49-F238E27FC236}">
                <a16:creationId xmlns:a16="http://schemas.microsoft.com/office/drawing/2014/main" id="{6593AF44-D58E-4057-B27D-273F01E1EFDD}"/>
              </a:ext>
            </a:extLst>
          </p:cNvPr>
          <p:cNvSpPr txBox="1"/>
          <p:nvPr/>
        </p:nvSpPr>
        <p:spPr>
          <a:xfrm>
            <a:off x="2382109" y="3820214"/>
            <a:ext cx="8011754" cy="2015936"/>
          </a:xfrm>
          <a:prstGeom prst="rect">
            <a:avLst/>
          </a:prstGeom>
          <a:noFill/>
        </p:spPr>
        <p:txBody>
          <a:bodyPr wrap="square">
            <a:spAutoFit/>
          </a:bodyPr>
          <a:lstStyle/>
          <a:p>
            <a:pPr marL="274320" lvl="1" indent="-182880" defTabSz="457200">
              <a:spcBef>
                <a:spcPts val="1800"/>
              </a:spcBef>
              <a:buClr>
                <a:schemeClr val="accent1"/>
              </a:buClr>
              <a:buFont typeface="IntelOne Display Regular" panose="020B0503020203020204" pitchFamily="34" charset="0"/>
              <a:buChar char="•"/>
            </a:pPr>
            <a:r>
              <a:rPr lang="en-US" sz="1600">
                <a:latin typeface="IntelOne Text Light" panose="020B0403020203020204" pitchFamily="34" charset="77"/>
              </a:rPr>
              <a:t>The trust boundary is the perimeter drawn around confidential data</a:t>
            </a:r>
          </a:p>
          <a:p>
            <a:pPr marL="274320" lvl="1" indent="-182880" defTabSz="457200">
              <a:spcBef>
                <a:spcPts val="1800"/>
              </a:spcBef>
              <a:buClr>
                <a:schemeClr val="accent1"/>
              </a:buClr>
              <a:buFont typeface="IntelOne Display Regular" panose="020B0503020203020204" pitchFamily="34" charset="0"/>
              <a:buChar char="•"/>
            </a:pPr>
            <a:r>
              <a:rPr lang="en-US" sz="1600">
                <a:latin typeface="IntelOne Text Light" panose="020B0403020203020204" pitchFamily="34" charset="77"/>
              </a:rPr>
              <a:t>Code and people inside the trust boundary may access confidential data</a:t>
            </a:r>
          </a:p>
          <a:p>
            <a:pPr marL="274320" lvl="1" indent="-182880" defTabSz="457200">
              <a:spcBef>
                <a:spcPts val="1800"/>
              </a:spcBef>
              <a:buClr>
                <a:schemeClr val="accent1"/>
              </a:buClr>
              <a:buFont typeface="IntelOne Display Regular" panose="020B0503020203020204" pitchFamily="34" charset="0"/>
              <a:buChar char="•"/>
            </a:pPr>
            <a:r>
              <a:rPr lang="en-US" sz="1600">
                <a:latin typeface="IntelOne Text Light" panose="020B0403020203020204" pitchFamily="34" charset="77"/>
              </a:rPr>
              <a:t>A smaller trust boundary is viewed as more secure and defensible</a:t>
            </a:r>
          </a:p>
          <a:p>
            <a:pPr marL="274320" lvl="1" indent="-182880" defTabSz="457200">
              <a:spcBef>
                <a:spcPts val="1800"/>
              </a:spcBef>
              <a:buClr>
                <a:schemeClr val="accent1"/>
              </a:buClr>
              <a:buFont typeface="IntelOne Display Regular" panose="020B0503020203020204" pitchFamily="34" charset="0"/>
              <a:buChar char="•"/>
            </a:pPr>
            <a:r>
              <a:rPr lang="en-US" sz="1600">
                <a:latin typeface="IntelOne Text Light" panose="020B0403020203020204" pitchFamily="34" charset="77"/>
              </a:rPr>
              <a:t>Today, most cloud instances have a large trust boundary; Assurances are based on cloud provider technology, SLAs or contracts</a:t>
            </a:r>
          </a:p>
        </p:txBody>
      </p:sp>
      <p:sp>
        <p:nvSpPr>
          <p:cNvPr id="19" name="Right Brace 18">
            <a:extLst>
              <a:ext uri="{FF2B5EF4-FFF2-40B4-BE49-F238E27FC236}">
                <a16:creationId xmlns:a16="http://schemas.microsoft.com/office/drawing/2014/main" id="{9556276C-2A8E-4312-B3AB-9AA783CA817C}"/>
              </a:ext>
            </a:extLst>
          </p:cNvPr>
          <p:cNvSpPr/>
          <p:nvPr/>
        </p:nvSpPr>
        <p:spPr>
          <a:xfrm rot="16200000">
            <a:off x="6242855" y="-2106738"/>
            <a:ext cx="311635" cy="840909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476808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ABCFD8-A6EF-42D6-9E13-0113146EE54A}"/>
              </a:ext>
            </a:extLst>
          </p:cNvPr>
          <p:cNvSpPr>
            <a:spLocks noGrp="1"/>
          </p:cNvSpPr>
          <p:nvPr>
            <p:ph type="title"/>
          </p:nvPr>
        </p:nvSpPr>
        <p:spPr/>
        <p:txBody>
          <a:bodyPr/>
          <a:lstStyle/>
          <a:p>
            <a:r>
              <a:rPr lang="en-US"/>
              <a:t>Intel Trusted Execution Environments</a:t>
            </a:r>
          </a:p>
        </p:txBody>
      </p:sp>
      <p:sp>
        <p:nvSpPr>
          <p:cNvPr id="40" name="Text Placeholder 13">
            <a:extLst>
              <a:ext uri="{FF2B5EF4-FFF2-40B4-BE49-F238E27FC236}">
                <a16:creationId xmlns:a16="http://schemas.microsoft.com/office/drawing/2014/main" id="{0CE83162-93B1-2AEE-6C71-78D48C85CEAF}"/>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Trust Boundaries Compared</a:t>
            </a:r>
          </a:p>
        </p:txBody>
      </p:sp>
      <p:sp>
        <p:nvSpPr>
          <p:cNvPr id="36" name="Rectangle 35">
            <a:extLst>
              <a:ext uri="{FF2B5EF4-FFF2-40B4-BE49-F238E27FC236}">
                <a16:creationId xmlns:a16="http://schemas.microsoft.com/office/drawing/2014/main" id="{386F429D-8B01-47FA-8EFC-5C41D6242306}"/>
              </a:ext>
            </a:extLst>
          </p:cNvPr>
          <p:cNvSpPr/>
          <p:nvPr/>
        </p:nvSpPr>
        <p:spPr>
          <a:xfrm>
            <a:off x="2197266" y="2376180"/>
            <a:ext cx="8409092" cy="780392"/>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7AAC50D4-C2C7-4EDD-AEFB-9AE6621048FF}"/>
              </a:ext>
            </a:extLst>
          </p:cNvPr>
          <p:cNvSpPr/>
          <p:nvPr/>
        </p:nvSpPr>
        <p:spPr>
          <a:xfrm>
            <a:off x="2363849" y="2493107"/>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Cloud Stack and Admins</a:t>
            </a:r>
          </a:p>
        </p:txBody>
      </p:sp>
      <p:sp>
        <p:nvSpPr>
          <p:cNvPr id="38" name="Rectangle 37">
            <a:extLst>
              <a:ext uri="{FF2B5EF4-FFF2-40B4-BE49-F238E27FC236}">
                <a16:creationId xmlns:a16="http://schemas.microsoft.com/office/drawing/2014/main" id="{802A98B3-1617-4FEA-B2F4-8D46E84E131D}"/>
              </a:ext>
            </a:extLst>
          </p:cNvPr>
          <p:cNvSpPr/>
          <p:nvPr/>
        </p:nvSpPr>
        <p:spPr>
          <a:xfrm>
            <a:off x="3542425" y="2493107"/>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BIOS and Firmware</a:t>
            </a:r>
          </a:p>
        </p:txBody>
      </p:sp>
      <p:sp>
        <p:nvSpPr>
          <p:cNvPr id="39" name="Rectangle 38">
            <a:extLst>
              <a:ext uri="{FF2B5EF4-FFF2-40B4-BE49-F238E27FC236}">
                <a16:creationId xmlns:a16="http://schemas.microsoft.com/office/drawing/2014/main" id="{A9FA5ADB-A595-4BA4-B22B-7536499127BB}"/>
              </a:ext>
            </a:extLst>
          </p:cNvPr>
          <p:cNvSpPr/>
          <p:nvPr/>
        </p:nvSpPr>
        <p:spPr>
          <a:xfrm>
            <a:off x="4721001" y="2493107"/>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Host OS and Hypervisor</a:t>
            </a:r>
          </a:p>
        </p:txBody>
      </p:sp>
      <p:sp>
        <p:nvSpPr>
          <p:cNvPr id="42" name="Rectangle 41">
            <a:extLst>
              <a:ext uri="{FF2B5EF4-FFF2-40B4-BE49-F238E27FC236}">
                <a16:creationId xmlns:a16="http://schemas.microsoft.com/office/drawing/2014/main" id="{A6069CD0-A073-452C-8D69-D00952657AC1}"/>
              </a:ext>
            </a:extLst>
          </p:cNvPr>
          <p:cNvSpPr/>
          <p:nvPr/>
        </p:nvSpPr>
        <p:spPr>
          <a:xfrm>
            <a:off x="5899577" y="2493107"/>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VM Guest Admin</a:t>
            </a:r>
          </a:p>
        </p:txBody>
      </p:sp>
      <p:sp>
        <p:nvSpPr>
          <p:cNvPr id="43" name="Rectangle 42">
            <a:extLst>
              <a:ext uri="{FF2B5EF4-FFF2-40B4-BE49-F238E27FC236}">
                <a16:creationId xmlns:a16="http://schemas.microsoft.com/office/drawing/2014/main" id="{18577692-0059-46E6-858D-4B80D3A60CEE}"/>
              </a:ext>
            </a:extLst>
          </p:cNvPr>
          <p:cNvSpPr/>
          <p:nvPr/>
        </p:nvSpPr>
        <p:spPr>
          <a:xfrm>
            <a:off x="7078153" y="2493107"/>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Guest OS</a:t>
            </a:r>
          </a:p>
        </p:txBody>
      </p:sp>
      <p:sp>
        <p:nvSpPr>
          <p:cNvPr id="44" name="Rectangle 43">
            <a:extLst>
              <a:ext uri="{FF2B5EF4-FFF2-40B4-BE49-F238E27FC236}">
                <a16:creationId xmlns:a16="http://schemas.microsoft.com/office/drawing/2014/main" id="{87084580-2226-4453-B3F4-76BBE919B1F7}"/>
              </a:ext>
            </a:extLst>
          </p:cNvPr>
          <p:cNvSpPr/>
          <p:nvPr/>
        </p:nvSpPr>
        <p:spPr>
          <a:xfrm>
            <a:off x="8256729" y="2493107"/>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Applications</a:t>
            </a:r>
          </a:p>
        </p:txBody>
      </p:sp>
      <p:sp>
        <p:nvSpPr>
          <p:cNvPr id="45" name="Rectangle 44">
            <a:extLst>
              <a:ext uri="{FF2B5EF4-FFF2-40B4-BE49-F238E27FC236}">
                <a16:creationId xmlns:a16="http://schemas.microsoft.com/office/drawing/2014/main" id="{1BE931DB-9E99-4EA8-A90F-9563E3319AA6}"/>
              </a:ext>
            </a:extLst>
          </p:cNvPr>
          <p:cNvSpPr/>
          <p:nvPr/>
        </p:nvSpPr>
        <p:spPr>
          <a:xfrm>
            <a:off x="9435305" y="2493107"/>
            <a:ext cx="1014246" cy="5465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Confidential Data</a:t>
            </a:r>
          </a:p>
        </p:txBody>
      </p:sp>
      <p:sp>
        <p:nvSpPr>
          <p:cNvPr id="4" name="Rectangle 3">
            <a:extLst>
              <a:ext uri="{FF2B5EF4-FFF2-40B4-BE49-F238E27FC236}">
                <a16:creationId xmlns:a16="http://schemas.microsoft.com/office/drawing/2014/main" id="{29301AD9-94A7-4264-B237-3C3417A2A8F0}"/>
              </a:ext>
            </a:extLst>
          </p:cNvPr>
          <p:cNvSpPr/>
          <p:nvPr/>
        </p:nvSpPr>
        <p:spPr>
          <a:xfrm>
            <a:off x="8990730" y="4812798"/>
            <a:ext cx="1643592" cy="780392"/>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5C2F5BFB-CB7A-4B10-8DAB-0C017CE1B72C}"/>
              </a:ext>
            </a:extLst>
          </p:cNvPr>
          <p:cNvSpPr/>
          <p:nvPr/>
        </p:nvSpPr>
        <p:spPr>
          <a:xfrm>
            <a:off x="5805079" y="3584501"/>
            <a:ext cx="4811789" cy="780392"/>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50AFF04-551F-4826-AF04-F9549F48C506}"/>
              </a:ext>
            </a:extLst>
          </p:cNvPr>
          <p:cNvSpPr txBox="1"/>
          <p:nvPr/>
        </p:nvSpPr>
        <p:spPr>
          <a:xfrm>
            <a:off x="867881" y="2450061"/>
            <a:ext cx="1481959" cy="646331"/>
          </a:xfrm>
          <a:prstGeom prst="rect">
            <a:avLst/>
          </a:prstGeom>
          <a:noFill/>
        </p:spPr>
        <p:txBody>
          <a:bodyPr wrap="square" rtlCol="0" anchor="ctr">
            <a:spAutoFit/>
          </a:bodyPr>
          <a:lstStyle/>
          <a:p>
            <a:r>
              <a:rPr lang="en-US" sz="1200">
                <a:solidFill>
                  <a:schemeClr val="tx2"/>
                </a:solidFill>
                <a:latin typeface="IntelOne Text Medium" panose="020B0703020203020204" pitchFamily="34" charset="0"/>
              </a:rPr>
              <a:t>Without Confidential Computing</a:t>
            </a:r>
          </a:p>
        </p:txBody>
      </p:sp>
      <p:sp>
        <p:nvSpPr>
          <p:cNvPr id="15" name="TextBox 14">
            <a:extLst>
              <a:ext uri="{FF2B5EF4-FFF2-40B4-BE49-F238E27FC236}">
                <a16:creationId xmlns:a16="http://schemas.microsoft.com/office/drawing/2014/main" id="{0A55213E-8FBD-439B-95B3-50995DB243EB}"/>
              </a:ext>
            </a:extLst>
          </p:cNvPr>
          <p:cNvSpPr txBox="1"/>
          <p:nvPr/>
        </p:nvSpPr>
        <p:spPr>
          <a:xfrm>
            <a:off x="867882" y="3759208"/>
            <a:ext cx="1422538" cy="461665"/>
          </a:xfrm>
          <a:prstGeom prst="rect">
            <a:avLst/>
          </a:prstGeom>
          <a:noFill/>
        </p:spPr>
        <p:txBody>
          <a:bodyPr wrap="square" rtlCol="0" anchor="ctr">
            <a:spAutoFit/>
          </a:bodyPr>
          <a:lstStyle/>
          <a:p>
            <a:pPr>
              <a:spcBef>
                <a:spcPts val="0"/>
              </a:spcBef>
            </a:pPr>
            <a:r>
              <a:rPr lang="en-US" sz="1200">
                <a:solidFill>
                  <a:schemeClr val="tx2"/>
                </a:solidFill>
                <a:latin typeface="IntelOne Text Medium" panose="020B0703020203020204" pitchFamily="34" charset="0"/>
              </a:rPr>
              <a:t>VM Isolation with Intel® TDX</a:t>
            </a:r>
          </a:p>
        </p:txBody>
      </p:sp>
      <p:sp>
        <p:nvSpPr>
          <p:cNvPr id="16" name="Rectangle 15">
            <a:extLst>
              <a:ext uri="{FF2B5EF4-FFF2-40B4-BE49-F238E27FC236}">
                <a16:creationId xmlns:a16="http://schemas.microsoft.com/office/drawing/2014/main" id="{AD514FCC-806B-4201-B54D-16A2838373A2}"/>
              </a:ext>
            </a:extLst>
          </p:cNvPr>
          <p:cNvSpPr/>
          <p:nvPr/>
        </p:nvSpPr>
        <p:spPr>
          <a:xfrm>
            <a:off x="2360711"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Cloud Stack and Admins</a:t>
            </a:r>
          </a:p>
        </p:txBody>
      </p:sp>
      <p:sp>
        <p:nvSpPr>
          <p:cNvPr id="17" name="Rectangle 16">
            <a:extLst>
              <a:ext uri="{FF2B5EF4-FFF2-40B4-BE49-F238E27FC236}">
                <a16:creationId xmlns:a16="http://schemas.microsoft.com/office/drawing/2014/main" id="{6ACBC265-5D93-4B77-8C50-9F3B7847A7AC}"/>
              </a:ext>
            </a:extLst>
          </p:cNvPr>
          <p:cNvSpPr/>
          <p:nvPr/>
        </p:nvSpPr>
        <p:spPr>
          <a:xfrm>
            <a:off x="3539287"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BIOS and Firmware</a:t>
            </a:r>
          </a:p>
        </p:txBody>
      </p:sp>
      <p:sp>
        <p:nvSpPr>
          <p:cNvPr id="18" name="Rectangle 17">
            <a:extLst>
              <a:ext uri="{FF2B5EF4-FFF2-40B4-BE49-F238E27FC236}">
                <a16:creationId xmlns:a16="http://schemas.microsoft.com/office/drawing/2014/main" id="{CDB52F75-A168-4BEF-ADBD-585F6B4BB0C6}"/>
              </a:ext>
            </a:extLst>
          </p:cNvPr>
          <p:cNvSpPr/>
          <p:nvPr/>
        </p:nvSpPr>
        <p:spPr>
          <a:xfrm>
            <a:off x="4717863"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Host OS and Hypervisor</a:t>
            </a:r>
          </a:p>
        </p:txBody>
      </p:sp>
      <p:sp>
        <p:nvSpPr>
          <p:cNvPr id="19" name="Rectangle 18">
            <a:extLst>
              <a:ext uri="{FF2B5EF4-FFF2-40B4-BE49-F238E27FC236}">
                <a16:creationId xmlns:a16="http://schemas.microsoft.com/office/drawing/2014/main" id="{096B4C10-A268-4BB8-94B4-8E2FB07F256E}"/>
              </a:ext>
            </a:extLst>
          </p:cNvPr>
          <p:cNvSpPr/>
          <p:nvPr/>
        </p:nvSpPr>
        <p:spPr>
          <a:xfrm>
            <a:off x="5896439"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VM Guest Admin</a:t>
            </a:r>
          </a:p>
        </p:txBody>
      </p:sp>
      <p:sp>
        <p:nvSpPr>
          <p:cNvPr id="20" name="Rectangle 19">
            <a:extLst>
              <a:ext uri="{FF2B5EF4-FFF2-40B4-BE49-F238E27FC236}">
                <a16:creationId xmlns:a16="http://schemas.microsoft.com/office/drawing/2014/main" id="{D03B26B8-CA58-44A0-A6BB-A971B5EA3746}"/>
              </a:ext>
            </a:extLst>
          </p:cNvPr>
          <p:cNvSpPr/>
          <p:nvPr/>
        </p:nvSpPr>
        <p:spPr>
          <a:xfrm>
            <a:off x="7075015"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Guest OS</a:t>
            </a:r>
          </a:p>
        </p:txBody>
      </p:sp>
      <p:sp>
        <p:nvSpPr>
          <p:cNvPr id="21" name="Rectangle 20">
            <a:extLst>
              <a:ext uri="{FF2B5EF4-FFF2-40B4-BE49-F238E27FC236}">
                <a16:creationId xmlns:a16="http://schemas.microsoft.com/office/drawing/2014/main" id="{7A5925E4-5CA2-44A5-81EA-652F3986CFC6}"/>
              </a:ext>
            </a:extLst>
          </p:cNvPr>
          <p:cNvSpPr/>
          <p:nvPr/>
        </p:nvSpPr>
        <p:spPr>
          <a:xfrm>
            <a:off x="8253591"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Applications</a:t>
            </a:r>
          </a:p>
        </p:txBody>
      </p:sp>
      <p:sp>
        <p:nvSpPr>
          <p:cNvPr id="22" name="Rectangle 21">
            <a:extLst>
              <a:ext uri="{FF2B5EF4-FFF2-40B4-BE49-F238E27FC236}">
                <a16:creationId xmlns:a16="http://schemas.microsoft.com/office/drawing/2014/main" id="{CE451E11-8426-48BA-B44F-6AAA336C6CE9}"/>
              </a:ext>
            </a:extLst>
          </p:cNvPr>
          <p:cNvSpPr/>
          <p:nvPr/>
        </p:nvSpPr>
        <p:spPr>
          <a:xfrm>
            <a:off x="9432167" y="3701428"/>
            <a:ext cx="1014246" cy="5465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Confidential Data</a:t>
            </a:r>
          </a:p>
        </p:txBody>
      </p:sp>
      <p:sp>
        <p:nvSpPr>
          <p:cNvPr id="23" name="TextBox 22">
            <a:extLst>
              <a:ext uri="{FF2B5EF4-FFF2-40B4-BE49-F238E27FC236}">
                <a16:creationId xmlns:a16="http://schemas.microsoft.com/office/drawing/2014/main" id="{9647C54E-87E4-4F5E-A581-D8E9E79D5365}"/>
              </a:ext>
            </a:extLst>
          </p:cNvPr>
          <p:cNvSpPr txBox="1"/>
          <p:nvPr/>
        </p:nvSpPr>
        <p:spPr>
          <a:xfrm>
            <a:off x="808460" y="4975842"/>
            <a:ext cx="1481959" cy="461665"/>
          </a:xfrm>
          <a:prstGeom prst="rect">
            <a:avLst/>
          </a:prstGeom>
          <a:noFill/>
        </p:spPr>
        <p:txBody>
          <a:bodyPr wrap="square" rtlCol="0" anchor="ctr">
            <a:spAutoFit/>
          </a:bodyPr>
          <a:lstStyle/>
          <a:p>
            <a:r>
              <a:rPr lang="en-US" sz="1200">
                <a:solidFill>
                  <a:schemeClr val="tx2"/>
                </a:solidFill>
                <a:latin typeface="IntelOne Text Medium" panose="020B0703020203020204" pitchFamily="34" charset="0"/>
              </a:rPr>
              <a:t>App Isolation with Intel® SGX</a:t>
            </a:r>
          </a:p>
        </p:txBody>
      </p:sp>
      <p:sp>
        <p:nvSpPr>
          <p:cNvPr id="24" name="Rectangle 23">
            <a:extLst>
              <a:ext uri="{FF2B5EF4-FFF2-40B4-BE49-F238E27FC236}">
                <a16:creationId xmlns:a16="http://schemas.microsoft.com/office/drawing/2014/main" id="{A4A1C675-D772-467A-80D5-BBC6673CB466}"/>
              </a:ext>
            </a:extLst>
          </p:cNvPr>
          <p:cNvSpPr/>
          <p:nvPr/>
        </p:nvSpPr>
        <p:spPr>
          <a:xfrm>
            <a:off x="2360711"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Cloud Stack and Admins</a:t>
            </a:r>
          </a:p>
        </p:txBody>
      </p:sp>
      <p:sp>
        <p:nvSpPr>
          <p:cNvPr id="25" name="Rectangle 24">
            <a:extLst>
              <a:ext uri="{FF2B5EF4-FFF2-40B4-BE49-F238E27FC236}">
                <a16:creationId xmlns:a16="http://schemas.microsoft.com/office/drawing/2014/main" id="{E5A9AF64-724C-4EC0-BADA-D0D4E643A7AA}"/>
              </a:ext>
            </a:extLst>
          </p:cNvPr>
          <p:cNvSpPr/>
          <p:nvPr/>
        </p:nvSpPr>
        <p:spPr>
          <a:xfrm>
            <a:off x="3539287"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BIOS and Firmware</a:t>
            </a:r>
          </a:p>
        </p:txBody>
      </p:sp>
      <p:sp>
        <p:nvSpPr>
          <p:cNvPr id="26" name="Rectangle 25">
            <a:extLst>
              <a:ext uri="{FF2B5EF4-FFF2-40B4-BE49-F238E27FC236}">
                <a16:creationId xmlns:a16="http://schemas.microsoft.com/office/drawing/2014/main" id="{1E34594E-D030-4D09-9D77-5A66DB8B6325}"/>
              </a:ext>
            </a:extLst>
          </p:cNvPr>
          <p:cNvSpPr/>
          <p:nvPr/>
        </p:nvSpPr>
        <p:spPr>
          <a:xfrm>
            <a:off x="4717863"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Host OS and Hypervisor</a:t>
            </a:r>
          </a:p>
        </p:txBody>
      </p:sp>
      <p:sp>
        <p:nvSpPr>
          <p:cNvPr id="27" name="Rectangle 26">
            <a:extLst>
              <a:ext uri="{FF2B5EF4-FFF2-40B4-BE49-F238E27FC236}">
                <a16:creationId xmlns:a16="http://schemas.microsoft.com/office/drawing/2014/main" id="{755A1B56-3A7C-4C4A-84E1-5187F988F788}"/>
              </a:ext>
            </a:extLst>
          </p:cNvPr>
          <p:cNvSpPr/>
          <p:nvPr/>
        </p:nvSpPr>
        <p:spPr>
          <a:xfrm>
            <a:off x="5896439"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VM Guest Admin</a:t>
            </a:r>
          </a:p>
        </p:txBody>
      </p:sp>
      <p:sp>
        <p:nvSpPr>
          <p:cNvPr id="28" name="Rectangle 27">
            <a:extLst>
              <a:ext uri="{FF2B5EF4-FFF2-40B4-BE49-F238E27FC236}">
                <a16:creationId xmlns:a16="http://schemas.microsoft.com/office/drawing/2014/main" id="{E3369276-D529-4578-8F09-E9142EAAA061}"/>
              </a:ext>
            </a:extLst>
          </p:cNvPr>
          <p:cNvSpPr/>
          <p:nvPr/>
        </p:nvSpPr>
        <p:spPr>
          <a:xfrm>
            <a:off x="7075015"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Guest OS</a:t>
            </a:r>
          </a:p>
        </p:txBody>
      </p:sp>
      <p:sp>
        <p:nvSpPr>
          <p:cNvPr id="29" name="Rectangle 28">
            <a:extLst>
              <a:ext uri="{FF2B5EF4-FFF2-40B4-BE49-F238E27FC236}">
                <a16:creationId xmlns:a16="http://schemas.microsoft.com/office/drawing/2014/main" id="{5EA0F9F6-557E-4E07-B7E2-B3C6230380E5}"/>
              </a:ext>
            </a:extLst>
          </p:cNvPr>
          <p:cNvSpPr/>
          <p:nvPr/>
        </p:nvSpPr>
        <p:spPr>
          <a:xfrm>
            <a:off x="8253591"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Apps</a:t>
            </a:r>
          </a:p>
        </p:txBody>
      </p:sp>
      <p:sp>
        <p:nvSpPr>
          <p:cNvPr id="30" name="Rectangle 29">
            <a:extLst>
              <a:ext uri="{FF2B5EF4-FFF2-40B4-BE49-F238E27FC236}">
                <a16:creationId xmlns:a16="http://schemas.microsoft.com/office/drawing/2014/main" id="{E72D7776-3402-4A85-82B9-22A121304DA1}"/>
              </a:ext>
            </a:extLst>
          </p:cNvPr>
          <p:cNvSpPr/>
          <p:nvPr/>
        </p:nvSpPr>
        <p:spPr>
          <a:xfrm>
            <a:off x="9432167" y="4929725"/>
            <a:ext cx="1014246" cy="5465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Confidential Data</a:t>
            </a:r>
          </a:p>
        </p:txBody>
      </p:sp>
      <p:sp>
        <p:nvSpPr>
          <p:cNvPr id="31" name="TextBox 30">
            <a:extLst>
              <a:ext uri="{FF2B5EF4-FFF2-40B4-BE49-F238E27FC236}">
                <a16:creationId xmlns:a16="http://schemas.microsoft.com/office/drawing/2014/main" id="{DB570BB1-476F-4F69-A157-D92709AF6BB8}"/>
              </a:ext>
            </a:extLst>
          </p:cNvPr>
          <p:cNvSpPr txBox="1"/>
          <p:nvPr/>
        </p:nvSpPr>
        <p:spPr>
          <a:xfrm rot="16200000">
            <a:off x="8925722" y="5133744"/>
            <a:ext cx="423906" cy="1385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00">
                <a:latin typeface="IntelOne Text" panose="020B0503020203020204" pitchFamily="34" charset="0"/>
              </a:rPr>
              <a:t>Enclave</a:t>
            </a:r>
          </a:p>
        </p:txBody>
      </p:sp>
      <p:sp>
        <p:nvSpPr>
          <p:cNvPr id="32" name="TextBox 31">
            <a:extLst>
              <a:ext uri="{FF2B5EF4-FFF2-40B4-BE49-F238E27FC236}">
                <a16:creationId xmlns:a16="http://schemas.microsoft.com/office/drawing/2014/main" id="{B2C25276-3799-4C3F-B010-C586D9DBD616}"/>
              </a:ext>
            </a:extLst>
          </p:cNvPr>
          <p:cNvSpPr txBox="1"/>
          <p:nvPr/>
        </p:nvSpPr>
        <p:spPr>
          <a:xfrm>
            <a:off x="2412591" y="2016725"/>
            <a:ext cx="5860023"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effectLst/>
                <a:uFillTx/>
                <a:latin typeface="IntelOne Text" panose="020B0503020203020204" pitchFamily="34" charset="0"/>
                <a:sym typeface="Helvetica Neue"/>
              </a:rPr>
              <a:t>Trust Boundary: Elements with potential to access confidential data</a:t>
            </a:r>
          </a:p>
        </p:txBody>
      </p:sp>
      <p:sp>
        <p:nvSpPr>
          <p:cNvPr id="41" name="Rectangle 40">
            <a:extLst>
              <a:ext uri="{FF2B5EF4-FFF2-40B4-BE49-F238E27FC236}">
                <a16:creationId xmlns:a16="http://schemas.microsoft.com/office/drawing/2014/main" id="{4EF36AE4-3FC3-E28B-8AF9-501F08B73BE8}"/>
              </a:ext>
            </a:extLst>
          </p:cNvPr>
          <p:cNvSpPr/>
          <p:nvPr/>
        </p:nvSpPr>
        <p:spPr>
          <a:xfrm>
            <a:off x="2194128" y="2040706"/>
            <a:ext cx="176455" cy="143747"/>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8BD38A4-BC9E-4F18-8EE4-8FE6C1C92E43}"/>
              </a:ext>
            </a:extLst>
          </p:cNvPr>
          <p:cNvCxnSpPr/>
          <p:nvPr/>
        </p:nvCxnSpPr>
        <p:spPr>
          <a:xfrm>
            <a:off x="8990730" y="4929725"/>
            <a:ext cx="0" cy="54653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1183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718CF-07C2-4AF9-8958-4A7857ADB073}"/>
              </a:ext>
            </a:extLst>
          </p:cNvPr>
          <p:cNvSpPr>
            <a:spLocks noGrp="1"/>
          </p:cNvSpPr>
          <p:nvPr>
            <p:ph type="title"/>
          </p:nvPr>
        </p:nvSpPr>
        <p:spPr/>
        <p:txBody>
          <a:bodyPr/>
          <a:lstStyle/>
          <a:p>
            <a:r>
              <a:rPr lang="en-US"/>
              <a:t>Intel Trusted Execution Environments</a:t>
            </a:r>
          </a:p>
        </p:txBody>
      </p:sp>
      <p:sp>
        <p:nvSpPr>
          <p:cNvPr id="3" name="Content Placeholder 2">
            <a:extLst>
              <a:ext uri="{FF2B5EF4-FFF2-40B4-BE49-F238E27FC236}">
                <a16:creationId xmlns:a16="http://schemas.microsoft.com/office/drawing/2014/main" id="{8C35E758-4304-4EAF-8048-30A3DDEF611D}"/>
              </a:ext>
            </a:extLst>
          </p:cNvPr>
          <p:cNvSpPr>
            <a:spLocks noGrp="1"/>
          </p:cNvSpPr>
          <p:nvPr>
            <p:ph idx="1"/>
          </p:nvPr>
        </p:nvSpPr>
        <p:spPr>
          <a:xfrm>
            <a:off x="487007" y="2646267"/>
            <a:ext cx="5120280" cy="3061627"/>
          </a:xfrm>
        </p:spPr>
        <p:txBody>
          <a:bodyPr lIns="0" tIns="0" rIns="0" bIns="0">
            <a:noAutofit/>
          </a:bodyPr>
          <a:lstStyle/>
          <a:p>
            <a:pPr marL="0" indent="0" defTabSz="457200">
              <a:lnSpc>
                <a:spcPct val="150000"/>
              </a:lnSpc>
              <a:buNone/>
            </a:pPr>
            <a:r>
              <a:rPr lang="en-US" sz="1400">
                <a:solidFill>
                  <a:schemeClr val="accent1"/>
                </a:solidFill>
                <a:latin typeface="IntelOne Text Medium" panose="020B0703020203020204" pitchFamily="34" charset="0"/>
              </a:rPr>
              <a:t>Advantages</a:t>
            </a:r>
            <a:endParaRPr lang="en-US" sz="1400">
              <a:solidFill>
                <a:schemeClr val="accent1"/>
              </a:solidFill>
            </a:endParaRPr>
          </a:p>
          <a:p>
            <a:pPr marL="274320" lvl="1" indent="-182880" defTabSz="457200">
              <a:lnSpc>
                <a:spcPct val="110000"/>
              </a:lnSpc>
              <a:buClr>
                <a:schemeClr val="accent1"/>
              </a:buClr>
            </a:pPr>
            <a:r>
              <a:rPr lang="en-US" sz="1400"/>
              <a:t>Separation from cloud provider and other tenants</a:t>
            </a:r>
          </a:p>
          <a:p>
            <a:pPr marL="274320" lvl="1" indent="-182880" defTabSz="457200">
              <a:lnSpc>
                <a:spcPct val="110000"/>
              </a:lnSpc>
              <a:buClr>
                <a:schemeClr val="accent1"/>
              </a:buClr>
            </a:pPr>
            <a:r>
              <a:rPr lang="en-US" sz="1400"/>
              <a:t>Lowest porting effort for existing applications</a:t>
            </a:r>
          </a:p>
          <a:p>
            <a:pPr marL="274320" lvl="1" indent="-182880" defTabSz="457200">
              <a:lnSpc>
                <a:spcPct val="110000"/>
              </a:lnSpc>
              <a:buClr>
                <a:schemeClr val="accent1"/>
              </a:buClr>
            </a:pPr>
            <a:r>
              <a:rPr lang="en-US" sz="1400"/>
              <a:t>More amenable for widespread deployment mandates</a:t>
            </a:r>
          </a:p>
          <a:p>
            <a:pPr marL="274320" lvl="1" indent="-182880" defTabSz="457200">
              <a:lnSpc>
                <a:spcPct val="110000"/>
              </a:lnSpc>
              <a:buClr>
                <a:schemeClr val="accent1"/>
              </a:buClr>
            </a:pPr>
            <a:r>
              <a:rPr lang="en-US" sz="1400"/>
              <a:t>Can be a simple instance configurator setting</a:t>
            </a:r>
          </a:p>
          <a:p>
            <a:pPr marL="0" indent="-182880" defTabSz="457200">
              <a:lnSpc>
                <a:spcPct val="150000"/>
              </a:lnSpc>
              <a:buNone/>
            </a:pPr>
            <a:r>
              <a:rPr lang="en-US" sz="1400">
                <a:solidFill>
                  <a:schemeClr val="accent1"/>
                </a:solidFill>
                <a:latin typeface="IntelOne Text Medium" panose="020B0703020203020204" pitchFamily="34" charset="0"/>
              </a:rPr>
              <a:t>Considerations</a:t>
            </a:r>
            <a:endParaRPr lang="en-US" sz="1400">
              <a:solidFill>
                <a:schemeClr val="accent1"/>
              </a:solidFill>
            </a:endParaRPr>
          </a:p>
          <a:p>
            <a:pPr marL="274320" lvl="1" indent="-182880" defTabSz="457200">
              <a:lnSpc>
                <a:spcPct val="110000"/>
              </a:lnSpc>
              <a:buClr>
                <a:schemeClr val="accent1"/>
              </a:buClr>
            </a:pPr>
            <a:r>
              <a:rPr lang="en-US" sz="1400"/>
              <a:t>Larger trust boundary (guest OS, all apps, VM admins)</a:t>
            </a:r>
          </a:p>
          <a:p>
            <a:pPr marL="274320" lvl="1" indent="-182880" defTabSz="457200">
              <a:lnSpc>
                <a:spcPct val="110000"/>
              </a:lnSpc>
              <a:buClr>
                <a:schemeClr val="accent1"/>
              </a:buClr>
            </a:pPr>
            <a:r>
              <a:rPr lang="en-US" sz="1400"/>
              <a:t>Possible re-validation with enabled guest OS &amp; hypervisor</a:t>
            </a:r>
          </a:p>
          <a:p>
            <a:pPr marL="274320" lvl="1" indent="-182880" defTabSz="457200">
              <a:lnSpc>
                <a:spcPct val="110000"/>
              </a:lnSpc>
              <a:buClr>
                <a:schemeClr val="accent1"/>
              </a:buClr>
            </a:pPr>
            <a:r>
              <a:rPr lang="en-US" sz="1400"/>
              <a:t>Less granular software attestation</a:t>
            </a:r>
          </a:p>
          <a:p>
            <a:pPr marL="274320" lvl="1" indent="-182880" defTabSz="457200">
              <a:lnSpc>
                <a:spcPct val="110000"/>
              </a:lnSpc>
              <a:buClr>
                <a:schemeClr val="accent1"/>
              </a:buClr>
            </a:pPr>
            <a:r>
              <a:rPr lang="en-US" sz="1400"/>
              <a:t>Requires virtualization</a:t>
            </a:r>
          </a:p>
        </p:txBody>
      </p:sp>
      <p:sp>
        <p:nvSpPr>
          <p:cNvPr id="4" name="Content Placeholder 3">
            <a:extLst>
              <a:ext uri="{FF2B5EF4-FFF2-40B4-BE49-F238E27FC236}">
                <a16:creationId xmlns:a16="http://schemas.microsoft.com/office/drawing/2014/main" id="{8ED3ECEB-8474-4998-AF12-611E78699818}"/>
              </a:ext>
            </a:extLst>
          </p:cNvPr>
          <p:cNvSpPr>
            <a:spLocks noGrp="1"/>
          </p:cNvSpPr>
          <p:nvPr>
            <p:ph sz="quarter" idx="4294967295"/>
          </p:nvPr>
        </p:nvSpPr>
        <p:spPr>
          <a:xfrm>
            <a:off x="6315507" y="2646267"/>
            <a:ext cx="5224852" cy="2791350"/>
          </a:xfrm>
        </p:spPr>
        <p:txBody>
          <a:bodyPr vert="horz" lIns="0" tIns="0" rIns="0" bIns="0" rtlCol="0">
            <a:noAutofit/>
          </a:bodyPr>
          <a:lstStyle/>
          <a:p>
            <a:pPr marL="0" indent="0" defTabSz="457200">
              <a:lnSpc>
                <a:spcPct val="150000"/>
              </a:lnSpc>
              <a:buNone/>
            </a:pPr>
            <a:r>
              <a:rPr lang="en-US" sz="1400">
                <a:solidFill>
                  <a:schemeClr val="tx2"/>
                </a:solidFill>
                <a:latin typeface="IntelOne Text Medium" panose="020B0703020203020204" pitchFamily="34" charset="0"/>
              </a:rPr>
              <a:t>Advantages</a:t>
            </a:r>
          </a:p>
          <a:p>
            <a:pPr marL="274320" lvl="1" indent="-182880" defTabSz="457200">
              <a:lnSpc>
                <a:spcPct val="110000"/>
              </a:lnSpc>
              <a:buClr>
                <a:schemeClr val="tx2"/>
              </a:buClr>
            </a:pPr>
            <a:r>
              <a:rPr lang="en-US" sz="1400"/>
              <a:t>Separation from cloud provider and other tenants</a:t>
            </a:r>
          </a:p>
          <a:p>
            <a:pPr marL="274320" lvl="1" indent="-182880" defTabSz="457200">
              <a:lnSpc>
                <a:spcPct val="110000"/>
              </a:lnSpc>
              <a:buClr>
                <a:schemeClr val="tx2"/>
              </a:buClr>
            </a:pPr>
            <a:r>
              <a:rPr lang="en-US" sz="1400"/>
              <a:t>Smallest trust boundary and potential attack surface</a:t>
            </a:r>
          </a:p>
          <a:p>
            <a:pPr marL="274320" lvl="1" indent="-182880" defTabSz="457200">
              <a:lnSpc>
                <a:spcPct val="110000"/>
              </a:lnSpc>
              <a:buClr>
                <a:schemeClr val="tx2"/>
              </a:buClr>
            </a:pPr>
            <a:r>
              <a:rPr lang="en-US" sz="1400"/>
              <a:t>More amenable to code inspection and monitoring</a:t>
            </a:r>
          </a:p>
          <a:p>
            <a:pPr marL="274320" lvl="1" indent="-182880" defTabSz="457200">
              <a:lnSpc>
                <a:spcPct val="110000"/>
              </a:lnSpc>
              <a:buClr>
                <a:schemeClr val="tx2"/>
              </a:buClr>
            </a:pPr>
            <a:r>
              <a:rPr lang="en-US" sz="1400"/>
              <a:t>Deployable in VMs, cloud-native containers and bare-metal</a:t>
            </a:r>
          </a:p>
          <a:p>
            <a:pPr marL="0" indent="0" defTabSz="457200">
              <a:lnSpc>
                <a:spcPct val="150000"/>
              </a:lnSpc>
              <a:buNone/>
            </a:pPr>
            <a:r>
              <a:rPr lang="en-US" sz="1400">
                <a:solidFill>
                  <a:schemeClr val="tx2"/>
                </a:solidFill>
                <a:latin typeface="IntelOne Text Medium" panose="020B0703020203020204" pitchFamily="34" charset="0"/>
              </a:rPr>
              <a:t>Considerations</a:t>
            </a:r>
            <a:endParaRPr lang="en-US" sz="1400">
              <a:solidFill>
                <a:schemeClr val="tx2"/>
              </a:solidFill>
            </a:endParaRPr>
          </a:p>
          <a:p>
            <a:pPr marL="274320" lvl="1" indent="-182880" defTabSz="457200">
              <a:lnSpc>
                <a:spcPct val="110000"/>
              </a:lnSpc>
              <a:buClr>
                <a:schemeClr val="tx2"/>
              </a:buClr>
            </a:pPr>
            <a:r>
              <a:rPr lang="en-US" sz="1400"/>
              <a:t>Apps may require specific development, bundling with a Library OS or tailoring </a:t>
            </a:r>
          </a:p>
          <a:p>
            <a:pPr marL="274320" lvl="1" indent="-182880" defTabSz="457200">
              <a:lnSpc>
                <a:spcPct val="110000"/>
              </a:lnSpc>
              <a:buClr>
                <a:schemeClr val="tx2"/>
              </a:buClr>
            </a:pPr>
            <a:r>
              <a:rPr lang="en-US" sz="1400"/>
              <a:t>Frequent calls outside the enclave may impact performance</a:t>
            </a:r>
          </a:p>
          <a:p>
            <a:pPr marL="0" indent="0" defTabSz="457200">
              <a:lnSpc>
                <a:spcPct val="110000"/>
              </a:lnSpc>
              <a:buNone/>
            </a:pPr>
            <a:endParaRPr lang="en-US" sz="1400"/>
          </a:p>
        </p:txBody>
      </p:sp>
      <p:sp>
        <p:nvSpPr>
          <p:cNvPr id="6" name="Text Placeholder 13">
            <a:extLst>
              <a:ext uri="{FF2B5EF4-FFF2-40B4-BE49-F238E27FC236}">
                <a16:creationId xmlns:a16="http://schemas.microsoft.com/office/drawing/2014/main" id="{38AD917D-5C5B-9A67-D5F7-235646CB8987}"/>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Selection Factors</a:t>
            </a:r>
          </a:p>
        </p:txBody>
      </p:sp>
      <p:sp>
        <p:nvSpPr>
          <p:cNvPr id="9" name="Rectangle 8">
            <a:extLst>
              <a:ext uri="{FF2B5EF4-FFF2-40B4-BE49-F238E27FC236}">
                <a16:creationId xmlns:a16="http://schemas.microsoft.com/office/drawing/2014/main" id="{1DA59412-62EF-7139-D7F3-0C9FC464BA11}"/>
              </a:ext>
            </a:extLst>
          </p:cNvPr>
          <p:cNvSpPr/>
          <p:nvPr/>
        </p:nvSpPr>
        <p:spPr>
          <a:xfrm>
            <a:off x="5503301" y="2259184"/>
            <a:ext cx="274320" cy="2743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8D5A986-6196-674C-232C-3E9C0FF80941}"/>
              </a:ext>
            </a:extLst>
          </p:cNvPr>
          <p:cNvSpPr/>
          <p:nvPr/>
        </p:nvSpPr>
        <p:spPr>
          <a:xfrm>
            <a:off x="5366141" y="2533504"/>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2D0DB73-E89B-9927-83AF-4800D3076C3D}"/>
              </a:ext>
            </a:extLst>
          </p:cNvPr>
          <p:cNvSpPr/>
          <p:nvPr/>
        </p:nvSpPr>
        <p:spPr>
          <a:xfrm>
            <a:off x="483149" y="1835845"/>
            <a:ext cx="4888166" cy="697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2000">
                <a:solidFill>
                  <a:schemeClr val="bg1"/>
                </a:solidFill>
                <a:latin typeface="IntelOne Display Medium" panose="020B0703020203020204" pitchFamily="34" charset="0"/>
                <a:sym typeface="Helvetica Neue Medium"/>
              </a:rPr>
              <a:t>VM-level Isolation: </a:t>
            </a:r>
            <a:r>
              <a:rPr lang="en-US" sz="2000"/>
              <a:t>Intel® TDX</a:t>
            </a:r>
            <a:endParaRPr lang="en-US" sz="2000">
              <a:solidFill>
                <a:schemeClr val="bg1"/>
              </a:solidFill>
              <a:latin typeface="IntelOne Display Medium" panose="020B0703020203020204" pitchFamily="34" charset="0"/>
              <a:sym typeface="Helvetica Neue Medium"/>
            </a:endParaRPr>
          </a:p>
        </p:txBody>
      </p:sp>
      <p:sp>
        <p:nvSpPr>
          <p:cNvPr id="12" name="Rectangle 11">
            <a:extLst>
              <a:ext uri="{FF2B5EF4-FFF2-40B4-BE49-F238E27FC236}">
                <a16:creationId xmlns:a16="http://schemas.microsoft.com/office/drawing/2014/main" id="{3D6D9399-3BD7-D9BB-4CC5-79096184E488}"/>
              </a:ext>
            </a:extLst>
          </p:cNvPr>
          <p:cNvSpPr/>
          <p:nvPr/>
        </p:nvSpPr>
        <p:spPr>
          <a:xfrm>
            <a:off x="10929352" y="1421516"/>
            <a:ext cx="27432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DBB9362-1210-B6EF-306C-1B315D530A7E}"/>
              </a:ext>
            </a:extLst>
          </p:cNvPr>
          <p:cNvSpPr/>
          <p:nvPr/>
        </p:nvSpPr>
        <p:spPr>
          <a:xfrm>
            <a:off x="11203672" y="1698686"/>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E8774C-E406-217B-C1A8-B2778136B9EF}"/>
              </a:ext>
            </a:extLst>
          </p:cNvPr>
          <p:cNvSpPr/>
          <p:nvPr/>
        </p:nvSpPr>
        <p:spPr>
          <a:xfrm>
            <a:off x="6315507" y="1835847"/>
            <a:ext cx="4888166" cy="697658"/>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2000">
                <a:latin typeface="IntelOne Display Medium" panose="020B0703020203020204" pitchFamily="34" charset="0"/>
              </a:rPr>
              <a:t>Application-level isolation: </a:t>
            </a:r>
            <a:r>
              <a:rPr lang="en-US" sz="2000"/>
              <a:t>Intel® SGX</a:t>
            </a:r>
          </a:p>
        </p:txBody>
      </p:sp>
    </p:spTree>
    <p:extLst>
      <p:ext uri="{BB962C8B-B14F-4D97-AF65-F5344CB8AC3E}">
        <p14:creationId xmlns:p14="http://schemas.microsoft.com/office/powerpoint/2010/main" val="1886592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38435-926F-487D-8051-2C612180DC81}"/>
              </a:ext>
            </a:extLst>
          </p:cNvPr>
          <p:cNvSpPr>
            <a:spLocks noGrp="1"/>
          </p:cNvSpPr>
          <p:nvPr>
            <p:ph type="title"/>
          </p:nvPr>
        </p:nvSpPr>
        <p:spPr/>
        <p:txBody>
          <a:bodyPr/>
          <a:lstStyle/>
          <a:p>
            <a:r>
              <a:rPr lang="en-US" dirty="0"/>
              <a:t>Intel TDX Availability</a:t>
            </a:r>
            <a:br>
              <a:rPr lang="en-US" dirty="0"/>
            </a:br>
            <a:r>
              <a:rPr lang="en-US" sz="2400" dirty="0"/>
              <a:t>(Current March 2024)</a:t>
            </a:r>
            <a:endParaRPr lang="en-US" dirty="0"/>
          </a:p>
        </p:txBody>
      </p:sp>
      <p:pic>
        <p:nvPicPr>
          <p:cNvPr id="3" name="Picture 2">
            <a:extLst>
              <a:ext uri="{FF2B5EF4-FFF2-40B4-BE49-F238E27FC236}">
                <a16:creationId xmlns:a16="http://schemas.microsoft.com/office/drawing/2014/main" id="{4509E01C-4C93-4811-81C2-D330E6F4FA4F}"/>
              </a:ext>
            </a:extLst>
          </p:cNvPr>
          <p:cNvPicPr>
            <a:picLocks noChangeAspect="1"/>
          </p:cNvPicPr>
          <p:nvPr/>
        </p:nvPicPr>
        <p:blipFill rotWithShape="1">
          <a:blip r:embed="rId3">
            <a:extLst>
              <a:ext uri="{28A0092B-C50C-407E-A947-70E740481C1C}">
                <a14:useLocalDpi xmlns:a14="http://schemas.microsoft.com/office/drawing/2010/main" val="0"/>
              </a:ext>
            </a:extLst>
          </a:blip>
          <a:srcRect t="31300" b="34507"/>
          <a:stretch/>
        </p:blipFill>
        <p:spPr>
          <a:xfrm>
            <a:off x="8050145" y="2725272"/>
            <a:ext cx="2806378" cy="540969"/>
          </a:xfrm>
          <a:prstGeom prst="rect">
            <a:avLst/>
          </a:prstGeom>
        </p:spPr>
      </p:pic>
      <p:pic>
        <p:nvPicPr>
          <p:cNvPr id="5" name="Picture 6" descr="Google Cloud Logo and symbol, meaning, history, PNG, brand">
            <a:extLst>
              <a:ext uri="{FF2B5EF4-FFF2-40B4-BE49-F238E27FC236}">
                <a16:creationId xmlns:a16="http://schemas.microsoft.com/office/drawing/2014/main" id="{369A13CD-A63D-4D79-8FED-79B961EA61C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7785" b="39756"/>
          <a:stretch/>
        </p:blipFill>
        <p:spPr bwMode="auto">
          <a:xfrm>
            <a:off x="5987215" y="3816354"/>
            <a:ext cx="4203066" cy="62931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IBM Cloud - Certified Cloud and Service Provider - Red Hat Ecosystem Catalog">
            <a:extLst>
              <a:ext uri="{FF2B5EF4-FFF2-40B4-BE49-F238E27FC236}">
                <a16:creationId xmlns:a16="http://schemas.microsoft.com/office/drawing/2014/main" id="{BE0E1BCA-8549-4BC8-98AE-DEA280D4211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2465" y="4826096"/>
            <a:ext cx="3169553" cy="1228202"/>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2">
            <a:extLst>
              <a:ext uri="{FF2B5EF4-FFF2-40B4-BE49-F238E27FC236}">
                <a16:creationId xmlns:a16="http://schemas.microsoft.com/office/drawing/2014/main" id="{6571511C-0761-49A2-B5B2-142B95D71E37}"/>
              </a:ext>
            </a:extLst>
          </p:cNvPr>
          <p:cNvSpPr txBox="1">
            <a:spLocks/>
          </p:cNvSpPr>
          <p:nvPr/>
        </p:nvSpPr>
        <p:spPr>
          <a:xfrm>
            <a:off x="1796262" y="-709209"/>
            <a:ext cx="5120280" cy="3061627"/>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74320" marR="0" lvl="1" indent="-182880" algn="l" defTabSz="457200" rtl="0" eaLnBrk="1" fontAlgn="auto" latinLnBrk="0" hangingPunct="1">
              <a:lnSpc>
                <a:spcPct val="110000"/>
              </a:lnSpc>
              <a:spcBef>
                <a:spcPts val="500"/>
              </a:spcBef>
              <a:spcAft>
                <a:spcPts val="0"/>
              </a:spcAft>
              <a:buClr>
                <a:srgbClr val="0068B5"/>
              </a:buClr>
              <a:buSzTx/>
              <a:buFont typeface="IntelOne Display Regular" panose="020B0503020203020204" pitchFamily="34" charset="0"/>
              <a:buChar char="•"/>
              <a:tabLst/>
              <a:defRPr/>
            </a:pPr>
            <a:endParaRPr kumimoji="0" lang="en-US" sz="1800" b="0" i="0" u="none" strike="noStrike" kern="1200" cap="none" spc="0" normalizeH="0" baseline="0" noProof="0">
              <a:ln>
                <a:noFill/>
              </a:ln>
              <a:solidFill>
                <a:srgbClr val="525252"/>
              </a:solidFill>
              <a:effectLst/>
              <a:uLnTx/>
              <a:uFillTx/>
              <a:latin typeface="IntelOne Text Light" panose="020B0403020203020204" pitchFamily="34" charset="77"/>
            </a:endParaRPr>
          </a:p>
        </p:txBody>
      </p:sp>
      <p:pic>
        <p:nvPicPr>
          <p:cNvPr id="1026" name="Picture 2" descr="Microsoft Azure Logo, symbol, meaning, history, PNG, brand">
            <a:extLst>
              <a:ext uri="{FF2B5EF4-FFF2-40B4-BE49-F238E27FC236}">
                <a16:creationId xmlns:a16="http://schemas.microsoft.com/office/drawing/2014/main" id="{FCFAF87E-2803-4AFC-A2FA-3C1A8314377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4716" y="958018"/>
            <a:ext cx="2968244" cy="1669637"/>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2">
            <a:extLst>
              <a:ext uri="{FF2B5EF4-FFF2-40B4-BE49-F238E27FC236}">
                <a16:creationId xmlns:a16="http://schemas.microsoft.com/office/drawing/2014/main" id="{D35A9F62-4AD6-4526-8E83-23EFE1DD0B70}"/>
              </a:ext>
            </a:extLst>
          </p:cNvPr>
          <p:cNvSpPr txBox="1">
            <a:spLocks/>
          </p:cNvSpPr>
          <p:nvPr/>
        </p:nvSpPr>
        <p:spPr>
          <a:xfrm>
            <a:off x="440986" y="2104103"/>
            <a:ext cx="4980563" cy="3601340"/>
          </a:xfrm>
          <a:prstGeom prst="rect">
            <a:avLst/>
          </a:prstGeom>
          <a:solidFill>
            <a:schemeClr val="bg1">
              <a:lumMod val="95000"/>
            </a:schemeClr>
          </a:solidFill>
        </p:spPr>
        <p:txBody>
          <a:bodyPr vert="horz" lIns="457200" tIns="0" rIns="457200" bIns="0" rtlCol="0"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1440" marR="0" lvl="1" indent="0" algn="l" defTabSz="457200" rtl="0" eaLnBrk="1" fontAlgn="auto" latinLnBrk="0" hangingPunct="1">
              <a:lnSpc>
                <a:spcPct val="110000"/>
              </a:lnSpc>
              <a:spcBef>
                <a:spcPts val="500"/>
              </a:spcBef>
              <a:spcAft>
                <a:spcPts val="0"/>
              </a:spcAft>
              <a:buClr>
                <a:srgbClr val="0068B5"/>
              </a:buClr>
              <a:buSzTx/>
              <a:buFont typeface="IntelOne Display Regular" panose="020B0503020203020204" pitchFamily="34" charset="0"/>
              <a:buNone/>
              <a:tabLst/>
              <a:defRPr/>
            </a:pPr>
            <a:r>
              <a:rPr kumimoji="0" lang="en-US" sz="1500" b="0" i="0" u="none" strike="noStrike" kern="1200" cap="none" spc="0" normalizeH="0" baseline="0" noProof="0" dirty="0">
                <a:ln>
                  <a:noFill/>
                </a:ln>
                <a:solidFill>
                  <a:srgbClr val="525252"/>
                </a:solidFill>
                <a:effectLst/>
                <a:uLnTx/>
                <a:uFillTx/>
                <a:latin typeface="IntelOne Text Light" panose="020B0403020203020204" pitchFamily="34" charset="77"/>
              </a:rPr>
              <a:t>Intel TDX was enabled on select 4</a:t>
            </a:r>
            <a:r>
              <a:rPr kumimoji="0" lang="en-US" sz="1500" b="0" i="0" u="none" strike="noStrike" kern="1200" cap="none" spc="0" normalizeH="0" baseline="30000" noProof="0" dirty="0">
                <a:ln>
                  <a:noFill/>
                </a:ln>
                <a:solidFill>
                  <a:srgbClr val="525252"/>
                </a:solidFill>
                <a:effectLst/>
                <a:uLnTx/>
                <a:uFillTx/>
                <a:latin typeface="IntelOne Text Light" panose="020B0403020203020204" pitchFamily="34" charset="77"/>
              </a:rPr>
              <a:t>th</a:t>
            </a:r>
            <a:r>
              <a:rPr kumimoji="0" lang="en-US" sz="1500" b="0" i="0" u="none" strike="noStrike" kern="1200" cap="none" spc="0" normalizeH="0" baseline="0" noProof="0" dirty="0">
                <a:ln>
                  <a:noFill/>
                </a:ln>
                <a:solidFill>
                  <a:srgbClr val="525252"/>
                </a:solidFill>
                <a:effectLst/>
                <a:uLnTx/>
                <a:uFillTx/>
                <a:latin typeface="IntelOne Text Light" panose="020B0403020203020204" pitchFamily="34" charset="77"/>
              </a:rPr>
              <a:t> Gen Intel Xeon Scalable instances through four leading cloud providers</a:t>
            </a:r>
          </a:p>
          <a:p>
            <a:pPr marL="91440" marR="0" lvl="1" indent="0" algn="l" defTabSz="457200" rtl="0" eaLnBrk="1" fontAlgn="auto" latinLnBrk="0" hangingPunct="1">
              <a:lnSpc>
                <a:spcPct val="110000"/>
              </a:lnSpc>
              <a:spcBef>
                <a:spcPts val="500"/>
              </a:spcBef>
              <a:spcAft>
                <a:spcPts val="0"/>
              </a:spcAft>
              <a:buClr>
                <a:srgbClr val="0068B5"/>
              </a:buClr>
              <a:buSzTx/>
              <a:buFont typeface="IntelOne Display Regular" panose="020B0503020203020204" pitchFamily="34" charset="0"/>
              <a:buNone/>
              <a:tabLst/>
              <a:defRPr/>
            </a:pPr>
            <a:endParaRPr kumimoji="0" lang="en-US" sz="1500" b="0" i="0" u="none" strike="noStrike" kern="1200" cap="none" spc="0" normalizeH="0" baseline="0" noProof="0" dirty="0">
              <a:ln>
                <a:noFill/>
              </a:ln>
              <a:solidFill>
                <a:srgbClr val="525252"/>
              </a:solidFill>
              <a:effectLst/>
              <a:uLnTx/>
              <a:uFillTx/>
              <a:latin typeface="IntelOne Text Light" panose="020B0403020203020204" pitchFamily="34" charset="77"/>
            </a:endParaRPr>
          </a:p>
          <a:p>
            <a:pPr marL="91440" marR="0" lvl="1" indent="0" algn="l" defTabSz="457200" rtl="0" eaLnBrk="1" fontAlgn="auto" latinLnBrk="0" hangingPunct="1">
              <a:lnSpc>
                <a:spcPct val="110000"/>
              </a:lnSpc>
              <a:spcBef>
                <a:spcPts val="500"/>
              </a:spcBef>
              <a:spcAft>
                <a:spcPts val="0"/>
              </a:spcAft>
              <a:buClr>
                <a:srgbClr val="0068B5"/>
              </a:buClr>
              <a:buSzTx/>
              <a:buFont typeface="IntelOne Display Regular" panose="020B0503020203020204" pitchFamily="34" charset="0"/>
              <a:buNone/>
              <a:tabLst/>
              <a:defRPr/>
            </a:pPr>
            <a:r>
              <a:rPr kumimoji="0" lang="en-US" sz="1500" b="0" i="0" u="none" strike="noStrike" kern="1200" cap="none" spc="0" normalizeH="0" baseline="0" noProof="0" dirty="0">
                <a:ln>
                  <a:noFill/>
                </a:ln>
                <a:solidFill>
                  <a:srgbClr val="525252"/>
                </a:solidFill>
                <a:effectLst/>
                <a:uLnTx/>
                <a:uFillTx/>
                <a:latin typeface="IntelOne Text Light" panose="020B0403020203020204" pitchFamily="34" charset="77"/>
              </a:rPr>
              <a:t>Intel TDX is  generally available in all  </a:t>
            </a:r>
            <a:r>
              <a:rPr lang="en-US" sz="1500" dirty="0">
                <a:solidFill>
                  <a:srgbClr val="525252"/>
                </a:solidFill>
              </a:rPr>
              <a:t>5</a:t>
            </a:r>
            <a:r>
              <a:rPr lang="en-US" sz="1500" baseline="30000" dirty="0">
                <a:solidFill>
                  <a:srgbClr val="525252"/>
                </a:solidFill>
              </a:rPr>
              <a:t>th</a:t>
            </a:r>
            <a:r>
              <a:rPr lang="en-US" sz="1500" dirty="0">
                <a:solidFill>
                  <a:srgbClr val="525252"/>
                </a:solidFill>
              </a:rPr>
              <a:t> Gen Intel Xeon Scalable processors (formerly code-named</a:t>
            </a:r>
            <a:r>
              <a:rPr kumimoji="0" lang="en-US" sz="1500" b="0" i="0" u="none" strike="noStrike" kern="1200" cap="none" spc="0" normalizeH="0" baseline="0" noProof="0" dirty="0">
                <a:ln>
                  <a:noFill/>
                </a:ln>
                <a:solidFill>
                  <a:srgbClr val="525252"/>
                </a:solidFill>
                <a:effectLst/>
                <a:uLnTx/>
                <a:uFillTx/>
                <a:latin typeface="IntelOne Text Light" panose="020B0403020203020204" pitchFamily="34" charset="77"/>
              </a:rPr>
              <a:t> Emerald Rapids)</a:t>
            </a:r>
          </a:p>
        </p:txBody>
      </p:sp>
      <p:sp>
        <p:nvSpPr>
          <p:cNvPr id="4" name="TextBox 3">
            <a:extLst>
              <a:ext uri="{FF2B5EF4-FFF2-40B4-BE49-F238E27FC236}">
                <a16:creationId xmlns:a16="http://schemas.microsoft.com/office/drawing/2014/main" id="{236FC9ED-F55D-F185-4CC6-B3913C6A0A89}"/>
              </a:ext>
            </a:extLst>
          </p:cNvPr>
          <p:cNvSpPr txBox="1"/>
          <p:nvPr/>
        </p:nvSpPr>
        <p:spPr>
          <a:xfrm>
            <a:off x="8271152" y="1969055"/>
            <a:ext cx="1545902" cy="276999"/>
          </a:xfrm>
          <a:prstGeom prst="rect">
            <a:avLst/>
          </a:prstGeom>
          <a:noFill/>
          <a:ln>
            <a:noFill/>
          </a:ln>
        </p:spPr>
        <p:txBody>
          <a:bodyPr wrap="square" rtlCol="0">
            <a:spAutoFit/>
          </a:bodyPr>
          <a:lstStyle/>
          <a:p>
            <a:pPr algn="ctr"/>
            <a:r>
              <a:rPr lang="en-US" sz="1200" dirty="0">
                <a:ea typeface="Intel Clear" panose="020B0604020203020204" pitchFamily="34" charset="0"/>
                <a:cs typeface="Intel Clear" panose="020B0604020203020204" pitchFamily="34" charset="0"/>
              </a:rPr>
              <a:t>In Preview Now</a:t>
            </a:r>
          </a:p>
        </p:txBody>
      </p:sp>
      <p:sp>
        <p:nvSpPr>
          <p:cNvPr id="8" name="TextBox 7">
            <a:extLst>
              <a:ext uri="{FF2B5EF4-FFF2-40B4-BE49-F238E27FC236}">
                <a16:creationId xmlns:a16="http://schemas.microsoft.com/office/drawing/2014/main" id="{9FD61EFE-AABD-B8AB-854A-7288AECA0900}"/>
              </a:ext>
            </a:extLst>
          </p:cNvPr>
          <p:cNvSpPr txBox="1"/>
          <p:nvPr/>
        </p:nvSpPr>
        <p:spPr>
          <a:xfrm>
            <a:off x="9310621" y="3145566"/>
            <a:ext cx="1545902" cy="276999"/>
          </a:xfrm>
          <a:prstGeom prst="rect">
            <a:avLst/>
          </a:prstGeom>
          <a:noFill/>
          <a:ln>
            <a:noFill/>
          </a:ln>
        </p:spPr>
        <p:txBody>
          <a:bodyPr wrap="square" rtlCol="0">
            <a:spAutoFit/>
          </a:bodyPr>
          <a:lstStyle/>
          <a:p>
            <a:pPr algn="ctr"/>
            <a:r>
              <a:rPr lang="en-US" sz="1200" dirty="0">
                <a:ea typeface="Intel Clear" panose="020B0604020203020204" pitchFamily="34" charset="0"/>
                <a:cs typeface="Intel Clear" panose="020B0604020203020204" pitchFamily="34" charset="0"/>
              </a:rPr>
              <a:t>General Availability</a:t>
            </a:r>
          </a:p>
        </p:txBody>
      </p:sp>
      <p:sp>
        <p:nvSpPr>
          <p:cNvPr id="10" name="TextBox 9">
            <a:extLst>
              <a:ext uri="{FF2B5EF4-FFF2-40B4-BE49-F238E27FC236}">
                <a16:creationId xmlns:a16="http://schemas.microsoft.com/office/drawing/2014/main" id="{A8874547-8EB7-4FA9-7147-1F0007E11026}"/>
              </a:ext>
            </a:extLst>
          </p:cNvPr>
          <p:cNvSpPr txBox="1"/>
          <p:nvPr/>
        </p:nvSpPr>
        <p:spPr>
          <a:xfrm>
            <a:off x="8271152" y="4360334"/>
            <a:ext cx="1545902" cy="276999"/>
          </a:xfrm>
          <a:prstGeom prst="rect">
            <a:avLst/>
          </a:prstGeom>
          <a:noFill/>
          <a:ln>
            <a:noFill/>
          </a:ln>
        </p:spPr>
        <p:txBody>
          <a:bodyPr wrap="square" rtlCol="0">
            <a:spAutoFit/>
          </a:bodyPr>
          <a:lstStyle/>
          <a:p>
            <a:pPr algn="ctr"/>
            <a:r>
              <a:rPr lang="en-US" sz="1200" dirty="0">
                <a:ea typeface="Intel Clear" panose="020B0604020203020204" pitchFamily="34" charset="0"/>
                <a:cs typeface="Intel Clear" panose="020B0604020203020204" pitchFamily="34" charset="0"/>
              </a:rPr>
              <a:t>In Preview Now</a:t>
            </a:r>
          </a:p>
        </p:txBody>
      </p:sp>
      <p:sp>
        <p:nvSpPr>
          <p:cNvPr id="11" name="TextBox 10">
            <a:extLst>
              <a:ext uri="{FF2B5EF4-FFF2-40B4-BE49-F238E27FC236}">
                <a16:creationId xmlns:a16="http://schemas.microsoft.com/office/drawing/2014/main" id="{DCE1A9D8-0A2F-3436-7A48-5287F84B4993}"/>
              </a:ext>
            </a:extLst>
          </p:cNvPr>
          <p:cNvSpPr txBox="1"/>
          <p:nvPr/>
        </p:nvSpPr>
        <p:spPr>
          <a:xfrm>
            <a:off x="9367241" y="5707056"/>
            <a:ext cx="1545902" cy="276999"/>
          </a:xfrm>
          <a:prstGeom prst="rect">
            <a:avLst/>
          </a:prstGeom>
          <a:noFill/>
          <a:ln>
            <a:noFill/>
          </a:ln>
        </p:spPr>
        <p:txBody>
          <a:bodyPr wrap="square" rtlCol="0">
            <a:spAutoFit/>
          </a:bodyPr>
          <a:lstStyle/>
          <a:p>
            <a:pPr algn="ctr"/>
            <a:r>
              <a:rPr lang="en-US" sz="1200" dirty="0">
                <a:ea typeface="Intel Clear" panose="020B0604020203020204" pitchFamily="34" charset="0"/>
                <a:cs typeface="Intel Clear" panose="020B0604020203020204" pitchFamily="34" charset="0"/>
              </a:rPr>
              <a:t>Preview 2024</a:t>
            </a:r>
          </a:p>
        </p:txBody>
      </p:sp>
    </p:spTree>
    <p:extLst>
      <p:ext uri="{BB962C8B-B14F-4D97-AF65-F5344CB8AC3E}">
        <p14:creationId xmlns:p14="http://schemas.microsoft.com/office/powerpoint/2010/main" val="140294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B399E29-FA12-E8DC-0336-A7C02B7C03AB}"/>
              </a:ext>
            </a:extLst>
          </p:cNvPr>
          <p:cNvSpPr/>
          <p:nvPr/>
        </p:nvSpPr>
        <p:spPr>
          <a:xfrm>
            <a:off x="4383932" y="1997903"/>
            <a:ext cx="2769140" cy="201104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Confidential Computing Architecture</a:t>
            </a:r>
          </a:p>
        </p:txBody>
      </p:sp>
      <p:sp>
        <p:nvSpPr>
          <p:cNvPr id="12" name="Rectangle 11">
            <a:extLst>
              <a:ext uri="{FF2B5EF4-FFF2-40B4-BE49-F238E27FC236}">
                <a16:creationId xmlns:a16="http://schemas.microsoft.com/office/drawing/2014/main" id="{E775E8D6-4791-0187-FD49-6BF476601953}"/>
              </a:ext>
            </a:extLst>
          </p:cNvPr>
          <p:cNvSpPr/>
          <p:nvPr/>
        </p:nvSpPr>
        <p:spPr>
          <a:xfrm>
            <a:off x="4644451" y="4106602"/>
            <a:ext cx="2248102" cy="5574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IntelOne Text Medium" panose="020B0703020203020204" pitchFamily="34" charset="0"/>
              </a:rPr>
              <a:t>Compatible Hypervisor                        </a:t>
            </a:r>
          </a:p>
        </p:txBody>
      </p:sp>
      <p:sp>
        <p:nvSpPr>
          <p:cNvPr id="13" name="Text Placeholder 13">
            <a:extLst>
              <a:ext uri="{FF2B5EF4-FFF2-40B4-BE49-F238E27FC236}">
                <a16:creationId xmlns:a16="http://schemas.microsoft.com/office/drawing/2014/main" id="{18CD8110-F294-FC47-5387-1A2D655B5EF8}"/>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Software Ecosystem</a:t>
            </a:r>
          </a:p>
        </p:txBody>
      </p:sp>
      <p:sp>
        <p:nvSpPr>
          <p:cNvPr id="14" name="Rectangle 13">
            <a:extLst>
              <a:ext uri="{FF2B5EF4-FFF2-40B4-BE49-F238E27FC236}">
                <a16:creationId xmlns:a16="http://schemas.microsoft.com/office/drawing/2014/main" id="{FB3DB13A-9BCD-ED8E-F359-8144436E45D8}"/>
              </a:ext>
            </a:extLst>
          </p:cNvPr>
          <p:cNvSpPr/>
          <p:nvPr/>
        </p:nvSpPr>
        <p:spPr>
          <a:xfrm>
            <a:off x="776952" y="454753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23" name="Rectangle 22">
            <a:extLst>
              <a:ext uri="{FF2B5EF4-FFF2-40B4-BE49-F238E27FC236}">
                <a16:creationId xmlns:a16="http://schemas.microsoft.com/office/drawing/2014/main" id="{E409BF23-80DC-1835-42AB-56B9085D990D}"/>
              </a:ext>
            </a:extLst>
          </p:cNvPr>
          <p:cNvSpPr/>
          <p:nvPr/>
        </p:nvSpPr>
        <p:spPr>
          <a:xfrm>
            <a:off x="8560110" y="454753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24" name="TextBox 23">
            <a:extLst>
              <a:ext uri="{FF2B5EF4-FFF2-40B4-BE49-F238E27FC236}">
                <a16:creationId xmlns:a16="http://schemas.microsoft.com/office/drawing/2014/main" id="{56377CBD-841D-0C96-A242-D0E48FAFEE39}"/>
              </a:ext>
            </a:extLst>
          </p:cNvPr>
          <p:cNvSpPr txBox="1"/>
          <p:nvPr/>
        </p:nvSpPr>
        <p:spPr>
          <a:xfrm>
            <a:off x="9348743" y="4840279"/>
            <a:ext cx="146500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200" i="0" u="none" strike="noStrike" cap="none" spc="0" normalizeH="0" baseline="0">
                <a:solidFill>
                  <a:schemeClr val="tx2"/>
                </a:solidFill>
                <a:effectLst/>
                <a:uFillTx/>
                <a:latin typeface="IntelOne Text" panose="020B0503020203020204" pitchFamily="34" charset="0"/>
                <a:sym typeface="Helvetica Neue"/>
              </a:rPr>
              <a:t>Key Management Service</a:t>
            </a:r>
          </a:p>
        </p:txBody>
      </p:sp>
      <p:sp>
        <p:nvSpPr>
          <p:cNvPr id="16" name="TextBox 15">
            <a:extLst>
              <a:ext uri="{FF2B5EF4-FFF2-40B4-BE49-F238E27FC236}">
                <a16:creationId xmlns:a16="http://schemas.microsoft.com/office/drawing/2014/main" id="{10BEFE02-3872-55ED-50B4-6B2442B7C05D}"/>
              </a:ext>
            </a:extLst>
          </p:cNvPr>
          <p:cNvSpPr txBox="1"/>
          <p:nvPr/>
        </p:nvSpPr>
        <p:spPr>
          <a:xfrm>
            <a:off x="7523671" y="2422385"/>
            <a:ext cx="2628347" cy="184666"/>
          </a:xfrm>
          <a:prstGeom prst="rect">
            <a:avLst/>
          </a:prstGeom>
          <a:noFill/>
        </p:spPr>
        <p:txBody>
          <a:bodyPr wrap="square" lIns="0" tIns="0" rIns="0" bIns="0" rtlCol="0" anchor="ctr">
            <a:spAutoFit/>
          </a:bodyPr>
          <a:lstStyle/>
          <a:p>
            <a:r>
              <a:rPr lang="en-US" sz="1200">
                <a:solidFill>
                  <a:schemeClr val="tx2"/>
                </a:solidFill>
                <a:latin typeface="IntelOne Text" panose="020B0503020203020204" pitchFamily="34" charset="0"/>
                <a:sym typeface="Helvetica Neue Medium"/>
              </a:rPr>
              <a:t>Trusted Execution Environment</a:t>
            </a:r>
          </a:p>
        </p:txBody>
      </p:sp>
      <p:sp>
        <p:nvSpPr>
          <p:cNvPr id="20" name="Rectangle 19">
            <a:extLst>
              <a:ext uri="{FF2B5EF4-FFF2-40B4-BE49-F238E27FC236}">
                <a16:creationId xmlns:a16="http://schemas.microsoft.com/office/drawing/2014/main" id="{2B3E78C9-C4ED-35FF-692A-B40FC07455CC}"/>
              </a:ext>
            </a:extLst>
          </p:cNvPr>
          <p:cNvSpPr/>
          <p:nvPr/>
        </p:nvSpPr>
        <p:spPr>
          <a:xfrm>
            <a:off x="4461571" y="2089343"/>
            <a:ext cx="182880"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4C8F3B-743D-BA13-60F1-1CEB60E92CDA}"/>
              </a:ext>
            </a:extLst>
          </p:cNvPr>
          <p:cNvSpPr/>
          <p:nvPr/>
        </p:nvSpPr>
        <p:spPr>
          <a:xfrm>
            <a:off x="4644451" y="2272223"/>
            <a:ext cx="2248102" cy="149165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IntelOne Text Medium" panose="020B0703020203020204" pitchFamily="34" charset="0"/>
              </a:rPr>
              <a:t>Confidential Data</a:t>
            </a:r>
          </a:p>
          <a:p>
            <a:pPr algn="ctr"/>
            <a:endParaRPr lang="en-US" sz="1200">
              <a:solidFill>
                <a:schemeClr val="bg1"/>
              </a:solidFill>
              <a:latin typeface="IntelOne Text Medium" panose="020B0703020203020204" pitchFamily="34" charset="0"/>
            </a:endParaRPr>
          </a:p>
          <a:p>
            <a:pPr algn="ctr"/>
            <a:r>
              <a:rPr lang="en-US" sz="1200">
                <a:solidFill>
                  <a:schemeClr val="bg1"/>
                </a:solidFill>
                <a:latin typeface="IntelOne Text Medium" panose="020B0703020203020204" pitchFamily="34" charset="0"/>
              </a:rPr>
              <a:t>Compatible Software                        </a:t>
            </a:r>
          </a:p>
        </p:txBody>
      </p:sp>
      <p:sp>
        <p:nvSpPr>
          <p:cNvPr id="5" name="Freeform: Shape 4">
            <a:extLst>
              <a:ext uri="{FF2B5EF4-FFF2-40B4-BE49-F238E27FC236}">
                <a16:creationId xmlns:a16="http://schemas.microsoft.com/office/drawing/2014/main" id="{3CDE208F-BFE1-BA0D-E2DB-9E7222D02CBC}"/>
              </a:ext>
            </a:extLst>
          </p:cNvPr>
          <p:cNvSpPr/>
          <p:nvPr/>
        </p:nvSpPr>
        <p:spPr>
          <a:xfrm flipH="1" flipV="1">
            <a:off x="7029853" y="2471362"/>
            <a:ext cx="432804" cy="45719"/>
          </a:xfrm>
          <a:custGeom>
            <a:avLst/>
            <a:gdLst>
              <a:gd name="connsiteX0" fmla="*/ 0 w 2762864"/>
              <a:gd name="connsiteY0" fmla="*/ 904568 h 904568"/>
              <a:gd name="connsiteX1" fmla="*/ 2762864 w 2762864"/>
              <a:gd name="connsiteY1" fmla="*/ 904568 h 904568"/>
              <a:gd name="connsiteX2" fmla="*/ 2762864 w 2762864"/>
              <a:gd name="connsiteY2" fmla="*/ 0 h 904568"/>
              <a:gd name="connsiteX0" fmla="*/ 0 w 3296868"/>
              <a:gd name="connsiteY0" fmla="*/ 711329 h 711329"/>
              <a:gd name="connsiteX1" fmla="*/ 2762864 w 3296868"/>
              <a:gd name="connsiteY1" fmla="*/ 711329 h 711329"/>
              <a:gd name="connsiteX2" fmla="*/ 3296868 w 3296868"/>
              <a:gd name="connsiteY2" fmla="*/ 0 h 711329"/>
              <a:gd name="connsiteX0" fmla="*/ 0 w 2762864"/>
              <a:gd name="connsiteY0" fmla="*/ 0 h 0"/>
              <a:gd name="connsiteX1" fmla="*/ 2762864 w 2762864"/>
              <a:gd name="connsiteY1" fmla="*/ 0 h 0"/>
            </a:gdLst>
            <a:ahLst/>
            <a:cxnLst>
              <a:cxn ang="0">
                <a:pos x="connsiteX0" y="connsiteY0"/>
              </a:cxn>
              <a:cxn ang="0">
                <a:pos x="connsiteX1" y="connsiteY1"/>
              </a:cxn>
            </a:cxnLst>
            <a:rect l="l" t="t" r="r" b="b"/>
            <a:pathLst>
              <a:path w="2762864">
                <a:moveTo>
                  <a:pt x="0" y="0"/>
                </a:moveTo>
                <a:lnTo>
                  <a:pt x="2762864" y="0"/>
                </a:lnTo>
              </a:path>
            </a:pathLst>
          </a:custGeom>
          <a:ln w="22225">
            <a:solidFill>
              <a:schemeClr val="accent1"/>
            </a:solidFill>
            <a:headEnd type="none" w="med" len="med"/>
            <a:tailEnd type="oval" w="sm"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6" name="Rectangle 5">
            <a:extLst>
              <a:ext uri="{FF2B5EF4-FFF2-40B4-BE49-F238E27FC236}">
                <a16:creationId xmlns:a16="http://schemas.microsoft.com/office/drawing/2014/main" id="{810CBFBA-DFAD-12E9-0549-D94EC22E5277}"/>
              </a:ext>
            </a:extLst>
          </p:cNvPr>
          <p:cNvSpPr/>
          <p:nvPr/>
        </p:nvSpPr>
        <p:spPr>
          <a:xfrm>
            <a:off x="6887309" y="4660105"/>
            <a:ext cx="91440" cy="914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E0A0827-E6C0-B487-80D3-0686F2AB2151}"/>
              </a:ext>
            </a:extLst>
          </p:cNvPr>
          <p:cNvSpPr/>
          <p:nvPr/>
        </p:nvSpPr>
        <p:spPr>
          <a:xfrm>
            <a:off x="6841589" y="4752487"/>
            <a:ext cx="4572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9B4AFFA7-37EE-928B-3A3E-338476C02D95}"/>
              </a:ext>
            </a:extLst>
          </p:cNvPr>
          <p:cNvSpPr/>
          <p:nvPr/>
        </p:nvSpPr>
        <p:spPr>
          <a:xfrm>
            <a:off x="3286352" y="4046704"/>
            <a:ext cx="1146102" cy="995401"/>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endParaRPr>
          </a:p>
        </p:txBody>
      </p:sp>
      <p:sp>
        <p:nvSpPr>
          <p:cNvPr id="11" name="Freeform: Shape 10">
            <a:extLst>
              <a:ext uri="{FF2B5EF4-FFF2-40B4-BE49-F238E27FC236}">
                <a16:creationId xmlns:a16="http://schemas.microsoft.com/office/drawing/2014/main" id="{259622D1-B580-2D02-D714-0CD8DCDAD371}"/>
              </a:ext>
            </a:extLst>
          </p:cNvPr>
          <p:cNvSpPr/>
          <p:nvPr/>
        </p:nvSpPr>
        <p:spPr>
          <a:xfrm flipH="1">
            <a:off x="7099776" y="4045445"/>
            <a:ext cx="1409226" cy="1001792"/>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8" name="TextBox 7">
            <a:extLst>
              <a:ext uri="{FF2B5EF4-FFF2-40B4-BE49-F238E27FC236}">
                <a16:creationId xmlns:a16="http://schemas.microsoft.com/office/drawing/2014/main" id="{DC16FF07-0203-3014-5C6C-71F14457320D}"/>
              </a:ext>
            </a:extLst>
          </p:cNvPr>
          <p:cNvSpPr txBox="1"/>
          <p:nvPr/>
        </p:nvSpPr>
        <p:spPr>
          <a:xfrm>
            <a:off x="1474795" y="4932612"/>
            <a:ext cx="146500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sz="1200" i="0" u="none" strike="noStrike" cap="none" spc="0" normalizeH="0" baseline="0">
                <a:solidFill>
                  <a:schemeClr val="tx2"/>
                </a:solidFill>
                <a:effectLst/>
                <a:uFillTx/>
                <a:latin typeface="IntelOne Display Regular" panose="020B0503020203020204" pitchFamily="34" charset="0"/>
              </a:defRPr>
            </a:lvl1pPr>
          </a:lstStyle>
          <a:p>
            <a:r>
              <a:rPr lang="en-US">
                <a:latin typeface="IntelOne Text" panose="020B0503020203020204" pitchFamily="34" charset="0"/>
                <a:sym typeface="Helvetica Neue"/>
              </a:rPr>
              <a:t>Attestation Service</a:t>
            </a:r>
          </a:p>
        </p:txBody>
      </p:sp>
      <p:pic>
        <p:nvPicPr>
          <p:cNvPr id="9" name="Picture 8">
            <a:extLst>
              <a:ext uri="{FF2B5EF4-FFF2-40B4-BE49-F238E27FC236}">
                <a16:creationId xmlns:a16="http://schemas.microsoft.com/office/drawing/2014/main" id="{6D663F1B-EA6A-EC79-241E-A4000894716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7745" y="4619373"/>
            <a:ext cx="772272" cy="772272"/>
          </a:xfrm>
          <a:prstGeom prst="rect">
            <a:avLst/>
          </a:prstGeom>
        </p:spPr>
      </p:pic>
      <p:pic>
        <p:nvPicPr>
          <p:cNvPr id="15" name="Picture 14">
            <a:extLst>
              <a:ext uri="{FF2B5EF4-FFF2-40B4-BE49-F238E27FC236}">
                <a16:creationId xmlns:a16="http://schemas.microsoft.com/office/drawing/2014/main" id="{4F744364-C4F8-149E-5D6B-1BB134A8B5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801" y="4647352"/>
            <a:ext cx="737627" cy="737627"/>
          </a:xfrm>
          <a:prstGeom prst="rect">
            <a:avLst/>
          </a:prstGeom>
        </p:spPr>
      </p:pic>
    </p:spTree>
    <p:extLst>
      <p:ext uri="{BB962C8B-B14F-4D97-AF65-F5344CB8AC3E}">
        <p14:creationId xmlns:p14="http://schemas.microsoft.com/office/powerpoint/2010/main" val="25976412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7C419-16EB-44E1-A9A6-580DBB70312E}"/>
              </a:ext>
            </a:extLst>
          </p:cNvPr>
          <p:cNvSpPr>
            <a:spLocks noGrp="1"/>
          </p:cNvSpPr>
          <p:nvPr>
            <p:ph type="title"/>
          </p:nvPr>
        </p:nvSpPr>
        <p:spPr/>
        <p:txBody>
          <a:bodyPr/>
          <a:lstStyle/>
          <a:p>
            <a:r>
              <a:rPr lang="en-US"/>
              <a:t>Confidential Computing</a:t>
            </a:r>
          </a:p>
        </p:txBody>
      </p:sp>
      <p:sp>
        <p:nvSpPr>
          <p:cNvPr id="3" name="Rectangle 2">
            <a:extLst>
              <a:ext uri="{FF2B5EF4-FFF2-40B4-BE49-F238E27FC236}">
                <a16:creationId xmlns:a16="http://schemas.microsoft.com/office/drawing/2014/main" id="{60C615B2-5EBF-42BD-B5B9-353B3206547E}"/>
              </a:ext>
            </a:extLst>
          </p:cNvPr>
          <p:cNvSpPr/>
          <p:nvPr/>
        </p:nvSpPr>
        <p:spPr>
          <a:xfrm>
            <a:off x="493550" y="2162195"/>
            <a:ext cx="5519960" cy="2709306"/>
          </a:xfrm>
          <a:prstGeom prst="rect">
            <a:avLst/>
          </a:prstGeom>
          <a:noFill/>
          <a:ln w="127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0" rIns="182880" bIns="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tx2"/>
              </a:solidFill>
              <a:effectLst/>
              <a:uFillTx/>
              <a:latin typeface="IntelOne Display Regular" panose="020B0503020203020204" pitchFamily="34" charset="0"/>
              <a:ea typeface="Helvetica Neue Medium"/>
              <a:cs typeface="Helvetica Neue Medium"/>
              <a:sym typeface="Helvetica Neue Medium"/>
            </a:endParaRPr>
          </a:p>
        </p:txBody>
      </p:sp>
      <p:sp>
        <p:nvSpPr>
          <p:cNvPr id="4" name="Rectangle 3">
            <a:extLst>
              <a:ext uri="{FF2B5EF4-FFF2-40B4-BE49-F238E27FC236}">
                <a16:creationId xmlns:a16="http://schemas.microsoft.com/office/drawing/2014/main" id="{E6C7DC89-6F8B-4C76-9863-9F748B663DF5}"/>
              </a:ext>
            </a:extLst>
          </p:cNvPr>
          <p:cNvSpPr/>
          <p:nvPr/>
        </p:nvSpPr>
        <p:spPr>
          <a:xfrm>
            <a:off x="6178492" y="2162195"/>
            <a:ext cx="2615312" cy="2709306"/>
          </a:xfrm>
          <a:prstGeom prst="rect">
            <a:avLst/>
          </a:prstGeom>
          <a:noFill/>
          <a:ln w="127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0" rIns="182880" bIns="0" numCol="1" spcCol="38100" rtlCol="0" anchor="ctr">
            <a:noAutofit/>
          </a:bodyPr>
          <a:lstStyle/>
          <a:p>
            <a:pPr algn="ctr" defTabSz="825500" hangingPunct="0"/>
            <a:endParaRPr lang="en-US">
              <a:solidFill>
                <a:schemeClr val="tx2"/>
              </a:solidFill>
              <a:latin typeface="IntelOne Display Regular" panose="020B0503020203020204" pitchFamily="34" charset="0"/>
              <a:cs typeface="Helvetica Neue Medium"/>
              <a:sym typeface="Helvetica Neue Medium"/>
            </a:endParaRPr>
          </a:p>
        </p:txBody>
      </p:sp>
      <p:sp>
        <p:nvSpPr>
          <p:cNvPr id="5" name="Rectangle 4">
            <a:extLst>
              <a:ext uri="{FF2B5EF4-FFF2-40B4-BE49-F238E27FC236}">
                <a16:creationId xmlns:a16="http://schemas.microsoft.com/office/drawing/2014/main" id="{19711AE3-76DF-437A-AC3B-424F16599A2D}"/>
              </a:ext>
            </a:extLst>
          </p:cNvPr>
          <p:cNvSpPr/>
          <p:nvPr/>
        </p:nvSpPr>
        <p:spPr>
          <a:xfrm>
            <a:off x="8936724" y="5015644"/>
            <a:ext cx="2247195" cy="777546"/>
          </a:xfrm>
          <a:prstGeom prst="rect">
            <a:avLst/>
          </a:prstGeom>
          <a:noFill/>
          <a:ln w="127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0" rIns="182880" bIns="0" numCol="1" spcCol="38100" rtlCol="0" anchor="ctr">
            <a:noAutofit/>
          </a:bodyPr>
          <a:lstStyle/>
          <a:p>
            <a:pPr algn="ctr" defTabSz="825500" hangingPunct="0"/>
            <a:endParaRPr lang="en-US">
              <a:solidFill>
                <a:schemeClr val="tx2"/>
              </a:solidFill>
              <a:latin typeface="IntelOne Display Regular" panose="020B0503020203020204" pitchFamily="34" charset="0"/>
              <a:cs typeface="Helvetica Neue Medium"/>
              <a:sym typeface="Helvetica Neue Medium"/>
            </a:endParaRPr>
          </a:p>
        </p:txBody>
      </p:sp>
      <p:sp>
        <p:nvSpPr>
          <p:cNvPr id="6" name="Rectangle 5">
            <a:extLst>
              <a:ext uri="{FF2B5EF4-FFF2-40B4-BE49-F238E27FC236}">
                <a16:creationId xmlns:a16="http://schemas.microsoft.com/office/drawing/2014/main" id="{E3AB0AB5-60B0-479F-A051-5194FED2F071}"/>
              </a:ext>
            </a:extLst>
          </p:cNvPr>
          <p:cNvSpPr/>
          <p:nvPr/>
        </p:nvSpPr>
        <p:spPr>
          <a:xfrm>
            <a:off x="8959441" y="2162195"/>
            <a:ext cx="2224479" cy="2709306"/>
          </a:xfrm>
          <a:prstGeom prst="rect">
            <a:avLst/>
          </a:prstGeom>
          <a:noFill/>
          <a:ln w="127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0" rIns="182880" bIns="0" numCol="1" spcCol="38100" rtlCol="0" anchor="ctr">
            <a:noAutofit/>
          </a:bodyPr>
          <a:lstStyle/>
          <a:p>
            <a:pPr algn="ctr" defTabSz="825500" hangingPunct="0"/>
            <a:endParaRPr lang="en-US">
              <a:solidFill>
                <a:schemeClr val="tx2"/>
              </a:solidFill>
              <a:latin typeface="IntelOne Display Regular" panose="020B0503020203020204" pitchFamily="34" charset="0"/>
              <a:cs typeface="Helvetica Neue Medium"/>
              <a:sym typeface="Helvetica Neue Medium"/>
            </a:endParaRPr>
          </a:p>
        </p:txBody>
      </p:sp>
      <p:cxnSp>
        <p:nvCxnSpPr>
          <p:cNvPr id="8" name="Straight Arrow Connector 7">
            <a:extLst>
              <a:ext uri="{FF2B5EF4-FFF2-40B4-BE49-F238E27FC236}">
                <a16:creationId xmlns:a16="http://schemas.microsoft.com/office/drawing/2014/main" id="{D5A76C43-8ABC-484B-BCA9-BC8FF555D191}"/>
              </a:ext>
            </a:extLst>
          </p:cNvPr>
          <p:cNvCxnSpPr>
            <a:cxnSpLocks/>
          </p:cNvCxnSpPr>
          <p:nvPr/>
        </p:nvCxnSpPr>
        <p:spPr>
          <a:xfrm>
            <a:off x="493550" y="2022399"/>
            <a:ext cx="10690369" cy="0"/>
          </a:xfrm>
          <a:prstGeom prst="straightConnector1">
            <a:avLst/>
          </a:prstGeom>
          <a:noFill/>
          <a:ln w="38100" cap="flat">
            <a:solidFill>
              <a:schemeClr val="accent2"/>
            </a:solidFill>
            <a:prstDash val="solid"/>
            <a:miter lim="400000"/>
            <a:headEnd type="arrow" w="med" len="sm"/>
            <a:tailEnd type="arrow" w="med" len="sm"/>
          </a:ln>
          <a:effectLst/>
          <a:sp3d/>
        </p:spPr>
        <p:style>
          <a:lnRef idx="0">
            <a:scrgbClr r="0" g="0" b="0"/>
          </a:lnRef>
          <a:fillRef idx="0">
            <a:scrgbClr r="0" g="0" b="0"/>
          </a:fillRef>
          <a:effectRef idx="0">
            <a:scrgbClr r="0" g="0" b="0"/>
          </a:effectRef>
          <a:fontRef idx="none"/>
        </p:style>
      </p:cxnSp>
      <p:sp>
        <p:nvSpPr>
          <p:cNvPr id="10" name="TextBox 9">
            <a:extLst>
              <a:ext uri="{FF2B5EF4-FFF2-40B4-BE49-F238E27FC236}">
                <a16:creationId xmlns:a16="http://schemas.microsoft.com/office/drawing/2014/main" id="{2496A2C6-B04E-4CC2-81D7-D49337CCD0A6}"/>
              </a:ext>
            </a:extLst>
          </p:cNvPr>
          <p:cNvSpPr txBox="1"/>
          <p:nvPr/>
        </p:nvSpPr>
        <p:spPr>
          <a:xfrm>
            <a:off x="493550" y="1730474"/>
            <a:ext cx="254655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accent2"/>
                </a:solidFill>
                <a:effectLst/>
                <a:uFillTx/>
                <a:latin typeface="IntelOne Display Regular" panose="020B0503020203020204" pitchFamily="34" charset="0"/>
                <a:sym typeface="Helvetica Neue"/>
              </a:rPr>
              <a:t>Commercially Supported Solutions</a:t>
            </a:r>
          </a:p>
        </p:txBody>
      </p:sp>
      <p:sp>
        <p:nvSpPr>
          <p:cNvPr id="11" name="TextBox 10">
            <a:extLst>
              <a:ext uri="{FF2B5EF4-FFF2-40B4-BE49-F238E27FC236}">
                <a16:creationId xmlns:a16="http://schemas.microsoft.com/office/drawing/2014/main" id="{F718DEEC-596D-4D7E-8365-797D6D32209A}"/>
              </a:ext>
            </a:extLst>
          </p:cNvPr>
          <p:cNvSpPr txBox="1"/>
          <p:nvPr/>
        </p:nvSpPr>
        <p:spPr>
          <a:xfrm>
            <a:off x="8637365" y="1734238"/>
            <a:ext cx="2546554"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r"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accent2"/>
                </a:solidFill>
                <a:effectLst/>
                <a:uFillTx/>
                <a:latin typeface="IntelOne Display Regular" panose="020B0503020203020204" pitchFamily="34" charset="0"/>
                <a:sym typeface="Helvetica Neue"/>
              </a:rPr>
              <a:t>Built It Yourself</a:t>
            </a:r>
          </a:p>
        </p:txBody>
      </p:sp>
      <p:sp>
        <p:nvSpPr>
          <p:cNvPr id="7" name="Text Placeholder 13">
            <a:extLst>
              <a:ext uri="{FF2B5EF4-FFF2-40B4-BE49-F238E27FC236}">
                <a16:creationId xmlns:a16="http://schemas.microsoft.com/office/drawing/2014/main" id="{0D74DD69-80E0-2B63-05A4-94F0FEAE8115}"/>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Software &amp; Solution Ecosystem for Intel SGX</a:t>
            </a:r>
          </a:p>
        </p:txBody>
      </p:sp>
      <p:pic>
        <p:nvPicPr>
          <p:cNvPr id="13" name="Picture 2" descr="Image result for scontain">
            <a:extLst>
              <a:ext uri="{FF2B5EF4-FFF2-40B4-BE49-F238E27FC236}">
                <a16:creationId xmlns:a16="http://schemas.microsoft.com/office/drawing/2014/main" id="{20BF078F-268F-4E55-8CDA-35139160D0E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2293" y="4389047"/>
            <a:ext cx="1345267" cy="26320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Image result for fortanix">
            <a:extLst>
              <a:ext uri="{FF2B5EF4-FFF2-40B4-BE49-F238E27FC236}">
                <a16:creationId xmlns:a16="http://schemas.microsoft.com/office/drawing/2014/main" id="{95CA2E59-29E4-423A-911F-E97915CC0D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1036" y="3638156"/>
            <a:ext cx="1078330" cy="56170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A9656ACB-6D3B-4826-9A6A-0E60E9510B29}"/>
              </a:ext>
            </a:extLst>
          </p:cNvPr>
          <p:cNvPicPr>
            <a:picLocks noChangeAspect="1"/>
          </p:cNvPicPr>
          <p:nvPr/>
        </p:nvPicPr>
        <p:blipFill>
          <a:blip r:embed="rId5"/>
          <a:stretch>
            <a:fillRect/>
          </a:stretch>
        </p:blipFill>
        <p:spPr>
          <a:xfrm>
            <a:off x="4535556" y="4384729"/>
            <a:ext cx="1331844" cy="271871"/>
          </a:xfrm>
          <a:prstGeom prst="rect">
            <a:avLst/>
          </a:prstGeom>
        </p:spPr>
      </p:pic>
      <p:pic>
        <p:nvPicPr>
          <p:cNvPr id="17" name="Picture 16">
            <a:extLst>
              <a:ext uri="{FF2B5EF4-FFF2-40B4-BE49-F238E27FC236}">
                <a16:creationId xmlns:a16="http://schemas.microsoft.com/office/drawing/2014/main" id="{D5D5E265-7601-4724-AF51-40AB25F9367A}"/>
              </a:ext>
            </a:extLst>
          </p:cNvPr>
          <p:cNvPicPr>
            <a:picLocks noChangeAspect="1"/>
          </p:cNvPicPr>
          <p:nvPr/>
        </p:nvPicPr>
        <p:blipFill>
          <a:blip r:embed="rId6"/>
          <a:stretch>
            <a:fillRect/>
          </a:stretch>
        </p:blipFill>
        <p:spPr>
          <a:xfrm>
            <a:off x="2207336" y="2593011"/>
            <a:ext cx="1253506" cy="268793"/>
          </a:xfrm>
          <a:prstGeom prst="rect">
            <a:avLst/>
          </a:prstGeom>
        </p:spPr>
      </p:pic>
      <p:pic>
        <p:nvPicPr>
          <p:cNvPr id="19" name="Picture 18">
            <a:extLst>
              <a:ext uri="{FF2B5EF4-FFF2-40B4-BE49-F238E27FC236}">
                <a16:creationId xmlns:a16="http://schemas.microsoft.com/office/drawing/2014/main" id="{7AB54B9B-903E-487D-8DF8-C129DB9862EA}"/>
              </a:ext>
            </a:extLst>
          </p:cNvPr>
          <p:cNvPicPr>
            <a:picLocks noChangeAspect="1"/>
          </p:cNvPicPr>
          <p:nvPr/>
        </p:nvPicPr>
        <p:blipFill>
          <a:blip r:embed="rId7"/>
          <a:stretch>
            <a:fillRect/>
          </a:stretch>
        </p:blipFill>
        <p:spPr>
          <a:xfrm>
            <a:off x="721978" y="2593011"/>
            <a:ext cx="844856" cy="274108"/>
          </a:xfrm>
          <a:prstGeom prst="rect">
            <a:avLst/>
          </a:prstGeom>
        </p:spPr>
      </p:pic>
      <p:pic>
        <p:nvPicPr>
          <p:cNvPr id="20" name="Picture 19">
            <a:extLst>
              <a:ext uri="{FF2B5EF4-FFF2-40B4-BE49-F238E27FC236}">
                <a16:creationId xmlns:a16="http://schemas.microsoft.com/office/drawing/2014/main" id="{3AF27552-D000-4479-AEFE-2C37530ED194}"/>
              </a:ext>
            </a:extLst>
          </p:cNvPr>
          <p:cNvPicPr>
            <a:picLocks noChangeAspect="1"/>
          </p:cNvPicPr>
          <p:nvPr/>
        </p:nvPicPr>
        <p:blipFill>
          <a:blip r:embed="rId8"/>
          <a:stretch>
            <a:fillRect/>
          </a:stretch>
        </p:blipFill>
        <p:spPr>
          <a:xfrm>
            <a:off x="4587853" y="3567007"/>
            <a:ext cx="1227249" cy="639274"/>
          </a:xfrm>
          <a:prstGeom prst="rect">
            <a:avLst/>
          </a:prstGeom>
        </p:spPr>
      </p:pic>
      <p:pic>
        <p:nvPicPr>
          <p:cNvPr id="21" name="Picture 6" descr="A picture containing text&#10;&#10;Description automatically generated">
            <a:extLst>
              <a:ext uri="{FF2B5EF4-FFF2-40B4-BE49-F238E27FC236}">
                <a16:creationId xmlns:a16="http://schemas.microsoft.com/office/drawing/2014/main" id="{35B51513-926F-4A26-8BC8-EFFBC015F0AC}"/>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2502192" y="2916699"/>
            <a:ext cx="1418247" cy="736038"/>
          </a:xfrm>
          <a:prstGeom prst="rect">
            <a:avLst/>
          </a:prstGeom>
          <a:ln>
            <a:noFill/>
          </a:ln>
        </p:spPr>
      </p:pic>
      <p:pic>
        <p:nvPicPr>
          <p:cNvPr id="23" name="Picture 22">
            <a:extLst>
              <a:ext uri="{FF2B5EF4-FFF2-40B4-BE49-F238E27FC236}">
                <a16:creationId xmlns:a16="http://schemas.microsoft.com/office/drawing/2014/main" id="{41D90D1D-0823-49FC-80FF-EF75048F45DA}"/>
              </a:ext>
            </a:extLst>
          </p:cNvPr>
          <p:cNvPicPr>
            <a:picLocks noChangeAspect="1"/>
          </p:cNvPicPr>
          <p:nvPr/>
        </p:nvPicPr>
        <p:blipFill>
          <a:blip r:embed="rId11"/>
          <a:stretch>
            <a:fillRect/>
          </a:stretch>
        </p:blipFill>
        <p:spPr>
          <a:xfrm>
            <a:off x="4101344" y="2560983"/>
            <a:ext cx="1639408" cy="380766"/>
          </a:xfrm>
          <a:prstGeom prst="rect">
            <a:avLst/>
          </a:prstGeom>
        </p:spPr>
      </p:pic>
      <p:pic>
        <p:nvPicPr>
          <p:cNvPr id="24" name="Picture 23">
            <a:extLst>
              <a:ext uri="{FF2B5EF4-FFF2-40B4-BE49-F238E27FC236}">
                <a16:creationId xmlns:a16="http://schemas.microsoft.com/office/drawing/2014/main" id="{A9FBEE43-51EC-4144-A23D-48B99D96E520}"/>
              </a:ext>
            </a:extLst>
          </p:cNvPr>
          <p:cNvPicPr>
            <a:picLocks noChangeAspect="1"/>
          </p:cNvPicPr>
          <p:nvPr/>
        </p:nvPicPr>
        <p:blipFill>
          <a:blip r:embed="rId12"/>
          <a:stretch>
            <a:fillRect/>
          </a:stretch>
        </p:blipFill>
        <p:spPr>
          <a:xfrm>
            <a:off x="4507495" y="3107010"/>
            <a:ext cx="1184723" cy="355417"/>
          </a:xfrm>
          <a:prstGeom prst="rect">
            <a:avLst/>
          </a:prstGeom>
        </p:spPr>
      </p:pic>
      <p:pic>
        <p:nvPicPr>
          <p:cNvPr id="25" name="Picture 24">
            <a:extLst>
              <a:ext uri="{FF2B5EF4-FFF2-40B4-BE49-F238E27FC236}">
                <a16:creationId xmlns:a16="http://schemas.microsoft.com/office/drawing/2014/main" id="{E58B044D-1143-4BDE-97E3-EB56E4D1397B}"/>
              </a:ext>
            </a:extLst>
          </p:cNvPr>
          <p:cNvPicPr>
            <a:picLocks noChangeAspect="1"/>
          </p:cNvPicPr>
          <p:nvPr/>
        </p:nvPicPr>
        <p:blipFill>
          <a:blip r:embed="rId13"/>
          <a:stretch>
            <a:fillRect/>
          </a:stretch>
        </p:blipFill>
        <p:spPr>
          <a:xfrm>
            <a:off x="3580113" y="3572237"/>
            <a:ext cx="752806" cy="628814"/>
          </a:xfrm>
          <a:prstGeom prst="rect">
            <a:avLst/>
          </a:prstGeom>
        </p:spPr>
      </p:pic>
      <p:pic>
        <p:nvPicPr>
          <p:cNvPr id="26" name="Picture 25">
            <a:extLst>
              <a:ext uri="{FF2B5EF4-FFF2-40B4-BE49-F238E27FC236}">
                <a16:creationId xmlns:a16="http://schemas.microsoft.com/office/drawing/2014/main" id="{7E07C7AE-7826-4FB1-B7AB-590F36462275}"/>
              </a:ext>
            </a:extLst>
          </p:cNvPr>
          <p:cNvPicPr>
            <a:picLocks noChangeAspect="1"/>
          </p:cNvPicPr>
          <p:nvPr/>
        </p:nvPicPr>
        <p:blipFill>
          <a:blip r:embed="rId14"/>
          <a:stretch>
            <a:fillRect/>
          </a:stretch>
        </p:blipFill>
        <p:spPr>
          <a:xfrm>
            <a:off x="1906933" y="3652246"/>
            <a:ext cx="1418247" cy="513321"/>
          </a:xfrm>
          <a:prstGeom prst="rect">
            <a:avLst/>
          </a:prstGeom>
        </p:spPr>
      </p:pic>
      <p:sp>
        <p:nvSpPr>
          <p:cNvPr id="9" name="TextBox 8">
            <a:extLst>
              <a:ext uri="{FF2B5EF4-FFF2-40B4-BE49-F238E27FC236}">
                <a16:creationId xmlns:a16="http://schemas.microsoft.com/office/drawing/2014/main" id="{15394FA7-2FA2-4076-BB43-E68D4DFD8A1D}"/>
              </a:ext>
            </a:extLst>
          </p:cNvPr>
          <p:cNvSpPr txBox="1"/>
          <p:nvPr/>
        </p:nvSpPr>
        <p:spPr>
          <a:xfrm>
            <a:off x="493549" y="2215497"/>
            <a:ext cx="5519305"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rPr>
              <a:t>Commercial Solution Providers</a:t>
            </a:r>
          </a:p>
        </p:txBody>
      </p:sp>
      <p:pic>
        <p:nvPicPr>
          <p:cNvPr id="27" name="Picture 26">
            <a:extLst>
              <a:ext uri="{FF2B5EF4-FFF2-40B4-BE49-F238E27FC236}">
                <a16:creationId xmlns:a16="http://schemas.microsoft.com/office/drawing/2014/main" id="{9AFDFA5F-5B7A-4AF9-BCD1-13F1B5BA8BD6}"/>
              </a:ext>
            </a:extLst>
          </p:cNvPr>
          <p:cNvPicPr>
            <a:picLocks noChangeAspect="1"/>
          </p:cNvPicPr>
          <p:nvPr/>
        </p:nvPicPr>
        <p:blipFill>
          <a:blip r:embed="rId15"/>
          <a:stretch>
            <a:fillRect/>
          </a:stretch>
        </p:blipFill>
        <p:spPr>
          <a:xfrm>
            <a:off x="7849332" y="4016024"/>
            <a:ext cx="750223" cy="625186"/>
          </a:xfrm>
          <a:prstGeom prst="rect">
            <a:avLst/>
          </a:prstGeom>
        </p:spPr>
      </p:pic>
      <p:pic>
        <p:nvPicPr>
          <p:cNvPr id="28" name="Picture 27">
            <a:extLst>
              <a:ext uri="{FF2B5EF4-FFF2-40B4-BE49-F238E27FC236}">
                <a16:creationId xmlns:a16="http://schemas.microsoft.com/office/drawing/2014/main" id="{A46ED316-2C8E-48CB-AF36-9D682AEA3433}"/>
              </a:ext>
            </a:extLst>
          </p:cNvPr>
          <p:cNvPicPr>
            <a:picLocks noChangeAspect="1"/>
          </p:cNvPicPr>
          <p:nvPr/>
        </p:nvPicPr>
        <p:blipFill rotWithShape="1">
          <a:blip r:embed="rId16"/>
          <a:srcRect l="4654" t="19468" r="3884" b="19377"/>
          <a:stretch/>
        </p:blipFill>
        <p:spPr>
          <a:xfrm>
            <a:off x="6372230" y="2952875"/>
            <a:ext cx="1272835" cy="425533"/>
          </a:xfrm>
          <a:prstGeom prst="rect">
            <a:avLst/>
          </a:prstGeom>
        </p:spPr>
      </p:pic>
      <p:pic>
        <p:nvPicPr>
          <p:cNvPr id="29" name="Picture 28">
            <a:extLst>
              <a:ext uri="{FF2B5EF4-FFF2-40B4-BE49-F238E27FC236}">
                <a16:creationId xmlns:a16="http://schemas.microsoft.com/office/drawing/2014/main" id="{09A3047E-8377-4A1B-948F-7C07CE338779}"/>
              </a:ext>
            </a:extLst>
          </p:cNvPr>
          <p:cNvPicPr>
            <a:picLocks noChangeAspect="1"/>
          </p:cNvPicPr>
          <p:nvPr/>
        </p:nvPicPr>
        <p:blipFill>
          <a:blip r:embed="rId17"/>
          <a:stretch>
            <a:fillRect/>
          </a:stretch>
        </p:blipFill>
        <p:spPr>
          <a:xfrm>
            <a:off x="6552602" y="3483518"/>
            <a:ext cx="1015661" cy="547660"/>
          </a:xfrm>
          <a:prstGeom prst="rect">
            <a:avLst/>
          </a:prstGeom>
        </p:spPr>
      </p:pic>
      <p:pic>
        <p:nvPicPr>
          <p:cNvPr id="30" name="Picture 29">
            <a:extLst>
              <a:ext uri="{FF2B5EF4-FFF2-40B4-BE49-F238E27FC236}">
                <a16:creationId xmlns:a16="http://schemas.microsoft.com/office/drawing/2014/main" id="{0A69AC98-6483-4414-AFE3-FA23D7589840}"/>
              </a:ext>
            </a:extLst>
          </p:cNvPr>
          <p:cNvPicPr>
            <a:picLocks noChangeAspect="1"/>
          </p:cNvPicPr>
          <p:nvPr/>
        </p:nvPicPr>
        <p:blipFill>
          <a:blip r:embed="rId18"/>
          <a:stretch>
            <a:fillRect/>
          </a:stretch>
        </p:blipFill>
        <p:spPr>
          <a:xfrm>
            <a:off x="7881864" y="2967622"/>
            <a:ext cx="650888" cy="650887"/>
          </a:xfrm>
          <a:prstGeom prst="rect">
            <a:avLst/>
          </a:prstGeom>
        </p:spPr>
      </p:pic>
      <p:pic>
        <p:nvPicPr>
          <p:cNvPr id="31" name="Picture 30">
            <a:extLst>
              <a:ext uri="{FF2B5EF4-FFF2-40B4-BE49-F238E27FC236}">
                <a16:creationId xmlns:a16="http://schemas.microsoft.com/office/drawing/2014/main" id="{ECF30B55-4EC8-4AE6-BE7D-410D55A5CDA8}"/>
              </a:ext>
            </a:extLst>
          </p:cNvPr>
          <p:cNvPicPr>
            <a:picLocks noChangeAspect="1"/>
          </p:cNvPicPr>
          <p:nvPr/>
        </p:nvPicPr>
        <p:blipFill rotWithShape="1">
          <a:blip r:embed="rId19"/>
          <a:srcRect l="2134" t="495" r="7423" b="4338"/>
          <a:stretch/>
        </p:blipFill>
        <p:spPr>
          <a:xfrm>
            <a:off x="6619935" y="4107517"/>
            <a:ext cx="1035148" cy="554423"/>
          </a:xfrm>
          <a:prstGeom prst="rect">
            <a:avLst/>
          </a:prstGeom>
        </p:spPr>
      </p:pic>
      <p:pic>
        <p:nvPicPr>
          <p:cNvPr id="32" name="Picture 31">
            <a:extLst>
              <a:ext uri="{FF2B5EF4-FFF2-40B4-BE49-F238E27FC236}">
                <a16:creationId xmlns:a16="http://schemas.microsoft.com/office/drawing/2014/main" id="{7F89AC2A-0895-4568-8363-78A6F84E068A}"/>
              </a:ext>
            </a:extLst>
          </p:cNvPr>
          <p:cNvPicPr>
            <a:picLocks noChangeAspect="1"/>
          </p:cNvPicPr>
          <p:nvPr/>
        </p:nvPicPr>
        <p:blipFill>
          <a:blip r:embed="rId20"/>
          <a:stretch>
            <a:fillRect/>
          </a:stretch>
        </p:blipFill>
        <p:spPr>
          <a:xfrm>
            <a:off x="9993081" y="3231973"/>
            <a:ext cx="1099097" cy="354548"/>
          </a:xfrm>
          <a:prstGeom prst="rect">
            <a:avLst/>
          </a:prstGeom>
        </p:spPr>
      </p:pic>
      <p:pic>
        <p:nvPicPr>
          <p:cNvPr id="33" name="Picture 32">
            <a:extLst>
              <a:ext uri="{FF2B5EF4-FFF2-40B4-BE49-F238E27FC236}">
                <a16:creationId xmlns:a16="http://schemas.microsoft.com/office/drawing/2014/main" id="{5899C8DB-5014-4BE9-ACBA-D41DD3CC1DBF}"/>
              </a:ext>
            </a:extLst>
          </p:cNvPr>
          <p:cNvPicPr>
            <a:picLocks noChangeAspect="1"/>
          </p:cNvPicPr>
          <p:nvPr/>
        </p:nvPicPr>
        <p:blipFill>
          <a:blip r:embed="rId21"/>
          <a:stretch>
            <a:fillRect/>
          </a:stretch>
        </p:blipFill>
        <p:spPr>
          <a:xfrm>
            <a:off x="9979970" y="3745752"/>
            <a:ext cx="1069732" cy="484945"/>
          </a:xfrm>
          <a:prstGeom prst="rect">
            <a:avLst/>
          </a:prstGeom>
        </p:spPr>
      </p:pic>
      <p:pic>
        <p:nvPicPr>
          <p:cNvPr id="34" name="Picture 33">
            <a:extLst>
              <a:ext uri="{FF2B5EF4-FFF2-40B4-BE49-F238E27FC236}">
                <a16:creationId xmlns:a16="http://schemas.microsoft.com/office/drawing/2014/main" id="{3062039A-64D8-4A7C-AF95-398FCE314B52}"/>
              </a:ext>
            </a:extLst>
          </p:cNvPr>
          <p:cNvPicPr>
            <a:picLocks noChangeAspect="1"/>
          </p:cNvPicPr>
          <p:nvPr/>
        </p:nvPicPr>
        <p:blipFill>
          <a:blip r:embed="rId22"/>
          <a:stretch>
            <a:fillRect/>
          </a:stretch>
        </p:blipFill>
        <p:spPr>
          <a:xfrm>
            <a:off x="10247761" y="4295339"/>
            <a:ext cx="765374" cy="533293"/>
          </a:xfrm>
          <a:prstGeom prst="rect">
            <a:avLst/>
          </a:prstGeom>
        </p:spPr>
      </p:pic>
      <p:pic>
        <p:nvPicPr>
          <p:cNvPr id="35" name="Picture 34">
            <a:extLst>
              <a:ext uri="{FF2B5EF4-FFF2-40B4-BE49-F238E27FC236}">
                <a16:creationId xmlns:a16="http://schemas.microsoft.com/office/drawing/2014/main" id="{D9160E39-70CF-409B-BA98-27D3C2615109}"/>
              </a:ext>
            </a:extLst>
          </p:cNvPr>
          <p:cNvPicPr>
            <a:picLocks noChangeAspect="1"/>
          </p:cNvPicPr>
          <p:nvPr/>
        </p:nvPicPr>
        <p:blipFill>
          <a:blip r:embed="rId23"/>
          <a:stretch>
            <a:fillRect/>
          </a:stretch>
        </p:blipFill>
        <p:spPr>
          <a:xfrm>
            <a:off x="9148468" y="3365211"/>
            <a:ext cx="655586" cy="765901"/>
          </a:xfrm>
          <a:prstGeom prst="rect">
            <a:avLst/>
          </a:prstGeom>
        </p:spPr>
      </p:pic>
      <p:pic>
        <p:nvPicPr>
          <p:cNvPr id="36" name="Picture 35">
            <a:extLst>
              <a:ext uri="{FF2B5EF4-FFF2-40B4-BE49-F238E27FC236}">
                <a16:creationId xmlns:a16="http://schemas.microsoft.com/office/drawing/2014/main" id="{30302CD7-419A-4E05-B451-EA1B67B8D010}"/>
              </a:ext>
            </a:extLst>
          </p:cNvPr>
          <p:cNvPicPr>
            <a:picLocks noChangeAspect="1"/>
          </p:cNvPicPr>
          <p:nvPr/>
        </p:nvPicPr>
        <p:blipFill>
          <a:blip r:embed="rId24"/>
          <a:stretch>
            <a:fillRect/>
          </a:stretch>
        </p:blipFill>
        <p:spPr>
          <a:xfrm>
            <a:off x="9073499" y="4275255"/>
            <a:ext cx="837143" cy="583464"/>
          </a:xfrm>
          <a:prstGeom prst="rect">
            <a:avLst/>
          </a:prstGeom>
        </p:spPr>
      </p:pic>
      <p:pic>
        <p:nvPicPr>
          <p:cNvPr id="37" name="Picture 36">
            <a:extLst>
              <a:ext uri="{FF2B5EF4-FFF2-40B4-BE49-F238E27FC236}">
                <a16:creationId xmlns:a16="http://schemas.microsoft.com/office/drawing/2014/main" id="{E5C8F398-E270-4F8A-8C11-D9337F550AB4}"/>
              </a:ext>
            </a:extLst>
          </p:cNvPr>
          <p:cNvPicPr>
            <a:picLocks noChangeAspect="1"/>
          </p:cNvPicPr>
          <p:nvPr/>
        </p:nvPicPr>
        <p:blipFill>
          <a:blip r:embed="rId25"/>
          <a:stretch>
            <a:fillRect/>
          </a:stretch>
        </p:blipFill>
        <p:spPr>
          <a:xfrm>
            <a:off x="8973753" y="2547941"/>
            <a:ext cx="749368" cy="749368"/>
          </a:xfrm>
          <a:prstGeom prst="rect">
            <a:avLst/>
          </a:prstGeom>
        </p:spPr>
      </p:pic>
      <p:sp>
        <p:nvSpPr>
          <p:cNvPr id="38" name="TextBox 37">
            <a:extLst>
              <a:ext uri="{FF2B5EF4-FFF2-40B4-BE49-F238E27FC236}">
                <a16:creationId xmlns:a16="http://schemas.microsoft.com/office/drawing/2014/main" id="{FC96DEDA-35FC-49C9-9F7C-D375BBF83A31}"/>
              </a:ext>
            </a:extLst>
          </p:cNvPr>
          <p:cNvSpPr txBox="1"/>
          <p:nvPr/>
        </p:nvSpPr>
        <p:spPr>
          <a:xfrm>
            <a:off x="6178493" y="2163870"/>
            <a:ext cx="2615312" cy="461665"/>
          </a:xfrm>
          <a:prstGeom prst="rect">
            <a:avLst/>
          </a:prstGeom>
          <a:noFill/>
        </p:spPr>
        <p:txBody>
          <a:bodyPr wrap="square" rtlCol="0">
            <a:spAutoFit/>
          </a:bodyPr>
          <a:lstStyle/>
          <a:p>
            <a:pPr algn="ctr"/>
            <a:r>
              <a:rPr lang="en-US" sz="1200" dirty="0">
                <a:solidFill>
                  <a:schemeClr val="tx2"/>
                </a:solidFill>
                <a:latin typeface="IntelOne Text Medium" panose="020B0703020203020204" pitchFamily="34" charset="0"/>
              </a:rPr>
              <a:t>Curated, Ready-to-Deploy Containers (through Q1’24)*</a:t>
            </a:r>
          </a:p>
        </p:txBody>
      </p:sp>
      <p:sp>
        <p:nvSpPr>
          <p:cNvPr id="39" name="TextBox 38">
            <a:extLst>
              <a:ext uri="{FF2B5EF4-FFF2-40B4-BE49-F238E27FC236}">
                <a16:creationId xmlns:a16="http://schemas.microsoft.com/office/drawing/2014/main" id="{5F5897F2-3CB5-47C6-8C44-EE08299F0AAD}"/>
              </a:ext>
            </a:extLst>
          </p:cNvPr>
          <p:cNvSpPr txBox="1"/>
          <p:nvPr/>
        </p:nvSpPr>
        <p:spPr>
          <a:xfrm>
            <a:off x="8968903" y="2230622"/>
            <a:ext cx="2224480"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rPr>
              <a:t>Developer Tools</a:t>
            </a:r>
          </a:p>
        </p:txBody>
      </p:sp>
      <p:pic>
        <p:nvPicPr>
          <p:cNvPr id="1026" name="Picture 2" descr="SCONE - A Secure Container Environment">
            <a:extLst>
              <a:ext uri="{FF2B5EF4-FFF2-40B4-BE49-F238E27FC236}">
                <a16:creationId xmlns:a16="http://schemas.microsoft.com/office/drawing/2014/main" id="{5791FA4C-B909-4015-8FD1-BAF1D5F89F76}"/>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9913965" y="2799655"/>
            <a:ext cx="1079836" cy="21002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F767DF6D-DFE8-4E40-B78A-8DD76CED6543}"/>
              </a:ext>
            </a:extLst>
          </p:cNvPr>
          <p:cNvPicPr>
            <a:picLocks noChangeAspect="1"/>
          </p:cNvPicPr>
          <p:nvPr/>
        </p:nvPicPr>
        <p:blipFill>
          <a:blip r:embed="rId27"/>
          <a:stretch>
            <a:fillRect/>
          </a:stretch>
        </p:blipFill>
        <p:spPr>
          <a:xfrm>
            <a:off x="573670" y="5133139"/>
            <a:ext cx="1044911" cy="551083"/>
          </a:xfrm>
          <a:prstGeom prst="rect">
            <a:avLst/>
          </a:prstGeom>
        </p:spPr>
      </p:pic>
      <p:pic>
        <p:nvPicPr>
          <p:cNvPr id="43" name="Picture 4">
            <a:extLst>
              <a:ext uri="{FF2B5EF4-FFF2-40B4-BE49-F238E27FC236}">
                <a16:creationId xmlns:a16="http://schemas.microsoft.com/office/drawing/2014/main" id="{90594635-E045-416A-820C-AE995FB7BCEC}"/>
              </a:ext>
            </a:extLst>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4634891" y="5369600"/>
            <a:ext cx="1133475" cy="266700"/>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43">
            <a:extLst>
              <a:ext uri="{FF2B5EF4-FFF2-40B4-BE49-F238E27FC236}">
                <a16:creationId xmlns:a16="http://schemas.microsoft.com/office/drawing/2014/main" id="{3BE05EDE-3AB6-44CB-9954-5DEBB0709951}"/>
              </a:ext>
            </a:extLst>
          </p:cNvPr>
          <p:cNvPicPr>
            <a:picLocks noChangeAspect="1"/>
          </p:cNvPicPr>
          <p:nvPr/>
        </p:nvPicPr>
        <p:blipFill>
          <a:blip r:embed="rId29"/>
          <a:stretch>
            <a:fillRect/>
          </a:stretch>
        </p:blipFill>
        <p:spPr>
          <a:xfrm>
            <a:off x="6105314" y="5216262"/>
            <a:ext cx="1090469" cy="573376"/>
          </a:xfrm>
          <a:prstGeom prst="rect">
            <a:avLst/>
          </a:prstGeom>
        </p:spPr>
      </p:pic>
      <p:pic>
        <p:nvPicPr>
          <p:cNvPr id="46" name="Picture 45">
            <a:extLst>
              <a:ext uri="{FF2B5EF4-FFF2-40B4-BE49-F238E27FC236}">
                <a16:creationId xmlns:a16="http://schemas.microsoft.com/office/drawing/2014/main" id="{4E9E9B58-4F94-4632-9BBA-9AE714079BE9}"/>
              </a:ext>
            </a:extLst>
          </p:cNvPr>
          <p:cNvPicPr>
            <a:picLocks noChangeAspect="1"/>
          </p:cNvPicPr>
          <p:nvPr/>
        </p:nvPicPr>
        <p:blipFill>
          <a:blip r:embed="rId30"/>
          <a:stretch>
            <a:fillRect/>
          </a:stretch>
        </p:blipFill>
        <p:spPr>
          <a:xfrm>
            <a:off x="3096329" y="5295695"/>
            <a:ext cx="1201614" cy="414510"/>
          </a:xfrm>
          <a:prstGeom prst="rect">
            <a:avLst/>
          </a:prstGeom>
        </p:spPr>
      </p:pic>
      <p:pic>
        <p:nvPicPr>
          <p:cNvPr id="47" name="Picture 46">
            <a:extLst>
              <a:ext uri="{FF2B5EF4-FFF2-40B4-BE49-F238E27FC236}">
                <a16:creationId xmlns:a16="http://schemas.microsoft.com/office/drawing/2014/main" id="{9CFBBA89-EF9C-4E28-ADD7-5C948C54086C}"/>
              </a:ext>
            </a:extLst>
          </p:cNvPr>
          <p:cNvPicPr>
            <a:picLocks noChangeAspect="1"/>
          </p:cNvPicPr>
          <p:nvPr/>
        </p:nvPicPr>
        <p:blipFill>
          <a:blip r:embed="rId31"/>
          <a:stretch>
            <a:fillRect/>
          </a:stretch>
        </p:blipFill>
        <p:spPr>
          <a:xfrm>
            <a:off x="1955529" y="5368284"/>
            <a:ext cx="803852" cy="269332"/>
          </a:xfrm>
          <a:prstGeom prst="rect">
            <a:avLst/>
          </a:prstGeom>
        </p:spPr>
      </p:pic>
      <p:sp>
        <p:nvSpPr>
          <p:cNvPr id="12" name="Rectangle 11">
            <a:extLst>
              <a:ext uri="{FF2B5EF4-FFF2-40B4-BE49-F238E27FC236}">
                <a16:creationId xmlns:a16="http://schemas.microsoft.com/office/drawing/2014/main" id="{9730B637-565E-4B69-98B3-A9A7010D6E44}"/>
              </a:ext>
            </a:extLst>
          </p:cNvPr>
          <p:cNvSpPr/>
          <p:nvPr/>
        </p:nvSpPr>
        <p:spPr>
          <a:xfrm>
            <a:off x="493550" y="5011295"/>
            <a:ext cx="8300254" cy="782505"/>
          </a:xfrm>
          <a:prstGeom prst="rect">
            <a:avLst/>
          </a:prstGeom>
          <a:noFill/>
          <a:ln w="12700" cap="flat">
            <a:solidFill>
              <a:schemeClr val="bg1">
                <a:lumMod val="50000"/>
              </a:schemeClr>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82880" tIns="0" rIns="182880" bIns="0" numCol="1" spcCol="38100" rtlCol="0" anchor="ctr">
            <a:noAutofit/>
          </a:bodyPr>
          <a:lstStyle/>
          <a:p>
            <a:pPr algn="ctr" defTabSz="825500" hangingPunct="0"/>
            <a:endParaRPr lang="en-US">
              <a:solidFill>
                <a:schemeClr val="tx2"/>
              </a:solidFill>
              <a:latin typeface="IntelOne Display Regular" panose="020B0503020203020204" pitchFamily="34" charset="0"/>
              <a:cs typeface="Helvetica Neue Medium"/>
              <a:sym typeface="Helvetica Neue Medium"/>
            </a:endParaRPr>
          </a:p>
        </p:txBody>
      </p:sp>
      <p:sp>
        <p:nvSpPr>
          <p:cNvPr id="48" name="TextBox 47">
            <a:extLst>
              <a:ext uri="{FF2B5EF4-FFF2-40B4-BE49-F238E27FC236}">
                <a16:creationId xmlns:a16="http://schemas.microsoft.com/office/drawing/2014/main" id="{A2340B3F-9F35-440E-AE11-FB2659F33AC4}"/>
              </a:ext>
            </a:extLst>
          </p:cNvPr>
          <p:cNvSpPr txBox="1"/>
          <p:nvPr/>
        </p:nvSpPr>
        <p:spPr>
          <a:xfrm>
            <a:off x="493549" y="5018725"/>
            <a:ext cx="8300254" cy="276999"/>
          </a:xfrm>
          <a:prstGeom prst="rect">
            <a:avLst/>
          </a:prstGeom>
          <a:noFill/>
        </p:spPr>
        <p:txBody>
          <a:bodyPr wrap="square" rtlCol="0">
            <a:spAutoFit/>
          </a:bodyPr>
          <a:lstStyle>
            <a:defPPr>
              <a:defRPr lang="en-US"/>
            </a:defPPr>
            <a:lvl1pPr algn="ctr">
              <a:defRPr sz="1200">
                <a:solidFill>
                  <a:schemeClr val="tx2"/>
                </a:solidFill>
                <a:latin typeface="IntelOne Text" panose="020B0503020203020204" pitchFamily="34" charset="0"/>
              </a:defRPr>
            </a:lvl1pPr>
          </a:lstStyle>
          <a:p>
            <a:r>
              <a:rPr lang="en-US">
                <a:latin typeface="IntelOne Text Medium" panose="020B0703020203020204" pitchFamily="34" charset="0"/>
              </a:rPr>
              <a:t>Systems Integrators</a:t>
            </a:r>
          </a:p>
        </p:txBody>
      </p:sp>
      <p:sp>
        <p:nvSpPr>
          <p:cNvPr id="40" name="TextBox 39">
            <a:extLst>
              <a:ext uri="{FF2B5EF4-FFF2-40B4-BE49-F238E27FC236}">
                <a16:creationId xmlns:a16="http://schemas.microsoft.com/office/drawing/2014/main" id="{DB24CEE3-0255-4146-A66B-FF44FAD1C103}"/>
              </a:ext>
            </a:extLst>
          </p:cNvPr>
          <p:cNvSpPr txBox="1"/>
          <p:nvPr/>
        </p:nvSpPr>
        <p:spPr>
          <a:xfrm>
            <a:off x="4006752" y="6128434"/>
            <a:ext cx="4128256" cy="261610"/>
          </a:xfrm>
          <a:prstGeom prst="rect">
            <a:avLst/>
          </a:prstGeom>
          <a:noFill/>
        </p:spPr>
        <p:txBody>
          <a:bodyPr wrap="square" rtlCol="0">
            <a:spAutoFit/>
          </a:bodyPr>
          <a:lstStyle/>
          <a:p>
            <a:pPr algn="ctr"/>
            <a:r>
              <a:rPr lang="en-US" sz="1100">
                <a:latin typeface="IntelOne Text Light" panose="020B0403020203020204" pitchFamily="34" charset="0"/>
              </a:rPr>
              <a:t>* Available on </a:t>
            </a:r>
            <a:r>
              <a:rPr lang="en-US" sz="1100">
                <a:latin typeface="IntelOne Text Light" panose="020B0403020203020204" pitchFamily="34" charset="0"/>
                <a:hlinkClick r:id="rId32"/>
              </a:rPr>
              <a:t>GitHub</a:t>
            </a:r>
            <a:r>
              <a:rPr lang="en-US" sz="1100">
                <a:latin typeface="IntelOne Text Light" panose="020B0403020203020204" pitchFamily="34" charset="0"/>
              </a:rPr>
              <a:t> and </a:t>
            </a:r>
            <a:r>
              <a:rPr lang="en-US" sz="1100">
                <a:latin typeface="IntelOne Text Light" panose="020B0403020203020204" pitchFamily="34" charset="0"/>
                <a:hlinkClick r:id="rId33"/>
              </a:rPr>
              <a:t>Azure Marketplace</a:t>
            </a:r>
            <a:endParaRPr lang="en-US" sz="1100">
              <a:latin typeface="IntelOne Text Light" panose="020B0403020203020204" pitchFamily="34" charset="0"/>
            </a:endParaRPr>
          </a:p>
        </p:txBody>
      </p:sp>
      <p:pic>
        <p:nvPicPr>
          <p:cNvPr id="50" name="Picture 49">
            <a:extLst>
              <a:ext uri="{FF2B5EF4-FFF2-40B4-BE49-F238E27FC236}">
                <a16:creationId xmlns:a16="http://schemas.microsoft.com/office/drawing/2014/main" id="{D3F0CA33-7EB2-4980-B352-6EA354A560D3}"/>
              </a:ext>
            </a:extLst>
          </p:cNvPr>
          <p:cNvPicPr>
            <a:picLocks noChangeAspect="1"/>
          </p:cNvPicPr>
          <p:nvPr/>
        </p:nvPicPr>
        <p:blipFill rotWithShape="1">
          <a:blip r:embed="rId34"/>
          <a:srcRect t="25223" b="26053"/>
          <a:stretch/>
        </p:blipFill>
        <p:spPr>
          <a:xfrm>
            <a:off x="9045402" y="5375658"/>
            <a:ext cx="449337" cy="132026"/>
          </a:xfrm>
          <a:prstGeom prst="rect">
            <a:avLst/>
          </a:prstGeom>
        </p:spPr>
      </p:pic>
      <p:pic>
        <p:nvPicPr>
          <p:cNvPr id="1030" name="Picture 6">
            <a:extLst>
              <a:ext uri="{FF2B5EF4-FFF2-40B4-BE49-F238E27FC236}">
                <a16:creationId xmlns:a16="http://schemas.microsoft.com/office/drawing/2014/main" id="{43E291C5-3480-43DA-9BD5-6B5266409AE2}"/>
              </a:ext>
            </a:extLst>
          </p:cNvPr>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9617531" y="5384207"/>
            <a:ext cx="723670" cy="114929"/>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a:extLst>
              <a:ext uri="{FF2B5EF4-FFF2-40B4-BE49-F238E27FC236}">
                <a16:creationId xmlns:a16="http://schemas.microsoft.com/office/drawing/2014/main" id="{63299FA1-C268-4D1F-AFDA-46AC69B780EB}"/>
              </a:ext>
            </a:extLst>
          </p:cNvPr>
          <p:cNvSpPr txBox="1"/>
          <p:nvPr/>
        </p:nvSpPr>
        <p:spPr>
          <a:xfrm>
            <a:off x="8879872" y="5538248"/>
            <a:ext cx="813071" cy="230832"/>
          </a:xfrm>
          <a:prstGeom prst="rect">
            <a:avLst/>
          </a:prstGeom>
          <a:noFill/>
        </p:spPr>
        <p:txBody>
          <a:bodyPr wrap="square" rtlCol="0">
            <a:spAutoFit/>
          </a:bodyPr>
          <a:lstStyle/>
          <a:p>
            <a:pPr algn="ctr"/>
            <a:r>
              <a:rPr lang="en-US" sz="900" dirty="0"/>
              <a:t>5.13 &amp; later</a:t>
            </a:r>
          </a:p>
        </p:txBody>
      </p:sp>
      <p:sp>
        <p:nvSpPr>
          <p:cNvPr id="54" name="TextBox 53">
            <a:extLst>
              <a:ext uri="{FF2B5EF4-FFF2-40B4-BE49-F238E27FC236}">
                <a16:creationId xmlns:a16="http://schemas.microsoft.com/office/drawing/2014/main" id="{58AEFA1B-ECD4-4CF7-866F-1A02A4003A26}"/>
              </a:ext>
            </a:extLst>
          </p:cNvPr>
          <p:cNvSpPr txBox="1"/>
          <p:nvPr/>
        </p:nvSpPr>
        <p:spPr>
          <a:xfrm>
            <a:off x="9625668" y="5538248"/>
            <a:ext cx="813070" cy="230832"/>
          </a:xfrm>
          <a:prstGeom prst="rect">
            <a:avLst/>
          </a:prstGeom>
          <a:noFill/>
        </p:spPr>
        <p:txBody>
          <a:bodyPr wrap="square" rtlCol="0">
            <a:spAutoFit/>
          </a:bodyPr>
          <a:lstStyle/>
          <a:p>
            <a:pPr algn="ctr"/>
            <a:r>
              <a:rPr lang="en-US" sz="900" dirty="0"/>
              <a:t>vSphere 8</a:t>
            </a:r>
          </a:p>
        </p:txBody>
      </p:sp>
      <p:sp>
        <p:nvSpPr>
          <p:cNvPr id="56" name="TextBox 55">
            <a:extLst>
              <a:ext uri="{FF2B5EF4-FFF2-40B4-BE49-F238E27FC236}">
                <a16:creationId xmlns:a16="http://schemas.microsoft.com/office/drawing/2014/main" id="{20E817ED-CFE1-47E2-87E1-FE22E2631533}"/>
              </a:ext>
            </a:extLst>
          </p:cNvPr>
          <p:cNvSpPr txBox="1"/>
          <p:nvPr/>
        </p:nvSpPr>
        <p:spPr>
          <a:xfrm>
            <a:off x="8936724" y="5013809"/>
            <a:ext cx="2247196" cy="307777"/>
          </a:xfrm>
          <a:prstGeom prst="rect">
            <a:avLst/>
          </a:prstGeom>
          <a:noFill/>
        </p:spPr>
        <p:txBody>
          <a:bodyPr wrap="square" rtlCol="0">
            <a:spAutoFit/>
          </a:bodyPr>
          <a:lstStyle>
            <a:defPPr>
              <a:defRPr lang="en-US"/>
            </a:defPPr>
            <a:lvl1pPr algn="ctr">
              <a:defRPr sz="1200">
                <a:solidFill>
                  <a:schemeClr val="tx2"/>
                </a:solidFill>
                <a:latin typeface="IntelOne Text" panose="020B0503020203020204" pitchFamily="34" charset="0"/>
              </a:defRPr>
            </a:lvl1pPr>
          </a:lstStyle>
          <a:p>
            <a:r>
              <a:rPr lang="en-US">
                <a:latin typeface="IntelOne Text Medium" panose="020B0703020203020204" pitchFamily="34" charset="0"/>
              </a:rPr>
              <a:t>Hypervisors (SGX)</a:t>
            </a:r>
          </a:p>
        </p:txBody>
      </p:sp>
      <p:pic>
        <p:nvPicPr>
          <p:cNvPr id="22" name="Picture 2" descr="Decentriq - Resources for Data Clean Rooms">
            <a:extLst>
              <a:ext uri="{FF2B5EF4-FFF2-40B4-BE49-F238E27FC236}">
                <a16:creationId xmlns:a16="http://schemas.microsoft.com/office/drawing/2014/main" id="{33797852-C5B4-E391-46F6-BE3E1F8AF782}"/>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721978" y="3226861"/>
            <a:ext cx="1313804" cy="13835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05975119-EDBD-C09A-B4C2-F8B7A5549D87}"/>
              </a:ext>
            </a:extLst>
          </p:cNvPr>
          <p:cNvPicPr>
            <a:picLocks noChangeAspect="1"/>
          </p:cNvPicPr>
          <p:nvPr/>
        </p:nvPicPr>
        <p:blipFill>
          <a:blip r:embed="rId37"/>
          <a:stretch>
            <a:fillRect/>
          </a:stretch>
        </p:blipFill>
        <p:spPr>
          <a:xfrm>
            <a:off x="7189606" y="5075757"/>
            <a:ext cx="1554480" cy="644071"/>
          </a:xfrm>
          <a:prstGeom prst="rect">
            <a:avLst/>
          </a:prstGeom>
        </p:spPr>
      </p:pic>
      <p:pic>
        <p:nvPicPr>
          <p:cNvPr id="1028" name="Picture 4" descr="Windows Server Tech Support — Internet Innovations Group">
            <a:extLst>
              <a:ext uri="{FF2B5EF4-FFF2-40B4-BE49-F238E27FC236}">
                <a16:creationId xmlns:a16="http://schemas.microsoft.com/office/drawing/2014/main" id="{C0C327FD-F1C0-60D8-93FC-192AF1A47D31}"/>
              </a:ext>
            </a:extLst>
          </p:cNvPr>
          <p:cNvPicPr>
            <a:picLocks noChangeAspect="1" noChangeArrowheads="1"/>
          </p:cNvPicPr>
          <p:nvPr/>
        </p:nvPicPr>
        <p:blipFill>
          <a:blip r:embed="rId3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458158" y="5251498"/>
            <a:ext cx="721025" cy="380347"/>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E2C6C82E-C74B-AAB5-C2DB-F82D9BE27574}"/>
              </a:ext>
            </a:extLst>
          </p:cNvPr>
          <p:cNvSpPr txBox="1"/>
          <p:nvPr/>
        </p:nvSpPr>
        <p:spPr>
          <a:xfrm>
            <a:off x="10353103" y="5538248"/>
            <a:ext cx="934707" cy="230832"/>
          </a:xfrm>
          <a:prstGeom prst="rect">
            <a:avLst/>
          </a:prstGeom>
          <a:noFill/>
        </p:spPr>
        <p:txBody>
          <a:bodyPr wrap="square" rtlCol="0">
            <a:spAutoFit/>
          </a:bodyPr>
          <a:lstStyle/>
          <a:p>
            <a:pPr algn="ctr"/>
            <a:r>
              <a:rPr lang="en-US" sz="900" dirty="0"/>
              <a:t>2022 &amp; later</a:t>
            </a:r>
          </a:p>
        </p:txBody>
      </p:sp>
    </p:spTree>
    <p:extLst>
      <p:ext uri="{BB962C8B-B14F-4D97-AF65-F5344CB8AC3E}">
        <p14:creationId xmlns:p14="http://schemas.microsoft.com/office/powerpoint/2010/main" val="2368005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706E4-FDFA-43DE-AB7B-26F666981007}"/>
              </a:ext>
            </a:extLst>
          </p:cNvPr>
          <p:cNvSpPr>
            <a:spLocks noGrp="1"/>
          </p:cNvSpPr>
          <p:nvPr>
            <p:ph type="title"/>
          </p:nvPr>
        </p:nvSpPr>
        <p:spPr/>
        <p:txBody>
          <a:bodyPr/>
          <a:lstStyle/>
          <a:p>
            <a:r>
              <a:rPr lang="en-US"/>
              <a:t>Intel SGX Software Provider Focus Areas</a:t>
            </a:r>
          </a:p>
        </p:txBody>
      </p:sp>
      <p:grpSp>
        <p:nvGrpSpPr>
          <p:cNvPr id="76" name="Group 75">
            <a:extLst>
              <a:ext uri="{FF2B5EF4-FFF2-40B4-BE49-F238E27FC236}">
                <a16:creationId xmlns:a16="http://schemas.microsoft.com/office/drawing/2014/main" id="{0D78DC3A-C0E3-4566-A12A-C64B29C1289E}"/>
              </a:ext>
            </a:extLst>
          </p:cNvPr>
          <p:cNvGrpSpPr/>
          <p:nvPr/>
        </p:nvGrpSpPr>
        <p:grpSpPr>
          <a:xfrm>
            <a:off x="3337156" y="1572245"/>
            <a:ext cx="2348198" cy="4555286"/>
            <a:chOff x="3439793" y="1572245"/>
            <a:chExt cx="2348198" cy="4555286"/>
          </a:xfrm>
        </p:grpSpPr>
        <p:sp>
          <p:nvSpPr>
            <p:cNvPr id="70" name="Rectangle 69">
              <a:extLst>
                <a:ext uri="{FF2B5EF4-FFF2-40B4-BE49-F238E27FC236}">
                  <a16:creationId xmlns:a16="http://schemas.microsoft.com/office/drawing/2014/main" id="{EB3AB8A6-61CB-4BEF-830E-60D9E52106F2}"/>
                </a:ext>
              </a:extLst>
            </p:cNvPr>
            <p:cNvSpPr/>
            <p:nvPr/>
          </p:nvSpPr>
          <p:spPr>
            <a:xfrm>
              <a:off x="3466015" y="3212754"/>
              <a:ext cx="2313432" cy="2914777"/>
            </a:xfrm>
            <a:prstGeom prst="rect">
              <a:avLst/>
            </a:prstGeom>
            <a:solidFill>
              <a:schemeClr val="bg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171450" indent="-171450" algn="ctr" defTabSz="825500" hangingPunct="0">
                <a:buFont typeface="Arial" panose="020B0604020202020204" pitchFamily="34" charset="0"/>
                <a:buChar char="•"/>
              </a:pPr>
              <a:endParaRPr lang="en-US" sz="1000">
                <a:solidFill>
                  <a:srgbClr val="FFFFFF"/>
                </a:solidFill>
                <a:latin typeface="IntelOne Display CY Regular" panose="020B0503020203020204" pitchFamily="34" charset="0"/>
                <a:cs typeface="Helvetica Neue Medium"/>
              </a:endParaRPr>
            </a:p>
          </p:txBody>
        </p:sp>
        <p:pic>
          <p:nvPicPr>
            <p:cNvPr id="31" name="Picture 30">
              <a:extLst>
                <a:ext uri="{FF2B5EF4-FFF2-40B4-BE49-F238E27FC236}">
                  <a16:creationId xmlns:a16="http://schemas.microsoft.com/office/drawing/2014/main" id="{7E9FFA8D-9D1D-4154-96A1-975BAFE72088}"/>
                </a:ext>
              </a:extLst>
            </p:cNvPr>
            <p:cNvPicPr>
              <a:picLocks noChangeAspect="1"/>
            </p:cNvPicPr>
            <p:nvPr/>
          </p:nvPicPr>
          <p:blipFill>
            <a:blip r:embed="rId3"/>
            <a:stretch>
              <a:fillRect/>
            </a:stretch>
          </p:blipFill>
          <p:spPr>
            <a:xfrm>
              <a:off x="3601787" y="4110249"/>
              <a:ext cx="1010509" cy="201312"/>
            </a:xfrm>
            <a:prstGeom prst="rect">
              <a:avLst/>
            </a:prstGeom>
          </p:spPr>
        </p:pic>
        <p:pic>
          <p:nvPicPr>
            <p:cNvPr id="32" name="Picture 31">
              <a:extLst>
                <a:ext uri="{FF2B5EF4-FFF2-40B4-BE49-F238E27FC236}">
                  <a16:creationId xmlns:a16="http://schemas.microsoft.com/office/drawing/2014/main" id="{9CC0EE4C-F48E-4400-A702-D8CC204A0616}"/>
                </a:ext>
              </a:extLst>
            </p:cNvPr>
            <p:cNvPicPr>
              <a:picLocks noChangeAspect="1"/>
            </p:cNvPicPr>
            <p:nvPr/>
          </p:nvPicPr>
          <p:blipFill>
            <a:blip r:embed="rId4"/>
            <a:stretch>
              <a:fillRect/>
            </a:stretch>
          </p:blipFill>
          <p:spPr>
            <a:xfrm>
              <a:off x="4833877" y="4110249"/>
              <a:ext cx="582449" cy="188972"/>
            </a:xfrm>
            <a:prstGeom prst="rect">
              <a:avLst/>
            </a:prstGeom>
          </p:spPr>
        </p:pic>
        <p:sp>
          <p:nvSpPr>
            <p:cNvPr id="37" name="Rectangle: Rounded Corners 36">
              <a:extLst>
                <a:ext uri="{FF2B5EF4-FFF2-40B4-BE49-F238E27FC236}">
                  <a16:creationId xmlns:a16="http://schemas.microsoft.com/office/drawing/2014/main" id="{AF4B2E6F-E2EF-4510-A9DE-EDDBCFF05620}"/>
                </a:ext>
              </a:extLst>
            </p:cNvPr>
            <p:cNvSpPr/>
            <p:nvPr/>
          </p:nvSpPr>
          <p:spPr>
            <a:xfrm>
              <a:off x="3439793" y="5392570"/>
              <a:ext cx="2322750" cy="712089"/>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defTabSz="825500" hangingPunct="0"/>
              <a:r>
                <a:rPr lang="en-GB" sz="1200">
                  <a:solidFill>
                    <a:schemeClr val="tx1">
                      <a:lumMod val="75000"/>
                    </a:schemeClr>
                  </a:solidFill>
                  <a:latin typeface="IntelOne Display Light" panose="020B0403020203020204" pitchFamily="34" charset="0"/>
                  <a:sym typeface="Helvetica Neue Medium"/>
                </a:rPr>
                <a:t>Example : Migrating existing workloads to the cloud using containers</a:t>
              </a:r>
              <a:endParaRPr lang="en-IE" sz="1200">
                <a:solidFill>
                  <a:schemeClr val="tx1">
                    <a:lumMod val="75000"/>
                  </a:schemeClr>
                </a:solidFill>
                <a:latin typeface="IntelOne Display Light" panose="020B0403020203020204" pitchFamily="34" charset="0"/>
                <a:sym typeface="Helvetica Neue Medium"/>
              </a:endParaRPr>
            </a:p>
          </p:txBody>
        </p:sp>
        <p:pic>
          <p:nvPicPr>
            <p:cNvPr id="45" name="Picture 44">
              <a:extLst>
                <a:ext uri="{FF2B5EF4-FFF2-40B4-BE49-F238E27FC236}">
                  <a16:creationId xmlns:a16="http://schemas.microsoft.com/office/drawing/2014/main" id="{97DA1C20-43A3-4423-A0F2-07B8DA3DC00B}"/>
                </a:ext>
              </a:extLst>
            </p:cNvPr>
            <p:cNvPicPr>
              <a:picLocks noChangeAspect="1"/>
            </p:cNvPicPr>
            <p:nvPr/>
          </p:nvPicPr>
          <p:blipFill>
            <a:blip r:embed="rId5"/>
            <a:stretch>
              <a:fillRect/>
            </a:stretch>
          </p:blipFill>
          <p:spPr>
            <a:xfrm>
              <a:off x="3693371" y="4525617"/>
              <a:ext cx="725016" cy="382371"/>
            </a:xfrm>
            <a:prstGeom prst="rect">
              <a:avLst/>
            </a:prstGeom>
          </p:spPr>
        </p:pic>
        <p:pic>
          <p:nvPicPr>
            <p:cNvPr id="46" name="Picture 45">
              <a:extLst>
                <a:ext uri="{FF2B5EF4-FFF2-40B4-BE49-F238E27FC236}">
                  <a16:creationId xmlns:a16="http://schemas.microsoft.com/office/drawing/2014/main" id="{EE1CE10F-2E59-4D6D-8F14-1716984751FD}"/>
                </a:ext>
              </a:extLst>
            </p:cNvPr>
            <p:cNvPicPr>
              <a:picLocks noChangeAspect="1"/>
            </p:cNvPicPr>
            <p:nvPr/>
          </p:nvPicPr>
          <p:blipFill>
            <a:blip r:embed="rId6"/>
            <a:stretch>
              <a:fillRect/>
            </a:stretch>
          </p:blipFill>
          <p:spPr>
            <a:xfrm>
              <a:off x="4645339" y="4667559"/>
              <a:ext cx="1016360" cy="240429"/>
            </a:xfrm>
            <a:prstGeom prst="rect">
              <a:avLst/>
            </a:prstGeom>
          </p:spPr>
        </p:pic>
        <p:sp>
          <p:nvSpPr>
            <p:cNvPr id="51" name="Rectangle 50">
              <a:extLst>
                <a:ext uri="{FF2B5EF4-FFF2-40B4-BE49-F238E27FC236}">
                  <a16:creationId xmlns:a16="http://schemas.microsoft.com/office/drawing/2014/main" id="{692B00E3-D4E9-4EF1-A558-0BA2767FE8D6}"/>
                </a:ext>
              </a:extLst>
            </p:cNvPr>
            <p:cNvSpPr/>
            <p:nvPr/>
          </p:nvSpPr>
          <p:spPr>
            <a:xfrm>
              <a:off x="3465415" y="1572245"/>
              <a:ext cx="2322576" cy="1640509"/>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rtlCol="0" anchor="t" anchorCtr="0"/>
            <a:lstStyle/>
            <a:p>
              <a:pPr algn="ctr" defTabSz="825500" hangingPunct="0"/>
              <a:r>
                <a:rPr lang="en-US" sz="1400">
                  <a:solidFill>
                    <a:schemeClr val="bg1"/>
                  </a:solidFill>
                  <a:latin typeface="IntelOne Display Light" panose="020B0403020203020204" pitchFamily="34" charset="0"/>
                  <a:sym typeface="Helvetica Neue Medium"/>
                </a:rPr>
                <a:t>Cloud </a:t>
              </a:r>
            </a:p>
            <a:p>
              <a:pPr algn="ctr" defTabSz="825500" hangingPunct="0"/>
              <a:r>
                <a:rPr lang="en-US" sz="1400">
                  <a:solidFill>
                    <a:schemeClr val="bg1"/>
                  </a:solidFill>
                  <a:latin typeface="IntelOne Display Light" panose="020B0403020203020204" pitchFamily="34" charset="0"/>
                  <a:sym typeface="Helvetica Neue Medium"/>
                </a:rPr>
                <a:t>Migration</a:t>
              </a: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r>
                <a:rPr lang="en-US" sz="1200">
                  <a:solidFill>
                    <a:schemeClr val="bg1"/>
                  </a:solidFill>
                  <a:latin typeface="IntelOne Display Light" panose="020B0403020203020204" pitchFamily="34" charset="0"/>
                  <a:sym typeface="Helvetica Neue Medium"/>
                </a:rPr>
                <a:t>Protect confidentiality &amp; integrity in the public cloud</a:t>
              </a:r>
            </a:p>
          </p:txBody>
        </p:sp>
        <p:pic>
          <p:nvPicPr>
            <p:cNvPr id="14" name="Graphic 13" descr="Upload outline">
              <a:extLst>
                <a:ext uri="{FF2B5EF4-FFF2-40B4-BE49-F238E27FC236}">
                  <a16:creationId xmlns:a16="http://schemas.microsoft.com/office/drawing/2014/main" id="{817152FB-1E91-4FC1-8E13-75BD31FB9F0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410928" y="2243828"/>
              <a:ext cx="463444" cy="457200"/>
            </a:xfrm>
            <a:prstGeom prst="rect">
              <a:avLst/>
            </a:prstGeom>
          </p:spPr>
        </p:pic>
      </p:grpSp>
      <p:grpSp>
        <p:nvGrpSpPr>
          <p:cNvPr id="75" name="Group 74">
            <a:extLst>
              <a:ext uri="{FF2B5EF4-FFF2-40B4-BE49-F238E27FC236}">
                <a16:creationId xmlns:a16="http://schemas.microsoft.com/office/drawing/2014/main" id="{99675E0C-F198-4408-BFAA-1691A05774E2}"/>
              </a:ext>
            </a:extLst>
          </p:cNvPr>
          <p:cNvGrpSpPr/>
          <p:nvPr/>
        </p:nvGrpSpPr>
        <p:grpSpPr>
          <a:xfrm>
            <a:off x="571370" y="1572245"/>
            <a:ext cx="2322750" cy="4555286"/>
            <a:chOff x="571370" y="1572245"/>
            <a:chExt cx="2322750" cy="4555286"/>
          </a:xfrm>
        </p:grpSpPr>
        <p:sp>
          <p:nvSpPr>
            <p:cNvPr id="67" name="Rectangle 66">
              <a:extLst>
                <a:ext uri="{FF2B5EF4-FFF2-40B4-BE49-F238E27FC236}">
                  <a16:creationId xmlns:a16="http://schemas.microsoft.com/office/drawing/2014/main" id="{039BAB61-F214-41FE-BB68-8D71059F7B37}"/>
                </a:ext>
              </a:extLst>
            </p:cNvPr>
            <p:cNvSpPr/>
            <p:nvPr/>
          </p:nvSpPr>
          <p:spPr>
            <a:xfrm>
              <a:off x="571371" y="3212754"/>
              <a:ext cx="2313432" cy="2914777"/>
            </a:xfrm>
            <a:prstGeom prst="rect">
              <a:avLst/>
            </a:prstGeom>
            <a:solidFill>
              <a:schemeClr val="bg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171450" indent="-171450" algn="ctr" defTabSz="825500" hangingPunct="0">
                <a:buFont typeface="Arial" panose="020B0604020202020204" pitchFamily="34" charset="0"/>
                <a:buChar char="•"/>
              </a:pPr>
              <a:endParaRPr lang="en-US" sz="1000">
                <a:solidFill>
                  <a:srgbClr val="FFFFFF"/>
                </a:solidFill>
                <a:latin typeface="IntelOne Display CY Regular" panose="020B0503020203020204" pitchFamily="34" charset="0"/>
                <a:cs typeface="Helvetica Neue Medium"/>
              </a:endParaRPr>
            </a:p>
          </p:txBody>
        </p:sp>
        <p:pic>
          <p:nvPicPr>
            <p:cNvPr id="11" name="Picture 10">
              <a:extLst>
                <a:ext uri="{FF2B5EF4-FFF2-40B4-BE49-F238E27FC236}">
                  <a16:creationId xmlns:a16="http://schemas.microsoft.com/office/drawing/2014/main" id="{BC64DF90-65B6-4546-AD86-1E58F47016CD}"/>
                </a:ext>
              </a:extLst>
            </p:cNvPr>
            <p:cNvPicPr>
              <a:picLocks noChangeAspect="1"/>
            </p:cNvPicPr>
            <p:nvPr/>
          </p:nvPicPr>
          <p:blipFill>
            <a:blip r:embed="rId3"/>
            <a:stretch>
              <a:fillRect/>
            </a:stretch>
          </p:blipFill>
          <p:spPr>
            <a:xfrm>
              <a:off x="1654281" y="3890278"/>
              <a:ext cx="1010509" cy="201312"/>
            </a:xfrm>
            <a:prstGeom prst="rect">
              <a:avLst/>
            </a:prstGeom>
          </p:spPr>
        </p:pic>
        <p:pic>
          <p:nvPicPr>
            <p:cNvPr id="12" name="Picture 11">
              <a:extLst>
                <a:ext uri="{FF2B5EF4-FFF2-40B4-BE49-F238E27FC236}">
                  <a16:creationId xmlns:a16="http://schemas.microsoft.com/office/drawing/2014/main" id="{61666FDE-8CEF-4B6B-881A-8677EAAB2C34}"/>
                </a:ext>
              </a:extLst>
            </p:cNvPr>
            <p:cNvPicPr>
              <a:picLocks noChangeAspect="1"/>
            </p:cNvPicPr>
            <p:nvPr/>
          </p:nvPicPr>
          <p:blipFill>
            <a:blip r:embed="rId4"/>
            <a:stretch>
              <a:fillRect/>
            </a:stretch>
          </p:blipFill>
          <p:spPr>
            <a:xfrm>
              <a:off x="842230" y="3896448"/>
              <a:ext cx="582449" cy="188972"/>
            </a:xfrm>
            <a:prstGeom prst="rect">
              <a:avLst/>
            </a:prstGeom>
          </p:spPr>
        </p:pic>
        <p:pic>
          <p:nvPicPr>
            <p:cNvPr id="13" name="Picture 6" descr="A picture containing text&#10;&#10;Description automatically generated">
              <a:extLst>
                <a:ext uri="{FF2B5EF4-FFF2-40B4-BE49-F238E27FC236}">
                  <a16:creationId xmlns:a16="http://schemas.microsoft.com/office/drawing/2014/main" id="{D6A7A12E-D61B-43A4-A9E7-741ECBB95B8E}"/>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20000" contrast="-40000"/>
                      </a14:imgEffect>
                    </a14:imgLayer>
                  </a14:imgProps>
                </a:ext>
              </a:extLst>
            </a:blip>
            <a:stretch>
              <a:fillRect/>
            </a:stretch>
          </p:blipFill>
          <p:spPr>
            <a:xfrm>
              <a:off x="1789886" y="4156027"/>
              <a:ext cx="774441" cy="401917"/>
            </a:xfrm>
            <a:prstGeom prst="rect">
              <a:avLst/>
            </a:prstGeom>
            <a:ln>
              <a:noFill/>
            </a:ln>
          </p:spPr>
        </p:pic>
        <p:pic>
          <p:nvPicPr>
            <p:cNvPr id="28" name="Picture 4" descr="Image result for fortanix">
              <a:extLst>
                <a:ext uri="{FF2B5EF4-FFF2-40B4-BE49-F238E27FC236}">
                  <a16:creationId xmlns:a16="http://schemas.microsoft.com/office/drawing/2014/main" id="{A6ED20ED-E713-4974-92C1-4CC575F39D9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31765" y="4538137"/>
              <a:ext cx="774441" cy="40340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9D087186-4D55-4686-BED4-A3BC89CD8DFE}"/>
                </a:ext>
              </a:extLst>
            </p:cNvPr>
            <p:cNvPicPr>
              <a:picLocks noChangeAspect="1"/>
            </p:cNvPicPr>
            <p:nvPr/>
          </p:nvPicPr>
          <p:blipFill>
            <a:blip r:embed="rId12"/>
            <a:stretch>
              <a:fillRect/>
            </a:stretch>
          </p:blipFill>
          <p:spPr>
            <a:xfrm>
              <a:off x="967537" y="4239862"/>
              <a:ext cx="309543" cy="234249"/>
            </a:xfrm>
            <a:prstGeom prst="rect">
              <a:avLst/>
            </a:prstGeom>
          </p:spPr>
        </p:pic>
        <p:pic>
          <p:nvPicPr>
            <p:cNvPr id="35" name="Picture 34">
              <a:extLst>
                <a:ext uri="{FF2B5EF4-FFF2-40B4-BE49-F238E27FC236}">
                  <a16:creationId xmlns:a16="http://schemas.microsoft.com/office/drawing/2014/main" id="{437E6615-ED04-4D72-9446-B25434EB58B1}"/>
                </a:ext>
              </a:extLst>
            </p:cNvPr>
            <p:cNvPicPr>
              <a:picLocks noChangeAspect="1"/>
            </p:cNvPicPr>
            <p:nvPr/>
          </p:nvPicPr>
          <p:blipFill>
            <a:blip r:embed="rId13"/>
            <a:stretch>
              <a:fillRect/>
            </a:stretch>
          </p:blipFill>
          <p:spPr>
            <a:xfrm>
              <a:off x="842230" y="4946463"/>
              <a:ext cx="737845" cy="220593"/>
            </a:xfrm>
            <a:prstGeom prst="rect">
              <a:avLst/>
            </a:prstGeom>
          </p:spPr>
        </p:pic>
        <p:pic>
          <p:nvPicPr>
            <p:cNvPr id="42" name="Picture 41">
              <a:extLst>
                <a:ext uri="{FF2B5EF4-FFF2-40B4-BE49-F238E27FC236}">
                  <a16:creationId xmlns:a16="http://schemas.microsoft.com/office/drawing/2014/main" id="{CE81E856-BC97-41CC-9175-F5538FEF093C}"/>
                </a:ext>
              </a:extLst>
            </p:cNvPr>
            <p:cNvPicPr>
              <a:picLocks noChangeAspect="1"/>
            </p:cNvPicPr>
            <p:nvPr/>
          </p:nvPicPr>
          <p:blipFill>
            <a:blip r:embed="rId14"/>
            <a:stretch>
              <a:fillRect/>
            </a:stretch>
          </p:blipFill>
          <p:spPr>
            <a:xfrm>
              <a:off x="1812423" y="4598439"/>
              <a:ext cx="610655" cy="610655"/>
            </a:xfrm>
            <a:prstGeom prst="rect">
              <a:avLst/>
            </a:prstGeom>
          </p:spPr>
        </p:pic>
        <p:grpSp>
          <p:nvGrpSpPr>
            <p:cNvPr id="66" name="Group 65">
              <a:extLst>
                <a:ext uri="{FF2B5EF4-FFF2-40B4-BE49-F238E27FC236}">
                  <a16:creationId xmlns:a16="http://schemas.microsoft.com/office/drawing/2014/main" id="{916731ED-0B9E-4F76-9F7E-DB2276D56ED3}"/>
                </a:ext>
              </a:extLst>
            </p:cNvPr>
            <p:cNvGrpSpPr/>
            <p:nvPr/>
          </p:nvGrpSpPr>
          <p:grpSpPr>
            <a:xfrm>
              <a:off x="571370" y="1572245"/>
              <a:ext cx="2322750" cy="1640509"/>
              <a:chOff x="571370" y="1575597"/>
              <a:chExt cx="2322750" cy="1640509"/>
            </a:xfrm>
          </p:grpSpPr>
          <p:sp>
            <p:nvSpPr>
              <p:cNvPr id="48" name="Rectangle 47">
                <a:extLst>
                  <a:ext uri="{FF2B5EF4-FFF2-40B4-BE49-F238E27FC236}">
                    <a16:creationId xmlns:a16="http://schemas.microsoft.com/office/drawing/2014/main" id="{C29AAE7D-618C-49FF-ACFE-3759923FF68C}"/>
                  </a:ext>
                </a:extLst>
              </p:cNvPr>
              <p:cNvSpPr/>
              <p:nvPr/>
            </p:nvSpPr>
            <p:spPr>
              <a:xfrm>
                <a:off x="571370" y="1575597"/>
                <a:ext cx="2322750" cy="1640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rtlCol="0" anchor="t" anchorCtr="0"/>
              <a:lstStyle/>
              <a:p>
                <a:pPr algn="ctr" defTabSz="825500" hangingPunct="0"/>
                <a:r>
                  <a:rPr lang="en-US" sz="1400">
                    <a:solidFill>
                      <a:schemeClr val="bg1"/>
                    </a:solidFill>
                    <a:latin typeface="IntelOne Display Light" panose="020B0403020203020204" pitchFamily="34" charset="0"/>
                    <a:sym typeface="Helvetica Neue Medium"/>
                  </a:rPr>
                  <a:t>Data Privacy </a:t>
                </a:r>
              </a:p>
              <a:p>
                <a:pPr algn="ctr" defTabSz="825500" hangingPunct="0"/>
                <a:r>
                  <a:rPr lang="en-US" sz="1400">
                    <a:solidFill>
                      <a:schemeClr val="bg1"/>
                    </a:solidFill>
                    <a:latin typeface="IntelOne Display Light" panose="020B0403020203020204" pitchFamily="34" charset="0"/>
                    <a:sym typeface="Helvetica Neue Medium"/>
                  </a:rPr>
                  <a:t>&amp; Security</a:t>
                </a: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r>
                  <a:rPr lang="en-US" sz="1200">
                    <a:solidFill>
                      <a:schemeClr val="bg1"/>
                    </a:solidFill>
                    <a:latin typeface="IntelOne Display Light" panose="020B0403020203020204" pitchFamily="34" charset="0"/>
                    <a:sym typeface="Helvetica Neue Medium"/>
                  </a:rPr>
                  <a:t>Close data security gaps end-to-end</a:t>
                </a:r>
              </a:p>
            </p:txBody>
          </p:sp>
          <p:pic>
            <p:nvPicPr>
              <p:cNvPr id="15" name="Graphic 14" descr="Shield Tick outline">
                <a:extLst>
                  <a:ext uri="{FF2B5EF4-FFF2-40B4-BE49-F238E27FC236}">
                    <a16:creationId xmlns:a16="http://schemas.microsoft.com/office/drawing/2014/main" id="{066969BE-0547-4533-9753-76146AD61D84}"/>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504145" y="2252057"/>
                <a:ext cx="457200" cy="457200"/>
              </a:xfrm>
              <a:prstGeom prst="rect">
                <a:avLst/>
              </a:prstGeom>
            </p:spPr>
          </p:pic>
        </p:grpSp>
        <p:sp>
          <p:nvSpPr>
            <p:cNvPr id="69" name="TextBox 68">
              <a:extLst>
                <a:ext uri="{FF2B5EF4-FFF2-40B4-BE49-F238E27FC236}">
                  <a16:creationId xmlns:a16="http://schemas.microsoft.com/office/drawing/2014/main" id="{42055069-3A9B-4ED7-8ADB-BDE65BA90213}"/>
                </a:ext>
              </a:extLst>
            </p:cNvPr>
            <p:cNvSpPr txBox="1"/>
            <p:nvPr/>
          </p:nvSpPr>
          <p:spPr>
            <a:xfrm>
              <a:off x="650540" y="5410861"/>
              <a:ext cx="2154621" cy="646331"/>
            </a:xfrm>
            <a:prstGeom prst="rect">
              <a:avLst/>
            </a:prstGeom>
            <a:noFill/>
          </p:spPr>
          <p:txBody>
            <a:bodyPr wrap="square">
              <a:spAutoFit/>
            </a:bodyPr>
            <a:lstStyle/>
            <a:p>
              <a:pPr marR="0" indent="0" algn="ctr" defTabSz="825500" fontAlgn="auto" hangingPunct="0">
                <a:lnSpc>
                  <a:spcPct val="100000"/>
                </a:lnSpc>
                <a:spcBef>
                  <a:spcPts val="0"/>
                </a:spcBef>
                <a:spcAft>
                  <a:spcPts val="0"/>
                </a:spcAft>
                <a:buClrTx/>
                <a:buSzTx/>
                <a:buFontTx/>
                <a:buNone/>
                <a:tabLst/>
              </a:pPr>
              <a:r>
                <a:rPr lang="en-GB" sz="1200">
                  <a:solidFill>
                    <a:schemeClr val="tx1">
                      <a:lumMod val="75000"/>
                    </a:schemeClr>
                  </a:solidFill>
                  <a:latin typeface="IntelOne Display Light" panose="020B0403020203020204" pitchFamily="34" charset="0"/>
                  <a:sym typeface="Helvetica Neue Medium"/>
                </a:rPr>
                <a:t>Example : Running secure workloads and applications in a cloud environment</a:t>
              </a:r>
              <a:endParaRPr lang="en-IE" sz="1200">
                <a:solidFill>
                  <a:schemeClr val="tx1">
                    <a:lumMod val="75000"/>
                  </a:schemeClr>
                </a:solidFill>
                <a:latin typeface="IntelOne Display Light" panose="020B0403020203020204" pitchFamily="34" charset="0"/>
                <a:sym typeface="Helvetica Neue Medium"/>
              </a:endParaRPr>
            </a:p>
          </p:txBody>
        </p:sp>
      </p:grpSp>
      <p:sp>
        <p:nvSpPr>
          <p:cNvPr id="71" name="Rectangle 70">
            <a:extLst>
              <a:ext uri="{FF2B5EF4-FFF2-40B4-BE49-F238E27FC236}">
                <a16:creationId xmlns:a16="http://schemas.microsoft.com/office/drawing/2014/main" id="{EAE9BB83-A6CE-4B8A-9F00-418B9FAF00BF}"/>
              </a:ext>
            </a:extLst>
          </p:cNvPr>
          <p:cNvSpPr/>
          <p:nvPr/>
        </p:nvSpPr>
        <p:spPr>
          <a:xfrm>
            <a:off x="6149410" y="3212754"/>
            <a:ext cx="2313432" cy="2914777"/>
          </a:xfrm>
          <a:prstGeom prst="rect">
            <a:avLst/>
          </a:prstGeom>
          <a:solidFill>
            <a:schemeClr val="bg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171450" indent="-171450" algn="ctr" defTabSz="825500" hangingPunct="0">
              <a:buFont typeface="Arial" panose="020B0604020202020204" pitchFamily="34" charset="0"/>
              <a:buChar char="•"/>
            </a:pPr>
            <a:endParaRPr lang="en-US" sz="1000">
              <a:solidFill>
                <a:srgbClr val="FFFFFF"/>
              </a:solidFill>
              <a:latin typeface="IntelOne Display CY Regular" panose="020B0503020203020204" pitchFamily="34" charset="0"/>
              <a:cs typeface="Helvetica Neue Medium"/>
            </a:endParaRPr>
          </a:p>
        </p:txBody>
      </p:sp>
      <p:pic>
        <p:nvPicPr>
          <p:cNvPr id="25" name="Picture 24">
            <a:extLst>
              <a:ext uri="{FF2B5EF4-FFF2-40B4-BE49-F238E27FC236}">
                <a16:creationId xmlns:a16="http://schemas.microsoft.com/office/drawing/2014/main" id="{962DF082-A493-4FC4-936D-D324502349AD}"/>
              </a:ext>
            </a:extLst>
          </p:cNvPr>
          <p:cNvPicPr>
            <a:picLocks noChangeAspect="1"/>
          </p:cNvPicPr>
          <p:nvPr/>
        </p:nvPicPr>
        <p:blipFill>
          <a:blip r:embed="rId17"/>
          <a:stretch>
            <a:fillRect/>
          </a:stretch>
        </p:blipFill>
        <p:spPr>
          <a:xfrm>
            <a:off x="7340954" y="4652860"/>
            <a:ext cx="941722" cy="201936"/>
          </a:xfrm>
          <a:prstGeom prst="rect">
            <a:avLst/>
          </a:prstGeom>
        </p:spPr>
      </p:pic>
      <p:pic>
        <p:nvPicPr>
          <p:cNvPr id="26" name="Picture 25">
            <a:extLst>
              <a:ext uri="{FF2B5EF4-FFF2-40B4-BE49-F238E27FC236}">
                <a16:creationId xmlns:a16="http://schemas.microsoft.com/office/drawing/2014/main" id="{8059758F-6873-4504-BE43-74E6752A5D34}"/>
              </a:ext>
            </a:extLst>
          </p:cNvPr>
          <p:cNvPicPr>
            <a:picLocks noChangeAspect="1"/>
          </p:cNvPicPr>
          <p:nvPr/>
        </p:nvPicPr>
        <p:blipFill>
          <a:blip r:embed="rId18"/>
          <a:stretch>
            <a:fillRect/>
          </a:stretch>
        </p:blipFill>
        <p:spPr>
          <a:xfrm>
            <a:off x="7455876" y="3695327"/>
            <a:ext cx="774701" cy="403542"/>
          </a:xfrm>
          <a:prstGeom prst="rect">
            <a:avLst/>
          </a:prstGeom>
        </p:spPr>
      </p:pic>
      <p:pic>
        <p:nvPicPr>
          <p:cNvPr id="27" name="Picture 26">
            <a:extLst>
              <a:ext uri="{FF2B5EF4-FFF2-40B4-BE49-F238E27FC236}">
                <a16:creationId xmlns:a16="http://schemas.microsoft.com/office/drawing/2014/main" id="{691F8E02-B2F3-41DF-AC3A-152144223373}"/>
              </a:ext>
            </a:extLst>
          </p:cNvPr>
          <p:cNvPicPr>
            <a:picLocks noChangeAspect="1"/>
          </p:cNvPicPr>
          <p:nvPr/>
        </p:nvPicPr>
        <p:blipFill>
          <a:blip r:embed="rId19"/>
          <a:stretch>
            <a:fillRect/>
          </a:stretch>
        </p:blipFill>
        <p:spPr>
          <a:xfrm>
            <a:off x="7340954" y="4159282"/>
            <a:ext cx="767316" cy="398662"/>
          </a:xfrm>
          <a:prstGeom prst="rect">
            <a:avLst/>
          </a:prstGeom>
        </p:spPr>
      </p:pic>
      <p:pic>
        <p:nvPicPr>
          <p:cNvPr id="40" name="Picture 39">
            <a:extLst>
              <a:ext uri="{FF2B5EF4-FFF2-40B4-BE49-F238E27FC236}">
                <a16:creationId xmlns:a16="http://schemas.microsoft.com/office/drawing/2014/main" id="{0FF12F92-E231-479F-9D92-317F39DFD4BC}"/>
              </a:ext>
            </a:extLst>
          </p:cNvPr>
          <p:cNvPicPr>
            <a:picLocks noChangeAspect="1"/>
          </p:cNvPicPr>
          <p:nvPr/>
        </p:nvPicPr>
        <p:blipFill>
          <a:blip r:embed="rId20"/>
          <a:stretch>
            <a:fillRect/>
          </a:stretch>
        </p:blipFill>
        <p:spPr>
          <a:xfrm>
            <a:off x="6475760" y="4050368"/>
            <a:ext cx="527076" cy="440263"/>
          </a:xfrm>
          <a:prstGeom prst="rect">
            <a:avLst/>
          </a:prstGeom>
        </p:spPr>
      </p:pic>
      <p:pic>
        <p:nvPicPr>
          <p:cNvPr id="43" name="Picture 42">
            <a:extLst>
              <a:ext uri="{FF2B5EF4-FFF2-40B4-BE49-F238E27FC236}">
                <a16:creationId xmlns:a16="http://schemas.microsoft.com/office/drawing/2014/main" id="{BF378C5A-30FD-4C41-8085-2D718514A564}"/>
              </a:ext>
            </a:extLst>
          </p:cNvPr>
          <p:cNvPicPr>
            <a:picLocks noChangeAspect="1"/>
          </p:cNvPicPr>
          <p:nvPr/>
        </p:nvPicPr>
        <p:blipFill>
          <a:blip r:embed="rId14"/>
          <a:stretch>
            <a:fillRect/>
          </a:stretch>
        </p:blipFill>
        <p:spPr>
          <a:xfrm>
            <a:off x="6570679" y="4564609"/>
            <a:ext cx="374936" cy="374936"/>
          </a:xfrm>
          <a:prstGeom prst="rect">
            <a:avLst/>
          </a:prstGeom>
        </p:spPr>
      </p:pic>
      <p:pic>
        <p:nvPicPr>
          <p:cNvPr id="47" name="Picture 46">
            <a:extLst>
              <a:ext uri="{FF2B5EF4-FFF2-40B4-BE49-F238E27FC236}">
                <a16:creationId xmlns:a16="http://schemas.microsoft.com/office/drawing/2014/main" id="{6094DE45-CA7D-42E8-9174-EDEC8B06BF83}"/>
              </a:ext>
            </a:extLst>
          </p:cNvPr>
          <p:cNvPicPr>
            <a:picLocks noChangeAspect="1"/>
          </p:cNvPicPr>
          <p:nvPr/>
        </p:nvPicPr>
        <p:blipFill>
          <a:blip r:embed="rId13"/>
          <a:stretch>
            <a:fillRect/>
          </a:stretch>
        </p:blipFill>
        <p:spPr>
          <a:xfrm>
            <a:off x="6837496" y="5055761"/>
            <a:ext cx="737845" cy="220593"/>
          </a:xfrm>
          <a:prstGeom prst="rect">
            <a:avLst/>
          </a:prstGeom>
        </p:spPr>
      </p:pic>
      <p:grpSp>
        <p:nvGrpSpPr>
          <p:cNvPr id="64" name="Group 63">
            <a:extLst>
              <a:ext uri="{FF2B5EF4-FFF2-40B4-BE49-F238E27FC236}">
                <a16:creationId xmlns:a16="http://schemas.microsoft.com/office/drawing/2014/main" id="{DBE2CB16-9E94-4981-8605-2455A8803FB6}"/>
              </a:ext>
            </a:extLst>
          </p:cNvPr>
          <p:cNvGrpSpPr/>
          <p:nvPr/>
        </p:nvGrpSpPr>
        <p:grpSpPr>
          <a:xfrm>
            <a:off x="6149410" y="1572245"/>
            <a:ext cx="2322750" cy="1640509"/>
            <a:chOff x="6352403" y="1564015"/>
            <a:chExt cx="2322750" cy="1640509"/>
          </a:xfrm>
        </p:grpSpPr>
        <p:sp>
          <p:nvSpPr>
            <p:cNvPr id="56" name="Rectangle 55">
              <a:extLst>
                <a:ext uri="{FF2B5EF4-FFF2-40B4-BE49-F238E27FC236}">
                  <a16:creationId xmlns:a16="http://schemas.microsoft.com/office/drawing/2014/main" id="{D80C85CC-1F3F-4D94-8492-8C824F89A888}"/>
                </a:ext>
              </a:extLst>
            </p:cNvPr>
            <p:cNvSpPr/>
            <p:nvPr/>
          </p:nvSpPr>
          <p:spPr>
            <a:xfrm>
              <a:off x="6352403" y="1564015"/>
              <a:ext cx="2322750" cy="164050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182880" rIns="274320" rtlCol="0" anchor="t" anchorCtr="0"/>
            <a:lstStyle/>
            <a:p>
              <a:pPr algn="ctr" defTabSz="825500" hangingPunct="0"/>
              <a:r>
                <a:rPr lang="en-US" sz="1400">
                  <a:solidFill>
                    <a:schemeClr val="bg1"/>
                  </a:solidFill>
                  <a:latin typeface="IntelOne Display Light" panose="020B0403020203020204" pitchFamily="34" charset="0"/>
                  <a:sym typeface="Helvetica Neue Medium"/>
                </a:rPr>
                <a:t>Privacy-Preserving </a:t>
              </a:r>
            </a:p>
            <a:p>
              <a:pPr algn="ctr" defTabSz="825500" hangingPunct="0"/>
              <a:r>
                <a:rPr lang="en-US" sz="1400">
                  <a:solidFill>
                    <a:schemeClr val="bg1"/>
                  </a:solidFill>
                  <a:latin typeface="IntelOne Display Light" panose="020B0403020203020204" pitchFamily="34" charset="0"/>
                  <a:sym typeface="Helvetica Neue Medium"/>
                </a:rPr>
                <a:t>AI &amp; Analytics</a:t>
              </a: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r>
                <a:rPr lang="en-US" sz="1200">
                  <a:solidFill>
                    <a:schemeClr val="bg1"/>
                  </a:solidFill>
                  <a:latin typeface="IntelOne Display Light" panose="020B0403020203020204" pitchFamily="34" charset="0"/>
                  <a:sym typeface="Helvetica Neue Medium"/>
                </a:rPr>
                <a:t>Share and analyze privacy sensitive data sets</a:t>
              </a:r>
            </a:p>
          </p:txBody>
        </p:sp>
        <p:pic>
          <p:nvPicPr>
            <p:cNvPr id="17" name="Graphic 16" descr="Good Idea outline">
              <a:extLst>
                <a:ext uri="{FF2B5EF4-FFF2-40B4-BE49-F238E27FC236}">
                  <a16:creationId xmlns:a16="http://schemas.microsoft.com/office/drawing/2014/main" id="{B708F4B7-DF68-43D1-B1D6-533F4F80FC62}"/>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7285178" y="2252057"/>
              <a:ext cx="457200" cy="457200"/>
            </a:xfrm>
            <a:prstGeom prst="rect">
              <a:avLst/>
            </a:prstGeom>
          </p:spPr>
        </p:pic>
      </p:grpSp>
      <p:sp>
        <p:nvSpPr>
          <p:cNvPr id="72" name="Rectangle: Rounded Corners 71">
            <a:extLst>
              <a:ext uri="{FF2B5EF4-FFF2-40B4-BE49-F238E27FC236}">
                <a16:creationId xmlns:a16="http://schemas.microsoft.com/office/drawing/2014/main" id="{99E05C25-0B53-4FEB-86BB-B40C5BFBC6DD}"/>
              </a:ext>
            </a:extLst>
          </p:cNvPr>
          <p:cNvSpPr/>
          <p:nvPr/>
        </p:nvSpPr>
        <p:spPr>
          <a:xfrm>
            <a:off x="6128390" y="5400351"/>
            <a:ext cx="2322750" cy="712089"/>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defTabSz="825500" hangingPunct="0"/>
            <a:r>
              <a:rPr lang="en-US" sz="1200">
                <a:solidFill>
                  <a:schemeClr val="tx1">
                    <a:lumMod val="75000"/>
                  </a:schemeClr>
                </a:solidFill>
                <a:latin typeface="IntelOne Display Light" panose="020B0403020203020204" pitchFamily="34" charset="0"/>
                <a:sym typeface="Helvetica Neue Medium"/>
              </a:rPr>
              <a:t>Example : Privacy Preserving inferencing or training using a 3rd party environment</a:t>
            </a:r>
          </a:p>
        </p:txBody>
      </p:sp>
      <p:grpSp>
        <p:nvGrpSpPr>
          <p:cNvPr id="78" name="Group 77">
            <a:extLst>
              <a:ext uri="{FF2B5EF4-FFF2-40B4-BE49-F238E27FC236}">
                <a16:creationId xmlns:a16="http://schemas.microsoft.com/office/drawing/2014/main" id="{8169C2A0-9260-4F12-92C1-374548C5C410}"/>
              </a:ext>
            </a:extLst>
          </p:cNvPr>
          <p:cNvGrpSpPr/>
          <p:nvPr/>
        </p:nvGrpSpPr>
        <p:grpSpPr>
          <a:xfrm>
            <a:off x="8915195" y="1572245"/>
            <a:ext cx="2322750" cy="4555286"/>
            <a:chOff x="9262033" y="1572245"/>
            <a:chExt cx="2322750" cy="4555286"/>
          </a:xfrm>
        </p:grpSpPr>
        <p:sp>
          <p:nvSpPr>
            <p:cNvPr id="73" name="Rectangle 72">
              <a:extLst>
                <a:ext uri="{FF2B5EF4-FFF2-40B4-BE49-F238E27FC236}">
                  <a16:creationId xmlns:a16="http://schemas.microsoft.com/office/drawing/2014/main" id="{F262D6FF-A70C-4BD6-B26D-77BB0CBF2464}"/>
                </a:ext>
              </a:extLst>
            </p:cNvPr>
            <p:cNvSpPr/>
            <p:nvPr/>
          </p:nvSpPr>
          <p:spPr>
            <a:xfrm>
              <a:off x="9262720" y="3212754"/>
              <a:ext cx="2313432" cy="2914777"/>
            </a:xfrm>
            <a:prstGeom prst="rect">
              <a:avLst/>
            </a:prstGeom>
            <a:solidFill>
              <a:schemeClr val="bg1"/>
            </a:solidFill>
            <a:ln w="1270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171450" indent="-171450" algn="ctr" defTabSz="825500" hangingPunct="0">
                <a:buFont typeface="Arial" panose="020B0604020202020204" pitchFamily="34" charset="0"/>
                <a:buChar char="•"/>
              </a:pPr>
              <a:endParaRPr lang="en-US" sz="1000">
                <a:solidFill>
                  <a:srgbClr val="FFFFFF"/>
                </a:solidFill>
                <a:latin typeface="IntelOne Display CY Regular" panose="020B0503020203020204" pitchFamily="34" charset="0"/>
                <a:cs typeface="Helvetica Neue Medium"/>
              </a:endParaRPr>
            </a:p>
          </p:txBody>
        </p:sp>
        <p:pic>
          <p:nvPicPr>
            <p:cNvPr id="22" name="Picture 21">
              <a:extLst>
                <a:ext uri="{FF2B5EF4-FFF2-40B4-BE49-F238E27FC236}">
                  <a16:creationId xmlns:a16="http://schemas.microsoft.com/office/drawing/2014/main" id="{41E76823-D69C-42A1-8C68-47688877DC62}"/>
                </a:ext>
              </a:extLst>
            </p:cNvPr>
            <p:cNvPicPr>
              <a:picLocks noChangeAspect="1"/>
            </p:cNvPicPr>
            <p:nvPr/>
          </p:nvPicPr>
          <p:blipFill>
            <a:blip r:embed="rId23"/>
            <a:stretch>
              <a:fillRect/>
            </a:stretch>
          </p:blipFill>
          <p:spPr>
            <a:xfrm>
              <a:off x="9899000" y="3828976"/>
              <a:ext cx="947545" cy="193424"/>
            </a:xfrm>
            <a:prstGeom prst="rect">
              <a:avLst/>
            </a:prstGeom>
          </p:spPr>
        </p:pic>
        <p:pic>
          <p:nvPicPr>
            <p:cNvPr id="23" name="Picture 22">
              <a:extLst>
                <a:ext uri="{FF2B5EF4-FFF2-40B4-BE49-F238E27FC236}">
                  <a16:creationId xmlns:a16="http://schemas.microsoft.com/office/drawing/2014/main" id="{493B5714-B98B-4839-847F-1E7F210497E0}"/>
                </a:ext>
              </a:extLst>
            </p:cNvPr>
            <p:cNvPicPr>
              <a:picLocks noChangeAspect="1"/>
            </p:cNvPicPr>
            <p:nvPr/>
          </p:nvPicPr>
          <p:blipFill>
            <a:blip r:embed="rId24"/>
            <a:stretch>
              <a:fillRect/>
            </a:stretch>
          </p:blipFill>
          <p:spPr>
            <a:xfrm>
              <a:off x="10394604" y="4259734"/>
              <a:ext cx="1157135" cy="266700"/>
            </a:xfrm>
            <a:prstGeom prst="rect">
              <a:avLst/>
            </a:prstGeom>
          </p:spPr>
        </p:pic>
        <p:pic>
          <p:nvPicPr>
            <p:cNvPr id="29" name="Picture 28">
              <a:extLst>
                <a:ext uri="{FF2B5EF4-FFF2-40B4-BE49-F238E27FC236}">
                  <a16:creationId xmlns:a16="http://schemas.microsoft.com/office/drawing/2014/main" id="{CD47B095-1B04-4C82-A5AB-DE0032A0123C}"/>
                </a:ext>
              </a:extLst>
            </p:cNvPr>
            <p:cNvPicPr>
              <a:picLocks noChangeAspect="1"/>
            </p:cNvPicPr>
            <p:nvPr/>
          </p:nvPicPr>
          <p:blipFill>
            <a:blip r:embed="rId3"/>
            <a:stretch>
              <a:fillRect/>
            </a:stretch>
          </p:blipFill>
          <p:spPr>
            <a:xfrm>
              <a:off x="9388320" y="4294995"/>
              <a:ext cx="984734" cy="196178"/>
            </a:xfrm>
            <a:prstGeom prst="rect">
              <a:avLst/>
            </a:prstGeom>
          </p:spPr>
        </p:pic>
        <p:pic>
          <p:nvPicPr>
            <p:cNvPr id="41" name="Picture 40">
              <a:extLst>
                <a:ext uri="{FF2B5EF4-FFF2-40B4-BE49-F238E27FC236}">
                  <a16:creationId xmlns:a16="http://schemas.microsoft.com/office/drawing/2014/main" id="{32CF60F0-C099-4730-83FE-92EBD56A799C}"/>
                </a:ext>
              </a:extLst>
            </p:cNvPr>
            <p:cNvPicPr>
              <a:picLocks noChangeAspect="1"/>
            </p:cNvPicPr>
            <p:nvPr/>
          </p:nvPicPr>
          <p:blipFill>
            <a:blip r:embed="rId19"/>
            <a:stretch>
              <a:fillRect/>
            </a:stretch>
          </p:blipFill>
          <p:spPr>
            <a:xfrm>
              <a:off x="10373743" y="4642274"/>
              <a:ext cx="1020177" cy="530037"/>
            </a:xfrm>
            <a:prstGeom prst="rect">
              <a:avLst/>
            </a:prstGeom>
          </p:spPr>
        </p:pic>
        <p:pic>
          <p:nvPicPr>
            <p:cNvPr id="44" name="Picture 43">
              <a:extLst>
                <a:ext uri="{FF2B5EF4-FFF2-40B4-BE49-F238E27FC236}">
                  <a16:creationId xmlns:a16="http://schemas.microsoft.com/office/drawing/2014/main" id="{732B9E6F-FF4D-4A9F-B081-EDBC186FC98F}"/>
                </a:ext>
              </a:extLst>
            </p:cNvPr>
            <p:cNvPicPr>
              <a:picLocks noChangeAspect="1"/>
            </p:cNvPicPr>
            <p:nvPr/>
          </p:nvPicPr>
          <p:blipFill>
            <a:blip r:embed="rId14"/>
            <a:stretch>
              <a:fillRect/>
            </a:stretch>
          </p:blipFill>
          <p:spPr>
            <a:xfrm>
              <a:off x="9693219" y="4717584"/>
              <a:ext cx="374936" cy="374936"/>
            </a:xfrm>
            <a:prstGeom prst="rect">
              <a:avLst/>
            </a:prstGeom>
          </p:spPr>
        </p:pic>
        <p:grpSp>
          <p:nvGrpSpPr>
            <p:cNvPr id="63" name="Group 62">
              <a:extLst>
                <a:ext uri="{FF2B5EF4-FFF2-40B4-BE49-F238E27FC236}">
                  <a16:creationId xmlns:a16="http://schemas.microsoft.com/office/drawing/2014/main" id="{DC765AE0-184A-497A-99FC-8BC28BDA787D}"/>
                </a:ext>
              </a:extLst>
            </p:cNvPr>
            <p:cNvGrpSpPr/>
            <p:nvPr/>
          </p:nvGrpSpPr>
          <p:grpSpPr>
            <a:xfrm>
              <a:off x="9262033" y="1572245"/>
              <a:ext cx="2322750" cy="1640509"/>
              <a:chOff x="9272490" y="1575597"/>
              <a:chExt cx="2322750" cy="1640509"/>
            </a:xfrm>
          </p:grpSpPr>
          <p:sp>
            <p:nvSpPr>
              <p:cNvPr id="61" name="Rectangle 60">
                <a:extLst>
                  <a:ext uri="{FF2B5EF4-FFF2-40B4-BE49-F238E27FC236}">
                    <a16:creationId xmlns:a16="http://schemas.microsoft.com/office/drawing/2014/main" id="{07553FDD-D47A-4CD4-A602-ABBD3F7AF12E}"/>
                  </a:ext>
                </a:extLst>
              </p:cNvPr>
              <p:cNvSpPr/>
              <p:nvPr/>
            </p:nvSpPr>
            <p:spPr>
              <a:xfrm>
                <a:off x="9272490" y="1575597"/>
                <a:ext cx="2322750" cy="1640509"/>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t" anchorCtr="0"/>
              <a:lstStyle/>
              <a:p>
                <a:pPr algn="ctr" defTabSz="825500" hangingPunct="0"/>
                <a:r>
                  <a:rPr lang="en-US" sz="1400">
                    <a:solidFill>
                      <a:schemeClr val="bg1"/>
                    </a:solidFill>
                    <a:latin typeface="IntelOne Display Light" panose="020B0403020203020204" pitchFamily="34" charset="0"/>
                    <a:sym typeface="Helvetica Neue Medium"/>
                  </a:rPr>
                  <a:t>Trusted Secure Environments</a:t>
                </a: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endParaRPr lang="en-US" sz="1400">
                  <a:solidFill>
                    <a:schemeClr val="bg1"/>
                  </a:solidFill>
                  <a:latin typeface="IntelOne Display Light" panose="020B0403020203020204" pitchFamily="34" charset="0"/>
                  <a:sym typeface="Helvetica Neue Medium"/>
                </a:endParaRPr>
              </a:p>
              <a:p>
                <a:pPr algn="ctr" defTabSz="825500" hangingPunct="0"/>
                <a:r>
                  <a:rPr lang="en-US" sz="1200">
                    <a:solidFill>
                      <a:schemeClr val="bg1"/>
                    </a:solidFill>
                    <a:latin typeface="IntelOne Display Light" panose="020B0403020203020204" pitchFamily="34" charset="0"/>
                    <a:sym typeface="Helvetica Neue Medium"/>
                  </a:rPr>
                  <a:t>Highest level of assurance for business-critical applications</a:t>
                </a:r>
              </a:p>
            </p:txBody>
          </p:sp>
          <p:pic>
            <p:nvPicPr>
              <p:cNvPr id="16" name="Graphic 15" descr="Lock outline">
                <a:extLst>
                  <a:ext uri="{FF2B5EF4-FFF2-40B4-BE49-F238E27FC236}">
                    <a16:creationId xmlns:a16="http://schemas.microsoft.com/office/drawing/2014/main" id="{7EF6BA0A-482F-4CDB-9685-99BC4093F1BF}"/>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0155444" y="2202236"/>
                <a:ext cx="556843" cy="556843"/>
              </a:xfrm>
              <a:prstGeom prst="rect">
                <a:avLst/>
              </a:prstGeom>
            </p:spPr>
          </p:pic>
        </p:grpSp>
        <p:sp>
          <p:nvSpPr>
            <p:cNvPr id="74" name="Rectangle: Rounded Corners 73">
              <a:extLst>
                <a:ext uri="{FF2B5EF4-FFF2-40B4-BE49-F238E27FC236}">
                  <a16:creationId xmlns:a16="http://schemas.microsoft.com/office/drawing/2014/main" id="{DABE5603-388A-4176-9F85-636F79515551}"/>
                </a:ext>
              </a:extLst>
            </p:cNvPr>
            <p:cNvSpPr/>
            <p:nvPr/>
          </p:nvSpPr>
          <p:spPr>
            <a:xfrm>
              <a:off x="9262033" y="5392570"/>
              <a:ext cx="2322750" cy="712089"/>
            </a:xfrm>
            <a:prstGeom prst="round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t">
              <a:noAutofit/>
            </a:bodyPr>
            <a:lstStyle/>
            <a:p>
              <a:pPr algn="ctr" defTabSz="825500" hangingPunct="0"/>
              <a:r>
                <a:rPr lang="en-US" sz="1200">
                  <a:solidFill>
                    <a:schemeClr val="tx1">
                      <a:lumMod val="75000"/>
                    </a:schemeClr>
                  </a:solidFill>
                  <a:latin typeface="IntelOne Display Light" panose="020B0403020203020204" pitchFamily="34" charset="0"/>
                  <a:sym typeface="Helvetica Neue Medium"/>
                </a:rPr>
                <a:t>Example : Sovereign Cloud environment deployed on bare metal using containers</a:t>
              </a:r>
            </a:p>
          </p:txBody>
        </p:sp>
      </p:grpSp>
      <p:sp>
        <p:nvSpPr>
          <p:cNvPr id="79" name="Rectangle 78">
            <a:extLst>
              <a:ext uri="{FF2B5EF4-FFF2-40B4-BE49-F238E27FC236}">
                <a16:creationId xmlns:a16="http://schemas.microsoft.com/office/drawing/2014/main" id="{40568246-B3C1-4CC0-940A-4179251139C2}"/>
              </a:ext>
            </a:extLst>
          </p:cNvPr>
          <p:cNvSpPr/>
          <p:nvPr/>
        </p:nvSpPr>
        <p:spPr>
          <a:xfrm>
            <a:off x="11328743" y="1148245"/>
            <a:ext cx="27432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Rectangle 79">
            <a:extLst>
              <a:ext uri="{FF2B5EF4-FFF2-40B4-BE49-F238E27FC236}">
                <a16:creationId xmlns:a16="http://schemas.microsoft.com/office/drawing/2014/main" id="{3A919026-CEAD-482C-816C-2754C7E593BB}"/>
              </a:ext>
            </a:extLst>
          </p:cNvPr>
          <p:cNvSpPr/>
          <p:nvPr/>
        </p:nvSpPr>
        <p:spPr>
          <a:xfrm>
            <a:off x="11203672" y="1414905"/>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CF67EF0B-54F7-3D62-9A11-411834578F13}"/>
              </a:ext>
            </a:extLst>
          </p:cNvPr>
          <p:cNvPicPr>
            <a:picLocks noChangeAspect="1"/>
          </p:cNvPicPr>
          <p:nvPr/>
        </p:nvPicPr>
        <p:blipFill>
          <a:blip r:embed="rId27"/>
          <a:stretch>
            <a:fillRect/>
          </a:stretch>
        </p:blipFill>
        <p:spPr>
          <a:xfrm>
            <a:off x="6387430" y="3844493"/>
            <a:ext cx="1005840" cy="100583"/>
          </a:xfrm>
          <a:prstGeom prst="rect">
            <a:avLst/>
          </a:prstGeom>
        </p:spPr>
      </p:pic>
    </p:spTree>
    <p:extLst>
      <p:ext uri="{BB962C8B-B14F-4D97-AF65-F5344CB8AC3E}">
        <p14:creationId xmlns:p14="http://schemas.microsoft.com/office/powerpoint/2010/main" val="538851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A0332C-C310-2430-E6DF-1C7E41A58D85}"/>
              </a:ext>
            </a:extLst>
          </p:cNvPr>
          <p:cNvSpPr/>
          <p:nvPr/>
        </p:nvSpPr>
        <p:spPr>
          <a:xfrm>
            <a:off x="4383932" y="1997903"/>
            <a:ext cx="2769140" cy="201104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Confidential Computing Architecture</a:t>
            </a:r>
          </a:p>
        </p:txBody>
      </p:sp>
      <p:sp>
        <p:nvSpPr>
          <p:cNvPr id="12" name="Rectangle 11">
            <a:extLst>
              <a:ext uri="{FF2B5EF4-FFF2-40B4-BE49-F238E27FC236}">
                <a16:creationId xmlns:a16="http://schemas.microsoft.com/office/drawing/2014/main" id="{E775E8D6-4791-0187-FD49-6BF476601953}"/>
              </a:ext>
            </a:extLst>
          </p:cNvPr>
          <p:cNvSpPr/>
          <p:nvPr/>
        </p:nvSpPr>
        <p:spPr>
          <a:xfrm>
            <a:off x="4644451" y="4106602"/>
            <a:ext cx="2248102" cy="557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Compatible Hypervisor                        </a:t>
            </a:r>
          </a:p>
        </p:txBody>
      </p:sp>
      <p:sp>
        <p:nvSpPr>
          <p:cNvPr id="13" name="Text Placeholder 13">
            <a:extLst>
              <a:ext uri="{FF2B5EF4-FFF2-40B4-BE49-F238E27FC236}">
                <a16:creationId xmlns:a16="http://schemas.microsoft.com/office/drawing/2014/main" id="{18CD8110-F294-FC47-5387-1A2D655B5EF8}"/>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Attestation Services</a:t>
            </a:r>
          </a:p>
        </p:txBody>
      </p:sp>
      <p:sp>
        <p:nvSpPr>
          <p:cNvPr id="14" name="Rectangle 13">
            <a:extLst>
              <a:ext uri="{FF2B5EF4-FFF2-40B4-BE49-F238E27FC236}">
                <a16:creationId xmlns:a16="http://schemas.microsoft.com/office/drawing/2014/main" id="{FB3DB13A-9BCD-ED8E-F359-8144436E45D8}"/>
              </a:ext>
            </a:extLst>
          </p:cNvPr>
          <p:cNvSpPr/>
          <p:nvPr/>
        </p:nvSpPr>
        <p:spPr>
          <a:xfrm>
            <a:off x="776952" y="4547531"/>
            <a:ext cx="2448526" cy="9548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23" name="Rectangle 22">
            <a:extLst>
              <a:ext uri="{FF2B5EF4-FFF2-40B4-BE49-F238E27FC236}">
                <a16:creationId xmlns:a16="http://schemas.microsoft.com/office/drawing/2014/main" id="{E409BF23-80DC-1835-42AB-56B9085D990D}"/>
              </a:ext>
            </a:extLst>
          </p:cNvPr>
          <p:cNvSpPr/>
          <p:nvPr/>
        </p:nvSpPr>
        <p:spPr>
          <a:xfrm>
            <a:off x="8560110" y="454753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IntelOne Display Regular" panose="020B0503020203020204" pitchFamily="34" charset="0"/>
            </a:endParaRPr>
          </a:p>
        </p:txBody>
      </p:sp>
      <p:sp>
        <p:nvSpPr>
          <p:cNvPr id="24" name="TextBox 23">
            <a:extLst>
              <a:ext uri="{FF2B5EF4-FFF2-40B4-BE49-F238E27FC236}">
                <a16:creationId xmlns:a16="http://schemas.microsoft.com/office/drawing/2014/main" id="{56377CBD-841D-0C96-A242-D0E48FAFEE39}"/>
              </a:ext>
            </a:extLst>
          </p:cNvPr>
          <p:cNvSpPr txBox="1"/>
          <p:nvPr/>
        </p:nvSpPr>
        <p:spPr>
          <a:xfrm>
            <a:off x="9348743" y="4840279"/>
            <a:ext cx="146500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1200" i="0" u="none" strike="noStrike" cap="none" spc="0" normalizeH="0" baseline="0">
                <a:solidFill>
                  <a:schemeClr val="tx2"/>
                </a:solidFill>
                <a:effectLst/>
                <a:uFillTx/>
                <a:latin typeface="IntelOne Text" panose="020B0503020203020204" pitchFamily="34" charset="0"/>
                <a:sym typeface="Helvetica Neue"/>
              </a:rPr>
              <a:t>Key Management Service</a:t>
            </a:r>
          </a:p>
        </p:txBody>
      </p:sp>
      <p:sp>
        <p:nvSpPr>
          <p:cNvPr id="16" name="TextBox 15">
            <a:extLst>
              <a:ext uri="{FF2B5EF4-FFF2-40B4-BE49-F238E27FC236}">
                <a16:creationId xmlns:a16="http://schemas.microsoft.com/office/drawing/2014/main" id="{10BEFE02-3872-55ED-50B4-6B2442B7C05D}"/>
              </a:ext>
            </a:extLst>
          </p:cNvPr>
          <p:cNvSpPr txBox="1"/>
          <p:nvPr/>
        </p:nvSpPr>
        <p:spPr>
          <a:xfrm>
            <a:off x="7523671" y="2422385"/>
            <a:ext cx="2628347" cy="184666"/>
          </a:xfrm>
          <a:prstGeom prst="rect">
            <a:avLst/>
          </a:prstGeom>
          <a:noFill/>
        </p:spPr>
        <p:txBody>
          <a:bodyPr wrap="square" lIns="0" tIns="0" rIns="0" bIns="0" rtlCol="0" anchor="ctr">
            <a:spAutoFit/>
          </a:bodyPr>
          <a:lstStyle/>
          <a:p>
            <a:r>
              <a:rPr lang="en-US" sz="1200">
                <a:solidFill>
                  <a:schemeClr val="tx2"/>
                </a:solidFill>
                <a:latin typeface="IntelOne Text" panose="020B0503020203020204" pitchFamily="34" charset="0"/>
                <a:sym typeface="Helvetica Neue Medium"/>
              </a:rPr>
              <a:t>Trusted Execution Environment</a:t>
            </a:r>
          </a:p>
        </p:txBody>
      </p:sp>
      <p:sp>
        <p:nvSpPr>
          <p:cNvPr id="19" name="Rectangle 18">
            <a:extLst>
              <a:ext uri="{FF2B5EF4-FFF2-40B4-BE49-F238E27FC236}">
                <a16:creationId xmlns:a16="http://schemas.microsoft.com/office/drawing/2014/main" id="{CCF283A1-97B4-B5D1-0AAF-B6C6104BBA1D}"/>
              </a:ext>
            </a:extLst>
          </p:cNvPr>
          <p:cNvSpPr/>
          <p:nvPr/>
        </p:nvSpPr>
        <p:spPr>
          <a:xfrm>
            <a:off x="3127910" y="4266957"/>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3E78C9-C4ED-35FF-692A-B40FC07455CC}"/>
              </a:ext>
            </a:extLst>
          </p:cNvPr>
          <p:cNvSpPr/>
          <p:nvPr/>
        </p:nvSpPr>
        <p:spPr>
          <a:xfrm>
            <a:off x="3219350" y="4361524"/>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4C8F3B-743D-BA13-60F1-1CEB60E92CDA}"/>
              </a:ext>
            </a:extLst>
          </p:cNvPr>
          <p:cNvSpPr/>
          <p:nvPr/>
        </p:nvSpPr>
        <p:spPr>
          <a:xfrm>
            <a:off x="4644451" y="2272223"/>
            <a:ext cx="2248102" cy="14916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Confidential Data</a:t>
            </a:r>
          </a:p>
          <a:p>
            <a:pPr algn="ctr"/>
            <a:endParaRPr lang="en-US" sz="1200">
              <a:solidFill>
                <a:schemeClr val="tx2"/>
              </a:solidFill>
              <a:latin typeface="IntelOne Text" panose="020B0503020203020204" pitchFamily="34" charset="0"/>
            </a:endParaRPr>
          </a:p>
          <a:p>
            <a:pPr algn="ctr"/>
            <a:r>
              <a:rPr lang="en-US" sz="1200">
                <a:solidFill>
                  <a:schemeClr val="tx2"/>
                </a:solidFill>
                <a:latin typeface="IntelOne Text" panose="020B0503020203020204" pitchFamily="34" charset="0"/>
              </a:rPr>
              <a:t>Compatible Software                        </a:t>
            </a:r>
          </a:p>
        </p:txBody>
      </p:sp>
      <p:sp>
        <p:nvSpPr>
          <p:cNvPr id="5" name="Freeform: Shape 4">
            <a:extLst>
              <a:ext uri="{FF2B5EF4-FFF2-40B4-BE49-F238E27FC236}">
                <a16:creationId xmlns:a16="http://schemas.microsoft.com/office/drawing/2014/main" id="{3CDE208F-BFE1-BA0D-E2DB-9E7222D02CBC}"/>
              </a:ext>
            </a:extLst>
          </p:cNvPr>
          <p:cNvSpPr/>
          <p:nvPr/>
        </p:nvSpPr>
        <p:spPr>
          <a:xfrm flipH="1" flipV="1">
            <a:off x="7029853" y="2471362"/>
            <a:ext cx="432804" cy="45719"/>
          </a:xfrm>
          <a:custGeom>
            <a:avLst/>
            <a:gdLst>
              <a:gd name="connsiteX0" fmla="*/ 0 w 2762864"/>
              <a:gd name="connsiteY0" fmla="*/ 904568 h 904568"/>
              <a:gd name="connsiteX1" fmla="*/ 2762864 w 2762864"/>
              <a:gd name="connsiteY1" fmla="*/ 904568 h 904568"/>
              <a:gd name="connsiteX2" fmla="*/ 2762864 w 2762864"/>
              <a:gd name="connsiteY2" fmla="*/ 0 h 904568"/>
              <a:gd name="connsiteX0" fmla="*/ 0 w 3296868"/>
              <a:gd name="connsiteY0" fmla="*/ 711329 h 711329"/>
              <a:gd name="connsiteX1" fmla="*/ 2762864 w 3296868"/>
              <a:gd name="connsiteY1" fmla="*/ 711329 h 711329"/>
              <a:gd name="connsiteX2" fmla="*/ 3296868 w 3296868"/>
              <a:gd name="connsiteY2" fmla="*/ 0 h 711329"/>
              <a:gd name="connsiteX0" fmla="*/ 0 w 2762864"/>
              <a:gd name="connsiteY0" fmla="*/ 0 h 0"/>
              <a:gd name="connsiteX1" fmla="*/ 2762864 w 2762864"/>
              <a:gd name="connsiteY1" fmla="*/ 0 h 0"/>
            </a:gdLst>
            <a:ahLst/>
            <a:cxnLst>
              <a:cxn ang="0">
                <a:pos x="connsiteX0" y="connsiteY0"/>
              </a:cxn>
              <a:cxn ang="0">
                <a:pos x="connsiteX1" y="connsiteY1"/>
              </a:cxn>
            </a:cxnLst>
            <a:rect l="l" t="t" r="r" b="b"/>
            <a:pathLst>
              <a:path w="2762864">
                <a:moveTo>
                  <a:pt x="0" y="0"/>
                </a:moveTo>
                <a:lnTo>
                  <a:pt x="2762864" y="0"/>
                </a:lnTo>
              </a:path>
            </a:pathLst>
          </a:custGeom>
          <a:ln w="22225">
            <a:solidFill>
              <a:schemeClr val="accent1"/>
            </a:solidFill>
            <a:headEnd type="none" w="med" len="med"/>
            <a:tailEnd type="oval" w="sm"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Freeform: Shape 2">
            <a:extLst>
              <a:ext uri="{FF2B5EF4-FFF2-40B4-BE49-F238E27FC236}">
                <a16:creationId xmlns:a16="http://schemas.microsoft.com/office/drawing/2014/main" id="{F5FC3543-57E3-9B1D-B3E2-C1D2967D6AA4}"/>
              </a:ext>
            </a:extLst>
          </p:cNvPr>
          <p:cNvSpPr/>
          <p:nvPr/>
        </p:nvSpPr>
        <p:spPr>
          <a:xfrm>
            <a:off x="3286352" y="4046704"/>
            <a:ext cx="1146102" cy="995401"/>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endParaRPr>
          </a:p>
        </p:txBody>
      </p:sp>
      <p:sp>
        <p:nvSpPr>
          <p:cNvPr id="7" name="Freeform: Shape 6">
            <a:extLst>
              <a:ext uri="{FF2B5EF4-FFF2-40B4-BE49-F238E27FC236}">
                <a16:creationId xmlns:a16="http://schemas.microsoft.com/office/drawing/2014/main" id="{622ADFDA-33DA-8D69-E329-99C68EF09854}"/>
              </a:ext>
            </a:extLst>
          </p:cNvPr>
          <p:cNvSpPr/>
          <p:nvPr/>
        </p:nvSpPr>
        <p:spPr>
          <a:xfrm flipH="1">
            <a:off x="7099776" y="4045445"/>
            <a:ext cx="1409226" cy="1001792"/>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8" name="TextBox 7">
            <a:extLst>
              <a:ext uri="{FF2B5EF4-FFF2-40B4-BE49-F238E27FC236}">
                <a16:creationId xmlns:a16="http://schemas.microsoft.com/office/drawing/2014/main" id="{86202990-A2A4-476B-F302-6C80665BF82E}"/>
              </a:ext>
            </a:extLst>
          </p:cNvPr>
          <p:cNvSpPr txBox="1"/>
          <p:nvPr/>
        </p:nvSpPr>
        <p:spPr>
          <a:xfrm>
            <a:off x="1474795" y="4932612"/>
            <a:ext cx="146500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sz="1200" i="0" u="none" strike="noStrike" cap="none" spc="0" normalizeH="0" baseline="0">
                <a:solidFill>
                  <a:schemeClr val="tx2"/>
                </a:solidFill>
                <a:effectLst/>
                <a:uFillTx/>
                <a:latin typeface="IntelOne Display Regular" panose="020B0503020203020204" pitchFamily="34" charset="0"/>
              </a:defRPr>
            </a:lvl1pPr>
          </a:lstStyle>
          <a:p>
            <a:r>
              <a:rPr lang="en-US">
                <a:solidFill>
                  <a:schemeClr val="bg1"/>
                </a:solidFill>
                <a:latin typeface="IntelOne Text Medium" panose="020B0703020203020204" pitchFamily="34" charset="0"/>
                <a:sym typeface="Helvetica Neue"/>
              </a:rPr>
              <a:t>Attestation Service</a:t>
            </a:r>
          </a:p>
        </p:txBody>
      </p:sp>
      <p:pic>
        <p:nvPicPr>
          <p:cNvPr id="9" name="Picture 8">
            <a:extLst>
              <a:ext uri="{FF2B5EF4-FFF2-40B4-BE49-F238E27FC236}">
                <a16:creationId xmlns:a16="http://schemas.microsoft.com/office/drawing/2014/main" id="{ECCFB04A-EF1F-883C-A205-1B7489C23EB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7745" y="4619373"/>
            <a:ext cx="772272" cy="772272"/>
          </a:xfrm>
          <a:prstGeom prst="rect">
            <a:avLst/>
          </a:prstGeom>
        </p:spPr>
      </p:pic>
      <p:pic>
        <p:nvPicPr>
          <p:cNvPr id="10" name="Picture 9">
            <a:extLst>
              <a:ext uri="{FF2B5EF4-FFF2-40B4-BE49-F238E27FC236}">
                <a16:creationId xmlns:a16="http://schemas.microsoft.com/office/drawing/2014/main" id="{0F5E4C88-F3CF-5A68-CEB5-D469C85A0B3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801" y="4647352"/>
            <a:ext cx="737627" cy="737627"/>
          </a:xfrm>
          <a:prstGeom prst="rect">
            <a:avLst/>
          </a:prstGeom>
        </p:spPr>
      </p:pic>
      <p:sp>
        <p:nvSpPr>
          <p:cNvPr id="11" name="Rectangle 10">
            <a:extLst>
              <a:ext uri="{FF2B5EF4-FFF2-40B4-BE49-F238E27FC236}">
                <a16:creationId xmlns:a16="http://schemas.microsoft.com/office/drawing/2014/main" id="{21A0F012-C5F2-BFB2-8001-351593782E3C}"/>
              </a:ext>
            </a:extLst>
          </p:cNvPr>
          <p:cNvSpPr/>
          <p:nvPr/>
        </p:nvSpPr>
        <p:spPr>
          <a:xfrm>
            <a:off x="4461571" y="2089343"/>
            <a:ext cx="182880"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6657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9F24-7FF9-43A4-84E1-B38E774786D6}"/>
              </a:ext>
            </a:extLst>
          </p:cNvPr>
          <p:cNvSpPr>
            <a:spLocks noGrp="1"/>
          </p:cNvSpPr>
          <p:nvPr>
            <p:ph type="title"/>
          </p:nvPr>
        </p:nvSpPr>
        <p:spPr/>
        <p:txBody>
          <a:bodyPr/>
          <a:lstStyle/>
          <a:p>
            <a:r>
              <a:rPr lang="en-US"/>
              <a:t>Important Legal Information</a:t>
            </a:r>
          </a:p>
        </p:txBody>
      </p:sp>
      <p:sp>
        <p:nvSpPr>
          <p:cNvPr id="3" name="Content Placeholder 2">
            <a:extLst>
              <a:ext uri="{FF2B5EF4-FFF2-40B4-BE49-F238E27FC236}">
                <a16:creationId xmlns:a16="http://schemas.microsoft.com/office/drawing/2014/main" id="{EA9B7CD0-4217-446F-8CD7-6AC81D13B9B5}"/>
              </a:ext>
            </a:extLst>
          </p:cNvPr>
          <p:cNvSpPr>
            <a:spLocks noGrp="1"/>
          </p:cNvSpPr>
          <p:nvPr>
            <p:ph idx="1"/>
          </p:nvPr>
        </p:nvSpPr>
        <p:spPr>
          <a:xfrm>
            <a:off x="381000" y="1585028"/>
            <a:ext cx="11061583" cy="4689908"/>
          </a:xfrm>
        </p:spPr>
        <p:txBody>
          <a:bodyPr>
            <a:normAutofit/>
          </a:bodyPr>
          <a:lstStyle/>
          <a:p>
            <a:pPr>
              <a:lnSpc>
                <a:spcPct val="100000"/>
              </a:lnSpc>
              <a:spcBef>
                <a:spcPts val="2400"/>
              </a:spcBef>
            </a:pPr>
            <a:r>
              <a:rPr lang="en-US" sz="1800"/>
              <a:t>Intel technologies may require enabled hardware, software or service activation.</a:t>
            </a:r>
          </a:p>
          <a:p>
            <a:pPr>
              <a:lnSpc>
                <a:spcPct val="100000"/>
              </a:lnSpc>
              <a:spcBef>
                <a:spcPts val="2400"/>
              </a:spcBef>
            </a:pPr>
            <a:r>
              <a:rPr lang="en-US" sz="1800"/>
              <a:t>No product or component can be absolutely secure. </a:t>
            </a:r>
          </a:p>
          <a:p>
            <a:pPr>
              <a:lnSpc>
                <a:spcPct val="100000"/>
              </a:lnSpc>
              <a:spcBef>
                <a:spcPts val="2400"/>
              </a:spcBef>
            </a:pPr>
            <a:r>
              <a:rPr lang="en-US" sz="1800"/>
              <a:t>Performance varies by use, configuration and other factors. Learn more on the </a:t>
            </a:r>
            <a:r>
              <a:rPr lang="en-US" sz="1800">
                <a:hlinkClick r:id="rId2"/>
              </a:rPr>
              <a:t>Performance Index </a:t>
            </a:r>
            <a:r>
              <a:rPr lang="en-US" sz="1800"/>
              <a:t>site. </a:t>
            </a:r>
          </a:p>
          <a:p>
            <a:pPr>
              <a:lnSpc>
                <a:spcPct val="100000"/>
              </a:lnSpc>
              <a:spcBef>
                <a:spcPts val="2400"/>
              </a:spcBef>
            </a:pPr>
            <a:r>
              <a:rPr lang="en-US" sz="1800"/>
              <a:t>Performance results are based on testing as of dates shown in configurations and may not reflect all publicly available updates.  See backup for configuration details. </a:t>
            </a:r>
          </a:p>
          <a:p>
            <a:pPr>
              <a:lnSpc>
                <a:spcPct val="100000"/>
              </a:lnSpc>
              <a:spcBef>
                <a:spcPts val="2400"/>
              </a:spcBef>
            </a:pPr>
            <a:r>
              <a:rPr lang="en-US" sz="1800"/>
              <a:t>Your costs and results may vary. </a:t>
            </a:r>
          </a:p>
          <a:p>
            <a:pPr>
              <a:lnSpc>
                <a:spcPct val="100000"/>
              </a:lnSpc>
              <a:spcBef>
                <a:spcPts val="2400"/>
              </a:spcBef>
            </a:pPr>
            <a:r>
              <a:rPr lang="en-US" sz="1800"/>
              <a:t>© Intel Corporation.  Intel, the Intel logo, and other Intel marks are trademarks of Intel Corporation or its subsidiaries.  Other names and brands may be claimed as the property of others. </a:t>
            </a:r>
          </a:p>
        </p:txBody>
      </p:sp>
    </p:spTree>
    <p:extLst>
      <p:ext uri="{BB962C8B-B14F-4D97-AF65-F5344CB8AC3E}">
        <p14:creationId xmlns:p14="http://schemas.microsoft.com/office/powerpoint/2010/main" val="33915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F4494-E72D-4715-A1A8-3FB8530BC61D}"/>
              </a:ext>
            </a:extLst>
          </p:cNvPr>
          <p:cNvSpPr>
            <a:spLocks noGrp="1"/>
          </p:cNvSpPr>
          <p:nvPr>
            <p:ph type="title"/>
          </p:nvPr>
        </p:nvSpPr>
        <p:spPr/>
        <p:txBody>
          <a:bodyPr/>
          <a:lstStyle/>
          <a:p>
            <a:r>
              <a:rPr lang="en-US"/>
              <a:t>Confidential Computing Architecture</a:t>
            </a:r>
          </a:p>
        </p:txBody>
      </p:sp>
      <p:sp>
        <p:nvSpPr>
          <p:cNvPr id="3" name="Content Placeholder 2">
            <a:extLst>
              <a:ext uri="{FF2B5EF4-FFF2-40B4-BE49-F238E27FC236}">
                <a16:creationId xmlns:a16="http://schemas.microsoft.com/office/drawing/2014/main" id="{39422240-1D6B-4730-91C2-C4C43483FEFA}"/>
              </a:ext>
            </a:extLst>
          </p:cNvPr>
          <p:cNvSpPr>
            <a:spLocks noGrp="1"/>
          </p:cNvSpPr>
          <p:nvPr>
            <p:ph sz="quarter" idx="4294967295"/>
          </p:nvPr>
        </p:nvSpPr>
        <p:spPr>
          <a:xfrm>
            <a:off x="440986" y="2104103"/>
            <a:ext cx="4980563" cy="3601340"/>
          </a:xfrm>
          <a:solidFill>
            <a:schemeClr val="bg1">
              <a:lumMod val="95000"/>
            </a:schemeClr>
          </a:solidFill>
        </p:spPr>
        <p:txBody>
          <a:bodyPr lIns="457200" tIns="0" rIns="411480" bIns="0" anchor="ctr">
            <a:normAutofit/>
          </a:bodyPr>
          <a:lstStyle/>
          <a:p>
            <a:pPr marL="0" indent="0">
              <a:lnSpc>
                <a:spcPct val="100000"/>
              </a:lnSpc>
              <a:spcBef>
                <a:spcPts val="400"/>
              </a:spcBef>
              <a:buNone/>
            </a:pPr>
            <a:r>
              <a:rPr lang="en-US" sz="1400">
                <a:latin typeface="IntelOne Text" panose="020B0503020203020204" pitchFamily="34" charset="0"/>
              </a:rPr>
              <a:t>Attestation cryptographically verifies the Confidential Computing environment</a:t>
            </a:r>
          </a:p>
          <a:p>
            <a:pPr marL="0" indent="0">
              <a:lnSpc>
                <a:spcPct val="100000"/>
              </a:lnSpc>
              <a:spcBef>
                <a:spcPts val="400"/>
              </a:spcBef>
              <a:buNone/>
            </a:pPr>
            <a:endParaRPr lang="en-US" sz="1400">
              <a:latin typeface="IntelOne Text" panose="020B0503020203020204" pitchFamily="34" charset="0"/>
            </a:endParaRPr>
          </a:p>
          <a:p>
            <a:pPr marL="0" indent="0">
              <a:lnSpc>
                <a:spcPct val="100000"/>
              </a:lnSpc>
              <a:spcBef>
                <a:spcPts val="400"/>
              </a:spcBef>
              <a:buNone/>
            </a:pPr>
            <a:r>
              <a:rPr lang="en-US" sz="1400">
                <a:latin typeface="IntelOne Text" panose="020B0503020203020204" pitchFamily="34" charset="0"/>
              </a:rPr>
              <a:t>Attestation reports can be requested at any time by any authorized party</a:t>
            </a:r>
          </a:p>
          <a:p>
            <a:pPr marL="0" indent="0">
              <a:lnSpc>
                <a:spcPct val="100000"/>
              </a:lnSpc>
              <a:spcBef>
                <a:spcPts val="400"/>
              </a:spcBef>
              <a:buNone/>
            </a:pPr>
            <a:endParaRPr lang="en-US" sz="1400">
              <a:latin typeface="IntelOne Text" panose="020B0503020203020204" pitchFamily="34" charset="0"/>
            </a:endParaRPr>
          </a:p>
          <a:p>
            <a:pPr marL="0" indent="0">
              <a:lnSpc>
                <a:spcPct val="100000"/>
              </a:lnSpc>
              <a:spcBef>
                <a:spcPts val="400"/>
              </a:spcBef>
              <a:buNone/>
            </a:pPr>
            <a:r>
              <a:rPr lang="en-US" sz="1400">
                <a:latin typeface="IntelOne Text" panose="020B0503020203020204" pitchFamily="34" charset="0"/>
              </a:rPr>
              <a:t>Attestation provides assurance that environment is genuine, up-to-date, and launched as expected</a:t>
            </a:r>
          </a:p>
          <a:p>
            <a:pPr marL="0" indent="0">
              <a:lnSpc>
                <a:spcPct val="100000"/>
              </a:lnSpc>
              <a:spcBef>
                <a:spcPts val="400"/>
              </a:spcBef>
              <a:buNone/>
            </a:pPr>
            <a:endParaRPr lang="en-US" sz="1400">
              <a:latin typeface="IntelOne Text" panose="020B0503020203020204" pitchFamily="34" charset="0"/>
            </a:endParaRPr>
          </a:p>
          <a:p>
            <a:pPr marL="0" indent="0">
              <a:lnSpc>
                <a:spcPct val="100000"/>
              </a:lnSpc>
              <a:spcBef>
                <a:spcPts val="400"/>
              </a:spcBef>
              <a:buNone/>
            </a:pPr>
            <a:r>
              <a:rPr lang="en-US" sz="1400">
                <a:latin typeface="IntelOne Text" panose="020B0503020203020204" pitchFamily="34" charset="0"/>
              </a:rPr>
              <a:t>Intel SGX provides attestation of correct application load</a:t>
            </a:r>
          </a:p>
        </p:txBody>
      </p:sp>
      <p:graphicFrame>
        <p:nvGraphicFramePr>
          <p:cNvPr id="6" name="Table 6">
            <a:extLst>
              <a:ext uri="{FF2B5EF4-FFF2-40B4-BE49-F238E27FC236}">
                <a16:creationId xmlns:a16="http://schemas.microsoft.com/office/drawing/2014/main" id="{34322102-D7EE-49D3-A233-276E234D038E}"/>
              </a:ext>
            </a:extLst>
          </p:cNvPr>
          <p:cNvGraphicFramePr>
            <a:graphicFrameLocks noGrp="1"/>
          </p:cNvGraphicFramePr>
          <p:nvPr>
            <p:extLst>
              <p:ext uri="{D42A27DB-BD31-4B8C-83A1-F6EECF244321}">
                <p14:modId xmlns:p14="http://schemas.microsoft.com/office/powerpoint/2010/main" val="4150680515"/>
              </p:ext>
            </p:extLst>
          </p:nvPr>
        </p:nvGraphicFramePr>
        <p:xfrm>
          <a:off x="5674468" y="2104101"/>
          <a:ext cx="5798578" cy="3601340"/>
        </p:xfrm>
        <a:graphic>
          <a:graphicData uri="http://schemas.openxmlformats.org/drawingml/2006/table">
            <a:tbl>
              <a:tblPr firstRow="1" bandRow="1">
                <a:tableStyleId>{5940675A-B579-460E-94D1-54222C63F5DA}</a:tableStyleId>
              </a:tblPr>
              <a:tblGrid>
                <a:gridCol w="3786898">
                  <a:extLst>
                    <a:ext uri="{9D8B030D-6E8A-4147-A177-3AD203B41FA5}">
                      <a16:colId xmlns:a16="http://schemas.microsoft.com/office/drawing/2014/main" val="3246726223"/>
                    </a:ext>
                  </a:extLst>
                </a:gridCol>
                <a:gridCol w="1005840">
                  <a:extLst>
                    <a:ext uri="{9D8B030D-6E8A-4147-A177-3AD203B41FA5}">
                      <a16:colId xmlns:a16="http://schemas.microsoft.com/office/drawing/2014/main" val="1096080371"/>
                    </a:ext>
                  </a:extLst>
                </a:gridCol>
                <a:gridCol w="1005840">
                  <a:extLst>
                    <a:ext uri="{9D8B030D-6E8A-4147-A177-3AD203B41FA5}">
                      <a16:colId xmlns:a16="http://schemas.microsoft.com/office/drawing/2014/main" val="2753244922"/>
                    </a:ext>
                  </a:extLst>
                </a:gridCol>
              </a:tblGrid>
              <a:tr h="716900">
                <a:tc>
                  <a:txBody>
                    <a:bodyPr/>
                    <a:lstStyle/>
                    <a:p>
                      <a:pPr algn="l"/>
                      <a:r>
                        <a:rPr lang="en-US" sz="1400">
                          <a:solidFill>
                            <a:schemeClr val="bg1"/>
                          </a:solidFill>
                          <a:latin typeface="IntelOne Text Medium" panose="020B0703020203020204" pitchFamily="34" charset="0"/>
                        </a:rPr>
                        <a:t>Verification Reported</a:t>
                      </a:r>
                    </a:p>
                  </a:txBody>
                  <a:tcPr marL="274320" marR="182880" anchor="ctr">
                    <a:lnL w="12700" cap="flat" cmpd="sng" algn="ctr">
                      <a:no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a:solidFill>
                            <a:schemeClr val="bg1"/>
                          </a:solidFill>
                          <a:latin typeface="IntelOne Text Medium" panose="020B0703020203020204" pitchFamily="34" charset="0"/>
                        </a:rPr>
                        <a:t>Intel SGX</a:t>
                      </a:r>
                    </a:p>
                  </a:txBody>
                  <a:tcPr marL="182880" marR="182880" anchor="ctr">
                    <a:lnL w="6350" cap="flat" cmpd="sng" algn="ctr">
                      <a:solidFill>
                        <a:schemeClr val="accent1">
                          <a:lumMod val="20000"/>
                          <a:lumOff val="80000"/>
                        </a:schemeClr>
                      </a:solid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tc>
                  <a:txBody>
                    <a:bodyPr/>
                    <a:lstStyle/>
                    <a:p>
                      <a:pPr algn="ctr"/>
                      <a:r>
                        <a:rPr lang="en-US" sz="1400">
                          <a:solidFill>
                            <a:schemeClr val="bg1"/>
                          </a:solidFill>
                          <a:latin typeface="IntelOne Text Medium" panose="020B0703020203020204" pitchFamily="34" charset="0"/>
                        </a:rPr>
                        <a:t>Intel TDX</a:t>
                      </a:r>
                    </a:p>
                  </a:txBody>
                  <a:tcPr marL="182880" marR="182880" anchor="ctr">
                    <a:lnL w="635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81059763"/>
                  </a:ext>
                </a:extLst>
              </a:tr>
              <a:tr h="721110">
                <a:tc>
                  <a:txBody>
                    <a:bodyPr/>
                    <a:lstStyle/>
                    <a:p>
                      <a:pPr marL="0" marR="0" lvl="0" indent="0" algn="l" defTabSz="609600" rtl="0" eaLnBrk="1" fontAlgn="auto" latinLnBrk="0" hangingPunct="1">
                        <a:lnSpc>
                          <a:spcPct val="100000"/>
                        </a:lnSpc>
                        <a:spcBef>
                          <a:spcPts val="0"/>
                        </a:spcBef>
                        <a:spcAft>
                          <a:spcPts val="0"/>
                        </a:spcAft>
                        <a:buClrTx/>
                        <a:buSzTx/>
                        <a:buFontTx/>
                        <a:buNone/>
                        <a:tabLst/>
                        <a:defRPr/>
                      </a:pPr>
                      <a:r>
                        <a:rPr lang="en-US" sz="1400" b="0" i="0" u="none" strike="noStrike" cap="none" spc="0" baseline="0">
                          <a:solidFill>
                            <a:schemeClr val="bg2"/>
                          </a:solidFill>
                          <a:uFillTx/>
                          <a:latin typeface="IntelOne Text Light" panose="020B0403020203020204" pitchFamily="34" charset="0"/>
                          <a:ea typeface="Helvetica Neue Medium"/>
                          <a:cs typeface="Helvetica Neue Medium"/>
                          <a:sym typeface="Helvetica Neue Medium"/>
                        </a:rPr>
                        <a:t>Genuine Intel SGX or Intel TDX-enabled processor</a:t>
                      </a:r>
                    </a:p>
                  </a:txBody>
                  <a:tcPr marL="274320" marR="274320" anchor="ctr">
                    <a:lnL w="12700" cap="flat" cmpd="sng" algn="ctr">
                      <a:no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a:latin typeface="+mj-lt"/>
                      </a:endParaRPr>
                    </a:p>
                  </a:txBody>
                  <a:tcPr marL="182880" marR="182880" anchor="ctr">
                    <a:lnL w="6350" cap="flat" cmpd="sng" algn="ctr">
                      <a:solidFill>
                        <a:schemeClr val="accent1">
                          <a:lumMod val="20000"/>
                          <a:lumOff val="80000"/>
                        </a:schemeClr>
                      </a:solid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a:latin typeface="+mj-lt"/>
                      </a:endParaRPr>
                    </a:p>
                  </a:txBody>
                  <a:tcPr marL="182880" marR="182880" anchor="ctr">
                    <a:lnL w="635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016940686"/>
                  </a:ext>
                </a:extLst>
              </a:tr>
              <a:tr h="721110">
                <a:tc>
                  <a:txBody>
                    <a:bodyPr/>
                    <a:lstStyle/>
                    <a:p>
                      <a:pPr marL="0" marR="0" lvl="0" indent="0" algn="l" defTabSz="609600" rtl="0" eaLnBrk="1" fontAlgn="auto" latinLnBrk="0" hangingPunct="1">
                        <a:lnSpc>
                          <a:spcPct val="100000"/>
                        </a:lnSpc>
                        <a:spcBef>
                          <a:spcPts val="0"/>
                        </a:spcBef>
                        <a:spcAft>
                          <a:spcPts val="0"/>
                        </a:spcAft>
                        <a:buClrTx/>
                        <a:buSzTx/>
                        <a:buFontTx/>
                        <a:buNone/>
                        <a:tabLst/>
                        <a:defRPr/>
                      </a:pPr>
                      <a:r>
                        <a:rPr kumimoji="0" lang="en-US" sz="1400" b="0" i="0" u="none" strike="noStrike" cap="none" spc="0" normalizeH="0" baseline="0">
                          <a:ln>
                            <a:noFill/>
                          </a:ln>
                          <a:solidFill>
                            <a:schemeClr val="bg2"/>
                          </a:solidFill>
                          <a:effectLst/>
                          <a:uFillTx/>
                          <a:latin typeface="IntelOne Text Light" panose="020B0403020203020204" pitchFamily="34" charset="0"/>
                          <a:ea typeface="Helvetica Neue Medium"/>
                          <a:cs typeface="Helvetica Neue Medium"/>
                          <a:sym typeface="Helvetica Neue Medium"/>
                        </a:rPr>
                        <a:t>Microcode patch conforms with policy</a:t>
                      </a:r>
                    </a:p>
                  </a:txBody>
                  <a:tcPr marL="274320" marR="274320" anchor="ctr">
                    <a:lnL w="12700" cap="flat" cmpd="sng" algn="ctr">
                      <a:no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a:latin typeface="+mj-lt"/>
                      </a:endParaRPr>
                    </a:p>
                  </a:txBody>
                  <a:tcPr marL="182880" marR="182880" anchor="ctr">
                    <a:lnL w="6350" cap="flat" cmpd="sng" algn="ctr">
                      <a:solidFill>
                        <a:schemeClr val="accent1">
                          <a:lumMod val="20000"/>
                          <a:lumOff val="80000"/>
                        </a:schemeClr>
                      </a:solid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a:latin typeface="+mj-lt"/>
                      </a:endParaRPr>
                    </a:p>
                  </a:txBody>
                  <a:tcPr marL="182880" marR="182880" anchor="ctr">
                    <a:lnL w="635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2763037413"/>
                  </a:ext>
                </a:extLst>
              </a:tr>
              <a:tr h="721110">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r>
                        <a:rPr lang="en-US" sz="1400" b="0" i="0" u="none" strike="noStrike" cap="none" spc="0" baseline="0">
                          <a:solidFill>
                            <a:schemeClr val="bg2"/>
                          </a:solidFill>
                          <a:uFillTx/>
                          <a:latin typeface="IntelOne Text Light" panose="020B0403020203020204" pitchFamily="34" charset="0"/>
                          <a:ea typeface="Helvetica Neue Medium"/>
                          <a:cs typeface="Helvetica Neue Medium"/>
                          <a:sym typeface="Helvetica Neue Medium"/>
                        </a:rPr>
                        <a:t>TEE launched using authenticated firmware</a:t>
                      </a:r>
                    </a:p>
                  </a:txBody>
                  <a:tcPr marL="274320" marR="274320" anchor="ctr">
                    <a:lnL w="12700" cap="flat" cmpd="sng" algn="ctr">
                      <a:no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a:latin typeface="+mj-lt"/>
                      </a:endParaRPr>
                    </a:p>
                  </a:txBody>
                  <a:tcPr marL="182880" marR="182880" anchor="ctr">
                    <a:lnL w="6350" cap="flat" cmpd="sng" algn="ctr">
                      <a:solidFill>
                        <a:schemeClr val="accent1">
                          <a:lumMod val="20000"/>
                          <a:lumOff val="80000"/>
                        </a:schemeClr>
                      </a:solid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a:latin typeface="+mj-lt"/>
                      </a:endParaRPr>
                    </a:p>
                  </a:txBody>
                  <a:tcPr marL="182880" marR="182880" anchor="ctr">
                    <a:lnL w="635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635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4211180719"/>
                  </a:ext>
                </a:extLst>
              </a:tr>
              <a:tr h="721110">
                <a:tc>
                  <a:txBody>
                    <a:bodyPr/>
                    <a:lstStyle/>
                    <a:p>
                      <a:pPr marL="0" marR="0" lvl="0" indent="0" algn="l" defTabSz="609600" rtl="0" eaLnBrk="1" fontAlgn="auto" latinLnBrk="0" hangingPunct="1">
                        <a:lnSpc>
                          <a:spcPct val="100000"/>
                        </a:lnSpc>
                        <a:spcBef>
                          <a:spcPts val="0"/>
                        </a:spcBef>
                        <a:spcAft>
                          <a:spcPts val="0"/>
                        </a:spcAft>
                        <a:buClrTx/>
                        <a:buSzTx/>
                        <a:buFontTx/>
                        <a:buNone/>
                        <a:tabLst/>
                        <a:defRPr/>
                      </a:pPr>
                      <a:r>
                        <a:rPr lang="en-US" sz="1400" b="0" i="0" u="none" strike="noStrike" cap="none" spc="0" baseline="0">
                          <a:solidFill>
                            <a:schemeClr val="bg2"/>
                          </a:solidFill>
                          <a:uFillTx/>
                          <a:latin typeface="IntelOne Text Light" panose="020B0403020203020204" pitchFamily="34" charset="0"/>
                          <a:ea typeface="Helvetica Neue Medium"/>
                          <a:cs typeface="Helvetica Neue Medium"/>
                          <a:sym typeface="Helvetica Neue Medium"/>
                        </a:rPr>
                        <a:t>Application software loaded in enclave matches developer manifest</a:t>
                      </a:r>
                    </a:p>
                  </a:txBody>
                  <a:tcPr marL="274320" marR="274320" anchor="ctr">
                    <a:lnL w="12700" cap="flat" cmpd="sng" algn="ctr">
                      <a:no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a:latin typeface="+mj-lt"/>
                      </a:endParaRPr>
                    </a:p>
                  </a:txBody>
                  <a:tcPr marL="182880" marR="182880" anchor="ctr">
                    <a:lnL w="6350" cap="flat" cmpd="sng" algn="ctr">
                      <a:solidFill>
                        <a:schemeClr val="accent1">
                          <a:lumMod val="20000"/>
                          <a:lumOff val="80000"/>
                        </a:schemeClr>
                      </a:solidFill>
                      <a:prstDash val="solid"/>
                      <a:round/>
                      <a:headEnd type="none" w="med" len="med"/>
                      <a:tailEnd type="none" w="med" len="med"/>
                    </a:lnL>
                    <a:lnR w="6350" cap="flat" cmpd="sng" algn="ctr">
                      <a:solidFill>
                        <a:schemeClr val="accent1">
                          <a:lumMod val="20000"/>
                          <a:lumOff val="80000"/>
                        </a:schemeClr>
                      </a:solid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tc>
                  <a:txBody>
                    <a:bodyPr/>
                    <a:lstStyle/>
                    <a:p>
                      <a:pPr algn="ctr"/>
                      <a:endParaRPr lang="en-US" sz="2000">
                        <a:latin typeface="+mj-lt"/>
                      </a:endParaRPr>
                    </a:p>
                  </a:txBody>
                  <a:tcPr marL="182880" marR="182880" anchor="ctr">
                    <a:lnL w="6350" cap="flat" cmpd="sng" algn="ctr">
                      <a:solidFill>
                        <a:schemeClr val="accent1">
                          <a:lumMod val="20000"/>
                          <a:lumOff val="80000"/>
                        </a:schemeClr>
                      </a:solidFill>
                      <a:prstDash val="solid"/>
                      <a:round/>
                      <a:headEnd type="none" w="med" len="med"/>
                      <a:tailEnd type="none" w="med" len="med"/>
                    </a:lnL>
                    <a:lnR w="12700" cap="flat" cmpd="sng" algn="ctr">
                      <a:noFill/>
                      <a:prstDash val="solid"/>
                      <a:round/>
                      <a:headEnd type="none" w="med" len="med"/>
                      <a:tailEnd type="none" w="med" len="med"/>
                    </a:lnR>
                    <a:lnT w="6350" cap="flat" cmpd="sng" algn="ctr">
                      <a:solidFill>
                        <a:schemeClr val="accent1">
                          <a:lumMod val="20000"/>
                          <a:lumOff val="8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1"/>
                    </a:solidFill>
                  </a:tcPr>
                </a:tc>
                <a:extLst>
                  <a:ext uri="{0D108BD9-81ED-4DB2-BD59-A6C34878D82A}">
                    <a16:rowId xmlns:a16="http://schemas.microsoft.com/office/drawing/2014/main" val="1419517824"/>
                  </a:ext>
                </a:extLst>
              </a:tr>
            </a:tbl>
          </a:graphicData>
        </a:graphic>
      </p:graphicFrame>
      <p:sp>
        <p:nvSpPr>
          <p:cNvPr id="7" name="Text Placeholder 13">
            <a:extLst>
              <a:ext uri="{FF2B5EF4-FFF2-40B4-BE49-F238E27FC236}">
                <a16:creationId xmlns:a16="http://schemas.microsoft.com/office/drawing/2014/main" id="{C12A9EE9-D7EC-2898-CE3B-271F7D3D6A07}"/>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Attestation Services</a:t>
            </a:r>
          </a:p>
        </p:txBody>
      </p:sp>
      <p:grpSp>
        <p:nvGrpSpPr>
          <p:cNvPr id="30" name="Group 29">
            <a:extLst>
              <a:ext uri="{FF2B5EF4-FFF2-40B4-BE49-F238E27FC236}">
                <a16:creationId xmlns:a16="http://schemas.microsoft.com/office/drawing/2014/main" id="{031134C5-6C62-FDC9-B362-885331ED017F}"/>
              </a:ext>
            </a:extLst>
          </p:cNvPr>
          <p:cNvGrpSpPr/>
          <p:nvPr/>
        </p:nvGrpSpPr>
        <p:grpSpPr>
          <a:xfrm>
            <a:off x="9823133" y="3057012"/>
            <a:ext cx="229583" cy="313373"/>
            <a:chOff x="9664217" y="1477499"/>
            <a:chExt cx="277795" cy="379181"/>
          </a:xfrm>
          <a:solidFill>
            <a:schemeClr val="accent2"/>
          </a:solidFill>
        </p:grpSpPr>
        <p:sp>
          <p:nvSpPr>
            <p:cNvPr id="17" name="Rectangle 16">
              <a:extLst>
                <a:ext uri="{FF2B5EF4-FFF2-40B4-BE49-F238E27FC236}">
                  <a16:creationId xmlns:a16="http://schemas.microsoft.com/office/drawing/2014/main" id="{5252CB01-8730-A35B-693B-3325D6231B06}"/>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AB1DC233-5A17-52A1-4829-3F949BB4BEC0}"/>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1" name="Group 30">
            <a:extLst>
              <a:ext uri="{FF2B5EF4-FFF2-40B4-BE49-F238E27FC236}">
                <a16:creationId xmlns:a16="http://schemas.microsoft.com/office/drawing/2014/main" id="{6158A496-9C42-01A3-B6B7-E82F1B0E5084}"/>
              </a:ext>
            </a:extLst>
          </p:cNvPr>
          <p:cNvGrpSpPr/>
          <p:nvPr/>
        </p:nvGrpSpPr>
        <p:grpSpPr>
          <a:xfrm>
            <a:off x="10829913" y="3057012"/>
            <a:ext cx="229583" cy="313373"/>
            <a:chOff x="9664217" y="1477499"/>
            <a:chExt cx="277795" cy="379181"/>
          </a:xfrm>
          <a:solidFill>
            <a:schemeClr val="accent2"/>
          </a:solidFill>
        </p:grpSpPr>
        <p:sp>
          <p:nvSpPr>
            <p:cNvPr id="32" name="Rectangle 31">
              <a:extLst>
                <a:ext uri="{FF2B5EF4-FFF2-40B4-BE49-F238E27FC236}">
                  <a16:creationId xmlns:a16="http://schemas.microsoft.com/office/drawing/2014/main" id="{75BE6C77-1285-02C9-1CC1-C452640844AB}"/>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2858A32-EC16-B6AF-28A6-6144DC2890F5}"/>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03FE4A5B-B457-60F6-EA09-44A5504745DA}"/>
              </a:ext>
            </a:extLst>
          </p:cNvPr>
          <p:cNvGrpSpPr/>
          <p:nvPr/>
        </p:nvGrpSpPr>
        <p:grpSpPr>
          <a:xfrm>
            <a:off x="9823133" y="3776441"/>
            <a:ext cx="229583" cy="313373"/>
            <a:chOff x="9664217" y="1477499"/>
            <a:chExt cx="277795" cy="379181"/>
          </a:xfrm>
          <a:solidFill>
            <a:schemeClr val="accent2"/>
          </a:solidFill>
        </p:grpSpPr>
        <p:sp>
          <p:nvSpPr>
            <p:cNvPr id="35" name="Rectangle 34">
              <a:extLst>
                <a:ext uri="{FF2B5EF4-FFF2-40B4-BE49-F238E27FC236}">
                  <a16:creationId xmlns:a16="http://schemas.microsoft.com/office/drawing/2014/main" id="{DDA6A663-BC59-6357-5F30-7CBCA801EC19}"/>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A9358CCC-5ED6-7A8E-B2F4-687FF03782FF}"/>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7998A833-0382-5516-6DEC-F6BD39F5437C}"/>
              </a:ext>
            </a:extLst>
          </p:cNvPr>
          <p:cNvGrpSpPr/>
          <p:nvPr/>
        </p:nvGrpSpPr>
        <p:grpSpPr>
          <a:xfrm>
            <a:off x="10829913" y="3776441"/>
            <a:ext cx="229583" cy="313373"/>
            <a:chOff x="9664217" y="1477499"/>
            <a:chExt cx="277795" cy="379181"/>
          </a:xfrm>
          <a:solidFill>
            <a:schemeClr val="accent2"/>
          </a:solidFill>
        </p:grpSpPr>
        <p:sp>
          <p:nvSpPr>
            <p:cNvPr id="38" name="Rectangle 37">
              <a:extLst>
                <a:ext uri="{FF2B5EF4-FFF2-40B4-BE49-F238E27FC236}">
                  <a16:creationId xmlns:a16="http://schemas.microsoft.com/office/drawing/2014/main" id="{5077D727-28F5-43BB-683E-C97338D8E89D}"/>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0B40CAD7-BADB-4A97-12D6-D859BDA5DB4D}"/>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0" name="Group 39">
            <a:extLst>
              <a:ext uri="{FF2B5EF4-FFF2-40B4-BE49-F238E27FC236}">
                <a16:creationId xmlns:a16="http://schemas.microsoft.com/office/drawing/2014/main" id="{EC423DFA-533F-93AC-C5FA-4DDFC07A40F8}"/>
              </a:ext>
            </a:extLst>
          </p:cNvPr>
          <p:cNvGrpSpPr/>
          <p:nvPr/>
        </p:nvGrpSpPr>
        <p:grpSpPr>
          <a:xfrm>
            <a:off x="9823133" y="4495870"/>
            <a:ext cx="229583" cy="313373"/>
            <a:chOff x="9664217" y="1477499"/>
            <a:chExt cx="277795" cy="379181"/>
          </a:xfrm>
          <a:solidFill>
            <a:schemeClr val="accent2"/>
          </a:solidFill>
        </p:grpSpPr>
        <p:sp>
          <p:nvSpPr>
            <p:cNvPr id="41" name="Rectangle 40">
              <a:extLst>
                <a:ext uri="{FF2B5EF4-FFF2-40B4-BE49-F238E27FC236}">
                  <a16:creationId xmlns:a16="http://schemas.microsoft.com/office/drawing/2014/main" id="{DF09BCD8-54D1-E9DF-E95D-48A08BF6DF12}"/>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E3EDB2AC-7C73-91B6-16B3-3E5150CDC013}"/>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BBFE649C-D3F5-FC9D-102C-8002E065D264}"/>
              </a:ext>
            </a:extLst>
          </p:cNvPr>
          <p:cNvGrpSpPr/>
          <p:nvPr/>
        </p:nvGrpSpPr>
        <p:grpSpPr>
          <a:xfrm>
            <a:off x="10829913" y="4495870"/>
            <a:ext cx="229583" cy="313373"/>
            <a:chOff x="9664217" y="1477499"/>
            <a:chExt cx="277795" cy="379181"/>
          </a:xfrm>
          <a:solidFill>
            <a:schemeClr val="accent2"/>
          </a:solidFill>
        </p:grpSpPr>
        <p:sp>
          <p:nvSpPr>
            <p:cNvPr id="44" name="Rectangle 43">
              <a:extLst>
                <a:ext uri="{FF2B5EF4-FFF2-40B4-BE49-F238E27FC236}">
                  <a16:creationId xmlns:a16="http://schemas.microsoft.com/office/drawing/2014/main" id="{73156588-3FFE-769F-056E-D6EA3520D5EF}"/>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B3C6C8B5-3CBD-7379-4E37-8CF447367CB2}"/>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oup 45">
            <a:extLst>
              <a:ext uri="{FF2B5EF4-FFF2-40B4-BE49-F238E27FC236}">
                <a16:creationId xmlns:a16="http://schemas.microsoft.com/office/drawing/2014/main" id="{B3C5BA3E-6F9D-7AE2-90CE-42B191143379}"/>
              </a:ext>
            </a:extLst>
          </p:cNvPr>
          <p:cNvGrpSpPr/>
          <p:nvPr/>
        </p:nvGrpSpPr>
        <p:grpSpPr>
          <a:xfrm>
            <a:off x="9823133" y="5215298"/>
            <a:ext cx="229583" cy="313373"/>
            <a:chOff x="9664217" y="1477499"/>
            <a:chExt cx="277795" cy="379181"/>
          </a:xfrm>
          <a:solidFill>
            <a:schemeClr val="accent2"/>
          </a:solidFill>
        </p:grpSpPr>
        <p:sp>
          <p:nvSpPr>
            <p:cNvPr id="47" name="Rectangle 46">
              <a:extLst>
                <a:ext uri="{FF2B5EF4-FFF2-40B4-BE49-F238E27FC236}">
                  <a16:creationId xmlns:a16="http://schemas.microsoft.com/office/drawing/2014/main" id="{5B3DB087-146A-FDCB-2055-57897F928BDA}"/>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476A114-6A70-E8A0-23B2-FDFD4BE810D1}"/>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66515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ED04-3066-4F6F-8B56-6C3D1FE67924}"/>
              </a:ext>
            </a:extLst>
          </p:cNvPr>
          <p:cNvSpPr>
            <a:spLocks noGrp="1"/>
          </p:cNvSpPr>
          <p:nvPr>
            <p:ph type="title"/>
          </p:nvPr>
        </p:nvSpPr>
        <p:spPr/>
        <p:txBody>
          <a:bodyPr/>
          <a:lstStyle/>
          <a:p>
            <a:r>
              <a:rPr lang="en-US"/>
              <a:t>Sources of Attestation Services</a:t>
            </a:r>
          </a:p>
        </p:txBody>
      </p:sp>
      <p:sp>
        <p:nvSpPr>
          <p:cNvPr id="4" name="Rectangle 3">
            <a:extLst>
              <a:ext uri="{FF2B5EF4-FFF2-40B4-BE49-F238E27FC236}">
                <a16:creationId xmlns:a16="http://schemas.microsoft.com/office/drawing/2014/main" id="{09944F70-9FB2-4B19-AD01-9E90B3C2E169}"/>
              </a:ext>
            </a:extLst>
          </p:cNvPr>
          <p:cNvSpPr/>
          <p:nvPr/>
        </p:nvSpPr>
        <p:spPr>
          <a:xfrm>
            <a:off x="3214418" y="2304785"/>
            <a:ext cx="2595932" cy="2428835"/>
          </a:xfrm>
          <a:prstGeom prst="rect">
            <a:avLst/>
          </a:prstGeom>
          <a:solidFill>
            <a:schemeClr val="accent5"/>
          </a:solidFill>
          <a:ln w="12700" cap="flat">
            <a:noFill/>
            <a:miter lim="400000"/>
          </a:ln>
          <a:effectLst/>
          <a:sp3d/>
        </p:spPr>
        <p:txBody>
          <a:bodyPr rot="0" spcFirstLastPara="1" vertOverflow="overflow" horzOverflow="overflow" vert="horz" wrap="square" lIns="182880" tIns="91440" rIns="182880" bIns="91440" numCol="1" spcCol="38100" rtlCol="0" anchor="ctr">
            <a:noAutofit/>
          </a:bodyPr>
          <a:lstStyle/>
          <a:p>
            <a:pPr marL="91440" defTabSz="914400" hangingPunct="1">
              <a:lnSpc>
                <a:spcPct val="100000"/>
              </a:lnSpc>
              <a:spcBef>
                <a:spcPts val="0"/>
              </a:spcBef>
              <a:spcAft>
                <a:spcPts val="600"/>
              </a:spcAft>
            </a:pPr>
            <a:r>
              <a:rPr kumimoji="0" lang="en-US" b="0" i="0" u="none" strike="noStrike" cap="none" spc="0" normalizeH="0" baseline="0">
                <a:ln>
                  <a:noFill/>
                </a:ln>
                <a:solidFill>
                  <a:schemeClr val="bg2"/>
                </a:solidFill>
                <a:effectLst/>
                <a:uFillTx/>
                <a:latin typeface="IntelOne Display Medium" panose="020B0703020203020204" pitchFamily="34" charset="0"/>
                <a:ea typeface="Helvetica Neue Medium"/>
                <a:cs typeface="Helvetica Neue Medium"/>
                <a:sym typeface="Helvetica Neue Medium"/>
              </a:rPr>
              <a:t>Confidential Software Providers</a:t>
            </a:r>
          </a:p>
          <a:p>
            <a:pPr marL="91440">
              <a:spcAft>
                <a:spcPts val="600"/>
              </a:spcAft>
            </a:pPr>
            <a:r>
              <a:rPr lang="en-US" sz="1400">
                <a:solidFill>
                  <a:schemeClr val="bg2"/>
                </a:solidFill>
                <a:latin typeface="IntelOne Display Light" panose="020B0403020203020204" pitchFamily="34" charset="0"/>
                <a:ea typeface="Helvetica Neue Medium"/>
                <a:cs typeface="Helvetica Neue Medium"/>
                <a:sym typeface="Helvetica Neue Medium"/>
              </a:rPr>
              <a:t>Certain application vendors include attestation</a:t>
            </a:r>
            <a:endParaRPr lang="en-US" sz="1400">
              <a:solidFill>
                <a:schemeClr val="bg1"/>
              </a:solidFill>
              <a:latin typeface="IntelOne Display Medium" panose="020B0703020203020204" pitchFamily="34" charset="0"/>
              <a:cs typeface="Arial"/>
            </a:endParaRPr>
          </a:p>
        </p:txBody>
      </p:sp>
      <p:sp>
        <p:nvSpPr>
          <p:cNvPr id="5" name="Rectangle 4">
            <a:extLst>
              <a:ext uri="{FF2B5EF4-FFF2-40B4-BE49-F238E27FC236}">
                <a16:creationId xmlns:a16="http://schemas.microsoft.com/office/drawing/2014/main" id="{8B9796B5-9112-45D2-930C-9BEC923AB5CA}"/>
              </a:ext>
            </a:extLst>
          </p:cNvPr>
          <p:cNvSpPr/>
          <p:nvPr/>
        </p:nvSpPr>
        <p:spPr>
          <a:xfrm>
            <a:off x="491327" y="2304785"/>
            <a:ext cx="2595932" cy="2428835"/>
          </a:xfrm>
          <a:prstGeom prst="rect">
            <a:avLst/>
          </a:prstGeom>
          <a:solidFill>
            <a:schemeClr val="accent1"/>
          </a:solidFill>
          <a:ln w="12700" cap="flat">
            <a:noFill/>
            <a:miter lim="400000"/>
          </a:ln>
          <a:effectLst/>
          <a:sp3d/>
        </p:spPr>
        <p:txBody>
          <a:bodyPr rot="0" spcFirstLastPara="1" vertOverflow="overflow" horzOverflow="overflow" vert="horz" wrap="square" lIns="182880" tIns="91440" rIns="182880" bIns="91440" numCol="1" spcCol="38100" rtlCol="0" anchor="ctr">
            <a:noAutofit/>
          </a:bodyPr>
          <a:lstStyle/>
          <a:p>
            <a:pPr marL="91440">
              <a:spcAft>
                <a:spcPts val="600"/>
              </a:spcAft>
            </a:pPr>
            <a:r>
              <a:rPr lang="en-US">
                <a:solidFill>
                  <a:schemeClr val="bg2"/>
                </a:solidFill>
                <a:latin typeface="IntelOne Display Medium" panose="020B0703020203020204" pitchFamily="34" charset="0"/>
                <a:sym typeface="Helvetica Neue Medium"/>
              </a:rPr>
              <a:t>Cloud Provider</a:t>
            </a:r>
          </a:p>
          <a:p>
            <a:pPr marL="91440">
              <a:spcAft>
                <a:spcPts val="600"/>
              </a:spcAft>
            </a:pPr>
            <a:r>
              <a:rPr lang="en-US" sz="1400">
                <a:solidFill>
                  <a:schemeClr val="bg2"/>
                </a:solidFill>
                <a:latin typeface="IntelOne Display Light" panose="020B0403020203020204" pitchFamily="34" charset="0"/>
                <a:sym typeface="Helvetica Neue Medium"/>
              </a:rPr>
              <a:t>May be included with confidential instance</a:t>
            </a:r>
          </a:p>
        </p:txBody>
      </p:sp>
      <p:sp>
        <p:nvSpPr>
          <p:cNvPr id="6" name="Rectangle 5">
            <a:extLst>
              <a:ext uri="{FF2B5EF4-FFF2-40B4-BE49-F238E27FC236}">
                <a16:creationId xmlns:a16="http://schemas.microsoft.com/office/drawing/2014/main" id="{A2D86CB5-E5C6-4AD6-9B9B-501A29209100}"/>
              </a:ext>
            </a:extLst>
          </p:cNvPr>
          <p:cNvSpPr/>
          <p:nvPr/>
        </p:nvSpPr>
        <p:spPr>
          <a:xfrm>
            <a:off x="5937509" y="2304785"/>
            <a:ext cx="2595932" cy="2428835"/>
          </a:xfrm>
          <a:prstGeom prst="rect">
            <a:avLst/>
          </a:prstGeom>
          <a:solidFill>
            <a:schemeClr val="accent1"/>
          </a:solidFill>
          <a:ln w="12700" cap="flat">
            <a:noFill/>
            <a:miter lim="400000"/>
          </a:ln>
          <a:effectLst/>
          <a:sp3d/>
        </p:spPr>
        <p:txBody>
          <a:bodyPr rot="0" spcFirstLastPara="1" vertOverflow="overflow" horzOverflow="overflow" vert="horz" wrap="square" lIns="182880" tIns="91440" rIns="182880" bIns="91440" numCol="1" spcCol="38100" rtlCol="0" anchor="ctr">
            <a:noAutofit/>
          </a:bodyPr>
          <a:lstStyle/>
          <a:p>
            <a:pPr marL="91440">
              <a:spcAft>
                <a:spcPts val="600"/>
              </a:spcAft>
            </a:pPr>
            <a:r>
              <a:rPr lang="en-US">
                <a:solidFill>
                  <a:schemeClr val="bg2"/>
                </a:solidFill>
                <a:latin typeface="IntelOne Display Medium" panose="020B0703020203020204" pitchFamily="34" charset="0"/>
              </a:rPr>
              <a:t>Independent Trust Service</a:t>
            </a:r>
          </a:p>
          <a:p>
            <a:pPr marL="91440">
              <a:spcAft>
                <a:spcPts val="600"/>
              </a:spcAft>
            </a:pPr>
            <a:r>
              <a:rPr lang="en-US" sz="1400">
                <a:solidFill>
                  <a:schemeClr val="bg2"/>
                </a:solidFill>
                <a:latin typeface="IntelOne Display Light" panose="020B0403020203020204" pitchFamily="34" charset="0"/>
              </a:rPr>
              <a:t>Neutral, multi-cloud attestation SaaS</a:t>
            </a:r>
          </a:p>
        </p:txBody>
      </p:sp>
      <p:sp>
        <p:nvSpPr>
          <p:cNvPr id="14" name="Rectangle 13">
            <a:extLst>
              <a:ext uri="{FF2B5EF4-FFF2-40B4-BE49-F238E27FC236}">
                <a16:creationId xmlns:a16="http://schemas.microsoft.com/office/drawing/2014/main" id="{C9318856-0F7B-FA2A-971B-A22DC2DBA29E}"/>
              </a:ext>
            </a:extLst>
          </p:cNvPr>
          <p:cNvSpPr/>
          <p:nvPr/>
        </p:nvSpPr>
        <p:spPr>
          <a:xfrm>
            <a:off x="8660599" y="2304785"/>
            <a:ext cx="2595932" cy="2428835"/>
          </a:xfrm>
          <a:prstGeom prst="rect">
            <a:avLst/>
          </a:prstGeom>
          <a:solidFill>
            <a:schemeClr val="accent5"/>
          </a:solidFill>
          <a:ln w="12700" cap="flat">
            <a:noFill/>
            <a:miter lim="400000"/>
          </a:ln>
          <a:effectLst/>
          <a:sp3d/>
        </p:spPr>
        <p:txBody>
          <a:bodyPr rot="0" spcFirstLastPara="1" vertOverflow="overflow" horzOverflow="overflow" vert="horz" wrap="square" lIns="182880" tIns="91440" rIns="182880" bIns="91440" numCol="1" spcCol="38100" rtlCol="0" anchor="ctr">
            <a:noAutofit/>
          </a:bodyPr>
          <a:lstStyle/>
          <a:p>
            <a:pPr marL="91440">
              <a:spcAft>
                <a:spcPts val="600"/>
              </a:spcAft>
            </a:pPr>
            <a:r>
              <a:rPr lang="en-US">
                <a:solidFill>
                  <a:schemeClr val="bg2"/>
                </a:solidFill>
                <a:latin typeface="IntelOne Display Medium" panose="020B0703020203020204" pitchFamily="34" charset="0"/>
              </a:rPr>
              <a:t>Build Your Own</a:t>
            </a:r>
          </a:p>
          <a:p>
            <a:pPr marL="91440">
              <a:spcAft>
                <a:spcPts val="600"/>
              </a:spcAft>
            </a:pPr>
            <a:r>
              <a:rPr lang="en-US" sz="1400">
                <a:solidFill>
                  <a:schemeClr val="bg2"/>
                </a:solidFill>
                <a:latin typeface="IntelOne Display Light" panose="020B0403020203020204" pitchFamily="34" charset="0"/>
              </a:rPr>
              <a:t>Using Intel-provided library</a:t>
            </a:r>
          </a:p>
        </p:txBody>
      </p:sp>
      <p:sp>
        <p:nvSpPr>
          <p:cNvPr id="20" name="Rectangle 19">
            <a:extLst>
              <a:ext uri="{FF2B5EF4-FFF2-40B4-BE49-F238E27FC236}">
                <a16:creationId xmlns:a16="http://schemas.microsoft.com/office/drawing/2014/main" id="{25D71BD6-16C5-527B-60D5-AEF1E2FF661D}"/>
              </a:ext>
            </a:extLst>
          </p:cNvPr>
          <p:cNvSpPr/>
          <p:nvPr/>
        </p:nvSpPr>
        <p:spPr>
          <a:xfrm>
            <a:off x="11119371" y="1898475"/>
            <a:ext cx="137160" cy="13716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122FABF-7614-A800-4E93-30387A8D6A58}"/>
              </a:ext>
            </a:extLst>
          </p:cNvPr>
          <p:cNvSpPr/>
          <p:nvPr/>
        </p:nvSpPr>
        <p:spPr>
          <a:xfrm>
            <a:off x="11256531" y="2030465"/>
            <a:ext cx="27432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662171B-3646-A69C-BE9B-7BB0DAD7894D}"/>
              </a:ext>
            </a:extLst>
          </p:cNvPr>
          <p:cNvSpPr/>
          <p:nvPr/>
        </p:nvSpPr>
        <p:spPr>
          <a:xfrm>
            <a:off x="217007" y="4733620"/>
            <a:ext cx="274320" cy="27432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7329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7F4494-E72D-4715-A1A8-3FB8530BC61D}"/>
              </a:ext>
            </a:extLst>
          </p:cNvPr>
          <p:cNvSpPr>
            <a:spLocks noGrp="1"/>
          </p:cNvSpPr>
          <p:nvPr>
            <p:ph type="title"/>
          </p:nvPr>
        </p:nvSpPr>
        <p:spPr/>
        <p:txBody>
          <a:bodyPr/>
          <a:lstStyle/>
          <a:p>
            <a:r>
              <a:rPr lang="en-US"/>
              <a:t>Intel® Trust Authority</a:t>
            </a:r>
          </a:p>
        </p:txBody>
      </p:sp>
      <p:sp>
        <p:nvSpPr>
          <p:cNvPr id="3" name="Content Placeholder 2">
            <a:extLst>
              <a:ext uri="{FF2B5EF4-FFF2-40B4-BE49-F238E27FC236}">
                <a16:creationId xmlns:a16="http://schemas.microsoft.com/office/drawing/2014/main" id="{39422240-1D6B-4730-91C2-C4C43483FEFA}"/>
              </a:ext>
            </a:extLst>
          </p:cNvPr>
          <p:cNvSpPr>
            <a:spLocks noGrp="1"/>
          </p:cNvSpPr>
          <p:nvPr>
            <p:ph sz="quarter" idx="4294967295"/>
          </p:nvPr>
        </p:nvSpPr>
        <p:spPr>
          <a:xfrm>
            <a:off x="440986" y="1997413"/>
            <a:ext cx="4999693" cy="3708030"/>
          </a:xfrm>
          <a:solidFill>
            <a:schemeClr val="bg1">
              <a:lumMod val="95000"/>
            </a:schemeClr>
          </a:solidFill>
        </p:spPr>
        <p:txBody>
          <a:bodyPr lIns="457200" tIns="0" rIns="457200" bIns="0" anchor="ctr">
            <a:normAutofit/>
          </a:bodyPr>
          <a:lstStyle/>
          <a:p>
            <a:pPr marL="0" indent="0">
              <a:lnSpc>
                <a:spcPct val="100000"/>
              </a:lnSpc>
              <a:spcBef>
                <a:spcPts val="0"/>
              </a:spcBef>
              <a:spcAft>
                <a:spcPts val="2400"/>
              </a:spcAft>
              <a:buNone/>
            </a:pPr>
            <a:r>
              <a:rPr lang="en-US" sz="1400">
                <a:latin typeface="IntelOne Text" panose="020B0503020203020204" pitchFamily="34" charset="0"/>
              </a:rPr>
              <a:t>Remotely verifies trustworthiness of Intel SGX and TDX TEEs, devices, roots of trust, and more</a:t>
            </a:r>
          </a:p>
          <a:p>
            <a:pPr marL="0" indent="0">
              <a:lnSpc>
                <a:spcPct val="100000"/>
              </a:lnSpc>
              <a:spcBef>
                <a:spcPts val="0"/>
              </a:spcBef>
              <a:spcAft>
                <a:spcPts val="2400"/>
              </a:spcAft>
              <a:buNone/>
            </a:pPr>
            <a:r>
              <a:rPr lang="en-US" sz="1400">
                <a:latin typeface="IntelOne Text" panose="020B0503020203020204" pitchFamily="34" charset="0"/>
              </a:rPr>
              <a:t>Turn-key SaaS-based service</a:t>
            </a:r>
          </a:p>
          <a:p>
            <a:pPr marL="0" indent="0">
              <a:lnSpc>
                <a:spcPct val="100000"/>
              </a:lnSpc>
              <a:spcBef>
                <a:spcPts val="0"/>
              </a:spcBef>
              <a:spcAft>
                <a:spcPts val="2400"/>
              </a:spcAft>
              <a:buNone/>
            </a:pPr>
            <a:r>
              <a:rPr lang="en-US" sz="1400">
                <a:latin typeface="IntelOne Text" panose="020B0503020203020204" pitchFamily="34" charset="0"/>
              </a:rPr>
              <a:t>Attestation from an authority separate from the infrastructure provider, supporting zero trust principles</a:t>
            </a:r>
          </a:p>
          <a:p>
            <a:pPr marL="0" indent="0">
              <a:lnSpc>
                <a:spcPct val="100000"/>
              </a:lnSpc>
              <a:spcBef>
                <a:spcPts val="0"/>
              </a:spcBef>
              <a:spcAft>
                <a:spcPts val="2400"/>
              </a:spcAft>
              <a:buNone/>
            </a:pPr>
            <a:r>
              <a:rPr lang="en-US" sz="1400">
                <a:latin typeface="IntelOne Text" panose="020B0503020203020204" pitchFamily="34" charset="0"/>
              </a:rPr>
              <a:t>Single, consistent attestation service across on-prem, hybrid, edge, and multi-cloud deployments</a:t>
            </a:r>
          </a:p>
        </p:txBody>
      </p:sp>
      <p:sp>
        <p:nvSpPr>
          <p:cNvPr id="7" name="Text Placeholder 13">
            <a:extLst>
              <a:ext uri="{FF2B5EF4-FFF2-40B4-BE49-F238E27FC236}">
                <a16:creationId xmlns:a16="http://schemas.microsoft.com/office/drawing/2014/main" id="{C12A9EE9-D7EC-2898-CE3B-271F7D3D6A07}"/>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An Independent, Multi-Cloud Trust Service (formerly “Project Amber”)</a:t>
            </a:r>
          </a:p>
        </p:txBody>
      </p:sp>
      <p:cxnSp>
        <p:nvCxnSpPr>
          <p:cNvPr id="4" name="Straight Arrow Connector 3">
            <a:extLst>
              <a:ext uri="{FF2B5EF4-FFF2-40B4-BE49-F238E27FC236}">
                <a16:creationId xmlns:a16="http://schemas.microsoft.com/office/drawing/2014/main" id="{E44D2A8E-CB20-8D36-777C-A598FFCB6E4F}"/>
              </a:ext>
            </a:extLst>
          </p:cNvPr>
          <p:cNvCxnSpPr>
            <a:cxnSpLocks/>
            <a:stCxn id="8" idx="2"/>
            <a:endCxn id="11" idx="0"/>
          </p:cNvCxnSpPr>
          <p:nvPr/>
        </p:nvCxnSpPr>
        <p:spPr>
          <a:xfrm flipH="1">
            <a:off x="7411892" y="2880985"/>
            <a:ext cx="1208461" cy="2096662"/>
          </a:xfrm>
          <a:prstGeom prst="straightConnector1">
            <a:avLst/>
          </a:prstGeom>
          <a:noFill/>
          <a:ln w="22225" cap="flat">
            <a:solidFill>
              <a:schemeClr val="tx2"/>
            </a:solidFill>
            <a:prstDash val="solid"/>
            <a:miter lim="400000"/>
            <a:headEnd type="none" w="med" len="med"/>
            <a:tailEnd type="none" w="med" len="med"/>
          </a:ln>
          <a:effectLst/>
          <a:sp3d/>
        </p:spPr>
        <p:style>
          <a:lnRef idx="0">
            <a:scrgbClr r="0" g="0" b="0"/>
          </a:lnRef>
          <a:fillRef idx="0">
            <a:scrgbClr r="0" g="0" b="0"/>
          </a:fillRef>
          <a:effectRef idx="0">
            <a:scrgbClr r="0" g="0" b="0"/>
          </a:effectRef>
          <a:fontRef idx="none"/>
        </p:style>
      </p:cxnSp>
      <p:cxnSp>
        <p:nvCxnSpPr>
          <p:cNvPr id="5" name="Straight Arrow Connector 4">
            <a:extLst>
              <a:ext uri="{FF2B5EF4-FFF2-40B4-BE49-F238E27FC236}">
                <a16:creationId xmlns:a16="http://schemas.microsoft.com/office/drawing/2014/main" id="{057D18DF-C332-786F-DA47-112C167DBFA2}"/>
              </a:ext>
            </a:extLst>
          </p:cNvPr>
          <p:cNvCxnSpPr>
            <a:cxnSpLocks/>
            <a:stCxn id="8" idx="2"/>
            <a:endCxn id="12" idx="0"/>
          </p:cNvCxnSpPr>
          <p:nvPr/>
        </p:nvCxnSpPr>
        <p:spPr>
          <a:xfrm>
            <a:off x="8620353" y="2880985"/>
            <a:ext cx="1237357" cy="2117302"/>
          </a:xfrm>
          <a:prstGeom prst="straightConnector1">
            <a:avLst/>
          </a:prstGeom>
          <a:noFill/>
          <a:ln w="22225" cap="flat">
            <a:solidFill>
              <a:schemeClr val="tx2"/>
            </a:solidFill>
            <a:prstDash val="solid"/>
            <a:miter lim="400000"/>
            <a:headEnd type="none" w="med" len="med"/>
            <a:tailEnd type="none" w="med" len="med"/>
          </a:ln>
          <a:effectLst/>
          <a:sp3d/>
        </p:spPr>
        <p:style>
          <a:lnRef idx="0">
            <a:scrgbClr r="0" g="0" b="0"/>
          </a:lnRef>
          <a:fillRef idx="0">
            <a:scrgbClr r="0" g="0" b="0"/>
          </a:fillRef>
          <a:effectRef idx="0">
            <a:scrgbClr r="0" g="0" b="0"/>
          </a:effectRef>
          <a:fontRef idx="none"/>
        </p:style>
      </p:cxnSp>
      <p:sp>
        <p:nvSpPr>
          <p:cNvPr id="11" name="Rectangle: Rounded Corners 10">
            <a:extLst>
              <a:ext uri="{FF2B5EF4-FFF2-40B4-BE49-F238E27FC236}">
                <a16:creationId xmlns:a16="http://schemas.microsoft.com/office/drawing/2014/main" id="{9FC4E636-FB7D-742A-C267-D9D930D39998}"/>
              </a:ext>
            </a:extLst>
          </p:cNvPr>
          <p:cNvSpPr/>
          <p:nvPr/>
        </p:nvSpPr>
        <p:spPr>
          <a:xfrm>
            <a:off x="6322979" y="4977647"/>
            <a:ext cx="2177825" cy="707155"/>
          </a:xfrm>
          <a:prstGeom prst="roundRect">
            <a:avLst>
              <a:gd name="adj" fmla="val 0"/>
            </a:avLst>
          </a:prstGeom>
          <a:solidFill>
            <a:schemeClr val="accent5"/>
          </a:solid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r>
              <a:rPr lang="en-US" sz="1400">
                <a:solidFill>
                  <a:schemeClr val="bg2"/>
                </a:solidFill>
                <a:latin typeface="IntelOne Display Light" panose="020B0403020203020204" pitchFamily="34" charset="0"/>
                <a:sym typeface="Helvetica Neue Medium"/>
              </a:rPr>
              <a:t>On-Prem Infrastructure</a:t>
            </a:r>
          </a:p>
        </p:txBody>
      </p:sp>
      <p:sp>
        <p:nvSpPr>
          <p:cNvPr id="12" name="Rectangle: Rounded Corners 11">
            <a:extLst>
              <a:ext uri="{FF2B5EF4-FFF2-40B4-BE49-F238E27FC236}">
                <a16:creationId xmlns:a16="http://schemas.microsoft.com/office/drawing/2014/main" id="{56C641B6-45DA-3B93-7D23-E4FA8B5B36B4}"/>
              </a:ext>
            </a:extLst>
          </p:cNvPr>
          <p:cNvSpPr/>
          <p:nvPr/>
        </p:nvSpPr>
        <p:spPr>
          <a:xfrm>
            <a:off x="8768797" y="4998287"/>
            <a:ext cx="2177825" cy="707155"/>
          </a:xfrm>
          <a:prstGeom prst="roundRect">
            <a:avLst>
              <a:gd name="adj" fmla="val 0"/>
            </a:avLst>
          </a:prstGeom>
          <a:solidFill>
            <a:schemeClr val="accent5"/>
          </a:solid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r>
              <a:rPr lang="en-US" sz="1400">
                <a:solidFill>
                  <a:schemeClr val="bg2"/>
                </a:solidFill>
                <a:latin typeface="IntelOne Display Light" panose="020B0403020203020204" pitchFamily="34" charset="0"/>
                <a:sym typeface="Helvetica Neue Medium"/>
              </a:rPr>
              <a:t>Edge Devices</a:t>
            </a:r>
          </a:p>
        </p:txBody>
      </p:sp>
      <p:cxnSp>
        <p:nvCxnSpPr>
          <p:cNvPr id="13" name="Straight Arrow Connector 12">
            <a:extLst>
              <a:ext uri="{FF2B5EF4-FFF2-40B4-BE49-F238E27FC236}">
                <a16:creationId xmlns:a16="http://schemas.microsoft.com/office/drawing/2014/main" id="{ED7338CB-42CF-E63B-FC97-8BADFD6D2A30}"/>
              </a:ext>
            </a:extLst>
          </p:cNvPr>
          <p:cNvCxnSpPr>
            <a:cxnSpLocks/>
            <a:stCxn id="8" idx="2"/>
            <a:endCxn id="9" idx="0"/>
          </p:cNvCxnSpPr>
          <p:nvPr/>
        </p:nvCxnSpPr>
        <p:spPr>
          <a:xfrm flipH="1">
            <a:off x="7411892" y="2880985"/>
            <a:ext cx="1208461" cy="766731"/>
          </a:xfrm>
          <a:prstGeom prst="straightConnector1">
            <a:avLst/>
          </a:prstGeom>
          <a:noFill/>
          <a:ln w="22225" cap="flat">
            <a:solidFill>
              <a:schemeClr val="tx2"/>
            </a:solidFill>
            <a:prstDash val="solid"/>
            <a:miter lim="400000"/>
            <a:headEnd type="none" w="med" len="med"/>
            <a:tailEnd type="none" w="med" len="med"/>
          </a:ln>
          <a:effectLst/>
          <a:sp3d/>
        </p:spPr>
        <p:style>
          <a:lnRef idx="0">
            <a:scrgbClr r="0" g="0" b="0"/>
          </a:lnRef>
          <a:fillRef idx="0">
            <a:scrgbClr r="0" g="0" b="0"/>
          </a:fillRef>
          <a:effectRef idx="0">
            <a:scrgbClr r="0" g="0" b="0"/>
          </a:effectRef>
          <a:fontRef idx="none"/>
        </p:style>
      </p:cxnSp>
      <p:cxnSp>
        <p:nvCxnSpPr>
          <p:cNvPr id="14" name="Straight Arrow Connector 13">
            <a:extLst>
              <a:ext uri="{FF2B5EF4-FFF2-40B4-BE49-F238E27FC236}">
                <a16:creationId xmlns:a16="http://schemas.microsoft.com/office/drawing/2014/main" id="{431BE705-A104-B82D-3F08-CA5909901561}"/>
              </a:ext>
            </a:extLst>
          </p:cNvPr>
          <p:cNvCxnSpPr>
            <a:cxnSpLocks/>
            <a:stCxn id="8" idx="2"/>
            <a:endCxn id="10" idx="0"/>
          </p:cNvCxnSpPr>
          <p:nvPr/>
        </p:nvCxnSpPr>
        <p:spPr>
          <a:xfrm>
            <a:off x="8620353" y="2880985"/>
            <a:ext cx="1237357" cy="766731"/>
          </a:xfrm>
          <a:prstGeom prst="straightConnector1">
            <a:avLst/>
          </a:prstGeom>
          <a:noFill/>
          <a:ln w="22225" cap="flat">
            <a:solidFill>
              <a:schemeClr val="tx2"/>
            </a:solidFill>
            <a:prstDash val="solid"/>
            <a:miter lim="400000"/>
            <a:headEnd type="none" w="med" len="med"/>
            <a:tailEnd type="none" w="med" len="med"/>
          </a:ln>
          <a:effectLst/>
          <a:sp3d/>
        </p:spPr>
        <p:style>
          <a:lnRef idx="0">
            <a:scrgbClr r="0" g="0" b="0"/>
          </a:lnRef>
          <a:fillRef idx="0">
            <a:scrgbClr r="0" g="0" b="0"/>
          </a:fillRef>
          <a:effectRef idx="0">
            <a:scrgbClr r="0" g="0" b="0"/>
          </a:effectRef>
          <a:fontRef idx="none"/>
        </p:style>
      </p:cxnSp>
      <p:sp>
        <p:nvSpPr>
          <p:cNvPr id="10" name="Rectangle: Rounded Corners 9">
            <a:extLst>
              <a:ext uri="{FF2B5EF4-FFF2-40B4-BE49-F238E27FC236}">
                <a16:creationId xmlns:a16="http://schemas.microsoft.com/office/drawing/2014/main" id="{4E2D062B-5A6F-0453-99C2-E85A27EF05AA}"/>
              </a:ext>
            </a:extLst>
          </p:cNvPr>
          <p:cNvSpPr/>
          <p:nvPr/>
        </p:nvSpPr>
        <p:spPr>
          <a:xfrm>
            <a:off x="8768797" y="3647716"/>
            <a:ext cx="2177825" cy="707155"/>
          </a:xfrm>
          <a:prstGeom prst="roundRect">
            <a:avLst>
              <a:gd name="adj" fmla="val 0"/>
            </a:avLst>
          </a:prstGeom>
          <a:solidFill>
            <a:schemeClr val="accent5"/>
          </a:solid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r>
              <a:rPr lang="en-US" sz="1400">
                <a:solidFill>
                  <a:schemeClr val="bg2"/>
                </a:solidFill>
                <a:latin typeface="IntelOne Display Light" panose="020B0403020203020204" pitchFamily="34" charset="0"/>
                <a:sym typeface="Helvetica Neue Medium"/>
              </a:rPr>
              <a:t>Cloud Provider B</a:t>
            </a:r>
          </a:p>
        </p:txBody>
      </p:sp>
      <p:sp>
        <p:nvSpPr>
          <p:cNvPr id="9" name="Rectangle: Rounded Corners 8">
            <a:extLst>
              <a:ext uri="{FF2B5EF4-FFF2-40B4-BE49-F238E27FC236}">
                <a16:creationId xmlns:a16="http://schemas.microsoft.com/office/drawing/2014/main" id="{85883DA6-768B-2310-08D4-A7521683A73D}"/>
              </a:ext>
            </a:extLst>
          </p:cNvPr>
          <p:cNvSpPr/>
          <p:nvPr/>
        </p:nvSpPr>
        <p:spPr>
          <a:xfrm>
            <a:off x="6322979" y="3647716"/>
            <a:ext cx="2177825" cy="707155"/>
          </a:xfrm>
          <a:prstGeom prst="roundRect">
            <a:avLst>
              <a:gd name="adj" fmla="val 0"/>
            </a:avLst>
          </a:prstGeom>
          <a:solidFill>
            <a:schemeClr val="accent5"/>
          </a:solidFill>
          <a:ln w="57150" cap="flat">
            <a:solidFill>
              <a:schemeClr val="accent5"/>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r>
              <a:rPr lang="en-US" sz="1400">
                <a:solidFill>
                  <a:schemeClr val="bg2"/>
                </a:solidFill>
                <a:latin typeface="IntelOne Display Light" panose="020B0403020203020204" pitchFamily="34" charset="0"/>
                <a:sym typeface="Helvetica Neue Medium"/>
              </a:rPr>
              <a:t>Cloud Provider A</a:t>
            </a:r>
          </a:p>
        </p:txBody>
      </p:sp>
      <p:sp>
        <p:nvSpPr>
          <p:cNvPr id="8" name="Rectangle: Rounded Corners 7">
            <a:extLst>
              <a:ext uri="{FF2B5EF4-FFF2-40B4-BE49-F238E27FC236}">
                <a16:creationId xmlns:a16="http://schemas.microsoft.com/office/drawing/2014/main" id="{4BEAE745-AB85-BA95-D861-E0318832AC02}"/>
              </a:ext>
            </a:extLst>
          </p:cNvPr>
          <p:cNvSpPr/>
          <p:nvPr/>
        </p:nvSpPr>
        <p:spPr>
          <a:xfrm>
            <a:off x="7339954" y="2019524"/>
            <a:ext cx="2560798" cy="861461"/>
          </a:xfrm>
          <a:prstGeom prst="roundRect">
            <a:avLst>
              <a:gd name="adj" fmla="val 0"/>
            </a:avLst>
          </a:prstGeom>
          <a:solidFill>
            <a:schemeClr val="accent1"/>
          </a:solidFill>
          <a:ln w="57150" cap="flat">
            <a:solidFill>
              <a:schemeClr val="accent1"/>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822960" tIns="50800" rIns="50800" bIns="50800" numCol="1" spcCol="38100" rtlCol="0" anchor="ctr">
            <a:noAutofit/>
          </a:bodyPr>
          <a:lstStyle/>
          <a:p>
            <a:pPr marL="0" marR="0" indent="0"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2"/>
                </a:solidFill>
                <a:effectLst/>
                <a:uFillTx/>
                <a:latin typeface="IntelOne Display Light" panose="020B0403020203020204" pitchFamily="34" charset="0"/>
                <a:ea typeface="Helvetica Neue Medium"/>
                <a:cs typeface="Helvetica Neue Medium"/>
                <a:sym typeface="Helvetica Neue Medium"/>
              </a:rPr>
              <a:t>Intel Trust Authority Service</a:t>
            </a:r>
            <a:endParaRPr kumimoji="0" lang="en-US" sz="1200" b="0" i="0" u="none" strike="noStrike" cap="none" spc="0" normalizeH="0" baseline="0">
              <a:ln>
                <a:noFill/>
              </a:ln>
              <a:solidFill>
                <a:schemeClr val="bg2"/>
              </a:solidFill>
              <a:effectLst/>
              <a:uFillTx/>
              <a:latin typeface="IntelOne Display Light" panose="020B0403020203020204" pitchFamily="34" charset="0"/>
              <a:ea typeface="Helvetica Neue Medium"/>
              <a:cs typeface="Helvetica Neue Medium"/>
              <a:sym typeface="Helvetica Neue Medium"/>
            </a:endParaRPr>
          </a:p>
        </p:txBody>
      </p:sp>
      <p:grpSp>
        <p:nvGrpSpPr>
          <p:cNvPr id="46" name="Group 45">
            <a:extLst>
              <a:ext uri="{FF2B5EF4-FFF2-40B4-BE49-F238E27FC236}">
                <a16:creationId xmlns:a16="http://schemas.microsoft.com/office/drawing/2014/main" id="{B3C5BA3E-6F9D-7AE2-90CE-42B191143379}"/>
              </a:ext>
            </a:extLst>
          </p:cNvPr>
          <p:cNvGrpSpPr/>
          <p:nvPr/>
        </p:nvGrpSpPr>
        <p:grpSpPr>
          <a:xfrm>
            <a:off x="9720973" y="3397549"/>
            <a:ext cx="252541" cy="313374"/>
            <a:chOff x="9664217" y="1477499"/>
            <a:chExt cx="277795" cy="379181"/>
          </a:xfrm>
          <a:solidFill>
            <a:schemeClr val="accent2"/>
          </a:solidFill>
        </p:grpSpPr>
        <p:sp>
          <p:nvSpPr>
            <p:cNvPr id="47" name="Rectangle 46">
              <a:extLst>
                <a:ext uri="{FF2B5EF4-FFF2-40B4-BE49-F238E27FC236}">
                  <a16:creationId xmlns:a16="http://schemas.microsoft.com/office/drawing/2014/main" id="{5B3DB087-146A-FDCB-2055-57897F928BDA}"/>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1476A114-6A70-E8A0-23B2-FDFD4BE810D1}"/>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6" name="Group 75">
            <a:extLst>
              <a:ext uri="{FF2B5EF4-FFF2-40B4-BE49-F238E27FC236}">
                <a16:creationId xmlns:a16="http://schemas.microsoft.com/office/drawing/2014/main" id="{D77384C1-2EAF-29D7-A54A-B6E67E54E45B}"/>
              </a:ext>
            </a:extLst>
          </p:cNvPr>
          <p:cNvGrpSpPr/>
          <p:nvPr/>
        </p:nvGrpSpPr>
        <p:grpSpPr>
          <a:xfrm>
            <a:off x="7341633" y="3397549"/>
            <a:ext cx="252541" cy="313374"/>
            <a:chOff x="9664217" y="1477499"/>
            <a:chExt cx="277795" cy="379181"/>
          </a:xfrm>
          <a:solidFill>
            <a:schemeClr val="accent2"/>
          </a:solidFill>
        </p:grpSpPr>
        <p:sp>
          <p:nvSpPr>
            <p:cNvPr id="77" name="Rectangle 76">
              <a:extLst>
                <a:ext uri="{FF2B5EF4-FFF2-40B4-BE49-F238E27FC236}">
                  <a16:creationId xmlns:a16="http://schemas.microsoft.com/office/drawing/2014/main" id="{4F49482D-2FA2-1F01-F6EE-D8BC0743B60F}"/>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734B6217-BABE-6BEC-BAB9-B2187ECBEA83}"/>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3" name="Group 82">
            <a:extLst>
              <a:ext uri="{FF2B5EF4-FFF2-40B4-BE49-F238E27FC236}">
                <a16:creationId xmlns:a16="http://schemas.microsoft.com/office/drawing/2014/main" id="{BBEE1658-C895-A8D3-5FA0-A226392A098D}"/>
              </a:ext>
            </a:extLst>
          </p:cNvPr>
          <p:cNvGrpSpPr/>
          <p:nvPr/>
        </p:nvGrpSpPr>
        <p:grpSpPr>
          <a:xfrm>
            <a:off x="9729248" y="4712268"/>
            <a:ext cx="252541" cy="313374"/>
            <a:chOff x="9664217" y="1477499"/>
            <a:chExt cx="277795" cy="379181"/>
          </a:xfrm>
          <a:solidFill>
            <a:schemeClr val="accent2"/>
          </a:solidFill>
        </p:grpSpPr>
        <p:sp>
          <p:nvSpPr>
            <p:cNvPr id="84" name="Rectangle 83">
              <a:extLst>
                <a:ext uri="{FF2B5EF4-FFF2-40B4-BE49-F238E27FC236}">
                  <a16:creationId xmlns:a16="http://schemas.microsoft.com/office/drawing/2014/main" id="{4DB4EB5C-3529-AE8A-7672-573180AFFA8C}"/>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ectangle 84">
              <a:extLst>
                <a:ext uri="{FF2B5EF4-FFF2-40B4-BE49-F238E27FC236}">
                  <a16:creationId xmlns:a16="http://schemas.microsoft.com/office/drawing/2014/main" id="{64C1E0C8-A180-4AB2-F528-9F1ECF3A6F8C}"/>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6" name="Group 85">
            <a:extLst>
              <a:ext uri="{FF2B5EF4-FFF2-40B4-BE49-F238E27FC236}">
                <a16:creationId xmlns:a16="http://schemas.microsoft.com/office/drawing/2014/main" id="{34EE4769-9A85-D188-40E7-3076BB794114}"/>
              </a:ext>
            </a:extLst>
          </p:cNvPr>
          <p:cNvGrpSpPr/>
          <p:nvPr/>
        </p:nvGrpSpPr>
        <p:grpSpPr>
          <a:xfrm>
            <a:off x="7276930" y="4712268"/>
            <a:ext cx="252541" cy="313374"/>
            <a:chOff x="9664217" y="1477499"/>
            <a:chExt cx="277795" cy="379181"/>
          </a:xfrm>
          <a:solidFill>
            <a:schemeClr val="accent2"/>
          </a:solidFill>
        </p:grpSpPr>
        <p:sp>
          <p:nvSpPr>
            <p:cNvPr id="87" name="Rectangle 86">
              <a:extLst>
                <a:ext uri="{FF2B5EF4-FFF2-40B4-BE49-F238E27FC236}">
                  <a16:creationId xmlns:a16="http://schemas.microsoft.com/office/drawing/2014/main" id="{8A3ED16C-E80A-E3BF-D92C-F2E6D213EA6A}"/>
                </a:ext>
              </a:extLst>
            </p:cNvPr>
            <p:cNvSpPr/>
            <p:nvPr/>
          </p:nvSpPr>
          <p:spPr>
            <a:xfrm rot="2405950">
              <a:off x="9847333" y="1477499"/>
              <a:ext cx="94679" cy="37918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Rectangle 87">
              <a:extLst>
                <a:ext uri="{FF2B5EF4-FFF2-40B4-BE49-F238E27FC236}">
                  <a16:creationId xmlns:a16="http://schemas.microsoft.com/office/drawing/2014/main" id="{F8601C40-9DE9-C8CE-54B4-EFC5D254FCA5}"/>
                </a:ext>
              </a:extLst>
            </p:cNvPr>
            <p:cNvSpPr/>
            <p:nvPr/>
          </p:nvSpPr>
          <p:spPr>
            <a:xfrm rot="7926250">
              <a:off x="9717670" y="1645954"/>
              <a:ext cx="89005" cy="19591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1" name="Picture 110">
            <a:extLst>
              <a:ext uri="{FF2B5EF4-FFF2-40B4-BE49-F238E27FC236}">
                <a16:creationId xmlns:a16="http://schemas.microsoft.com/office/drawing/2014/main" id="{7A60E9D1-65F2-E635-952C-ED4A8E1C14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5032" y="2171578"/>
            <a:ext cx="545373" cy="539974"/>
          </a:xfrm>
          <a:prstGeom prst="rect">
            <a:avLst/>
          </a:prstGeom>
        </p:spPr>
      </p:pic>
      <p:sp>
        <p:nvSpPr>
          <p:cNvPr id="120" name="Rectangle 119">
            <a:extLst>
              <a:ext uri="{FF2B5EF4-FFF2-40B4-BE49-F238E27FC236}">
                <a16:creationId xmlns:a16="http://schemas.microsoft.com/office/drawing/2014/main" id="{FB492733-AE61-ABBB-E619-3CC5511C45C9}"/>
              </a:ext>
            </a:extLst>
          </p:cNvPr>
          <p:cNvSpPr/>
          <p:nvPr/>
        </p:nvSpPr>
        <p:spPr>
          <a:xfrm>
            <a:off x="5303519" y="5979762"/>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1" name="Rectangle 120">
            <a:extLst>
              <a:ext uri="{FF2B5EF4-FFF2-40B4-BE49-F238E27FC236}">
                <a16:creationId xmlns:a16="http://schemas.microsoft.com/office/drawing/2014/main" id="{2F6D9A00-3A15-71DF-2151-CD205CB6CDEC}"/>
              </a:ext>
            </a:extLst>
          </p:cNvPr>
          <p:cNvSpPr/>
          <p:nvPr/>
        </p:nvSpPr>
        <p:spPr>
          <a:xfrm>
            <a:off x="5440679" y="5705442"/>
            <a:ext cx="274320" cy="2743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2671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8697-8A9A-4B12-8452-5AFAB8A71168}"/>
              </a:ext>
            </a:extLst>
          </p:cNvPr>
          <p:cNvSpPr>
            <a:spLocks noGrp="1"/>
          </p:cNvSpPr>
          <p:nvPr>
            <p:ph type="title"/>
          </p:nvPr>
        </p:nvSpPr>
        <p:spPr/>
        <p:txBody>
          <a:bodyPr/>
          <a:lstStyle/>
          <a:p>
            <a:r>
              <a:rPr lang="en-US"/>
              <a:t>Attestation Service Options</a:t>
            </a:r>
          </a:p>
        </p:txBody>
      </p:sp>
      <p:graphicFrame>
        <p:nvGraphicFramePr>
          <p:cNvPr id="3" name="Table 7">
            <a:extLst>
              <a:ext uri="{FF2B5EF4-FFF2-40B4-BE49-F238E27FC236}">
                <a16:creationId xmlns:a16="http://schemas.microsoft.com/office/drawing/2014/main" id="{CABDF9F9-CA33-4AD5-A221-A6FB9210F018}"/>
              </a:ext>
            </a:extLst>
          </p:cNvPr>
          <p:cNvGraphicFramePr>
            <a:graphicFrameLocks noGrp="1"/>
          </p:cNvGraphicFramePr>
          <p:nvPr>
            <p:extLst>
              <p:ext uri="{D42A27DB-BD31-4B8C-83A1-F6EECF244321}">
                <p14:modId xmlns:p14="http://schemas.microsoft.com/office/powerpoint/2010/main" val="3538122846"/>
              </p:ext>
            </p:extLst>
          </p:nvPr>
        </p:nvGraphicFramePr>
        <p:xfrm>
          <a:off x="479897" y="1472116"/>
          <a:ext cx="10778247" cy="4409876"/>
        </p:xfrm>
        <a:graphic>
          <a:graphicData uri="http://schemas.openxmlformats.org/drawingml/2006/table">
            <a:tbl>
              <a:tblPr firstRow="1" bandRow="1">
                <a:tableStyleId>{5940675A-B579-460E-94D1-54222C63F5DA}</a:tableStyleId>
              </a:tblPr>
              <a:tblGrid>
                <a:gridCol w="2747491">
                  <a:extLst>
                    <a:ext uri="{9D8B030D-6E8A-4147-A177-3AD203B41FA5}">
                      <a16:colId xmlns:a16="http://schemas.microsoft.com/office/drawing/2014/main" val="3652554975"/>
                    </a:ext>
                  </a:extLst>
                </a:gridCol>
                <a:gridCol w="2007689">
                  <a:extLst>
                    <a:ext uri="{9D8B030D-6E8A-4147-A177-3AD203B41FA5}">
                      <a16:colId xmlns:a16="http://schemas.microsoft.com/office/drawing/2014/main" val="3844680347"/>
                    </a:ext>
                  </a:extLst>
                </a:gridCol>
                <a:gridCol w="2007689">
                  <a:extLst>
                    <a:ext uri="{9D8B030D-6E8A-4147-A177-3AD203B41FA5}">
                      <a16:colId xmlns:a16="http://schemas.microsoft.com/office/drawing/2014/main" val="2703672652"/>
                    </a:ext>
                  </a:extLst>
                </a:gridCol>
                <a:gridCol w="2007689">
                  <a:extLst>
                    <a:ext uri="{9D8B030D-6E8A-4147-A177-3AD203B41FA5}">
                      <a16:colId xmlns:a16="http://schemas.microsoft.com/office/drawing/2014/main" val="1028705898"/>
                    </a:ext>
                  </a:extLst>
                </a:gridCol>
                <a:gridCol w="2007689">
                  <a:extLst>
                    <a:ext uri="{9D8B030D-6E8A-4147-A177-3AD203B41FA5}">
                      <a16:colId xmlns:a16="http://schemas.microsoft.com/office/drawing/2014/main" val="1199534182"/>
                    </a:ext>
                  </a:extLst>
                </a:gridCol>
              </a:tblGrid>
              <a:tr h="1046164">
                <a:tc>
                  <a:txBody>
                    <a:bodyPr/>
                    <a:lstStyle/>
                    <a:p>
                      <a:pPr algn="l"/>
                      <a:endParaRPr lang="en-US" sz="1200">
                        <a:latin typeface="IntelOne Display Light" panose="020B0403020203020204" pitchFamily="34" charset="0"/>
                      </a:endParaRPr>
                    </a:p>
                  </a:txBody>
                  <a:tcPr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a:solidFill>
                            <a:schemeClr val="bg1"/>
                          </a:solidFill>
                          <a:latin typeface="IntelOne Text" panose="020B0503020203020204" pitchFamily="34" charset="0"/>
                        </a:rPr>
                        <a:t>Cloud Provider’s Attestation Service</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solidFill>
                  </a:tcPr>
                </a:tc>
                <a:tc>
                  <a:txBody>
                    <a:bodyPr/>
                    <a:lstStyle/>
                    <a:p>
                      <a:pPr algn="ctr"/>
                      <a:r>
                        <a:rPr lang="en-US" sz="1400">
                          <a:solidFill>
                            <a:schemeClr val="bg1"/>
                          </a:solidFill>
                          <a:latin typeface="IntelOne Text" panose="020B0503020203020204" pitchFamily="34" charset="0"/>
                        </a:rPr>
                        <a:t>Application Vendor’s Attestation Service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solidFill>
                  </a:tcPr>
                </a:tc>
                <a:tc>
                  <a:txBody>
                    <a:bodyPr/>
                    <a:lstStyle/>
                    <a:p>
                      <a:pPr algn="ctr"/>
                      <a:r>
                        <a:rPr lang="en-US" sz="1400">
                          <a:solidFill>
                            <a:schemeClr val="bg1"/>
                          </a:solidFill>
                          <a:latin typeface="IntelOne Text" panose="020B0503020203020204" pitchFamily="34" charset="0"/>
                        </a:rPr>
                        <a:t>Intel® Trust Authority Service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solidFill>
                  </a:tcPr>
                </a:tc>
                <a:tc>
                  <a:txBody>
                    <a:bodyPr/>
                    <a:lstStyle/>
                    <a:p>
                      <a:pPr algn="ctr"/>
                      <a:r>
                        <a:rPr lang="en-US" sz="1400">
                          <a:solidFill>
                            <a:schemeClr val="bg1"/>
                          </a:solidFill>
                          <a:latin typeface="IntelOne Text" panose="020B0503020203020204" pitchFamily="34" charset="0"/>
                        </a:rPr>
                        <a:t>Build-Your-Own Service with Intel Library</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solidFill>
                  </a:tcPr>
                </a:tc>
                <a:extLst>
                  <a:ext uri="{0D108BD9-81ED-4DB2-BD59-A6C34878D82A}">
                    <a16:rowId xmlns:a16="http://schemas.microsoft.com/office/drawing/2014/main" val="1803337868"/>
                  </a:ext>
                </a:extLst>
              </a:tr>
              <a:tr h="840928">
                <a:tc>
                  <a:txBody>
                    <a:bodyPr/>
                    <a:lstStyle/>
                    <a:p>
                      <a:pPr algn="l"/>
                      <a:r>
                        <a:rPr lang="en-US" sz="1400">
                          <a:solidFill>
                            <a:schemeClr val="bg1"/>
                          </a:solidFill>
                          <a:latin typeface="IntelOne Text" panose="020B0503020203020204" pitchFamily="34" charset="0"/>
                        </a:rPr>
                        <a:t>Separation of responsibilities between verifier and infrastructure provider</a:t>
                      </a:r>
                    </a:p>
                  </a:txBody>
                  <a:tcPr marL="182880" marR="13716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accent1"/>
                    </a:solidFill>
                  </a:tcPr>
                </a:tc>
                <a:tc>
                  <a:txBody>
                    <a:bodyPr/>
                    <a:lstStyle/>
                    <a:p>
                      <a:pPr algn="ctr"/>
                      <a:r>
                        <a:rPr lang="en-US" sz="1200">
                          <a:latin typeface="IntelOne Text Light" panose="020B0403020203020204" pitchFamily="34" charset="0"/>
                        </a:rPr>
                        <a:t>No</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334831836"/>
                  </a:ext>
                </a:extLst>
              </a:tr>
              <a:tr h="840928">
                <a:tc>
                  <a:txBody>
                    <a:bodyPr/>
                    <a:lstStyle/>
                    <a:p>
                      <a:pPr algn="l"/>
                      <a:r>
                        <a:rPr lang="en-US" sz="1400">
                          <a:solidFill>
                            <a:schemeClr val="bg1"/>
                          </a:solidFill>
                          <a:latin typeface="IntelOne Text" panose="020B0503020203020204" pitchFamily="34" charset="0"/>
                        </a:rPr>
                        <a:t>Consistency across Intel SGX and Intel TDX</a:t>
                      </a:r>
                    </a:p>
                  </a:txBody>
                  <a:tcPr marL="182880" marR="18288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accent1"/>
                    </a:solidFill>
                  </a:tcPr>
                </a:tc>
                <a:tc>
                  <a:txBody>
                    <a:bodyPr/>
                    <a:lstStyle/>
                    <a:p>
                      <a:pPr algn="ctr"/>
                      <a:r>
                        <a:rPr lang="en-US" sz="1200">
                          <a:latin typeface="IntelOne Text Light" panose="020B0403020203020204" pitchFamily="34" charset="0"/>
                        </a:rPr>
                        <a:t>Yes, if both Intel SGX </a:t>
                      </a:r>
                    </a:p>
                    <a:p>
                      <a:pPr algn="ctr"/>
                      <a:r>
                        <a:rPr lang="en-US" sz="1200">
                          <a:latin typeface="IntelOne Text Light" panose="020B0403020203020204" pitchFamily="34" charset="0"/>
                        </a:rPr>
                        <a:t>and TDX offered</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200">
                          <a:latin typeface="IntelOne Text Light" panose="020B0403020203020204" pitchFamily="34" charset="0"/>
                        </a:rPr>
                        <a:t>Yes, if both Intel SGX </a:t>
                      </a:r>
                    </a:p>
                    <a:p>
                      <a:pPr algn="ctr"/>
                      <a:r>
                        <a:rPr lang="en-US" sz="1200">
                          <a:latin typeface="IntelOne Text Light" panose="020B0403020203020204" pitchFamily="34" charset="0"/>
                        </a:rPr>
                        <a:t>and TDX supported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2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2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5992245"/>
                  </a:ext>
                </a:extLst>
              </a:tr>
              <a:tr h="840928">
                <a:tc>
                  <a:txBody>
                    <a:bodyPr/>
                    <a:lstStyle/>
                    <a:p>
                      <a:pPr algn="l"/>
                      <a:r>
                        <a:rPr lang="en-US" sz="1400">
                          <a:solidFill>
                            <a:schemeClr val="bg1"/>
                          </a:solidFill>
                          <a:latin typeface="IntelOne Text" panose="020B0503020203020204" pitchFamily="34" charset="0"/>
                        </a:rPr>
                        <a:t>Consistent service across on-prem, hybrid, multi-cloud, and edge deployments</a:t>
                      </a:r>
                    </a:p>
                  </a:txBody>
                  <a:tcPr marL="182880" marR="13716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accent1"/>
                    </a:solidFill>
                  </a:tcPr>
                </a:tc>
                <a:tc>
                  <a:txBody>
                    <a:bodyPr/>
                    <a:lstStyle/>
                    <a:p>
                      <a:pPr algn="ctr"/>
                      <a:r>
                        <a:rPr lang="en-US" sz="1200">
                          <a:latin typeface="IntelOne Text Light" panose="020B0403020203020204" pitchFamily="34" charset="0"/>
                        </a:rPr>
                        <a:t>No</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a:latin typeface="IntelOne Text Light" panose="020B0403020203020204" pitchFamily="34" charset="0"/>
                        </a:rPr>
                        <a:t>Possible, but limited to specific application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2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008474918"/>
                  </a:ext>
                </a:extLst>
              </a:tr>
              <a:tr h="840928">
                <a:tc>
                  <a:txBody>
                    <a:bodyPr/>
                    <a:lstStyle/>
                    <a:p>
                      <a:pPr algn="l"/>
                      <a:r>
                        <a:rPr lang="en-US" sz="1400">
                          <a:solidFill>
                            <a:schemeClr val="bg1"/>
                          </a:solidFill>
                          <a:latin typeface="IntelOne Text" panose="020B0503020203020204" pitchFamily="34" charset="0"/>
                        </a:rPr>
                        <a:t>Development effort</a:t>
                      </a:r>
                    </a:p>
                  </a:txBody>
                  <a:tcPr marL="182880" marR="18288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sz="1200">
                          <a:latin typeface="IntelOne Text Light" panose="020B0403020203020204" pitchFamily="34" charset="0"/>
                        </a:rPr>
                        <a:t>Low</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200">
                          <a:latin typeface="IntelOne Text Light" panose="020B0403020203020204" pitchFamily="34" charset="0"/>
                        </a:rPr>
                        <a:t>Low</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200">
                          <a:latin typeface="IntelOne Text Light" panose="020B0403020203020204" pitchFamily="34" charset="0"/>
                        </a:rPr>
                        <a:t>Low</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200">
                          <a:latin typeface="IntelOne Text Light" panose="020B0403020203020204" pitchFamily="34" charset="0"/>
                        </a:rPr>
                        <a:t>Medium</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282363"/>
                  </a:ext>
                </a:extLst>
              </a:tr>
            </a:tbl>
          </a:graphicData>
        </a:graphic>
      </p:graphicFrame>
    </p:spTree>
    <p:extLst>
      <p:ext uri="{BB962C8B-B14F-4D97-AF65-F5344CB8AC3E}">
        <p14:creationId xmlns:p14="http://schemas.microsoft.com/office/powerpoint/2010/main" val="149955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1A0332C-C310-2430-E6DF-1C7E41A58D85}"/>
              </a:ext>
            </a:extLst>
          </p:cNvPr>
          <p:cNvSpPr/>
          <p:nvPr/>
        </p:nvSpPr>
        <p:spPr>
          <a:xfrm>
            <a:off x="4383932" y="1997903"/>
            <a:ext cx="2769140" cy="201104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Confidential Computing Architecture</a:t>
            </a:r>
          </a:p>
        </p:txBody>
      </p:sp>
      <p:sp>
        <p:nvSpPr>
          <p:cNvPr id="29" name="Freeform: Shape 28">
            <a:extLst>
              <a:ext uri="{FF2B5EF4-FFF2-40B4-BE49-F238E27FC236}">
                <a16:creationId xmlns:a16="http://schemas.microsoft.com/office/drawing/2014/main" id="{8B8AD09E-B58F-442E-ADD1-40429D84103B}"/>
              </a:ext>
            </a:extLst>
          </p:cNvPr>
          <p:cNvSpPr/>
          <p:nvPr/>
        </p:nvSpPr>
        <p:spPr>
          <a:xfrm>
            <a:off x="3286352" y="4046704"/>
            <a:ext cx="1146102" cy="995401"/>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latinLnBrk="1" hangingPunct="0"/>
            <a:endParaRPr lang="en-US">
              <a:solidFill>
                <a:srgbClr val="000000"/>
              </a:solidFill>
            </a:endParaRPr>
          </a:p>
        </p:txBody>
      </p:sp>
      <p:sp>
        <p:nvSpPr>
          <p:cNvPr id="31" name="Freeform: Shape 30">
            <a:extLst>
              <a:ext uri="{FF2B5EF4-FFF2-40B4-BE49-F238E27FC236}">
                <a16:creationId xmlns:a16="http://schemas.microsoft.com/office/drawing/2014/main" id="{B9351DE3-CBD2-4653-A5AD-7D41309C1617}"/>
              </a:ext>
            </a:extLst>
          </p:cNvPr>
          <p:cNvSpPr/>
          <p:nvPr/>
        </p:nvSpPr>
        <p:spPr>
          <a:xfrm flipH="1">
            <a:off x="7099776" y="4045445"/>
            <a:ext cx="1409226" cy="1001792"/>
          </a:xfrm>
          <a:custGeom>
            <a:avLst/>
            <a:gdLst>
              <a:gd name="connsiteX0" fmla="*/ 0 w 2762864"/>
              <a:gd name="connsiteY0" fmla="*/ 904568 h 904568"/>
              <a:gd name="connsiteX1" fmla="*/ 2762864 w 2762864"/>
              <a:gd name="connsiteY1" fmla="*/ 904568 h 904568"/>
              <a:gd name="connsiteX2" fmla="*/ 2762864 w 2762864"/>
              <a:gd name="connsiteY2" fmla="*/ 0 h 904568"/>
            </a:gdLst>
            <a:ahLst/>
            <a:cxnLst>
              <a:cxn ang="0">
                <a:pos x="connsiteX0" y="connsiteY0"/>
              </a:cxn>
              <a:cxn ang="0">
                <a:pos x="connsiteX1" y="connsiteY1"/>
              </a:cxn>
              <a:cxn ang="0">
                <a:pos x="connsiteX2" y="connsiteY2"/>
              </a:cxn>
            </a:cxnLst>
            <a:rect l="l" t="t" r="r" b="b"/>
            <a:pathLst>
              <a:path w="2762864" h="904568">
                <a:moveTo>
                  <a:pt x="0" y="904568"/>
                </a:moveTo>
                <a:lnTo>
                  <a:pt x="2762864" y="904568"/>
                </a:lnTo>
                <a:lnTo>
                  <a:pt x="2762864" y="0"/>
                </a:lnTo>
              </a:path>
            </a:pathLst>
          </a:cu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12" name="Rectangle 11">
            <a:extLst>
              <a:ext uri="{FF2B5EF4-FFF2-40B4-BE49-F238E27FC236}">
                <a16:creationId xmlns:a16="http://schemas.microsoft.com/office/drawing/2014/main" id="{E775E8D6-4791-0187-FD49-6BF476601953}"/>
              </a:ext>
            </a:extLst>
          </p:cNvPr>
          <p:cNvSpPr/>
          <p:nvPr/>
        </p:nvSpPr>
        <p:spPr>
          <a:xfrm>
            <a:off x="4644451" y="4106602"/>
            <a:ext cx="2248102" cy="55747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Compatible Hypervisor                        </a:t>
            </a:r>
          </a:p>
        </p:txBody>
      </p:sp>
      <p:sp>
        <p:nvSpPr>
          <p:cNvPr id="13" name="Text Placeholder 13">
            <a:extLst>
              <a:ext uri="{FF2B5EF4-FFF2-40B4-BE49-F238E27FC236}">
                <a16:creationId xmlns:a16="http://schemas.microsoft.com/office/drawing/2014/main" id="{18CD8110-F294-FC47-5387-1A2D655B5EF8}"/>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Key Management Service</a:t>
            </a:r>
          </a:p>
        </p:txBody>
      </p:sp>
      <p:sp>
        <p:nvSpPr>
          <p:cNvPr id="14" name="Rectangle 13">
            <a:extLst>
              <a:ext uri="{FF2B5EF4-FFF2-40B4-BE49-F238E27FC236}">
                <a16:creationId xmlns:a16="http://schemas.microsoft.com/office/drawing/2014/main" id="{FB3DB13A-9BCD-ED8E-F359-8144436E45D8}"/>
              </a:ext>
            </a:extLst>
          </p:cNvPr>
          <p:cNvSpPr/>
          <p:nvPr/>
        </p:nvSpPr>
        <p:spPr>
          <a:xfrm>
            <a:off x="776952" y="4547531"/>
            <a:ext cx="2448526" cy="95482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IntelOne Display Regular" panose="020B0503020203020204" pitchFamily="34" charset="0"/>
            </a:endParaRPr>
          </a:p>
        </p:txBody>
      </p:sp>
      <p:sp>
        <p:nvSpPr>
          <p:cNvPr id="23" name="Rectangle 22">
            <a:extLst>
              <a:ext uri="{FF2B5EF4-FFF2-40B4-BE49-F238E27FC236}">
                <a16:creationId xmlns:a16="http://schemas.microsoft.com/office/drawing/2014/main" id="{E409BF23-80DC-1835-42AB-56B9085D990D}"/>
              </a:ext>
            </a:extLst>
          </p:cNvPr>
          <p:cNvSpPr/>
          <p:nvPr/>
        </p:nvSpPr>
        <p:spPr>
          <a:xfrm>
            <a:off x="8560110" y="4547531"/>
            <a:ext cx="2448526" cy="9548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latin typeface="IntelOne Display Regular" panose="020B0503020203020204" pitchFamily="34" charset="0"/>
            </a:endParaRPr>
          </a:p>
        </p:txBody>
      </p:sp>
      <p:sp>
        <p:nvSpPr>
          <p:cNvPr id="24" name="TextBox 23">
            <a:extLst>
              <a:ext uri="{FF2B5EF4-FFF2-40B4-BE49-F238E27FC236}">
                <a16:creationId xmlns:a16="http://schemas.microsoft.com/office/drawing/2014/main" id="{56377CBD-841D-0C96-A242-D0E48FAFEE39}"/>
              </a:ext>
            </a:extLst>
          </p:cNvPr>
          <p:cNvSpPr txBox="1"/>
          <p:nvPr/>
        </p:nvSpPr>
        <p:spPr>
          <a:xfrm>
            <a:off x="9348743" y="4840279"/>
            <a:ext cx="1465006"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sz="1200" i="0" u="none" strike="noStrike" cap="none" spc="0" normalizeH="0" baseline="0">
                <a:solidFill>
                  <a:schemeClr val="tx2"/>
                </a:solidFill>
                <a:effectLst/>
                <a:uFillTx/>
                <a:latin typeface="IntelOne Display Medium" panose="020B0703020203020204" pitchFamily="34" charset="0"/>
              </a:defRPr>
            </a:lvl1pPr>
          </a:lstStyle>
          <a:p>
            <a:r>
              <a:rPr lang="en-US">
                <a:solidFill>
                  <a:schemeClr val="bg1"/>
                </a:solidFill>
                <a:latin typeface="IntelOne Text Medium" panose="020B0703020203020204" pitchFamily="34" charset="0"/>
                <a:sym typeface="Helvetica Neue"/>
              </a:rPr>
              <a:t>Key Management Service</a:t>
            </a:r>
          </a:p>
        </p:txBody>
      </p:sp>
      <p:sp>
        <p:nvSpPr>
          <p:cNvPr id="16" name="TextBox 15">
            <a:extLst>
              <a:ext uri="{FF2B5EF4-FFF2-40B4-BE49-F238E27FC236}">
                <a16:creationId xmlns:a16="http://schemas.microsoft.com/office/drawing/2014/main" id="{10BEFE02-3872-55ED-50B4-6B2442B7C05D}"/>
              </a:ext>
            </a:extLst>
          </p:cNvPr>
          <p:cNvSpPr txBox="1"/>
          <p:nvPr/>
        </p:nvSpPr>
        <p:spPr>
          <a:xfrm>
            <a:off x="7523671" y="2422385"/>
            <a:ext cx="2628347" cy="184666"/>
          </a:xfrm>
          <a:prstGeom prst="rect">
            <a:avLst/>
          </a:prstGeom>
          <a:noFill/>
        </p:spPr>
        <p:txBody>
          <a:bodyPr wrap="square" lIns="0" tIns="0" rIns="0" bIns="0" rtlCol="0" anchor="ctr">
            <a:spAutoFit/>
          </a:bodyPr>
          <a:lstStyle/>
          <a:p>
            <a:r>
              <a:rPr lang="en-US" sz="1200">
                <a:solidFill>
                  <a:schemeClr val="tx2"/>
                </a:solidFill>
                <a:latin typeface="IntelOne Text" panose="020B0503020203020204" pitchFamily="34" charset="0"/>
                <a:sym typeface="Helvetica Neue Medium"/>
              </a:rPr>
              <a:t>Trusted Execution Environment</a:t>
            </a:r>
          </a:p>
        </p:txBody>
      </p:sp>
      <p:sp>
        <p:nvSpPr>
          <p:cNvPr id="19" name="Rectangle 18">
            <a:extLst>
              <a:ext uri="{FF2B5EF4-FFF2-40B4-BE49-F238E27FC236}">
                <a16:creationId xmlns:a16="http://schemas.microsoft.com/office/drawing/2014/main" id="{CCF283A1-97B4-B5D1-0AAF-B6C6104BBA1D}"/>
              </a:ext>
            </a:extLst>
          </p:cNvPr>
          <p:cNvSpPr/>
          <p:nvPr/>
        </p:nvSpPr>
        <p:spPr>
          <a:xfrm>
            <a:off x="10917196" y="4264135"/>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B3E78C9-C4ED-35FF-692A-B40FC07455CC}"/>
              </a:ext>
            </a:extLst>
          </p:cNvPr>
          <p:cNvSpPr/>
          <p:nvPr/>
        </p:nvSpPr>
        <p:spPr>
          <a:xfrm>
            <a:off x="11008636" y="4358600"/>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D4C8F3B-743D-BA13-60F1-1CEB60E92CDA}"/>
              </a:ext>
            </a:extLst>
          </p:cNvPr>
          <p:cNvSpPr/>
          <p:nvPr/>
        </p:nvSpPr>
        <p:spPr>
          <a:xfrm>
            <a:off x="4644451" y="2272223"/>
            <a:ext cx="2248102" cy="14916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Confidential Data</a:t>
            </a:r>
          </a:p>
          <a:p>
            <a:pPr algn="ctr"/>
            <a:endParaRPr lang="en-US" sz="1200">
              <a:solidFill>
                <a:schemeClr val="tx2"/>
              </a:solidFill>
              <a:latin typeface="IntelOne Text" panose="020B0503020203020204" pitchFamily="34" charset="0"/>
            </a:endParaRPr>
          </a:p>
          <a:p>
            <a:pPr algn="ctr"/>
            <a:r>
              <a:rPr lang="en-US" sz="1200">
                <a:solidFill>
                  <a:schemeClr val="tx2"/>
                </a:solidFill>
                <a:latin typeface="IntelOne Text" panose="020B0503020203020204" pitchFamily="34" charset="0"/>
              </a:rPr>
              <a:t>Compatible Software                        </a:t>
            </a:r>
          </a:p>
        </p:txBody>
      </p:sp>
      <p:sp>
        <p:nvSpPr>
          <p:cNvPr id="5" name="Freeform: Shape 4">
            <a:extLst>
              <a:ext uri="{FF2B5EF4-FFF2-40B4-BE49-F238E27FC236}">
                <a16:creationId xmlns:a16="http://schemas.microsoft.com/office/drawing/2014/main" id="{3CDE208F-BFE1-BA0D-E2DB-9E7222D02CBC}"/>
              </a:ext>
            </a:extLst>
          </p:cNvPr>
          <p:cNvSpPr/>
          <p:nvPr/>
        </p:nvSpPr>
        <p:spPr>
          <a:xfrm flipH="1" flipV="1">
            <a:off x="7029853" y="2471362"/>
            <a:ext cx="432804" cy="45719"/>
          </a:xfrm>
          <a:custGeom>
            <a:avLst/>
            <a:gdLst>
              <a:gd name="connsiteX0" fmla="*/ 0 w 2762864"/>
              <a:gd name="connsiteY0" fmla="*/ 904568 h 904568"/>
              <a:gd name="connsiteX1" fmla="*/ 2762864 w 2762864"/>
              <a:gd name="connsiteY1" fmla="*/ 904568 h 904568"/>
              <a:gd name="connsiteX2" fmla="*/ 2762864 w 2762864"/>
              <a:gd name="connsiteY2" fmla="*/ 0 h 904568"/>
              <a:gd name="connsiteX0" fmla="*/ 0 w 3296868"/>
              <a:gd name="connsiteY0" fmla="*/ 711329 h 711329"/>
              <a:gd name="connsiteX1" fmla="*/ 2762864 w 3296868"/>
              <a:gd name="connsiteY1" fmla="*/ 711329 h 711329"/>
              <a:gd name="connsiteX2" fmla="*/ 3296868 w 3296868"/>
              <a:gd name="connsiteY2" fmla="*/ 0 h 711329"/>
              <a:gd name="connsiteX0" fmla="*/ 0 w 2762864"/>
              <a:gd name="connsiteY0" fmla="*/ 0 h 0"/>
              <a:gd name="connsiteX1" fmla="*/ 2762864 w 2762864"/>
              <a:gd name="connsiteY1" fmla="*/ 0 h 0"/>
            </a:gdLst>
            <a:ahLst/>
            <a:cxnLst>
              <a:cxn ang="0">
                <a:pos x="connsiteX0" y="connsiteY0"/>
              </a:cxn>
              <a:cxn ang="0">
                <a:pos x="connsiteX1" y="connsiteY1"/>
              </a:cxn>
            </a:cxnLst>
            <a:rect l="l" t="t" r="r" b="b"/>
            <a:pathLst>
              <a:path w="2762864">
                <a:moveTo>
                  <a:pt x="0" y="0"/>
                </a:moveTo>
                <a:lnTo>
                  <a:pt x="2762864" y="0"/>
                </a:lnTo>
              </a:path>
            </a:pathLst>
          </a:custGeom>
          <a:ln w="22225">
            <a:solidFill>
              <a:schemeClr val="accent1"/>
            </a:solidFill>
            <a:headEnd type="none" w="med" len="med"/>
            <a:tailEnd type="oval" w="sm" len="sm"/>
          </a:ln>
        </p:spPr>
        <p:style>
          <a:lnRef idx="1">
            <a:schemeClr val="dk1"/>
          </a:lnRef>
          <a:fillRef idx="0">
            <a:schemeClr val="dk1"/>
          </a:fillRef>
          <a:effectRef idx="0">
            <a:schemeClr val="dk1"/>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3" name="TextBox 2">
            <a:extLst>
              <a:ext uri="{FF2B5EF4-FFF2-40B4-BE49-F238E27FC236}">
                <a16:creationId xmlns:a16="http://schemas.microsoft.com/office/drawing/2014/main" id="{F7B26CC1-5E47-70C6-39C3-A19CAB876D94}"/>
              </a:ext>
            </a:extLst>
          </p:cNvPr>
          <p:cNvSpPr txBox="1"/>
          <p:nvPr/>
        </p:nvSpPr>
        <p:spPr>
          <a:xfrm>
            <a:off x="1474795" y="4932612"/>
            <a:ext cx="1465006"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defPPr>
              <a:defRPr lang="en-US"/>
            </a:defPPr>
            <a:lvl1pPr marR="0" indent="0" defTabSz="2438338" fontAlgn="auto" hangingPunct="0">
              <a:lnSpc>
                <a:spcPct val="100000"/>
              </a:lnSpc>
              <a:spcBef>
                <a:spcPts val="0"/>
              </a:spcBef>
              <a:spcAft>
                <a:spcPts val="0"/>
              </a:spcAft>
              <a:buClrTx/>
              <a:buSzTx/>
              <a:buFontTx/>
              <a:buNone/>
              <a:tabLst/>
              <a:defRPr kumimoji="0" sz="1200" i="0" u="none" strike="noStrike" cap="none" spc="0" normalizeH="0" baseline="0">
                <a:solidFill>
                  <a:schemeClr val="tx2"/>
                </a:solidFill>
                <a:effectLst/>
                <a:uFillTx/>
                <a:latin typeface="IntelOne Display Regular" panose="020B0503020203020204" pitchFamily="34" charset="0"/>
              </a:defRPr>
            </a:lvl1pPr>
          </a:lstStyle>
          <a:p>
            <a:r>
              <a:rPr lang="en-US">
                <a:latin typeface="IntelOne Text" panose="020B0503020203020204" pitchFamily="34" charset="0"/>
                <a:sym typeface="Helvetica Neue"/>
              </a:rPr>
              <a:t>Attestation Service</a:t>
            </a:r>
          </a:p>
        </p:txBody>
      </p:sp>
      <p:pic>
        <p:nvPicPr>
          <p:cNvPr id="7" name="Picture 6">
            <a:extLst>
              <a:ext uri="{FF2B5EF4-FFF2-40B4-BE49-F238E27FC236}">
                <a16:creationId xmlns:a16="http://schemas.microsoft.com/office/drawing/2014/main" id="{F3633411-17C4-9C8E-564D-A300AE46F96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587745" y="4619373"/>
            <a:ext cx="772272" cy="772272"/>
          </a:xfrm>
          <a:prstGeom prst="rect">
            <a:avLst/>
          </a:prstGeom>
        </p:spPr>
      </p:pic>
      <p:pic>
        <p:nvPicPr>
          <p:cNvPr id="8" name="Picture 7">
            <a:extLst>
              <a:ext uri="{FF2B5EF4-FFF2-40B4-BE49-F238E27FC236}">
                <a16:creationId xmlns:a16="http://schemas.microsoft.com/office/drawing/2014/main" id="{4722957D-C074-C1F1-B29D-E045CEF5174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14801" y="4647352"/>
            <a:ext cx="737627" cy="737627"/>
          </a:xfrm>
          <a:prstGeom prst="rect">
            <a:avLst/>
          </a:prstGeom>
        </p:spPr>
      </p:pic>
      <p:sp>
        <p:nvSpPr>
          <p:cNvPr id="9" name="Rectangle 8">
            <a:extLst>
              <a:ext uri="{FF2B5EF4-FFF2-40B4-BE49-F238E27FC236}">
                <a16:creationId xmlns:a16="http://schemas.microsoft.com/office/drawing/2014/main" id="{72E46862-E004-7100-7EF8-84F977A7F318}"/>
              </a:ext>
            </a:extLst>
          </p:cNvPr>
          <p:cNvSpPr/>
          <p:nvPr/>
        </p:nvSpPr>
        <p:spPr>
          <a:xfrm>
            <a:off x="4461571" y="2089343"/>
            <a:ext cx="182880" cy="1828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11909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7" name="Straight Arrow Connector 26">
            <a:extLst>
              <a:ext uri="{FF2B5EF4-FFF2-40B4-BE49-F238E27FC236}">
                <a16:creationId xmlns:a16="http://schemas.microsoft.com/office/drawing/2014/main" id="{D3B5FD60-B6A3-EB66-1C2A-2DC09D65520C}"/>
              </a:ext>
            </a:extLst>
          </p:cNvPr>
          <p:cNvCxnSpPr>
            <a:cxnSpLocks/>
          </p:cNvCxnSpPr>
          <p:nvPr/>
        </p:nvCxnSpPr>
        <p:spPr>
          <a:xfrm flipH="1">
            <a:off x="7653041" y="2585344"/>
            <a:ext cx="2202637" cy="0"/>
          </a:xfrm>
          <a:prstGeom prst="straightConnector1">
            <a:avLst/>
          </a:prstGeom>
          <a:noFill/>
          <a:ln w="22225" cap="flat">
            <a:solidFill>
              <a:schemeClr val="tx2"/>
            </a:solidFill>
            <a:prstDash val="solid"/>
            <a:miter lim="400000"/>
            <a:headEnd type="none" w="med" len="med"/>
            <a:tailEnd type="arrow" w="med" len="sm"/>
          </a:ln>
          <a:effectLst/>
          <a:sp3d/>
        </p:spPr>
        <p:style>
          <a:lnRef idx="0">
            <a:scrgbClr r="0" g="0" b="0"/>
          </a:lnRef>
          <a:fillRef idx="0">
            <a:scrgbClr r="0" g="0" b="0"/>
          </a:fillRef>
          <a:effectRef idx="0">
            <a:scrgbClr r="0" g="0" b="0"/>
          </a:effectRef>
          <a:fontRef idx="none"/>
        </p:style>
      </p:cxnSp>
      <p:sp>
        <p:nvSpPr>
          <p:cNvPr id="33" name="Freeform: Shape 32">
            <a:extLst>
              <a:ext uri="{FF2B5EF4-FFF2-40B4-BE49-F238E27FC236}">
                <a16:creationId xmlns:a16="http://schemas.microsoft.com/office/drawing/2014/main" id="{BEA41F6D-2565-6CD6-A6BB-DE521202C405}"/>
              </a:ext>
            </a:extLst>
          </p:cNvPr>
          <p:cNvSpPr/>
          <p:nvPr/>
        </p:nvSpPr>
        <p:spPr>
          <a:xfrm>
            <a:off x="7237061" y="3156374"/>
            <a:ext cx="2620383" cy="1284932"/>
          </a:xfrm>
          <a:custGeom>
            <a:avLst/>
            <a:gdLst>
              <a:gd name="connsiteX0" fmla="*/ 1484671 w 1484671"/>
              <a:gd name="connsiteY0" fmla="*/ 1818968 h 1818968"/>
              <a:gd name="connsiteX1" fmla="*/ 0 w 1484671"/>
              <a:gd name="connsiteY1" fmla="*/ 1818968 h 1818968"/>
              <a:gd name="connsiteX2" fmla="*/ 0 w 1484671"/>
              <a:gd name="connsiteY2" fmla="*/ 0 h 1818968"/>
            </a:gdLst>
            <a:ahLst/>
            <a:cxnLst>
              <a:cxn ang="0">
                <a:pos x="connsiteX0" y="connsiteY0"/>
              </a:cxn>
              <a:cxn ang="0">
                <a:pos x="connsiteX1" y="connsiteY1"/>
              </a:cxn>
              <a:cxn ang="0">
                <a:pos x="connsiteX2" y="connsiteY2"/>
              </a:cxn>
            </a:cxnLst>
            <a:rect l="l" t="t" r="r" b="b"/>
            <a:pathLst>
              <a:path w="1484671" h="1818968">
                <a:moveTo>
                  <a:pt x="1484671" y="1818968"/>
                </a:moveTo>
                <a:lnTo>
                  <a:pt x="0" y="1818968"/>
                </a:lnTo>
                <a:lnTo>
                  <a:pt x="0" y="0"/>
                </a:lnTo>
              </a:path>
            </a:pathLst>
          </a:custGeom>
          <a:noFill/>
          <a:ln w="22225" cap="flat">
            <a:solidFill>
              <a:schemeClr val="tx2"/>
            </a:solidFill>
            <a:miter lim="400000"/>
            <a:headEnd type="none" w="med" len="med"/>
            <a:tailEnd type="arrow" w="med" len="sm"/>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defTabSz="914400" latinLnBrk="1">
              <a:lnSpc>
                <a:spcPct val="100000"/>
              </a:lnSpc>
              <a:spcBef>
                <a:spcPts val="0"/>
              </a:spcBef>
            </a:pPr>
            <a:endParaRPr lang="en-US" sz="1800"/>
          </a:p>
        </p:txBody>
      </p:sp>
      <p:sp>
        <p:nvSpPr>
          <p:cNvPr id="28" name="Freeform: Shape 27">
            <a:extLst>
              <a:ext uri="{FF2B5EF4-FFF2-40B4-BE49-F238E27FC236}">
                <a16:creationId xmlns:a16="http://schemas.microsoft.com/office/drawing/2014/main" id="{D25684A5-7931-B5E2-569C-1F43A443F4E9}"/>
              </a:ext>
            </a:extLst>
          </p:cNvPr>
          <p:cNvSpPr/>
          <p:nvPr/>
        </p:nvSpPr>
        <p:spPr>
          <a:xfrm>
            <a:off x="6264275" y="3157613"/>
            <a:ext cx="3591403" cy="1668872"/>
          </a:xfrm>
          <a:custGeom>
            <a:avLst/>
            <a:gdLst>
              <a:gd name="connsiteX0" fmla="*/ 0 w 2310580"/>
              <a:gd name="connsiteY0" fmla="*/ 0 h 2035277"/>
              <a:gd name="connsiteX1" fmla="*/ 0 w 2310580"/>
              <a:gd name="connsiteY1" fmla="*/ 2035277 h 2035277"/>
              <a:gd name="connsiteX2" fmla="*/ 2310580 w 2310580"/>
              <a:gd name="connsiteY2" fmla="*/ 2035277 h 2035277"/>
              <a:gd name="connsiteX3" fmla="*/ 2310580 w 2310580"/>
              <a:gd name="connsiteY3" fmla="*/ 2025445 h 2035277"/>
              <a:gd name="connsiteX0" fmla="*/ 0 w 2310580"/>
              <a:gd name="connsiteY0" fmla="*/ 0 h 2035277"/>
              <a:gd name="connsiteX1" fmla="*/ 0 w 2310580"/>
              <a:gd name="connsiteY1" fmla="*/ 2035277 h 2035277"/>
              <a:gd name="connsiteX2" fmla="*/ 2310580 w 2310580"/>
              <a:gd name="connsiteY2" fmla="*/ 2035277 h 2035277"/>
            </a:gdLst>
            <a:ahLst/>
            <a:cxnLst>
              <a:cxn ang="0">
                <a:pos x="connsiteX0" y="connsiteY0"/>
              </a:cxn>
              <a:cxn ang="0">
                <a:pos x="connsiteX1" y="connsiteY1"/>
              </a:cxn>
              <a:cxn ang="0">
                <a:pos x="connsiteX2" y="connsiteY2"/>
              </a:cxn>
            </a:cxnLst>
            <a:rect l="l" t="t" r="r" b="b"/>
            <a:pathLst>
              <a:path w="2310580" h="2035277">
                <a:moveTo>
                  <a:pt x="0" y="0"/>
                </a:moveTo>
                <a:lnTo>
                  <a:pt x="0" y="2035277"/>
                </a:lnTo>
                <a:lnTo>
                  <a:pt x="2310580" y="2035277"/>
                </a:lnTo>
              </a:path>
            </a:pathLst>
          </a:custGeom>
          <a:noFill/>
          <a:ln w="22225" cap="flat">
            <a:solidFill>
              <a:schemeClr val="tx2"/>
            </a:solidFill>
            <a:miter lim="400000"/>
            <a:headEnd type="none" w="med" len="med"/>
            <a:tailEnd type="arrow" w="med" len="sm"/>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effectLst/>
              <a:uFillTx/>
            </a:endParaRPr>
          </a:p>
        </p:txBody>
      </p:sp>
      <p:sp>
        <p:nvSpPr>
          <p:cNvPr id="45" name="Content Placeholder 2">
            <a:extLst>
              <a:ext uri="{FF2B5EF4-FFF2-40B4-BE49-F238E27FC236}">
                <a16:creationId xmlns:a16="http://schemas.microsoft.com/office/drawing/2014/main" id="{0DEBC972-5591-3505-CAFA-9F1268AEEB8C}"/>
              </a:ext>
            </a:extLst>
          </p:cNvPr>
          <p:cNvSpPr txBox="1">
            <a:spLocks/>
          </p:cNvSpPr>
          <p:nvPr/>
        </p:nvSpPr>
        <p:spPr>
          <a:xfrm>
            <a:off x="486163" y="1900096"/>
            <a:ext cx="3891625" cy="3145276"/>
          </a:xfrm>
          <a:prstGeom prst="rect">
            <a:avLst/>
          </a:prstGeom>
          <a:solidFill>
            <a:schemeClr val="bg1">
              <a:lumMod val="95000"/>
            </a:schemeClr>
          </a:solidFill>
        </p:spPr>
        <p:txBody>
          <a:bodyPr vert="horz" lIns="457200" tIns="0" rIns="457200" bIns="0" rtlCol="0"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 typeface="IntelOne Display Regular" panose="020B0503020203020204" pitchFamily="34" charset="0"/>
              <a:buNone/>
            </a:pPr>
            <a:r>
              <a:rPr lang="en-US" sz="1400">
                <a:latin typeface="IntelOne Text" panose="020B0503020203020204" pitchFamily="34" charset="0"/>
              </a:rPr>
              <a:t>Workload owner holds keys that decrypt data in Intel SGX enclaves or TDX trust domains</a:t>
            </a:r>
          </a:p>
          <a:p>
            <a:pPr marL="0" indent="0">
              <a:lnSpc>
                <a:spcPct val="100000"/>
              </a:lnSpc>
              <a:spcBef>
                <a:spcPts val="0"/>
              </a:spcBef>
              <a:buFont typeface="IntelOne Display Regular" panose="020B0503020203020204" pitchFamily="34" charset="0"/>
              <a:buNone/>
            </a:pPr>
            <a:endParaRPr lang="en-US" sz="1400">
              <a:latin typeface="IntelOne Text" panose="020B0503020203020204" pitchFamily="34" charset="0"/>
            </a:endParaRPr>
          </a:p>
          <a:p>
            <a:pPr marL="0" indent="0">
              <a:lnSpc>
                <a:spcPct val="100000"/>
              </a:lnSpc>
              <a:spcBef>
                <a:spcPts val="0"/>
              </a:spcBef>
              <a:buFont typeface="IntelOne Display Regular" panose="020B0503020203020204" pitchFamily="34" charset="0"/>
              <a:buNone/>
            </a:pPr>
            <a:r>
              <a:rPr lang="en-US" sz="1400">
                <a:latin typeface="IntelOne Text" panose="020B0503020203020204" pitchFamily="34" charset="0"/>
              </a:rPr>
              <a:t>Standard protocols facilitate integration with existing enterprise key management systems</a:t>
            </a:r>
          </a:p>
          <a:p>
            <a:pPr marL="0" indent="0">
              <a:lnSpc>
                <a:spcPct val="100000"/>
              </a:lnSpc>
              <a:spcBef>
                <a:spcPts val="0"/>
              </a:spcBef>
              <a:buFont typeface="IntelOne Display Regular" panose="020B0503020203020204" pitchFamily="34" charset="0"/>
              <a:buNone/>
            </a:pPr>
            <a:endParaRPr lang="en-US" sz="1400">
              <a:latin typeface="IntelOne Text" panose="020B0503020203020204" pitchFamily="34" charset="0"/>
            </a:endParaRPr>
          </a:p>
          <a:p>
            <a:pPr marL="0" indent="0">
              <a:lnSpc>
                <a:spcPct val="100000"/>
              </a:lnSpc>
              <a:spcBef>
                <a:spcPts val="0"/>
              </a:spcBef>
              <a:buFont typeface="IntelOne Display Regular" panose="020B0503020203020204" pitchFamily="34" charset="0"/>
              <a:buNone/>
            </a:pPr>
            <a:r>
              <a:rPr lang="en-US" sz="1400">
                <a:latin typeface="IntelOne Text" panose="020B0503020203020204" pitchFamily="34" charset="0"/>
              </a:rPr>
              <a:t>Key management services can be hosted by cloud provider or separately</a:t>
            </a:r>
          </a:p>
        </p:txBody>
      </p:sp>
      <p:sp>
        <p:nvSpPr>
          <p:cNvPr id="44" name="Rectangle 43">
            <a:extLst>
              <a:ext uri="{FF2B5EF4-FFF2-40B4-BE49-F238E27FC236}">
                <a16:creationId xmlns:a16="http://schemas.microsoft.com/office/drawing/2014/main" id="{F4328C40-2CAA-376A-FE9A-B4BC73B9DF1D}"/>
              </a:ext>
            </a:extLst>
          </p:cNvPr>
          <p:cNvSpPr/>
          <p:nvPr/>
        </p:nvSpPr>
        <p:spPr>
          <a:xfrm>
            <a:off x="5821072" y="1905064"/>
            <a:ext cx="1831969" cy="1256802"/>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Intel Confidential Computing</a:t>
            </a:r>
          </a:p>
        </p:txBody>
      </p:sp>
      <p:sp>
        <p:nvSpPr>
          <p:cNvPr id="13" name="Text Placeholder 13">
            <a:extLst>
              <a:ext uri="{FF2B5EF4-FFF2-40B4-BE49-F238E27FC236}">
                <a16:creationId xmlns:a16="http://schemas.microsoft.com/office/drawing/2014/main" id="{18CD8110-F294-FC47-5387-1A2D655B5EF8}"/>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Interfaces with Leading Key Management Systems</a:t>
            </a:r>
          </a:p>
        </p:txBody>
      </p:sp>
      <p:pic>
        <p:nvPicPr>
          <p:cNvPr id="7" name="Picture 2">
            <a:extLst>
              <a:ext uri="{FF2B5EF4-FFF2-40B4-BE49-F238E27FC236}">
                <a16:creationId xmlns:a16="http://schemas.microsoft.com/office/drawing/2014/main" id="{A7374E48-6B33-102A-129C-EB0472F7ED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73309" y="5771070"/>
            <a:ext cx="1440623" cy="32020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ntrust Identity Enterprise - Identification Systems Group">
            <a:extLst>
              <a:ext uri="{FF2B5EF4-FFF2-40B4-BE49-F238E27FC236}">
                <a16:creationId xmlns:a16="http://schemas.microsoft.com/office/drawing/2014/main" id="{BA04F379-3FF5-3B24-D2CE-822A6C3E5A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7698" y="5744117"/>
            <a:ext cx="1878019" cy="37410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Azure Key Vaultとは？クラウドへの安全なアクセスを実現するセキュリティサービス | クラウド導入・システム運用ならアールワークスへ">
            <a:extLst>
              <a:ext uri="{FF2B5EF4-FFF2-40B4-BE49-F238E27FC236}">
                <a16:creationId xmlns:a16="http://schemas.microsoft.com/office/drawing/2014/main" id="{6BE6629A-2DF5-E3F5-61C4-B744C9FA7B2A}"/>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348" t="34242" r="4000" b="25199"/>
          <a:stretch/>
        </p:blipFill>
        <p:spPr bwMode="auto">
          <a:xfrm>
            <a:off x="4181524" y="5704835"/>
            <a:ext cx="1741100" cy="45267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61C1675C-90DE-ECD0-8AE3-718788AD6AF6}"/>
              </a:ext>
            </a:extLst>
          </p:cNvPr>
          <p:cNvGrpSpPr/>
          <p:nvPr/>
        </p:nvGrpSpPr>
        <p:grpSpPr>
          <a:xfrm>
            <a:off x="6290216" y="5626231"/>
            <a:ext cx="1715065" cy="609878"/>
            <a:chOff x="1997330" y="5067562"/>
            <a:chExt cx="2081676" cy="765159"/>
          </a:xfrm>
        </p:grpSpPr>
        <p:pic>
          <p:nvPicPr>
            <p:cNvPr id="15" name="Picture 12" descr="GCP - Using KMS to manage secrets :: Prakhar Srivastav">
              <a:extLst>
                <a:ext uri="{FF2B5EF4-FFF2-40B4-BE49-F238E27FC236}">
                  <a16:creationId xmlns:a16="http://schemas.microsoft.com/office/drawing/2014/main" id="{3E7E45AB-1181-17A1-B556-ACA3676C15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7330" y="5067562"/>
              <a:ext cx="2081676" cy="76515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Aksesmu Collaborates with Google Cloud to Assist Warung House owners  Digitalize Their Companies and Make a Comeback Amidst the Pandemic -  Briteosmatic">
              <a:extLst>
                <a:ext uri="{FF2B5EF4-FFF2-40B4-BE49-F238E27FC236}">
                  <a16:creationId xmlns:a16="http://schemas.microsoft.com/office/drawing/2014/main" id="{EAFC48E7-6A77-3F1E-4FEF-66FC7C8439D9}"/>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l="7505" t="38023" r="6559" b="29417"/>
            <a:stretch/>
          </p:blipFill>
          <p:spPr bwMode="auto">
            <a:xfrm>
              <a:off x="2769687" y="5642952"/>
              <a:ext cx="958569" cy="189769"/>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Rectangle 20">
            <a:extLst>
              <a:ext uri="{FF2B5EF4-FFF2-40B4-BE49-F238E27FC236}">
                <a16:creationId xmlns:a16="http://schemas.microsoft.com/office/drawing/2014/main" id="{5F680EBC-861E-75A3-1263-41D40926A2B3}"/>
              </a:ext>
            </a:extLst>
          </p:cNvPr>
          <p:cNvSpPr/>
          <p:nvPr/>
        </p:nvSpPr>
        <p:spPr>
          <a:xfrm>
            <a:off x="5996580" y="2097506"/>
            <a:ext cx="1480952" cy="870656"/>
          </a:xfrm>
          <a:prstGeom prst="rect">
            <a:avLst/>
          </a:prstGeom>
          <a:solidFill>
            <a:schemeClr val="bg1">
              <a:lumMod val="85000"/>
            </a:schemeClr>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kumimoji="0" lang="en-US" sz="120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rPr>
              <a:t>Trusted Execution Environment</a:t>
            </a:r>
          </a:p>
          <a:p>
            <a:pPr marL="0" marR="0" indent="0" algn="ctr" defTabSz="825500" rtl="0" fontAlgn="auto" latinLnBrk="0" hangingPunct="0">
              <a:spcBef>
                <a:spcPts val="0"/>
              </a:spcBef>
              <a:spcAft>
                <a:spcPts val="0"/>
              </a:spcAft>
              <a:buClrTx/>
              <a:buSzTx/>
              <a:buFontTx/>
              <a:buNone/>
              <a:tabLst/>
            </a:pPr>
            <a:endParaRPr kumimoji="0" lang="en-US" sz="20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endParaRPr>
          </a:p>
          <a:p>
            <a:pPr marL="0" marR="0" indent="0" algn="ctr" defTabSz="825500" rtl="0" fontAlgn="auto" latinLnBrk="0" hangingPunct="0">
              <a:spcBef>
                <a:spcPts val="0"/>
              </a:spcBef>
              <a:spcAft>
                <a:spcPts val="0"/>
              </a:spcAft>
              <a:buClrTx/>
              <a:buSzTx/>
              <a:buFontTx/>
              <a:buNone/>
              <a:tabLst/>
            </a:pPr>
            <a:r>
              <a:rPr lang="en-US" sz="1050">
                <a:solidFill>
                  <a:schemeClr val="tx2"/>
                </a:solidFill>
                <a:latin typeface="IntelOne Text" panose="020B0503020203020204" pitchFamily="34" charset="0"/>
                <a:ea typeface="Helvetica Neue Medium"/>
                <a:cs typeface="Helvetica Neue Medium"/>
                <a:sym typeface="Helvetica Neue Medium"/>
              </a:rPr>
              <a:t>(Intel SGX or TDX)</a:t>
            </a:r>
            <a:endParaRPr kumimoji="0" lang="en-US" sz="105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endParaRPr>
          </a:p>
        </p:txBody>
      </p:sp>
      <p:sp>
        <p:nvSpPr>
          <p:cNvPr id="25" name="Rectangle 24">
            <a:extLst>
              <a:ext uri="{FF2B5EF4-FFF2-40B4-BE49-F238E27FC236}">
                <a16:creationId xmlns:a16="http://schemas.microsoft.com/office/drawing/2014/main" id="{C48EDBCF-8ED1-FC13-98CE-4DF45B961CEF}"/>
              </a:ext>
            </a:extLst>
          </p:cNvPr>
          <p:cNvSpPr/>
          <p:nvPr/>
        </p:nvSpPr>
        <p:spPr>
          <a:xfrm>
            <a:off x="9857443" y="2060816"/>
            <a:ext cx="1588769" cy="710380"/>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1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Attestation Service</a:t>
            </a:r>
          </a:p>
        </p:txBody>
      </p:sp>
      <p:cxnSp>
        <p:nvCxnSpPr>
          <p:cNvPr id="26" name="Straight Arrow Connector 25">
            <a:extLst>
              <a:ext uri="{FF2B5EF4-FFF2-40B4-BE49-F238E27FC236}">
                <a16:creationId xmlns:a16="http://schemas.microsoft.com/office/drawing/2014/main" id="{1929F631-BD1D-A5DA-6641-ED4964780CAF}"/>
              </a:ext>
            </a:extLst>
          </p:cNvPr>
          <p:cNvCxnSpPr>
            <a:cxnSpLocks/>
          </p:cNvCxnSpPr>
          <p:nvPr/>
        </p:nvCxnSpPr>
        <p:spPr>
          <a:xfrm>
            <a:off x="7653041" y="2313471"/>
            <a:ext cx="2202637" cy="0"/>
          </a:xfrm>
          <a:prstGeom prst="straightConnector1">
            <a:avLst/>
          </a:prstGeom>
          <a:noFill/>
          <a:ln w="22225" cap="flat">
            <a:solidFill>
              <a:schemeClr val="tx2"/>
            </a:solidFill>
            <a:prstDash val="solid"/>
            <a:miter lim="400000"/>
            <a:headEnd type="none" w="med" len="med"/>
            <a:tailEnd type="arrow" w="med" len="sm"/>
          </a:ln>
          <a:effectLst/>
          <a:sp3d/>
        </p:spPr>
        <p:style>
          <a:lnRef idx="0">
            <a:scrgbClr r="0" g="0" b="0"/>
          </a:lnRef>
          <a:fillRef idx="0">
            <a:scrgbClr r="0" g="0" b="0"/>
          </a:fillRef>
          <a:effectRef idx="0">
            <a:scrgbClr r="0" g="0" b="0"/>
          </a:effectRef>
          <a:fontRef idx="none"/>
        </p:style>
      </p:cxnSp>
      <p:sp>
        <p:nvSpPr>
          <p:cNvPr id="32" name="Rectangle 31">
            <a:extLst>
              <a:ext uri="{FF2B5EF4-FFF2-40B4-BE49-F238E27FC236}">
                <a16:creationId xmlns:a16="http://schemas.microsoft.com/office/drawing/2014/main" id="{AE9DB791-8EC4-DE56-AFC4-652C174AEA7F}"/>
              </a:ext>
            </a:extLst>
          </p:cNvPr>
          <p:cNvSpPr/>
          <p:nvPr/>
        </p:nvSpPr>
        <p:spPr>
          <a:xfrm>
            <a:off x="9857444" y="4171051"/>
            <a:ext cx="1588769" cy="101757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r>
              <a:rPr lang="en-US" sz="1100">
                <a:solidFill>
                  <a:schemeClr val="bg2"/>
                </a:solidFill>
                <a:latin typeface="IntelOne Text" panose="020B0503020203020204" pitchFamily="34" charset="0"/>
                <a:sym typeface="Helvetica Neue Medium"/>
              </a:rPr>
              <a:t>Workload Owner’s Key Management &amp; Policy System</a:t>
            </a:r>
          </a:p>
        </p:txBody>
      </p:sp>
      <p:grpSp>
        <p:nvGrpSpPr>
          <p:cNvPr id="61" name="Group 60">
            <a:extLst>
              <a:ext uri="{FF2B5EF4-FFF2-40B4-BE49-F238E27FC236}">
                <a16:creationId xmlns:a16="http://schemas.microsoft.com/office/drawing/2014/main" id="{C6612F4A-D59E-9184-1845-9DD0595B515E}"/>
              </a:ext>
            </a:extLst>
          </p:cNvPr>
          <p:cNvGrpSpPr/>
          <p:nvPr/>
        </p:nvGrpSpPr>
        <p:grpSpPr>
          <a:xfrm>
            <a:off x="6107826" y="3605511"/>
            <a:ext cx="322118" cy="362775"/>
            <a:chOff x="6107826" y="3595645"/>
            <a:chExt cx="322118" cy="362775"/>
          </a:xfrm>
        </p:grpSpPr>
        <p:sp>
          <p:nvSpPr>
            <p:cNvPr id="57" name="Rectangle 56">
              <a:extLst>
                <a:ext uri="{FF2B5EF4-FFF2-40B4-BE49-F238E27FC236}">
                  <a16:creationId xmlns:a16="http://schemas.microsoft.com/office/drawing/2014/main" id="{1D8E3718-EF05-329F-432E-D5DDBC29EBE8}"/>
                </a:ext>
              </a:extLst>
            </p:cNvPr>
            <p:cNvSpPr/>
            <p:nvPr/>
          </p:nvSpPr>
          <p:spPr>
            <a:xfrm>
              <a:off x="6107826" y="3595645"/>
              <a:ext cx="322118" cy="362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Circle: Hollow 34">
              <a:extLst>
                <a:ext uri="{FF2B5EF4-FFF2-40B4-BE49-F238E27FC236}">
                  <a16:creationId xmlns:a16="http://schemas.microsoft.com/office/drawing/2014/main" id="{C67886C6-9CCD-8EDD-79CE-ACD2E20D32C4}"/>
                </a:ext>
              </a:extLst>
            </p:cNvPr>
            <p:cNvSpPr/>
            <p:nvPr/>
          </p:nvSpPr>
          <p:spPr>
            <a:xfrm>
              <a:off x="6107826" y="3615100"/>
              <a:ext cx="322118" cy="322118"/>
            </a:xfrm>
            <a:prstGeom prst="donut">
              <a:avLst/>
            </a:prstGeom>
            <a:solidFill>
              <a:schemeClr val="accent2"/>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effectLst/>
                <a:uFillTx/>
                <a:latin typeface="+mj-lt"/>
                <a:ea typeface="Helvetica Neue Medium"/>
                <a:cs typeface="Helvetica Neue Medium"/>
                <a:sym typeface="Helvetica Neue Medium"/>
              </a:endParaRPr>
            </a:p>
          </p:txBody>
        </p:sp>
      </p:grpSp>
      <p:grpSp>
        <p:nvGrpSpPr>
          <p:cNvPr id="60" name="Group 59">
            <a:extLst>
              <a:ext uri="{FF2B5EF4-FFF2-40B4-BE49-F238E27FC236}">
                <a16:creationId xmlns:a16="http://schemas.microsoft.com/office/drawing/2014/main" id="{4F79E4EF-E6E8-0851-66CD-172DB51C7289}"/>
              </a:ext>
            </a:extLst>
          </p:cNvPr>
          <p:cNvGrpSpPr/>
          <p:nvPr/>
        </p:nvGrpSpPr>
        <p:grpSpPr>
          <a:xfrm>
            <a:off x="8449348" y="2403957"/>
            <a:ext cx="354330" cy="362775"/>
            <a:chOff x="8449348" y="2230374"/>
            <a:chExt cx="354330" cy="362775"/>
          </a:xfrm>
        </p:grpSpPr>
        <p:sp>
          <p:nvSpPr>
            <p:cNvPr id="59" name="Rectangle 58">
              <a:extLst>
                <a:ext uri="{FF2B5EF4-FFF2-40B4-BE49-F238E27FC236}">
                  <a16:creationId xmlns:a16="http://schemas.microsoft.com/office/drawing/2014/main" id="{AD8BBFDC-36D3-E183-265D-9A95648F213C}"/>
                </a:ext>
              </a:extLst>
            </p:cNvPr>
            <p:cNvSpPr/>
            <p:nvPr/>
          </p:nvSpPr>
          <p:spPr>
            <a:xfrm>
              <a:off x="8449348" y="2230374"/>
              <a:ext cx="354330" cy="3627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Circle: Hollow 35">
              <a:extLst>
                <a:ext uri="{FF2B5EF4-FFF2-40B4-BE49-F238E27FC236}">
                  <a16:creationId xmlns:a16="http://schemas.microsoft.com/office/drawing/2014/main" id="{2FD0E486-4BCC-3C74-7C00-D09107AF2E4A}"/>
                </a:ext>
              </a:extLst>
            </p:cNvPr>
            <p:cNvSpPr/>
            <p:nvPr/>
          </p:nvSpPr>
          <p:spPr>
            <a:xfrm>
              <a:off x="8465454" y="2250702"/>
              <a:ext cx="322118" cy="322118"/>
            </a:xfrm>
            <a:prstGeom prst="donut">
              <a:avLst/>
            </a:prstGeom>
            <a:solidFill>
              <a:schemeClr val="accent2"/>
            </a:solidFill>
            <a:ln w="12700" cap="flat">
              <a:solidFill>
                <a:schemeClr val="bg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effectLst/>
                <a:uFillTx/>
                <a:latin typeface="+mj-lt"/>
                <a:ea typeface="Helvetica Neue Medium"/>
                <a:cs typeface="Helvetica Neue Medium"/>
                <a:sym typeface="Helvetica Neue Medium"/>
              </a:endParaRPr>
            </a:p>
          </p:txBody>
        </p:sp>
      </p:grpSp>
      <p:sp>
        <p:nvSpPr>
          <p:cNvPr id="37" name="TextBox 36">
            <a:extLst>
              <a:ext uri="{FF2B5EF4-FFF2-40B4-BE49-F238E27FC236}">
                <a16:creationId xmlns:a16="http://schemas.microsoft.com/office/drawing/2014/main" id="{7F012607-7FAB-AFA4-8A1E-811A0D99B2E5}"/>
              </a:ext>
            </a:extLst>
          </p:cNvPr>
          <p:cNvSpPr txBox="1"/>
          <p:nvPr/>
        </p:nvSpPr>
        <p:spPr>
          <a:xfrm>
            <a:off x="7783155" y="2058777"/>
            <a:ext cx="190507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2"/>
                </a:solidFill>
                <a:effectLst/>
                <a:uFillTx/>
                <a:latin typeface="IntelOne Text Bold" panose="020B0803020203020204" pitchFamily="34" charset="0"/>
                <a:sym typeface="Helvetica Neue"/>
              </a:rPr>
              <a:t>1. </a:t>
            </a:r>
            <a:r>
              <a:rPr kumimoji="0" lang="en-US" sz="1000" b="0" i="0" u="none" strike="noStrike" cap="none" spc="0" normalizeH="0" baseline="0">
                <a:ln>
                  <a:noFill/>
                </a:ln>
                <a:solidFill>
                  <a:schemeClr val="tx2"/>
                </a:solidFill>
                <a:effectLst/>
                <a:uFillTx/>
                <a:latin typeface="IntelOne Text Light" panose="020B0403020203020204" pitchFamily="34" charset="0"/>
                <a:sym typeface="Helvetica Neue"/>
              </a:rPr>
              <a:t>Request for TEE attestation</a:t>
            </a:r>
          </a:p>
        </p:txBody>
      </p:sp>
      <p:sp>
        <p:nvSpPr>
          <p:cNvPr id="38" name="TextBox 37">
            <a:extLst>
              <a:ext uri="{FF2B5EF4-FFF2-40B4-BE49-F238E27FC236}">
                <a16:creationId xmlns:a16="http://schemas.microsoft.com/office/drawing/2014/main" id="{2D6C89AC-CF1E-D9AA-4DF1-B78CDB31BE43}"/>
              </a:ext>
            </a:extLst>
          </p:cNvPr>
          <p:cNvSpPr txBox="1"/>
          <p:nvPr/>
        </p:nvSpPr>
        <p:spPr>
          <a:xfrm>
            <a:off x="7783155" y="2763955"/>
            <a:ext cx="1905077"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1000">
                <a:solidFill>
                  <a:schemeClr val="tx2"/>
                </a:solidFill>
                <a:latin typeface="IntelOne Text Bold" panose="020B0803020203020204" pitchFamily="34" charset="0"/>
              </a:rPr>
              <a:t>2</a:t>
            </a:r>
            <a:r>
              <a:rPr lang="en-US" sz="1000">
                <a:solidFill>
                  <a:schemeClr val="tx2"/>
                </a:solidFill>
                <a:latin typeface="IntelOne Text Bold" panose="020B0803020203020204" pitchFamily="34" charset="0"/>
                <a:sym typeface="Helvetica Neue"/>
              </a:rPr>
              <a:t>. </a:t>
            </a:r>
            <a:r>
              <a:rPr lang="en-US" sz="1000">
                <a:solidFill>
                  <a:schemeClr val="tx2"/>
                </a:solidFill>
                <a:latin typeface="IntelOne Text Light" panose="020B0403020203020204" pitchFamily="34" charset="0"/>
              </a:rPr>
              <a:t>A</a:t>
            </a:r>
            <a:r>
              <a:rPr kumimoji="0" lang="en-US" sz="1000" b="0" i="0" u="none" strike="noStrike" cap="none" spc="0" normalizeH="0" baseline="0">
                <a:ln>
                  <a:noFill/>
                </a:ln>
                <a:solidFill>
                  <a:schemeClr val="tx2"/>
                </a:solidFill>
                <a:effectLst/>
                <a:uFillTx/>
                <a:latin typeface="IntelOne Text Light" panose="020B0403020203020204" pitchFamily="34" charset="0"/>
                <a:sym typeface="Helvetica Neue"/>
              </a:rPr>
              <a:t>ttestation token returned</a:t>
            </a:r>
          </a:p>
        </p:txBody>
      </p:sp>
      <p:sp>
        <p:nvSpPr>
          <p:cNvPr id="39" name="TextBox 38">
            <a:extLst>
              <a:ext uri="{FF2B5EF4-FFF2-40B4-BE49-F238E27FC236}">
                <a16:creationId xmlns:a16="http://schemas.microsoft.com/office/drawing/2014/main" id="{11493379-E40D-1032-CEBC-55C7C9476D4F}"/>
              </a:ext>
            </a:extLst>
          </p:cNvPr>
          <p:cNvSpPr txBox="1"/>
          <p:nvPr/>
        </p:nvSpPr>
        <p:spPr>
          <a:xfrm>
            <a:off x="5289491" y="4032145"/>
            <a:ext cx="1613017" cy="461665"/>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2"/>
                </a:solidFill>
                <a:latin typeface="IntelOne Text Bold" panose="020B0803020203020204" pitchFamily="34" charset="0"/>
                <a:sym typeface="Helvetica Neue"/>
              </a:rPr>
              <a:t>3. </a:t>
            </a:r>
            <a:r>
              <a:rPr kumimoji="0" lang="en-US" sz="1000" b="0" i="0" u="none" strike="noStrike" cap="none" spc="0" normalizeH="0" baseline="0">
                <a:ln>
                  <a:noFill/>
                </a:ln>
                <a:solidFill>
                  <a:schemeClr val="tx2"/>
                </a:solidFill>
                <a:effectLst/>
                <a:uFillTx/>
                <a:latin typeface="IntelOne Text Light" panose="020B0403020203020204" pitchFamily="34" charset="0"/>
                <a:sym typeface="Helvetica Neue"/>
              </a:rPr>
              <a:t>Request for decryption key with attestation token and other policy evidence </a:t>
            </a:r>
          </a:p>
        </p:txBody>
      </p:sp>
      <p:sp>
        <p:nvSpPr>
          <p:cNvPr id="40" name="TextBox 39">
            <a:extLst>
              <a:ext uri="{FF2B5EF4-FFF2-40B4-BE49-F238E27FC236}">
                <a16:creationId xmlns:a16="http://schemas.microsoft.com/office/drawing/2014/main" id="{8D658ED6-6984-DD5D-0A42-AF33E00B5C68}"/>
              </a:ext>
            </a:extLst>
          </p:cNvPr>
          <p:cNvSpPr txBox="1"/>
          <p:nvPr/>
        </p:nvSpPr>
        <p:spPr>
          <a:xfrm>
            <a:off x="6944000" y="3800152"/>
            <a:ext cx="1758762" cy="153888"/>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2"/>
                </a:solidFill>
                <a:latin typeface="IntelOne Text Bold" panose="020B0803020203020204" pitchFamily="34" charset="0"/>
                <a:sym typeface="Helvetica Neue"/>
              </a:rPr>
              <a:t>5. </a:t>
            </a:r>
            <a:r>
              <a:rPr kumimoji="0" lang="en-US" sz="1000" b="0" i="0" u="none" strike="noStrike" cap="none" spc="0" normalizeH="0" baseline="0">
                <a:ln>
                  <a:noFill/>
                </a:ln>
                <a:solidFill>
                  <a:schemeClr val="tx2"/>
                </a:solidFill>
                <a:effectLst/>
                <a:uFillTx/>
                <a:latin typeface="IntelOne Text Light" panose="020B0403020203020204" pitchFamily="34" charset="0"/>
                <a:sym typeface="Helvetica Neue"/>
              </a:rPr>
              <a:t>Decryption key released</a:t>
            </a:r>
          </a:p>
        </p:txBody>
      </p:sp>
      <p:sp>
        <p:nvSpPr>
          <p:cNvPr id="41" name="TextBox 40">
            <a:extLst>
              <a:ext uri="{FF2B5EF4-FFF2-40B4-BE49-F238E27FC236}">
                <a16:creationId xmlns:a16="http://schemas.microsoft.com/office/drawing/2014/main" id="{94B80D3A-A2EB-89FB-B68F-BE2FBBCB4597}"/>
              </a:ext>
            </a:extLst>
          </p:cNvPr>
          <p:cNvSpPr txBox="1"/>
          <p:nvPr/>
        </p:nvSpPr>
        <p:spPr>
          <a:xfrm>
            <a:off x="9924354" y="3774960"/>
            <a:ext cx="1529921" cy="30777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1000">
                <a:solidFill>
                  <a:schemeClr val="tx2"/>
                </a:solidFill>
                <a:latin typeface="IntelOne Text Bold" panose="020B0803020203020204" pitchFamily="34" charset="0"/>
              </a:rPr>
              <a:t>4</a:t>
            </a:r>
            <a:r>
              <a:rPr lang="en-US" sz="1000">
                <a:solidFill>
                  <a:schemeClr val="tx2"/>
                </a:solidFill>
                <a:latin typeface="IntelOne Text Bold" panose="020B0803020203020204" pitchFamily="34" charset="0"/>
                <a:sym typeface="Helvetica Neue"/>
              </a:rPr>
              <a:t>. </a:t>
            </a:r>
            <a:r>
              <a:rPr kumimoji="0" lang="en-US" sz="1000" b="0" i="0" u="none" strike="noStrike" cap="none" spc="0" normalizeH="0" baseline="0">
                <a:ln>
                  <a:noFill/>
                </a:ln>
                <a:solidFill>
                  <a:schemeClr val="tx2"/>
                </a:solidFill>
                <a:effectLst/>
                <a:uFillTx/>
                <a:latin typeface="IntelOne Text Light" panose="020B0403020203020204" pitchFamily="34" charset="0"/>
                <a:sym typeface="Helvetica Neue"/>
              </a:rPr>
              <a:t>Token and evidence evaluated against policy</a:t>
            </a:r>
          </a:p>
        </p:txBody>
      </p:sp>
      <p:sp>
        <p:nvSpPr>
          <p:cNvPr id="42" name="TextBox 41">
            <a:extLst>
              <a:ext uri="{FF2B5EF4-FFF2-40B4-BE49-F238E27FC236}">
                <a16:creationId xmlns:a16="http://schemas.microsoft.com/office/drawing/2014/main" id="{185F9E0E-F11C-398F-5044-275E37ED1ADF}"/>
              </a:ext>
            </a:extLst>
          </p:cNvPr>
          <p:cNvSpPr txBox="1"/>
          <p:nvPr/>
        </p:nvSpPr>
        <p:spPr>
          <a:xfrm>
            <a:off x="6965741" y="4888383"/>
            <a:ext cx="2018940"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000" b="0" i="1" u="none" strike="noStrike" cap="none" spc="0" normalizeH="0" baseline="0">
                <a:ln>
                  <a:noFill/>
                </a:ln>
                <a:solidFill>
                  <a:schemeClr val="tx2"/>
                </a:solidFill>
                <a:effectLst/>
                <a:uFillTx/>
                <a:latin typeface="IntelOne Text Light" panose="020B0403020203020204" pitchFamily="34" charset="0"/>
                <a:sym typeface="Helvetica Neue"/>
              </a:rPr>
              <a:t>REST or PKCS#11 interfaces</a:t>
            </a:r>
          </a:p>
        </p:txBody>
      </p:sp>
      <p:sp>
        <p:nvSpPr>
          <p:cNvPr id="43" name="TextBox 42">
            <a:extLst>
              <a:ext uri="{FF2B5EF4-FFF2-40B4-BE49-F238E27FC236}">
                <a16:creationId xmlns:a16="http://schemas.microsoft.com/office/drawing/2014/main" id="{A16A4276-F9D7-EDDC-64CC-8DE2F9DC69A6}"/>
              </a:ext>
            </a:extLst>
          </p:cNvPr>
          <p:cNvSpPr txBox="1"/>
          <p:nvPr/>
        </p:nvSpPr>
        <p:spPr>
          <a:xfrm>
            <a:off x="10471534" y="6178983"/>
            <a:ext cx="1042219"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1200">
                <a:solidFill>
                  <a:schemeClr val="tx2"/>
                </a:solidFill>
                <a:latin typeface="IntelOne Display Light" panose="020B0403020203020204" pitchFamily="34" charset="0"/>
              </a:rPr>
              <a:t>a</a:t>
            </a:r>
            <a:r>
              <a:rPr kumimoji="0" lang="en-US" sz="1200" b="0" i="0" u="none" strike="noStrike" cap="none" spc="0" normalizeH="0" baseline="0">
                <a:ln>
                  <a:noFill/>
                </a:ln>
                <a:solidFill>
                  <a:schemeClr val="tx2"/>
                </a:solidFill>
                <a:effectLst/>
                <a:uFillTx/>
                <a:latin typeface="IntelOne Display Light" panose="020B0403020203020204" pitchFamily="34" charset="0"/>
                <a:sym typeface="Helvetica Neue"/>
              </a:rPr>
              <a:t>nd more…</a:t>
            </a:r>
          </a:p>
        </p:txBody>
      </p:sp>
      <p:sp>
        <p:nvSpPr>
          <p:cNvPr id="46" name="Rectangle 45">
            <a:extLst>
              <a:ext uri="{FF2B5EF4-FFF2-40B4-BE49-F238E27FC236}">
                <a16:creationId xmlns:a16="http://schemas.microsoft.com/office/drawing/2014/main" id="{BECF6327-C8E7-3ABA-D5DB-A61BBCB4DC96}"/>
              </a:ext>
            </a:extLst>
          </p:cNvPr>
          <p:cNvSpPr/>
          <p:nvPr/>
        </p:nvSpPr>
        <p:spPr>
          <a:xfrm>
            <a:off x="4652108" y="4908212"/>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000A094-33BC-3DEB-0FBC-67506D8EA65C}"/>
              </a:ext>
            </a:extLst>
          </p:cNvPr>
          <p:cNvSpPr/>
          <p:nvPr/>
        </p:nvSpPr>
        <p:spPr>
          <a:xfrm>
            <a:off x="4377788" y="5048798"/>
            <a:ext cx="274320" cy="2743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2" name="Group 61">
            <a:extLst>
              <a:ext uri="{FF2B5EF4-FFF2-40B4-BE49-F238E27FC236}">
                <a16:creationId xmlns:a16="http://schemas.microsoft.com/office/drawing/2014/main" id="{98DFFAB8-D1DA-D9C5-B154-4175438C517F}"/>
              </a:ext>
            </a:extLst>
          </p:cNvPr>
          <p:cNvGrpSpPr/>
          <p:nvPr/>
        </p:nvGrpSpPr>
        <p:grpSpPr>
          <a:xfrm>
            <a:off x="6897850" y="3227630"/>
            <a:ext cx="702065" cy="702065"/>
            <a:chOff x="6897850" y="3073502"/>
            <a:chExt cx="702065" cy="702065"/>
          </a:xfrm>
        </p:grpSpPr>
        <p:sp>
          <p:nvSpPr>
            <p:cNvPr id="58" name="Rectangle 57">
              <a:extLst>
                <a:ext uri="{FF2B5EF4-FFF2-40B4-BE49-F238E27FC236}">
                  <a16:creationId xmlns:a16="http://schemas.microsoft.com/office/drawing/2014/main" id="{17477086-9F7D-E6F9-E773-5CBF1E21B65B}"/>
                </a:ext>
              </a:extLst>
            </p:cNvPr>
            <p:cNvSpPr/>
            <p:nvPr/>
          </p:nvSpPr>
          <p:spPr>
            <a:xfrm>
              <a:off x="7072269" y="3342086"/>
              <a:ext cx="322118" cy="193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 name="Picture 50">
              <a:extLst>
                <a:ext uri="{FF2B5EF4-FFF2-40B4-BE49-F238E27FC236}">
                  <a16:creationId xmlns:a16="http://schemas.microsoft.com/office/drawing/2014/main" id="{DD2CF654-139C-FBFD-D5DE-3684EE3ED8D3}"/>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6897850" y="3073502"/>
              <a:ext cx="702065" cy="702065"/>
            </a:xfrm>
            <a:prstGeom prst="rect">
              <a:avLst/>
            </a:prstGeom>
          </p:spPr>
        </p:pic>
      </p:grpSp>
      <p:grpSp>
        <p:nvGrpSpPr>
          <p:cNvPr id="3" name="Group 2">
            <a:extLst>
              <a:ext uri="{FF2B5EF4-FFF2-40B4-BE49-F238E27FC236}">
                <a16:creationId xmlns:a16="http://schemas.microsoft.com/office/drawing/2014/main" id="{81409F36-41FC-4064-A93E-61AA23680A41}"/>
              </a:ext>
            </a:extLst>
          </p:cNvPr>
          <p:cNvGrpSpPr/>
          <p:nvPr/>
        </p:nvGrpSpPr>
        <p:grpSpPr>
          <a:xfrm>
            <a:off x="10099661" y="5650319"/>
            <a:ext cx="1785964" cy="561702"/>
            <a:chOff x="10111746" y="5617281"/>
            <a:chExt cx="1785964" cy="561702"/>
          </a:xfrm>
        </p:grpSpPr>
        <p:pic>
          <p:nvPicPr>
            <p:cNvPr id="48" name="Picture 4" descr="Image result for fortanix">
              <a:extLst>
                <a:ext uri="{FF2B5EF4-FFF2-40B4-BE49-F238E27FC236}">
                  <a16:creationId xmlns:a16="http://schemas.microsoft.com/office/drawing/2014/main" id="{D5F20536-FBB4-4086-A973-31D1CF83E9A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11746" y="5617281"/>
              <a:ext cx="1078330" cy="56170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0D13069-6AEF-4BED-A203-1E9F700BFAF3}"/>
                </a:ext>
              </a:extLst>
            </p:cNvPr>
            <p:cNvSpPr txBox="1"/>
            <p:nvPr/>
          </p:nvSpPr>
          <p:spPr>
            <a:xfrm>
              <a:off x="10321158" y="5920819"/>
              <a:ext cx="1576552" cy="246221"/>
            </a:xfrm>
            <a:prstGeom prst="rect">
              <a:avLst/>
            </a:prstGeom>
            <a:noFill/>
          </p:spPr>
          <p:txBody>
            <a:bodyPr wrap="square" rtlCol="0">
              <a:spAutoFit/>
            </a:bodyPr>
            <a:lstStyle/>
            <a:p>
              <a:r>
                <a:rPr lang="en-US" sz="1000">
                  <a:solidFill>
                    <a:schemeClr val="tx2">
                      <a:lumMod val="50000"/>
                    </a:schemeClr>
                  </a:solidFill>
                  <a:latin typeface="IntelOne Text Light" panose="020B0403020203020204" pitchFamily="34" charset="0"/>
                </a:rPr>
                <a:t>Self-Defending KMS</a:t>
              </a:r>
            </a:p>
          </p:txBody>
        </p:sp>
      </p:grpSp>
      <p:pic>
        <p:nvPicPr>
          <p:cNvPr id="1026" name="Picture 2">
            <a:extLst>
              <a:ext uri="{FF2B5EF4-FFF2-40B4-BE49-F238E27FC236}">
                <a16:creationId xmlns:a16="http://schemas.microsoft.com/office/drawing/2014/main" id="{AFFE2E58-0083-4C67-B042-F298116AF93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72873" y="5851264"/>
            <a:ext cx="1359194" cy="159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19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F678-1C89-446E-A297-A212FF173069}"/>
              </a:ext>
            </a:extLst>
          </p:cNvPr>
          <p:cNvSpPr>
            <a:spLocks noGrp="1"/>
          </p:cNvSpPr>
          <p:nvPr>
            <p:ph type="title"/>
          </p:nvPr>
        </p:nvSpPr>
        <p:spPr/>
        <p:txBody>
          <a:bodyPr/>
          <a:lstStyle/>
          <a:p>
            <a:r>
              <a:rPr lang="en-US"/>
              <a:t>Summary</a:t>
            </a:r>
          </a:p>
        </p:txBody>
      </p:sp>
      <p:sp>
        <p:nvSpPr>
          <p:cNvPr id="4" name="Rectangle 3">
            <a:extLst>
              <a:ext uri="{FF2B5EF4-FFF2-40B4-BE49-F238E27FC236}">
                <a16:creationId xmlns:a16="http://schemas.microsoft.com/office/drawing/2014/main" id="{DF4B3E30-6194-44B9-A94D-50E38DA8DA00}"/>
              </a:ext>
            </a:extLst>
          </p:cNvPr>
          <p:cNvSpPr/>
          <p:nvPr/>
        </p:nvSpPr>
        <p:spPr>
          <a:xfrm>
            <a:off x="1179233" y="1374841"/>
            <a:ext cx="4607257" cy="2116719"/>
          </a:xfrm>
          <a:prstGeom prst="rect">
            <a:avLst/>
          </a:prstGeom>
          <a:solidFill>
            <a:srgbClr val="8F5DA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50800" rIns="274320" bIns="50800" numCol="1" spcCol="38100" rtlCol="0" anchor="ctr">
            <a:noAutofit/>
          </a:bodyPr>
          <a:lstStyle/>
          <a:p>
            <a:pPr marL="0" marR="0" indent="0"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rPr>
              <a:t>Confidential Computing isolates workloads inside Trusted Execution Environments</a:t>
            </a:r>
          </a:p>
        </p:txBody>
      </p:sp>
      <p:sp>
        <p:nvSpPr>
          <p:cNvPr id="5" name="Rectangle 4">
            <a:extLst>
              <a:ext uri="{FF2B5EF4-FFF2-40B4-BE49-F238E27FC236}">
                <a16:creationId xmlns:a16="http://schemas.microsoft.com/office/drawing/2014/main" id="{547C32E9-0C15-4429-9827-A7372F67E9F0}"/>
              </a:ext>
            </a:extLst>
          </p:cNvPr>
          <p:cNvSpPr/>
          <p:nvPr/>
        </p:nvSpPr>
        <p:spPr>
          <a:xfrm>
            <a:off x="5956982" y="1374841"/>
            <a:ext cx="4607257" cy="2116719"/>
          </a:xfrm>
          <a:prstGeom prst="rect">
            <a:avLst/>
          </a:prstGeom>
          <a:solidFill>
            <a:srgbClr val="0068B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50800" rIns="274320" bIns="50800" numCol="1" spcCol="38100" rtlCol="0" anchor="ctr">
            <a:noAutofit/>
          </a:bodyPr>
          <a:lstStyle/>
          <a:p>
            <a:pPr marL="0" marR="0" indent="0" defTabSz="825500" rtl="0" fontAlgn="auto" latinLnBrk="0" hangingPunct="0">
              <a:lnSpc>
                <a:spcPct val="100000"/>
              </a:lnSpc>
              <a:spcBef>
                <a:spcPts val="0"/>
              </a:spcBef>
              <a:spcAft>
                <a:spcPts val="0"/>
              </a:spcAft>
              <a:buClrTx/>
              <a:buSzTx/>
              <a:buFontTx/>
              <a:buNone/>
              <a:tabLst/>
            </a:pPr>
            <a:r>
              <a:rPr kumimoji="0" lang="en-US"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rPr>
              <a:t>Confidential Computing strengthens:</a:t>
            </a:r>
          </a:p>
          <a:p>
            <a:pPr marL="0" marR="0" indent="0" defTabSz="825500" rtl="0" fontAlgn="auto" latinLnBrk="0" hangingPunct="0">
              <a:lnSpc>
                <a:spcPct val="100000"/>
              </a:lnSpc>
              <a:spcBef>
                <a:spcPts val="0"/>
              </a:spcBef>
              <a:spcAft>
                <a:spcPts val="0"/>
              </a:spcAft>
              <a:buClrTx/>
              <a:buSzTx/>
              <a:buFontTx/>
              <a:buNone/>
              <a:tabLst/>
            </a:pPr>
            <a:r>
              <a:rPr lang="en-US" sz="1400">
                <a:solidFill>
                  <a:schemeClr val="bg1"/>
                </a:solidFill>
                <a:latin typeface="IntelOne Text Light" panose="020B0403020203020204" pitchFamily="34" charset="0"/>
                <a:ea typeface="Helvetica Neue Medium"/>
                <a:cs typeface="Helvetica Neue Medium"/>
                <a:sym typeface="Helvetica Neue Medium"/>
              </a:rPr>
              <a:t>Data privacy</a:t>
            </a:r>
          </a:p>
          <a:p>
            <a:pPr marL="0" marR="0" indent="0"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1"/>
                </a:solidFill>
                <a:effectLst/>
                <a:uFillTx/>
                <a:latin typeface="IntelOne Text Light" panose="020B0403020203020204" pitchFamily="34" charset="0"/>
                <a:ea typeface="Helvetica Neue Medium"/>
                <a:cs typeface="Helvetica Neue Medium"/>
                <a:sym typeface="Helvetica Neue Medium"/>
              </a:rPr>
              <a:t>Regulatory compliance</a:t>
            </a:r>
          </a:p>
          <a:p>
            <a:pPr marL="0" marR="0" indent="0" defTabSz="825500" rtl="0" fontAlgn="auto" latinLnBrk="0" hangingPunct="0">
              <a:lnSpc>
                <a:spcPct val="100000"/>
              </a:lnSpc>
              <a:spcBef>
                <a:spcPts val="0"/>
              </a:spcBef>
              <a:spcAft>
                <a:spcPts val="0"/>
              </a:spcAft>
              <a:buClrTx/>
              <a:buSzTx/>
              <a:buFontTx/>
              <a:buNone/>
              <a:tabLst/>
            </a:pPr>
            <a:r>
              <a:rPr lang="en-US" sz="1400">
                <a:solidFill>
                  <a:schemeClr val="bg1"/>
                </a:solidFill>
                <a:latin typeface="IntelOne Text Light" panose="020B0403020203020204" pitchFamily="34" charset="0"/>
                <a:ea typeface="Helvetica Neue Medium"/>
                <a:cs typeface="Helvetica Neue Medium"/>
                <a:sym typeface="Helvetica Neue Medium"/>
              </a:rPr>
              <a:t>Data access control and sovereignty</a:t>
            </a:r>
          </a:p>
          <a:p>
            <a:pPr marL="0" marR="0" indent="0" defTabSz="825500" rtl="0" fontAlgn="auto" latinLnBrk="0" hangingPunct="0">
              <a:lnSpc>
                <a:spcPct val="100000"/>
              </a:lnSpc>
              <a:spcBef>
                <a:spcPts val="0"/>
              </a:spcBef>
              <a:spcAft>
                <a:spcPts val="0"/>
              </a:spcAft>
              <a:buClrTx/>
              <a:buSzTx/>
              <a:buFontTx/>
              <a:buNone/>
              <a:tabLst/>
            </a:pPr>
            <a:r>
              <a:rPr lang="en-US" sz="1400">
                <a:solidFill>
                  <a:schemeClr val="bg1"/>
                </a:solidFill>
                <a:latin typeface="IntelOne Text Light" panose="020B0403020203020204" pitchFamily="34" charset="0"/>
                <a:ea typeface="Helvetica Neue Medium"/>
                <a:cs typeface="Helvetica Neue Medium"/>
                <a:sym typeface="Helvetica Neue Medium"/>
              </a:rPr>
              <a:t>Application and data security</a:t>
            </a:r>
            <a:endParaRPr kumimoji="0" lang="en-US" sz="1400" b="0" i="0" u="none" strike="noStrike" cap="none" spc="0" normalizeH="0" baseline="0">
              <a:ln>
                <a:noFill/>
              </a:ln>
              <a:solidFill>
                <a:schemeClr val="bg1"/>
              </a:solidFill>
              <a:effectLst/>
              <a:uFillTx/>
              <a:latin typeface="IntelOne Text Light" panose="020B0403020203020204" pitchFamily="34" charset="0"/>
              <a:ea typeface="Helvetica Neue Medium"/>
              <a:cs typeface="Helvetica Neue Medium"/>
              <a:sym typeface="Helvetica Neue Medium"/>
            </a:endParaRPr>
          </a:p>
        </p:txBody>
      </p:sp>
      <p:sp>
        <p:nvSpPr>
          <p:cNvPr id="6" name="Rectangle 5">
            <a:extLst>
              <a:ext uri="{FF2B5EF4-FFF2-40B4-BE49-F238E27FC236}">
                <a16:creationId xmlns:a16="http://schemas.microsoft.com/office/drawing/2014/main" id="{CBDCBA5C-D39F-49F4-9B38-C691548B58F9}"/>
              </a:ext>
            </a:extLst>
          </p:cNvPr>
          <p:cNvSpPr/>
          <p:nvPr/>
        </p:nvSpPr>
        <p:spPr>
          <a:xfrm>
            <a:off x="1179233" y="3663980"/>
            <a:ext cx="4607257" cy="2116719"/>
          </a:xfrm>
          <a:prstGeom prst="rect">
            <a:avLst/>
          </a:prstGeom>
          <a:solidFill>
            <a:schemeClr val="tx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50800" rIns="274320" bIns="50800" numCol="1" spcCol="38100" rtlCol="0" anchor="ctr">
            <a:noAutofit/>
          </a:bodyPr>
          <a:lstStyle/>
          <a:p>
            <a:pPr marL="0" marR="0" indent="0" defTabSz="825500" rtl="0" fontAlgn="auto" latinLnBrk="0" hangingPunct="0">
              <a:lnSpc>
                <a:spcPct val="100000"/>
              </a:lnSpc>
              <a:spcBef>
                <a:spcPts val="0"/>
              </a:spcBef>
              <a:spcAft>
                <a:spcPts val="0"/>
              </a:spcAft>
              <a:buClrTx/>
              <a:buSzTx/>
              <a:buFontTx/>
              <a:buNone/>
              <a:tabLst/>
            </a:pPr>
            <a:r>
              <a:rPr lang="en-US">
                <a:solidFill>
                  <a:schemeClr val="bg1"/>
                </a:solidFill>
                <a:latin typeface="IntelOne Display Medium" panose="020B0703020203020204" pitchFamily="34" charset="0"/>
                <a:ea typeface="Helvetica Neue Medium"/>
                <a:cs typeface="Helvetica Neue Medium"/>
                <a:sym typeface="Helvetica Neue Medium"/>
              </a:rPr>
              <a:t>Robust ecosystem of cloud, server, software and service providers are ready to help</a:t>
            </a:r>
            <a:endParaRPr kumimoji="0" lang="en-US"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endParaRPr>
          </a:p>
        </p:txBody>
      </p:sp>
      <p:sp>
        <p:nvSpPr>
          <p:cNvPr id="7" name="Rectangle 6">
            <a:extLst>
              <a:ext uri="{FF2B5EF4-FFF2-40B4-BE49-F238E27FC236}">
                <a16:creationId xmlns:a16="http://schemas.microsoft.com/office/drawing/2014/main" id="{FAC4B20D-C0E9-44D2-95BB-E5B20A2DA5B6}"/>
              </a:ext>
            </a:extLst>
          </p:cNvPr>
          <p:cNvSpPr/>
          <p:nvPr/>
        </p:nvSpPr>
        <p:spPr>
          <a:xfrm>
            <a:off x="5956982" y="3663980"/>
            <a:ext cx="4607257" cy="2116719"/>
          </a:xfrm>
          <a:prstGeom prst="rect">
            <a:avLst/>
          </a:prstGeom>
          <a:solidFill>
            <a:srgbClr val="E961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50800" rIns="274320" bIns="50800" numCol="1" spcCol="38100" rtlCol="0" anchor="ctr">
            <a:noAutofit/>
          </a:bodyPr>
          <a:lstStyle/>
          <a:p>
            <a:pPr marL="0" marR="0" indent="0" defTabSz="825500" rtl="0" fontAlgn="auto" latinLnBrk="0" hangingPunct="0">
              <a:lnSpc>
                <a:spcPct val="100000"/>
              </a:lnSpc>
              <a:spcBef>
                <a:spcPts val="0"/>
              </a:spcBef>
              <a:spcAft>
                <a:spcPts val="0"/>
              </a:spcAft>
              <a:buClrTx/>
              <a:buSzTx/>
              <a:buFontTx/>
              <a:buNone/>
              <a:tabLst/>
            </a:pPr>
            <a:r>
              <a:rPr lang="en-US">
                <a:solidFill>
                  <a:schemeClr val="bg1"/>
                </a:solidFill>
                <a:latin typeface="IntelOne Display Medium" panose="020B0703020203020204" pitchFamily="34" charset="0"/>
                <a:ea typeface="Helvetica Neue Medium"/>
                <a:cs typeface="Helvetica Neue Medium"/>
                <a:sym typeface="Helvetica Neue Medium"/>
              </a:rPr>
              <a:t>Next steps:</a:t>
            </a:r>
          </a:p>
          <a:p>
            <a:pPr marL="0" marR="0" indent="0" defTabSz="825500" rtl="0" fontAlgn="auto" latinLnBrk="0" hangingPunct="0">
              <a:lnSpc>
                <a:spcPct val="100000"/>
              </a:lnSpc>
              <a:spcBef>
                <a:spcPts val="0"/>
              </a:spcBef>
              <a:spcAft>
                <a:spcPts val="0"/>
              </a:spcAft>
              <a:buClrTx/>
              <a:buSzTx/>
              <a:buFontTx/>
              <a:buNone/>
              <a:tabLst/>
            </a:pPr>
            <a:r>
              <a:rPr lang="en-US" sz="1400">
                <a:solidFill>
                  <a:schemeClr val="bg1"/>
                </a:solidFill>
                <a:latin typeface="IntelOne Text Light" panose="020B0403020203020204" pitchFamily="34" charset="0"/>
                <a:ea typeface="Helvetica Neue Medium"/>
                <a:cs typeface="Helvetica Neue Medium"/>
                <a:sym typeface="Helvetica Neue Medium"/>
              </a:rPr>
              <a:t>Identify potential use cases</a:t>
            </a:r>
          </a:p>
          <a:p>
            <a:pPr marL="0" marR="0" indent="0" defTabSz="825500" rtl="0" fontAlgn="auto" latinLnBrk="0" hangingPunct="0">
              <a:lnSpc>
                <a:spcPct val="100000"/>
              </a:lnSpc>
              <a:spcBef>
                <a:spcPts val="0"/>
              </a:spcBef>
              <a:spcAft>
                <a:spcPts val="0"/>
              </a:spcAft>
              <a:buClrTx/>
              <a:buSzTx/>
              <a:buFontTx/>
              <a:buNone/>
              <a:tabLst/>
            </a:pPr>
            <a:r>
              <a:rPr lang="en-US" sz="1400">
                <a:solidFill>
                  <a:schemeClr val="bg1"/>
                </a:solidFill>
                <a:latin typeface="IntelOne Text Light" panose="020B0403020203020204" pitchFamily="34" charset="0"/>
                <a:ea typeface="Helvetica Neue Medium"/>
                <a:cs typeface="Helvetica Neue Medium"/>
                <a:sym typeface="Helvetica Neue Medium"/>
              </a:rPr>
              <a:t>Demo with software solution provider</a:t>
            </a:r>
          </a:p>
          <a:p>
            <a:pPr marL="0" marR="0" indent="0"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1"/>
                </a:solidFill>
                <a:effectLst/>
                <a:uFillTx/>
                <a:latin typeface="IntelOne Text Light" panose="020B0403020203020204" pitchFamily="34" charset="0"/>
                <a:ea typeface="Helvetica Neue Medium"/>
                <a:cs typeface="Helvetica Neue Medium"/>
                <a:sym typeface="Helvetica Neue Medium"/>
              </a:rPr>
              <a:t>PO</a:t>
            </a:r>
            <a:r>
              <a:rPr lang="en-US" sz="1400">
                <a:solidFill>
                  <a:schemeClr val="bg1"/>
                </a:solidFill>
                <a:latin typeface="IntelOne Text Light" panose="020B0403020203020204" pitchFamily="34" charset="0"/>
                <a:ea typeface="Helvetica Neue Medium"/>
                <a:cs typeface="Helvetica Neue Medium"/>
                <a:sym typeface="Helvetica Neue Medium"/>
              </a:rPr>
              <a:t>C in Intel </a:t>
            </a:r>
            <a:r>
              <a:rPr lang="en-US" sz="1400" err="1">
                <a:solidFill>
                  <a:schemeClr val="bg1"/>
                </a:solidFill>
                <a:latin typeface="IntelOne Text Light" panose="020B0403020203020204" pitchFamily="34" charset="0"/>
                <a:ea typeface="Helvetica Neue Medium"/>
                <a:cs typeface="Helvetica Neue Medium"/>
                <a:sym typeface="Helvetica Neue Medium"/>
              </a:rPr>
              <a:t>DevCloud</a:t>
            </a:r>
            <a:r>
              <a:rPr lang="en-US" sz="1400">
                <a:solidFill>
                  <a:schemeClr val="bg1"/>
                </a:solidFill>
                <a:latin typeface="IntelOne Text Light" panose="020B0403020203020204" pitchFamily="34" charset="0"/>
                <a:ea typeface="Helvetica Neue Medium"/>
                <a:cs typeface="Helvetica Neue Medium"/>
                <a:sym typeface="Helvetica Neue Medium"/>
              </a:rPr>
              <a:t> or with a</a:t>
            </a:r>
            <a:r>
              <a:rPr kumimoji="0" lang="en-US" sz="1400" b="0" i="0" u="none" strike="noStrike" cap="none" spc="0" normalizeH="0" baseline="0">
                <a:ln>
                  <a:noFill/>
                </a:ln>
                <a:solidFill>
                  <a:schemeClr val="bg1"/>
                </a:solidFill>
                <a:effectLst/>
                <a:uFillTx/>
                <a:latin typeface="IntelOne Text Light" panose="020B0403020203020204" pitchFamily="34" charset="0"/>
                <a:ea typeface="Helvetica Neue Medium"/>
                <a:cs typeface="Helvetica Neue Medium"/>
                <a:sym typeface="Helvetica Neue Medium"/>
              </a:rPr>
              <a:t> </a:t>
            </a:r>
            <a:r>
              <a:rPr lang="en-US" sz="1400">
                <a:solidFill>
                  <a:schemeClr val="bg1"/>
                </a:solidFill>
                <a:latin typeface="IntelOne Text Light" panose="020B0403020203020204" pitchFamily="34" charset="0"/>
                <a:ea typeface="Helvetica Neue Medium"/>
                <a:cs typeface="Helvetica Neue Medium"/>
                <a:sym typeface="Helvetica Neue Medium"/>
              </a:rPr>
              <a:t>Cloud Provider</a:t>
            </a:r>
            <a:endParaRPr kumimoji="0" lang="en-US" sz="1400" b="0" i="0" u="none" strike="noStrike" cap="none" spc="0" normalizeH="0" baseline="0">
              <a:ln>
                <a:noFill/>
              </a:ln>
              <a:solidFill>
                <a:schemeClr val="bg1"/>
              </a:solidFill>
              <a:effectLst/>
              <a:uFillTx/>
              <a:latin typeface="IntelOne Text Light" panose="020B0403020203020204" pitchFamily="34" charset="0"/>
              <a:ea typeface="Helvetica Neue Medium"/>
              <a:cs typeface="Helvetica Neue Medium"/>
              <a:sym typeface="Helvetica Neue Medium"/>
            </a:endParaRPr>
          </a:p>
        </p:txBody>
      </p:sp>
      <p:sp>
        <p:nvSpPr>
          <p:cNvPr id="3" name="Rectangle 2">
            <a:extLst>
              <a:ext uri="{FF2B5EF4-FFF2-40B4-BE49-F238E27FC236}">
                <a16:creationId xmlns:a16="http://schemas.microsoft.com/office/drawing/2014/main" id="{3E0C0C47-1A99-4FEC-995B-23ADE3104A38}"/>
              </a:ext>
            </a:extLst>
          </p:cNvPr>
          <p:cNvSpPr/>
          <p:nvPr/>
        </p:nvSpPr>
        <p:spPr>
          <a:xfrm>
            <a:off x="10564239" y="5780699"/>
            <a:ext cx="344721" cy="344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E28231-2806-7CFC-E5E4-94BE10BBED2E}"/>
              </a:ext>
            </a:extLst>
          </p:cNvPr>
          <p:cNvSpPr/>
          <p:nvPr/>
        </p:nvSpPr>
        <p:spPr>
          <a:xfrm>
            <a:off x="10908960" y="5606963"/>
            <a:ext cx="173736" cy="1737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2613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12FF9-1509-B373-3879-287A35273AC9}"/>
              </a:ext>
            </a:extLst>
          </p:cNvPr>
          <p:cNvSpPr>
            <a:spLocks noGrp="1"/>
          </p:cNvSpPr>
          <p:nvPr>
            <p:ph type="title"/>
          </p:nvPr>
        </p:nvSpPr>
        <p:spPr>
          <a:xfrm>
            <a:off x="1622913" y="2169718"/>
            <a:ext cx="10972801" cy="1091827"/>
          </a:xfrm>
        </p:spPr>
        <p:txBody>
          <a:bodyPr/>
          <a:lstStyle/>
          <a:p>
            <a:r>
              <a:rPr lang="en-US" sz="4400" dirty="0"/>
              <a:t>Presentation Guide</a:t>
            </a:r>
            <a:br>
              <a:rPr lang="en-US" sz="4400" dirty="0"/>
            </a:br>
            <a:br>
              <a:rPr lang="en-US" sz="4400" dirty="0"/>
            </a:br>
            <a:r>
              <a:rPr lang="en-US" sz="5400" dirty="0"/>
              <a:t>Confidential AI Module</a:t>
            </a:r>
            <a:endParaRPr lang="en-US" sz="4400" dirty="0"/>
          </a:p>
        </p:txBody>
      </p:sp>
    </p:spTree>
    <p:extLst>
      <p:ext uri="{BB962C8B-B14F-4D97-AF65-F5344CB8AC3E}">
        <p14:creationId xmlns:p14="http://schemas.microsoft.com/office/powerpoint/2010/main" val="1427955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3AE6-FFD7-EE6D-D8CA-BD89BE411A2E}"/>
              </a:ext>
            </a:extLst>
          </p:cNvPr>
          <p:cNvSpPr>
            <a:spLocks noGrp="1"/>
          </p:cNvSpPr>
          <p:nvPr>
            <p:ph type="title"/>
          </p:nvPr>
        </p:nvSpPr>
        <p:spPr/>
        <p:txBody>
          <a:bodyPr/>
          <a:lstStyle/>
          <a:p>
            <a:r>
              <a:rPr lang="en-US"/>
              <a:t>How to Use the Confidential AI Module</a:t>
            </a:r>
          </a:p>
        </p:txBody>
      </p:sp>
      <p:sp>
        <p:nvSpPr>
          <p:cNvPr id="3" name="Content Placeholder 2">
            <a:extLst>
              <a:ext uri="{FF2B5EF4-FFF2-40B4-BE49-F238E27FC236}">
                <a16:creationId xmlns:a16="http://schemas.microsoft.com/office/drawing/2014/main" id="{E2356092-70E0-600A-3A21-8159B8C240CA}"/>
              </a:ext>
            </a:extLst>
          </p:cNvPr>
          <p:cNvSpPr>
            <a:spLocks noGrp="1"/>
          </p:cNvSpPr>
          <p:nvPr>
            <p:ph idx="1"/>
          </p:nvPr>
        </p:nvSpPr>
        <p:spPr>
          <a:xfrm>
            <a:off x="381000" y="1487055"/>
            <a:ext cx="10972800" cy="4815421"/>
          </a:xfrm>
        </p:spPr>
        <p:txBody>
          <a:bodyPr>
            <a:normAutofit/>
          </a:bodyPr>
          <a:lstStyle/>
          <a:p>
            <a:r>
              <a:rPr lang="en-US" sz="1800"/>
              <a:t>This module of the 30-3-30 is intended to support conversations where the customer has a specific interest in AI technology and use cases</a:t>
            </a:r>
          </a:p>
          <a:p>
            <a:r>
              <a:rPr lang="en-US" sz="1800"/>
              <a:t>There are only two slides in the module that are duplicative from the 30-3-30 (customer examples)</a:t>
            </a:r>
          </a:p>
          <a:p>
            <a:pPr lvl="1">
              <a:lnSpc>
                <a:spcPct val="100000"/>
              </a:lnSpc>
              <a:spcBef>
                <a:spcPts val="600"/>
              </a:spcBef>
            </a:pPr>
            <a:r>
              <a:rPr lang="en-US" sz="1400"/>
              <a:t>TIP:  Use other slides from the 30-3-30 to introduce Confidential Computing concepts and review the portfolio.</a:t>
            </a:r>
          </a:p>
          <a:p>
            <a:r>
              <a:rPr lang="en-US" sz="1800"/>
              <a:t>Confidential AI module flow:</a:t>
            </a:r>
          </a:p>
          <a:p>
            <a:pPr marL="800100" lvl="1" indent="-342900">
              <a:buFont typeface="+mj-lt"/>
              <a:buAutoNum type="arabicPeriod"/>
            </a:pPr>
            <a:r>
              <a:rPr lang="en-US" sz="1400"/>
              <a:t>AI is growing rapidly across industries</a:t>
            </a:r>
          </a:p>
          <a:p>
            <a:pPr marL="800100" lvl="1" indent="-342900">
              <a:buFont typeface="+mj-lt"/>
              <a:buAutoNum type="arabicPeriod"/>
            </a:pPr>
            <a:r>
              <a:rPr lang="en-US" sz="1400"/>
              <a:t>However, security threat lurk across the AI deployment process, from training to inference to user interface</a:t>
            </a:r>
          </a:p>
          <a:p>
            <a:pPr marL="800100" lvl="1" indent="-342900">
              <a:buFont typeface="+mj-lt"/>
              <a:buAutoNum type="arabicPeriod"/>
            </a:pPr>
            <a:r>
              <a:rPr lang="en-US" sz="1400"/>
              <a:t>Also, several AI-specific trends increase need for AI security &amp; confidentiality</a:t>
            </a:r>
          </a:p>
          <a:p>
            <a:pPr marL="800100" lvl="1" indent="-342900">
              <a:buFont typeface="+mj-lt"/>
              <a:buAutoNum type="arabicPeriod"/>
            </a:pPr>
            <a:r>
              <a:rPr lang="en-US" sz="1400"/>
              <a:t>Introduce “Confidential AI” concept, which combines Xeon-based AI with Confidential Computing</a:t>
            </a:r>
          </a:p>
          <a:p>
            <a:pPr marL="800100" lvl="1" indent="-342900">
              <a:buFont typeface="+mj-lt"/>
              <a:buAutoNum type="arabicPeriod"/>
            </a:pPr>
            <a:r>
              <a:rPr lang="en-US" sz="1400"/>
              <a:t>Review some sample use cases</a:t>
            </a:r>
          </a:p>
          <a:p>
            <a:pPr marL="800100" lvl="1" indent="-342900">
              <a:buFont typeface="+mj-lt"/>
              <a:buAutoNum type="arabicPeriod"/>
            </a:pPr>
            <a:r>
              <a:rPr lang="en-US" sz="1400"/>
              <a:t>Tell the story of Bosch’s ADAS system &amp; Novartis’ federated learning and how Confidential AI helps keeps them protected and compliant</a:t>
            </a:r>
          </a:p>
          <a:p>
            <a:pPr marL="800100" lvl="1" indent="-342900">
              <a:buFont typeface="+mj-lt"/>
              <a:buAutoNum type="arabicPeriod"/>
            </a:pPr>
            <a:r>
              <a:rPr lang="en-US" sz="1400"/>
              <a:t>4</a:t>
            </a:r>
            <a:r>
              <a:rPr lang="en-US" sz="1400" baseline="30000"/>
              <a:t>th</a:t>
            </a:r>
            <a:r>
              <a:rPr lang="en-US" sz="1400"/>
              <a:t> Gen Xeon is a great host for your AI workloads (performance, software &amp; Confidential Computing)</a:t>
            </a:r>
          </a:p>
          <a:p>
            <a:pPr marL="800100" lvl="1" indent="-342900">
              <a:buFont typeface="+mj-lt"/>
              <a:buAutoNum type="arabicPeriod"/>
            </a:pPr>
            <a:r>
              <a:rPr lang="en-US" sz="1400"/>
              <a:t>Review options for Confidential AI solutions</a:t>
            </a:r>
          </a:p>
          <a:p>
            <a:pPr marL="800100" lvl="1" indent="-342900">
              <a:buFont typeface="+mj-lt"/>
              <a:buAutoNum type="arabicPeriod"/>
            </a:pPr>
            <a:r>
              <a:rPr lang="en-US" sz="1400"/>
              <a:t>Close by reviewing the indicators that Confidential AI may be the solution to the customer’s need.</a:t>
            </a:r>
          </a:p>
          <a:p>
            <a:pPr lvl="1"/>
            <a:endParaRPr lang="en-US" sz="1400"/>
          </a:p>
          <a:p>
            <a:pPr lvl="1"/>
            <a:endParaRPr lang="en-US" sz="1400"/>
          </a:p>
          <a:p>
            <a:pPr lvl="1"/>
            <a:endParaRPr lang="en-US" sz="1400"/>
          </a:p>
        </p:txBody>
      </p:sp>
    </p:spTree>
    <p:extLst>
      <p:ext uri="{BB962C8B-B14F-4D97-AF65-F5344CB8AC3E}">
        <p14:creationId xmlns:p14="http://schemas.microsoft.com/office/powerpoint/2010/main" val="2857669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3AE6-FFD7-EE6D-D8CA-BD89BE411A2E}"/>
              </a:ext>
            </a:extLst>
          </p:cNvPr>
          <p:cNvSpPr>
            <a:spLocks noGrp="1"/>
          </p:cNvSpPr>
          <p:nvPr>
            <p:ph type="title"/>
          </p:nvPr>
        </p:nvSpPr>
        <p:spPr/>
        <p:txBody>
          <a:bodyPr/>
          <a:lstStyle/>
          <a:p>
            <a:r>
              <a:rPr lang="en-US"/>
              <a:t>More Resources for Selling Intel Technology for AI</a:t>
            </a:r>
          </a:p>
        </p:txBody>
      </p:sp>
      <p:sp>
        <p:nvSpPr>
          <p:cNvPr id="3" name="Content Placeholder 2">
            <a:extLst>
              <a:ext uri="{FF2B5EF4-FFF2-40B4-BE49-F238E27FC236}">
                <a16:creationId xmlns:a16="http://schemas.microsoft.com/office/drawing/2014/main" id="{E2356092-70E0-600A-3A21-8159B8C240CA}"/>
              </a:ext>
            </a:extLst>
          </p:cNvPr>
          <p:cNvSpPr>
            <a:spLocks noGrp="1"/>
          </p:cNvSpPr>
          <p:nvPr>
            <p:ph idx="1"/>
          </p:nvPr>
        </p:nvSpPr>
        <p:spPr>
          <a:xfrm>
            <a:off x="381000" y="1487055"/>
            <a:ext cx="10972800" cy="4815421"/>
          </a:xfrm>
        </p:spPr>
        <p:txBody>
          <a:bodyPr>
            <a:normAutofit/>
          </a:bodyPr>
          <a:lstStyle/>
          <a:p>
            <a:r>
              <a:rPr lang="en-US"/>
              <a:t>This module only makes the case for Confidential AI</a:t>
            </a:r>
          </a:p>
          <a:p>
            <a:endParaRPr lang="en-US"/>
          </a:p>
          <a:p>
            <a:r>
              <a:rPr lang="en-US"/>
              <a:t>For detailed information on Intel’s AI story, use these resources</a:t>
            </a:r>
          </a:p>
          <a:p>
            <a:pPr lvl="1"/>
            <a:r>
              <a:rPr lang="en-US" sz="1800"/>
              <a:t>4th Gen Xeon AI Gold Deck:  </a:t>
            </a:r>
            <a:r>
              <a:rPr lang="en-US" sz="1800">
                <a:hlinkClick r:id="rId2"/>
              </a:rPr>
              <a:t>https://cdrdv2.intel.com/v1/dl/getContent/765714</a:t>
            </a:r>
            <a:r>
              <a:rPr lang="en-US" sz="1800"/>
              <a:t> </a:t>
            </a:r>
          </a:p>
          <a:p>
            <a:pPr marL="914400" lvl="2" indent="0">
              <a:buNone/>
            </a:pPr>
            <a:r>
              <a:rPr lang="en-US" sz="1400"/>
              <a:t>Includes Intel vs. AMD performance data on AI workloads</a:t>
            </a:r>
          </a:p>
          <a:p>
            <a:pPr lvl="1">
              <a:lnSpc>
                <a:spcPct val="100000"/>
              </a:lnSpc>
              <a:spcBef>
                <a:spcPts val="1200"/>
              </a:spcBef>
            </a:pPr>
            <a:r>
              <a:rPr lang="en-US" sz="1800"/>
              <a:t>AI public gold deck:  </a:t>
            </a:r>
            <a:r>
              <a:rPr lang="en-US" sz="1800">
                <a:hlinkClick r:id="rId3"/>
              </a:rPr>
              <a:t>https://cdrdv2.intel.com/v1/dl/getContent/756739  </a:t>
            </a:r>
            <a:endParaRPr lang="en-US" sz="1800"/>
          </a:p>
          <a:p>
            <a:pPr lvl="1">
              <a:lnSpc>
                <a:spcPct val="100000"/>
              </a:lnSpc>
              <a:spcBef>
                <a:spcPts val="1200"/>
              </a:spcBef>
            </a:pPr>
            <a:r>
              <a:rPr lang="en-US" sz="1800"/>
              <a:t>AI Narrative (Bringing AI Everywhere):  </a:t>
            </a:r>
            <a:r>
              <a:rPr lang="en-US" sz="1800">
                <a:hlinkClick r:id="rId4"/>
              </a:rPr>
              <a:t>https://cdrdv2.intel.com/v1/dl/getContent/784869 </a:t>
            </a:r>
            <a:endParaRPr lang="en-US" sz="1800"/>
          </a:p>
          <a:p>
            <a:pPr lvl="1"/>
            <a:endParaRPr lang="en-US" sz="1400"/>
          </a:p>
          <a:p>
            <a:pPr lvl="1"/>
            <a:endParaRPr lang="en-US" sz="1400"/>
          </a:p>
        </p:txBody>
      </p:sp>
    </p:spTree>
    <p:extLst>
      <p:ext uri="{BB962C8B-B14F-4D97-AF65-F5344CB8AC3E}">
        <p14:creationId xmlns:p14="http://schemas.microsoft.com/office/powerpoint/2010/main" val="283060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CCB2-3FA3-4497-B686-19BA26F83EC5}"/>
              </a:ext>
            </a:extLst>
          </p:cNvPr>
          <p:cNvSpPr>
            <a:spLocks noGrp="1"/>
          </p:cNvSpPr>
          <p:nvPr>
            <p:ph type="title"/>
          </p:nvPr>
        </p:nvSpPr>
        <p:spPr>
          <a:xfrm>
            <a:off x="381000" y="195316"/>
            <a:ext cx="10972800" cy="2503921"/>
          </a:xfrm>
        </p:spPr>
        <p:txBody>
          <a:bodyPr>
            <a:normAutofit/>
          </a:bodyPr>
          <a:lstStyle/>
          <a:p>
            <a:r>
              <a:rPr lang="en-US" dirty="0"/>
              <a:t>Presentation Guide:</a:t>
            </a:r>
            <a:br>
              <a:rPr lang="en-US" dirty="0"/>
            </a:br>
            <a:br>
              <a:rPr lang="en-US" dirty="0"/>
            </a:br>
            <a:r>
              <a:rPr lang="en-US" dirty="0"/>
              <a:t>30-Second Pitch Slide</a:t>
            </a:r>
          </a:p>
        </p:txBody>
      </p:sp>
    </p:spTree>
    <p:extLst>
      <p:ext uri="{BB962C8B-B14F-4D97-AF65-F5344CB8AC3E}">
        <p14:creationId xmlns:p14="http://schemas.microsoft.com/office/powerpoint/2010/main" val="15158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390050591"/>
              </p:ext>
            </p:extLst>
          </p:nvPr>
        </p:nvGraphicFramePr>
        <p:xfrm>
          <a:off x="18408" y="3202768"/>
          <a:ext cx="11870280" cy="3043038"/>
        </p:xfrm>
        <a:graphic>
          <a:graphicData uri="http://schemas.openxmlformats.org/drawingml/2006/table">
            <a:tbl>
              <a:tblPr firstRow="1" bandRow="1">
                <a:tableStyleId>{5C22544A-7EE6-4342-B048-85BDC9FD1C3A}</a:tableStyleId>
              </a:tblPr>
              <a:tblGrid>
                <a:gridCol w="1318920">
                  <a:extLst>
                    <a:ext uri="{9D8B030D-6E8A-4147-A177-3AD203B41FA5}">
                      <a16:colId xmlns:a16="http://schemas.microsoft.com/office/drawing/2014/main" val="20000"/>
                    </a:ext>
                  </a:extLst>
                </a:gridCol>
                <a:gridCol w="1318920">
                  <a:extLst>
                    <a:ext uri="{9D8B030D-6E8A-4147-A177-3AD203B41FA5}">
                      <a16:colId xmlns:a16="http://schemas.microsoft.com/office/drawing/2014/main" val="20001"/>
                    </a:ext>
                  </a:extLst>
                </a:gridCol>
                <a:gridCol w="1318920">
                  <a:extLst>
                    <a:ext uri="{9D8B030D-6E8A-4147-A177-3AD203B41FA5}">
                      <a16:colId xmlns:a16="http://schemas.microsoft.com/office/drawing/2014/main" val="20002"/>
                    </a:ext>
                  </a:extLst>
                </a:gridCol>
                <a:gridCol w="1318920">
                  <a:extLst>
                    <a:ext uri="{9D8B030D-6E8A-4147-A177-3AD203B41FA5}">
                      <a16:colId xmlns:a16="http://schemas.microsoft.com/office/drawing/2014/main" val="20003"/>
                    </a:ext>
                  </a:extLst>
                </a:gridCol>
                <a:gridCol w="1318920">
                  <a:extLst>
                    <a:ext uri="{9D8B030D-6E8A-4147-A177-3AD203B41FA5}">
                      <a16:colId xmlns:a16="http://schemas.microsoft.com/office/drawing/2014/main" val="20004"/>
                    </a:ext>
                  </a:extLst>
                </a:gridCol>
                <a:gridCol w="1318920">
                  <a:extLst>
                    <a:ext uri="{9D8B030D-6E8A-4147-A177-3AD203B41FA5}">
                      <a16:colId xmlns:a16="http://schemas.microsoft.com/office/drawing/2014/main" val="20005"/>
                    </a:ext>
                  </a:extLst>
                </a:gridCol>
                <a:gridCol w="1318920">
                  <a:extLst>
                    <a:ext uri="{9D8B030D-6E8A-4147-A177-3AD203B41FA5}">
                      <a16:colId xmlns:a16="http://schemas.microsoft.com/office/drawing/2014/main" val="20006"/>
                    </a:ext>
                  </a:extLst>
                </a:gridCol>
                <a:gridCol w="1318920">
                  <a:extLst>
                    <a:ext uri="{9D8B030D-6E8A-4147-A177-3AD203B41FA5}">
                      <a16:colId xmlns:a16="http://schemas.microsoft.com/office/drawing/2014/main" val="20007"/>
                    </a:ext>
                  </a:extLst>
                </a:gridCol>
                <a:gridCol w="1318920">
                  <a:extLst>
                    <a:ext uri="{9D8B030D-6E8A-4147-A177-3AD203B41FA5}">
                      <a16:colId xmlns:a16="http://schemas.microsoft.com/office/drawing/2014/main" val="20008"/>
                    </a:ext>
                  </a:extLst>
                </a:gridCol>
              </a:tblGrid>
              <a:tr h="630430">
                <a:tc>
                  <a:txBody>
                    <a:bodyPr/>
                    <a:lstStyle/>
                    <a:p>
                      <a:pPr algn="ctr"/>
                      <a:r>
                        <a:rPr lang="en-US" sz="1400" b="1" kern="1200">
                          <a:solidFill>
                            <a:srgbClr val="0068B5"/>
                          </a:solidFill>
                          <a:latin typeface="IntelOne Text Light" panose="020B0403020203020204" pitchFamily="34" charset="0"/>
                          <a:ea typeface="Intel Clear Pro" panose="020B0804020202060201" pitchFamily="34" charset="0"/>
                          <a:cs typeface="Intel Clear Pro" panose="020B0804020202060201" pitchFamily="34" charset="0"/>
                        </a:rPr>
                        <a:t>Education</a:t>
                      </a:r>
                    </a:p>
                  </a:txBody>
                  <a:tcPr marL="0" marR="0" marT="0" marB="609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a:solidFill>
                            <a:srgbClr val="0068B5"/>
                          </a:solidFill>
                          <a:latin typeface="IntelOne Text Light" panose="020B0403020203020204" pitchFamily="34" charset="0"/>
                          <a:ea typeface="Intel Clear Pro" panose="020B0804020202060201" pitchFamily="34" charset="0"/>
                          <a:cs typeface="Intel Clear Pro" panose="020B0804020202060201" pitchFamily="34" charset="0"/>
                        </a:rPr>
                        <a:t>Health</a:t>
                      </a:r>
                    </a:p>
                  </a:txBody>
                  <a:tcPr marL="0" marR="0" marT="0" marB="609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a:solidFill>
                            <a:srgbClr val="0068B5"/>
                          </a:solidFill>
                          <a:latin typeface="IntelOne Text Light" panose="020B0403020203020204" pitchFamily="34" charset="0"/>
                          <a:ea typeface="Intel Clear Pro" panose="020B0804020202060201" pitchFamily="34" charset="0"/>
                          <a:cs typeface="Intel Clear Pro" panose="020B0804020202060201" pitchFamily="34" charset="0"/>
                        </a:rPr>
                        <a:t>Finance</a:t>
                      </a:r>
                    </a:p>
                  </a:txBody>
                  <a:tcPr marL="0" marR="0" marT="0" marB="609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lvl="0" algn="ctr">
                        <a:buNone/>
                      </a:pPr>
                      <a:r>
                        <a:rPr lang="en-US" sz="1400" b="1" kern="1200">
                          <a:solidFill>
                            <a:srgbClr val="0068B5"/>
                          </a:solidFill>
                          <a:latin typeface="IntelOne Text Light" panose="020B0403020203020204" pitchFamily="34" charset="0"/>
                        </a:rPr>
                        <a:t>Retail</a:t>
                      </a:r>
                      <a:endParaRPr lang="en-US" sz="1100">
                        <a:solidFill>
                          <a:srgbClr val="0068B5"/>
                        </a:solidFill>
                        <a:latin typeface="IntelOne Text Light" panose="020B0403020203020204" pitchFamily="34" charset="0"/>
                      </a:endParaRPr>
                    </a:p>
                  </a:txBody>
                  <a:tcPr marL="0" marR="0" marT="0" marB="609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a:solidFill>
                            <a:srgbClr val="0068B5"/>
                          </a:solidFill>
                          <a:latin typeface="IntelOne Text Light" panose="020B0403020203020204" pitchFamily="34" charset="0"/>
                          <a:ea typeface="Intel Clear Pro" panose="020B0804020202060201" pitchFamily="34" charset="0"/>
                          <a:cs typeface="Intel Clear Pro" panose="020B0804020202060201" pitchFamily="34" charset="0"/>
                        </a:rPr>
                        <a:t>Government</a:t>
                      </a:r>
                      <a:endParaRPr lang="en-US" sz="1100" b="1" kern="1200">
                        <a:solidFill>
                          <a:srgbClr val="0068B5"/>
                        </a:solidFill>
                        <a:latin typeface="IntelOne Text Light" panose="020B0403020203020204" pitchFamily="34" charset="0"/>
                        <a:ea typeface="Intel Clear Pro" panose="020B0804020202060201" pitchFamily="34" charset="0"/>
                        <a:cs typeface="Intel Clear Pro" panose="020B0804020202060201" pitchFamily="34" charset="0"/>
                      </a:endParaRPr>
                    </a:p>
                  </a:txBody>
                  <a:tcPr marL="0" marR="0" marT="0" marB="609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a:solidFill>
                            <a:srgbClr val="0068B5"/>
                          </a:solidFill>
                          <a:latin typeface="IntelOne Text Light" panose="020B0403020203020204" pitchFamily="34" charset="0"/>
                          <a:ea typeface="Intel Clear Pro" panose="020B0804020202060201" pitchFamily="34" charset="0"/>
                          <a:cs typeface="Intel Clear Pro" panose="020B0804020202060201" pitchFamily="34" charset="0"/>
                        </a:rPr>
                        <a:t>Energy</a:t>
                      </a:r>
                    </a:p>
                  </a:txBody>
                  <a:tcPr marL="0" marR="0" marT="0" marB="609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a:solidFill>
                            <a:srgbClr val="0068B5"/>
                          </a:solidFill>
                          <a:latin typeface="IntelOne Text Light" panose="020B0403020203020204" pitchFamily="34" charset="0"/>
                          <a:ea typeface="Intel Clear Pro" panose="020B0804020202060201" pitchFamily="34" charset="0"/>
                          <a:cs typeface="Intel Clear Pro" panose="020B0804020202060201" pitchFamily="34" charset="0"/>
                        </a:rPr>
                        <a:t>Automotive</a:t>
                      </a:r>
                    </a:p>
                  </a:txBody>
                  <a:tcPr marL="0" marR="0" marT="0" marB="609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b="1" kern="1200">
                          <a:solidFill>
                            <a:srgbClr val="0068B5"/>
                          </a:solidFill>
                          <a:latin typeface="IntelOne Text Light" panose="020B0403020203020204" pitchFamily="34" charset="0"/>
                          <a:ea typeface="Intel Clear Pro" panose="020B0804020202060201" pitchFamily="34" charset="0"/>
                          <a:cs typeface="Intel Clear Pro" panose="020B0804020202060201" pitchFamily="34" charset="0"/>
                        </a:rPr>
                        <a:t>Manufacturing</a:t>
                      </a:r>
                    </a:p>
                  </a:txBody>
                  <a:tcPr marL="0" marR="0" marT="0" marB="609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400">
                          <a:solidFill>
                            <a:srgbClr val="0068B5"/>
                          </a:solidFill>
                          <a:latin typeface="IntelOne Text Light" panose="020B0403020203020204" pitchFamily="34" charset="0"/>
                          <a:ea typeface="Intel Clear Pro" panose="020B0804020202060201" pitchFamily="34" charset="0"/>
                          <a:cs typeface="Intel Clear Pro" panose="020B0804020202060201" pitchFamily="34" charset="0"/>
                        </a:rPr>
                        <a:t>Telco</a:t>
                      </a:r>
                    </a:p>
                  </a:txBody>
                  <a:tcPr marL="0" marR="0" marT="0" marB="6090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2412608">
                <a:tc>
                  <a:txBody>
                    <a:bodyPr/>
                    <a:lstStyle/>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a:solidFill>
                            <a:schemeClr val="accent3">
                              <a:lumMod val="25000"/>
                            </a:schemeClr>
                          </a:solidFill>
                          <a:latin typeface="IntelOne Text Light" panose="020B0403020203020204" pitchFamily="34" charset="0"/>
                        </a:rPr>
                        <a:t>Teacher Assistant</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a:solidFill>
                            <a:schemeClr val="accent3">
                              <a:lumMod val="25000"/>
                            </a:schemeClr>
                          </a:solidFill>
                          <a:latin typeface="IntelOne Text Light" panose="020B0403020203020204" pitchFamily="34" charset="0"/>
                        </a:rPr>
                        <a:t>District Knowledge Tool</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a:solidFill>
                            <a:schemeClr val="accent3">
                              <a:lumMod val="25000"/>
                            </a:schemeClr>
                          </a:solidFill>
                          <a:latin typeface="IntelOne Text Light" panose="020B0403020203020204" pitchFamily="34" charset="0"/>
                        </a:rPr>
                        <a:t>Campus Security</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a:solidFill>
                            <a:schemeClr val="accent3">
                              <a:lumMod val="25000"/>
                            </a:schemeClr>
                          </a:solidFill>
                          <a:latin typeface="IntelOne Text Light" panose="020B0403020203020204" pitchFamily="34" charset="0"/>
                        </a:rPr>
                        <a:t>Curriculum Planner</a:t>
                      </a:r>
                    </a:p>
                  </a:txBody>
                  <a:tcPr marL="60904" marR="60904" marT="60904" marB="60904">
                    <a:lnL w="12700" cap="flat" cmpd="sng" algn="ctr">
                      <a:no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Enhanced Diagnostics</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Drug </a:t>
                      </a:r>
                      <a:br>
                        <a:rPr lang="en-US" sz="1200" b="0" kern="1200">
                          <a:solidFill>
                            <a:schemeClr val="accent3">
                              <a:lumMod val="25000"/>
                            </a:schemeClr>
                          </a:solidFill>
                          <a:latin typeface="IntelOne Text Light" panose="020B0403020203020204" pitchFamily="34" charset="0"/>
                          <a:ea typeface="+mn-ea"/>
                          <a:cs typeface="+mn-cs"/>
                        </a:rPr>
                      </a:br>
                      <a:r>
                        <a:rPr lang="en-US" sz="1200" b="0" kern="1200">
                          <a:solidFill>
                            <a:schemeClr val="accent3">
                              <a:lumMod val="25000"/>
                            </a:schemeClr>
                          </a:solidFill>
                          <a:latin typeface="IntelOne Text Light" panose="020B0403020203020204" pitchFamily="34" charset="0"/>
                          <a:ea typeface="+mn-ea"/>
                          <a:cs typeface="+mn-cs"/>
                        </a:rPr>
                        <a:t>Discovery</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Patient Care</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Research</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Sensory </a:t>
                      </a:r>
                      <a:br>
                        <a:rPr lang="en-US" sz="1200" b="0" kern="1200">
                          <a:solidFill>
                            <a:schemeClr val="accent3">
                              <a:lumMod val="25000"/>
                            </a:schemeClr>
                          </a:solidFill>
                          <a:latin typeface="IntelOne Text Light" panose="020B0403020203020204" pitchFamily="34" charset="0"/>
                          <a:ea typeface="+mn-ea"/>
                          <a:cs typeface="+mn-cs"/>
                        </a:rPr>
                      </a:br>
                      <a:r>
                        <a:rPr lang="en-US" sz="1200" b="0" kern="1200">
                          <a:solidFill>
                            <a:schemeClr val="accent3">
                              <a:lumMod val="25000"/>
                            </a:schemeClr>
                          </a:solidFill>
                          <a:latin typeface="IntelOne Text Light" panose="020B0403020203020204" pitchFamily="34" charset="0"/>
                          <a:ea typeface="+mn-ea"/>
                          <a:cs typeface="+mn-cs"/>
                        </a:rPr>
                        <a:t>Aids</a:t>
                      </a:r>
                    </a:p>
                  </a:txBody>
                  <a:tcPr marL="60904" marR="60904" marT="60904" marB="60904">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Algorithmic Trading</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Fraud Detection</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Research</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Personal Finance</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Risk Mitigation</a:t>
                      </a:r>
                    </a:p>
                  </a:txBody>
                  <a:tcPr marL="60904" marR="60904" marT="60904" marB="60904">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Support</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Experience</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Marketing</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Merchandising</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Loyalty</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Supply Chain</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Security</a:t>
                      </a:r>
                    </a:p>
                  </a:txBody>
                  <a:tcPr marL="60904" marR="60904" marT="60904" marB="60904">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Military apps</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Data </a:t>
                      </a:r>
                      <a:b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b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Insights</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Security</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Resident Engagement</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Smart Cities</a:t>
                      </a:r>
                    </a:p>
                  </a:txBody>
                  <a:tcPr marL="60904" marR="60904" marT="60904" marB="60904">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Oil &amp; Gas Exploration</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Smart </a:t>
                      </a:r>
                      <a:b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b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Grid</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Operational Improvement</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i="0" u="none" strike="noStrike" kern="1200" cap="none" spc="0" baseline="0">
                          <a:solidFill>
                            <a:schemeClr val="accent3">
                              <a:lumMod val="25000"/>
                            </a:schemeClr>
                          </a:solidFill>
                          <a:uFillTx/>
                          <a:latin typeface="IntelOne Text Light" panose="020B0403020203020204" pitchFamily="34" charset="0"/>
                          <a:ea typeface="+mn-ea"/>
                          <a:cs typeface="+mn-cs"/>
                          <a:sym typeface="Intel Clear"/>
                        </a:rPr>
                        <a:t>Conservation</a:t>
                      </a:r>
                    </a:p>
                  </a:txBody>
                  <a:tcPr marL="60904" marR="60904" marT="60904" marB="60904">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Autonomous Cars</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Automated Trucking</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Aerospace</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Shipping</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Search &amp; Rescue</a:t>
                      </a:r>
                    </a:p>
                  </a:txBody>
                  <a:tcPr marL="60904" marR="60904" marT="60904" marB="60904">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Factory Automation</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Predictive Maintenance</a:t>
                      </a:r>
                    </a:p>
                    <a:p>
                      <a:pPr marL="0" indent="0" algn="ctr" rtl="0" eaLnBrk="1" latinLnBrk="0" hangingPunct="1">
                        <a:spcAft>
                          <a:spcPts val="700"/>
                        </a:spcAft>
                        <a:buFont typeface="Arial" panose="020B0604020202020204" pitchFamily="34" charset="0"/>
                        <a:buNone/>
                      </a:pPr>
                      <a:r>
                        <a:rPr lang="en-US" sz="1200" b="0" kern="1200">
                          <a:solidFill>
                            <a:schemeClr val="accent3">
                              <a:lumMod val="25000"/>
                            </a:schemeClr>
                          </a:solidFill>
                          <a:latin typeface="IntelOne Text Light" panose="020B0403020203020204" pitchFamily="34" charset="0"/>
                          <a:ea typeface="+mn-ea"/>
                          <a:cs typeface="+mn-cs"/>
                        </a:rPr>
                        <a:t>Precision Agriculture</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Field Automation</a:t>
                      </a:r>
                    </a:p>
                  </a:txBody>
                  <a:tcPr marL="60904" marR="60904" marT="60904" marB="60904">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tc>
                  <a:txBody>
                    <a:bodyPr/>
                    <a:lstStyle/>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Personalized Customer Services</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Network Automation</a:t>
                      </a:r>
                    </a:p>
                    <a:p>
                      <a:pPr marL="0" marR="0" indent="0" algn="ctr" defTabSz="457189" rtl="0" eaLnBrk="1" fontAlgn="auto" latinLnBrk="0" hangingPunct="1">
                        <a:lnSpc>
                          <a:spcPct val="100000"/>
                        </a:lnSpc>
                        <a:spcBef>
                          <a:spcPts val="0"/>
                        </a:spcBef>
                        <a:spcAft>
                          <a:spcPts val="700"/>
                        </a:spcAft>
                        <a:buClrTx/>
                        <a:buSzTx/>
                        <a:buFont typeface="Arial" panose="020B0604020202020204" pitchFamily="34" charset="0"/>
                        <a:buNone/>
                        <a:tabLst/>
                        <a:defRPr/>
                      </a:pPr>
                      <a:r>
                        <a:rPr lang="en-US" sz="1200" b="0" kern="1200">
                          <a:solidFill>
                            <a:schemeClr val="accent3">
                              <a:lumMod val="25000"/>
                            </a:schemeClr>
                          </a:solidFill>
                          <a:latin typeface="IntelOne Text Light" panose="020B0403020203020204" pitchFamily="34" charset="0"/>
                          <a:ea typeface="+mn-ea"/>
                          <a:cs typeface="+mn-cs"/>
                        </a:rPr>
                        <a:t>Operational Performance</a:t>
                      </a:r>
                    </a:p>
                  </a:txBody>
                  <a:tcPr marL="60904" marR="60904" marT="60904" marB="60904">
                    <a:lnL w="762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
        <p:nvSpPr>
          <p:cNvPr id="9" name="TextBox 8"/>
          <p:cNvSpPr txBox="1"/>
          <p:nvPr/>
        </p:nvSpPr>
        <p:spPr>
          <a:xfrm>
            <a:off x="9459379" y="6576489"/>
            <a:ext cx="1438366" cy="133306"/>
          </a:xfrm>
          <a:prstGeom prst="rect">
            <a:avLst/>
          </a:prstGeom>
          <a:noFill/>
        </p:spPr>
        <p:txBody>
          <a:bodyPr wrap="square" lIns="0" tIns="0" rIns="0" bIns="0" rtlCol="0" anchor="ctr">
            <a:spAutoFit/>
          </a:bodyPr>
          <a:lstStyle/>
          <a:p>
            <a:pPr algn="r" defTabSz="913532">
              <a:lnSpc>
                <a:spcPct val="85000"/>
              </a:lnSpc>
            </a:pPr>
            <a:r>
              <a:rPr lang="en-US" sz="1000">
                <a:latin typeface="IntelOne Text Light" panose="020B0403020203020204" pitchFamily="34" charset="0"/>
                <a:ea typeface="Intel Clear Light" panose="020B0404020203020204" pitchFamily="34" charset="0"/>
                <a:cs typeface="Intel Clear Light" panose="020B0404020203020204" pitchFamily="34" charset="0"/>
              </a:rPr>
              <a:t>Source: Intel forecast</a:t>
            </a:r>
          </a:p>
        </p:txBody>
      </p:sp>
      <p:pic>
        <p:nvPicPr>
          <p:cNvPr id="25" name="Picture 2"/>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6540" y="1321053"/>
            <a:ext cx="1230539" cy="19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5"/>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1378628" y="1321053"/>
            <a:ext cx="1230539" cy="19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2689138" y="1321053"/>
            <a:ext cx="1230539" cy="19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010436" y="1321053"/>
            <a:ext cx="1230539" cy="19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a:stretch/>
        </p:blipFill>
        <p:spPr bwMode="auto">
          <a:xfrm>
            <a:off x="5331735" y="1321053"/>
            <a:ext cx="1230539" cy="19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Picture 2"/>
          <p:cNvPicPr>
            <a:picLocks noChangeAspect="1" noChangeArrowheads="1"/>
          </p:cNvPicPr>
          <p:nvPr/>
        </p:nvPicPr>
        <p:blipFill rotWithShape="1">
          <a:blip r:embed="rId8" cstate="screen">
            <a:extLst>
              <a:ext uri="{28A0092B-C50C-407E-A947-70E740481C1C}">
                <a14:useLocalDpi xmlns:a14="http://schemas.microsoft.com/office/drawing/2010/main"/>
              </a:ext>
            </a:extLst>
          </a:blip>
          <a:srcRect/>
          <a:stretch/>
        </p:blipFill>
        <p:spPr bwMode="auto">
          <a:xfrm>
            <a:off x="6656026" y="1321053"/>
            <a:ext cx="1230539" cy="19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Picture 2"/>
          <p:cNvPicPr>
            <a:picLocks noChangeAspect="1" noChangeArrowheads="1"/>
          </p:cNvPicPr>
          <p:nvPr/>
        </p:nvPicPr>
        <p:blipFill rotWithShape="1">
          <a:blip r:embed="rId9" cstate="screen">
            <a:extLst>
              <a:ext uri="{28A0092B-C50C-407E-A947-70E740481C1C}">
                <a14:useLocalDpi xmlns:a14="http://schemas.microsoft.com/office/drawing/2010/main"/>
              </a:ext>
            </a:extLst>
          </a:blip>
          <a:srcRect/>
          <a:stretch/>
        </p:blipFill>
        <p:spPr bwMode="auto">
          <a:xfrm>
            <a:off x="7969768" y="1321053"/>
            <a:ext cx="1230539" cy="19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 name="Picture 2"/>
          <p:cNvPicPr>
            <a:picLocks noChangeAspect="1" noChangeArrowheads="1"/>
          </p:cNvPicPr>
          <p:nvPr/>
        </p:nvPicPr>
        <p:blipFill rotWithShape="1">
          <a:blip r:embed="rId10" cstate="screen">
            <a:extLst>
              <a:ext uri="{28A0092B-C50C-407E-A947-70E740481C1C}">
                <a14:useLocalDpi xmlns:a14="http://schemas.microsoft.com/office/drawing/2010/main"/>
              </a:ext>
            </a:extLst>
          </a:blip>
          <a:srcRect/>
          <a:stretch/>
        </p:blipFill>
        <p:spPr bwMode="auto">
          <a:xfrm>
            <a:off x="9301250" y="1321053"/>
            <a:ext cx="1230539" cy="19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 name="Picture 2"/>
          <p:cNvPicPr>
            <a:picLocks noChangeAspect="1" noChangeArrowheads="1"/>
          </p:cNvPicPr>
          <p:nvPr/>
        </p:nvPicPr>
        <p:blipFill rotWithShape="1">
          <a:blip r:embed="rId11" cstate="screen">
            <a:extLst>
              <a:ext uri="{28A0092B-C50C-407E-A947-70E740481C1C}">
                <a14:useLocalDpi xmlns:a14="http://schemas.microsoft.com/office/drawing/2010/main"/>
              </a:ext>
            </a:extLst>
          </a:blip>
          <a:srcRect/>
          <a:stretch/>
        </p:blipFill>
        <p:spPr bwMode="auto">
          <a:xfrm>
            <a:off x="10625782" y="1321053"/>
            <a:ext cx="1230539" cy="1913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6">
            <a:extLst>
              <a:ext uri="{FF2B5EF4-FFF2-40B4-BE49-F238E27FC236}">
                <a16:creationId xmlns:a16="http://schemas.microsoft.com/office/drawing/2014/main" id="{1DDBC9F4-94CF-7273-2CB9-A6C79DBDB81B}"/>
              </a:ext>
            </a:extLst>
          </p:cNvPr>
          <p:cNvSpPr>
            <a:spLocks noGrp="1"/>
          </p:cNvSpPr>
          <p:nvPr>
            <p:ph type="title"/>
          </p:nvPr>
        </p:nvSpPr>
        <p:spPr>
          <a:xfrm>
            <a:off x="387875" y="0"/>
            <a:ext cx="10972800" cy="1100030"/>
          </a:xfrm>
        </p:spPr>
        <p:txBody>
          <a:bodyPr>
            <a:normAutofit/>
          </a:bodyPr>
          <a:lstStyle/>
          <a:p>
            <a:r>
              <a:rPr lang="en-US"/>
              <a:t>AI is the Fastest Growing Workload Across Industries</a:t>
            </a:r>
          </a:p>
        </p:txBody>
      </p:sp>
    </p:spTree>
    <p:extLst>
      <p:ext uri="{BB962C8B-B14F-4D97-AF65-F5344CB8AC3E}">
        <p14:creationId xmlns:p14="http://schemas.microsoft.com/office/powerpoint/2010/main" val="1911755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8F95-61FA-7A62-6BAC-30AC7CDAC0BE}"/>
              </a:ext>
            </a:extLst>
          </p:cNvPr>
          <p:cNvSpPr>
            <a:spLocks noGrp="1"/>
          </p:cNvSpPr>
          <p:nvPr>
            <p:ph type="title"/>
          </p:nvPr>
        </p:nvSpPr>
        <p:spPr/>
        <p:txBody>
          <a:bodyPr/>
          <a:lstStyle/>
          <a:p>
            <a:r>
              <a:rPr lang="en-US"/>
              <a:t>Threats Are Present Across All AI Deployment Phases</a:t>
            </a:r>
          </a:p>
        </p:txBody>
      </p:sp>
      <p:sp>
        <p:nvSpPr>
          <p:cNvPr id="6" name="TextBox 5">
            <a:extLst>
              <a:ext uri="{FF2B5EF4-FFF2-40B4-BE49-F238E27FC236}">
                <a16:creationId xmlns:a16="http://schemas.microsoft.com/office/drawing/2014/main" id="{243C12F7-DA0B-AD15-0B21-542CBC163D0A}"/>
              </a:ext>
            </a:extLst>
          </p:cNvPr>
          <p:cNvSpPr txBox="1"/>
          <p:nvPr/>
        </p:nvSpPr>
        <p:spPr>
          <a:xfrm>
            <a:off x="986468" y="3744537"/>
            <a:ext cx="3108960" cy="2092496"/>
          </a:xfrm>
          <a:prstGeom prst="rect">
            <a:avLst/>
          </a:prstGeom>
          <a:solidFill>
            <a:schemeClr val="bg1"/>
          </a:solidFill>
          <a:ln w="28575">
            <a:solidFill>
              <a:srgbClr val="FF0000"/>
            </a:solidFill>
          </a:ln>
          <a:effectLst>
            <a:glow rad="101600">
              <a:schemeClr val="accent4">
                <a:satMod val="175000"/>
                <a:alpha val="40000"/>
              </a:schemeClr>
            </a:glow>
          </a:effectLst>
        </p:spPr>
        <p:txBody>
          <a:bodyPr wrap="square" tIns="274320" bIns="274320" rtlCol="0">
            <a:spAutoFit/>
          </a:bodyPr>
          <a:lstStyle/>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Adversarial data mislabeling or insertion</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Training data set theft, misuse        or breach </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Base model theft</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Software provenance risk</a:t>
            </a:r>
          </a:p>
        </p:txBody>
      </p:sp>
      <p:sp>
        <p:nvSpPr>
          <p:cNvPr id="7" name="TextBox 6">
            <a:extLst>
              <a:ext uri="{FF2B5EF4-FFF2-40B4-BE49-F238E27FC236}">
                <a16:creationId xmlns:a16="http://schemas.microsoft.com/office/drawing/2014/main" id="{C10FB7D6-5FE5-E954-D004-A484C6FC785A}"/>
              </a:ext>
            </a:extLst>
          </p:cNvPr>
          <p:cNvSpPr txBox="1"/>
          <p:nvPr/>
        </p:nvSpPr>
        <p:spPr>
          <a:xfrm>
            <a:off x="8245814" y="3744537"/>
            <a:ext cx="3108960" cy="1579663"/>
          </a:xfrm>
          <a:prstGeom prst="rect">
            <a:avLst/>
          </a:prstGeom>
          <a:solidFill>
            <a:schemeClr val="bg1"/>
          </a:solidFill>
          <a:ln w="28575">
            <a:solidFill>
              <a:srgbClr val="FF0000"/>
            </a:solidFill>
          </a:ln>
          <a:effectLst>
            <a:glow rad="101600">
              <a:schemeClr val="accent4">
                <a:satMod val="175000"/>
                <a:alpha val="40000"/>
              </a:schemeClr>
            </a:glow>
          </a:effectLst>
        </p:spPr>
        <p:txBody>
          <a:bodyPr wrap="square" tIns="274320" bIns="274320" rtlCol="0">
            <a:spAutoFit/>
          </a:bodyPr>
          <a:lstStyle/>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Model </a:t>
            </a:r>
            <a:r>
              <a:rPr lang="en-US" sz="1333">
                <a:latin typeface="IntelOne Text Light" panose="020B0403020203020204" pitchFamily="34" charset="0"/>
              </a:rPr>
              <a:t>or parameter </a:t>
            </a:r>
            <a:r>
              <a:rPr lang="en-US" sz="1333" kern="1200">
                <a:latin typeface="IntelOne Text Light" panose="020B0403020203020204" pitchFamily="34" charset="0"/>
              </a:rPr>
              <a:t>exfiltration</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Reverse engineering via  adversarial queries</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Result theft, misuse or breach</a:t>
            </a:r>
          </a:p>
        </p:txBody>
      </p:sp>
      <p:sp>
        <p:nvSpPr>
          <p:cNvPr id="8" name="TextBox 7">
            <a:extLst>
              <a:ext uri="{FF2B5EF4-FFF2-40B4-BE49-F238E27FC236}">
                <a16:creationId xmlns:a16="http://schemas.microsoft.com/office/drawing/2014/main" id="{7F9EF1FD-06D4-9793-67C7-53F5F1D56C18}"/>
              </a:ext>
            </a:extLst>
          </p:cNvPr>
          <p:cNvSpPr txBox="1"/>
          <p:nvPr/>
        </p:nvSpPr>
        <p:spPr>
          <a:xfrm>
            <a:off x="4616141" y="3747978"/>
            <a:ext cx="3108960" cy="1271951"/>
          </a:xfrm>
          <a:prstGeom prst="rect">
            <a:avLst/>
          </a:prstGeom>
          <a:solidFill>
            <a:schemeClr val="bg1"/>
          </a:solidFill>
          <a:ln w="28575">
            <a:solidFill>
              <a:srgbClr val="FF0000"/>
            </a:solidFill>
          </a:ln>
          <a:effectLst>
            <a:glow rad="101600">
              <a:schemeClr val="accent4">
                <a:satMod val="175000"/>
                <a:alpha val="40000"/>
              </a:schemeClr>
            </a:glow>
          </a:effectLst>
        </p:spPr>
        <p:txBody>
          <a:bodyPr wrap="square" tIns="274320" bIns="274320" rtlCol="0">
            <a:spAutoFit/>
          </a:bodyPr>
          <a:lstStyle/>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Intelligence gathering via            query monitoring</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Reverse engineering via API abuse</a:t>
            </a:r>
          </a:p>
        </p:txBody>
      </p:sp>
      <p:sp>
        <p:nvSpPr>
          <p:cNvPr id="9" name="Arrow: Chevron 8">
            <a:extLst>
              <a:ext uri="{FF2B5EF4-FFF2-40B4-BE49-F238E27FC236}">
                <a16:creationId xmlns:a16="http://schemas.microsoft.com/office/drawing/2014/main" id="{47AFC49D-A926-FEBF-253F-E088D02DF362}"/>
              </a:ext>
            </a:extLst>
          </p:cNvPr>
          <p:cNvSpPr/>
          <p:nvPr/>
        </p:nvSpPr>
        <p:spPr>
          <a:xfrm>
            <a:off x="567866" y="1912265"/>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Data Ingest &amp; Preparation</a:t>
            </a:r>
          </a:p>
        </p:txBody>
      </p:sp>
      <p:sp>
        <p:nvSpPr>
          <p:cNvPr id="10" name="Arrow: Chevron 9">
            <a:extLst>
              <a:ext uri="{FF2B5EF4-FFF2-40B4-BE49-F238E27FC236}">
                <a16:creationId xmlns:a16="http://schemas.microsoft.com/office/drawing/2014/main" id="{AE544C64-0BC3-3355-15D1-B4F79974A2C0}"/>
              </a:ext>
            </a:extLst>
          </p:cNvPr>
          <p:cNvSpPr/>
          <p:nvPr/>
        </p:nvSpPr>
        <p:spPr>
          <a:xfrm>
            <a:off x="2791396" y="1912265"/>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Model Creation </a:t>
            </a:r>
          </a:p>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&amp; Training</a:t>
            </a:r>
          </a:p>
        </p:txBody>
      </p:sp>
      <p:sp>
        <p:nvSpPr>
          <p:cNvPr id="11" name="Arrow: Chevron 10">
            <a:extLst>
              <a:ext uri="{FF2B5EF4-FFF2-40B4-BE49-F238E27FC236}">
                <a16:creationId xmlns:a16="http://schemas.microsoft.com/office/drawing/2014/main" id="{2999074B-B327-3544-A08C-CFB9CB953AD4}"/>
              </a:ext>
            </a:extLst>
          </p:cNvPr>
          <p:cNvSpPr/>
          <p:nvPr/>
        </p:nvSpPr>
        <p:spPr>
          <a:xfrm>
            <a:off x="5014926" y="1912265"/>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Deployment &amp; </a:t>
            </a:r>
          </a:p>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User Interface</a:t>
            </a:r>
          </a:p>
        </p:txBody>
      </p:sp>
      <p:sp>
        <p:nvSpPr>
          <p:cNvPr id="12" name="Arrow: Chevron 11">
            <a:extLst>
              <a:ext uri="{FF2B5EF4-FFF2-40B4-BE49-F238E27FC236}">
                <a16:creationId xmlns:a16="http://schemas.microsoft.com/office/drawing/2014/main" id="{56C2EF6A-D9B7-F674-D6E2-7D37F4A84CDB}"/>
              </a:ext>
            </a:extLst>
          </p:cNvPr>
          <p:cNvSpPr/>
          <p:nvPr/>
        </p:nvSpPr>
        <p:spPr>
          <a:xfrm>
            <a:off x="7238456" y="1912264"/>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Inference</a:t>
            </a:r>
          </a:p>
        </p:txBody>
      </p:sp>
      <p:sp>
        <p:nvSpPr>
          <p:cNvPr id="13" name="Arrow: Chevron 12">
            <a:extLst>
              <a:ext uri="{FF2B5EF4-FFF2-40B4-BE49-F238E27FC236}">
                <a16:creationId xmlns:a16="http://schemas.microsoft.com/office/drawing/2014/main" id="{ECC61A63-A34C-3248-3F1C-171577D03C5E}"/>
              </a:ext>
            </a:extLst>
          </p:cNvPr>
          <p:cNvSpPr/>
          <p:nvPr/>
        </p:nvSpPr>
        <p:spPr>
          <a:xfrm>
            <a:off x="9461988" y="1912264"/>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Results</a:t>
            </a:r>
          </a:p>
        </p:txBody>
      </p:sp>
      <p:cxnSp>
        <p:nvCxnSpPr>
          <p:cNvPr id="18" name="Straight Arrow Connector 17">
            <a:extLst>
              <a:ext uri="{FF2B5EF4-FFF2-40B4-BE49-F238E27FC236}">
                <a16:creationId xmlns:a16="http://schemas.microsoft.com/office/drawing/2014/main" id="{A6EDB5BD-0E49-435C-37A0-224E2019C722}"/>
              </a:ext>
            </a:extLst>
          </p:cNvPr>
          <p:cNvCxnSpPr>
            <a:cxnSpLocks/>
          </p:cNvCxnSpPr>
          <p:nvPr/>
        </p:nvCxnSpPr>
        <p:spPr>
          <a:xfrm>
            <a:off x="1676396"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1353904-00A7-1555-63EC-39130D3E65DE}"/>
              </a:ext>
            </a:extLst>
          </p:cNvPr>
          <p:cNvCxnSpPr>
            <a:cxnSpLocks/>
          </p:cNvCxnSpPr>
          <p:nvPr/>
        </p:nvCxnSpPr>
        <p:spPr>
          <a:xfrm>
            <a:off x="3422721"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0F3055E-B8B9-C719-F35D-4296A0AA1C6C}"/>
              </a:ext>
            </a:extLst>
          </p:cNvPr>
          <p:cNvCxnSpPr>
            <a:cxnSpLocks/>
          </p:cNvCxnSpPr>
          <p:nvPr/>
        </p:nvCxnSpPr>
        <p:spPr>
          <a:xfrm>
            <a:off x="5581424"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0D8F40-66B4-806A-C23A-12903E83F1F5}"/>
              </a:ext>
            </a:extLst>
          </p:cNvPr>
          <p:cNvCxnSpPr>
            <a:cxnSpLocks/>
          </p:cNvCxnSpPr>
          <p:nvPr/>
        </p:nvCxnSpPr>
        <p:spPr>
          <a:xfrm>
            <a:off x="7399468"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FE30919-189B-2070-EF82-A3A7A138284E}"/>
              </a:ext>
            </a:extLst>
          </p:cNvPr>
          <p:cNvCxnSpPr>
            <a:cxnSpLocks/>
          </p:cNvCxnSpPr>
          <p:nvPr/>
        </p:nvCxnSpPr>
        <p:spPr>
          <a:xfrm>
            <a:off x="8814098"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D58D55-0C73-A2DC-42D8-BAF7D72152BE}"/>
              </a:ext>
            </a:extLst>
          </p:cNvPr>
          <p:cNvCxnSpPr>
            <a:cxnSpLocks/>
          </p:cNvCxnSpPr>
          <p:nvPr/>
        </p:nvCxnSpPr>
        <p:spPr>
          <a:xfrm>
            <a:off x="10488705"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30" name="Picture 6" descr="Premium Vector | Fire flames vector icon in cartoon style flame fireball  illustration">
            <a:extLst>
              <a:ext uri="{FF2B5EF4-FFF2-40B4-BE49-F238E27FC236}">
                <a16:creationId xmlns:a16="http://schemas.microsoft.com/office/drawing/2014/main" id="{C5E339F5-08FF-57E8-3520-61BA6CA6B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69" y="3313266"/>
            <a:ext cx="716664" cy="7166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remium Vector | Fire flames vector icon in cartoon style flame fireball  illustration">
            <a:extLst>
              <a:ext uri="{FF2B5EF4-FFF2-40B4-BE49-F238E27FC236}">
                <a16:creationId xmlns:a16="http://schemas.microsoft.com/office/drawing/2014/main" id="{CAEF61DF-4503-06B2-D4AD-98F03DA44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667" y="3313266"/>
            <a:ext cx="716664" cy="71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Premium Vector | Fire flames vector icon in cartoon style flame fireball  illustration">
            <a:extLst>
              <a:ext uri="{FF2B5EF4-FFF2-40B4-BE49-F238E27FC236}">
                <a16:creationId xmlns:a16="http://schemas.microsoft.com/office/drawing/2014/main" id="{E4592A28-60AF-138F-CE9F-4FCC9F7C6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117" y="3313266"/>
            <a:ext cx="716664" cy="71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CBDEB-7D41-112F-A3B7-91BFE7EB1AF4}"/>
              </a:ext>
            </a:extLst>
          </p:cNvPr>
          <p:cNvSpPr>
            <a:spLocks noGrp="1"/>
          </p:cNvSpPr>
          <p:nvPr>
            <p:ph type="title"/>
          </p:nvPr>
        </p:nvSpPr>
        <p:spPr/>
        <p:txBody>
          <a:bodyPr/>
          <a:lstStyle/>
          <a:p>
            <a:r>
              <a:rPr lang="en-US"/>
              <a:t>Evolving AI Landscape Fuels Need for </a:t>
            </a:r>
            <a:br>
              <a:rPr lang="en-US"/>
            </a:br>
            <a:r>
              <a:rPr lang="en-US"/>
              <a:t>Confidentiality &amp; Security</a:t>
            </a:r>
          </a:p>
        </p:txBody>
      </p:sp>
      <p:sp>
        <p:nvSpPr>
          <p:cNvPr id="54" name="TextBox 53">
            <a:extLst>
              <a:ext uri="{FF2B5EF4-FFF2-40B4-BE49-F238E27FC236}">
                <a16:creationId xmlns:a16="http://schemas.microsoft.com/office/drawing/2014/main" id="{ABB8D7C0-B8F6-87DD-8AB7-DF35599E9AC2}"/>
              </a:ext>
            </a:extLst>
          </p:cNvPr>
          <p:cNvSpPr txBox="1"/>
          <p:nvPr/>
        </p:nvSpPr>
        <p:spPr>
          <a:xfrm>
            <a:off x="8285060" y="1800544"/>
            <a:ext cx="3200557" cy="872034"/>
          </a:xfrm>
          <a:prstGeom prst="rect">
            <a:avLst/>
          </a:prstGeom>
          <a:noFill/>
        </p:spPr>
        <p:txBody>
          <a:bodyPr wrap="square" rtlCol="0">
            <a:spAutoFit/>
          </a:bodyPr>
          <a:lstStyle/>
          <a:p>
            <a:pPr algn="ctr"/>
            <a:r>
              <a:rPr lang="en-US" sz="2000">
                <a:solidFill>
                  <a:schemeClr val="accent1"/>
                </a:solidFill>
                <a:latin typeface="IntelOne Display Medium" panose="020B0703020203020204" pitchFamily="34" charset="0"/>
              </a:rPr>
              <a:t>AI Regulations</a:t>
            </a:r>
          </a:p>
          <a:p>
            <a:pPr algn="ctr">
              <a:spcBef>
                <a:spcPts val="800"/>
              </a:spcBef>
            </a:pPr>
            <a:r>
              <a:rPr lang="en-US" sz="1100">
                <a:solidFill>
                  <a:srgbClr val="0054AE"/>
                </a:solidFill>
                <a:latin typeface="IntelOne Text Light" panose="020B0403020203020204" pitchFamily="34" charset="0"/>
              </a:rPr>
              <a:t>Deployment mandate expected to be </a:t>
            </a:r>
          </a:p>
          <a:p>
            <a:pPr algn="ctr"/>
            <a:r>
              <a:rPr lang="en-US" sz="1100">
                <a:solidFill>
                  <a:srgbClr val="0054AE"/>
                </a:solidFill>
                <a:latin typeface="IntelOne Text Light" panose="020B0403020203020204" pitchFamily="34" charset="0"/>
              </a:rPr>
              <a:t>widely-applicable across industries</a:t>
            </a:r>
          </a:p>
        </p:txBody>
      </p:sp>
      <p:grpSp>
        <p:nvGrpSpPr>
          <p:cNvPr id="3145" name="Group 3144">
            <a:extLst>
              <a:ext uri="{FF2B5EF4-FFF2-40B4-BE49-F238E27FC236}">
                <a16:creationId xmlns:a16="http://schemas.microsoft.com/office/drawing/2014/main" id="{61269F0E-B785-B457-76E6-B5A7DD7BE1F5}"/>
              </a:ext>
            </a:extLst>
          </p:cNvPr>
          <p:cNvGrpSpPr/>
          <p:nvPr/>
        </p:nvGrpSpPr>
        <p:grpSpPr>
          <a:xfrm>
            <a:off x="8494042" y="3152082"/>
            <a:ext cx="3461329" cy="461665"/>
            <a:chOff x="12612623" y="3671974"/>
            <a:chExt cx="5191993" cy="692497"/>
          </a:xfrm>
        </p:grpSpPr>
        <p:pic>
          <p:nvPicPr>
            <p:cNvPr id="3105" name="Picture 3104">
              <a:extLst>
                <a:ext uri="{FF2B5EF4-FFF2-40B4-BE49-F238E27FC236}">
                  <a16:creationId xmlns:a16="http://schemas.microsoft.com/office/drawing/2014/main" id="{FDD7FB99-B1AD-95CC-8C3A-A596FB045631}"/>
                </a:ext>
              </a:extLst>
            </p:cNvPr>
            <p:cNvPicPr>
              <a:picLocks noChangeAspect="1"/>
            </p:cNvPicPr>
            <p:nvPr/>
          </p:nvPicPr>
          <p:blipFill rotWithShape="1">
            <a:blip r:embed="rId3"/>
            <a:srcRect b="8988"/>
            <a:stretch/>
          </p:blipFill>
          <p:spPr>
            <a:xfrm>
              <a:off x="12612623" y="3695847"/>
              <a:ext cx="948833" cy="543152"/>
            </a:xfrm>
            <a:prstGeom prst="rect">
              <a:avLst/>
            </a:prstGeom>
          </p:spPr>
        </p:pic>
        <p:sp>
          <p:nvSpPr>
            <p:cNvPr id="3106" name="TextBox 3105">
              <a:extLst>
                <a:ext uri="{FF2B5EF4-FFF2-40B4-BE49-F238E27FC236}">
                  <a16:creationId xmlns:a16="http://schemas.microsoft.com/office/drawing/2014/main" id="{C9392330-CF09-2009-7C1E-57B4AE48311E}"/>
                </a:ext>
              </a:extLst>
            </p:cNvPr>
            <p:cNvSpPr txBox="1"/>
            <p:nvPr/>
          </p:nvSpPr>
          <p:spPr>
            <a:xfrm>
              <a:off x="13550208" y="3671974"/>
              <a:ext cx="4254408" cy="692497"/>
            </a:xfrm>
            <a:prstGeom prst="rect">
              <a:avLst/>
            </a:prstGeom>
            <a:noFill/>
          </p:spPr>
          <p:txBody>
            <a:bodyPr wrap="square" rtlCol="0" anchor="ctr" anchorCtr="0">
              <a:spAutoFit/>
            </a:bodyPr>
            <a:lstStyle/>
            <a:p>
              <a:r>
                <a:rPr lang="en-US" sz="1200">
                  <a:latin typeface="IntelOne Display AR Medium" panose="020B0703020203020204" pitchFamily="34" charset="-78"/>
                  <a:cs typeface="IntelOne Display AR Medium" panose="020B0703020203020204" pitchFamily="34" charset="-78"/>
                </a:rPr>
                <a:t>EUROPEAN UNION</a:t>
              </a:r>
            </a:p>
            <a:p>
              <a:r>
                <a:rPr lang="en-US" sz="1200">
                  <a:latin typeface="IntelOne Display AR Medium" panose="020B0703020203020204" pitchFamily="34" charset="-78"/>
                  <a:cs typeface="IntelOne Display AR Medium" panose="020B0703020203020204" pitchFamily="34" charset="-78"/>
                </a:rPr>
                <a:t>ARTIFICIAL INTELLIGENCE ACT*</a:t>
              </a:r>
            </a:p>
          </p:txBody>
        </p:sp>
      </p:grpSp>
      <p:sp>
        <p:nvSpPr>
          <p:cNvPr id="3107" name="TextBox 3106">
            <a:extLst>
              <a:ext uri="{FF2B5EF4-FFF2-40B4-BE49-F238E27FC236}">
                <a16:creationId xmlns:a16="http://schemas.microsoft.com/office/drawing/2014/main" id="{45B0528F-A196-F087-3C32-CB9D9893B265}"/>
              </a:ext>
            </a:extLst>
          </p:cNvPr>
          <p:cNvSpPr txBox="1"/>
          <p:nvPr/>
        </p:nvSpPr>
        <p:spPr>
          <a:xfrm>
            <a:off x="8296078" y="3743034"/>
            <a:ext cx="3178521" cy="1692771"/>
          </a:xfrm>
          <a:prstGeom prst="rect">
            <a:avLst/>
          </a:prstGeom>
          <a:noFill/>
        </p:spPr>
        <p:txBody>
          <a:bodyPr wrap="square">
            <a:spAutoFit/>
          </a:bodyPr>
          <a:lstStyle/>
          <a:p>
            <a:pPr algn="ctr"/>
            <a:r>
              <a:rPr lang="en-US" sz="1200" i="1">
                <a:latin typeface="IntelOne Text Light" panose="020B0403020203020204" pitchFamily="34" charset="0"/>
              </a:rPr>
              <a:t>“High-risk AI systems shall be resilient as regards attempts by unauthorized third parties to alter their use or performance by exploiting the system vulnerabilities.”</a:t>
            </a:r>
          </a:p>
          <a:p>
            <a:endParaRPr lang="en-US" sz="1400" i="1">
              <a:latin typeface="IntelOne Text Light" panose="020B0403020203020204" pitchFamily="34" charset="0"/>
            </a:endParaRPr>
          </a:p>
          <a:p>
            <a:endParaRPr lang="en-US" sz="1400" i="1">
              <a:latin typeface="IntelOne Text Light" panose="020B0403020203020204" pitchFamily="34" charset="0"/>
            </a:endParaRPr>
          </a:p>
          <a:p>
            <a:pPr algn="ctr"/>
            <a:r>
              <a:rPr lang="en-US" sz="1400">
                <a:solidFill>
                  <a:srgbClr val="0054AE"/>
                </a:solidFill>
                <a:latin typeface="IntelOne Text Light" panose="020B0403020203020204" pitchFamily="34" charset="0"/>
              </a:rPr>
              <a:t>Additive to GDPR privacy protections</a:t>
            </a:r>
          </a:p>
        </p:txBody>
      </p:sp>
      <p:sp>
        <p:nvSpPr>
          <p:cNvPr id="3108" name="TextBox 3107">
            <a:extLst>
              <a:ext uri="{FF2B5EF4-FFF2-40B4-BE49-F238E27FC236}">
                <a16:creationId xmlns:a16="http://schemas.microsoft.com/office/drawing/2014/main" id="{27B8E5F6-B3E9-DE15-E040-18FD5820AE63}"/>
              </a:ext>
            </a:extLst>
          </p:cNvPr>
          <p:cNvSpPr txBox="1"/>
          <p:nvPr/>
        </p:nvSpPr>
        <p:spPr>
          <a:xfrm>
            <a:off x="2898331" y="6500844"/>
            <a:ext cx="8521509" cy="235898"/>
          </a:xfrm>
          <a:prstGeom prst="rect">
            <a:avLst/>
          </a:prstGeom>
          <a:noFill/>
        </p:spPr>
        <p:txBody>
          <a:bodyPr wrap="square">
            <a:spAutoFit/>
          </a:bodyPr>
          <a:lstStyle/>
          <a:p>
            <a:r>
              <a:rPr lang="en-US" sz="933">
                <a:latin typeface="Segoe UI" panose="020B0502040204020203" pitchFamily="34" charset="0"/>
              </a:rPr>
              <a:t>* Proposed Legislation.  https://www.europarl.europa.eu/news/en/headlines/society/20230601STO93804/eu-ai-act-first-regulation-on-artificial-intelligenceEL</a:t>
            </a:r>
            <a:endParaRPr lang="en-US" sz="933"/>
          </a:p>
        </p:txBody>
      </p:sp>
      <p:sp>
        <p:nvSpPr>
          <p:cNvPr id="38" name="TextBox 37">
            <a:extLst>
              <a:ext uri="{FF2B5EF4-FFF2-40B4-BE49-F238E27FC236}">
                <a16:creationId xmlns:a16="http://schemas.microsoft.com/office/drawing/2014/main" id="{564EF4FD-4E9A-AB46-98D4-EADFA88E19DF}"/>
              </a:ext>
            </a:extLst>
          </p:cNvPr>
          <p:cNvSpPr txBox="1"/>
          <p:nvPr/>
        </p:nvSpPr>
        <p:spPr>
          <a:xfrm>
            <a:off x="814835" y="4882023"/>
            <a:ext cx="2123566" cy="523220"/>
          </a:xfrm>
          <a:prstGeom prst="rect">
            <a:avLst/>
          </a:prstGeom>
          <a:noFill/>
        </p:spPr>
        <p:txBody>
          <a:bodyPr wrap="square" rtlCol="0">
            <a:spAutoFit/>
          </a:bodyPr>
          <a:lstStyle/>
          <a:p>
            <a:pPr algn="ctr"/>
            <a:r>
              <a:rPr lang="en-US" sz="1400">
                <a:solidFill>
                  <a:srgbClr val="0054AE"/>
                </a:solidFill>
                <a:latin typeface="IntelOne Text Light" panose="020B0403020203020204" pitchFamily="34" charset="0"/>
              </a:rPr>
              <a:t>Large Language Models &amp; Generative AI</a:t>
            </a:r>
          </a:p>
        </p:txBody>
      </p:sp>
      <p:sp>
        <p:nvSpPr>
          <p:cNvPr id="41" name="TextBox 40">
            <a:extLst>
              <a:ext uri="{FF2B5EF4-FFF2-40B4-BE49-F238E27FC236}">
                <a16:creationId xmlns:a16="http://schemas.microsoft.com/office/drawing/2014/main" id="{F191A7B3-F85A-183A-8EE3-AFEA4BB8BFF5}"/>
              </a:ext>
            </a:extLst>
          </p:cNvPr>
          <p:cNvSpPr txBox="1"/>
          <p:nvPr/>
        </p:nvSpPr>
        <p:spPr>
          <a:xfrm>
            <a:off x="598339" y="1800544"/>
            <a:ext cx="2871540" cy="872034"/>
          </a:xfrm>
          <a:prstGeom prst="rect">
            <a:avLst/>
          </a:prstGeom>
          <a:noFill/>
        </p:spPr>
        <p:txBody>
          <a:bodyPr wrap="square" rtlCol="0">
            <a:spAutoFit/>
          </a:bodyPr>
          <a:lstStyle/>
          <a:p>
            <a:pPr algn="ctr"/>
            <a:r>
              <a:rPr lang="en-US" sz="2000">
                <a:solidFill>
                  <a:schemeClr val="accent1"/>
                </a:solidFill>
                <a:latin typeface="IntelOne Display Medium" panose="020B0703020203020204" pitchFamily="34" charset="0"/>
              </a:rPr>
              <a:t>Growing AI Ubiquity</a:t>
            </a:r>
          </a:p>
          <a:p>
            <a:pPr algn="ctr">
              <a:spcBef>
                <a:spcPts val="800"/>
              </a:spcBef>
            </a:pPr>
            <a:r>
              <a:rPr lang="en-US" sz="1100">
                <a:solidFill>
                  <a:srgbClr val="0054AE"/>
                </a:solidFill>
                <a:latin typeface="IntelOne Text Light" panose="020B0403020203020204" pitchFamily="34" charset="0"/>
              </a:rPr>
              <a:t>Use expanding from experts to general population, exposing new risks</a:t>
            </a:r>
          </a:p>
        </p:txBody>
      </p:sp>
      <p:grpSp>
        <p:nvGrpSpPr>
          <p:cNvPr id="7" name="Group 6">
            <a:extLst>
              <a:ext uri="{FF2B5EF4-FFF2-40B4-BE49-F238E27FC236}">
                <a16:creationId xmlns:a16="http://schemas.microsoft.com/office/drawing/2014/main" id="{632210AB-6FF3-91E1-04CF-895B2176D709}"/>
              </a:ext>
            </a:extLst>
          </p:cNvPr>
          <p:cNvGrpSpPr/>
          <p:nvPr/>
        </p:nvGrpSpPr>
        <p:grpSpPr>
          <a:xfrm>
            <a:off x="1635513" y="3573070"/>
            <a:ext cx="482212" cy="334100"/>
            <a:chOff x="1740404" y="3648301"/>
            <a:chExt cx="482212" cy="378109"/>
          </a:xfrm>
        </p:grpSpPr>
        <p:cxnSp>
          <p:nvCxnSpPr>
            <p:cNvPr id="43" name="Straight Arrow Connector 42">
              <a:extLst>
                <a:ext uri="{FF2B5EF4-FFF2-40B4-BE49-F238E27FC236}">
                  <a16:creationId xmlns:a16="http://schemas.microsoft.com/office/drawing/2014/main" id="{869A2344-5901-E775-D398-6D3EA7224D81}"/>
                </a:ext>
              </a:extLst>
            </p:cNvPr>
            <p:cNvCxnSpPr>
              <a:cxnSpLocks/>
            </p:cNvCxnSpPr>
            <p:nvPr/>
          </p:nvCxnSpPr>
          <p:spPr>
            <a:xfrm>
              <a:off x="1740404" y="3648301"/>
              <a:ext cx="0" cy="378109"/>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B75B71E6-C947-F6BD-AE93-3D1438CB66A4}"/>
                </a:ext>
              </a:extLst>
            </p:cNvPr>
            <p:cNvCxnSpPr>
              <a:cxnSpLocks/>
            </p:cNvCxnSpPr>
            <p:nvPr/>
          </p:nvCxnSpPr>
          <p:spPr>
            <a:xfrm>
              <a:off x="1860957" y="3648301"/>
              <a:ext cx="0" cy="378109"/>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8EFAB41C-DFFE-A096-E4BF-A657D6FAA7DC}"/>
                </a:ext>
              </a:extLst>
            </p:cNvPr>
            <p:cNvCxnSpPr>
              <a:cxnSpLocks/>
            </p:cNvCxnSpPr>
            <p:nvPr/>
          </p:nvCxnSpPr>
          <p:spPr>
            <a:xfrm>
              <a:off x="1981509" y="3648301"/>
              <a:ext cx="0" cy="378109"/>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8909693-8619-68BF-6CC2-758DAC6DC292}"/>
                </a:ext>
              </a:extLst>
            </p:cNvPr>
            <p:cNvCxnSpPr>
              <a:cxnSpLocks/>
            </p:cNvCxnSpPr>
            <p:nvPr/>
          </p:nvCxnSpPr>
          <p:spPr>
            <a:xfrm>
              <a:off x="2102062" y="3648301"/>
              <a:ext cx="0" cy="378109"/>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DA70346B-F726-9A61-8ED4-37CB4F0F781D}"/>
                </a:ext>
              </a:extLst>
            </p:cNvPr>
            <p:cNvCxnSpPr>
              <a:cxnSpLocks/>
            </p:cNvCxnSpPr>
            <p:nvPr/>
          </p:nvCxnSpPr>
          <p:spPr>
            <a:xfrm>
              <a:off x="2222616" y="3648301"/>
              <a:ext cx="0" cy="378109"/>
            </a:xfrm>
            <a:prstGeom prst="straightConnector1">
              <a:avLst/>
            </a:prstGeom>
            <a:ln>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FF5DFD16-452B-6DD4-F58D-339A795E7870}"/>
              </a:ext>
            </a:extLst>
          </p:cNvPr>
          <p:cNvGrpSpPr/>
          <p:nvPr/>
        </p:nvGrpSpPr>
        <p:grpSpPr>
          <a:xfrm>
            <a:off x="1189625" y="2787522"/>
            <a:ext cx="1448001" cy="742576"/>
            <a:chOff x="1510138" y="2787522"/>
            <a:chExt cx="1448001" cy="742576"/>
          </a:xfrm>
        </p:grpSpPr>
        <p:pic>
          <p:nvPicPr>
            <p:cNvPr id="3074" name="Picture 2" descr="Crowd Icons - Free SVG &amp; PNG Crowd Images - Noun Project">
              <a:extLst>
                <a:ext uri="{FF2B5EF4-FFF2-40B4-BE49-F238E27FC236}">
                  <a16:creationId xmlns:a16="http://schemas.microsoft.com/office/drawing/2014/main" id="{16549EBE-88C9-C5FB-9428-090B2DD8BC04}"/>
                </a:ext>
              </a:extLst>
            </p:cNvPr>
            <p:cNvPicPr>
              <a:picLocks noChangeAspect="1" noChangeArrowheads="1"/>
            </p:cNvPicPr>
            <p:nvPr/>
          </p:nvPicPr>
          <p:blipFill>
            <a:blip r:embed="rId4">
              <a:duotone>
                <a:prstClr val="black"/>
                <a:schemeClr val="bg1">
                  <a:lumMod val="65000"/>
                  <a:tint val="45000"/>
                  <a:satMod val="400000"/>
                </a:schemeClr>
              </a:duotone>
              <a:extLst>
                <a:ext uri="{28A0092B-C50C-407E-A947-70E740481C1C}">
                  <a14:useLocalDpi xmlns:a14="http://schemas.microsoft.com/office/drawing/2010/main" val="0"/>
                </a:ext>
              </a:extLst>
            </a:blip>
            <a:srcRect/>
            <a:stretch>
              <a:fillRect/>
            </a:stretch>
          </p:blipFill>
          <p:spPr bwMode="auto">
            <a:xfrm>
              <a:off x="1510138" y="2787522"/>
              <a:ext cx="773662" cy="73098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rowd Icons - Free SVG &amp; PNG Crowd Images - Noun Project">
              <a:extLst>
                <a:ext uri="{FF2B5EF4-FFF2-40B4-BE49-F238E27FC236}">
                  <a16:creationId xmlns:a16="http://schemas.microsoft.com/office/drawing/2014/main" id="{9D80E1CD-F1F1-9703-1969-5AA55A8B4916}"/>
                </a:ext>
              </a:extLst>
            </p:cNvPr>
            <p:cNvPicPr>
              <a:picLocks noChangeAspect="1" noChangeArrowheads="1"/>
            </p:cNvPicPr>
            <p:nvPr/>
          </p:nvPicPr>
          <p:blipFill>
            <a:blip r:embed="rId4">
              <a:duotone>
                <a:prstClr val="black"/>
                <a:schemeClr val="bg1">
                  <a:lumMod val="65000"/>
                  <a:tint val="45000"/>
                  <a:satMod val="400000"/>
                </a:schemeClr>
              </a:duotone>
              <a:extLst>
                <a:ext uri="{28A0092B-C50C-407E-A947-70E740481C1C}">
                  <a14:useLocalDpi xmlns:a14="http://schemas.microsoft.com/office/drawing/2010/main" val="0"/>
                </a:ext>
              </a:extLst>
            </a:blip>
            <a:srcRect/>
            <a:stretch>
              <a:fillRect/>
            </a:stretch>
          </p:blipFill>
          <p:spPr bwMode="auto">
            <a:xfrm>
              <a:off x="2184477" y="2799118"/>
              <a:ext cx="773662" cy="73098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50" name="Group 3149">
            <a:extLst>
              <a:ext uri="{FF2B5EF4-FFF2-40B4-BE49-F238E27FC236}">
                <a16:creationId xmlns:a16="http://schemas.microsoft.com/office/drawing/2014/main" id="{DE59BE49-FD19-62E5-A82B-52E42F27B795}"/>
              </a:ext>
            </a:extLst>
          </p:cNvPr>
          <p:cNvGrpSpPr/>
          <p:nvPr/>
        </p:nvGrpSpPr>
        <p:grpSpPr>
          <a:xfrm>
            <a:off x="1358283" y="4014777"/>
            <a:ext cx="931031" cy="654292"/>
            <a:chOff x="3464667" y="4650562"/>
            <a:chExt cx="2030122" cy="1522592"/>
          </a:xfrm>
        </p:grpSpPr>
        <p:sp>
          <p:nvSpPr>
            <p:cNvPr id="3151" name="Oval 3150">
              <a:extLst>
                <a:ext uri="{FF2B5EF4-FFF2-40B4-BE49-F238E27FC236}">
                  <a16:creationId xmlns:a16="http://schemas.microsoft.com/office/drawing/2014/main" id="{9A5D949A-F3A7-25DE-E281-73340712A097}"/>
                </a:ext>
              </a:extLst>
            </p:cNvPr>
            <p:cNvSpPr/>
            <p:nvPr/>
          </p:nvSpPr>
          <p:spPr>
            <a:xfrm>
              <a:off x="3464667" y="4650562"/>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2" name="Oval 3151">
              <a:extLst>
                <a:ext uri="{FF2B5EF4-FFF2-40B4-BE49-F238E27FC236}">
                  <a16:creationId xmlns:a16="http://schemas.microsoft.com/office/drawing/2014/main" id="{74DBDF11-D635-A5FD-2F9C-2CA75C7CBC22}"/>
                </a:ext>
              </a:extLst>
            </p:cNvPr>
            <p:cNvSpPr/>
            <p:nvPr/>
          </p:nvSpPr>
          <p:spPr>
            <a:xfrm>
              <a:off x="3464667" y="5056586"/>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3" name="Oval 3152">
              <a:extLst>
                <a:ext uri="{FF2B5EF4-FFF2-40B4-BE49-F238E27FC236}">
                  <a16:creationId xmlns:a16="http://schemas.microsoft.com/office/drawing/2014/main" id="{CD0E9C4A-98E5-E81D-AE77-80738C481D6B}"/>
                </a:ext>
              </a:extLst>
            </p:cNvPr>
            <p:cNvSpPr/>
            <p:nvPr/>
          </p:nvSpPr>
          <p:spPr>
            <a:xfrm>
              <a:off x="3464667" y="5462611"/>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4" name="Oval 3153">
              <a:extLst>
                <a:ext uri="{FF2B5EF4-FFF2-40B4-BE49-F238E27FC236}">
                  <a16:creationId xmlns:a16="http://schemas.microsoft.com/office/drawing/2014/main" id="{FF0E2E96-2388-4FA5-FC26-6E92B1854C4E}"/>
                </a:ext>
              </a:extLst>
            </p:cNvPr>
            <p:cNvSpPr/>
            <p:nvPr/>
          </p:nvSpPr>
          <p:spPr>
            <a:xfrm>
              <a:off x="3464667" y="5868635"/>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5" name="Oval 3154">
              <a:extLst>
                <a:ext uri="{FF2B5EF4-FFF2-40B4-BE49-F238E27FC236}">
                  <a16:creationId xmlns:a16="http://schemas.microsoft.com/office/drawing/2014/main" id="{1C403BC9-6F21-BDB6-5821-33D92BAA5005}"/>
                </a:ext>
              </a:extLst>
            </p:cNvPr>
            <p:cNvSpPr/>
            <p:nvPr/>
          </p:nvSpPr>
          <p:spPr>
            <a:xfrm>
              <a:off x="4378222" y="5665623"/>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6" name="Oval 3155">
              <a:extLst>
                <a:ext uri="{FF2B5EF4-FFF2-40B4-BE49-F238E27FC236}">
                  <a16:creationId xmlns:a16="http://schemas.microsoft.com/office/drawing/2014/main" id="{A6F23E41-C841-2199-F296-76445A2D2D80}"/>
                </a:ext>
              </a:extLst>
            </p:cNvPr>
            <p:cNvSpPr/>
            <p:nvPr/>
          </p:nvSpPr>
          <p:spPr>
            <a:xfrm>
              <a:off x="4378222" y="5259598"/>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7" name="Oval 3156">
              <a:extLst>
                <a:ext uri="{FF2B5EF4-FFF2-40B4-BE49-F238E27FC236}">
                  <a16:creationId xmlns:a16="http://schemas.microsoft.com/office/drawing/2014/main" id="{0229FBE8-BCED-4F90-61AB-5DC98E37DE9F}"/>
                </a:ext>
              </a:extLst>
            </p:cNvPr>
            <p:cNvSpPr/>
            <p:nvPr/>
          </p:nvSpPr>
          <p:spPr>
            <a:xfrm>
              <a:off x="4378222" y="4853574"/>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8" name="Oval 3157">
              <a:extLst>
                <a:ext uri="{FF2B5EF4-FFF2-40B4-BE49-F238E27FC236}">
                  <a16:creationId xmlns:a16="http://schemas.microsoft.com/office/drawing/2014/main" id="{DEF3D9D6-B795-48ED-0CF8-6416020E5B70}"/>
                </a:ext>
              </a:extLst>
            </p:cNvPr>
            <p:cNvSpPr/>
            <p:nvPr/>
          </p:nvSpPr>
          <p:spPr>
            <a:xfrm>
              <a:off x="5190270" y="5665623"/>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59" name="Oval 3158">
              <a:extLst>
                <a:ext uri="{FF2B5EF4-FFF2-40B4-BE49-F238E27FC236}">
                  <a16:creationId xmlns:a16="http://schemas.microsoft.com/office/drawing/2014/main" id="{092489D6-1A07-4FE3-AA62-54AC3E829A2F}"/>
                </a:ext>
              </a:extLst>
            </p:cNvPr>
            <p:cNvSpPr/>
            <p:nvPr/>
          </p:nvSpPr>
          <p:spPr>
            <a:xfrm>
              <a:off x="5190270" y="5259598"/>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60" name="Oval 3159">
              <a:extLst>
                <a:ext uri="{FF2B5EF4-FFF2-40B4-BE49-F238E27FC236}">
                  <a16:creationId xmlns:a16="http://schemas.microsoft.com/office/drawing/2014/main" id="{F84909C4-3832-CDB7-6764-55794C24679D}"/>
                </a:ext>
              </a:extLst>
            </p:cNvPr>
            <p:cNvSpPr/>
            <p:nvPr/>
          </p:nvSpPr>
          <p:spPr>
            <a:xfrm>
              <a:off x="5190270" y="4853574"/>
              <a:ext cx="304519" cy="304519"/>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61" name="Straight Connector 3160">
              <a:extLst>
                <a:ext uri="{FF2B5EF4-FFF2-40B4-BE49-F238E27FC236}">
                  <a16:creationId xmlns:a16="http://schemas.microsoft.com/office/drawing/2014/main" id="{BF1ECF72-6CBE-96F7-981E-0BD746AE36BD}"/>
                </a:ext>
              </a:extLst>
            </p:cNvPr>
            <p:cNvCxnSpPr>
              <a:stCxn id="3151" idx="6"/>
              <a:endCxn id="3157" idx="2"/>
            </p:cNvCxnSpPr>
            <p:nvPr/>
          </p:nvCxnSpPr>
          <p:spPr>
            <a:xfrm>
              <a:off x="3769186" y="4802822"/>
              <a:ext cx="609036" cy="20301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62" name="Straight Connector 3161">
              <a:extLst>
                <a:ext uri="{FF2B5EF4-FFF2-40B4-BE49-F238E27FC236}">
                  <a16:creationId xmlns:a16="http://schemas.microsoft.com/office/drawing/2014/main" id="{198B172C-B232-B75C-C5B6-D7941A09FC79}"/>
                </a:ext>
              </a:extLst>
            </p:cNvPr>
            <p:cNvCxnSpPr>
              <a:stCxn id="3151" idx="6"/>
              <a:endCxn id="3156" idx="2"/>
            </p:cNvCxnSpPr>
            <p:nvPr/>
          </p:nvCxnSpPr>
          <p:spPr>
            <a:xfrm>
              <a:off x="3769186" y="4802822"/>
              <a:ext cx="609036" cy="609036"/>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63" name="Straight Connector 3162">
              <a:extLst>
                <a:ext uri="{FF2B5EF4-FFF2-40B4-BE49-F238E27FC236}">
                  <a16:creationId xmlns:a16="http://schemas.microsoft.com/office/drawing/2014/main" id="{7B68C9A7-294E-54F4-9A5E-A996E56BA373}"/>
                </a:ext>
              </a:extLst>
            </p:cNvPr>
            <p:cNvCxnSpPr>
              <a:stCxn id="3151" idx="6"/>
              <a:endCxn id="3155" idx="2"/>
            </p:cNvCxnSpPr>
            <p:nvPr/>
          </p:nvCxnSpPr>
          <p:spPr>
            <a:xfrm>
              <a:off x="3769186" y="4802822"/>
              <a:ext cx="609036" cy="1015060"/>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64" name="Straight Connector 3163">
              <a:extLst>
                <a:ext uri="{FF2B5EF4-FFF2-40B4-BE49-F238E27FC236}">
                  <a16:creationId xmlns:a16="http://schemas.microsoft.com/office/drawing/2014/main" id="{21A71268-228D-C4CA-4B63-EBC2D11E4332}"/>
                </a:ext>
              </a:extLst>
            </p:cNvPr>
            <p:cNvCxnSpPr>
              <a:stCxn id="3152" idx="6"/>
              <a:endCxn id="3157" idx="2"/>
            </p:cNvCxnSpPr>
            <p:nvPr/>
          </p:nvCxnSpPr>
          <p:spPr>
            <a:xfrm flipV="1">
              <a:off x="3769186" y="5005834"/>
              <a:ext cx="609036" cy="20301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65" name="Straight Connector 3164">
              <a:extLst>
                <a:ext uri="{FF2B5EF4-FFF2-40B4-BE49-F238E27FC236}">
                  <a16:creationId xmlns:a16="http://schemas.microsoft.com/office/drawing/2014/main" id="{61B1EAB2-5133-9F09-C04A-3A1DF7A1C59B}"/>
                </a:ext>
              </a:extLst>
            </p:cNvPr>
            <p:cNvCxnSpPr>
              <a:stCxn id="3153" idx="6"/>
              <a:endCxn id="3156" idx="2"/>
            </p:cNvCxnSpPr>
            <p:nvPr/>
          </p:nvCxnSpPr>
          <p:spPr>
            <a:xfrm flipV="1">
              <a:off x="3769186" y="5411858"/>
              <a:ext cx="609036" cy="20301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66" name="Straight Connector 3165">
              <a:extLst>
                <a:ext uri="{FF2B5EF4-FFF2-40B4-BE49-F238E27FC236}">
                  <a16:creationId xmlns:a16="http://schemas.microsoft.com/office/drawing/2014/main" id="{272BE8ED-BD1E-39F8-7058-6C40A54B1E8F}"/>
                </a:ext>
              </a:extLst>
            </p:cNvPr>
            <p:cNvCxnSpPr>
              <a:stCxn id="3152" idx="6"/>
              <a:endCxn id="3156" idx="2"/>
            </p:cNvCxnSpPr>
            <p:nvPr/>
          </p:nvCxnSpPr>
          <p:spPr>
            <a:xfrm>
              <a:off x="3769186" y="5208846"/>
              <a:ext cx="609036" cy="20301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67" name="Straight Connector 3166">
              <a:extLst>
                <a:ext uri="{FF2B5EF4-FFF2-40B4-BE49-F238E27FC236}">
                  <a16:creationId xmlns:a16="http://schemas.microsoft.com/office/drawing/2014/main" id="{6E72A5B1-3E44-75A2-50E5-3255863FB5AA}"/>
                </a:ext>
              </a:extLst>
            </p:cNvPr>
            <p:cNvCxnSpPr>
              <a:stCxn id="3152" idx="6"/>
              <a:endCxn id="3155" idx="2"/>
            </p:cNvCxnSpPr>
            <p:nvPr/>
          </p:nvCxnSpPr>
          <p:spPr>
            <a:xfrm>
              <a:off x="3769186" y="5208846"/>
              <a:ext cx="609036" cy="609036"/>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68" name="Straight Connector 3167">
              <a:extLst>
                <a:ext uri="{FF2B5EF4-FFF2-40B4-BE49-F238E27FC236}">
                  <a16:creationId xmlns:a16="http://schemas.microsoft.com/office/drawing/2014/main" id="{FAEB19FE-03F0-A3C8-036D-9CC994830F70}"/>
                </a:ext>
              </a:extLst>
            </p:cNvPr>
            <p:cNvCxnSpPr>
              <a:stCxn id="3153" idx="6"/>
              <a:endCxn id="3157" idx="2"/>
            </p:cNvCxnSpPr>
            <p:nvPr/>
          </p:nvCxnSpPr>
          <p:spPr>
            <a:xfrm flipV="1">
              <a:off x="3769186" y="5005834"/>
              <a:ext cx="609036" cy="609036"/>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69" name="Straight Connector 3168">
              <a:extLst>
                <a:ext uri="{FF2B5EF4-FFF2-40B4-BE49-F238E27FC236}">
                  <a16:creationId xmlns:a16="http://schemas.microsoft.com/office/drawing/2014/main" id="{61AE8CE2-9500-F717-4078-692CB6B3DE2D}"/>
                </a:ext>
              </a:extLst>
            </p:cNvPr>
            <p:cNvCxnSpPr>
              <a:stCxn id="3153" idx="6"/>
              <a:endCxn id="3155" idx="2"/>
            </p:cNvCxnSpPr>
            <p:nvPr/>
          </p:nvCxnSpPr>
          <p:spPr>
            <a:xfrm>
              <a:off x="3769186" y="5614870"/>
              <a:ext cx="609036" cy="20301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0" name="Straight Connector 3169">
              <a:extLst>
                <a:ext uri="{FF2B5EF4-FFF2-40B4-BE49-F238E27FC236}">
                  <a16:creationId xmlns:a16="http://schemas.microsoft.com/office/drawing/2014/main" id="{3D668E69-7076-C3B6-060F-E0B30FAFF658}"/>
                </a:ext>
              </a:extLst>
            </p:cNvPr>
            <p:cNvCxnSpPr>
              <a:stCxn id="3154" idx="6"/>
              <a:endCxn id="3157" idx="2"/>
            </p:cNvCxnSpPr>
            <p:nvPr/>
          </p:nvCxnSpPr>
          <p:spPr>
            <a:xfrm flipV="1">
              <a:off x="3769186" y="5005834"/>
              <a:ext cx="609036" cy="1015060"/>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1" name="Straight Connector 3170">
              <a:extLst>
                <a:ext uri="{FF2B5EF4-FFF2-40B4-BE49-F238E27FC236}">
                  <a16:creationId xmlns:a16="http://schemas.microsoft.com/office/drawing/2014/main" id="{C7BB3AA0-512C-01A3-9040-A6CE3F36DC76}"/>
                </a:ext>
              </a:extLst>
            </p:cNvPr>
            <p:cNvCxnSpPr>
              <a:stCxn id="3154" idx="6"/>
              <a:endCxn id="3156" idx="2"/>
            </p:cNvCxnSpPr>
            <p:nvPr/>
          </p:nvCxnSpPr>
          <p:spPr>
            <a:xfrm flipV="1">
              <a:off x="3769186" y="5411858"/>
              <a:ext cx="609036" cy="609036"/>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2" name="Straight Connector 3171">
              <a:extLst>
                <a:ext uri="{FF2B5EF4-FFF2-40B4-BE49-F238E27FC236}">
                  <a16:creationId xmlns:a16="http://schemas.microsoft.com/office/drawing/2014/main" id="{4D255223-D077-6EF4-76A5-E9A879AC67EF}"/>
                </a:ext>
              </a:extLst>
            </p:cNvPr>
            <p:cNvCxnSpPr>
              <a:stCxn id="3154" idx="6"/>
              <a:endCxn id="3155" idx="2"/>
            </p:cNvCxnSpPr>
            <p:nvPr/>
          </p:nvCxnSpPr>
          <p:spPr>
            <a:xfrm flipV="1">
              <a:off x="3769186" y="5817882"/>
              <a:ext cx="609036" cy="20301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3" name="Straight Connector 3172">
              <a:extLst>
                <a:ext uri="{FF2B5EF4-FFF2-40B4-BE49-F238E27FC236}">
                  <a16:creationId xmlns:a16="http://schemas.microsoft.com/office/drawing/2014/main" id="{250471B7-AD6B-F076-77CE-65721585F97E}"/>
                </a:ext>
              </a:extLst>
            </p:cNvPr>
            <p:cNvCxnSpPr>
              <a:stCxn id="3157" idx="6"/>
              <a:endCxn id="3160" idx="2"/>
            </p:cNvCxnSpPr>
            <p:nvPr/>
          </p:nvCxnSpPr>
          <p:spPr>
            <a:xfrm>
              <a:off x="4682739" y="5005833"/>
              <a:ext cx="507531" cy="0"/>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4" name="Straight Connector 3173">
              <a:extLst>
                <a:ext uri="{FF2B5EF4-FFF2-40B4-BE49-F238E27FC236}">
                  <a16:creationId xmlns:a16="http://schemas.microsoft.com/office/drawing/2014/main" id="{5FCCA9D7-88B1-A1D1-B837-1DA72800C6BD}"/>
                </a:ext>
              </a:extLst>
            </p:cNvPr>
            <p:cNvCxnSpPr>
              <a:stCxn id="3157" idx="6"/>
              <a:endCxn id="3159" idx="2"/>
            </p:cNvCxnSpPr>
            <p:nvPr/>
          </p:nvCxnSpPr>
          <p:spPr>
            <a:xfrm>
              <a:off x="4682739" y="5005833"/>
              <a:ext cx="507531" cy="406024"/>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5" name="Straight Connector 3174">
              <a:extLst>
                <a:ext uri="{FF2B5EF4-FFF2-40B4-BE49-F238E27FC236}">
                  <a16:creationId xmlns:a16="http://schemas.microsoft.com/office/drawing/2014/main" id="{ACF3DAD9-D818-CB57-B449-095D406866F1}"/>
                </a:ext>
              </a:extLst>
            </p:cNvPr>
            <p:cNvCxnSpPr>
              <a:stCxn id="3157" idx="6"/>
              <a:endCxn id="3158" idx="2"/>
            </p:cNvCxnSpPr>
            <p:nvPr/>
          </p:nvCxnSpPr>
          <p:spPr>
            <a:xfrm>
              <a:off x="4682739" y="5005833"/>
              <a:ext cx="507531" cy="812048"/>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6" name="Straight Connector 3175">
              <a:extLst>
                <a:ext uri="{FF2B5EF4-FFF2-40B4-BE49-F238E27FC236}">
                  <a16:creationId xmlns:a16="http://schemas.microsoft.com/office/drawing/2014/main" id="{ACEA0A08-261F-9506-0460-B159F6C26707}"/>
                </a:ext>
              </a:extLst>
            </p:cNvPr>
            <p:cNvCxnSpPr>
              <a:stCxn id="3156" idx="6"/>
              <a:endCxn id="3160" idx="2"/>
            </p:cNvCxnSpPr>
            <p:nvPr/>
          </p:nvCxnSpPr>
          <p:spPr>
            <a:xfrm flipV="1">
              <a:off x="4682739" y="5005833"/>
              <a:ext cx="507531" cy="406024"/>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7" name="Straight Connector 3176">
              <a:extLst>
                <a:ext uri="{FF2B5EF4-FFF2-40B4-BE49-F238E27FC236}">
                  <a16:creationId xmlns:a16="http://schemas.microsoft.com/office/drawing/2014/main" id="{2A5AF482-273F-5D69-225C-3154A22C97C4}"/>
                </a:ext>
              </a:extLst>
            </p:cNvPr>
            <p:cNvCxnSpPr>
              <a:stCxn id="3156" idx="6"/>
              <a:endCxn id="3159" idx="2"/>
            </p:cNvCxnSpPr>
            <p:nvPr/>
          </p:nvCxnSpPr>
          <p:spPr>
            <a:xfrm>
              <a:off x="4682739" y="5411857"/>
              <a:ext cx="507531" cy="0"/>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8" name="Straight Connector 3177">
              <a:extLst>
                <a:ext uri="{FF2B5EF4-FFF2-40B4-BE49-F238E27FC236}">
                  <a16:creationId xmlns:a16="http://schemas.microsoft.com/office/drawing/2014/main" id="{E9F29702-117C-4F0C-A368-F0D3A00D7BA6}"/>
                </a:ext>
              </a:extLst>
            </p:cNvPr>
            <p:cNvCxnSpPr>
              <a:stCxn id="3156" idx="6"/>
              <a:endCxn id="3158" idx="2"/>
            </p:cNvCxnSpPr>
            <p:nvPr/>
          </p:nvCxnSpPr>
          <p:spPr>
            <a:xfrm>
              <a:off x="4682739" y="5411857"/>
              <a:ext cx="507531" cy="406024"/>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79" name="Straight Connector 3178">
              <a:extLst>
                <a:ext uri="{FF2B5EF4-FFF2-40B4-BE49-F238E27FC236}">
                  <a16:creationId xmlns:a16="http://schemas.microsoft.com/office/drawing/2014/main" id="{7318E29F-E658-F8E5-60F4-96F0FAF275EC}"/>
                </a:ext>
              </a:extLst>
            </p:cNvPr>
            <p:cNvCxnSpPr>
              <a:stCxn id="3155" idx="6"/>
              <a:endCxn id="3160" idx="2"/>
            </p:cNvCxnSpPr>
            <p:nvPr/>
          </p:nvCxnSpPr>
          <p:spPr>
            <a:xfrm flipV="1">
              <a:off x="4682739" y="5005833"/>
              <a:ext cx="507531" cy="812048"/>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80" name="Straight Connector 3179">
              <a:extLst>
                <a:ext uri="{FF2B5EF4-FFF2-40B4-BE49-F238E27FC236}">
                  <a16:creationId xmlns:a16="http://schemas.microsoft.com/office/drawing/2014/main" id="{116EA6AD-B5FF-E120-EBD7-819FD90334B1}"/>
                </a:ext>
              </a:extLst>
            </p:cNvPr>
            <p:cNvCxnSpPr>
              <a:stCxn id="3155" idx="6"/>
              <a:endCxn id="3159" idx="2"/>
            </p:cNvCxnSpPr>
            <p:nvPr/>
          </p:nvCxnSpPr>
          <p:spPr>
            <a:xfrm flipV="1">
              <a:off x="4682739" y="5411857"/>
              <a:ext cx="507531" cy="406024"/>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81" name="Straight Connector 3180">
              <a:extLst>
                <a:ext uri="{FF2B5EF4-FFF2-40B4-BE49-F238E27FC236}">
                  <a16:creationId xmlns:a16="http://schemas.microsoft.com/office/drawing/2014/main" id="{9BB914AB-EAA2-458A-1527-74084064D91F}"/>
                </a:ext>
              </a:extLst>
            </p:cNvPr>
            <p:cNvCxnSpPr>
              <a:stCxn id="3155" idx="6"/>
              <a:endCxn id="3158" idx="2"/>
            </p:cNvCxnSpPr>
            <p:nvPr/>
          </p:nvCxnSpPr>
          <p:spPr>
            <a:xfrm>
              <a:off x="4682739" y="5817881"/>
              <a:ext cx="507531" cy="0"/>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grpSp>
      <p:sp>
        <p:nvSpPr>
          <p:cNvPr id="53" name="TextBox 52">
            <a:extLst>
              <a:ext uri="{FF2B5EF4-FFF2-40B4-BE49-F238E27FC236}">
                <a16:creationId xmlns:a16="http://schemas.microsoft.com/office/drawing/2014/main" id="{63764890-DBA7-C965-F51A-2DE2BAD636DC}"/>
              </a:ext>
            </a:extLst>
          </p:cNvPr>
          <p:cNvSpPr txBox="1"/>
          <p:nvPr/>
        </p:nvSpPr>
        <p:spPr>
          <a:xfrm>
            <a:off x="4309460" y="1800544"/>
            <a:ext cx="3200557" cy="872034"/>
          </a:xfrm>
          <a:prstGeom prst="rect">
            <a:avLst/>
          </a:prstGeom>
          <a:noFill/>
        </p:spPr>
        <p:txBody>
          <a:bodyPr wrap="square" rtlCol="0">
            <a:spAutoFit/>
          </a:bodyPr>
          <a:lstStyle/>
          <a:p>
            <a:pPr algn="ctr"/>
            <a:r>
              <a:rPr lang="en-US" sz="2000">
                <a:solidFill>
                  <a:schemeClr val="accent1"/>
                </a:solidFill>
                <a:latin typeface="IntelOne Display Medium" panose="020B0703020203020204" pitchFamily="34" charset="0"/>
              </a:rPr>
              <a:t>Collaborative AI</a:t>
            </a:r>
          </a:p>
          <a:p>
            <a:pPr algn="ctr">
              <a:spcBef>
                <a:spcPts val="800"/>
              </a:spcBef>
            </a:pPr>
            <a:r>
              <a:rPr lang="en-US" sz="1100">
                <a:solidFill>
                  <a:srgbClr val="0054AE"/>
                </a:solidFill>
                <a:latin typeface="IntelOne Text Light" panose="020B0403020203020204" pitchFamily="34" charset="0"/>
              </a:rPr>
              <a:t>Multiple entities contribute to achieve </a:t>
            </a:r>
          </a:p>
          <a:p>
            <a:pPr algn="ctr"/>
            <a:r>
              <a:rPr lang="en-US" sz="1100">
                <a:solidFill>
                  <a:srgbClr val="0054AE"/>
                </a:solidFill>
                <a:latin typeface="IntelOne Text Light" panose="020B0403020203020204" pitchFamily="34" charset="0"/>
              </a:rPr>
              <a:t>large, more diverse data set</a:t>
            </a:r>
          </a:p>
        </p:txBody>
      </p:sp>
      <p:sp>
        <p:nvSpPr>
          <p:cNvPr id="55" name="Isosceles Triangle 54">
            <a:extLst>
              <a:ext uri="{FF2B5EF4-FFF2-40B4-BE49-F238E27FC236}">
                <a16:creationId xmlns:a16="http://schemas.microsoft.com/office/drawing/2014/main" id="{6C49DE25-77D5-81AA-A408-311FC0793B43}"/>
              </a:ext>
            </a:extLst>
          </p:cNvPr>
          <p:cNvSpPr/>
          <p:nvPr/>
        </p:nvSpPr>
        <p:spPr>
          <a:xfrm rot="3824628">
            <a:off x="5629571" y="3682679"/>
            <a:ext cx="418240" cy="1377971"/>
          </a:xfrm>
          <a:prstGeom prst="triangle">
            <a:avLst>
              <a:gd name="adj" fmla="val 53166"/>
            </a:avLst>
          </a:prstGeom>
          <a: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6" name="Isosceles Triangle 55">
            <a:extLst>
              <a:ext uri="{FF2B5EF4-FFF2-40B4-BE49-F238E27FC236}">
                <a16:creationId xmlns:a16="http://schemas.microsoft.com/office/drawing/2014/main" id="{2D402A02-3EB4-D52D-4EAD-462AA7B9EE85}"/>
              </a:ext>
            </a:extLst>
          </p:cNvPr>
          <p:cNvSpPr/>
          <p:nvPr/>
        </p:nvSpPr>
        <p:spPr>
          <a:xfrm rot="18150868" flipV="1">
            <a:off x="5616625" y="2750865"/>
            <a:ext cx="380711" cy="1482023"/>
          </a:xfrm>
          <a:prstGeom prst="triangle">
            <a:avLst/>
          </a:prstGeom>
          <a: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7" name="Isosceles Triangle 56">
            <a:extLst>
              <a:ext uri="{FF2B5EF4-FFF2-40B4-BE49-F238E27FC236}">
                <a16:creationId xmlns:a16="http://schemas.microsoft.com/office/drawing/2014/main" id="{C6EFE00B-AFAE-8578-C354-7A8F634D5BE0}"/>
              </a:ext>
            </a:extLst>
          </p:cNvPr>
          <p:cNvSpPr/>
          <p:nvPr/>
        </p:nvSpPr>
        <p:spPr>
          <a:xfrm rot="5810011">
            <a:off x="5672893" y="3377059"/>
            <a:ext cx="414185" cy="1196079"/>
          </a:xfrm>
          <a:prstGeom prst="triangle">
            <a:avLst>
              <a:gd name="adj" fmla="val 53166"/>
            </a:avLst>
          </a:prstGeom>
          <a: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58" name="Isosceles Triangle 57">
            <a:extLst>
              <a:ext uri="{FF2B5EF4-FFF2-40B4-BE49-F238E27FC236}">
                <a16:creationId xmlns:a16="http://schemas.microsoft.com/office/drawing/2014/main" id="{CA5FD061-8083-12FE-42BC-9573C50E75DF}"/>
              </a:ext>
            </a:extLst>
          </p:cNvPr>
          <p:cNvSpPr/>
          <p:nvPr/>
        </p:nvSpPr>
        <p:spPr>
          <a:xfrm rot="2914377">
            <a:off x="5545627" y="4025951"/>
            <a:ext cx="450616" cy="1725100"/>
          </a:xfrm>
          <a:prstGeom prst="triangle">
            <a:avLst/>
          </a:prstGeom>
          <a:blipFill>
            <a:blip r:embed="rId5">
              <a:extLst>
                <a:ext uri="{BEBA8EAE-BF5A-486C-A8C5-ECC9F3942E4B}">
                  <a14:imgProps xmlns:a14="http://schemas.microsoft.com/office/drawing/2010/main">
                    <a14:imgLayer r:embed="rId6">
                      <a14:imgEffect>
                        <a14:colorTemperature colorTemp="4700"/>
                      </a14:imgEffect>
                    </a14:imgLayer>
                  </a14:imgProps>
                </a:ext>
              </a:extLst>
            </a:blip>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a:latin typeface="IntelOne Display Regular" panose="020B0503020203020204" pitchFamily="34" charset="0"/>
            </a:endParaRPr>
          </a:p>
        </p:txBody>
      </p:sp>
      <p:sp>
        <p:nvSpPr>
          <p:cNvPr id="59" name="Rectangle 58">
            <a:extLst>
              <a:ext uri="{FF2B5EF4-FFF2-40B4-BE49-F238E27FC236}">
                <a16:creationId xmlns:a16="http://schemas.microsoft.com/office/drawing/2014/main" id="{37A02E54-E714-FF79-35AF-11580719ED05}"/>
              </a:ext>
            </a:extLst>
          </p:cNvPr>
          <p:cNvSpPr/>
          <p:nvPr/>
        </p:nvSpPr>
        <p:spPr>
          <a:xfrm>
            <a:off x="4423047" y="2915387"/>
            <a:ext cx="938471" cy="456556"/>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IntelOne Display Light" panose="020B0403020203020204" pitchFamily="34" charset="0"/>
              </a:rPr>
              <a:t>Data</a:t>
            </a:r>
          </a:p>
          <a:p>
            <a:pPr algn="ctr"/>
            <a:r>
              <a:rPr lang="en-US" sz="1100">
                <a:solidFill>
                  <a:schemeClr val="tx1"/>
                </a:solidFill>
                <a:latin typeface="IntelOne Display Light" panose="020B0403020203020204" pitchFamily="34" charset="0"/>
              </a:rPr>
              <a:t>Company A</a:t>
            </a:r>
          </a:p>
        </p:txBody>
      </p:sp>
      <p:sp>
        <p:nvSpPr>
          <p:cNvPr id="60" name="Rectangle 59">
            <a:extLst>
              <a:ext uri="{FF2B5EF4-FFF2-40B4-BE49-F238E27FC236}">
                <a16:creationId xmlns:a16="http://schemas.microsoft.com/office/drawing/2014/main" id="{40820483-132C-CBC8-B5DC-13EF87C3592E}"/>
              </a:ext>
            </a:extLst>
          </p:cNvPr>
          <p:cNvSpPr/>
          <p:nvPr/>
        </p:nvSpPr>
        <p:spPr>
          <a:xfrm>
            <a:off x="4423047" y="3658136"/>
            <a:ext cx="938471" cy="456556"/>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IntelOne Display Light" panose="020B0403020203020204" pitchFamily="34" charset="0"/>
              </a:rPr>
              <a:t>Data</a:t>
            </a:r>
          </a:p>
          <a:p>
            <a:pPr algn="ctr"/>
            <a:r>
              <a:rPr lang="en-US" sz="1100">
                <a:solidFill>
                  <a:schemeClr val="tx1"/>
                </a:solidFill>
                <a:latin typeface="IntelOne Display Light" panose="020B0403020203020204" pitchFamily="34" charset="0"/>
              </a:rPr>
              <a:t>Company B</a:t>
            </a:r>
          </a:p>
        </p:txBody>
      </p:sp>
      <p:sp>
        <p:nvSpPr>
          <p:cNvPr id="61" name="Rectangle 60">
            <a:extLst>
              <a:ext uri="{FF2B5EF4-FFF2-40B4-BE49-F238E27FC236}">
                <a16:creationId xmlns:a16="http://schemas.microsoft.com/office/drawing/2014/main" id="{F060A283-DD80-055D-8A36-06F443E898F4}"/>
              </a:ext>
            </a:extLst>
          </p:cNvPr>
          <p:cNvSpPr/>
          <p:nvPr/>
        </p:nvSpPr>
        <p:spPr>
          <a:xfrm>
            <a:off x="4423047" y="4400885"/>
            <a:ext cx="938471" cy="456556"/>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IntelOne Display Light" panose="020B0403020203020204" pitchFamily="34" charset="0"/>
              </a:rPr>
              <a:t>Data</a:t>
            </a:r>
          </a:p>
          <a:p>
            <a:pPr algn="ctr"/>
            <a:r>
              <a:rPr lang="en-US" sz="1100">
                <a:solidFill>
                  <a:schemeClr val="tx1"/>
                </a:solidFill>
                <a:latin typeface="IntelOne Display Light" panose="020B0403020203020204" pitchFamily="34" charset="0"/>
              </a:rPr>
              <a:t>Company C</a:t>
            </a:r>
          </a:p>
        </p:txBody>
      </p:sp>
      <p:sp>
        <p:nvSpPr>
          <p:cNvPr id="62" name="Rectangle 61">
            <a:extLst>
              <a:ext uri="{FF2B5EF4-FFF2-40B4-BE49-F238E27FC236}">
                <a16:creationId xmlns:a16="http://schemas.microsoft.com/office/drawing/2014/main" id="{053B4DDB-4ECB-AB28-24DD-C37F546A8F59}"/>
              </a:ext>
            </a:extLst>
          </p:cNvPr>
          <p:cNvSpPr/>
          <p:nvPr/>
        </p:nvSpPr>
        <p:spPr>
          <a:xfrm>
            <a:off x="4423047" y="5143633"/>
            <a:ext cx="938471" cy="456556"/>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latin typeface="IntelOne Display Light" panose="020B0403020203020204" pitchFamily="34" charset="0"/>
              </a:rPr>
              <a:t>Data</a:t>
            </a:r>
          </a:p>
          <a:p>
            <a:pPr algn="ctr"/>
            <a:r>
              <a:rPr lang="en-US" sz="1100">
                <a:solidFill>
                  <a:schemeClr val="tx1"/>
                </a:solidFill>
                <a:latin typeface="IntelOne Display Light" panose="020B0403020203020204" pitchFamily="34" charset="0"/>
              </a:rPr>
              <a:t>Company D</a:t>
            </a:r>
          </a:p>
        </p:txBody>
      </p:sp>
      <p:sp>
        <p:nvSpPr>
          <p:cNvPr id="3104" name="TextBox 3103">
            <a:extLst>
              <a:ext uri="{FF2B5EF4-FFF2-40B4-BE49-F238E27FC236}">
                <a16:creationId xmlns:a16="http://schemas.microsoft.com/office/drawing/2014/main" id="{09B03DC5-900B-3ADA-435A-E3290DAD7A21}"/>
              </a:ext>
            </a:extLst>
          </p:cNvPr>
          <p:cNvSpPr txBox="1"/>
          <p:nvPr/>
        </p:nvSpPr>
        <p:spPr>
          <a:xfrm>
            <a:off x="6224930" y="4697981"/>
            <a:ext cx="1382160" cy="523220"/>
          </a:xfrm>
          <a:prstGeom prst="rect">
            <a:avLst/>
          </a:prstGeom>
          <a:noFill/>
        </p:spPr>
        <p:txBody>
          <a:bodyPr wrap="square" rtlCol="0">
            <a:spAutoFit/>
          </a:bodyPr>
          <a:lstStyle/>
          <a:p>
            <a:pPr algn="ctr"/>
            <a:r>
              <a:rPr lang="en-US" sz="1400">
                <a:solidFill>
                  <a:srgbClr val="0054AE"/>
                </a:solidFill>
                <a:latin typeface="IntelOne Text Light" panose="020B0403020203020204" pitchFamily="34" charset="0"/>
              </a:rPr>
              <a:t>Collaborative Model</a:t>
            </a:r>
          </a:p>
        </p:txBody>
      </p:sp>
      <p:grpSp>
        <p:nvGrpSpPr>
          <p:cNvPr id="3215" name="Group 3214">
            <a:extLst>
              <a:ext uri="{FF2B5EF4-FFF2-40B4-BE49-F238E27FC236}">
                <a16:creationId xmlns:a16="http://schemas.microsoft.com/office/drawing/2014/main" id="{097F3F29-86E7-8501-C5D3-AEB84CC3FFA4}"/>
              </a:ext>
            </a:extLst>
          </p:cNvPr>
          <p:cNvGrpSpPr/>
          <p:nvPr/>
        </p:nvGrpSpPr>
        <p:grpSpPr>
          <a:xfrm>
            <a:off x="6450873" y="3727512"/>
            <a:ext cx="1001716" cy="703967"/>
            <a:chOff x="6370876" y="3255087"/>
            <a:chExt cx="1054384" cy="740980"/>
          </a:xfrm>
        </p:grpSpPr>
        <p:sp>
          <p:nvSpPr>
            <p:cNvPr id="3183" name="Oval 3182">
              <a:extLst>
                <a:ext uri="{FF2B5EF4-FFF2-40B4-BE49-F238E27FC236}">
                  <a16:creationId xmlns:a16="http://schemas.microsoft.com/office/drawing/2014/main" id="{C5DB393A-59D1-6F72-BDD3-AA3673E09053}"/>
                </a:ext>
              </a:extLst>
            </p:cNvPr>
            <p:cNvSpPr/>
            <p:nvPr/>
          </p:nvSpPr>
          <p:spPr>
            <a:xfrm>
              <a:off x="6370876" y="3255087"/>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84" name="Oval 3183">
              <a:extLst>
                <a:ext uri="{FF2B5EF4-FFF2-40B4-BE49-F238E27FC236}">
                  <a16:creationId xmlns:a16="http://schemas.microsoft.com/office/drawing/2014/main" id="{10E3D405-10DE-0E88-FA97-70811D7CCBD1}"/>
                </a:ext>
              </a:extLst>
            </p:cNvPr>
            <p:cNvSpPr/>
            <p:nvPr/>
          </p:nvSpPr>
          <p:spPr>
            <a:xfrm>
              <a:off x="6370876" y="3452681"/>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85" name="Oval 3184">
              <a:extLst>
                <a:ext uri="{FF2B5EF4-FFF2-40B4-BE49-F238E27FC236}">
                  <a16:creationId xmlns:a16="http://schemas.microsoft.com/office/drawing/2014/main" id="{AF6D05FF-A5AB-04B2-1909-7C519C232174}"/>
                </a:ext>
              </a:extLst>
            </p:cNvPr>
            <p:cNvSpPr/>
            <p:nvPr/>
          </p:nvSpPr>
          <p:spPr>
            <a:xfrm>
              <a:off x="6370876" y="3650276"/>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86" name="Oval 3185">
              <a:extLst>
                <a:ext uri="{FF2B5EF4-FFF2-40B4-BE49-F238E27FC236}">
                  <a16:creationId xmlns:a16="http://schemas.microsoft.com/office/drawing/2014/main" id="{3BCCADA5-31AC-AE27-160C-B598EB3EC122}"/>
                </a:ext>
              </a:extLst>
            </p:cNvPr>
            <p:cNvSpPr/>
            <p:nvPr/>
          </p:nvSpPr>
          <p:spPr>
            <a:xfrm>
              <a:off x="6370876" y="3847871"/>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87" name="Oval 3186">
              <a:extLst>
                <a:ext uri="{FF2B5EF4-FFF2-40B4-BE49-F238E27FC236}">
                  <a16:creationId xmlns:a16="http://schemas.microsoft.com/office/drawing/2014/main" id="{7B6E0A1C-068F-8EBC-80E3-AA77DA97CFC8}"/>
                </a:ext>
              </a:extLst>
            </p:cNvPr>
            <p:cNvSpPr/>
            <p:nvPr/>
          </p:nvSpPr>
          <p:spPr>
            <a:xfrm>
              <a:off x="6845349" y="3749074"/>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88" name="Oval 3187">
              <a:extLst>
                <a:ext uri="{FF2B5EF4-FFF2-40B4-BE49-F238E27FC236}">
                  <a16:creationId xmlns:a16="http://schemas.microsoft.com/office/drawing/2014/main" id="{5046E8DE-9C8E-7DCC-4E38-3214AA5DDF96}"/>
                </a:ext>
              </a:extLst>
            </p:cNvPr>
            <p:cNvSpPr/>
            <p:nvPr/>
          </p:nvSpPr>
          <p:spPr>
            <a:xfrm>
              <a:off x="6845349" y="3551479"/>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89" name="Oval 3188">
              <a:extLst>
                <a:ext uri="{FF2B5EF4-FFF2-40B4-BE49-F238E27FC236}">
                  <a16:creationId xmlns:a16="http://schemas.microsoft.com/office/drawing/2014/main" id="{E4590141-D3CB-F0F2-7A5F-CB5DFE39A41E}"/>
                </a:ext>
              </a:extLst>
            </p:cNvPr>
            <p:cNvSpPr/>
            <p:nvPr/>
          </p:nvSpPr>
          <p:spPr>
            <a:xfrm>
              <a:off x="6845349" y="3353884"/>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90" name="Oval 3189">
              <a:extLst>
                <a:ext uri="{FF2B5EF4-FFF2-40B4-BE49-F238E27FC236}">
                  <a16:creationId xmlns:a16="http://schemas.microsoft.com/office/drawing/2014/main" id="{14BF0857-31A0-7F9D-C95E-B9F35018A510}"/>
                </a:ext>
              </a:extLst>
            </p:cNvPr>
            <p:cNvSpPr/>
            <p:nvPr/>
          </p:nvSpPr>
          <p:spPr>
            <a:xfrm>
              <a:off x="7267102" y="3749074"/>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91" name="Oval 3190">
              <a:extLst>
                <a:ext uri="{FF2B5EF4-FFF2-40B4-BE49-F238E27FC236}">
                  <a16:creationId xmlns:a16="http://schemas.microsoft.com/office/drawing/2014/main" id="{5690AEB6-3FD7-584E-00ED-DDD13E56EF0B}"/>
                </a:ext>
              </a:extLst>
            </p:cNvPr>
            <p:cNvSpPr/>
            <p:nvPr/>
          </p:nvSpPr>
          <p:spPr>
            <a:xfrm>
              <a:off x="7267102" y="3551479"/>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192" name="Oval 3191">
              <a:extLst>
                <a:ext uri="{FF2B5EF4-FFF2-40B4-BE49-F238E27FC236}">
                  <a16:creationId xmlns:a16="http://schemas.microsoft.com/office/drawing/2014/main" id="{159676E8-F1D2-87EB-19DF-F1DE19A06178}"/>
                </a:ext>
              </a:extLst>
            </p:cNvPr>
            <p:cNvSpPr/>
            <p:nvPr/>
          </p:nvSpPr>
          <p:spPr>
            <a:xfrm>
              <a:off x="7267102" y="3353884"/>
              <a:ext cx="158158" cy="148196"/>
            </a:xfrm>
            <a:prstGeom prst="ellipse">
              <a:avLst/>
            </a:prstGeom>
            <a:noFill/>
            <a:ln w="12700" cap="flat" cmpd="sng" algn="ctr">
              <a:solidFill>
                <a:srgbClr val="000000">
                  <a:lumMod val="75000"/>
                  <a:lumOff val="25000"/>
                </a:srgb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3193" name="Straight Connector 3192">
              <a:extLst>
                <a:ext uri="{FF2B5EF4-FFF2-40B4-BE49-F238E27FC236}">
                  <a16:creationId xmlns:a16="http://schemas.microsoft.com/office/drawing/2014/main" id="{E2ECE9DD-AD67-17C1-7E6F-28085379FE33}"/>
                </a:ext>
              </a:extLst>
            </p:cNvPr>
            <p:cNvCxnSpPr>
              <a:stCxn id="3183" idx="6"/>
              <a:endCxn id="3189" idx="2"/>
            </p:cNvCxnSpPr>
            <p:nvPr/>
          </p:nvCxnSpPr>
          <p:spPr>
            <a:xfrm>
              <a:off x="6529034" y="3329185"/>
              <a:ext cx="316315" cy="98797"/>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94" name="Straight Connector 3193">
              <a:extLst>
                <a:ext uri="{FF2B5EF4-FFF2-40B4-BE49-F238E27FC236}">
                  <a16:creationId xmlns:a16="http://schemas.microsoft.com/office/drawing/2014/main" id="{49A20673-B482-4C3E-7805-85B517554B32}"/>
                </a:ext>
              </a:extLst>
            </p:cNvPr>
            <p:cNvCxnSpPr>
              <a:stCxn id="3183" idx="6"/>
              <a:endCxn id="3188" idx="2"/>
            </p:cNvCxnSpPr>
            <p:nvPr/>
          </p:nvCxnSpPr>
          <p:spPr>
            <a:xfrm>
              <a:off x="6529034" y="3329185"/>
              <a:ext cx="316315" cy="29639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95" name="Straight Connector 3194">
              <a:extLst>
                <a:ext uri="{FF2B5EF4-FFF2-40B4-BE49-F238E27FC236}">
                  <a16:creationId xmlns:a16="http://schemas.microsoft.com/office/drawing/2014/main" id="{453E0242-5285-91F4-AB12-7B3D0D9BAC10}"/>
                </a:ext>
              </a:extLst>
            </p:cNvPr>
            <p:cNvCxnSpPr>
              <a:stCxn id="3183" idx="6"/>
              <a:endCxn id="3187" idx="2"/>
            </p:cNvCxnSpPr>
            <p:nvPr/>
          </p:nvCxnSpPr>
          <p:spPr>
            <a:xfrm>
              <a:off x="6529034" y="3329185"/>
              <a:ext cx="316315" cy="493986"/>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96" name="Straight Connector 3195">
              <a:extLst>
                <a:ext uri="{FF2B5EF4-FFF2-40B4-BE49-F238E27FC236}">
                  <a16:creationId xmlns:a16="http://schemas.microsoft.com/office/drawing/2014/main" id="{C760D819-83E9-58AB-063A-624B53B17CBC}"/>
                </a:ext>
              </a:extLst>
            </p:cNvPr>
            <p:cNvCxnSpPr>
              <a:stCxn id="3184" idx="6"/>
              <a:endCxn id="3189" idx="2"/>
            </p:cNvCxnSpPr>
            <p:nvPr/>
          </p:nvCxnSpPr>
          <p:spPr>
            <a:xfrm flipV="1">
              <a:off x="6529034" y="3427983"/>
              <a:ext cx="316315" cy="98797"/>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97" name="Straight Connector 3196">
              <a:extLst>
                <a:ext uri="{FF2B5EF4-FFF2-40B4-BE49-F238E27FC236}">
                  <a16:creationId xmlns:a16="http://schemas.microsoft.com/office/drawing/2014/main" id="{E91D34D8-69F5-6909-F81D-258410C84E9D}"/>
                </a:ext>
              </a:extLst>
            </p:cNvPr>
            <p:cNvCxnSpPr>
              <a:stCxn id="3185" idx="6"/>
              <a:endCxn id="3188" idx="2"/>
            </p:cNvCxnSpPr>
            <p:nvPr/>
          </p:nvCxnSpPr>
          <p:spPr>
            <a:xfrm flipV="1">
              <a:off x="6529034" y="3625577"/>
              <a:ext cx="316315" cy="98797"/>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98" name="Straight Connector 3197">
              <a:extLst>
                <a:ext uri="{FF2B5EF4-FFF2-40B4-BE49-F238E27FC236}">
                  <a16:creationId xmlns:a16="http://schemas.microsoft.com/office/drawing/2014/main" id="{5DC5C634-5981-E294-1DBE-94CB583CA753}"/>
                </a:ext>
              </a:extLst>
            </p:cNvPr>
            <p:cNvCxnSpPr>
              <a:stCxn id="3184" idx="6"/>
              <a:endCxn id="3188" idx="2"/>
            </p:cNvCxnSpPr>
            <p:nvPr/>
          </p:nvCxnSpPr>
          <p:spPr>
            <a:xfrm>
              <a:off x="6529034" y="3526780"/>
              <a:ext cx="316315" cy="98797"/>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199" name="Straight Connector 3198">
              <a:extLst>
                <a:ext uri="{FF2B5EF4-FFF2-40B4-BE49-F238E27FC236}">
                  <a16:creationId xmlns:a16="http://schemas.microsoft.com/office/drawing/2014/main" id="{C724D55C-91B0-F355-FC7C-A5B421F7DAED}"/>
                </a:ext>
              </a:extLst>
            </p:cNvPr>
            <p:cNvCxnSpPr>
              <a:stCxn id="3184" idx="6"/>
              <a:endCxn id="3187" idx="2"/>
            </p:cNvCxnSpPr>
            <p:nvPr/>
          </p:nvCxnSpPr>
          <p:spPr>
            <a:xfrm>
              <a:off x="6529034" y="3526780"/>
              <a:ext cx="316315" cy="29639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0" name="Straight Connector 3199">
              <a:extLst>
                <a:ext uri="{FF2B5EF4-FFF2-40B4-BE49-F238E27FC236}">
                  <a16:creationId xmlns:a16="http://schemas.microsoft.com/office/drawing/2014/main" id="{5E4B1915-865D-996F-A87D-053272D25CCF}"/>
                </a:ext>
              </a:extLst>
            </p:cNvPr>
            <p:cNvCxnSpPr>
              <a:stCxn id="3185" idx="6"/>
              <a:endCxn id="3189" idx="2"/>
            </p:cNvCxnSpPr>
            <p:nvPr/>
          </p:nvCxnSpPr>
          <p:spPr>
            <a:xfrm flipV="1">
              <a:off x="6529034" y="3427983"/>
              <a:ext cx="316315" cy="29639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1" name="Straight Connector 3200">
              <a:extLst>
                <a:ext uri="{FF2B5EF4-FFF2-40B4-BE49-F238E27FC236}">
                  <a16:creationId xmlns:a16="http://schemas.microsoft.com/office/drawing/2014/main" id="{5693A899-21E6-D7DB-9280-C449488EDF57}"/>
                </a:ext>
              </a:extLst>
            </p:cNvPr>
            <p:cNvCxnSpPr>
              <a:stCxn id="3185" idx="6"/>
              <a:endCxn id="3187" idx="2"/>
            </p:cNvCxnSpPr>
            <p:nvPr/>
          </p:nvCxnSpPr>
          <p:spPr>
            <a:xfrm>
              <a:off x="6529034" y="3724374"/>
              <a:ext cx="316315" cy="98797"/>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2" name="Straight Connector 3201">
              <a:extLst>
                <a:ext uri="{FF2B5EF4-FFF2-40B4-BE49-F238E27FC236}">
                  <a16:creationId xmlns:a16="http://schemas.microsoft.com/office/drawing/2014/main" id="{2D949DD2-C1E5-EF48-0D89-24E07BE21D32}"/>
                </a:ext>
              </a:extLst>
            </p:cNvPr>
            <p:cNvCxnSpPr>
              <a:stCxn id="3186" idx="6"/>
              <a:endCxn id="3189" idx="2"/>
            </p:cNvCxnSpPr>
            <p:nvPr/>
          </p:nvCxnSpPr>
          <p:spPr>
            <a:xfrm flipV="1">
              <a:off x="6529034" y="3427983"/>
              <a:ext cx="316315" cy="493986"/>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3" name="Straight Connector 3202">
              <a:extLst>
                <a:ext uri="{FF2B5EF4-FFF2-40B4-BE49-F238E27FC236}">
                  <a16:creationId xmlns:a16="http://schemas.microsoft.com/office/drawing/2014/main" id="{164FC94C-F646-B518-8B45-F632EDABEAA6}"/>
                </a:ext>
              </a:extLst>
            </p:cNvPr>
            <p:cNvCxnSpPr>
              <a:stCxn id="3186" idx="6"/>
              <a:endCxn id="3188" idx="2"/>
            </p:cNvCxnSpPr>
            <p:nvPr/>
          </p:nvCxnSpPr>
          <p:spPr>
            <a:xfrm flipV="1">
              <a:off x="6529034" y="3625577"/>
              <a:ext cx="316315" cy="296392"/>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4" name="Straight Connector 3203">
              <a:extLst>
                <a:ext uri="{FF2B5EF4-FFF2-40B4-BE49-F238E27FC236}">
                  <a16:creationId xmlns:a16="http://schemas.microsoft.com/office/drawing/2014/main" id="{919B43E3-15D8-A4D4-0139-1A0A59A09454}"/>
                </a:ext>
              </a:extLst>
            </p:cNvPr>
            <p:cNvCxnSpPr>
              <a:stCxn id="3186" idx="6"/>
              <a:endCxn id="3187" idx="2"/>
            </p:cNvCxnSpPr>
            <p:nvPr/>
          </p:nvCxnSpPr>
          <p:spPr>
            <a:xfrm flipV="1">
              <a:off x="6529034" y="3823171"/>
              <a:ext cx="316315" cy="98797"/>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5" name="Straight Connector 3204">
              <a:extLst>
                <a:ext uri="{FF2B5EF4-FFF2-40B4-BE49-F238E27FC236}">
                  <a16:creationId xmlns:a16="http://schemas.microsoft.com/office/drawing/2014/main" id="{0F4DB52B-D66F-42D1-E289-B29738D5C737}"/>
                </a:ext>
              </a:extLst>
            </p:cNvPr>
            <p:cNvCxnSpPr>
              <a:stCxn id="3189" idx="6"/>
              <a:endCxn id="3192" idx="2"/>
            </p:cNvCxnSpPr>
            <p:nvPr/>
          </p:nvCxnSpPr>
          <p:spPr>
            <a:xfrm>
              <a:off x="7003506" y="3427982"/>
              <a:ext cx="263596" cy="0"/>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6" name="Straight Connector 3205">
              <a:extLst>
                <a:ext uri="{FF2B5EF4-FFF2-40B4-BE49-F238E27FC236}">
                  <a16:creationId xmlns:a16="http://schemas.microsoft.com/office/drawing/2014/main" id="{693D5FED-4568-053C-5CE7-288B85F5C3B8}"/>
                </a:ext>
              </a:extLst>
            </p:cNvPr>
            <p:cNvCxnSpPr>
              <a:stCxn id="3189" idx="6"/>
              <a:endCxn id="3191" idx="2"/>
            </p:cNvCxnSpPr>
            <p:nvPr/>
          </p:nvCxnSpPr>
          <p:spPr>
            <a:xfrm>
              <a:off x="7003506" y="3427982"/>
              <a:ext cx="263596" cy="197594"/>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7" name="Straight Connector 3206">
              <a:extLst>
                <a:ext uri="{FF2B5EF4-FFF2-40B4-BE49-F238E27FC236}">
                  <a16:creationId xmlns:a16="http://schemas.microsoft.com/office/drawing/2014/main" id="{63D46DFD-6B5E-A813-9D84-F898F15735E4}"/>
                </a:ext>
              </a:extLst>
            </p:cNvPr>
            <p:cNvCxnSpPr>
              <a:stCxn id="3189" idx="6"/>
              <a:endCxn id="3190" idx="2"/>
            </p:cNvCxnSpPr>
            <p:nvPr/>
          </p:nvCxnSpPr>
          <p:spPr>
            <a:xfrm>
              <a:off x="7003506" y="3427982"/>
              <a:ext cx="263596" cy="395189"/>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8" name="Straight Connector 3207">
              <a:extLst>
                <a:ext uri="{FF2B5EF4-FFF2-40B4-BE49-F238E27FC236}">
                  <a16:creationId xmlns:a16="http://schemas.microsoft.com/office/drawing/2014/main" id="{17729B6F-1801-3A75-DA8E-6105B4907E9B}"/>
                </a:ext>
              </a:extLst>
            </p:cNvPr>
            <p:cNvCxnSpPr>
              <a:stCxn id="3188" idx="6"/>
              <a:endCxn id="3192" idx="2"/>
            </p:cNvCxnSpPr>
            <p:nvPr/>
          </p:nvCxnSpPr>
          <p:spPr>
            <a:xfrm flipV="1">
              <a:off x="7003506" y="3427982"/>
              <a:ext cx="263596" cy="197594"/>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09" name="Straight Connector 3208">
              <a:extLst>
                <a:ext uri="{FF2B5EF4-FFF2-40B4-BE49-F238E27FC236}">
                  <a16:creationId xmlns:a16="http://schemas.microsoft.com/office/drawing/2014/main" id="{088B86FC-1190-B777-DDE1-E53E3E71F602}"/>
                </a:ext>
              </a:extLst>
            </p:cNvPr>
            <p:cNvCxnSpPr>
              <a:stCxn id="3188" idx="6"/>
              <a:endCxn id="3191" idx="2"/>
            </p:cNvCxnSpPr>
            <p:nvPr/>
          </p:nvCxnSpPr>
          <p:spPr>
            <a:xfrm>
              <a:off x="7003506" y="3625577"/>
              <a:ext cx="263596" cy="0"/>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10" name="Straight Connector 3209">
              <a:extLst>
                <a:ext uri="{FF2B5EF4-FFF2-40B4-BE49-F238E27FC236}">
                  <a16:creationId xmlns:a16="http://schemas.microsoft.com/office/drawing/2014/main" id="{471C46BA-23F4-7828-D9D8-042E088DAFDE}"/>
                </a:ext>
              </a:extLst>
            </p:cNvPr>
            <p:cNvCxnSpPr>
              <a:stCxn id="3188" idx="6"/>
              <a:endCxn id="3190" idx="2"/>
            </p:cNvCxnSpPr>
            <p:nvPr/>
          </p:nvCxnSpPr>
          <p:spPr>
            <a:xfrm>
              <a:off x="7003506" y="3625577"/>
              <a:ext cx="263596" cy="197594"/>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11" name="Straight Connector 3210">
              <a:extLst>
                <a:ext uri="{FF2B5EF4-FFF2-40B4-BE49-F238E27FC236}">
                  <a16:creationId xmlns:a16="http://schemas.microsoft.com/office/drawing/2014/main" id="{1D4B1A4F-12F1-9E28-EBF6-3A08A6F60FC7}"/>
                </a:ext>
              </a:extLst>
            </p:cNvPr>
            <p:cNvCxnSpPr>
              <a:stCxn id="3187" idx="6"/>
              <a:endCxn id="3192" idx="2"/>
            </p:cNvCxnSpPr>
            <p:nvPr/>
          </p:nvCxnSpPr>
          <p:spPr>
            <a:xfrm flipV="1">
              <a:off x="7003506" y="3427982"/>
              <a:ext cx="263596" cy="395189"/>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12" name="Straight Connector 3211">
              <a:extLst>
                <a:ext uri="{FF2B5EF4-FFF2-40B4-BE49-F238E27FC236}">
                  <a16:creationId xmlns:a16="http://schemas.microsoft.com/office/drawing/2014/main" id="{5372EC30-9CC8-9F57-2DCE-851DDD3B63B3}"/>
                </a:ext>
              </a:extLst>
            </p:cNvPr>
            <p:cNvCxnSpPr>
              <a:stCxn id="3187" idx="6"/>
              <a:endCxn id="3191" idx="2"/>
            </p:cNvCxnSpPr>
            <p:nvPr/>
          </p:nvCxnSpPr>
          <p:spPr>
            <a:xfrm flipV="1">
              <a:off x="7003506" y="3625577"/>
              <a:ext cx="263596" cy="197594"/>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cxnSp>
          <p:nvCxnSpPr>
            <p:cNvPr id="3213" name="Straight Connector 3212">
              <a:extLst>
                <a:ext uri="{FF2B5EF4-FFF2-40B4-BE49-F238E27FC236}">
                  <a16:creationId xmlns:a16="http://schemas.microsoft.com/office/drawing/2014/main" id="{80E53481-ADB1-8A58-7945-BC71053789EE}"/>
                </a:ext>
              </a:extLst>
            </p:cNvPr>
            <p:cNvCxnSpPr>
              <a:stCxn id="3187" idx="6"/>
              <a:endCxn id="3190" idx="2"/>
            </p:cNvCxnSpPr>
            <p:nvPr/>
          </p:nvCxnSpPr>
          <p:spPr>
            <a:xfrm>
              <a:off x="7003506" y="3823171"/>
              <a:ext cx="263596" cy="0"/>
            </a:xfrm>
            <a:prstGeom prst="line">
              <a:avLst/>
            </a:prstGeom>
            <a:noFill/>
            <a:ln w="12700" cap="flat" cmpd="sng" algn="ctr">
              <a:solidFill>
                <a:srgbClr val="000000">
                  <a:lumMod val="75000"/>
                  <a:lumOff val="25000"/>
                </a:srgbClr>
              </a:solidFill>
              <a:prstDash val="solid"/>
              <a:miter lim="800000"/>
              <a:headEnd type="none" w="med" len="med"/>
              <a:tailEnd type="none" w="med" len="med"/>
            </a:ln>
            <a:effectLst/>
          </p:spPr>
        </p:cxnSp>
      </p:grpSp>
      <p:cxnSp>
        <p:nvCxnSpPr>
          <p:cNvPr id="8" name="Straight Connector 7">
            <a:extLst>
              <a:ext uri="{FF2B5EF4-FFF2-40B4-BE49-F238E27FC236}">
                <a16:creationId xmlns:a16="http://schemas.microsoft.com/office/drawing/2014/main" id="{2F9EEA7F-9E7E-2240-53C4-ED816DE75127}"/>
              </a:ext>
            </a:extLst>
          </p:cNvPr>
          <p:cNvCxnSpPr>
            <a:cxnSpLocks/>
          </p:cNvCxnSpPr>
          <p:nvPr/>
        </p:nvCxnSpPr>
        <p:spPr>
          <a:xfrm>
            <a:off x="3750623" y="1882270"/>
            <a:ext cx="0" cy="3896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94C0763-8037-7390-F5AC-065280EBC712}"/>
              </a:ext>
            </a:extLst>
          </p:cNvPr>
          <p:cNvCxnSpPr>
            <a:cxnSpLocks/>
          </p:cNvCxnSpPr>
          <p:nvPr/>
        </p:nvCxnSpPr>
        <p:spPr>
          <a:xfrm>
            <a:off x="8095411" y="1882270"/>
            <a:ext cx="0" cy="389658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8018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8"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D22FC-BB62-B7FC-33CE-57A720E33930}"/>
              </a:ext>
            </a:extLst>
          </p:cNvPr>
          <p:cNvSpPr>
            <a:spLocks noGrp="1"/>
          </p:cNvSpPr>
          <p:nvPr>
            <p:ph type="title"/>
          </p:nvPr>
        </p:nvSpPr>
        <p:spPr/>
        <p:txBody>
          <a:bodyPr/>
          <a:lstStyle/>
          <a:p>
            <a:r>
              <a:rPr lang="en-US"/>
              <a:t>Confidential AI Helps Protect Data &amp; Models In-Use</a:t>
            </a:r>
          </a:p>
        </p:txBody>
      </p:sp>
      <p:sp>
        <p:nvSpPr>
          <p:cNvPr id="13" name="Plus Sign 12">
            <a:extLst>
              <a:ext uri="{FF2B5EF4-FFF2-40B4-BE49-F238E27FC236}">
                <a16:creationId xmlns:a16="http://schemas.microsoft.com/office/drawing/2014/main" id="{D26ED5F0-06B5-DECE-8222-B45081022A54}"/>
              </a:ext>
            </a:extLst>
          </p:cNvPr>
          <p:cNvSpPr/>
          <p:nvPr/>
        </p:nvSpPr>
        <p:spPr>
          <a:xfrm>
            <a:off x="2201269" y="2903838"/>
            <a:ext cx="687687" cy="687687"/>
          </a:xfrm>
          <a:prstGeom prst="mathPlus">
            <a:avLst>
              <a:gd name="adj1" fmla="val 11250"/>
            </a:avLst>
          </a:prstGeom>
          <a:solidFill>
            <a:schemeClr val="accent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31"/>
            <a:endParaRPr lang="en-US" sz="1200">
              <a:solidFill>
                <a:srgbClr val="FEFFFF"/>
              </a:solidFill>
              <a:latin typeface="IntelOne Text Light" panose="020B0403020203020204" pitchFamily="34" charset="0"/>
            </a:endParaRPr>
          </a:p>
        </p:txBody>
      </p:sp>
      <p:sp>
        <p:nvSpPr>
          <p:cNvPr id="16" name="Frame 15">
            <a:extLst>
              <a:ext uri="{FF2B5EF4-FFF2-40B4-BE49-F238E27FC236}">
                <a16:creationId xmlns:a16="http://schemas.microsoft.com/office/drawing/2014/main" id="{BE0BD592-7182-AF31-BA43-29BF9C7FB720}"/>
              </a:ext>
            </a:extLst>
          </p:cNvPr>
          <p:cNvSpPr/>
          <p:nvPr/>
        </p:nvSpPr>
        <p:spPr>
          <a:xfrm>
            <a:off x="7219472" y="2550474"/>
            <a:ext cx="2123090" cy="1388143"/>
          </a:xfrm>
          <a:prstGeom prst="frame">
            <a:avLst>
              <a:gd name="adj1" fmla="val 4580"/>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17" name="TextBox 16">
            <a:extLst>
              <a:ext uri="{FF2B5EF4-FFF2-40B4-BE49-F238E27FC236}">
                <a16:creationId xmlns:a16="http://schemas.microsoft.com/office/drawing/2014/main" id="{93CADFB3-0F04-CD7C-80E6-31921A533F75}"/>
              </a:ext>
            </a:extLst>
          </p:cNvPr>
          <p:cNvSpPr txBox="1"/>
          <p:nvPr/>
        </p:nvSpPr>
        <p:spPr>
          <a:xfrm>
            <a:off x="6281165" y="5067151"/>
            <a:ext cx="4271488" cy="1107996"/>
          </a:xfrm>
          <a:prstGeom prst="rect">
            <a:avLst/>
          </a:prstGeom>
          <a:noFill/>
        </p:spPr>
        <p:txBody>
          <a:bodyPr wrap="square" rtlCol="0">
            <a:spAutoFit/>
          </a:bodyPr>
          <a:lstStyle/>
          <a:p>
            <a:pPr marL="285750" indent="-285750" defTabSz="304831">
              <a:spcBef>
                <a:spcPts val="600"/>
              </a:spcBef>
              <a:buFont typeface="Arial" panose="020B0604020202020204" pitchFamily="34" charset="0"/>
              <a:buChar char="•"/>
            </a:pPr>
            <a:r>
              <a:rPr lang="en-US" sz="1400">
                <a:latin typeface="IntelOne Text" panose="020B0503020203020204" pitchFamily="34" charset="0"/>
              </a:rPr>
              <a:t>Processing inside a hardware-enforced Trusted Execution Environment (TEE)</a:t>
            </a:r>
          </a:p>
          <a:p>
            <a:pPr marL="285750" indent="-285750" defTabSz="304831">
              <a:spcBef>
                <a:spcPts val="600"/>
              </a:spcBef>
              <a:buFont typeface="Arial" panose="020B0604020202020204" pitchFamily="34" charset="0"/>
              <a:buChar char="•"/>
            </a:pPr>
            <a:r>
              <a:rPr lang="en-US" sz="1400">
                <a:latin typeface="IntelOne Text" panose="020B0503020203020204" pitchFamily="34" charset="0"/>
              </a:rPr>
              <a:t>Data controlled by workload owner</a:t>
            </a:r>
          </a:p>
          <a:p>
            <a:pPr marL="285750" indent="-285750" defTabSz="304831">
              <a:spcBef>
                <a:spcPts val="600"/>
              </a:spcBef>
              <a:buFont typeface="Arial" panose="020B0604020202020204" pitchFamily="34" charset="0"/>
              <a:buChar char="•"/>
            </a:pPr>
            <a:r>
              <a:rPr lang="en-US" sz="1400">
                <a:latin typeface="IntelOne Text" panose="020B0503020203020204" pitchFamily="34" charset="0"/>
              </a:rPr>
              <a:t>Remote attestation of TEE integrity</a:t>
            </a:r>
          </a:p>
        </p:txBody>
      </p:sp>
      <p:sp>
        <p:nvSpPr>
          <p:cNvPr id="20" name="Rectangle 19">
            <a:extLst>
              <a:ext uri="{FF2B5EF4-FFF2-40B4-BE49-F238E27FC236}">
                <a16:creationId xmlns:a16="http://schemas.microsoft.com/office/drawing/2014/main" id="{DF72166A-D887-99B8-58B0-99E9EDF9C58E}"/>
              </a:ext>
            </a:extLst>
          </p:cNvPr>
          <p:cNvSpPr/>
          <p:nvPr/>
        </p:nvSpPr>
        <p:spPr>
          <a:xfrm>
            <a:off x="7424424" y="2753567"/>
            <a:ext cx="1713187" cy="40734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31"/>
            <a:r>
              <a:rPr lang="en-US" sz="1333">
                <a:solidFill>
                  <a:srgbClr val="000000"/>
                </a:solidFill>
                <a:latin typeface="IntelOne Text Light" panose="020B0403020203020204" pitchFamily="34" charset="0"/>
              </a:rPr>
              <a:t>Confidential Data</a:t>
            </a:r>
          </a:p>
        </p:txBody>
      </p:sp>
      <p:sp>
        <p:nvSpPr>
          <p:cNvPr id="21" name="Rectangle 20">
            <a:extLst>
              <a:ext uri="{FF2B5EF4-FFF2-40B4-BE49-F238E27FC236}">
                <a16:creationId xmlns:a16="http://schemas.microsoft.com/office/drawing/2014/main" id="{23FF6B33-A5C1-679B-A324-1D56FCF99095}"/>
              </a:ext>
            </a:extLst>
          </p:cNvPr>
          <p:cNvSpPr/>
          <p:nvPr/>
        </p:nvSpPr>
        <p:spPr>
          <a:xfrm>
            <a:off x="7424424" y="3286230"/>
            <a:ext cx="1713187" cy="4635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31"/>
            <a:r>
              <a:rPr lang="en-US" sz="1333">
                <a:solidFill>
                  <a:srgbClr val="000000"/>
                </a:solidFill>
                <a:latin typeface="IntelOne Text Light" panose="020B0403020203020204" pitchFamily="34" charset="0"/>
              </a:rPr>
              <a:t>Trusted Software</a:t>
            </a:r>
          </a:p>
        </p:txBody>
      </p:sp>
      <p:sp>
        <p:nvSpPr>
          <p:cNvPr id="23" name="TextBox 22">
            <a:extLst>
              <a:ext uri="{FF2B5EF4-FFF2-40B4-BE49-F238E27FC236}">
                <a16:creationId xmlns:a16="http://schemas.microsoft.com/office/drawing/2014/main" id="{44E75112-F849-A1A9-E9E5-EAAA8B32D1BE}"/>
              </a:ext>
            </a:extLst>
          </p:cNvPr>
          <p:cNvSpPr txBox="1"/>
          <p:nvPr/>
        </p:nvSpPr>
        <p:spPr>
          <a:xfrm>
            <a:off x="1267322" y="1568770"/>
            <a:ext cx="3020308" cy="461665"/>
          </a:xfrm>
          <a:prstGeom prst="rect">
            <a:avLst/>
          </a:prstGeom>
          <a:noFill/>
        </p:spPr>
        <p:txBody>
          <a:bodyPr wrap="square" rtlCol="0">
            <a:spAutoFit/>
          </a:bodyPr>
          <a:lstStyle/>
          <a:p>
            <a:pPr algn="ctr"/>
            <a:r>
              <a:rPr lang="en-US" sz="2400">
                <a:solidFill>
                  <a:schemeClr val="accent1"/>
                </a:solidFill>
                <a:latin typeface="IntelOne Display Medium" panose="020B0703020203020204" pitchFamily="34" charset="0"/>
              </a:rPr>
              <a:t>CPU-Based AI</a:t>
            </a:r>
          </a:p>
        </p:txBody>
      </p:sp>
      <p:sp>
        <p:nvSpPr>
          <p:cNvPr id="24" name="TextBox 23">
            <a:extLst>
              <a:ext uri="{FF2B5EF4-FFF2-40B4-BE49-F238E27FC236}">
                <a16:creationId xmlns:a16="http://schemas.microsoft.com/office/drawing/2014/main" id="{2963E44C-C604-6425-C32B-79E50979B19F}"/>
              </a:ext>
            </a:extLst>
          </p:cNvPr>
          <p:cNvSpPr txBox="1"/>
          <p:nvPr/>
        </p:nvSpPr>
        <p:spPr>
          <a:xfrm>
            <a:off x="5955739" y="1568769"/>
            <a:ext cx="4719145" cy="461665"/>
          </a:xfrm>
          <a:prstGeom prst="rect">
            <a:avLst/>
          </a:prstGeom>
          <a:noFill/>
        </p:spPr>
        <p:txBody>
          <a:bodyPr wrap="square" rtlCol="0">
            <a:spAutoFit/>
          </a:bodyPr>
          <a:lstStyle/>
          <a:p>
            <a:pPr algn="ctr"/>
            <a:r>
              <a:rPr lang="en-US" sz="2400">
                <a:solidFill>
                  <a:schemeClr val="accent1"/>
                </a:solidFill>
                <a:latin typeface="IntelOne Display Medium" panose="020B0703020203020204" pitchFamily="34" charset="0"/>
              </a:rPr>
              <a:t>Confidential Computing</a:t>
            </a:r>
          </a:p>
        </p:txBody>
      </p:sp>
      <p:sp>
        <p:nvSpPr>
          <p:cNvPr id="26" name="Rectangle 25">
            <a:extLst>
              <a:ext uri="{FF2B5EF4-FFF2-40B4-BE49-F238E27FC236}">
                <a16:creationId xmlns:a16="http://schemas.microsoft.com/office/drawing/2014/main" id="{0593DCDB-3C81-20C6-90A1-31864FA546FB}"/>
              </a:ext>
            </a:extLst>
          </p:cNvPr>
          <p:cNvSpPr/>
          <p:nvPr/>
        </p:nvSpPr>
        <p:spPr>
          <a:xfrm>
            <a:off x="7219472" y="4106484"/>
            <a:ext cx="2123090" cy="46355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304831"/>
            <a:r>
              <a:rPr lang="en-US" sz="1333">
                <a:solidFill>
                  <a:srgbClr val="000000"/>
                </a:solidFill>
                <a:latin typeface="IntelOne Text Light" panose="020B0403020203020204" pitchFamily="34" charset="0"/>
              </a:rPr>
              <a:t>Untrusted Software &amp; Administrators</a:t>
            </a:r>
          </a:p>
        </p:txBody>
      </p:sp>
      <p:sp>
        <p:nvSpPr>
          <p:cNvPr id="5" name="TextBox 4">
            <a:extLst>
              <a:ext uri="{FF2B5EF4-FFF2-40B4-BE49-F238E27FC236}">
                <a16:creationId xmlns:a16="http://schemas.microsoft.com/office/drawing/2014/main" id="{47691621-B1ED-697C-6C4C-EF301C79B3B7}"/>
              </a:ext>
            </a:extLst>
          </p:cNvPr>
          <p:cNvSpPr txBox="1"/>
          <p:nvPr/>
        </p:nvSpPr>
        <p:spPr>
          <a:xfrm>
            <a:off x="931489" y="5067151"/>
            <a:ext cx="3356142" cy="1107996"/>
          </a:xfrm>
          <a:prstGeom prst="rect">
            <a:avLst/>
          </a:prstGeom>
          <a:noFill/>
        </p:spPr>
        <p:txBody>
          <a:bodyPr wrap="square" rtlCol="0">
            <a:spAutoFit/>
          </a:bodyPr>
          <a:lstStyle/>
          <a:p>
            <a:pPr marL="285750" indent="-285750" defTabSz="304831">
              <a:spcBef>
                <a:spcPts val="600"/>
              </a:spcBef>
              <a:buFont typeface="Arial" panose="020B0604020202020204" pitchFamily="34" charset="0"/>
              <a:buChar char="•"/>
            </a:pPr>
            <a:r>
              <a:rPr lang="en-US" sz="1400">
                <a:latin typeface="IntelOne Text" panose="020B0503020203020204" pitchFamily="34" charset="0"/>
              </a:rPr>
              <a:t>Built-in AI acceleration</a:t>
            </a:r>
          </a:p>
          <a:p>
            <a:pPr marL="285750" indent="-285750" defTabSz="304831">
              <a:spcBef>
                <a:spcPts val="600"/>
              </a:spcBef>
              <a:buFont typeface="Arial" panose="020B0604020202020204" pitchFamily="34" charset="0"/>
              <a:buChar char="•"/>
            </a:pPr>
            <a:r>
              <a:rPr lang="en-US" sz="1400">
                <a:latin typeface="IntelOne Text" panose="020B0503020203020204" pitchFamily="34" charset="0"/>
              </a:rPr>
              <a:t>Leading AI inference platform</a:t>
            </a:r>
          </a:p>
          <a:p>
            <a:pPr marL="285750" indent="-285750" defTabSz="304831">
              <a:spcBef>
                <a:spcPts val="600"/>
              </a:spcBef>
              <a:buFont typeface="Arial" panose="020B0604020202020204" pitchFamily="34" charset="0"/>
              <a:buChar char="•"/>
            </a:pPr>
            <a:r>
              <a:rPr lang="en-US" sz="1400">
                <a:latin typeface="IntelOne Text" panose="020B0503020203020204" pitchFamily="34" charset="0"/>
              </a:rPr>
              <a:t>Training &amp; fine tuning for models &lt;10B parameters</a:t>
            </a:r>
          </a:p>
        </p:txBody>
      </p:sp>
      <p:grpSp>
        <p:nvGrpSpPr>
          <p:cNvPr id="15" name="Group 14">
            <a:extLst>
              <a:ext uri="{FF2B5EF4-FFF2-40B4-BE49-F238E27FC236}">
                <a16:creationId xmlns:a16="http://schemas.microsoft.com/office/drawing/2014/main" id="{DB63133B-158B-D958-7D32-117CDEC48870}"/>
              </a:ext>
            </a:extLst>
          </p:cNvPr>
          <p:cNvGrpSpPr/>
          <p:nvPr/>
        </p:nvGrpSpPr>
        <p:grpSpPr>
          <a:xfrm>
            <a:off x="1049997" y="2153544"/>
            <a:ext cx="3454958" cy="2591219"/>
            <a:chOff x="627353" y="2153544"/>
            <a:chExt cx="3454958" cy="2591219"/>
          </a:xfrm>
        </p:grpSpPr>
        <p:pic>
          <p:nvPicPr>
            <p:cNvPr id="8" name="Picture 7" descr="A blue and black logo&#10;&#10;Description automatically generated with medium confidence">
              <a:extLst>
                <a:ext uri="{FF2B5EF4-FFF2-40B4-BE49-F238E27FC236}">
                  <a16:creationId xmlns:a16="http://schemas.microsoft.com/office/drawing/2014/main" id="{E6A54D21-E939-E179-4CFB-9D06C3B760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353" y="2153544"/>
              <a:ext cx="3454958" cy="2591219"/>
            </a:xfrm>
            <a:prstGeom prst="rect">
              <a:avLst/>
            </a:prstGeom>
          </p:spPr>
        </p:pic>
        <p:pic>
          <p:nvPicPr>
            <p:cNvPr id="4" name="Picture 3">
              <a:extLst>
                <a:ext uri="{FF2B5EF4-FFF2-40B4-BE49-F238E27FC236}">
                  <a16:creationId xmlns:a16="http://schemas.microsoft.com/office/drawing/2014/main" id="{5FED2705-C0A4-EA3C-730F-64AA0085C813}"/>
                </a:ext>
              </a:extLst>
            </p:cNvPr>
            <p:cNvPicPr>
              <a:picLocks noChangeAspect="1"/>
            </p:cNvPicPr>
            <p:nvPr/>
          </p:nvPicPr>
          <p:blipFill rotWithShape="1">
            <a:blip r:embed="rId4"/>
            <a:srcRect r="44275"/>
            <a:stretch/>
          </p:blipFill>
          <p:spPr>
            <a:xfrm>
              <a:off x="1978142" y="3068909"/>
              <a:ext cx="753381" cy="760488"/>
            </a:xfrm>
            <a:prstGeom prst="rect">
              <a:avLst/>
            </a:prstGeom>
          </p:spPr>
        </p:pic>
      </p:grpSp>
      <p:sp>
        <p:nvSpPr>
          <p:cNvPr id="18" name="TextBox 17">
            <a:extLst>
              <a:ext uri="{FF2B5EF4-FFF2-40B4-BE49-F238E27FC236}">
                <a16:creationId xmlns:a16="http://schemas.microsoft.com/office/drawing/2014/main" id="{8852ED6E-BB9A-0197-4A1F-115FDDA0CCCE}"/>
              </a:ext>
            </a:extLst>
          </p:cNvPr>
          <p:cNvSpPr txBox="1"/>
          <p:nvPr/>
        </p:nvSpPr>
        <p:spPr>
          <a:xfrm>
            <a:off x="5013169" y="2355206"/>
            <a:ext cx="508000" cy="1862048"/>
          </a:xfrm>
          <a:prstGeom prst="rect">
            <a:avLst/>
          </a:prstGeom>
          <a:noFill/>
        </p:spPr>
        <p:txBody>
          <a:bodyPr wrap="square" rtlCol="0">
            <a:spAutoFit/>
          </a:bodyPr>
          <a:lstStyle/>
          <a:p>
            <a:pPr algn="ctr"/>
            <a:r>
              <a:rPr lang="en-US" sz="11500">
                <a:solidFill>
                  <a:srgbClr val="0068B5"/>
                </a:solidFill>
                <a:latin typeface="Calibri" panose="020F0502020204030204" pitchFamily="34" charset="0"/>
                <a:ea typeface="Calibri" panose="020F0502020204030204" pitchFamily="34" charset="0"/>
                <a:cs typeface="Calibri" panose="020F0502020204030204" pitchFamily="34" charset="0"/>
              </a:rPr>
              <a:t>+</a:t>
            </a:r>
          </a:p>
        </p:txBody>
      </p:sp>
      <p:sp>
        <p:nvSpPr>
          <p:cNvPr id="6" name="Rectangle 5">
            <a:extLst>
              <a:ext uri="{FF2B5EF4-FFF2-40B4-BE49-F238E27FC236}">
                <a16:creationId xmlns:a16="http://schemas.microsoft.com/office/drawing/2014/main" id="{60EEEF27-ADC6-6E59-967D-358A5E39D10E}"/>
              </a:ext>
            </a:extLst>
          </p:cNvPr>
          <p:cNvSpPr/>
          <p:nvPr/>
        </p:nvSpPr>
        <p:spPr>
          <a:xfrm>
            <a:off x="4089665" y="1328998"/>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97021AE-8456-8F3A-5ACB-1B3D2F3EB09C}"/>
              </a:ext>
            </a:extLst>
          </p:cNvPr>
          <p:cNvSpPr/>
          <p:nvPr/>
        </p:nvSpPr>
        <p:spPr>
          <a:xfrm>
            <a:off x="3815345" y="1469584"/>
            <a:ext cx="274320" cy="2743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C03207A-F867-ED8D-0BB4-E9DD3A3579BF}"/>
              </a:ext>
            </a:extLst>
          </p:cNvPr>
          <p:cNvSpPr/>
          <p:nvPr/>
        </p:nvSpPr>
        <p:spPr>
          <a:xfrm>
            <a:off x="9846795" y="1474304"/>
            <a:ext cx="91440" cy="914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8A8F73E-CA6C-8C75-9FA6-0ADE48CEE21B}"/>
              </a:ext>
            </a:extLst>
          </p:cNvPr>
          <p:cNvSpPr/>
          <p:nvPr/>
        </p:nvSpPr>
        <p:spPr>
          <a:xfrm>
            <a:off x="9938235" y="1568769"/>
            <a:ext cx="182880" cy="18288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6968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Bent 6">
            <a:extLst>
              <a:ext uri="{FF2B5EF4-FFF2-40B4-BE49-F238E27FC236}">
                <a16:creationId xmlns:a16="http://schemas.microsoft.com/office/drawing/2014/main" id="{81ED1739-B6CA-FB6C-9597-577F807B6F16}"/>
              </a:ext>
            </a:extLst>
          </p:cNvPr>
          <p:cNvSpPr/>
          <p:nvPr/>
        </p:nvSpPr>
        <p:spPr>
          <a:xfrm rot="10800000" flipH="1" flipV="1">
            <a:off x="3680461" y="3463493"/>
            <a:ext cx="2591004" cy="1082447"/>
          </a:xfrm>
          <a:prstGeom prst="bentArrow">
            <a:avLst>
              <a:gd name="adj1" fmla="val 18023"/>
              <a:gd name="adj2" fmla="val 19850"/>
              <a:gd name="adj3" fmla="val 25000"/>
              <a:gd name="adj4" fmla="val 43750"/>
            </a:avLst>
          </a:prstGeom>
          <a:gradFill>
            <a:gsLst>
              <a:gs pos="0">
                <a:srgbClr val="00C7FD"/>
              </a:gs>
              <a:gs pos="100000">
                <a:srgbClr val="FEFFFF"/>
              </a:gs>
            </a:gsLst>
            <a:lin ang="5400000" scaled="1"/>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30" name="Arrow: Bent 29">
            <a:extLst>
              <a:ext uri="{FF2B5EF4-FFF2-40B4-BE49-F238E27FC236}">
                <a16:creationId xmlns:a16="http://schemas.microsoft.com/office/drawing/2014/main" id="{31DB3486-F267-111E-0868-20B312FEC845}"/>
              </a:ext>
            </a:extLst>
          </p:cNvPr>
          <p:cNvSpPr/>
          <p:nvPr/>
        </p:nvSpPr>
        <p:spPr>
          <a:xfrm rot="10800000" flipH="1">
            <a:off x="3179953" y="2526358"/>
            <a:ext cx="2916047" cy="995834"/>
          </a:xfrm>
          <a:prstGeom prst="bentArrow">
            <a:avLst>
              <a:gd name="adj1" fmla="val 18023"/>
              <a:gd name="adj2" fmla="val 19850"/>
              <a:gd name="adj3" fmla="val 25000"/>
              <a:gd name="adj4" fmla="val 43750"/>
            </a:avLst>
          </a:prstGeom>
          <a:gradFill>
            <a:gsLst>
              <a:gs pos="0">
                <a:srgbClr val="00C7FD"/>
              </a:gs>
              <a:gs pos="100000">
                <a:srgbClr val="FEFFFF"/>
              </a:gs>
            </a:gsLst>
            <a:lin ang="5400000" scaled="1"/>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29" name="Arrow: Right 28">
            <a:extLst>
              <a:ext uri="{FF2B5EF4-FFF2-40B4-BE49-F238E27FC236}">
                <a16:creationId xmlns:a16="http://schemas.microsoft.com/office/drawing/2014/main" id="{57FB9584-7206-AB01-5D5F-7A97C3455F02}"/>
              </a:ext>
            </a:extLst>
          </p:cNvPr>
          <p:cNvSpPr/>
          <p:nvPr/>
        </p:nvSpPr>
        <p:spPr>
          <a:xfrm>
            <a:off x="7303507" y="3256860"/>
            <a:ext cx="1618815" cy="538277"/>
          </a:xfrm>
          <a:prstGeom prst="rightArrow">
            <a:avLst>
              <a:gd name="adj1" fmla="val 45882"/>
              <a:gd name="adj2" fmla="val 50000"/>
            </a:avLst>
          </a:prstGeom>
          <a:gradFill flip="none" rotWithShape="1">
            <a:gsLst>
              <a:gs pos="0">
                <a:srgbClr val="00C7FD"/>
              </a:gs>
              <a:gs pos="100000">
                <a:srgbClr val="FEFFFF"/>
              </a:gs>
            </a:gsLst>
            <a:lin ang="10800000" scaled="1"/>
            <a:tileRect/>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10" name="Arrow: Bent 9">
            <a:extLst>
              <a:ext uri="{FF2B5EF4-FFF2-40B4-BE49-F238E27FC236}">
                <a16:creationId xmlns:a16="http://schemas.microsoft.com/office/drawing/2014/main" id="{F12874AB-5D69-DE95-01D7-3899F7801B1F}"/>
              </a:ext>
            </a:extLst>
          </p:cNvPr>
          <p:cNvSpPr/>
          <p:nvPr/>
        </p:nvSpPr>
        <p:spPr>
          <a:xfrm rot="5400000">
            <a:off x="5011989" y="1112418"/>
            <a:ext cx="1312243" cy="2661862"/>
          </a:xfrm>
          <a:prstGeom prst="bentArrow">
            <a:avLst>
              <a:gd name="adj1" fmla="val 14891"/>
              <a:gd name="adj2" fmla="val 16022"/>
              <a:gd name="adj3" fmla="val 19432"/>
              <a:gd name="adj4" fmla="val 43750"/>
            </a:avLst>
          </a:prstGeom>
          <a:gradFill>
            <a:gsLst>
              <a:gs pos="0">
                <a:srgbClr val="00C7FD"/>
              </a:gs>
              <a:gs pos="100000">
                <a:srgbClr val="FEFFFF"/>
              </a:gs>
            </a:gsLst>
            <a:lin ang="5400000" scaled="1"/>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2" name="Title 1">
            <a:extLst>
              <a:ext uri="{FF2B5EF4-FFF2-40B4-BE49-F238E27FC236}">
                <a16:creationId xmlns:a16="http://schemas.microsoft.com/office/drawing/2014/main" id="{E9D6BFB1-20FC-B41F-C131-3EEEBC370B63}"/>
              </a:ext>
            </a:extLst>
          </p:cNvPr>
          <p:cNvSpPr>
            <a:spLocks noGrp="1"/>
          </p:cNvSpPr>
          <p:nvPr>
            <p:ph type="title"/>
          </p:nvPr>
        </p:nvSpPr>
        <p:spPr/>
        <p:txBody>
          <a:bodyPr/>
          <a:lstStyle/>
          <a:p>
            <a:r>
              <a:rPr lang="en-US"/>
              <a:t>Confidential AI Indicators</a:t>
            </a:r>
          </a:p>
        </p:txBody>
      </p:sp>
      <p:sp>
        <p:nvSpPr>
          <p:cNvPr id="23" name="TextBox 22">
            <a:extLst>
              <a:ext uri="{FF2B5EF4-FFF2-40B4-BE49-F238E27FC236}">
                <a16:creationId xmlns:a16="http://schemas.microsoft.com/office/drawing/2014/main" id="{E300E4D9-12DB-7A25-BC09-A5B14C4C90E8}"/>
              </a:ext>
            </a:extLst>
          </p:cNvPr>
          <p:cNvSpPr txBox="1"/>
          <p:nvPr/>
        </p:nvSpPr>
        <p:spPr>
          <a:xfrm>
            <a:off x="6276669" y="3172055"/>
            <a:ext cx="1615876" cy="707886"/>
          </a:xfrm>
          <a:prstGeom prst="rect">
            <a:avLst/>
          </a:prstGeom>
          <a:noFill/>
        </p:spPr>
        <p:txBody>
          <a:bodyPr wrap="square" rtlCol="0">
            <a:spAutoFit/>
          </a:bodyPr>
          <a:lstStyle/>
          <a:p>
            <a:pPr defTabSz="457200"/>
            <a:r>
              <a:rPr lang="en-US" sz="4000" kern="0">
                <a:solidFill>
                  <a:srgbClr val="0054AE"/>
                </a:solidFill>
                <a:latin typeface="IntelOne Display Medium" panose="020B0703020203020204" pitchFamily="34" charset="0"/>
              </a:rPr>
              <a:t>YES? </a:t>
            </a:r>
          </a:p>
        </p:txBody>
      </p:sp>
      <p:sp>
        <p:nvSpPr>
          <p:cNvPr id="28" name="TextBox 27">
            <a:extLst>
              <a:ext uri="{FF2B5EF4-FFF2-40B4-BE49-F238E27FC236}">
                <a16:creationId xmlns:a16="http://schemas.microsoft.com/office/drawing/2014/main" id="{9F0667C5-9B57-1874-9268-C41DD2FE6AE6}"/>
              </a:ext>
            </a:extLst>
          </p:cNvPr>
          <p:cNvSpPr txBox="1"/>
          <p:nvPr/>
        </p:nvSpPr>
        <p:spPr>
          <a:xfrm>
            <a:off x="8919383" y="3264388"/>
            <a:ext cx="2842595" cy="523220"/>
          </a:xfrm>
          <a:prstGeom prst="rect">
            <a:avLst/>
          </a:prstGeom>
          <a:noFill/>
        </p:spPr>
        <p:txBody>
          <a:bodyPr wrap="square">
            <a:spAutoFit/>
          </a:bodyPr>
          <a:lstStyle/>
          <a:p>
            <a:pPr defTabSz="457200"/>
            <a:r>
              <a:rPr lang="en-US" sz="2800">
                <a:solidFill>
                  <a:srgbClr val="00C7FD"/>
                </a:solidFill>
                <a:latin typeface="IntelOne Display Medium" panose="020B0703020203020204" pitchFamily="34" charset="0"/>
              </a:rPr>
              <a:t>Confidential AI</a:t>
            </a:r>
          </a:p>
        </p:txBody>
      </p:sp>
      <p:sp>
        <p:nvSpPr>
          <p:cNvPr id="8" name="Arrow: Bent 7">
            <a:extLst>
              <a:ext uri="{FF2B5EF4-FFF2-40B4-BE49-F238E27FC236}">
                <a16:creationId xmlns:a16="http://schemas.microsoft.com/office/drawing/2014/main" id="{4C0866C6-F858-7345-682A-83F999594684}"/>
              </a:ext>
            </a:extLst>
          </p:cNvPr>
          <p:cNvSpPr/>
          <p:nvPr/>
        </p:nvSpPr>
        <p:spPr>
          <a:xfrm rot="5400000" flipH="1">
            <a:off x="4890990" y="3302434"/>
            <a:ext cx="1554243" cy="2661862"/>
          </a:xfrm>
          <a:prstGeom prst="bentArrow">
            <a:avLst>
              <a:gd name="adj1" fmla="val 14891"/>
              <a:gd name="adj2" fmla="val 16022"/>
              <a:gd name="adj3" fmla="val 19432"/>
              <a:gd name="adj4" fmla="val 43750"/>
            </a:avLst>
          </a:prstGeom>
          <a:gradFill>
            <a:gsLst>
              <a:gs pos="0">
                <a:srgbClr val="00C7FD"/>
              </a:gs>
              <a:gs pos="100000">
                <a:srgbClr val="FEFFFF"/>
              </a:gs>
            </a:gsLst>
            <a:lin ang="5400000" scaled="1"/>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11" name="TextBox 10">
            <a:extLst>
              <a:ext uri="{FF2B5EF4-FFF2-40B4-BE49-F238E27FC236}">
                <a16:creationId xmlns:a16="http://schemas.microsoft.com/office/drawing/2014/main" id="{CD3B9B5A-FAA6-2FBE-DC25-AC479292D4F9}"/>
              </a:ext>
            </a:extLst>
          </p:cNvPr>
          <p:cNvSpPr txBox="1"/>
          <p:nvPr/>
        </p:nvSpPr>
        <p:spPr>
          <a:xfrm>
            <a:off x="810535" y="1447513"/>
            <a:ext cx="4051863" cy="666977"/>
          </a:xfrm>
          <a:prstGeom prst="rect">
            <a:avLst/>
          </a:prstGeom>
          <a:gradFill>
            <a:gsLst>
              <a:gs pos="15000">
                <a:schemeClr val="bg1"/>
              </a:gs>
              <a:gs pos="47000">
                <a:schemeClr val="bg1">
                  <a:alpha val="75000"/>
                </a:schemeClr>
              </a:gs>
              <a:gs pos="83000">
                <a:srgbClr val="EAEAEA">
                  <a:alpha val="20000"/>
                </a:srgbClr>
              </a:gs>
            </a:gsLst>
            <a:path path="circle">
              <a:fillToRect l="50000" t="50000" r="50000" b="50000"/>
            </a:path>
          </a:gradFill>
        </p:spPr>
        <p:txBody>
          <a:bodyPr wrap="square" rtlCol="0">
            <a:spAutoFit/>
          </a:bodyPr>
          <a:lstStyle/>
          <a:p>
            <a:r>
              <a:rPr lang="en-US" sz="1867">
                <a:latin typeface="IntelOne Text Light" panose="020B0403020203020204" pitchFamily="34" charset="0"/>
              </a:rPr>
              <a:t>Is the data Business Confidential, Regulated, or otherwise Sensitive?</a:t>
            </a:r>
          </a:p>
        </p:txBody>
      </p:sp>
      <p:sp>
        <p:nvSpPr>
          <p:cNvPr id="12" name="TextBox 11">
            <a:extLst>
              <a:ext uri="{FF2B5EF4-FFF2-40B4-BE49-F238E27FC236}">
                <a16:creationId xmlns:a16="http://schemas.microsoft.com/office/drawing/2014/main" id="{59DBCF31-CF43-1824-377A-6C608ED8B5B6}"/>
              </a:ext>
            </a:extLst>
          </p:cNvPr>
          <p:cNvSpPr txBox="1"/>
          <p:nvPr/>
        </p:nvSpPr>
        <p:spPr>
          <a:xfrm>
            <a:off x="1168136" y="2423873"/>
            <a:ext cx="3242997" cy="954300"/>
          </a:xfrm>
          <a:prstGeom prst="rect">
            <a:avLst/>
          </a:prstGeom>
          <a:gradFill flip="none" rotWithShape="1">
            <a:gsLst>
              <a:gs pos="15000">
                <a:schemeClr val="bg1"/>
              </a:gs>
              <a:gs pos="62000">
                <a:schemeClr val="bg1">
                  <a:alpha val="75000"/>
                </a:schemeClr>
              </a:gs>
              <a:gs pos="83000">
                <a:schemeClr val="bg1">
                  <a:alpha val="6000"/>
                </a:schemeClr>
              </a:gs>
            </a:gsLst>
            <a:lin ang="5400000" scaled="1"/>
            <a:tileRect/>
          </a:gradFill>
        </p:spPr>
        <p:txBody>
          <a:bodyPr wrap="square" rtlCol="0">
            <a:spAutoFit/>
          </a:bodyPr>
          <a:lstStyle>
            <a:defPPr>
              <a:defRPr lang="en-US"/>
            </a:defPPr>
            <a:lvl1pPr>
              <a:defRPr sz="2800">
                <a:latin typeface="IntelOne Text Light" panose="020B0403020203020204" pitchFamily="34" charset="0"/>
              </a:defRPr>
            </a:lvl1pPr>
          </a:lstStyle>
          <a:p>
            <a:r>
              <a:rPr lang="en-US" sz="1867"/>
              <a:t>Do the training set, model, or results represent valuable business IP?</a:t>
            </a:r>
          </a:p>
        </p:txBody>
      </p:sp>
      <p:sp>
        <p:nvSpPr>
          <p:cNvPr id="13" name="TextBox 12">
            <a:extLst>
              <a:ext uri="{FF2B5EF4-FFF2-40B4-BE49-F238E27FC236}">
                <a16:creationId xmlns:a16="http://schemas.microsoft.com/office/drawing/2014/main" id="{EEBF595A-94A0-BD50-08F0-0F3ECC5B437F}"/>
              </a:ext>
            </a:extLst>
          </p:cNvPr>
          <p:cNvSpPr txBox="1"/>
          <p:nvPr/>
        </p:nvSpPr>
        <p:spPr>
          <a:xfrm>
            <a:off x="1475901" y="3738600"/>
            <a:ext cx="4444634" cy="954300"/>
          </a:xfrm>
          <a:prstGeom prst="rect">
            <a:avLst/>
          </a:prstGeom>
          <a:gradFill flip="none" rotWithShape="1">
            <a:gsLst>
              <a:gs pos="15000">
                <a:schemeClr val="bg1"/>
              </a:gs>
              <a:gs pos="68000">
                <a:schemeClr val="bg1">
                  <a:alpha val="75000"/>
                </a:schemeClr>
              </a:gs>
              <a:gs pos="83000">
                <a:schemeClr val="bg1">
                  <a:alpha val="9000"/>
                </a:schemeClr>
              </a:gs>
            </a:gsLst>
            <a:lin ang="16200000" scaled="1"/>
            <a:tileRect/>
          </a:gradFill>
        </p:spPr>
        <p:txBody>
          <a:bodyPr wrap="square" rtlCol="0">
            <a:spAutoFit/>
          </a:bodyPr>
          <a:lstStyle/>
          <a:p>
            <a:r>
              <a:rPr lang="en-US" sz="1867">
                <a:latin typeface="IntelOne Text Light" panose="020B0403020203020204" pitchFamily="34" charset="0"/>
              </a:rPr>
              <a:t>Will the model be </a:t>
            </a:r>
            <a:br>
              <a:rPr lang="en-US" sz="1867">
                <a:latin typeface="IntelOne Text Light" panose="020B0403020203020204" pitchFamily="34" charset="0"/>
              </a:rPr>
            </a:br>
            <a:r>
              <a:rPr lang="en-US" sz="1867">
                <a:latin typeface="IntelOne Text Light" panose="020B0403020203020204" pitchFamily="34" charset="0"/>
              </a:rPr>
              <a:t>deployed where there are concerns about its security or sovereignty?</a:t>
            </a:r>
          </a:p>
        </p:txBody>
      </p:sp>
      <p:sp>
        <p:nvSpPr>
          <p:cNvPr id="14" name="TextBox 13">
            <a:extLst>
              <a:ext uri="{FF2B5EF4-FFF2-40B4-BE49-F238E27FC236}">
                <a16:creationId xmlns:a16="http://schemas.microsoft.com/office/drawing/2014/main" id="{27FB0400-0C7C-68FA-735A-9387990EAEA5}"/>
              </a:ext>
            </a:extLst>
          </p:cNvPr>
          <p:cNvSpPr txBox="1"/>
          <p:nvPr/>
        </p:nvSpPr>
        <p:spPr>
          <a:xfrm>
            <a:off x="1753887" y="4984380"/>
            <a:ext cx="3888663" cy="666977"/>
          </a:xfrm>
          <a:prstGeom prst="rect">
            <a:avLst/>
          </a:prstGeom>
          <a:gradFill>
            <a:gsLst>
              <a:gs pos="15000">
                <a:schemeClr val="bg1"/>
              </a:gs>
              <a:gs pos="47000">
                <a:schemeClr val="bg1">
                  <a:alpha val="75000"/>
                </a:schemeClr>
              </a:gs>
              <a:gs pos="83000">
                <a:srgbClr val="EAEAEA">
                  <a:alpha val="20000"/>
                </a:srgbClr>
              </a:gs>
            </a:gsLst>
            <a:path path="circle">
              <a:fillToRect l="50000" t="50000" r="50000" b="50000"/>
            </a:path>
          </a:gradFill>
        </p:spPr>
        <p:txBody>
          <a:bodyPr wrap="square" rtlCol="0">
            <a:spAutoFit/>
          </a:bodyPr>
          <a:lstStyle/>
          <a:p>
            <a:r>
              <a:rPr lang="en-US" sz="1867">
                <a:latin typeface="IntelOne Text Light" panose="020B0403020203020204" pitchFamily="34" charset="0"/>
              </a:rPr>
              <a:t>Do regulations require an elevated standard of care or audit record?</a:t>
            </a:r>
          </a:p>
        </p:txBody>
      </p:sp>
    </p:spTree>
    <p:extLst>
      <p:ext uri="{BB962C8B-B14F-4D97-AF65-F5344CB8AC3E}">
        <p14:creationId xmlns:p14="http://schemas.microsoft.com/office/powerpoint/2010/main" val="340226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69A5D-2C7D-8B84-17E9-3E81689CABF6}"/>
              </a:ext>
            </a:extLst>
          </p:cNvPr>
          <p:cNvSpPr/>
          <p:nvPr/>
        </p:nvSpPr>
        <p:spPr>
          <a:xfrm>
            <a:off x="304800" y="3130828"/>
            <a:ext cx="1345324" cy="456874"/>
          </a:xfrm>
          <a:prstGeom prst="rect">
            <a:avLst/>
          </a:prstGeom>
          <a:solidFill>
            <a:srgbClr val="8F5DA2"/>
          </a:solidFill>
          <a:ln w="19050">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1200">
                <a:solidFill>
                  <a:schemeClr val="bg1"/>
                </a:solidFill>
                <a:latin typeface="IntelOne Text Light" panose="020B0403020203020204" pitchFamily="34" charset="0"/>
              </a:rPr>
              <a:t>Party 1</a:t>
            </a:r>
          </a:p>
          <a:p>
            <a:pPr algn="ctr" defTabSz="304815"/>
            <a:r>
              <a:rPr lang="en-US" sz="1200">
                <a:solidFill>
                  <a:schemeClr val="bg1"/>
                </a:solidFill>
                <a:latin typeface="IntelOne Text Light" panose="020B0403020203020204" pitchFamily="34" charset="0"/>
              </a:rPr>
              <a:t>Encrypted Data</a:t>
            </a:r>
          </a:p>
        </p:txBody>
      </p:sp>
      <p:sp>
        <p:nvSpPr>
          <p:cNvPr id="11" name="Rectangle 10">
            <a:extLst>
              <a:ext uri="{FF2B5EF4-FFF2-40B4-BE49-F238E27FC236}">
                <a16:creationId xmlns:a16="http://schemas.microsoft.com/office/drawing/2014/main" id="{28B24E53-F798-081D-6F1D-067054B63090}"/>
              </a:ext>
            </a:extLst>
          </p:cNvPr>
          <p:cNvSpPr/>
          <p:nvPr/>
        </p:nvSpPr>
        <p:spPr>
          <a:xfrm>
            <a:off x="4339149" y="3475493"/>
            <a:ext cx="576823" cy="343100"/>
          </a:xfrm>
          <a:prstGeom prst="rect">
            <a:avLst/>
          </a:prstGeom>
          <a:solidFill>
            <a:schemeClr val="bg1">
              <a:lumMod val="9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322A603-3342-D675-D75E-A5ECF0DB3262}"/>
              </a:ext>
            </a:extLst>
          </p:cNvPr>
          <p:cNvSpPr/>
          <p:nvPr/>
        </p:nvSpPr>
        <p:spPr>
          <a:xfrm>
            <a:off x="6464409" y="3477292"/>
            <a:ext cx="576823" cy="343100"/>
          </a:xfrm>
          <a:prstGeom prst="rect">
            <a:avLst/>
          </a:prstGeom>
          <a:solidFill>
            <a:srgbClr val="EEE9FD"/>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067411-AC49-12D4-827A-94BBC03405F3}"/>
              </a:ext>
            </a:extLst>
          </p:cNvPr>
          <p:cNvSpPr>
            <a:spLocks noGrp="1"/>
          </p:cNvSpPr>
          <p:nvPr>
            <p:ph type="title"/>
          </p:nvPr>
        </p:nvSpPr>
        <p:spPr/>
        <p:txBody>
          <a:bodyPr>
            <a:normAutofit/>
          </a:bodyPr>
          <a:lstStyle/>
          <a:p>
            <a:pPr defTabSz="914400"/>
            <a:r>
              <a:rPr lang="en-US">
                <a:solidFill>
                  <a:schemeClr val="tx2"/>
                </a:solidFill>
                <a:latin typeface="IntelOne Display Light" panose="020B0403020203020204" pitchFamily="34" charset="0"/>
              </a:rPr>
              <a:t>Example Confidential AI Use Cases</a:t>
            </a:r>
          </a:p>
        </p:txBody>
      </p:sp>
      <p:sp>
        <p:nvSpPr>
          <p:cNvPr id="170" name="Freeform: Shape 169">
            <a:extLst>
              <a:ext uri="{FF2B5EF4-FFF2-40B4-BE49-F238E27FC236}">
                <a16:creationId xmlns:a16="http://schemas.microsoft.com/office/drawing/2014/main" id="{C42887BE-52EE-0328-08DD-4CEBB463A78E}"/>
              </a:ext>
            </a:extLst>
          </p:cNvPr>
          <p:cNvSpPr/>
          <p:nvPr/>
        </p:nvSpPr>
        <p:spPr>
          <a:xfrm>
            <a:off x="4661451" y="3936229"/>
            <a:ext cx="430053" cy="1186929"/>
          </a:xfrm>
          <a:custGeom>
            <a:avLst/>
            <a:gdLst>
              <a:gd name="connsiteX0" fmla="*/ 0 w 315310"/>
              <a:gd name="connsiteY0" fmla="*/ 0 h 693682"/>
              <a:gd name="connsiteX1" fmla="*/ 0 w 315310"/>
              <a:gd name="connsiteY1" fmla="*/ 693682 h 693682"/>
              <a:gd name="connsiteX2" fmla="*/ 315310 w 315310"/>
              <a:gd name="connsiteY2" fmla="*/ 693682 h 693682"/>
            </a:gdLst>
            <a:ahLst/>
            <a:cxnLst>
              <a:cxn ang="0">
                <a:pos x="connsiteX0" y="connsiteY0"/>
              </a:cxn>
              <a:cxn ang="0">
                <a:pos x="connsiteX1" y="connsiteY1"/>
              </a:cxn>
              <a:cxn ang="0">
                <a:pos x="connsiteX2" y="connsiteY2"/>
              </a:cxn>
            </a:cxnLst>
            <a:rect l="l" t="t" r="r" b="b"/>
            <a:pathLst>
              <a:path w="315310" h="693682">
                <a:moveTo>
                  <a:pt x="0" y="0"/>
                </a:moveTo>
                <a:lnTo>
                  <a:pt x="0" y="693682"/>
                </a:lnTo>
                <a:lnTo>
                  <a:pt x="315310" y="693682"/>
                </a:lnTo>
              </a:path>
            </a:pathLst>
          </a:custGeom>
          <a:noFill/>
          <a:ln w="28575">
            <a:solidFill>
              <a:srgbClr val="0054AE"/>
            </a:solidFill>
            <a:prstDash val="soli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5" name="TextBox 4">
            <a:extLst>
              <a:ext uri="{FF2B5EF4-FFF2-40B4-BE49-F238E27FC236}">
                <a16:creationId xmlns:a16="http://schemas.microsoft.com/office/drawing/2014/main" id="{48D45841-1C28-885B-05F8-2C943B8D3BD4}"/>
              </a:ext>
            </a:extLst>
          </p:cNvPr>
          <p:cNvSpPr txBox="1"/>
          <p:nvPr/>
        </p:nvSpPr>
        <p:spPr>
          <a:xfrm>
            <a:off x="5406904" y="1562413"/>
            <a:ext cx="1704692" cy="707886"/>
          </a:xfrm>
          <a:prstGeom prst="rect">
            <a:avLst/>
          </a:prstGeom>
          <a:noFill/>
        </p:spPr>
        <p:txBody>
          <a:bodyPr wrap="square" rtlCol="0">
            <a:spAutoFit/>
          </a:bodyPr>
          <a:lstStyle/>
          <a:p>
            <a:pPr defTabSz="304815"/>
            <a:r>
              <a:rPr lang="en-US" sz="2000">
                <a:solidFill>
                  <a:schemeClr val="accent1"/>
                </a:solidFill>
                <a:latin typeface="IntelOne Display Medium" panose="020B0703020203020204" pitchFamily="34" charset="0"/>
              </a:rPr>
              <a:t>Federated Learning</a:t>
            </a:r>
          </a:p>
        </p:txBody>
      </p:sp>
      <p:pic>
        <p:nvPicPr>
          <p:cNvPr id="93" name="Graphic 92" descr="Hospital outline">
            <a:extLst>
              <a:ext uri="{FF2B5EF4-FFF2-40B4-BE49-F238E27FC236}">
                <a16:creationId xmlns:a16="http://schemas.microsoft.com/office/drawing/2014/main" id="{F2BFAAE2-EEFC-DC58-8457-1725CA49EC8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777" y="2749568"/>
            <a:ext cx="609600" cy="609600"/>
          </a:xfrm>
          <a:prstGeom prst="rect">
            <a:avLst/>
          </a:prstGeom>
        </p:spPr>
      </p:pic>
      <p:pic>
        <p:nvPicPr>
          <p:cNvPr id="94" name="Graphic 93" descr="Hospital outline">
            <a:extLst>
              <a:ext uri="{FF2B5EF4-FFF2-40B4-BE49-F238E27FC236}">
                <a16:creationId xmlns:a16="http://schemas.microsoft.com/office/drawing/2014/main" id="{35486991-09CC-D85B-881C-FB8C97B44E5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9646" y="2749568"/>
            <a:ext cx="609600" cy="609600"/>
          </a:xfrm>
          <a:prstGeom prst="rect">
            <a:avLst/>
          </a:prstGeom>
        </p:spPr>
      </p:pic>
      <p:sp>
        <p:nvSpPr>
          <p:cNvPr id="96" name="Frame 95">
            <a:extLst>
              <a:ext uri="{FF2B5EF4-FFF2-40B4-BE49-F238E27FC236}">
                <a16:creationId xmlns:a16="http://schemas.microsoft.com/office/drawing/2014/main" id="{6DB00B9B-5E88-B992-CA5F-4C96FF231634}"/>
              </a:ext>
            </a:extLst>
          </p:cNvPr>
          <p:cNvSpPr/>
          <p:nvPr/>
        </p:nvSpPr>
        <p:spPr>
          <a:xfrm>
            <a:off x="4240079" y="3376815"/>
            <a:ext cx="1328681" cy="548907"/>
          </a:xfrm>
          <a:prstGeom prst="frame">
            <a:avLst>
              <a:gd name="adj1" fmla="val 9567"/>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129" name="TextBox 128">
            <a:extLst>
              <a:ext uri="{FF2B5EF4-FFF2-40B4-BE49-F238E27FC236}">
                <a16:creationId xmlns:a16="http://schemas.microsoft.com/office/drawing/2014/main" id="{3ACCCF30-90F2-967A-383C-19141CED9CD1}"/>
              </a:ext>
            </a:extLst>
          </p:cNvPr>
          <p:cNvSpPr txBox="1"/>
          <p:nvPr/>
        </p:nvSpPr>
        <p:spPr>
          <a:xfrm>
            <a:off x="4190922" y="3446517"/>
            <a:ext cx="873276" cy="430887"/>
          </a:xfrm>
          <a:prstGeom prst="rect">
            <a:avLst/>
          </a:prstGeom>
          <a:noFill/>
        </p:spPr>
        <p:txBody>
          <a:bodyPr wrap="square" rtlCol="0">
            <a:spAutoFit/>
          </a:bodyPr>
          <a:lstStyle/>
          <a:p>
            <a:pPr algn="ctr" defTabSz="304815"/>
            <a:r>
              <a:rPr lang="en-US" sz="1100">
                <a:solidFill>
                  <a:srgbClr val="000000"/>
                </a:solidFill>
                <a:latin typeface="IntelOne Text Light" panose="020B0403020203020204" pitchFamily="34" charset="0"/>
              </a:rPr>
              <a:t>Party 1 Data</a:t>
            </a:r>
          </a:p>
        </p:txBody>
      </p:sp>
      <p:sp>
        <p:nvSpPr>
          <p:cNvPr id="130" name="Frame 129">
            <a:extLst>
              <a:ext uri="{FF2B5EF4-FFF2-40B4-BE49-F238E27FC236}">
                <a16:creationId xmlns:a16="http://schemas.microsoft.com/office/drawing/2014/main" id="{AFD92A90-12D3-FC3B-89FA-F9246535B8D0}"/>
              </a:ext>
            </a:extLst>
          </p:cNvPr>
          <p:cNvSpPr/>
          <p:nvPr/>
        </p:nvSpPr>
        <p:spPr>
          <a:xfrm>
            <a:off x="6352658" y="3376815"/>
            <a:ext cx="1328681" cy="548907"/>
          </a:xfrm>
          <a:prstGeom prst="frame">
            <a:avLst>
              <a:gd name="adj1" fmla="val 9567"/>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163" name="TextBox 162">
            <a:extLst>
              <a:ext uri="{FF2B5EF4-FFF2-40B4-BE49-F238E27FC236}">
                <a16:creationId xmlns:a16="http://schemas.microsoft.com/office/drawing/2014/main" id="{72BB6F9A-2DB0-9C66-E3C6-58ECEC5E55DA}"/>
              </a:ext>
            </a:extLst>
          </p:cNvPr>
          <p:cNvSpPr txBox="1"/>
          <p:nvPr/>
        </p:nvSpPr>
        <p:spPr>
          <a:xfrm>
            <a:off x="6321278" y="3445252"/>
            <a:ext cx="873276" cy="430887"/>
          </a:xfrm>
          <a:prstGeom prst="rect">
            <a:avLst/>
          </a:prstGeom>
          <a:noFill/>
        </p:spPr>
        <p:txBody>
          <a:bodyPr wrap="square" rtlCol="0">
            <a:spAutoFit/>
          </a:bodyPr>
          <a:lstStyle/>
          <a:p>
            <a:pPr algn="ctr" defTabSz="304815"/>
            <a:r>
              <a:rPr lang="en-US" sz="1100">
                <a:solidFill>
                  <a:srgbClr val="000000"/>
                </a:solidFill>
                <a:latin typeface="IntelOne Text Light" panose="020B0403020203020204" pitchFamily="34" charset="0"/>
              </a:rPr>
              <a:t>Party 2 Data</a:t>
            </a:r>
          </a:p>
        </p:txBody>
      </p:sp>
      <p:sp>
        <p:nvSpPr>
          <p:cNvPr id="166" name="Frame 165">
            <a:extLst>
              <a:ext uri="{FF2B5EF4-FFF2-40B4-BE49-F238E27FC236}">
                <a16:creationId xmlns:a16="http://schemas.microsoft.com/office/drawing/2014/main" id="{D5B8DB67-D7E8-8326-7C64-3E4052A0C1DF}"/>
              </a:ext>
            </a:extLst>
          </p:cNvPr>
          <p:cNvSpPr/>
          <p:nvPr/>
        </p:nvSpPr>
        <p:spPr>
          <a:xfrm>
            <a:off x="5126624" y="4628538"/>
            <a:ext cx="1734677" cy="722130"/>
          </a:xfrm>
          <a:prstGeom prst="frame">
            <a:avLst>
              <a:gd name="adj1" fmla="val 7015"/>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r>
              <a:rPr lang="en-US" sz="2133" kern="0">
                <a:solidFill>
                  <a:srgbClr val="FFFFFF"/>
                </a:solidFill>
                <a:latin typeface="IntelOne Text Light"/>
              </a:rPr>
              <a:t>y</a:t>
            </a:r>
          </a:p>
        </p:txBody>
      </p:sp>
      <p:sp>
        <p:nvSpPr>
          <p:cNvPr id="167" name="Oval 166">
            <a:extLst>
              <a:ext uri="{FF2B5EF4-FFF2-40B4-BE49-F238E27FC236}">
                <a16:creationId xmlns:a16="http://schemas.microsoft.com/office/drawing/2014/main" id="{86BB23A9-CB9E-890F-EDE2-ABCE1E42DB6A}"/>
              </a:ext>
            </a:extLst>
          </p:cNvPr>
          <p:cNvSpPr/>
          <p:nvPr/>
        </p:nvSpPr>
        <p:spPr>
          <a:xfrm>
            <a:off x="4584282" y="4170297"/>
            <a:ext cx="168088" cy="168088"/>
          </a:xfrm>
          <a:prstGeom prst="ellipse">
            <a:avLst/>
          </a:prstGeom>
          <a:solidFill>
            <a:srgbClr val="8F5DA2"/>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168" name="Oval 167">
            <a:extLst>
              <a:ext uri="{FF2B5EF4-FFF2-40B4-BE49-F238E27FC236}">
                <a16:creationId xmlns:a16="http://schemas.microsoft.com/office/drawing/2014/main" id="{AA79E537-5CCD-994D-20F6-824B6A262ACE}"/>
              </a:ext>
            </a:extLst>
          </p:cNvPr>
          <p:cNvSpPr/>
          <p:nvPr/>
        </p:nvSpPr>
        <p:spPr>
          <a:xfrm>
            <a:off x="4584282" y="4476851"/>
            <a:ext cx="168088" cy="168088"/>
          </a:xfrm>
          <a:prstGeom prst="ellipse">
            <a:avLst/>
          </a:prstGeom>
          <a:solidFill>
            <a:srgbClr val="8F5DA2"/>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169" name="Oval 168">
            <a:extLst>
              <a:ext uri="{FF2B5EF4-FFF2-40B4-BE49-F238E27FC236}">
                <a16:creationId xmlns:a16="http://schemas.microsoft.com/office/drawing/2014/main" id="{E13F5AF9-DA28-263A-ED06-CE3577D76C3B}"/>
              </a:ext>
            </a:extLst>
          </p:cNvPr>
          <p:cNvSpPr/>
          <p:nvPr/>
        </p:nvSpPr>
        <p:spPr>
          <a:xfrm>
            <a:off x="4584282" y="4783404"/>
            <a:ext cx="168088" cy="168088"/>
          </a:xfrm>
          <a:prstGeom prst="ellipse">
            <a:avLst/>
          </a:prstGeom>
          <a:solidFill>
            <a:srgbClr val="8F5DA2"/>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203" name="Freeform: Shape 202">
            <a:extLst>
              <a:ext uri="{FF2B5EF4-FFF2-40B4-BE49-F238E27FC236}">
                <a16:creationId xmlns:a16="http://schemas.microsoft.com/office/drawing/2014/main" id="{D6BE464D-C79B-6AFE-6453-DCBCAC2D55AE}"/>
              </a:ext>
            </a:extLst>
          </p:cNvPr>
          <p:cNvSpPr/>
          <p:nvPr/>
        </p:nvSpPr>
        <p:spPr>
          <a:xfrm flipH="1">
            <a:off x="6950426" y="3943368"/>
            <a:ext cx="430053" cy="1186929"/>
          </a:xfrm>
          <a:custGeom>
            <a:avLst/>
            <a:gdLst>
              <a:gd name="connsiteX0" fmla="*/ 0 w 315310"/>
              <a:gd name="connsiteY0" fmla="*/ 0 h 693682"/>
              <a:gd name="connsiteX1" fmla="*/ 0 w 315310"/>
              <a:gd name="connsiteY1" fmla="*/ 693682 h 693682"/>
              <a:gd name="connsiteX2" fmla="*/ 315310 w 315310"/>
              <a:gd name="connsiteY2" fmla="*/ 693682 h 693682"/>
            </a:gdLst>
            <a:ahLst/>
            <a:cxnLst>
              <a:cxn ang="0">
                <a:pos x="connsiteX0" y="connsiteY0"/>
              </a:cxn>
              <a:cxn ang="0">
                <a:pos x="connsiteX1" y="connsiteY1"/>
              </a:cxn>
              <a:cxn ang="0">
                <a:pos x="connsiteX2" y="connsiteY2"/>
              </a:cxn>
            </a:cxnLst>
            <a:rect l="l" t="t" r="r" b="b"/>
            <a:pathLst>
              <a:path w="315310" h="693682">
                <a:moveTo>
                  <a:pt x="0" y="0"/>
                </a:moveTo>
                <a:lnTo>
                  <a:pt x="0" y="693682"/>
                </a:lnTo>
                <a:lnTo>
                  <a:pt x="315310" y="693682"/>
                </a:lnTo>
              </a:path>
            </a:pathLst>
          </a:custGeom>
          <a:noFill/>
          <a:ln w="28575">
            <a:solidFill>
              <a:srgbClr val="0054AE"/>
            </a:solidFill>
            <a:prstDash val="soli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204" name="Oval 203">
            <a:extLst>
              <a:ext uri="{FF2B5EF4-FFF2-40B4-BE49-F238E27FC236}">
                <a16:creationId xmlns:a16="http://schemas.microsoft.com/office/drawing/2014/main" id="{BCC67B07-FEA1-5CE9-8BF8-0551A1585490}"/>
              </a:ext>
            </a:extLst>
          </p:cNvPr>
          <p:cNvSpPr/>
          <p:nvPr/>
        </p:nvSpPr>
        <p:spPr>
          <a:xfrm>
            <a:off x="7293675" y="4177436"/>
            <a:ext cx="168088" cy="168088"/>
          </a:xfrm>
          <a:prstGeom prst="ellipse">
            <a:avLst/>
          </a:prstGeom>
          <a:solidFill>
            <a:srgbClr val="EEE9FD"/>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205" name="Oval 204">
            <a:extLst>
              <a:ext uri="{FF2B5EF4-FFF2-40B4-BE49-F238E27FC236}">
                <a16:creationId xmlns:a16="http://schemas.microsoft.com/office/drawing/2014/main" id="{EDA01AC2-75A3-D53B-9C57-80DDCE047A2C}"/>
              </a:ext>
            </a:extLst>
          </p:cNvPr>
          <p:cNvSpPr/>
          <p:nvPr/>
        </p:nvSpPr>
        <p:spPr>
          <a:xfrm>
            <a:off x="7293675" y="4483989"/>
            <a:ext cx="168088" cy="168088"/>
          </a:xfrm>
          <a:prstGeom prst="ellipse">
            <a:avLst/>
          </a:prstGeom>
          <a:solidFill>
            <a:srgbClr val="EEE9FD"/>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206" name="Oval 205">
            <a:extLst>
              <a:ext uri="{FF2B5EF4-FFF2-40B4-BE49-F238E27FC236}">
                <a16:creationId xmlns:a16="http://schemas.microsoft.com/office/drawing/2014/main" id="{FD0A9F63-E85E-924A-27B7-88861D097B09}"/>
              </a:ext>
            </a:extLst>
          </p:cNvPr>
          <p:cNvSpPr/>
          <p:nvPr/>
        </p:nvSpPr>
        <p:spPr>
          <a:xfrm>
            <a:off x="7293675" y="4790542"/>
            <a:ext cx="168088" cy="168088"/>
          </a:xfrm>
          <a:prstGeom prst="ellipse">
            <a:avLst/>
          </a:prstGeom>
          <a:solidFill>
            <a:srgbClr val="EEE9FD"/>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207" name="TextBox 206">
            <a:extLst>
              <a:ext uri="{FF2B5EF4-FFF2-40B4-BE49-F238E27FC236}">
                <a16:creationId xmlns:a16="http://schemas.microsoft.com/office/drawing/2014/main" id="{AB92A47C-9DBA-BFB4-11E5-E825955B6B5A}"/>
              </a:ext>
            </a:extLst>
          </p:cNvPr>
          <p:cNvSpPr txBox="1"/>
          <p:nvPr/>
        </p:nvSpPr>
        <p:spPr>
          <a:xfrm>
            <a:off x="3688972" y="4359593"/>
            <a:ext cx="969577" cy="584968"/>
          </a:xfrm>
          <a:prstGeom prst="rect">
            <a:avLst/>
          </a:prstGeom>
          <a:noFill/>
        </p:spPr>
        <p:txBody>
          <a:bodyPr wrap="square" rtlCol="0">
            <a:spAutoFit/>
          </a:bodyPr>
          <a:lstStyle/>
          <a:p>
            <a:pPr algn="ctr" defTabSz="304815"/>
            <a:r>
              <a:rPr lang="en-US" sz="1067" dirty="0">
                <a:solidFill>
                  <a:srgbClr val="000000"/>
                </a:solidFill>
                <a:latin typeface="IntelOne Text Light" panose="020B0403020203020204" pitchFamily="34" charset="0"/>
              </a:rPr>
              <a:t>Updated parameter weights</a:t>
            </a:r>
          </a:p>
        </p:txBody>
      </p:sp>
      <p:sp>
        <p:nvSpPr>
          <p:cNvPr id="208" name="TextBox 207">
            <a:extLst>
              <a:ext uri="{FF2B5EF4-FFF2-40B4-BE49-F238E27FC236}">
                <a16:creationId xmlns:a16="http://schemas.microsoft.com/office/drawing/2014/main" id="{03FBBE24-0199-479C-99F3-ABD69FDD88BD}"/>
              </a:ext>
            </a:extLst>
          </p:cNvPr>
          <p:cNvSpPr txBox="1"/>
          <p:nvPr/>
        </p:nvSpPr>
        <p:spPr>
          <a:xfrm>
            <a:off x="5467602" y="5415832"/>
            <a:ext cx="1208687"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Master Model</a:t>
            </a:r>
          </a:p>
        </p:txBody>
      </p:sp>
      <p:sp>
        <p:nvSpPr>
          <p:cNvPr id="210" name="TextBox 209">
            <a:extLst>
              <a:ext uri="{FF2B5EF4-FFF2-40B4-BE49-F238E27FC236}">
                <a16:creationId xmlns:a16="http://schemas.microsoft.com/office/drawing/2014/main" id="{34457CDC-FBE4-03BF-DF7D-6C36DC688953}"/>
              </a:ext>
            </a:extLst>
          </p:cNvPr>
          <p:cNvSpPr txBox="1"/>
          <p:nvPr/>
        </p:nvSpPr>
        <p:spPr>
          <a:xfrm rot="16200000">
            <a:off x="3784899" y="3518932"/>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211" name="TextBox 210">
            <a:extLst>
              <a:ext uri="{FF2B5EF4-FFF2-40B4-BE49-F238E27FC236}">
                <a16:creationId xmlns:a16="http://schemas.microsoft.com/office/drawing/2014/main" id="{2BDF3A6C-559F-B9A2-D1A9-F6F345426509}"/>
              </a:ext>
            </a:extLst>
          </p:cNvPr>
          <p:cNvSpPr txBox="1"/>
          <p:nvPr/>
        </p:nvSpPr>
        <p:spPr>
          <a:xfrm rot="16200000">
            <a:off x="5904492" y="3515429"/>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212" name="TextBox 211">
            <a:extLst>
              <a:ext uri="{FF2B5EF4-FFF2-40B4-BE49-F238E27FC236}">
                <a16:creationId xmlns:a16="http://schemas.microsoft.com/office/drawing/2014/main" id="{A05EE276-1AB4-F2EC-FECF-1E1793C66F2B}"/>
              </a:ext>
            </a:extLst>
          </p:cNvPr>
          <p:cNvSpPr txBox="1"/>
          <p:nvPr/>
        </p:nvSpPr>
        <p:spPr>
          <a:xfrm rot="16200000">
            <a:off x="4702806" y="4710111"/>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1024" name="Oval 1023">
            <a:extLst>
              <a:ext uri="{FF2B5EF4-FFF2-40B4-BE49-F238E27FC236}">
                <a16:creationId xmlns:a16="http://schemas.microsoft.com/office/drawing/2014/main" id="{B3BC58AA-16AD-E162-CFF6-9F6ACF920CAC}"/>
              </a:ext>
            </a:extLst>
          </p:cNvPr>
          <p:cNvSpPr/>
          <p:nvPr/>
        </p:nvSpPr>
        <p:spPr>
          <a:xfrm>
            <a:off x="4904940" y="1700149"/>
            <a:ext cx="369493" cy="3694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2133">
                <a:solidFill>
                  <a:srgbClr val="FEFFFF"/>
                </a:solidFill>
                <a:latin typeface="IntelOne Display Medium" panose="020B0703020203020204" pitchFamily="34" charset="0"/>
              </a:rPr>
              <a:t>2</a:t>
            </a:r>
          </a:p>
        </p:txBody>
      </p:sp>
      <p:sp>
        <p:nvSpPr>
          <p:cNvPr id="4" name="TextBox 3">
            <a:extLst>
              <a:ext uri="{FF2B5EF4-FFF2-40B4-BE49-F238E27FC236}">
                <a16:creationId xmlns:a16="http://schemas.microsoft.com/office/drawing/2014/main" id="{E28A3B0E-310F-AF36-E456-2D3196BCEF85}"/>
              </a:ext>
            </a:extLst>
          </p:cNvPr>
          <p:cNvSpPr txBox="1"/>
          <p:nvPr/>
        </p:nvSpPr>
        <p:spPr>
          <a:xfrm>
            <a:off x="9002610" y="1562413"/>
            <a:ext cx="2456778" cy="677108"/>
          </a:xfrm>
          <a:prstGeom prst="rect">
            <a:avLst/>
          </a:prstGeom>
          <a:noFill/>
        </p:spPr>
        <p:txBody>
          <a:bodyPr wrap="square" lIns="60960" tIns="30480" rIns="60960" bIns="30480" rtlCol="0" anchor="t">
            <a:spAutoFit/>
          </a:bodyPr>
          <a:lstStyle/>
          <a:p>
            <a:pPr defTabSz="304815"/>
            <a:r>
              <a:rPr lang="en-US" sz="2000">
                <a:solidFill>
                  <a:schemeClr val="accent1"/>
                </a:solidFill>
                <a:latin typeface="IntelOne Display Medium" panose="020B0703020203020204" pitchFamily="34" charset="0"/>
              </a:rPr>
              <a:t>Confidential</a:t>
            </a:r>
          </a:p>
          <a:p>
            <a:pPr defTabSz="304815"/>
            <a:r>
              <a:rPr lang="en-US" sz="2000">
                <a:solidFill>
                  <a:schemeClr val="accent1"/>
                </a:solidFill>
                <a:latin typeface="IntelOne Display Medium" panose="020B0703020203020204" pitchFamily="34" charset="0"/>
              </a:rPr>
              <a:t>Inference &amp; Query</a:t>
            </a:r>
          </a:p>
        </p:txBody>
      </p:sp>
      <p:sp>
        <p:nvSpPr>
          <p:cNvPr id="48" name="Frame 47">
            <a:extLst>
              <a:ext uri="{FF2B5EF4-FFF2-40B4-BE49-F238E27FC236}">
                <a16:creationId xmlns:a16="http://schemas.microsoft.com/office/drawing/2014/main" id="{D067D572-C814-E290-23D1-FD9069D4F36E}"/>
              </a:ext>
            </a:extLst>
          </p:cNvPr>
          <p:cNvSpPr/>
          <p:nvPr/>
        </p:nvSpPr>
        <p:spPr>
          <a:xfrm>
            <a:off x="9010481" y="4265947"/>
            <a:ext cx="2123090" cy="1078093"/>
          </a:xfrm>
          <a:prstGeom prst="frame">
            <a:avLst>
              <a:gd name="adj1" fmla="val 4580"/>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81" name="Frame 80">
            <a:extLst>
              <a:ext uri="{FF2B5EF4-FFF2-40B4-BE49-F238E27FC236}">
                <a16:creationId xmlns:a16="http://schemas.microsoft.com/office/drawing/2014/main" id="{D85DC1E6-D0D4-9F06-42A6-9CBDF8900FC8}"/>
              </a:ext>
            </a:extLst>
          </p:cNvPr>
          <p:cNvSpPr/>
          <p:nvPr/>
        </p:nvSpPr>
        <p:spPr>
          <a:xfrm>
            <a:off x="9010481" y="3130828"/>
            <a:ext cx="2123090" cy="548907"/>
          </a:xfrm>
          <a:prstGeom prst="frame">
            <a:avLst>
              <a:gd name="adj1" fmla="val 9567"/>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82" name="TextBox 81">
            <a:extLst>
              <a:ext uri="{FF2B5EF4-FFF2-40B4-BE49-F238E27FC236}">
                <a16:creationId xmlns:a16="http://schemas.microsoft.com/office/drawing/2014/main" id="{03BFE1B0-EDF7-CC38-2083-2E9F0C6D6C2D}"/>
              </a:ext>
            </a:extLst>
          </p:cNvPr>
          <p:cNvSpPr txBox="1"/>
          <p:nvPr/>
        </p:nvSpPr>
        <p:spPr>
          <a:xfrm rot="16200000">
            <a:off x="8554604" y="4664094"/>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83" name="TextBox 82">
            <a:extLst>
              <a:ext uri="{FF2B5EF4-FFF2-40B4-BE49-F238E27FC236}">
                <a16:creationId xmlns:a16="http://schemas.microsoft.com/office/drawing/2014/main" id="{DDCA5051-8344-DD0B-35E1-C4FFD8B78877}"/>
              </a:ext>
            </a:extLst>
          </p:cNvPr>
          <p:cNvSpPr txBox="1"/>
          <p:nvPr/>
        </p:nvSpPr>
        <p:spPr>
          <a:xfrm rot="16200000">
            <a:off x="8561609" y="3220671"/>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84" name="TextBox 83">
            <a:extLst>
              <a:ext uri="{FF2B5EF4-FFF2-40B4-BE49-F238E27FC236}">
                <a16:creationId xmlns:a16="http://schemas.microsoft.com/office/drawing/2014/main" id="{100DD81B-DC30-25B8-0A8D-59CED044E728}"/>
              </a:ext>
            </a:extLst>
          </p:cNvPr>
          <p:cNvSpPr txBox="1"/>
          <p:nvPr/>
        </p:nvSpPr>
        <p:spPr>
          <a:xfrm>
            <a:off x="9154124" y="3174449"/>
            <a:ext cx="650779" cy="461665"/>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Model Query</a:t>
            </a:r>
          </a:p>
        </p:txBody>
      </p:sp>
      <p:sp>
        <p:nvSpPr>
          <p:cNvPr id="85" name="TextBox 84">
            <a:extLst>
              <a:ext uri="{FF2B5EF4-FFF2-40B4-BE49-F238E27FC236}">
                <a16:creationId xmlns:a16="http://schemas.microsoft.com/office/drawing/2014/main" id="{6ECA13DB-A573-758C-3830-61420DCE5C7E}"/>
              </a:ext>
            </a:extLst>
          </p:cNvPr>
          <p:cNvSpPr txBox="1"/>
          <p:nvPr/>
        </p:nvSpPr>
        <p:spPr>
          <a:xfrm>
            <a:off x="10116711" y="3174449"/>
            <a:ext cx="933698" cy="461665"/>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Model Response</a:t>
            </a:r>
          </a:p>
        </p:txBody>
      </p:sp>
      <p:cxnSp>
        <p:nvCxnSpPr>
          <p:cNvPr id="87" name="Straight Connector 86">
            <a:extLst>
              <a:ext uri="{FF2B5EF4-FFF2-40B4-BE49-F238E27FC236}">
                <a16:creationId xmlns:a16="http://schemas.microsoft.com/office/drawing/2014/main" id="{73D3AD44-374D-2112-6FF9-185BE3F0FDCD}"/>
              </a:ext>
            </a:extLst>
          </p:cNvPr>
          <p:cNvCxnSpPr>
            <a:cxnSpLocks/>
          </p:cNvCxnSpPr>
          <p:nvPr/>
        </p:nvCxnSpPr>
        <p:spPr>
          <a:xfrm>
            <a:off x="9465932" y="3669224"/>
            <a:ext cx="0" cy="54864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8" name="Freeform: Shape 87">
            <a:extLst>
              <a:ext uri="{FF2B5EF4-FFF2-40B4-BE49-F238E27FC236}">
                <a16:creationId xmlns:a16="http://schemas.microsoft.com/office/drawing/2014/main" id="{4CBA4175-C55A-8BF2-2770-D1920C399270}"/>
              </a:ext>
            </a:extLst>
          </p:cNvPr>
          <p:cNvSpPr/>
          <p:nvPr/>
        </p:nvSpPr>
        <p:spPr>
          <a:xfrm>
            <a:off x="9465932" y="4339519"/>
            <a:ext cx="210207" cy="462455"/>
          </a:xfrm>
          <a:custGeom>
            <a:avLst/>
            <a:gdLst>
              <a:gd name="connsiteX0" fmla="*/ 0 w 315310"/>
              <a:gd name="connsiteY0" fmla="*/ 0 h 693682"/>
              <a:gd name="connsiteX1" fmla="*/ 0 w 315310"/>
              <a:gd name="connsiteY1" fmla="*/ 693682 h 693682"/>
              <a:gd name="connsiteX2" fmla="*/ 315310 w 315310"/>
              <a:gd name="connsiteY2" fmla="*/ 693682 h 693682"/>
            </a:gdLst>
            <a:ahLst/>
            <a:cxnLst>
              <a:cxn ang="0">
                <a:pos x="connsiteX0" y="connsiteY0"/>
              </a:cxn>
              <a:cxn ang="0">
                <a:pos x="connsiteX1" y="connsiteY1"/>
              </a:cxn>
              <a:cxn ang="0">
                <a:pos x="connsiteX2" y="connsiteY2"/>
              </a:cxn>
            </a:cxnLst>
            <a:rect l="l" t="t" r="r" b="b"/>
            <a:pathLst>
              <a:path w="315310" h="693682">
                <a:moveTo>
                  <a:pt x="0" y="0"/>
                </a:moveTo>
                <a:lnTo>
                  <a:pt x="0" y="693682"/>
                </a:lnTo>
                <a:lnTo>
                  <a:pt x="315310" y="693682"/>
                </a:lnTo>
              </a:path>
            </a:pathLst>
          </a:custGeom>
          <a:noFill/>
          <a:ln>
            <a:solidFill>
              <a:srgbClr val="0054AE"/>
            </a:solidFill>
            <a:prstDash val="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89" name="Freeform: Shape 88">
            <a:extLst>
              <a:ext uri="{FF2B5EF4-FFF2-40B4-BE49-F238E27FC236}">
                <a16:creationId xmlns:a16="http://schemas.microsoft.com/office/drawing/2014/main" id="{9820C764-DA91-12D4-3EF0-AB10562D19C8}"/>
              </a:ext>
            </a:extLst>
          </p:cNvPr>
          <p:cNvSpPr/>
          <p:nvPr/>
        </p:nvSpPr>
        <p:spPr>
          <a:xfrm>
            <a:off x="10590537" y="4318499"/>
            <a:ext cx="157655" cy="504497"/>
          </a:xfrm>
          <a:custGeom>
            <a:avLst/>
            <a:gdLst>
              <a:gd name="connsiteX0" fmla="*/ 0 w 236483"/>
              <a:gd name="connsiteY0" fmla="*/ 756745 h 756745"/>
              <a:gd name="connsiteX1" fmla="*/ 236483 w 236483"/>
              <a:gd name="connsiteY1" fmla="*/ 756745 h 756745"/>
              <a:gd name="connsiteX2" fmla="*/ 236483 w 236483"/>
              <a:gd name="connsiteY2" fmla="*/ 0 h 756745"/>
            </a:gdLst>
            <a:ahLst/>
            <a:cxnLst>
              <a:cxn ang="0">
                <a:pos x="connsiteX0" y="connsiteY0"/>
              </a:cxn>
              <a:cxn ang="0">
                <a:pos x="connsiteX1" y="connsiteY1"/>
              </a:cxn>
              <a:cxn ang="0">
                <a:pos x="connsiteX2" y="connsiteY2"/>
              </a:cxn>
            </a:cxnLst>
            <a:rect l="l" t="t" r="r" b="b"/>
            <a:pathLst>
              <a:path w="236483" h="756745">
                <a:moveTo>
                  <a:pt x="0" y="756745"/>
                </a:moveTo>
                <a:lnTo>
                  <a:pt x="236483" y="756745"/>
                </a:lnTo>
                <a:lnTo>
                  <a:pt x="236483" y="0"/>
                </a:lnTo>
              </a:path>
            </a:pathLst>
          </a:custGeom>
          <a:noFill/>
          <a:ln>
            <a:solidFill>
              <a:srgbClr val="0054AE"/>
            </a:solidFill>
            <a:prstDash val="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cxnSp>
        <p:nvCxnSpPr>
          <p:cNvPr id="90" name="Straight Connector 89">
            <a:extLst>
              <a:ext uri="{FF2B5EF4-FFF2-40B4-BE49-F238E27FC236}">
                <a16:creationId xmlns:a16="http://schemas.microsoft.com/office/drawing/2014/main" id="{2CACFD9B-CF58-1E8E-6214-2540287D6388}"/>
              </a:ext>
            </a:extLst>
          </p:cNvPr>
          <p:cNvCxnSpPr>
            <a:cxnSpLocks/>
          </p:cNvCxnSpPr>
          <p:nvPr/>
        </p:nvCxnSpPr>
        <p:spPr>
          <a:xfrm flipV="1">
            <a:off x="10723669" y="3686740"/>
            <a:ext cx="0" cy="54864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1" name="TextBox 90">
            <a:extLst>
              <a:ext uri="{FF2B5EF4-FFF2-40B4-BE49-F238E27FC236}">
                <a16:creationId xmlns:a16="http://schemas.microsoft.com/office/drawing/2014/main" id="{D48DE3BF-D6F2-DD6B-E77C-24120D119FF0}"/>
              </a:ext>
            </a:extLst>
          </p:cNvPr>
          <p:cNvSpPr txBox="1"/>
          <p:nvPr/>
        </p:nvSpPr>
        <p:spPr>
          <a:xfrm>
            <a:off x="9473806" y="3854385"/>
            <a:ext cx="1249865" cy="235898"/>
          </a:xfrm>
          <a:prstGeom prst="rect">
            <a:avLst/>
          </a:prstGeom>
          <a:noFill/>
        </p:spPr>
        <p:txBody>
          <a:bodyPr wrap="square" rtlCol="0">
            <a:spAutoFit/>
          </a:bodyPr>
          <a:lstStyle/>
          <a:p>
            <a:pPr algn="ctr" defTabSz="304815"/>
            <a:r>
              <a:rPr lang="en-US" sz="933">
                <a:solidFill>
                  <a:srgbClr val="000000"/>
                </a:solidFill>
                <a:latin typeface="IntelOne Text Light" panose="020B0403020203020204" pitchFamily="34" charset="0"/>
              </a:rPr>
              <a:t>Encrypted transfer</a:t>
            </a:r>
          </a:p>
        </p:txBody>
      </p:sp>
      <p:sp>
        <p:nvSpPr>
          <p:cNvPr id="1025" name="Oval 1024">
            <a:extLst>
              <a:ext uri="{FF2B5EF4-FFF2-40B4-BE49-F238E27FC236}">
                <a16:creationId xmlns:a16="http://schemas.microsoft.com/office/drawing/2014/main" id="{FBD26E4A-1AE3-F196-6420-EAEC0868FB68}"/>
              </a:ext>
            </a:extLst>
          </p:cNvPr>
          <p:cNvSpPr/>
          <p:nvPr/>
        </p:nvSpPr>
        <p:spPr>
          <a:xfrm>
            <a:off x="8495166" y="1700148"/>
            <a:ext cx="369493" cy="3694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2133">
                <a:solidFill>
                  <a:srgbClr val="FEFFFF"/>
                </a:solidFill>
                <a:latin typeface="IntelOne Display Medium" panose="020B0703020203020204" pitchFamily="34" charset="0"/>
              </a:rPr>
              <a:t>3</a:t>
            </a:r>
          </a:p>
        </p:txBody>
      </p:sp>
      <p:sp>
        <p:nvSpPr>
          <p:cNvPr id="3" name="TextBox 2">
            <a:extLst>
              <a:ext uri="{FF2B5EF4-FFF2-40B4-BE49-F238E27FC236}">
                <a16:creationId xmlns:a16="http://schemas.microsoft.com/office/drawing/2014/main" id="{718D2537-9905-DAF5-D670-DE2D7FB3A79B}"/>
              </a:ext>
            </a:extLst>
          </p:cNvPr>
          <p:cNvSpPr txBox="1"/>
          <p:nvPr/>
        </p:nvSpPr>
        <p:spPr>
          <a:xfrm>
            <a:off x="822445" y="1562413"/>
            <a:ext cx="2456778" cy="882229"/>
          </a:xfrm>
          <a:prstGeom prst="rect">
            <a:avLst/>
          </a:prstGeom>
          <a:noFill/>
        </p:spPr>
        <p:txBody>
          <a:bodyPr wrap="square" lIns="60960" tIns="30480" rIns="60960" bIns="30480" rtlCol="0" anchor="t">
            <a:spAutoFit/>
          </a:bodyPr>
          <a:lstStyle/>
          <a:p>
            <a:pPr defTabSz="304815"/>
            <a:r>
              <a:rPr lang="en-US" sz="2000">
                <a:solidFill>
                  <a:schemeClr val="accent1"/>
                </a:solidFill>
                <a:latin typeface="IntelOne Display Medium" panose="020B0703020203020204" pitchFamily="34" charset="0"/>
              </a:rPr>
              <a:t>Confidential Model Training &amp; Tuning</a:t>
            </a:r>
          </a:p>
          <a:p>
            <a:pPr defTabSz="304815"/>
            <a:r>
              <a:rPr lang="en-US" sz="1333">
                <a:solidFill>
                  <a:srgbClr val="000000"/>
                </a:solidFill>
                <a:latin typeface="IntelOne Text Light"/>
              </a:rPr>
              <a:t>(May be single or multi-party)</a:t>
            </a:r>
            <a:endParaRPr lang="en-US" sz="1333">
              <a:solidFill>
                <a:srgbClr val="000000"/>
              </a:solidFill>
              <a:latin typeface="IntelOne Text Light" panose="020B0403020203020204" pitchFamily="34" charset="0"/>
            </a:endParaRPr>
          </a:p>
        </p:txBody>
      </p:sp>
      <p:sp>
        <p:nvSpPr>
          <p:cNvPr id="9" name="Frame 8">
            <a:extLst>
              <a:ext uri="{FF2B5EF4-FFF2-40B4-BE49-F238E27FC236}">
                <a16:creationId xmlns:a16="http://schemas.microsoft.com/office/drawing/2014/main" id="{FA7E7B0F-CE60-CE23-8AD3-7C0C2EB7523A}"/>
              </a:ext>
            </a:extLst>
          </p:cNvPr>
          <p:cNvSpPr/>
          <p:nvPr/>
        </p:nvSpPr>
        <p:spPr>
          <a:xfrm>
            <a:off x="725214" y="3927083"/>
            <a:ext cx="2123090" cy="1388143"/>
          </a:xfrm>
          <a:prstGeom prst="frame">
            <a:avLst>
              <a:gd name="adj1" fmla="val 4580"/>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10" name="Rectangle 9">
            <a:extLst>
              <a:ext uri="{FF2B5EF4-FFF2-40B4-BE49-F238E27FC236}">
                <a16:creationId xmlns:a16="http://schemas.microsoft.com/office/drawing/2014/main" id="{5632DD25-C3F7-703B-87C0-A920FBE18A45}"/>
              </a:ext>
            </a:extLst>
          </p:cNvPr>
          <p:cNvSpPr/>
          <p:nvPr/>
        </p:nvSpPr>
        <p:spPr>
          <a:xfrm>
            <a:off x="1986455" y="2836534"/>
            <a:ext cx="1345324" cy="456874"/>
          </a:xfrm>
          <a:prstGeom prst="rect">
            <a:avLst/>
          </a:prstGeom>
          <a:solidFill>
            <a:srgbClr val="EEE9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1200">
                <a:solidFill>
                  <a:srgbClr val="000000"/>
                </a:solidFill>
                <a:latin typeface="IntelOne Text Light" panose="020B0403020203020204" pitchFamily="34" charset="0"/>
              </a:rPr>
              <a:t>Party 2</a:t>
            </a:r>
          </a:p>
          <a:p>
            <a:pPr algn="ctr" defTabSz="304815"/>
            <a:r>
              <a:rPr lang="en-US" sz="1200">
                <a:solidFill>
                  <a:srgbClr val="000000"/>
                </a:solidFill>
                <a:latin typeface="IntelOne Text Light" panose="020B0403020203020204" pitchFamily="34" charset="0"/>
              </a:rPr>
              <a:t>Encrypted Data</a:t>
            </a:r>
          </a:p>
        </p:txBody>
      </p:sp>
      <p:sp>
        <p:nvSpPr>
          <p:cNvPr id="43" name="Rectangle 42">
            <a:extLst>
              <a:ext uri="{FF2B5EF4-FFF2-40B4-BE49-F238E27FC236}">
                <a16:creationId xmlns:a16="http://schemas.microsoft.com/office/drawing/2014/main" id="{C6B22E44-23B5-08A4-609D-71697DA32963}"/>
              </a:ext>
            </a:extLst>
          </p:cNvPr>
          <p:cNvSpPr/>
          <p:nvPr/>
        </p:nvSpPr>
        <p:spPr>
          <a:xfrm>
            <a:off x="882869" y="4053443"/>
            <a:ext cx="1345324" cy="456874"/>
          </a:xfrm>
          <a:prstGeom prst="rect">
            <a:avLst/>
          </a:prstGeom>
          <a:solidFill>
            <a:schemeClr val="bg1">
              <a:lumMod val="95000"/>
            </a:schemeClr>
          </a:solidFill>
          <a:ln w="19050">
            <a:solidFill>
              <a:srgbClr val="8F5DA2">
                <a:alpha val="95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1200">
                <a:solidFill>
                  <a:srgbClr val="000000"/>
                </a:solidFill>
                <a:latin typeface="IntelOne Text Light" panose="020B0403020203020204" pitchFamily="34" charset="0"/>
              </a:rPr>
              <a:t>Party 1</a:t>
            </a:r>
          </a:p>
          <a:p>
            <a:pPr algn="ctr" defTabSz="304815"/>
            <a:r>
              <a:rPr lang="en-US" sz="1200">
                <a:solidFill>
                  <a:srgbClr val="000000"/>
                </a:solidFill>
                <a:latin typeface="IntelOne Text Light" panose="020B0403020203020204" pitchFamily="34" charset="0"/>
              </a:rPr>
              <a:t>Decrypted Data</a:t>
            </a:r>
          </a:p>
        </p:txBody>
      </p:sp>
      <p:sp>
        <p:nvSpPr>
          <p:cNvPr id="44" name="Freeform: Shape 43">
            <a:extLst>
              <a:ext uri="{FF2B5EF4-FFF2-40B4-BE49-F238E27FC236}">
                <a16:creationId xmlns:a16="http://schemas.microsoft.com/office/drawing/2014/main" id="{65439072-FA31-E25A-B67B-FB786B782483}"/>
              </a:ext>
            </a:extLst>
          </p:cNvPr>
          <p:cNvSpPr/>
          <p:nvPr/>
        </p:nvSpPr>
        <p:spPr>
          <a:xfrm>
            <a:off x="1208690" y="4510317"/>
            <a:ext cx="515007" cy="407272"/>
          </a:xfrm>
          <a:custGeom>
            <a:avLst/>
            <a:gdLst>
              <a:gd name="connsiteX0" fmla="*/ 0 w 772511"/>
              <a:gd name="connsiteY0" fmla="*/ 0 h 504497"/>
              <a:gd name="connsiteX1" fmla="*/ 0 w 772511"/>
              <a:gd name="connsiteY1" fmla="*/ 504497 h 504497"/>
              <a:gd name="connsiteX2" fmla="*/ 772511 w 772511"/>
              <a:gd name="connsiteY2" fmla="*/ 504497 h 504497"/>
            </a:gdLst>
            <a:ahLst/>
            <a:cxnLst>
              <a:cxn ang="0">
                <a:pos x="connsiteX0" y="connsiteY0"/>
              </a:cxn>
              <a:cxn ang="0">
                <a:pos x="connsiteX1" y="connsiteY1"/>
              </a:cxn>
              <a:cxn ang="0">
                <a:pos x="connsiteX2" y="connsiteY2"/>
              </a:cxn>
            </a:cxnLst>
            <a:rect l="l" t="t" r="r" b="b"/>
            <a:pathLst>
              <a:path w="772511" h="504497">
                <a:moveTo>
                  <a:pt x="0" y="0"/>
                </a:moveTo>
                <a:lnTo>
                  <a:pt x="0" y="504497"/>
                </a:lnTo>
                <a:lnTo>
                  <a:pt x="772511" y="504497"/>
                </a:lnTo>
              </a:path>
            </a:pathLst>
          </a:custGeom>
          <a:noFill/>
          <a:ln>
            <a:solidFill>
              <a:srgbClr val="0054AE"/>
            </a:solidFill>
            <a:prstDash val="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cxnSp>
        <p:nvCxnSpPr>
          <p:cNvPr id="46" name="Straight Arrow Connector 45">
            <a:extLst>
              <a:ext uri="{FF2B5EF4-FFF2-40B4-BE49-F238E27FC236}">
                <a16:creationId xmlns:a16="http://schemas.microsoft.com/office/drawing/2014/main" id="{BD6811C5-EDB8-EADB-5BF1-D7A269A9207C}"/>
              </a:ext>
            </a:extLst>
          </p:cNvPr>
          <p:cNvCxnSpPr/>
          <p:nvPr/>
        </p:nvCxnSpPr>
        <p:spPr>
          <a:xfrm>
            <a:off x="1208690" y="3587700"/>
            <a:ext cx="0" cy="573141"/>
          </a:xfrm>
          <a:prstGeom prst="straightConnector1">
            <a:avLst/>
          </a:prstGeom>
          <a:noFill/>
          <a:ln>
            <a:solidFill>
              <a:srgbClr val="0054AE"/>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47" name="TextBox 46">
            <a:extLst>
              <a:ext uri="{FF2B5EF4-FFF2-40B4-BE49-F238E27FC236}">
                <a16:creationId xmlns:a16="http://schemas.microsoft.com/office/drawing/2014/main" id="{29499761-7882-DEF5-65A9-AE4C216996D9}"/>
              </a:ext>
            </a:extLst>
          </p:cNvPr>
          <p:cNvSpPr txBox="1"/>
          <p:nvPr/>
        </p:nvSpPr>
        <p:spPr>
          <a:xfrm rot="16200000">
            <a:off x="269331" y="4520451"/>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1027" name="Oval 1026">
            <a:extLst>
              <a:ext uri="{FF2B5EF4-FFF2-40B4-BE49-F238E27FC236}">
                <a16:creationId xmlns:a16="http://schemas.microsoft.com/office/drawing/2014/main" id="{A1EC10E8-5398-521E-5A1C-E41E998E4AC5}"/>
              </a:ext>
            </a:extLst>
          </p:cNvPr>
          <p:cNvSpPr/>
          <p:nvPr/>
        </p:nvSpPr>
        <p:spPr>
          <a:xfrm>
            <a:off x="347843" y="1700149"/>
            <a:ext cx="369493" cy="3694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2133">
                <a:solidFill>
                  <a:srgbClr val="FEFFFF"/>
                </a:solidFill>
                <a:latin typeface="IntelOne Display Medium" panose="020B0703020203020204" pitchFamily="34" charset="0"/>
              </a:rPr>
              <a:t>1</a:t>
            </a:r>
          </a:p>
        </p:txBody>
      </p:sp>
      <p:pic>
        <p:nvPicPr>
          <p:cNvPr id="1065" name="Picture 1064">
            <a:extLst>
              <a:ext uri="{FF2B5EF4-FFF2-40B4-BE49-F238E27FC236}">
                <a16:creationId xmlns:a16="http://schemas.microsoft.com/office/drawing/2014/main" id="{764854A1-8059-81FA-B7D4-41EA5D4E6193}"/>
              </a:ext>
            </a:extLst>
          </p:cNvPr>
          <p:cNvPicPr>
            <a:picLocks noChangeAspect="1"/>
          </p:cNvPicPr>
          <p:nvPr/>
        </p:nvPicPr>
        <p:blipFill>
          <a:blip r:embed="rId5"/>
          <a:stretch>
            <a:fillRect/>
          </a:stretch>
        </p:blipFill>
        <p:spPr>
          <a:xfrm>
            <a:off x="7102037" y="3486116"/>
            <a:ext cx="470788" cy="332477"/>
          </a:xfrm>
          <a:prstGeom prst="rect">
            <a:avLst/>
          </a:prstGeom>
        </p:spPr>
      </p:pic>
      <p:pic>
        <p:nvPicPr>
          <p:cNvPr id="1066" name="Picture 1065">
            <a:extLst>
              <a:ext uri="{FF2B5EF4-FFF2-40B4-BE49-F238E27FC236}">
                <a16:creationId xmlns:a16="http://schemas.microsoft.com/office/drawing/2014/main" id="{7D6362FA-F0F8-D19A-605E-D72969D79E4B}"/>
              </a:ext>
            </a:extLst>
          </p:cNvPr>
          <p:cNvPicPr>
            <a:picLocks noChangeAspect="1"/>
          </p:cNvPicPr>
          <p:nvPr/>
        </p:nvPicPr>
        <p:blipFill>
          <a:blip r:embed="rId5"/>
          <a:stretch>
            <a:fillRect/>
          </a:stretch>
        </p:blipFill>
        <p:spPr>
          <a:xfrm>
            <a:off x="4998567" y="3475493"/>
            <a:ext cx="470788" cy="332477"/>
          </a:xfrm>
          <a:prstGeom prst="rect">
            <a:avLst/>
          </a:prstGeom>
        </p:spPr>
      </p:pic>
      <p:pic>
        <p:nvPicPr>
          <p:cNvPr id="42" name="Picture 41">
            <a:extLst>
              <a:ext uri="{FF2B5EF4-FFF2-40B4-BE49-F238E27FC236}">
                <a16:creationId xmlns:a16="http://schemas.microsoft.com/office/drawing/2014/main" id="{837E6C2A-207A-C8E3-038F-53F2AA6415B5}"/>
              </a:ext>
            </a:extLst>
          </p:cNvPr>
          <p:cNvPicPr>
            <a:picLocks noChangeAspect="1"/>
          </p:cNvPicPr>
          <p:nvPr/>
        </p:nvPicPr>
        <p:blipFill>
          <a:blip r:embed="rId6"/>
          <a:stretch>
            <a:fillRect/>
          </a:stretch>
        </p:blipFill>
        <p:spPr>
          <a:xfrm>
            <a:off x="1786430" y="4619085"/>
            <a:ext cx="828230" cy="585216"/>
          </a:xfrm>
          <a:prstGeom prst="rect">
            <a:avLst/>
          </a:prstGeom>
        </p:spPr>
      </p:pic>
      <p:pic>
        <p:nvPicPr>
          <p:cNvPr id="51" name="Picture 50">
            <a:extLst>
              <a:ext uri="{FF2B5EF4-FFF2-40B4-BE49-F238E27FC236}">
                <a16:creationId xmlns:a16="http://schemas.microsoft.com/office/drawing/2014/main" id="{8BBA26AE-1C93-4BF0-4237-21DDE8CDA09E}"/>
              </a:ext>
            </a:extLst>
          </p:cNvPr>
          <p:cNvPicPr>
            <a:picLocks noChangeAspect="1"/>
          </p:cNvPicPr>
          <p:nvPr/>
        </p:nvPicPr>
        <p:blipFill>
          <a:blip r:embed="rId6"/>
          <a:stretch>
            <a:fillRect/>
          </a:stretch>
        </p:blipFill>
        <p:spPr>
          <a:xfrm>
            <a:off x="5682192" y="4754995"/>
            <a:ext cx="677124" cy="478447"/>
          </a:xfrm>
          <a:prstGeom prst="rect">
            <a:avLst/>
          </a:prstGeom>
        </p:spPr>
      </p:pic>
      <p:pic>
        <p:nvPicPr>
          <p:cNvPr id="52" name="Picture 51">
            <a:extLst>
              <a:ext uri="{FF2B5EF4-FFF2-40B4-BE49-F238E27FC236}">
                <a16:creationId xmlns:a16="http://schemas.microsoft.com/office/drawing/2014/main" id="{25391A9F-923A-DA7D-43F8-C1EADAFE00DD}"/>
              </a:ext>
            </a:extLst>
          </p:cNvPr>
          <p:cNvPicPr>
            <a:picLocks noChangeAspect="1"/>
          </p:cNvPicPr>
          <p:nvPr/>
        </p:nvPicPr>
        <p:blipFill>
          <a:blip r:embed="rId6"/>
          <a:stretch>
            <a:fillRect/>
          </a:stretch>
        </p:blipFill>
        <p:spPr>
          <a:xfrm>
            <a:off x="9698537" y="4547076"/>
            <a:ext cx="828230" cy="585216"/>
          </a:xfrm>
          <a:prstGeom prst="rect">
            <a:avLst/>
          </a:prstGeom>
        </p:spPr>
      </p:pic>
      <p:cxnSp>
        <p:nvCxnSpPr>
          <p:cNvPr id="58" name="Straight Connector 57">
            <a:extLst>
              <a:ext uri="{FF2B5EF4-FFF2-40B4-BE49-F238E27FC236}">
                <a16:creationId xmlns:a16="http://schemas.microsoft.com/office/drawing/2014/main" id="{BCA3988F-4618-A333-FC09-D63CC41D1A77}"/>
              </a:ext>
            </a:extLst>
          </p:cNvPr>
          <p:cNvCxnSpPr>
            <a:cxnSpLocks/>
          </p:cNvCxnSpPr>
          <p:nvPr/>
        </p:nvCxnSpPr>
        <p:spPr>
          <a:xfrm>
            <a:off x="3750623" y="1561757"/>
            <a:ext cx="0" cy="3896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1A992188-6C32-74EC-CEF3-0E4CE1AC5117}"/>
              </a:ext>
            </a:extLst>
          </p:cNvPr>
          <p:cNvCxnSpPr>
            <a:cxnSpLocks/>
          </p:cNvCxnSpPr>
          <p:nvPr/>
        </p:nvCxnSpPr>
        <p:spPr>
          <a:xfrm>
            <a:off x="8095411" y="1561757"/>
            <a:ext cx="0" cy="3896583"/>
          </a:xfrm>
          <a:prstGeom prst="line">
            <a:avLst/>
          </a:prstGeom>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id="{A59EC6F6-4EBE-7FD5-BD55-4EB59B91809B}"/>
              </a:ext>
            </a:extLst>
          </p:cNvPr>
          <p:cNvGrpSpPr/>
          <p:nvPr/>
        </p:nvGrpSpPr>
        <p:grpSpPr>
          <a:xfrm>
            <a:off x="5574045" y="4052179"/>
            <a:ext cx="742164" cy="686424"/>
            <a:chOff x="7242439" y="5458340"/>
            <a:chExt cx="525247" cy="525247"/>
          </a:xfrm>
        </p:grpSpPr>
        <p:sp>
          <p:nvSpPr>
            <p:cNvPr id="17" name="Rectangle 16">
              <a:extLst>
                <a:ext uri="{FF2B5EF4-FFF2-40B4-BE49-F238E27FC236}">
                  <a16:creationId xmlns:a16="http://schemas.microsoft.com/office/drawing/2014/main" id="{FBF0E465-7875-8C9C-4D7F-82A95C0E74D5}"/>
                </a:ext>
              </a:extLst>
            </p:cNvPr>
            <p:cNvSpPr/>
            <p:nvPr/>
          </p:nvSpPr>
          <p:spPr>
            <a:xfrm>
              <a:off x="7242440" y="5538083"/>
              <a:ext cx="506393" cy="344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Cloud outline">
              <a:extLst>
                <a:ext uri="{FF2B5EF4-FFF2-40B4-BE49-F238E27FC236}">
                  <a16:creationId xmlns:a16="http://schemas.microsoft.com/office/drawing/2014/main" id="{416442CD-6E97-F909-D21F-D29A9656AEA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42439" y="5458340"/>
              <a:ext cx="525247" cy="525247"/>
            </a:xfrm>
            <a:prstGeom prst="rect">
              <a:avLst/>
            </a:prstGeom>
          </p:spPr>
        </p:pic>
      </p:grpSp>
      <p:grpSp>
        <p:nvGrpSpPr>
          <p:cNvPr id="21" name="Group 20">
            <a:extLst>
              <a:ext uri="{FF2B5EF4-FFF2-40B4-BE49-F238E27FC236}">
                <a16:creationId xmlns:a16="http://schemas.microsoft.com/office/drawing/2014/main" id="{57E37CFC-DC27-8993-F635-CFDE4847E991}"/>
              </a:ext>
            </a:extLst>
          </p:cNvPr>
          <p:cNvGrpSpPr/>
          <p:nvPr/>
        </p:nvGrpSpPr>
        <p:grpSpPr>
          <a:xfrm>
            <a:off x="1461134" y="2825673"/>
            <a:ext cx="445258" cy="445258"/>
            <a:chOff x="8567153" y="356169"/>
            <a:chExt cx="445258" cy="445258"/>
          </a:xfrm>
        </p:grpSpPr>
        <p:sp>
          <p:nvSpPr>
            <p:cNvPr id="19" name="Oval 18">
              <a:extLst>
                <a:ext uri="{FF2B5EF4-FFF2-40B4-BE49-F238E27FC236}">
                  <a16:creationId xmlns:a16="http://schemas.microsoft.com/office/drawing/2014/main" id="{1B608B08-90AB-A5D9-9E48-CDA8AC7D34A4}"/>
                </a:ext>
              </a:extLst>
            </p:cNvPr>
            <p:cNvSpPr/>
            <p:nvPr/>
          </p:nvSpPr>
          <p:spPr>
            <a:xfrm>
              <a:off x="8567153" y="356169"/>
              <a:ext cx="445258" cy="4452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Graphic 17" descr="Lock outline">
              <a:extLst>
                <a:ext uri="{FF2B5EF4-FFF2-40B4-BE49-F238E27FC236}">
                  <a16:creationId xmlns:a16="http://schemas.microsoft.com/office/drawing/2014/main" id="{669FAA99-73DB-432F-CE9D-84E4430D0A5C}"/>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7153" y="396169"/>
              <a:ext cx="365258" cy="365258"/>
            </a:xfrm>
            <a:prstGeom prst="rect">
              <a:avLst/>
            </a:prstGeom>
          </p:spPr>
        </p:pic>
      </p:grpSp>
      <p:grpSp>
        <p:nvGrpSpPr>
          <p:cNvPr id="22" name="Group 21">
            <a:extLst>
              <a:ext uri="{FF2B5EF4-FFF2-40B4-BE49-F238E27FC236}">
                <a16:creationId xmlns:a16="http://schemas.microsoft.com/office/drawing/2014/main" id="{7FDE1AA9-513E-C4AB-1250-BF0A1A091896}"/>
              </a:ext>
            </a:extLst>
          </p:cNvPr>
          <p:cNvGrpSpPr/>
          <p:nvPr/>
        </p:nvGrpSpPr>
        <p:grpSpPr>
          <a:xfrm>
            <a:off x="3142849" y="2545793"/>
            <a:ext cx="445258" cy="445258"/>
            <a:chOff x="8567153" y="356169"/>
            <a:chExt cx="445258" cy="445258"/>
          </a:xfrm>
        </p:grpSpPr>
        <p:sp>
          <p:nvSpPr>
            <p:cNvPr id="23" name="Oval 22">
              <a:extLst>
                <a:ext uri="{FF2B5EF4-FFF2-40B4-BE49-F238E27FC236}">
                  <a16:creationId xmlns:a16="http://schemas.microsoft.com/office/drawing/2014/main" id="{7E6F6B7E-5149-B0A6-482C-0CEA7609DEE5}"/>
                </a:ext>
              </a:extLst>
            </p:cNvPr>
            <p:cNvSpPr/>
            <p:nvPr/>
          </p:nvSpPr>
          <p:spPr>
            <a:xfrm>
              <a:off x="8567153" y="356169"/>
              <a:ext cx="445258" cy="4452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Graphic 23" descr="Lock outline">
              <a:extLst>
                <a:ext uri="{FF2B5EF4-FFF2-40B4-BE49-F238E27FC236}">
                  <a16:creationId xmlns:a16="http://schemas.microsoft.com/office/drawing/2014/main" id="{93A9095D-3FC5-4724-8680-AB878ABC13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7153" y="396169"/>
              <a:ext cx="365258" cy="365258"/>
            </a:xfrm>
            <a:prstGeom prst="rect">
              <a:avLst/>
            </a:prstGeom>
          </p:spPr>
        </p:pic>
      </p:grpSp>
      <p:pic>
        <p:nvPicPr>
          <p:cNvPr id="29" name="Graphic 28" descr="Lock outline">
            <a:extLst>
              <a:ext uri="{FF2B5EF4-FFF2-40B4-BE49-F238E27FC236}">
                <a16:creationId xmlns:a16="http://schemas.microsoft.com/office/drawing/2014/main" id="{C11FB14A-3781-4024-3A69-6F958A81A76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085758" y="3744662"/>
            <a:ext cx="365258" cy="365258"/>
          </a:xfrm>
          <a:prstGeom prst="rect">
            <a:avLst/>
          </a:prstGeom>
        </p:spPr>
      </p:pic>
      <p:pic>
        <p:nvPicPr>
          <p:cNvPr id="30" name="Graphic 29" descr="Lock outline">
            <a:extLst>
              <a:ext uri="{FF2B5EF4-FFF2-40B4-BE49-F238E27FC236}">
                <a16:creationId xmlns:a16="http://schemas.microsoft.com/office/drawing/2014/main" id="{C0CCDC16-34BA-033B-D93F-06323CACEE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755874" y="3744662"/>
            <a:ext cx="365258" cy="365258"/>
          </a:xfrm>
          <a:prstGeom prst="rect">
            <a:avLst/>
          </a:prstGeom>
        </p:spPr>
      </p:pic>
      <p:pic>
        <p:nvPicPr>
          <p:cNvPr id="36" name="Graphic 35" descr="Call center outline">
            <a:extLst>
              <a:ext uri="{FF2B5EF4-FFF2-40B4-BE49-F238E27FC236}">
                <a16:creationId xmlns:a16="http://schemas.microsoft.com/office/drawing/2014/main" id="{BF1D5975-1E84-F4C5-CEAB-2B129A5BC2E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789579" y="2603870"/>
            <a:ext cx="465327" cy="465327"/>
          </a:xfrm>
          <a:prstGeom prst="rect">
            <a:avLst/>
          </a:prstGeom>
        </p:spPr>
      </p:pic>
    </p:spTree>
    <p:extLst>
      <p:ext uri="{BB962C8B-B14F-4D97-AF65-F5344CB8AC3E}">
        <p14:creationId xmlns:p14="http://schemas.microsoft.com/office/powerpoint/2010/main" val="239541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pic>
        <p:nvPicPr>
          <p:cNvPr id="2050" name="Picture 2" descr="Bosch logo and symbol, meaning, history, PNG">
            <a:extLst>
              <a:ext uri="{FF2B5EF4-FFF2-40B4-BE49-F238E27FC236}">
                <a16:creationId xmlns:a16="http://schemas.microsoft.com/office/drawing/2014/main" id="{0FF79DB6-A673-4B09-B2C7-87CFC890F65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697" b="24043"/>
          <a:stretch/>
        </p:blipFill>
        <p:spPr bwMode="auto">
          <a:xfrm>
            <a:off x="8997133" y="686143"/>
            <a:ext cx="2235620" cy="6724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3ED63D8-B8F0-E660-269B-4BC26A276368}"/>
              </a:ext>
            </a:extLst>
          </p:cNvPr>
          <p:cNvGrpSpPr/>
          <p:nvPr/>
        </p:nvGrpSpPr>
        <p:grpSpPr>
          <a:xfrm>
            <a:off x="6526811"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a:lnSpc>
                  <a:spcPct val="100000"/>
                </a:lnSpc>
                <a:spcBef>
                  <a:spcPts val="0"/>
                </a:spcBef>
              </a:pPr>
              <a:r>
                <a:rPr lang="en-US" sz="1200">
                  <a:solidFill>
                    <a:schemeClr val="tx2">
                      <a:lumMod val="50000"/>
                    </a:schemeClr>
                  </a:solidFill>
                  <a:latin typeface="IntelOne Text Light" panose="020B0403020203020204" pitchFamily="34" charset="0"/>
                  <a:ea typeface="+mn-lt"/>
                  <a:cs typeface="+mn-lt"/>
                </a:rPr>
                <a:t>Bosch develops Autonomous Driver Assistance Systems. ADAS AI models are most accurate when trained with unaltered camera footage.</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45720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Camera footage is loaded with regulated, personal information (faces, license plates, etc.)  Under GDPR regulations, Bosch incurs the highest standard of data protection.</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36576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Resolved by handling raw footage only inside Intel SGX enclaves, including data prep and model training stages.  Achieved higher model accuracy while maintaining compliance.</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chemeClr val="accent1"/>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Situation</a:t>
              </a:r>
              <a:endParaRPr lang="ru-RU" sz="1200">
                <a:solidFill>
                  <a:srgbClr val="FFFFFF"/>
                </a:solidFill>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Challenge</a:t>
              </a:r>
              <a:endParaRPr lang="ru-RU" sz="1200">
                <a:solidFill>
                  <a:srgbClr val="FFFFFF"/>
                </a:solidFill>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Solution</a:t>
              </a:r>
              <a:endParaRPr lang="ru-RU" sz="1200">
                <a:solidFill>
                  <a:srgbClr val="FFFFFF"/>
                </a:solidFill>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Confidential AI with Regulatory Compliance</a:t>
            </a:r>
          </a:p>
        </p:txBody>
      </p:sp>
      <p:pic>
        <p:nvPicPr>
          <p:cNvPr id="13" name="Picture 12">
            <a:extLst>
              <a:ext uri="{FF2B5EF4-FFF2-40B4-BE49-F238E27FC236}">
                <a16:creationId xmlns:a16="http://schemas.microsoft.com/office/drawing/2014/main" id="{BA124F18-2869-46AC-87FD-E6936EF84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01" r="6342"/>
          <a:stretch/>
        </p:blipFill>
        <p:spPr bwMode="auto">
          <a:xfrm>
            <a:off x="462456" y="1764683"/>
            <a:ext cx="5602014" cy="4153718"/>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5A50FCA-A287-B345-C136-8A8E8FC9ABC0}"/>
              </a:ext>
            </a:extLst>
          </p:cNvPr>
          <p:cNvSpPr/>
          <p:nvPr/>
        </p:nvSpPr>
        <p:spPr>
          <a:xfrm>
            <a:off x="4234853" y="2533288"/>
            <a:ext cx="767878" cy="760168"/>
          </a:xfrm>
          <a:prstGeom prst="rect">
            <a:avLst/>
          </a:prstGeom>
          <a:noFill/>
          <a:ln w="444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1BA820F5-442E-DF13-1AB7-FDA4B40CCAB2}"/>
              </a:ext>
            </a:extLst>
          </p:cNvPr>
          <p:cNvSpPr/>
          <p:nvPr/>
        </p:nvSpPr>
        <p:spPr>
          <a:xfrm>
            <a:off x="3255337" y="3371630"/>
            <a:ext cx="459156" cy="300226"/>
          </a:xfrm>
          <a:prstGeom prst="rect">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58BD4D82-2F86-D883-7750-A9BA2C083178}"/>
              </a:ext>
            </a:extLst>
          </p:cNvPr>
          <p:cNvSpPr/>
          <p:nvPr/>
        </p:nvSpPr>
        <p:spPr>
          <a:xfrm>
            <a:off x="1010399" y="3400614"/>
            <a:ext cx="555579" cy="363274"/>
          </a:xfrm>
          <a:prstGeom prst="rect">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833EB859-6602-224D-F667-E35BD73E58B9}"/>
              </a:ext>
            </a:extLst>
          </p:cNvPr>
          <p:cNvSpPr/>
          <p:nvPr/>
        </p:nvSpPr>
        <p:spPr>
          <a:xfrm>
            <a:off x="1934210" y="3260523"/>
            <a:ext cx="379468" cy="24812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208665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4" name="Straight Arrow Connector 1033">
            <a:extLst>
              <a:ext uri="{FF2B5EF4-FFF2-40B4-BE49-F238E27FC236}">
                <a16:creationId xmlns:a16="http://schemas.microsoft.com/office/drawing/2014/main" id="{73AA5E70-69ED-E4FF-A89B-4CE572199678}"/>
              </a:ext>
            </a:extLst>
          </p:cNvPr>
          <p:cNvCxnSpPr>
            <a:cxnSpLocks/>
            <a:stCxn id="38" idx="2"/>
            <a:endCxn id="25" idx="0"/>
          </p:cNvCxnSpPr>
          <p:nvPr/>
        </p:nvCxnSpPr>
        <p:spPr>
          <a:xfrm>
            <a:off x="2955652" y="5243773"/>
            <a:ext cx="1731" cy="497100"/>
          </a:xfrm>
          <a:prstGeom prst="straightConnector1">
            <a:avLst/>
          </a:prstGeom>
          <a:ln w="22225">
            <a:solidFill>
              <a:schemeClr val="accent1"/>
            </a:solidFill>
            <a:headEnd type="none" w="med" len="sm"/>
            <a:tailEnd type="arrow" w="med" len="sm"/>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6E51AB01-2BA0-48C7-B524-13B1B547DE70}"/>
              </a:ext>
            </a:extLst>
          </p:cNvPr>
          <p:cNvSpPr/>
          <p:nvPr/>
        </p:nvSpPr>
        <p:spPr>
          <a:xfrm>
            <a:off x="481179" y="1964583"/>
            <a:ext cx="1548800" cy="2060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E611B79-6629-4971-A85B-E90875F06755}"/>
              </a:ext>
            </a:extLst>
          </p:cNvPr>
          <p:cNvSpPr/>
          <p:nvPr/>
        </p:nvSpPr>
        <p:spPr>
          <a:xfrm>
            <a:off x="1839491" y="4420813"/>
            <a:ext cx="2232321" cy="82296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A0518F-1993-453C-B49E-C82CE17C3B3D}"/>
              </a:ext>
            </a:extLst>
          </p:cNvPr>
          <p:cNvSpPr/>
          <p:nvPr/>
        </p:nvSpPr>
        <p:spPr>
          <a:xfrm>
            <a:off x="598878" y="3278060"/>
            <a:ext cx="1313401" cy="578154"/>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grpSp>
        <p:nvGrpSpPr>
          <p:cNvPr id="7" name="Group 6">
            <a:extLst>
              <a:ext uri="{FF2B5EF4-FFF2-40B4-BE49-F238E27FC236}">
                <a16:creationId xmlns:a16="http://schemas.microsoft.com/office/drawing/2014/main" id="{F3ED63D8-B8F0-E660-269B-4BC26A276368}"/>
              </a:ext>
            </a:extLst>
          </p:cNvPr>
          <p:cNvGrpSpPr/>
          <p:nvPr/>
        </p:nvGrpSpPr>
        <p:grpSpPr>
          <a:xfrm>
            <a:off x="6526811"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a:lnSpc>
                  <a:spcPct val="100000"/>
                </a:lnSpc>
                <a:spcBef>
                  <a:spcPts val="0"/>
                </a:spcBef>
              </a:pPr>
              <a:r>
                <a:rPr lang="en-US" sz="1200">
                  <a:solidFill>
                    <a:schemeClr val="tx2">
                      <a:lumMod val="50000"/>
                    </a:schemeClr>
                  </a:solidFill>
                  <a:latin typeface="IntelOne Text Light" panose="020B0403020203020204" pitchFamily="34" charset="0"/>
                  <a:ea typeface="+mn-lt"/>
                  <a:cs typeface="+mn-lt"/>
                </a:rPr>
                <a:t>Novartis Biome develops diagnostic models and therapies for rare diseases. Rare disease information is sparse and dispersed across multiple hospitals and research institutions. </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45720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Patient information is private and highly regulated. Hospitals do not want to move data off-prem or disclose private records to </a:t>
              </a:r>
              <a:r>
                <a:rPr lang="en-US" sz="1200" err="1">
                  <a:solidFill>
                    <a:schemeClr val="tx2">
                      <a:lumMod val="50000"/>
                    </a:schemeClr>
                  </a:solidFill>
                  <a:latin typeface="IntelOne Text Light" panose="020B0403020203020204" pitchFamily="34" charset="0"/>
                  <a:ea typeface="+mn-lt"/>
                  <a:cs typeface="+mn-lt"/>
                </a:rPr>
                <a:t>BeeKeeperAI</a:t>
              </a:r>
              <a:r>
                <a:rPr lang="en-US" sz="1200">
                  <a:solidFill>
                    <a:schemeClr val="tx2">
                      <a:lumMod val="50000"/>
                    </a:schemeClr>
                  </a:solidFill>
                  <a:latin typeface="IntelOne Text Light" panose="020B0403020203020204" pitchFamily="34" charset="0"/>
                  <a:ea typeface="+mn-lt"/>
                  <a:cs typeface="+mn-lt"/>
                </a:rPr>
                <a:t> or Novartis</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36576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An Intel SGX-enabled </a:t>
              </a:r>
              <a:r>
                <a:rPr lang="en-US" sz="1200" err="1">
                  <a:solidFill>
                    <a:schemeClr val="tx2">
                      <a:lumMod val="50000"/>
                    </a:schemeClr>
                  </a:solidFill>
                  <a:latin typeface="IntelOne Text Light" panose="020B0403020203020204" pitchFamily="34" charset="0"/>
                  <a:ea typeface="+mn-lt"/>
                  <a:cs typeface="+mn-lt"/>
                </a:rPr>
                <a:t>BeeKeeperAI</a:t>
              </a:r>
              <a:r>
                <a:rPr lang="en-US" sz="1200">
                  <a:solidFill>
                    <a:schemeClr val="tx2">
                      <a:lumMod val="50000"/>
                    </a:schemeClr>
                  </a:solidFill>
                  <a:latin typeface="IntelOne Text Light" panose="020B0403020203020204" pitchFamily="34" charset="0"/>
                  <a:ea typeface="+mn-lt"/>
                  <a:cs typeface="+mn-lt"/>
                </a:rPr>
                <a:t> node installed on-prem at each hospital analyzes private data and updates master model weights in the cloud. Neither Novartis nor  </a:t>
              </a:r>
              <a:r>
                <a:rPr lang="en-US" sz="1200" err="1">
                  <a:solidFill>
                    <a:schemeClr val="tx2">
                      <a:lumMod val="50000"/>
                    </a:schemeClr>
                  </a:solidFill>
                  <a:latin typeface="IntelOne Text Light" panose="020B0403020203020204" pitchFamily="34" charset="0"/>
                  <a:ea typeface="+mn-lt"/>
                  <a:cs typeface="+mn-lt"/>
                </a:rPr>
                <a:t>BeeKeeperAI</a:t>
              </a:r>
              <a:r>
                <a:rPr lang="en-US" sz="1200">
                  <a:solidFill>
                    <a:schemeClr val="tx2">
                      <a:lumMod val="50000"/>
                    </a:schemeClr>
                  </a:solidFill>
                  <a:latin typeface="IntelOne Text Light" panose="020B0403020203020204" pitchFamily="34" charset="0"/>
                  <a:ea typeface="+mn-lt"/>
                  <a:cs typeface="+mn-lt"/>
                </a:rPr>
                <a:t> personnel ever see or store regulated health records.</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chemeClr val="accent1"/>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Situation</a:t>
              </a:r>
              <a:endParaRPr lang="ru-RU" sz="1200">
                <a:solidFill>
                  <a:srgbClr val="FFFFFF"/>
                </a:solidFill>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Challenge</a:t>
              </a:r>
              <a:endParaRPr lang="ru-RU" sz="1200">
                <a:solidFill>
                  <a:srgbClr val="FFFFFF"/>
                </a:solidFill>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Solution</a:t>
              </a:r>
              <a:endParaRPr lang="ru-RU" sz="1200">
                <a:solidFill>
                  <a:srgbClr val="FFFFFF"/>
                </a:solidFill>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Collaborative Computing with Regulated Data</a:t>
            </a:r>
          </a:p>
        </p:txBody>
      </p:sp>
      <p:pic>
        <p:nvPicPr>
          <p:cNvPr id="1026" name="Picture 2" descr="Download Novartis Logo in SVG Vector or PNG File Format - Logo.wine">
            <a:extLst>
              <a:ext uri="{FF2B5EF4-FFF2-40B4-BE49-F238E27FC236}">
                <a16:creationId xmlns:a16="http://schemas.microsoft.com/office/drawing/2014/main" id="{921F949A-1E54-49B8-A8BA-C2B4326BA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05" b="38058"/>
          <a:stretch/>
        </p:blipFill>
        <p:spPr bwMode="auto">
          <a:xfrm>
            <a:off x="8045910" y="445642"/>
            <a:ext cx="3591722" cy="544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eKeeperAI, Inc. logo">
            <a:extLst>
              <a:ext uri="{FF2B5EF4-FFF2-40B4-BE49-F238E27FC236}">
                <a16:creationId xmlns:a16="http://schemas.microsoft.com/office/drawing/2014/main" id="{51F00E96-FE6B-48E7-A2C4-0ABD47C00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046" y="1087819"/>
            <a:ext cx="2829604" cy="4469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64BD22F-0192-4E91-AD9A-07EE2A7F59A0}"/>
              </a:ext>
            </a:extLst>
          </p:cNvPr>
          <p:cNvSpPr/>
          <p:nvPr/>
        </p:nvSpPr>
        <p:spPr>
          <a:xfrm>
            <a:off x="679047" y="3366001"/>
            <a:ext cx="1153064" cy="402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err="1">
                <a:solidFill>
                  <a:schemeClr val="tx2"/>
                </a:solidFill>
                <a:latin typeface="IntelOne Text" panose="020B0503020203020204" pitchFamily="34" charset="0"/>
              </a:rPr>
              <a:t>BeeKeeperAI</a:t>
            </a:r>
            <a:r>
              <a:rPr lang="en-US" sz="1100">
                <a:solidFill>
                  <a:schemeClr val="tx2"/>
                </a:solidFill>
                <a:latin typeface="IntelOne Text" panose="020B0503020203020204" pitchFamily="34" charset="0"/>
              </a:rPr>
              <a:t> Local Node</a:t>
            </a:r>
          </a:p>
        </p:txBody>
      </p:sp>
      <p:pic>
        <p:nvPicPr>
          <p:cNvPr id="25" name="Picture 2" descr="Download Novartis Logo in SVG Vector or PNG File Format - Logo.wine">
            <a:extLst>
              <a:ext uri="{FF2B5EF4-FFF2-40B4-BE49-F238E27FC236}">
                <a16:creationId xmlns:a16="http://schemas.microsoft.com/office/drawing/2014/main" id="{1CED3694-4F07-45A0-8954-B3AD5DA8B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05" b="38058"/>
          <a:stretch/>
        </p:blipFill>
        <p:spPr bwMode="auto">
          <a:xfrm>
            <a:off x="1662211" y="5740873"/>
            <a:ext cx="2590344" cy="39263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2D5A2E4-BBC3-4174-8D35-5B69B369A236}"/>
              </a:ext>
            </a:extLst>
          </p:cNvPr>
          <p:cNvSpPr/>
          <p:nvPr/>
        </p:nvSpPr>
        <p:spPr>
          <a:xfrm>
            <a:off x="1943904" y="4540270"/>
            <a:ext cx="2023494" cy="5840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ctr"/>
            <a:r>
              <a:rPr lang="en-US" sz="1100" err="1">
                <a:solidFill>
                  <a:schemeClr val="tx2"/>
                </a:solidFill>
                <a:latin typeface="IntelOne Text" panose="020B0503020203020204" pitchFamily="34" charset="0"/>
              </a:rPr>
              <a:t>BeeKeeperAI</a:t>
            </a:r>
            <a:r>
              <a:rPr lang="en-US" sz="1100">
                <a:solidFill>
                  <a:schemeClr val="tx2"/>
                </a:solidFill>
                <a:latin typeface="IntelOne Text" panose="020B0503020203020204" pitchFamily="34" charset="0"/>
              </a:rPr>
              <a:t> </a:t>
            </a:r>
          </a:p>
          <a:p>
            <a:pPr algn="ctr"/>
            <a:r>
              <a:rPr lang="en-US" sz="1100">
                <a:solidFill>
                  <a:schemeClr val="tx2"/>
                </a:solidFill>
                <a:latin typeface="IntelOne Text" panose="020B0503020203020204" pitchFamily="34" charset="0"/>
              </a:rPr>
              <a:t>Consolidation Node</a:t>
            </a:r>
          </a:p>
        </p:txBody>
      </p:sp>
      <p:sp>
        <p:nvSpPr>
          <p:cNvPr id="49" name="TextBox 48">
            <a:extLst>
              <a:ext uri="{FF2B5EF4-FFF2-40B4-BE49-F238E27FC236}">
                <a16:creationId xmlns:a16="http://schemas.microsoft.com/office/drawing/2014/main" id="{9CCFF376-63BF-4261-B3DA-699E86A94D97}"/>
              </a:ext>
            </a:extLst>
          </p:cNvPr>
          <p:cNvSpPr txBox="1"/>
          <p:nvPr/>
        </p:nvSpPr>
        <p:spPr>
          <a:xfrm>
            <a:off x="761631" y="1696576"/>
            <a:ext cx="987896"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ea typeface="+mn-lt"/>
                <a:cs typeface="+mn-lt"/>
              </a:rPr>
              <a:t>Hospital 1</a:t>
            </a:r>
          </a:p>
        </p:txBody>
      </p:sp>
      <p:sp>
        <p:nvSpPr>
          <p:cNvPr id="54" name="TextBox 53">
            <a:extLst>
              <a:ext uri="{FF2B5EF4-FFF2-40B4-BE49-F238E27FC236}">
                <a16:creationId xmlns:a16="http://schemas.microsoft.com/office/drawing/2014/main" id="{81FA3E6F-A487-4ABC-A67F-A7A619E63283}"/>
              </a:ext>
            </a:extLst>
          </p:cNvPr>
          <p:cNvSpPr txBox="1"/>
          <p:nvPr/>
        </p:nvSpPr>
        <p:spPr>
          <a:xfrm>
            <a:off x="2065634" y="5349944"/>
            <a:ext cx="1783499" cy="232277"/>
          </a:xfrm>
          <a:prstGeom prst="rect">
            <a:avLst/>
          </a:prstGeom>
          <a:solidFill>
            <a:schemeClr val="bg1"/>
          </a:solidFill>
        </p:spPr>
        <p:txBody>
          <a:bodyPr wrap="square" lIns="91440" tIns="0" bIns="0" rtlCol="0" anchor="ctr">
            <a:noAutofit/>
          </a:bodyPr>
          <a:lstStyle/>
          <a:p>
            <a:pPr algn="ctr"/>
            <a:r>
              <a:rPr lang="en-US" sz="1100">
                <a:solidFill>
                  <a:schemeClr val="tx2"/>
                </a:solidFill>
                <a:latin typeface="IntelOne Text" panose="020B0503020203020204" pitchFamily="34" charset="0"/>
                <a:ea typeface="+mn-lt"/>
                <a:cs typeface="+mn-lt"/>
              </a:rPr>
              <a:t>Consolidated analysis </a:t>
            </a:r>
          </a:p>
        </p:txBody>
      </p:sp>
      <p:pic>
        <p:nvPicPr>
          <p:cNvPr id="21" name="Picture 2">
            <a:extLst>
              <a:ext uri="{FF2B5EF4-FFF2-40B4-BE49-F238E27FC236}">
                <a16:creationId xmlns:a16="http://schemas.microsoft.com/office/drawing/2014/main" id="{DCA04ED2-308D-E294-FD67-199E6E6C4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98878" y="2089384"/>
            <a:ext cx="1313401" cy="79144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DE605DFB-B77B-DF58-6B28-E1EE40109D0F}"/>
              </a:ext>
            </a:extLst>
          </p:cNvPr>
          <p:cNvCxnSpPr>
            <a:cxnSpLocks/>
          </p:cNvCxnSpPr>
          <p:nvPr/>
        </p:nvCxnSpPr>
        <p:spPr>
          <a:xfrm>
            <a:off x="1255579" y="4165561"/>
            <a:ext cx="3403444" cy="0"/>
          </a:xfrm>
          <a:prstGeom prst="straightConnector1">
            <a:avLst/>
          </a:prstGeom>
          <a:ln w="22225">
            <a:solidFill>
              <a:schemeClr val="accent1"/>
            </a:solidFill>
            <a:headEnd type="none" w="med" len="sm"/>
            <a:tailEnd type="none" w="med" len="sm"/>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45CF93F9-EA58-86F6-87F0-09C474DB1289}"/>
              </a:ext>
            </a:extLst>
          </p:cNvPr>
          <p:cNvCxnSpPr>
            <a:cxnSpLocks/>
            <a:stCxn id="28" idx="2"/>
          </p:cNvCxnSpPr>
          <p:nvPr/>
        </p:nvCxnSpPr>
        <p:spPr>
          <a:xfrm>
            <a:off x="2957383" y="4019881"/>
            <a:ext cx="0" cy="383507"/>
          </a:xfrm>
          <a:prstGeom prst="straightConnector1">
            <a:avLst/>
          </a:prstGeom>
          <a:ln w="22225">
            <a:solidFill>
              <a:schemeClr val="accent1"/>
            </a:solidFill>
            <a:headEnd type="none" w="med" len="sm"/>
            <a:tailEnd type="arrow" w="med" len="sm"/>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B9498EF-A1A6-50C0-C352-3372BF447FA6}"/>
              </a:ext>
            </a:extLst>
          </p:cNvPr>
          <p:cNvCxnSpPr>
            <a:cxnSpLocks/>
            <a:endCxn id="52" idx="2"/>
          </p:cNvCxnSpPr>
          <p:nvPr/>
        </p:nvCxnSpPr>
        <p:spPr>
          <a:xfrm flipV="1">
            <a:off x="4659023" y="4014794"/>
            <a:ext cx="0" cy="150760"/>
          </a:xfrm>
          <a:prstGeom prst="straightConnector1">
            <a:avLst/>
          </a:prstGeom>
          <a:ln w="22225">
            <a:solidFill>
              <a:schemeClr val="accent1"/>
            </a:solidFill>
            <a:headEnd type="none" w="med" len="sm"/>
            <a:tailEnd type="none" w="med" len="sm"/>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D400ABF-F750-12A8-3BAF-58BFF62A6385}"/>
              </a:ext>
            </a:extLst>
          </p:cNvPr>
          <p:cNvCxnSpPr>
            <a:cxnSpLocks/>
            <a:endCxn id="3" idx="2"/>
          </p:cNvCxnSpPr>
          <p:nvPr/>
        </p:nvCxnSpPr>
        <p:spPr>
          <a:xfrm flipH="1" flipV="1">
            <a:off x="1255579" y="4024968"/>
            <a:ext cx="165" cy="140586"/>
          </a:xfrm>
          <a:prstGeom prst="straightConnector1">
            <a:avLst/>
          </a:prstGeom>
          <a:ln w="22225">
            <a:solidFill>
              <a:schemeClr val="accent1"/>
            </a:solidFill>
            <a:headEnd type="none" w="med" len="sm"/>
            <a:tailEnd type="none" w="med" len="sm"/>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C15A3C98-E4DE-5D26-CF49-7F73EC40DE2C}"/>
              </a:ext>
            </a:extLst>
          </p:cNvPr>
          <p:cNvSpPr/>
          <p:nvPr/>
        </p:nvSpPr>
        <p:spPr>
          <a:xfrm>
            <a:off x="2182983" y="1959496"/>
            <a:ext cx="1548800" cy="2060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711BA96-9E71-9787-72F1-71580FD048ED}"/>
              </a:ext>
            </a:extLst>
          </p:cNvPr>
          <p:cNvSpPr/>
          <p:nvPr/>
        </p:nvSpPr>
        <p:spPr>
          <a:xfrm>
            <a:off x="2300683" y="3278060"/>
            <a:ext cx="1313400" cy="578154"/>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E40F4B2-D5F3-437E-B6ED-05C8277B7EAB}"/>
              </a:ext>
            </a:extLst>
          </p:cNvPr>
          <p:cNvSpPr/>
          <p:nvPr/>
        </p:nvSpPr>
        <p:spPr>
          <a:xfrm>
            <a:off x="2380851" y="3366001"/>
            <a:ext cx="1153064" cy="402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err="1">
                <a:solidFill>
                  <a:schemeClr val="tx2"/>
                </a:solidFill>
                <a:latin typeface="IntelOne Text" panose="020B0503020203020204" pitchFamily="34" charset="0"/>
              </a:rPr>
              <a:t>BeeKeeperAI</a:t>
            </a:r>
            <a:r>
              <a:rPr lang="en-US" sz="1100">
                <a:solidFill>
                  <a:schemeClr val="tx2"/>
                </a:solidFill>
                <a:latin typeface="IntelOne Text" panose="020B0503020203020204" pitchFamily="34" charset="0"/>
              </a:rPr>
              <a:t> Local Node</a:t>
            </a:r>
          </a:p>
        </p:txBody>
      </p:sp>
      <p:sp>
        <p:nvSpPr>
          <p:cNvPr id="48" name="TextBox 47">
            <a:extLst>
              <a:ext uri="{FF2B5EF4-FFF2-40B4-BE49-F238E27FC236}">
                <a16:creationId xmlns:a16="http://schemas.microsoft.com/office/drawing/2014/main" id="{1132A3B6-3816-7E89-3D25-2F0F50AAB8CC}"/>
              </a:ext>
            </a:extLst>
          </p:cNvPr>
          <p:cNvSpPr txBox="1"/>
          <p:nvPr/>
        </p:nvSpPr>
        <p:spPr>
          <a:xfrm>
            <a:off x="2463435" y="1691489"/>
            <a:ext cx="987896"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ea typeface="+mn-lt"/>
                <a:cs typeface="+mn-lt"/>
              </a:rPr>
              <a:t>Hospital 2</a:t>
            </a:r>
          </a:p>
        </p:txBody>
      </p:sp>
      <p:sp>
        <p:nvSpPr>
          <p:cNvPr id="52" name="Rectangle 51">
            <a:extLst>
              <a:ext uri="{FF2B5EF4-FFF2-40B4-BE49-F238E27FC236}">
                <a16:creationId xmlns:a16="http://schemas.microsoft.com/office/drawing/2014/main" id="{2A18364C-E641-C906-1364-68FC8272D95F}"/>
              </a:ext>
            </a:extLst>
          </p:cNvPr>
          <p:cNvSpPr/>
          <p:nvPr/>
        </p:nvSpPr>
        <p:spPr>
          <a:xfrm>
            <a:off x="3884623" y="1954409"/>
            <a:ext cx="1548800" cy="2060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B4D725C-E22C-96D5-C3E7-303B27267083}"/>
              </a:ext>
            </a:extLst>
          </p:cNvPr>
          <p:cNvSpPr/>
          <p:nvPr/>
        </p:nvSpPr>
        <p:spPr>
          <a:xfrm>
            <a:off x="4002323" y="3278060"/>
            <a:ext cx="1313400" cy="578154"/>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1803C6D-F29D-D449-C7E5-45972CD667E6}"/>
              </a:ext>
            </a:extLst>
          </p:cNvPr>
          <p:cNvSpPr/>
          <p:nvPr/>
        </p:nvSpPr>
        <p:spPr>
          <a:xfrm>
            <a:off x="4082491" y="3366001"/>
            <a:ext cx="1153064" cy="402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err="1">
                <a:solidFill>
                  <a:schemeClr val="tx2"/>
                </a:solidFill>
                <a:latin typeface="IntelOne Text" panose="020B0503020203020204" pitchFamily="34" charset="0"/>
              </a:rPr>
              <a:t>BeeKeeperAI</a:t>
            </a:r>
            <a:r>
              <a:rPr lang="en-US" sz="1100">
                <a:solidFill>
                  <a:schemeClr val="tx2"/>
                </a:solidFill>
                <a:latin typeface="IntelOne Text" panose="020B0503020203020204" pitchFamily="34" charset="0"/>
              </a:rPr>
              <a:t> Local Node</a:t>
            </a:r>
          </a:p>
        </p:txBody>
      </p:sp>
      <p:sp>
        <p:nvSpPr>
          <p:cNvPr id="60" name="TextBox 59">
            <a:extLst>
              <a:ext uri="{FF2B5EF4-FFF2-40B4-BE49-F238E27FC236}">
                <a16:creationId xmlns:a16="http://schemas.microsoft.com/office/drawing/2014/main" id="{D3597EF0-80EC-9B02-8A68-8DBF7423A08D}"/>
              </a:ext>
            </a:extLst>
          </p:cNvPr>
          <p:cNvSpPr txBox="1"/>
          <p:nvPr/>
        </p:nvSpPr>
        <p:spPr>
          <a:xfrm>
            <a:off x="4165075" y="1686402"/>
            <a:ext cx="987896"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ea typeface="+mn-lt"/>
                <a:cs typeface="+mn-lt"/>
              </a:rPr>
              <a:t>Hospital 3</a:t>
            </a:r>
          </a:p>
        </p:txBody>
      </p:sp>
      <p:sp>
        <p:nvSpPr>
          <p:cNvPr id="11" name="Rectangle 10">
            <a:extLst>
              <a:ext uri="{FF2B5EF4-FFF2-40B4-BE49-F238E27FC236}">
                <a16:creationId xmlns:a16="http://schemas.microsoft.com/office/drawing/2014/main" id="{20626669-E94D-4AE0-BABD-3756BA8C2C1B}"/>
              </a:ext>
            </a:extLst>
          </p:cNvPr>
          <p:cNvSpPr/>
          <p:nvPr/>
        </p:nvSpPr>
        <p:spPr>
          <a:xfrm>
            <a:off x="598879" y="2804842"/>
            <a:ext cx="1313401" cy="402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IntelOne Text" panose="020B0503020203020204" pitchFamily="34" charset="0"/>
              </a:rPr>
              <a:t>Regulated Data</a:t>
            </a:r>
          </a:p>
        </p:txBody>
      </p:sp>
      <p:pic>
        <p:nvPicPr>
          <p:cNvPr id="1037" name="Picture 2">
            <a:extLst>
              <a:ext uri="{FF2B5EF4-FFF2-40B4-BE49-F238E27FC236}">
                <a16:creationId xmlns:a16="http://schemas.microsoft.com/office/drawing/2014/main" id="{652BA558-0181-2FDD-8EE7-966450905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303836" y="2089384"/>
            <a:ext cx="1310247" cy="77459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7D8BA6F7-BD97-63BC-10DB-A6D11E1538F0}"/>
              </a:ext>
            </a:extLst>
          </p:cNvPr>
          <p:cNvSpPr/>
          <p:nvPr/>
        </p:nvSpPr>
        <p:spPr>
          <a:xfrm>
            <a:off x="2300683" y="2799755"/>
            <a:ext cx="1313401" cy="402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IntelOne Text" panose="020B0503020203020204" pitchFamily="34" charset="0"/>
              </a:rPr>
              <a:t>Regulated Data</a:t>
            </a:r>
          </a:p>
        </p:txBody>
      </p:sp>
      <p:pic>
        <p:nvPicPr>
          <p:cNvPr id="1038" name="Picture 2">
            <a:extLst>
              <a:ext uri="{FF2B5EF4-FFF2-40B4-BE49-F238E27FC236}">
                <a16:creationId xmlns:a16="http://schemas.microsoft.com/office/drawing/2014/main" id="{487256A0-CCE2-936A-152F-22245A3E4E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002323" y="2088602"/>
            <a:ext cx="1316708" cy="784299"/>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DB426FA8-00AF-826C-5DA2-2757587016C7}"/>
              </a:ext>
            </a:extLst>
          </p:cNvPr>
          <p:cNvSpPr/>
          <p:nvPr/>
        </p:nvSpPr>
        <p:spPr>
          <a:xfrm>
            <a:off x="4002323" y="2794668"/>
            <a:ext cx="1313401" cy="402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IntelOne Text" panose="020B0503020203020204" pitchFamily="34" charset="0"/>
              </a:rPr>
              <a:t>Regulated Data</a:t>
            </a:r>
          </a:p>
        </p:txBody>
      </p:sp>
      <p:pic>
        <p:nvPicPr>
          <p:cNvPr id="1039" name="Picture 1038">
            <a:extLst>
              <a:ext uri="{FF2B5EF4-FFF2-40B4-BE49-F238E27FC236}">
                <a16:creationId xmlns:a16="http://schemas.microsoft.com/office/drawing/2014/main" id="{CCCDFC8F-B19A-66E6-D231-6CEE46A342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243" y="4591045"/>
            <a:ext cx="450722" cy="446259"/>
          </a:xfrm>
          <a:prstGeom prst="rect">
            <a:avLst/>
          </a:prstGeom>
        </p:spPr>
      </p:pic>
    </p:spTree>
    <p:extLst>
      <p:ext uri="{BB962C8B-B14F-4D97-AF65-F5344CB8AC3E}">
        <p14:creationId xmlns:p14="http://schemas.microsoft.com/office/powerpoint/2010/main" val="3456377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FDEC16F-BACC-D13E-328E-CD729484A8D1}"/>
              </a:ext>
            </a:extLst>
          </p:cNvPr>
          <p:cNvSpPr/>
          <p:nvPr/>
        </p:nvSpPr>
        <p:spPr>
          <a:xfrm>
            <a:off x="4158575" y="1737095"/>
            <a:ext cx="3496734" cy="43314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a:extLst>
              <a:ext uri="{FF2B5EF4-FFF2-40B4-BE49-F238E27FC236}">
                <a16:creationId xmlns:a16="http://schemas.microsoft.com/office/drawing/2014/main" id="{7B87E9C9-53A8-6A7C-E55E-D2A0D5A9AB13}"/>
              </a:ext>
            </a:extLst>
          </p:cNvPr>
          <p:cNvSpPr/>
          <p:nvPr/>
        </p:nvSpPr>
        <p:spPr>
          <a:xfrm>
            <a:off x="7885837" y="1737095"/>
            <a:ext cx="3496734" cy="43314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itle 1">
            <a:extLst>
              <a:ext uri="{FF2B5EF4-FFF2-40B4-BE49-F238E27FC236}">
                <a16:creationId xmlns:a16="http://schemas.microsoft.com/office/drawing/2014/main" id="{D9EF8F70-C465-0DB6-DE8C-B90BD9E46AE1}"/>
              </a:ext>
            </a:extLst>
          </p:cNvPr>
          <p:cNvSpPr>
            <a:spLocks noGrp="1"/>
          </p:cNvSpPr>
          <p:nvPr>
            <p:ph type="title"/>
          </p:nvPr>
        </p:nvSpPr>
        <p:spPr>
          <a:xfrm>
            <a:off x="380999" y="221694"/>
            <a:ext cx="12066037" cy="1199822"/>
          </a:xfrm>
        </p:spPr>
        <p:txBody>
          <a:bodyPr/>
          <a:lstStyle/>
          <a:p>
            <a:r>
              <a:rPr lang="en-US"/>
              <a:t>Intel® Xeon: The Data Center’s Most Versatile AI Platform</a:t>
            </a:r>
          </a:p>
        </p:txBody>
      </p:sp>
      <p:sp>
        <p:nvSpPr>
          <p:cNvPr id="32" name="TextBox 31">
            <a:extLst>
              <a:ext uri="{FF2B5EF4-FFF2-40B4-BE49-F238E27FC236}">
                <a16:creationId xmlns:a16="http://schemas.microsoft.com/office/drawing/2014/main" id="{C5467506-7FF0-44DA-8868-1906D9721970}"/>
              </a:ext>
            </a:extLst>
          </p:cNvPr>
          <p:cNvSpPr txBox="1"/>
          <p:nvPr/>
        </p:nvSpPr>
        <p:spPr>
          <a:xfrm>
            <a:off x="5256213" y="6553032"/>
            <a:ext cx="5887155"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525252"/>
                </a:solidFill>
                <a:effectLst/>
                <a:uLnTx/>
                <a:uFillTx/>
                <a:latin typeface="IntelOne Text Light" panose="020B0403020203020204" pitchFamily="34" charset="0"/>
                <a:cs typeface="Arial"/>
              </a:rPr>
              <a:t>1,2,3  See [A2, A16, A17, A33] at intel.com/</a:t>
            </a:r>
            <a:r>
              <a:rPr kumimoji="0" lang="en-US" sz="800" b="0" i="0" u="none" strike="noStrike" kern="1200" cap="none" spc="0" normalizeH="0" baseline="0" noProof="0" err="1">
                <a:ln>
                  <a:noFill/>
                </a:ln>
                <a:solidFill>
                  <a:srgbClr val="525252"/>
                </a:solidFill>
                <a:effectLst/>
                <a:uLnTx/>
                <a:uFillTx/>
                <a:latin typeface="IntelOne Text Light" panose="020B0403020203020204" pitchFamily="34" charset="0"/>
                <a:cs typeface="Arial"/>
              </a:rPr>
              <a:t>processorclaims</a:t>
            </a:r>
            <a:r>
              <a:rPr kumimoji="0" lang="en-US" sz="800" b="0" i="0" u="none" strike="noStrike" kern="1200" cap="none" spc="0" normalizeH="0" baseline="0" noProof="0">
                <a:ln>
                  <a:noFill/>
                </a:ln>
                <a:solidFill>
                  <a:srgbClr val="525252"/>
                </a:solidFill>
                <a:effectLst/>
                <a:uLnTx/>
                <a:uFillTx/>
                <a:latin typeface="IntelOne Text Light" panose="020B0403020203020204" pitchFamily="34" charset="0"/>
                <a:cs typeface="Arial"/>
              </a:rPr>
              <a:t>: 4th Gen Intel Xeon Scalable processors. Results may vary. </a:t>
            </a:r>
          </a:p>
        </p:txBody>
      </p:sp>
      <p:sp>
        <p:nvSpPr>
          <p:cNvPr id="57" name="Rectangle 56">
            <a:extLst>
              <a:ext uri="{FF2B5EF4-FFF2-40B4-BE49-F238E27FC236}">
                <a16:creationId xmlns:a16="http://schemas.microsoft.com/office/drawing/2014/main" id="{41590E9E-C5B6-4CB1-AA2E-01CB8F4CDC39}"/>
              </a:ext>
            </a:extLst>
          </p:cNvPr>
          <p:cNvSpPr/>
          <p:nvPr/>
        </p:nvSpPr>
        <p:spPr>
          <a:xfrm>
            <a:off x="433177" y="1737095"/>
            <a:ext cx="3493008" cy="333389"/>
          </a:xfrm>
          <a:prstGeom prst="rect">
            <a:avLst/>
          </a:prstGeom>
          <a:gradFill flip="none" rotWithShape="1">
            <a:gsLst>
              <a:gs pos="33000">
                <a:srgbClr val="004A86">
                  <a:lumMod val="50000"/>
                </a:srgbClr>
              </a:gs>
              <a:gs pos="0">
                <a:srgbClr val="0068B5">
                  <a:lumMod val="75000"/>
                </a:srgbClr>
              </a:gs>
              <a:gs pos="63000">
                <a:srgbClr val="004A86">
                  <a:lumMod val="50000"/>
                </a:srgbClr>
              </a:gs>
              <a:gs pos="100000">
                <a:srgbClr val="0068B5">
                  <a:lumMod val="75000"/>
                </a:srgbClr>
              </a:gs>
            </a:gsLst>
            <a:lin ang="0" scaled="0"/>
            <a:tileRect/>
          </a:gradFill>
          <a:ln w="12700" cap="flat" cmpd="sng" algn="ctr">
            <a:noFill/>
            <a:prstDash val="solid"/>
            <a:miter lim="800000"/>
          </a:ln>
          <a:effectLst/>
        </p:spPr>
        <p:txBody>
          <a:bodyPr rtlCol="0" anchor="ctr"/>
          <a:lstStyle/>
          <a:p>
            <a:pPr marL="0" marR="0" lvl="0" indent="0" algn="r" defTabSz="823436" eaLnBrk="1" fontAlgn="auto" latinLnBrk="0" hangingPunct="0">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B4F0FF"/>
                </a:solidFill>
                <a:effectLst/>
                <a:uLnTx/>
                <a:uFillTx/>
                <a:latin typeface="IntelOne Text" panose="020B0503020203020204" pitchFamily="34" charset="0"/>
                <a:sym typeface="Helvetica Neue Medium"/>
              </a:rPr>
              <a:t>Any AI code, every workload</a:t>
            </a:r>
          </a:p>
        </p:txBody>
      </p:sp>
      <p:sp>
        <p:nvSpPr>
          <p:cNvPr id="59" name="TextBox 58">
            <a:extLst>
              <a:ext uri="{FF2B5EF4-FFF2-40B4-BE49-F238E27FC236}">
                <a16:creationId xmlns:a16="http://schemas.microsoft.com/office/drawing/2014/main" id="{0539DF47-FC0E-4418-86FF-CD3FDFDBDD4A}"/>
              </a:ext>
            </a:extLst>
          </p:cNvPr>
          <p:cNvSpPr txBox="1"/>
          <p:nvPr/>
        </p:nvSpPr>
        <p:spPr>
          <a:xfrm flipH="1">
            <a:off x="744468" y="2459850"/>
            <a:ext cx="2902254" cy="738664"/>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R="0" lvl="0" indent="0" algn="ctr" fontAlgn="auto">
              <a:lnSpc>
                <a:spcPct val="100000"/>
              </a:lnSpc>
              <a:spcBef>
                <a:spcPts val="0"/>
              </a:spcBef>
              <a:spcAft>
                <a:spcPts val="0"/>
              </a:spcAft>
              <a:buClrTx/>
              <a:buSzTx/>
              <a:buFontTx/>
              <a:buNone/>
              <a:tabLst/>
              <a:defRPr/>
            </a:pPr>
            <a:r>
              <a:rPr lang="en-US" sz="2400">
                <a:solidFill>
                  <a:schemeClr val="accent1"/>
                </a:solidFill>
                <a:latin typeface="IntelOne Display Light" panose="020B0403020203020204" pitchFamily="34" charset="0"/>
                <a:sym typeface="Helvetica Neue"/>
              </a:rPr>
              <a:t>4th Gen Intel® Xeon® Scalable Processors</a:t>
            </a:r>
          </a:p>
        </p:txBody>
      </p:sp>
      <p:sp>
        <p:nvSpPr>
          <p:cNvPr id="60" name="TextBox 59">
            <a:extLst>
              <a:ext uri="{FF2B5EF4-FFF2-40B4-BE49-F238E27FC236}">
                <a16:creationId xmlns:a16="http://schemas.microsoft.com/office/drawing/2014/main" id="{D48358B3-BA93-4E7F-8FB8-DB42D7BA16BA}"/>
              </a:ext>
            </a:extLst>
          </p:cNvPr>
          <p:cNvSpPr txBox="1"/>
          <p:nvPr/>
        </p:nvSpPr>
        <p:spPr>
          <a:xfrm>
            <a:off x="691669" y="3805929"/>
            <a:ext cx="3007853" cy="477054"/>
          </a:xfrm>
          <a:prstGeom prst="rect">
            <a:avLst/>
          </a:prstGeom>
          <a:noFill/>
          <a:ln w="12700" cap="flat">
            <a:noFill/>
            <a:miter lim="400000"/>
          </a:ln>
          <a:effectLst/>
          <a:sp3d/>
        </p:spPr>
        <p:txBody>
          <a:bodyPr wrap="square" lIns="0" tIns="0">
            <a:spAutoFit/>
          </a:bodyPr>
          <a:lstStyle/>
          <a:p>
            <a:pPr marL="0" marR="0" lvl="0" indent="0" algn="ctr" defTabSz="2432242"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sym typeface="Intel Clear"/>
              </a:rPr>
              <a:t>The flexibility of Xeon with the built-in performance of an AI accelerator</a:t>
            </a:r>
          </a:p>
        </p:txBody>
      </p:sp>
      <p:sp>
        <p:nvSpPr>
          <p:cNvPr id="62" name="TextBox 61">
            <a:extLst>
              <a:ext uri="{FF2B5EF4-FFF2-40B4-BE49-F238E27FC236}">
                <a16:creationId xmlns:a16="http://schemas.microsoft.com/office/drawing/2014/main" id="{F0C6A15F-BEF4-4576-A834-37B285A615C8}"/>
              </a:ext>
            </a:extLst>
          </p:cNvPr>
          <p:cNvSpPr txBox="1"/>
          <p:nvPr/>
        </p:nvSpPr>
        <p:spPr>
          <a:xfrm>
            <a:off x="553205" y="4842756"/>
            <a:ext cx="3284781" cy="918200"/>
          </a:xfrm>
          <a:prstGeom prst="rect">
            <a:avLst/>
          </a:prstGeom>
          <a:noFill/>
          <a:ln w="12700" cap="flat">
            <a:noFill/>
            <a:miter lim="400000"/>
          </a:ln>
          <a:effectLst/>
          <a:sp3d/>
        </p:spPr>
        <p:txBody>
          <a:bodyPr wrap="square">
            <a:spAutoFit/>
          </a:bodyPr>
          <a:lstStyle/>
          <a:p>
            <a:pPr marL="0" marR="0" lvl="0" indent="0" algn="ctr" defTabSz="608076" eaLnBrk="1" fontAlgn="auto" latinLnBrk="0" hangingPunct="1">
              <a:lnSpc>
                <a:spcPct val="100000"/>
              </a:lnSpc>
              <a:spcBef>
                <a:spcPts val="0"/>
              </a:spcBef>
              <a:spcAft>
                <a:spcPts val="200"/>
              </a:spcAft>
              <a:buClrTx/>
              <a:buSzTx/>
              <a:buFontTx/>
              <a:buNone/>
              <a:tabLst/>
              <a:defRPr/>
            </a:pPr>
            <a:r>
              <a:rPr kumimoji="0" lang="en-US" sz="1400" b="1" i="0" u="none" strike="noStrike" kern="0" cap="none" spc="0" normalizeH="0" baseline="0" noProof="0">
                <a:ln>
                  <a:noFill/>
                </a:ln>
                <a:effectLst/>
                <a:uLnTx/>
                <a:uFillTx/>
                <a:sym typeface="Intel Clear"/>
              </a:rPr>
              <a:t>Up to 10x gen-to-gen</a:t>
            </a:r>
            <a:br>
              <a:rPr kumimoji="0" lang="en-US" sz="1400" b="1" i="0" u="none" strike="noStrike" kern="0" cap="none" spc="0" normalizeH="0" baseline="0" noProof="0">
                <a:ln>
                  <a:noFill/>
                </a:ln>
                <a:effectLst/>
                <a:uLnTx/>
                <a:uFillTx/>
                <a:sym typeface="Intel Clear"/>
              </a:rPr>
            </a:br>
            <a:r>
              <a:rPr kumimoji="0" lang="en-US" sz="1400" b="1" i="0" u="none" strike="noStrike" kern="0" cap="none" spc="0" normalizeH="0" baseline="0" noProof="0">
                <a:ln>
                  <a:noFill/>
                </a:ln>
                <a:effectLst/>
                <a:uLnTx/>
                <a:uFillTx/>
                <a:sym typeface="Intel Clear"/>
              </a:rPr>
              <a:t>model performance</a:t>
            </a:r>
            <a:r>
              <a:rPr kumimoji="0" lang="en-US" sz="1400" b="1" i="0" u="none" strike="noStrike" kern="0" cap="none" spc="0" normalizeH="0" baseline="30000" noProof="0">
                <a:ln>
                  <a:noFill/>
                </a:ln>
                <a:effectLst/>
                <a:uLnTx/>
                <a:uFillTx/>
                <a:sym typeface="Intel Clear"/>
              </a:rPr>
              <a:t>1</a:t>
            </a:r>
            <a:endParaRPr kumimoji="0" lang="en-US" sz="1400" b="1" i="0" u="none" strike="noStrike" kern="0" cap="none" spc="0" normalizeH="0" baseline="0" noProof="0">
              <a:ln>
                <a:noFill/>
              </a:ln>
              <a:effectLst/>
              <a:uLnTx/>
              <a:uFillTx/>
              <a:sym typeface="Intel Clear"/>
            </a:endParaRPr>
          </a:p>
          <a:p>
            <a:pPr marL="0" marR="0" lvl="0" indent="0" algn="ctr" defTabSz="608076" eaLnBrk="1" fontAlgn="auto" latinLnBrk="0" hangingPunct="1">
              <a:lnSpc>
                <a:spcPct val="100000"/>
              </a:lnSpc>
              <a:spcBef>
                <a:spcPts val="1200"/>
              </a:spcBef>
              <a:spcAft>
                <a:spcPts val="1200"/>
              </a:spcAft>
              <a:buClrTx/>
              <a:buSzTx/>
              <a:buFontTx/>
              <a:buNone/>
              <a:tabLst/>
              <a:defRPr/>
            </a:pPr>
            <a:r>
              <a:rPr kumimoji="0" lang="en-US" sz="1400" b="1" i="0" u="none" strike="noStrike" kern="0" cap="none" spc="0" normalizeH="0" baseline="0" noProof="0">
                <a:ln>
                  <a:noFill/>
                </a:ln>
                <a:effectLst/>
                <a:uLnTx/>
                <a:uFillTx/>
                <a:sym typeface="Intel Clear"/>
              </a:rPr>
              <a:t>Up to 7.7x performance/watt</a:t>
            </a:r>
            <a:r>
              <a:rPr kumimoji="0" lang="en-US" sz="1400" b="1" i="0" u="none" strike="noStrike" kern="0" cap="none" spc="0" normalizeH="0" baseline="30000" noProof="0">
                <a:ln>
                  <a:noFill/>
                </a:ln>
                <a:effectLst/>
                <a:uLnTx/>
                <a:uFillTx/>
                <a:sym typeface="Intel Clear"/>
              </a:rPr>
              <a:t>2</a:t>
            </a:r>
            <a:endParaRPr kumimoji="0" lang="en-US" sz="1400" b="1" i="0" u="none" strike="noStrike" kern="0" cap="none" spc="0" normalizeH="0" baseline="0" noProof="0">
              <a:ln>
                <a:noFill/>
              </a:ln>
              <a:effectLst/>
              <a:uLnTx/>
              <a:uFillTx/>
              <a:sym typeface="Intel Clear"/>
            </a:endParaRPr>
          </a:p>
        </p:txBody>
      </p:sp>
      <p:sp>
        <p:nvSpPr>
          <p:cNvPr id="65" name="Rectangle 64">
            <a:extLst>
              <a:ext uri="{FF2B5EF4-FFF2-40B4-BE49-F238E27FC236}">
                <a16:creationId xmlns:a16="http://schemas.microsoft.com/office/drawing/2014/main" id="{8F15AA25-6C62-4876-B9FB-27BC05F8B175}"/>
              </a:ext>
            </a:extLst>
          </p:cNvPr>
          <p:cNvSpPr/>
          <p:nvPr/>
        </p:nvSpPr>
        <p:spPr>
          <a:xfrm>
            <a:off x="4144530" y="1737095"/>
            <a:ext cx="3509763" cy="333389"/>
          </a:xfrm>
          <a:prstGeom prst="rect">
            <a:avLst/>
          </a:prstGeom>
          <a:gradFill flip="none" rotWithShape="1">
            <a:gsLst>
              <a:gs pos="33000">
                <a:srgbClr val="004A86">
                  <a:lumMod val="50000"/>
                </a:srgbClr>
              </a:gs>
              <a:gs pos="0">
                <a:srgbClr val="0068B5">
                  <a:lumMod val="75000"/>
                </a:srgbClr>
              </a:gs>
              <a:gs pos="63000">
                <a:srgbClr val="004A86">
                  <a:lumMod val="50000"/>
                </a:srgbClr>
              </a:gs>
              <a:gs pos="100000">
                <a:srgbClr val="0068B5">
                  <a:lumMod val="75000"/>
                </a:srgbClr>
              </a:gs>
            </a:gsLst>
            <a:lin ang="0" scaled="0"/>
            <a:tileRect/>
          </a:gradFill>
          <a:ln w="12700" cap="flat" cmpd="sng" algn="ctr">
            <a:noFill/>
            <a:prstDash val="solid"/>
            <a:miter lim="800000"/>
          </a:ln>
          <a:effectLst/>
        </p:spPr>
        <p:txBody>
          <a:bodyPr rtlCol="0" anchor="ctr"/>
          <a:lstStyle/>
          <a:p>
            <a:pPr marL="0" marR="0" lvl="0" indent="0" algn="r" defTabSz="91211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B4F0FF"/>
                </a:solidFill>
                <a:effectLst/>
                <a:uLnTx/>
                <a:uFillTx/>
                <a:latin typeface="IntelOne Text" panose="020B0503020203020204" pitchFamily="34" charset="0"/>
                <a:ea typeface="Intel Clear Pro" panose="020B0804020202060201" pitchFamily="34" charset="0"/>
                <a:cs typeface="Intel Clear Pro" panose="020B0804020202060201" pitchFamily="34" charset="0"/>
              </a:rPr>
              <a:t> B</a:t>
            </a:r>
            <a:r>
              <a:rPr kumimoji="0" lang="en-US" sz="1200" b="1" i="0" u="none" strike="noStrike" kern="0" cap="none" spc="0" normalizeH="0" baseline="0" noProof="0">
                <a:ln>
                  <a:noFill/>
                </a:ln>
                <a:solidFill>
                  <a:srgbClr val="B4F0FF"/>
                </a:solidFill>
                <a:effectLst/>
                <a:uLnTx/>
                <a:uFillTx/>
                <a:latin typeface="IntelOne Text" panose="020B0503020203020204" pitchFamily="34" charset="0"/>
              </a:rPr>
              <a:t>uild and deploy everywhere​</a:t>
            </a:r>
          </a:p>
        </p:txBody>
      </p:sp>
      <p:sp>
        <p:nvSpPr>
          <p:cNvPr id="66" name="TextBox 65">
            <a:extLst>
              <a:ext uri="{FF2B5EF4-FFF2-40B4-BE49-F238E27FC236}">
                <a16:creationId xmlns:a16="http://schemas.microsoft.com/office/drawing/2014/main" id="{5465090D-63DE-42A0-A87C-78568AA6924A}"/>
              </a:ext>
            </a:extLst>
          </p:cNvPr>
          <p:cNvSpPr txBox="1"/>
          <p:nvPr/>
        </p:nvSpPr>
        <p:spPr>
          <a:xfrm flipH="1">
            <a:off x="4246967" y="2275184"/>
            <a:ext cx="3304312" cy="1107996"/>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algn="ctr">
              <a:defRPr/>
            </a:pPr>
            <a:r>
              <a:rPr lang="en-US" sz="2400">
                <a:solidFill>
                  <a:schemeClr val="accent1"/>
                </a:solidFill>
                <a:latin typeface="IntelOne Display Light" panose="020B0403020203020204" pitchFamily="34" charset="0"/>
                <a:sym typeface="Helvetica Neue"/>
              </a:rPr>
              <a:t>Intel AI software suite of optimized open-source frameworks and tools</a:t>
            </a:r>
          </a:p>
        </p:txBody>
      </p:sp>
      <p:sp>
        <p:nvSpPr>
          <p:cNvPr id="67" name="TextBox 66">
            <a:extLst>
              <a:ext uri="{FF2B5EF4-FFF2-40B4-BE49-F238E27FC236}">
                <a16:creationId xmlns:a16="http://schemas.microsoft.com/office/drawing/2014/main" id="{A406C8CB-791B-4DB5-9034-D89966684A89}"/>
              </a:ext>
            </a:extLst>
          </p:cNvPr>
          <p:cNvSpPr txBox="1"/>
          <p:nvPr/>
        </p:nvSpPr>
        <p:spPr>
          <a:xfrm>
            <a:off x="4370157" y="3805929"/>
            <a:ext cx="3057933" cy="692497"/>
          </a:xfrm>
          <a:prstGeom prst="rect">
            <a:avLst/>
          </a:prstGeom>
          <a:noFill/>
          <a:ln w="12700" cap="flat">
            <a:noFill/>
            <a:miter lim="400000"/>
          </a:ln>
          <a:effectLst/>
          <a:sp3d/>
        </p:spPr>
        <p:txBody>
          <a:bodyPr wrap="square" lIns="0" tIns="0">
            <a:spAutoFit/>
          </a:bodyPr>
          <a:lstStyle/>
          <a:p>
            <a:pPr marL="0" marR="0" lvl="0" indent="0" algn="ctr" defTabSz="2432242" eaLnBrk="1" fontAlgn="auto" latinLnBrk="0" hangingPunct="0">
              <a:lnSpc>
                <a:spcPct val="100000"/>
              </a:lnSpc>
              <a:spcBef>
                <a:spcPts val="0"/>
              </a:spcBef>
              <a:spcAft>
                <a:spcPts val="0"/>
              </a:spcAft>
              <a:buClrTx/>
              <a:buSzTx/>
              <a:buFontTx/>
              <a:buNone/>
              <a:tabLst/>
              <a:defRPr/>
            </a:pPr>
            <a:r>
              <a:rPr kumimoji="0" lang="en-US" sz="1400" b="0" i="0" u="none" strike="noStrike" kern="0" cap="none" spc="0" normalizeH="0" baseline="0" noProof="0">
                <a:ln>
                  <a:noFill/>
                </a:ln>
                <a:effectLst/>
                <a:uLnTx/>
                <a:uFillTx/>
                <a:sym typeface="Intel Clear"/>
              </a:rPr>
              <a:t>Enables out of the box AI performance and end-to-end productivity </a:t>
            </a:r>
          </a:p>
        </p:txBody>
      </p:sp>
      <p:sp>
        <p:nvSpPr>
          <p:cNvPr id="69" name="TextBox 68">
            <a:extLst>
              <a:ext uri="{FF2B5EF4-FFF2-40B4-BE49-F238E27FC236}">
                <a16:creationId xmlns:a16="http://schemas.microsoft.com/office/drawing/2014/main" id="{DA8F885E-4E60-4253-8EE7-F60DF9C7D9EA}"/>
              </a:ext>
            </a:extLst>
          </p:cNvPr>
          <p:cNvSpPr txBox="1"/>
          <p:nvPr/>
        </p:nvSpPr>
        <p:spPr>
          <a:xfrm>
            <a:off x="4256733" y="4842756"/>
            <a:ext cx="3284781" cy="892552"/>
          </a:xfrm>
          <a:prstGeom prst="rect">
            <a:avLst/>
          </a:prstGeom>
          <a:noFill/>
          <a:ln w="12700" cap="flat">
            <a:noFill/>
            <a:miter lim="400000"/>
          </a:ln>
          <a:effectLst/>
          <a:sp3d/>
        </p:spPr>
        <p:txBody>
          <a:bodyPr wrap="square">
            <a:spAutoFit/>
          </a:bodyPr>
          <a:lstStyle/>
          <a:p>
            <a:pPr marL="0" marR="0" lvl="0" indent="0" algn="ctr" defTabSz="608076"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sym typeface="Intel Clear"/>
              </a:rPr>
              <a:t>Up to 6.7x end-to-end</a:t>
            </a:r>
            <a:br>
              <a:rPr kumimoji="0" lang="en-US" sz="1400" b="1" i="0" u="none" strike="noStrike" kern="0" cap="none" spc="0" normalizeH="0" baseline="0" noProof="0">
                <a:ln>
                  <a:noFill/>
                </a:ln>
                <a:effectLst/>
                <a:uLnTx/>
                <a:uFillTx/>
                <a:sym typeface="Intel Clear"/>
              </a:rPr>
            </a:br>
            <a:r>
              <a:rPr kumimoji="0" lang="en-US" sz="1400" b="1" i="0" u="none" strike="noStrike" kern="0" cap="none" spc="0" normalizeH="0" baseline="0" noProof="0">
                <a:ln>
                  <a:noFill/>
                </a:ln>
                <a:effectLst/>
                <a:uLnTx/>
                <a:uFillTx/>
                <a:sym typeface="Intel Clear"/>
              </a:rPr>
              <a:t>application performance</a:t>
            </a:r>
            <a:r>
              <a:rPr kumimoji="0" lang="en-US" sz="1400" b="1" i="0" u="none" strike="noStrike" kern="0" cap="none" spc="0" normalizeH="0" baseline="30000" noProof="0">
                <a:ln>
                  <a:noFill/>
                </a:ln>
                <a:effectLst/>
                <a:uLnTx/>
                <a:uFillTx/>
                <a:sym typeface="Intel Clear"/>
              </a:rPr>
              <a:t>3</a:t>
            </a:r>
          </a:p>
          <a:p>
            <a:pPr marL="0" marR="0" lvl="0" indent="0" algn="ctr" defTabSz="608076" eaLnBrk="1" fontAlgn="auto" latinLnBrk="0" hangingPunct="1">
              <a:lnSpc>
                <a:spcPct val="100000"/>
              </a:lnSpc>
              <a:spcBef>
                <a:spcPts val="1200"/>
              </a:spcBef>
              <a:spcAft>
                <a:spcPts val="0"/>
              </a:spcAft>
              <a:buClrTx/>
              <a:buSzTx/>
              <a:buFontTx/>
              <a:buNone/>
              <a:tabLst/>
              <a:defRPr/>
            </a:pPr>
            <a:r>
              <a:rPr kumimoji="0" lang="en-US" sz="1400" b="1" i="0" u="none" strike="noStrike" kern="0" cap="none" spc="0" normalizeH="0" baseline="0" noProof="0">
                <a:ln>
                  <a:noFill/>
                </a:ln>
                <a:effectLst/>
                <a:uLnTx/>
                <a:uFillTx/>
                <a:sym typeface="Intel Clear"/>
              </a:rPr>
              <a:t>400+ models validated</a:t>
            </a:r>
          </a:p>
        </p:txBody>
      </p:sp>
      <p:sp>
        <p:nvSpPr>
          <p:cNvPr id="72" name="Rectangle 71">
            <a:extLst>
              <a:ext uri="{FF2B5EF4-FFF2-40B4-BE49-F238E27FC236}">
                <a16:creationId xmlns:a16="http://schemas.microsoft.com/office/drawing/2014/main" id="{A2C6DE6E-D6F7-4989-A0E4-6EBB4B3726A7}"/>
              </a:ext>
            </a:extLst>
          </p:cNvPr>
          <p:cNvSpPr/>
          <p:nvPr/>
        </p:nvSpPr>
        <p:spPr>
          <a:xfrm>
            <a:off x="7884820" y="1737095"/>
            <a:ext cx="3496734" cy="333389"/>
          </a:xfrm>
          <a:prstGeom prst="rect">
            <a:avLst/>
          </a:prstGeom>
          <a:gradFill flip="none" rotWithShape="1">
            <a:gsLst>
              <a:gs pos="33000">
                <a:srgbClr val="004A86">
                  <a:lumMod val="50000"/>
                </a:srgbClr>
              </a:gs>
              <a:gs pos="0">
                <a:srgbClr val="0068B5">
                  <a:lumMod val="75000"/>
                </a:srgbClr>
              </a:gs>
              <a:gs pos="63000">
                <a:srgbClr val="004A86">
                  <a:lumMod val="50000"/>
                </a:srgbClr>
              </a:gs>
              <a:gs pos="100000">
                <a:srgbClr val="0068B5">
                  <a:lumMod val="75000"/>
                </a:srgbClr>
              </a:gs>
            </a:gsLst>
            <a:lin ang="0" scaled="0"/>
            <a:tileRect/>
          </a:gradFill>
          <a:ln w="12700" cap="flat" cmpd="sng" algn="ctr">
            <a:noFill/>
            <a:prstDash val="solid"/>
            <a:miter lim="800000"/>
          </a:ln>
          <a:effectLst/>
        </p:spPr>
        <p:txBody>
          <a:bodyPr rtlCol="0" anchor="ctr"/>
          <a:lstStyle/>
          <a:p>
            <a:pPr marL="0" marR="0" lvl="0" indent="0" algn="r" defTabSz="91211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rgbClr val="B9D6E5"/>
                </a:solidFill>
                <a:effectLst/>
                <a:uLnTx/>
                <a:uFillTx/>
                <a:latin typeface="IntelOne Text" panose="020B0503020203020204" pitchFamily="34" charset="0"/>
              </a:rPr>
              <a:t>Security and compliance</a:t>
            </a:r>
          </a:p>
        </p:txBody>
      </p:sp>
      <p:sp>
        <p:nvSpPr>
          <p:cNvPr id="73" name="TextBox 72">
            <a:extLst>
              <a:ext uri="{FF2B5EF4-FFF2-40B4-BE49-F238E27FC236}">
                <a16:creationId xmlns:a16="http://schemas.microsoft.com/office/drawing/2014/main" id="{6D4A6534-6A79-4B0F-95CB-272168010CD3}"/>
              </a:ext>
            </a:extLst>
          </p:cNvPr>
          <p:cNvSpPr txBox="1"/>
          <p:nvPr/>
        </p:nvSpPr>
        <p:spPr>
          <a:xfrm flipH="1">
            <a:off x="7885836" y="2459850"/>
            <a:ext cx="3479036" cy="738664"/>
          </a:xfrm>
          <a:prstGeom prst="rect">
            <a:avLst/>
          </a:prstGeom>
          <a:noFill/>
          <a:ln w="12700" cap="flat">
            <a:noFill/>
            <a:miter lim="400000"/>
          </a:ln>
          <a:effectLst/>
          <a:sp3d/>
        </p:spPr>
        <p:txBody>
          <a:bodyPr rot="0" spcFirstLastPara="1" vertOverflow="overflow" horzOverflow="overflow" vert="horz" wrap="square" lIns="0" tIns="0" rIns="0" bIns="0" numCol="1" spcCol="38100" rtlCol="0" anchor="t" anchorCtr="0">
            <a:spAutoFit/>
          </a:bodyPr>
          <a:lstStyle/>
          <a:p>
            <a:pPr marR="0" lvl="0" indent="0" algn="ctr" fontAlgn="auto">
              <a:lnSpc>
                <a:spcPct val="100000"/>
              </a:lnSpc>
              <a:spcBef>
                <a:spcPts val="0"/>
              </a:spcBef>
              <a:spcAft>
                <a:spcPts val="0"/>
              </a:spcAft>
              <a:buClrTx/>
              <a:buSzTx/>
              <a:buFontTx/>
              <a:buNone/>
              <a:tabLst/>
              <a:defRPr/>
            </a:pPr>
            <a:r>
              <a:rPr lang="en-US" sz="2400">
                <a:solidFill>
                  <a:schemeClr val="accent1"/>
                </a:solidFill>
                <a:latin typeface="IntelOne Display Light" panose="020B0403020203020204" pitchFamily="34" charset="0"/>
                <a:sym typeface="Helvetica Neue"/>
              </a:rPr>
              <a:t>Confidential </a:t>
            </a:r>
          </a:p>
          <a:p>
            <a:pPr marR="0" lvl="0" indent="0" algn="ctr" fontAlgn="auto">
              <a:lnSpc>
                <a:spcPct val="100000"/>
              </a:lnSpc>
              <a:spcBef>
                <a:spcPts val="0"/>
              </a:spcBef>
              <a:spcAft>
                <a:spcPts val="0"/>
              </a:spcAft>
              <a:buClrTx/>
              <a:buSzTx/>
              <a:buFontTx/>
              <a:buNone/>
              <a:tabLst/>
              <a:defRPr/>
            </a:pPr>
            <a:r>
              <a:rPr lang="en-US" sz="2400">
                <a:solidFill>
                  <a:schemeClr val="accent1"/>
                </a:solidFill>
                <a:latin typeface="IntelOne Display Light" panose="020B0403020203020204" pitchFamily="34" charset="0"/>
                <a:sym typeface="Helvetica Neue"/>
              </a:rPr>
              <a:t>Computing</a:t>
            </a:r>
          </a:p>
        </p:txBody>
      </p:sp>
      <p:sp>
        <p:nvSpPr>
          <p:cNvPr id="74" name="TextBox 73">
            <a:extLst>
              <a:ext uri="{FF2B5EF4-FFF2-40B4-BE49-F238E27FC236}">
                <a16:creationId xmlns:a16="http://schemas.microsoft.com/office/drawing/2014/main" id="{9A2FD074-81B6-4A19-A729-4F7D99D06A55}"/>
              </a:ext>
            </a:extLst>
          </p:cNvPr>
          <p:cNvSpPr txBox="1"/>
          <p:nvPr/>
        </p:nvSpPr>
        <p:spPr>
          <a:xfrm>
            <a:off x="8212176" y="3805929"/>
            <a:ext cx="2891435" cy="692497"/>
          </a:xfrm>
          <a:prstGeom prst="rect">
            <a:avLst/>
          </a:prstGeom>
          <a:noFill/>
          <a:ln w="12700" cap="flat">
            <a:noFill/>
            <a:miter lim="400000"/>
          </a:ln>
          <a:effectLst/>
          <a:sp3d/>
        </p:spPr>
        <p:txBody>
          <a:bodyPr wrap="square" lIns="0" tIns="0">
            <a:spAutoFit/>
          </a:bodyPr>
          <a:lstStyle/>
          <a:p>
            <a:pPr marL="0" marR="0" lvl="0" indent="0" algn="ctr" defTabSz="2432242" eaLnBrk="1" fontAlgn="auto" latinLnBrk="0" hangingPunct="0">
              <a:lnSpc>
                <a:spcPct val="100000"/>
              </a:lnSpc>
              <a:spcBef>
                <a:spcPts val="0"/>
              </a:spcBef>
              <a:spcAft>
                <a:spcPts val="0"/>
              </a:spcAft>
              <a:buClrTx/>
              <a:buSzTx/>
              <a:buFontTx/>
              <a:buNone/>
              <a:tabLst/>
              <a:defRPr/>
            </a:pPr>
            <a:r>
              <a:rPr lang="en-US" sz="1400" kern="0">
                <a:sym typeface="Intel Clear"/>
              </a:rPr>
              <a:t>Utilize sensitive or regulated data in AI systems while supporting privacy and compliance</a:t>
            </a:r>
            <a:endParaRPr kumimoji="0" lang="en-US" sz="1400" b="0" i="0" u="none" strike="noStrike" kern="0" cap="none" spc="0" normalizeH="0" baseline="0" noProof="0">
              <a:ln>
                <a:noFill/>
              </a:ln>
              <a:effectLst/>
              <a:uLnTx/>
              <a:uFillTx/>
              <a:sym typeface="Intel Clear"/>
            </a:endParaRPr>
          </a:p>
        </p:txBody>
      </p:sp>
      <p:sp>
        <p:nvSpPr>
          <p:cNvPr id="76" name="TextBox 75">
            <a:extLst>
              <a:ext uri="{FF2B5EF4-FFF2-40B4-BE49-F238E27FC236}">
                <a16:creationId xmlns:a16="http://schemas.microsoft.com/office/drawing/2014/main" id="{17D2DEC9-65C5-4267-BC89-501D68F0C215}"/>
              </a:ext>
            </a:extLst>
          </p:cNvPr>
          <p:cNvSpPr txBox="1"/>
          <p:nvPr/>
        </p:nvSpPr>
        <p:spPr>
          <a:xfrm>
            <a:off x="8176844" y="4842756"/>
            <a:ext cx="2966524" cy="892552"/>
          </a:xfrm>
          <a:prstGeom prst="rect">
            <a:avLst/>
          </a:prstGeom>
          <a:noFill/>
          <a:ln w="12700" cap="flat">
            <a:noFill/>
            <a:miter lim="400000"/>
          </a:ln>
          <a:effectLst/>
          <a:sp3d/>
        </p:spPr>
        <p:txBody>
          <a:bodyPr wrap="square">
            <a:spAutoFit/>
          </a:bodyPr>
          <a:lstStyle/>
          <a:p>
            <a:pPr marL="0" marR="0" lvl="0" indent="0" algn="ctr" defTabSz="912114"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a:ln>
                  <a:noFill/>
                </a:ln>
                <a:effectLst/>
                <a:uLnTx/>
                <a:uFillTx/>
                <a:sym typeface="Intel Clear"/>
              </a:rPr>
              <a:t>Application or VM-level isolation</a:t>
            </a:r>
          </a:p>
          <a:p>
            <a:pPr marL="0" marR="0" lvl="0" indent="0" algn="ctr" defTabSz="912114" eaLnBrk="1" fontAlgn="auto" latinLnBrk="0" hangingPunct="1">
              <a:lnSpc>
                <a:spcPct val="100000"/>
              </a:lnSpc>
              <a:spcBef>
                <a:spcPts val="1200"/>
              </a:spcBef>
              <a:spcAft>
                <a:spcPts val="0"/>
              </a:spcAft>
              <a:buClrTx/>
              <a:buSzTx/>
              <a:buFontTx/>
              <a:buNone/>
              <a:tabLst/>
              <a:defRPr/>
            </a:pPr>
            <a:r>
              <a:rPr lang="en-US" sz="1400" b="1" kern="0">
                <a:sym typeface="Intel Clear"/>
              </a:rPr>
              <a:t>Remote attestation of confidential environment integrity</a:t>
            </a:r>
            <a:endParaRPr kumimoji="0" lang="en-US" sz="1400" b="1" i="0" u="none" strike="noStrike" kern="0" cap="none" spc="0" normalizeH="0" baseline="0" noProof="0">
              <a:ln>
                <a:noFill/>
              </a:ln>
              <a:effectLst/>
              <a:uLnTx/>
              <a:uFillTx/>
              <a:sym typeface="Intel Clear"/>
            </a:endParaRPr>
          </a:p>
        </p:txBody>
      </p:sp>
      <p:sp>
        <p:nvSpPr>
          <p:cNvPr id="3" name="Rectangle 2">
            <a:extLst>
              <a:ext uri="{FF2B5EF4-FFF2-40B4-BE49-F238E27FC236}">
                <a16:creationId xmlns:a16="http://schemas.microsoft.com/office/drawing/2014/main" id="{E7642DC6-F7A8-634E-FA8A-2AF060E96124}"/>
              </a:ext>
            </a:extLst>
          </p:cNvPr>
          <p:cNvSpPr/>
          <p:nvPr/>
        </p:nvSpPr>
        <p:spPr>
          <a:xfrm>
            <a:off x="431314" y="1737095"/>
            <a:ext cx="3496734" cy="4331403"/>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r"/>
            <a:endParaRPr lang="en-US" sz="1200"/>
          </a:p>
        </p:txBody>
      </p:sp>
      <p:sp>
        <p:nvSpPr>
          <p:cNvPr id="6" name="Rectangle 5">
            <a:extLst>
              <a:ext uri="{FF2B5EF4-FFF2-40B4-BE49-F238E27FC236}">
                <a16:creationId xmlns:a16="http://schemas.microsoft.com/office/drawing/2014/main" id="{C74059DE-31B0-25CF-61D6-C0CF22593FF6}"/>
              </a:ext>
            </a:extLst>
          </p:cNvPr>
          <p:cNvSpPr/>
          <p:nvPr/>
        </p:nvSpPr>
        <p:spPr>
          <a:xfrm>
            <a:off x="4096430" y="1485679"/>
            <a:ext cx="789504" cy="789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8" name="Picture 67" descr="Icon&#10;&#10;Description automatically generated">
            <a:extLst>
              <a:ext uri="{FF2B5EF4-FFF2-40B4-BE49-F238E27FC236}">
                <a16:creationId xmlns:a16="http://schemas.microsoft.com/office/drawing/2014/main" id="{8358FCFF-55DE-4E7A-A5A0-5FB9519080A4}"/>
              </a:ext>
            </a:extLst>
          </p:cNvPr>
          <p:cNvPicPr>
            <a:picLocks noChangeAspect="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Lst>
          </a:blip>
          <a:stretch>
            <a:fillRect/>
          </a:stretch>
        </p:blipFill>
        <p:spPr>
          <a:xfrm>
            <a:off x="4044645" y="1190365"/>
            <a:ext cx="1108908" cy="1108908"/>
          </a:xfrm>
          <a:prstGeom prst="rect">
            <a:avLst/>
          </a:prstGeom>
        </p:spPr>
      </p:pic>
      <p:sp>
        <p:nvSpPr>
          <p:cNvPr id="7" name="Rectangle 6">
            <a:extLst>
              <a:ext uri="{FF2B5EF4-FFF2-40B4-BE49-F238E27FC236}">
                <a16:creationId xmlns:a16="http://schemas.microsoft.com/office/drawing/2014/main" id="{D4AC045B-C63A-BF13-425C-27ED45291757}"/>
              </a:ext>
            </a:extLst>
          </p:cNvPr>
          <p:cNvSpPr/>
          <p:nvPr/>
        </p:nvSpPr>
        <p:spPr>
          <a:xfrm>
            <a:off x="7883803" y="1280199"/>
            <a:ext cx="789504" cy="789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ue and black logo&#10;&#10;Description automatically generated">
            <a:extLst>
              <a:ext uri="{FF2B5EF4-FFF2-40B4-BE49-F238E27FC236}">
                <a16:creationId xmlns:a16="http://schemas.microsoft.com/office/drawing/2014/main" id="{F3381690-5ACC-4D5A-4F68-2213A85780D3}"/>
              </a:ext>
            </a:extLst>
          </p:cNvPr>
          <p:cNvPicPr>
            <a:picLocks noChangeAspect="1"/>
          </p:cNvPicPr>
          <p:nvPr/>
        </p:nvPicPr>
        <p:blipFill rotWithShape="1">
          <a:blip r:embed="rId5">
            <a:extLst>
              <a:ext uri="{28A0092B-C50C-407E-A947-70E740481C1C}">
                <a14:useLocalDpi xmlns:a14="http://schemas.microsoft.com/office/drawing/2010/main" val="0"/>
              </a:ext>
            </a:extLst>
          </a:blip>
          <a:srcRect l="32741" t="10871" r="30245" b="13728"/>
          <a:stretch/>
        </p:blipFill>
        <p:spPr>
          <a:xfrm>
            <a:off x="7874278" y="1370504"/>
            <a:ext cx="789504" cy="904679"/>
          </a:xfrm>
          <a:prstGeom prst="rect">
            <a:avLst/>
          </a:prstGeom>
          <a:solidFill>
            <a:schemeClr val="bg1"/>
          </a:solidFill>
        </p:spPr>
      </p:pic>
      <p:sp>
        <p:nvSpPr>
          <p:cNvPr id="8" name="Rectangle 7">
            <a:extLst>
              <a:ext uri="{FF2B5EF4-FFF2-40B4-BE49-F238E27FC236}">
                <a16:creationId xmlns:a16="http://schemas.microsoft.com/office/drawing/2014/main" id="{DAA150BE-DB7C-0D8A-13BA-9EB64AEA162B}"/>
              </a:ext>
            </a:extLst>
          </p:cNvPr>
          <p:cNvSpPr/>
          <p:nvPr/>
        </p:nvSpPr>
        <p:spPr>
          <a:xfrm>
            <a:off x="319528" y="1495759"/>
            <a:ext cx="789504" cy="78950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Picture 2">
            <a:extLst>
              <a:ext uri="{FF2B5EF4-FFF2-40B4-BE49-F238E27FC236}">
                <a16:creationId xmlns:a16="http://schemas.microsoft.com/office/drawing/2014/main" id="{C934804A-9470-413B-ABA8-F7B73D64F6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1789" y="1383416"/>
            <a:ext cx="789504" cy="789504"/>
          </a:xfrm>
          <a:prstGeom prst="rect">
            <a:avLst/>
          </a:prstGeom>
          <a:noFill/>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70799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83A5F-ADDF-9DD5-D427-507AD4782976}"/>
              </a:ext>
            </a:extLst>
          </p:cNvPr>
          <p:cNvSpPr>
            <a:spLocks noGrp="1"/>
          </p:cNvSpPr>
          <p:nvPr>
            <p:ph type="title"/>
          </p:nvPr>
        </p:nvSpPr>
        <p:spPr/>
        <p:txBody>
          <a:bodyPr/>
          <a:lstStyle/>
          <a:p>
            <a:pPr indent="2403475"/>
            <a:r>
              <a:rPr lang="en-US"/>
              <a:t>Confidential AI Inference Solution</a:t>
            </a:r>
            <a:br>
              <a:rPr lang="en-US"/>
            </a:br>
            <a:r>
              <a:rPr lang="en-US" sz="2800"/>
              <a:t>Performance Findings</a:t>
            </a:r>
            <a:endParaRPr lang="en-US"/>
          </a:p>
        </p:txBody>
      </p:sp>
      <p:pic>
        <p:nvPicPr>
          <p:cNvPr id="3" name="Picture 2" descr="Fortanix Named One of the 10 Vendors Set to Innovate at the 2018 RSA Conference - Foundation Capital">
            <a:extLst>
              <a:ext uri="{FF2B5EF4-FFF2-40B4-BE49-F238E27FC236}">
                <a16:creationId xmlns:a16="http://schemas.microsoft.com/office/drawing/2014/main" id="{E29E3E29-4552-BB5B-C354-9BC956234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997" y="221694"/>
            <a:ext cx="2585936" cy="79905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17D6B41-73EC-4D1D-DAA9-FE52E155E18F}"/>
              </a:ext>
            </a:extLst>
          </p:cNvPr>
          <p:cNvSpPr txBox="1"/>
          <p:nvPr/>
        </p:nvSpPr>
        <p:spPr>
          <a:xfrm>
            <a:off x="671209" y="5038932"/>
            <a:ext cx="5223752" cy="1215717"/>
          </a:xfrm>
          <a:prstGeom prst="rect">
            <a:avLst/>
          </a:prstGeom>
          <a:noFill/>
        </p:spPr>
        <p:txBody>
          <a:bodyPr wrap="square" rtlCol="0">
            <a:spAutoFit/>
          </a:bodyPr>
          <a:lstStyle/>
          <a:p>
            <a:pPr algn="ctr"/>
            <a:r>
              <a:rPr lang="en-US" sz="2000" b="1">
                <a:solidFill>
                  <a:srgbClr val="000000"/>
                </a:solidFill>
                <a:latin typeface="IntelOne Text" panose="020B0503020203020204" pitchFamily="34" charset="0"/>
              </a:rPr>
              <a:t>Up to 5.26X more inference performance</a:t>
            </a:r>
          </a:p>
          <a:p>
            <a:pPr algn="ctr">
              <a:spcBef>
                <a:spcPts val="600"/>
              </a:spcBef>
            </a:pPr>
            <a:r>
              <a:rPr lang="en-US" sz="1600">
                <a:latin typeface="IntelOne Text" panose="020B0503020203020204" pitchFamily="34" charset="0"/>
              </a:rPr>
              <a:t>using Fortanix Confidential AI with Intel® AMX acceleration and Intel® SGX protection on </a:t>
            </a:r>
          </a:p>
          <a:p>
            <a:pPr algn="ctr"/>
            <a:r>
              <a:rPr lang="en-US" sz="1600">
                <a:latin typeface="IntelOne Text" panose="020B0503020203020204" pitchFamily="34" charset="0"/>
              </a:rPr>
              <a:t>4th Gen Intel® Xeon® Scalable </a:t>
            </a:r>
          </a:p>
        </p:txBody>
      </p:sp>
      <p:sp>
        <p:nvSpPr>
          <p:cNvPr id="9" name="TextBox 8">
            <a:extLst>
              <a:ext uri="{FF2B5EF4-FFF2-40B4-BE49-F238E27FC236}">
                <a16:creationId xmlns:a16="http://schemas.microsoft.com/office/drawing/2014/main" id="{DB454B33-4367-61CB-0095-2612789CCC37}"/>
              </a:ext>
            </a:extLst>
          </p:cNvPr>
          <p:cNvSpPr txBox="1"/>
          <p:nvPr/>
        </p:nvSpPr>
        <p:spPr>
          <a:xfrm>
            <a:off x="6155176" y="5038932"/>
            <a:ext cx="5133715" cy="1215717"/>
          </a:xfrm>
          <a:prstGeom prst="rect">
            <a:avLst/>
          </a:prstGeom>
          <a:noFill/>
        </p:spPr>
        <p:txBody>
          <a:bodyPr wrap="square" rtlCol="0">
            <a:spAutoFit/>
          </a:bodyPr>
          <a:lstStyle/>
          <a:p>
            <a:pPr algn="ctr"/>
            <a:r>
              <a:rPr lang="en-US" sz="2000" b="1">
                <a:solidFill>
                  <a:srgbClr val="000000"/>
                </a:solidFill>
                <a:latin typeface="IntelOne Text" panose="020B0503020203020204" pitchFamily="34" charset="0"/>
              </a:rPr>
              <a:t>Up to 7.57X more inference performance </a:t>
            </a:r>
          </a:p>
          <a:p>
            <a:pPr algn="ctr">
              <a:spcBef>
                <a:spcPts val="600"/>
              </a:spcBef>
            </a:pPr>
            <a:r>
              <a:rPr lang="en-US" sz="1600">
                <a:latin typeface="IntelOne Text" panose="020B0503020203020204" pitchFamily="34" charset="0"/>
              </a:rPr>
              <a:t>using Fortanix Confidential AI with Intel® AMX acceleration and Intel® SGX protection on </a:t>
            </a:r>
          </a:p>
          <a:p>
            <a:pPr algn="ctr"/>
            <a:r>
              <a:rPr lang="en-US" sz="1600">
                <a:latin typeface="IntelOne Text" panose="020B0503020203020204" pitchFamily="34" charset="0"/>
              </a:rPr>
              <a:t>4th Gen Intel® Xeon® Scalable </a:t>
            </a:r>
          </a:p>
        </p:txBody>
      </p:sp>
      <p:sp>
        <p:nvSpPr>
          <p:cNvPr id="10" name="TextBox 9">
            <a:extLst>
              <a:ext uri="{FF2B5EF4-FFF2-40B4-BE49-F238E27FC236}">
                <a16:creationId xmlns:a16="http://schemas.microsoft.com/office/drawing/2014/main" id="{2B19C241-EEED-2BE8-9022-E575CCB135E1}"/>
              </a:ext>
            </a:extLst>
          </p:cNvPr>
          <p:cNvSpPr txBox="1"/>
          <p:nvPr/>
        </p:nvSpPr>
        <p:spPr>
          <a:xfrm>
            <a:off x="1512651" y="1440972"/>
            <a:ext cx="3540868" cy="338554"/>
          </a:xfrm>
          <a:prstGeom prst="rect">
            <a:avLst/>
          </a:prstGeom>
          <a:noFill/>
        </p:spPr>
        <p:txBody>
          <a:bodyPr wrap="square" rtlCol="0">
            <a:spAutoFit/>
          </a:bodyPr>
          <a:lstStyle/>
          <a:p>
            <a:pPr algn="ctr"/>
            <a:r>
              <a:rPr lang="en-US" sz="1600"/>
              <a:t>Natural Language Processing</a:t>
            </a:r>
          </a:p>
        </p:txBody>
      </p:sp>
      <p:sp>
        <p:nvSpPr>
          <p:cNvPr id="12" name="TextBox 11">
            <a:extLst>
              <a:ext uri="{FF2B5EF4-FFF2-40B4-BE49-F238E27FC236}">
                <a16:creationId xmlns:a16="http://schemas.microsoft.com/office/drawing/2014/main" id="{4AD0C4B1-7D8F-0EC7-1F0C-98269EBE5127}"/>
              </a:ext>
            </a:extLst>
          </p:cNvPr>
          <p:cNvSpPr txBox="1"/>
          <p:nvPr/>
        </p:nvSpPr>
        <p:spPr>
          <a:xfrm>
            <a:off x="6951599" y="1450970"/>
            <a:ext cx="3540868" cy="338554"/>
          </a:xfrm>
          <a:prstGeom prst="rect">
            <a:avLst/>
          </a:prstGeom>
          <a:noFill/>
        </p:spPr>
        <p:txBody>
          <a:bodyPr wrap="square" rtlCol="0">
            <a:spAutoFit/>
          </a:bodyPr>
          <a:lstStyle/>
          <a:p>
            <a:pPr algn="ctr"/>
            <a:r>
              <a:rPr lang="en-US" sz="1600"/>
              <a:t>Image Recognition</a:t>
            </a:r>
          </a:p>
        </p:txBody>
      </p:sp>
      <p:sp>
        <p:nvSpPr>
          <p:cNvPr id="15" name="TextBox 14">
            <a:extLst>
              <a:ext uri="{FF2B5EF4-FFF2-40B4-BE49-F238E27FC236}">
                <a16:creationId xmlns:a16="http://schemas.microsoft.com/office/drawing/2014/main" id="{F4395ACA-543C-C826-19CE-53C4FA42EB01}"/>
              </a:ext>
            </a:extLst>
          </p:cNvPr>
          <p:cNvSpPr txBox="1"/>
          <p:nvPr/>
        </p:nvSpPr>
        <p:spPr>
          <a:xfrm>
            <a:off x="1865277" y="6427113"/>
            <a:ext cx="8579798" cy="338554"/>
          </a:xfrm>
          <a:prstGeom prst="rect">
            <a:avLst/>
          </a:prstGeom>
          <a:noFill/>
        </p:spPr>
        <p:txBody>
          <a:bodyPr wrap="square" rtlCol="0">
            <a:spAutoFit/>
          </a:bodyPr>
          <a:lstStyle/>
          <a:p>
            <a:r>
              <a:rPr lang="en-US" sz="800"/>
              <a:t>Results may vary .  To see complete details and configurations, go to:  </a:t>
            </a:r>
          </a:p>
          <a:p>
            <a:r>
              <a:rPr lang="en-US" sz="800"/>
              <a:t>https://www.intel.com/content/www/us/en/content-details/777286/accelerated-ai-inference-with-confidential-computing.html </a:t>
            </a:r>
          </a:p>
        </p:txBody>
      </p:sp>
      <p:pic>
        <p:nvPicPr>
          <p:cNvPr id="17" name="Picture 16">
            <a:extLst>
              <a:ext uri="{FF2B5EF4-FFF2-40B4-BE49-F238E27FC236}">
                <a16:creationId xmlns:a16="http://schemas.microsoft.com/office/drawing/2014/main" id="{BA8EF9FC-B97C-0BDB-EDED-5D1043182F52}"/>
              </a:ext>
            </a:extLst>
          </p:cNvPr>
          <p:cNvPicPr>
            <a:picLocks noChangeAspect="1"/>
          </p:cNvPicPr>
          <p:nvPr/>
        </p:nvPicPr>
        <p:blipFill>
          <a:blip r:embed="rId4"/>
          <a:stretch>
            <a:fillRect/>
          </a:stretch>
        </p:blipFill>
        <p:spPr>
          <a:xfrm>
            <a:off x="6313294" y="1740324"/>
            <a:ext cx="4817478" cy="3181872"/>
          </a:xfrm>
          <a:prstGeom prst="rect">
            <a:avLst/>
          </a:prstGeom>
          <a:ln>
            <a:solidFill>
              <a:srgbClr val="000000"/>
            </a:solidFill>
          </a:ln>
        </p:spPr>
      </p:pic>
      <p:pic>
        <p:nvPicPr>
          <p:cNvPr id="19" name="Picture 18">
            <a:extLst>
              <a:ext uri="{FF2B5EF4-FFF2-40B4-BE49-F238E27FC236}">
                <a16:creationId xmlns:a16="http://schemas.microsoft.com/office/drawing/2014/main" id="{B6C0781A-8634-676B-5B85-18AC49B3363B}"/>
              </a:ext>
            </a:extLst>
          </p:cNvPr>
          <p:cNvPicPr>
            <a:picLocks noChangeAspect="1"/>
          </p:cNvPicPr>
          <p:nvPr/>
        </p:nvPicPr>
        <p:blipFill>
          <a:blip r:embed="rId5"/>
          <a:stretch>
            <a:fillRect/>
          </a:stretch>
        </p:blipFill>
        <p:spPr>
          <a:xfrm>
            <a:off x="818308" y="1740324"/>
            <a:ext cx="4929554" cy="3182112"/>
          </a:xfrm>
          <a:prstGeom prst="rect">
            <a:avLst/>
          </a:prstGeom>
          <a:ln>
            <a:solidFill>
              <a:srgbClr val="000000"/>
            </a:solidFill>
          </a:ln>
        </p:spPr>
      </p:pic>
    </p:spTree>
    <p:extLst>
      <p:ext uri="{BB962C8B-B14F-4D97-AF65-F5344CB8AC3E}">
        <p14:creationId xmlns:p14="http://schemas.microsoft.com/office/powerpoint/2010/main" val="347708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F678-1C89-446E-A297-A212FF173069}"/>
              </a:ext>
            </a:extLst>
          </p:cNvPr>
          <p:cNvSpPr>
            <a:spLocks noGrp="1"/>
          </p:cNvSpPr>
          <p:nvPr>
            <p:ph type="title"/>
          </p:nvPr>
        </p:nvSpPr>
        <p:spPr/>
        <p:txBody>
          <a:bodyPr/>
          <a:lstStyle/>
          <a:p>
            <a:r>
              <a:rPr lang="en-US"/>
              <a:t>Why Confidential Computing?</a:t>
            </a:r>
          </a:p>
        </p:txBody>
      </p:sp>
      <p:sp>
        <p:nvSpPr>
          <p:cNvPr id="4" name="Rectangle 3">
            <a:extLst>
              <a:ext uri="{FF2B5EF4-FFF2-40B4-BE49-F238E27FC236}">
                <a16:creationId xmlns:a16="http://schemas.microsoft.com/office/drawing/2014/main" id="{DF4B3E30-6194-44B9-A94D-50E38DA8DA00}"/>
              </a:ext>
            </a:extLst>
          </p:cNvPr>
          <p:cNvSpPr/>
          <p:nvPr/>
        </p:nvSpPr>
        <p:spPr>
          <a:xfrm>
            <a:off x="1179233" y="1374841"/>
            <a:ext cx="4607257" cy="211671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rPr>
              <a:t>Confidently Migrate to the Cloud, Knowing You’re in Control</a:t>
            </a:r>
          </a:p>
          <a:p>
            <a:pPr marL="0" marR="0" indent="0" defTabSz="825500" rtl="0" fontAlgn="auto" latinLnBrk="0" hangingPunct="0">
              <a:lnSpc>
                <a:spcPct val="100000"/>
              </a:lnSpc>
              <a:spcBef>
                <a:spcPts val="0"/>
              </a:spcBef>
              <a:spcAft>
                <a:spcPts val="0"/>
              </a:spcAft>
              <a:buClrTx/>
              <a:buSzTx/>
              <a:buFontTx/>
              <a:buNone/>
              <a:tabLst/>
            </a:pPr>
            <a:endParaRPr lang="en-US" sz="1600">
              <a:solidFill>
                <a:schemeClr val="bg1"/>
              </a:solidFill>
              <a:latin typeface="IntelOne Text Light" panose="020B040302020302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a:solidFill>
                  <a:schemeClr val="bg1"/>
                </a:solidFill>
                <a:latin typeface="IntelOne Text Light" panose="020B0403020203020204" pitchFamily="34" charset="0"/>
                <a:sym typeface="Helvetica Neue Medium"/>
              </a:rPr>
              <a:t>Even with confidential or regulated data</a:t>
            </a:r>
          </a:p>
        </p:txBody>
      </p:sp>
      <p:sp>
        <p:nvSpPr>
          <p:cNvPr id="5" name="Rectangle 4">
            <a:extLst>
              <a:ext uri="{FF2B5EF4-FFF2-40B4-BE49-F238E27FC236}">
                <a16:creationId xmlns:a16="http://schemas.microsoft.com/office/drawing/2014/main" id="{547C32E9-0C15-4429-9827-A7372F67E9F0}"/>
              </a:ext>
            </a:extLst>
          </p:cNvPr>
          <p:cNvSpPr/>
          <p:nvPr/>
        </p:nvSpPr>
        <p:spPr>
          <a:xfrm>
            <a:off x="5956982" y="1374841"/>
            <a:ext cx="4607257" cy="211671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18288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rPr>
              <a:t>Collaborate with Multiple Parties on Beneficial Shared Analyses</a:t>
            </a:r>
          </a:p>
          <a:p>
            <a:pPr marL="0" marR="0" indent="0" defTabSz="825500" rtl="0" fontAlgn="auto" latinLnBrk="0" hangingPunct="0">
              <a:lnSpc>
                <a:spcPct val="100000"/>
              </a:lnSpc>
              <a:spcBef>
                <a:spcPts val="0"/>
              </a:spcBef>
              <a:spcAft>
                <a:spcPts val="0"/>
              </a:spcAft>
              <a:buClrTx/>
              <a:buSzTx/>
              <a:buFontTx/>
              <a:buNone/>
              <a:tabLst/>
            </a:pPr>
            <a:endParaRPr lang="en-US" sz="140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a:solidFill>
                  <a:schemeClr val="bg1"/>
                </a:solidFill>
                <a:latin typeface="IntelOne Text Light" panose="020B0403020203020204" pitchFamily="34" charset="0"/>
                <a:sym typeface="Helvetica Neue Medium"/>
              </a:rPr>
              <a:t>While maintaining privacy &amp; compliance</a:t>
            </a:r>
          </a:p>
        </p:txBody>
      </p:sp>
      <p:sp>
        <p:nvSpPr>
          <p:cNvPr id="6" name="Rectangle 5">
            <a:extLst>
              <a:ext uri="{FF2B5EF4-FFF2-40B4-BE49-F238E27FC236}">
                <a16:creationId xmlns:a16="http://schemas.microsoft.com/office/drawing/2014/main" id="{CBDCBA5C-D39F-49F4-9B38-C691548B58F9}"/>
              </a:ext>
            </a:extLst>
          </p:cNvPr>
          <p:cNvSpPr/>
          <p:nvPr/>
        </p:nvSpPr>
        <p:spPr>
          <a:xfrm>
            <a:off x="1179233" y="3663980"/>
            <a:ext cx="4607257" cy="2116719"/>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27432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lang="en-US" sz="2000">
                <a:solidFill>
                  <a:schemeClr val="bg1"/>
                </a:solidFill>
                <a:latin typeface="IntelOne Display Medium" panose="020B0703020203020204" pitchFamily="34" charset="0"/>
                <a:sym typeface="Helvetica Neue Medium"/>
              </a:rPr>
              <a:t>Strengthen Compliance &amp; Data Sovereignty Programs</a:t>
            </a:r>
          </a:p>
          <a:p>
            <a:pPr marL="0" marR="0" indent="0" defTabSz="825500" rtl="0" fontAlgn="auto" latinLnBrk="0" hangingPunct="0">
              <a:lnSpc>
                <a:spcPct val="100000"/>
              </a:lnSpc>
              <a:spcBef>
                <a:spcPts val="0"/>
              </a:spcBef>
              <a:spcAft>
                <a:spcPts val="0"/>
              </a:spcAft>
              <a:buClrTx/>
              <a:buSzTx/>
              <a:buFontTx/>
              <a:buNone/>
              <a:tabLst/>
            </a:pPr>
            <a:endParaRPr lang="en-US">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a:solidFill>
                  <a:schemeClr val="bg1"/>
                </a:solidFill>
                <a:latin typeface="IntelOne Text Light" panose="020B0403020203020204" pitchFamily="34" charset="0"/>
                <a:sym typeface="Helvetica Neue Medium"/>
              </a:rPr>
              <a:t>With technological controls</a:t>
            </a:r>
          </a:p>
        </p:txBody>
      </p:sp>
      <p:sp>
        <p:nvSpPr>
          <p:cNvPr id="7" name="Rectangle 6">
            <a:extLst>
              <a:ext uri="{FF2B5EF4-FFF2-40B4-BE49-F238E27FC236}">
                <a16:creationId xmlns:a16="http://schemas.microsoft.com/office/drawing/2014/main" id="{FAC4B20D-C0E9-44D2-95BB-E5B20A2DA5B6}"/>
              </a:ext>
            </a:extLst>
          </p:cNvPr>
          <p:cNvSpPr/>
          <p:nvPr/>
        </p:nvSpPr>
        <p:spPr>
          <a:xfrm>
            <a:off x="5956982" y="3663980"/>
            <a:ext cx="4607257" cy="2116719"/>
          </a:xfrm>
          <a:prstGeom prst="rect">
            <a:avLst/>
          </a:prstGeom>
          <a:solidFill>
            <a:srgbClr val="E961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182880" bIns="50800" numCol="1" spcCol="38100" rtlCol="0" anchor="t" anchorCtr="0">
            <a:noAutofit/>
          </a:bodyPr>
          <a:lstStyle/>
          <a:p>
            <a:pPr marL="0" marR="0" indent="0" defTabSz="825500" rtl="0" fontAlgn="auto" latinLnBrk="0" hangingPunct="0">
              <a:lnSpc>
                <a:spcPct val="100000"/>
              </a:lnSpc>
              <a:spcBef>
                <a:spcPts val="0"/>
              </a:spcBef>
              <a:spcAft>
                <a:spcPts val="0"/>
              </a:spcAft>
              <a:buClrTx/>
              <a:buSzTx/>
              <a:buFontTx/>
              <a:buNone/>
              <a:tabLst/>
            </a:pPr>
            <a:r>
              <a:rPr lang="en-US" sz="2000">
                <a:solidFill>
                  <a:schemeClr val="bg1"/>
                </a:solidFill>
                <a:latin typeface="IntelOne Display Medium" panose="020B0703020203020204" pitchFamily="34" charset="0"/>
                <a:sym typeface="Helvetica Neue Medium"/>
              </a:rPr>
              <a:t>Harden Application Security </a:t>
            </a:r>
          </a:p>
          <a:p>
            <a:pPr marL="0" marR="0" indent="0" defTabSz="825500" rtl="0" fontAlgn="auto" latinLnBrk="0" hangingPunct="0">
              <a:lnSpc>
                <a:spcPct val="100000"/>
              </a:lnSpc>
              <a:spcBef>
                <a:spcPts val="0"/>
              </a:spcBef>
              <a:spcAft>
                <a:spcPts val="0"/>
              </a:spcAft>
              <a:buClrTx/>
              <a:buSzTx/>
              <a:buFontTx/>
              <a:buNone/>
              <a:tabLst/>
            </a:pPr>
            <a:r>
              <a:rPr lang="en-US" sz="2000">
                <a:solidFill>
                  <a:schemeClr val="bg1"/>
                </a:solidFill>
                <a:latin typeface="IntelOne Display Medium" panose="020B0703020203020204" pitchFamily="34" charset="0"/>
                <a:sym typeface="Helvetica Neue Medium"/>
              </a:rPr>
              <a:t>&amp; IP Protection </a:t>
            </a:r>
          </a:p>
          <a:p>
            <a:pPr marL="0" marR="0" indent="0" defTabSz="825500" rtl="0" fontAlgn="auto" latinLnBrk="0" hangingPunct="0">
              <a:lnSpc>
                <a:spcPct val="100000"/>
              </a:lnSpc>
              <a:spcBef>
                <a:spcPts val="0"/>
              </a:spcBef>
              <a:spcAft>
                <a:spcPts val="0"/>
              </a:spcAft>
              <a:buClrTx/>
              <a:buSzTx/>
              <a:buFontTx/>
              <a:buNone/>
              <a:tabLst/>
            </a:pPr>
            <a:endParaRPr lang="en-US">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a:solidFill>
                  <a:schemeClr val="bg1"/>
                </a:solidFill>
                <a:latin typeface="IntelOne Text Light" panose="020B0403020203020204" pitchFamily="34" charset="0"/>
                <a:sym typeface="Helvetica Neue Medium"/>
              </a:rPr>
              <a:t>Hardware-based isolation &amp; access controls</a:t>
            </a:r>
          </a:p>
        </p:txBody>
      </p:sp>
      <p:sp>
        <p:nvSpPr>
          <p:cNvPr id="3" name="Rectangle 2">
            <a:extLst>
              <a:ext uri="{FF2B5EF4-FFF2-40B4-BE49-F238E27FC236}">
                <a16:creationId xmlns:a16="http://schemas.microsoft.com/office/drawing/2014/main" id="{3E0C0C47-1A99-4FEC-995B-23ADE3104A38}"/>
              </a:ext>
            </a:extLst>
          </p:cNvPr>
          <p:cNvSpPr/>
          <p:nvPr/>
        </p:nvSpPr>
        <p:spPr>
          <a:xfrm>
            <a:off x="10564239" y="5780699"/>
            <a:ext cx="344721" cy="344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E28231-2806-7CFC-E5E4-94BE10BBED2E}"/>
              </a:ext>
            </a:extLst>
          </p:cNvPr>
          <p:cNvSpPr/>
          <p:nvPr/>
        </p:nvSpPr>
        <p:spPr>
          <a:xfrm>
            <a:off x="10908960" y="5606963"/>
            <a:ext cx="173736" cy="1737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Upload outline">
            <a:extLst>
              <a:ext uri="{FF2B5EF4-FFF2-40B4-BE49-F238E27FC236}">
                <a16:creationId xmlns:a16="http://schemas.microsoft.com/office/drawing/2014/main" id="{A25A02EE-93DD-2DC5-2DAF-73F9B28EBF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04117" y="1421516"/>
            <a:ext cx="606267" cy="606267"/>
          </a:xfrm>
          <a:prstGeom prst="rect">
            <a:avLst/>
          </a:prstGeom>
        </p:spPr>
      </p:pic>
      <p:pic>
        <p:nvPicPr>
          <p:cNvPr id="15" name="Graphic 14" descr="Remote work outline">
            <a:extLst>
              <a:ext uri="{FF2B5EF4-FFF2-40B4-BE49-F238E27FC236}">
                <a16:creationId xmlns:a16="http://schemas.microsoft.com/office/drawing/2014/main" id="{DDA1C818-F35B-E46D-31EF-B58304DDA3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59375" y="1421516"/>
            <a:ext cx="603504" cy="663892"/>
          </a:xfrm>
          <a:prstGeom prst="rect">
            <a:avLst/>
          </a:prstGeom>
        </p:spPr>
      </p:pic>
      <p:pic>
        <p:nvPicPr>
          <p:cNvPr id="17" name="Graphic 16" descr="Checklist outline">
            <a:extLst>
              <a:ext uri="{FF2B5EF4-FFF2-40B4-BE49-F238E27FC236}">
                <a16:creationId xmlns:a16="http://schemas.microsoft.com/office/drawing/2014/main" id="{327D27B7-98EB-C4CC-958B-3CFC8828DF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405498" y="3744349"/>
            <a:ext cx="603504" cy="603504"/>
          </a:xfrm>
          <a:prstGeom prst="rect">
            <a:avLst/>
          </a:prstGeom>
        </p:spPr>
      </p:pic>
      <p:pic>
        <p:nvPicPr>
          <p:cNvPr id="21" name="Graphic 20" descr="Shield Cross outline">
            <a:extLst>
              <a:ext uri="{FF2B5EF4-FFF2-40B4-BE49-F238E27FC236}">
                <a16:creationId xmlns:a16="http://schemas.microsoft.com/office/drawing/2014/main" id="{3C5ADAB7-F827-FFBA-9C43-65B14822F2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259375" y="3744349"/>
            <a:ext cx="603504" cy="603504"/>
          </a:xfrm>
          <a:prstGeom prst="rect">
            <a:avLst/>
          </a:prstGeom>
        </p:spPr>
      </p:pic>
    </p:spTree>
    <p:extLst>
      <p:ext uri="{BB962C8B-B14F-4D97-AF65-F5344CB8AC3E}">
        <p14:creationId xmlns:p14="http://schemas.microsoft.com/office/powerpoint/2010/main" val="32429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79DBE-3ABE-1B2C-4A4A-4B9D666926F8}"/>
              </a:ext>
            </a:extLst>
          </p:cNvPr>
          <p:cNvSpPr>
            <a:spLocks noGrp="1"/>
          </p:cNvSpPr>
          <p:nvPr>
            <p:ph type="title"/>
          </p:nvPr>
        </p:nvSpPr>
        <p:spPr/>
        <p:txBody>
          <a:bodyPr/>
          <a:lstStyle/>
          <a:p>
            <a:r>
              <a:rPr lang="en-US"/>
              <a:t>Confidential AI Solution Options</a:t>
            </a:r>
          </a:p>
        </p:txBody>
      </p:sp>
      <p:sp>
        <p:nvSpPr>
          <p:cNvPr id="3" name="TextBox 2">
            <a:extLst>
              <a:ext uri="{FF2B5EF4-FFF2-40B4-BE49-F238E27FC236}">
                <a16:creationId xmlns:a16="http://schemas.microsoft.com/office/drawing/2014/main" id="{AF74E75C-0305-C9BD-2B49-36EAB45D1157}"/>
              </a:ext>
            </a:extLst>
          </p:cNvPr>
          <p:cNvSpPr txBox="1"/>
          <p:nvPr/>
        </p:nvSpPr>
        <p:spPr>
          <a:xfrm>
            <a:off x="628868" y="1778678"/>
            <a:ext cx="2892927" cy="1169551"/>
          </a:xfrm>
          <a:prstGeom prst="rect">
            <a:avLst/>
          </a:prstGeom>
          <a:noFill/>
        </p:spPr>
        <p:txBody>
          <a:bodyPr wrap="square" rtlCol="0">
            <a:spAutoFit/>
          </a:bodyPr>
          <a:lstStyle/>
          <a:p>
            <a:pPr algn="ctr">
              <a:spcBef>
                <a:spcPts val="600"/>
              </a:spcBef>
            </a:pPr>
            <a:r>
              <a:rPr lang="en-US" b="1">
                <a:solidFill>
                  <a:srgbClr val="0068B5"/>
                </a:solidFill>
              </a:rPr>
              <a:t>Needs</a:t>
            </a:r>
            <a:r>
              <a:rPr lang="en-US">
                <a:solidFill>
                  <a:srgbClr val="0068B5"/>
                </a:solidFill>
              </a:rPr>
              <a:t>:</a:t>
            </a:r>
          </a:p>
          <a:p>
            <a:pPr marL="285750" indent="-285750">
              <a:spcBef>
                <a:spcPts val="600"/>
              </a:spcBef>
              <a:buFont typeface="Wingdings" panose="05000000000000000000" pitchFamily="2" charset="2"/>
              <a:buChar char=""/>
            </a:pPr>
            <a:r>
              <a:rPr lang="en-US" sz="1400"/>
              <a:t>Deploy existing model in Confidential Environment</a:t>
            </a:r>
          </a:p>
          <a:p>
            <a:pPr marL="285750" indent="-285750">
              <a:spcBef>
                <a:spcPts val="600"/>
              </a:spcBef>
              <a:buFont typeface="Wingdings" panose="05000000000000000000" pitchFamily="2" charset="2"/>
              <a:buChar char=""/>
            </a:pPr>
            <a:r>
              <a:rPr lang="en-US" sz="1400"/>
              <a:t>Few or no code changes</a:t>
            </a:r>
          </a:p>
        </p:txBody>
      </p:sp>
      <p:grpSp>
        <p:nvGrpSpPr>
          <p:cNvPr id="45" name="Group 44">
            <a:extLst>
              <a:ext uri="{FF2B5EF4-FFF2-40B4-BE49-F238E27FC236}">
                <a16:creationId xmlns:a16="http://schemas.microsoft.com/office/drawing/2014/main" id="{E7948ED7-E7C3-F58A-75BD-1A3F1AA6A343}"/>
              </a:ext>
            </a:extLst>
          </p:cNvPr>
          <p:cNvGrpSpPr/>
          <p:nvPr/>
        </p:nvGrpSpPr>
        <p:grpSpPr>
          <a:xfrm>
            <a:off x="470988" y="3225234"/>
            <a:ext cx="3208687" cy="1631611"/>
            <a:chOff x="470988" y="3225234"/>
            <a:chExt cx="3208687" cy="1631611"/>
          </a:xfrm>
        </p:grpSpPr>
        <p:grpSp>
          <p:nvGrpSpPr>
            <p:cNvPr id="4" name="Group 3">
              <a:extLst>
                <a:ext uri="{FF2B5EF4-FFF2-40B4-BE49-F238E27FC236}">
                  <a16:creationId xmlns:a16="http://schemas.microsoft.com/office/drawing/2014/main" id="{A00D5804-09F7-4951-BC55-ED5A6FBD50A9}"/>
                </a:ext>
              </a:extLst>
            </p:cNvPr>
            <p:cNvGrpSpPr/>
            <p:nvPr/>
          </p:nvGrpSpPr>
          <p:grpSpPr>
            <a:xfrm>
              <a:off x="789885" y="3403931"/>
              <a:ext cx="920457" cy="714933"/>
              <a:chOff x="3464667" y="4650562"/>
              <a:chExt cx="2030122" cy="1522592"/>
            </a:xfrm>
          </p:grpSpPr>
          <p:sp>
            <p:nvSpPr>
              <p:cNvPr id="5" name="Oval 4">
                <a:extLst>
                  <a:ext uri="{FF2B5EF4-FFF2-40B4-BE49-F238E27FC236}">
                    <a16:creationId xmlns:a16="http://schemas.microsoft.com/office/drawing/2014/main" id="{B3F2E24F-B0E3-7072-FEF7-EEFE2C7B6A33}"/>
                  </a:ext>
                </a:extLst>
              </p:cNvPr>
              <p:cNvSpPr/>
              <p:nvPr/>
            </p:nvSpPr>
            <p:spPr>
              <a:xfrm>
                <a:off x="3464667" y="4650562"/>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ECDC6359-EE86-C34F-9438-E7EEDD1CB244}"/>
                  </a:ext>
                </a:extLst>
              </p:cNvPr>
              <p:cNvSpPr/>
              <p:nvPr/>
            </p:nvSpPr>
            <p:spPr>
              <a:xfrm>
                <a:off x="3464667" y="5056586"/>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B661BB76-B56F-320B-7B41-C4B2028FFE0F}"/>
                  </a:ext>
                </a:extLst>
              </p:cNvPr>
              <p:cNvSpPr/>
              <p:nvPr/>
            </p:nvSpPr>
            <p:spPr>
              <a:xfrm>
                <a:off x="3464667" y="5462611"/>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9355FE10-F0D8-31FB-ED34-AF684C7F0F97}"/>
                  </a:ext>
                </a:extLst>
              </p:cNvPr>
              <p:cNvSpPr/>
              <p:nvPr/>
            </p:nvSpPr>
            <p:spPr>
              <a:xfrm>
                <a:off x="3464667" y="5868635"/>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3D4D7444-59F2-B344-52E6-AB34BAE2CEE4}"/>
                  </a:ext>
                </a:extLst>
              </p:cNvPr>
              <p:cNvSpPr/>
              <p:nvPr/>
            </p:nvSpPr>
            <p:spPr>
              <a:xfrm>
                <a:off x="4378222" y="5665623"/>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22FD48BB-F3BE-846A-5FA4-F64E5CC54D07}"/>
                  </a:ext>
                </a:extLst>
              </p:cNvPr>
              <p:cNvSpPr/>
              <p:nvPr/>
            </p:nvSpPr>
            <p:spPr>
              <a:xfrm>
                <a:off x="4378222" y="5259598"/>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1" name="Oval 10">
                <a:extLst>
                  <a:ext uri="{FF2B5EF4-FFF2-40B4-BE49-F238E27FC236}">
                    <a16:creationId xmlns:a16="http://schemas.microsoft.com/office/drawing/2014/main" id="{51DB334A-3639-EF74-C0C7-F802C42B412C}"/>
                  </a:ext>
                </a:extLst>
              </p:cNvPr>
              <p:cNvSpPr/>
              <p:nvPr/>
            </p:nvSpPr>
            <p:spPr>
              <a:xfrm>
                <a:off x="4378222" y="4853574"/>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2" name="Oval 11">
                <a:extLst>
                  <a:ext uri="{FF2B5EF4-FFF2-40B4-BE49-F238E27FC236}">
                    <a16:creationId xmlns:a16="http://schemas.microsoft.com/office/drawing/2014/main" id="{9E443FC0-0656-11F4-FAA6-6C106014C73A}"/>
                  </a:ext>
                </a:extLst>
              </p:cNvPr>
              <p:cNvSpPr/>
              <p:nvPr/>
            </p:nvSpPr>
            <p:spPr>
              <a:xfrm>
                <a:off x="5190270" y="5665623"/>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3" name="Oval 12">
                <a:extLst>
                  <a:ext uri="{FF2B5EF4-FFF2-40B4-BE49-F238E27FC236}">
                    <a16:creationId xmlns:a16="http://schemas.microsoft.com/office/drawing/2014/main" id="{B7C1D46D-3431-B955-4931-9106D0A810AC}"/>
                  </a:ext>
                </a:extLst>
              </p:cNvPr>
              <p:cNvSpPr/>
              <p:nvPr/>
            </p:nvSpPr>
            <p:spPr>
              <a:xfrm>
                <a:off x="5190270" y="5259598"/>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14" name="Oval 13">
                <a:extLst>
                  <a:ext uri="{FF2B5EF4-FFF2-40B4-BE49-F238E27FC236}">
                    <a16:creationId xmlns:a16="http://schemas.microsoft.com/office/drawing/2014/main" id="{ED1066C3-1DAD-3FD9-18E1-BB3C9A327C80}"/>
                  </a:ext>
                </a:extLst>
              </p:cNvPr>
              <p:cNvSpPr/>
              <p:nvPr/>
            </p:nvSpPr>
            <p:spPr>
              <a:xfrm>
                <a:off x="5190270" y="4853574"/>
                <a:ext cx="304519" cy="304519"/>
              </a:xfrm>
              <a:prstGeom prst="ellipse">
                <a:avLst/>
              </a:prstGeom>
              <a:noFill/>
              <a:ln w="12700" cap="flat" cmpd="sng" algn="ctr">
                <a:solidFill>
                  <a:schemeClr val="tx1">
                    <a:lumMod val="50000"/>
                  </a:schemeClr>
                </a:solidFill>
                <a:prstDash val="solid"/>
                <a:miter lim="800000"/>
                <a:headEnd type="none" w="med" len="med"/>
                <a:tailEnd type="none" w="med" len="med"/>
              </a:ln>
              <a:effectLst/>
            </p:spPr>
            <p:txBody>
              <a:bodyPr rtlCol="0" anchor="ctr"/>
              <a:lstStyle/>
              <a:p>
                <a:pPr marL="0" marR="0" lvl="0" indent="0" algn="ctr" defTabSz="609022" eaLnBrk="1" fontAlgn="auto" latinLnBrk="0" hangingPunct="1">
                  <a:lnSpc>
                    <a:spcPct val="100000"/>
                  </a:lnSpc>
                  <a:spcBef>
                    <a:spcPts val="0"/>
                  </a:spcBef>
                  <a:spcAft>
                    <a:spcPts val="0"/>
                  </a:spcAft>
                  <a:buClrTx/>
                  <a:buSzTx/>
                  <a:buFontTx/>
                  <a:buNone/>
                  <a:tabLst/>
                  <a:defRPr/>
                </a:pPr>
                <a:endParaRPr kumimoji="0" lang="en-US" sz="2397" b="0" i="0" u="none" strike="noStrike" kern="0" cap="none" spc="0" normalizeH="0" baseline="0" noProof="0">
                  <a:ln>
                    <a:noFill/>
                  </a:ln>
                  <a:solidFill>
                    <a:prstClr val="white"/>
                  </a:solidFill>
                  <a:effectLst/>
                  <a:uLnTx/>
                  <a:uFillTx/>
                  <a:latin typeface="Calibri" panose="020F0502020204030204"/>
                  <a:ea typeface="+mn-ea"/>
                  <a:cs typeface="+mn-cs"/>
                </a:endParaRPr>
              </a:p>
            </p:txBody>
          </p:sp>
          <p:cxnSp>
            <p:nvCxnSpPr>
              <p:cNvPr id="15" name="Straight Connector 14">
                <a:extLst>
                  <a:ext uri="{FF2B5EF4-FFF2-40B4-BE49-F238E27FC236}">
                    <a16:creationId xmlns:a16="http://schemas.microsoft.com/office/drawing/2014/main" id="{EF68DD89-C13F-8A1F-3EC8-7A090C9F5027}"/>
                  </a:ext>
                </a:extLst>
              </p:cNvPr>
              <p:cNvCxnSpPr>
                <a:stCxn id="5" idx="6"/>
                <a:endCxn id="11" idx="2"/>
              </p:cNvCxnSpPr>
              <p:nvPr/>
            </p:nvCxnSpPr>
            <p:spPr>
              <a:xfrm>
                <a:off x="3769186" y="4802822"/>
                <a:ext cx="609036" cy="203012"/>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16" name="Straight Connector 15">
                <a:extLst>
                  <a:ext uri="{FF2B5EF4-FFF2-40B4-BE49-F238E27FC236}">
                    <a16:creationId xmlns:a16="http://schemas.microsoft.com/office/drawing/2014/main" id="{DB144735-F271-63A4-858C-140F94DE9A59}"/>
                  </a:ext>
                </a:extLst>
              </p:cNvPr>
              <p:cNvCxnSpPr>
                <a:stCxn id="5" idx="6"/>
                <a:endCxn id="10" idx="2"/>
              </p:cNvCxnSpPr>
              <p:nvPr/>
            </p:nvCxnSpPr>
            <p:spPr>
              <a:xfrm>
                <a:off x="3769186" y="4802822"/>
                <a:ext cx="609036" cy="609036"/>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17" name="Straight Connector 16">
                <a:extLst>
                  <a:ext uri="{FF2B5EF4-FFF2-40B4-BE49-F238E27FC236}">
                    <a16:creationId xmlns:a16="http://schemas.microsoft.com/office/drawing/2014/main" id="{DFEF97FE-2372-2FC3-ADF9-7011D73C601C}"/>
                  </a:ext>
                </a:extLst>
              </p:cNvPr>
              <p:cNvCxnSpPr>
                <a:stCxn id="5" idx="6"/>
                <a:endCxn id="9" idx="2"/>
              </p:cNvCxnSpPr>
              <p:nvPr/>
            </p:nvCxnSpPr>
            <p:spPr>
              <a:xfrm>
                <a:off x="3769186" y="4802822"/>
                <a:ext cx="609036" cy="1015060"/>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18" name="Straight Connector 17">
                <a:extLst>
                  <a:ext uri="{FF2B5EF4-FFF2-40B4-BE49-F238E27FC236}">
                    <a16:creationId xmlns:a16="http://schemas.microsoft.com/office/drawing/2014/main" id="{B7AEF62F-9E88-5EB1-3DC7-01F008323D7F}"/>
                  </a:ext>
                </a:extLst>
              </p:cNvPr>
              <p:cNvCxnSpPr>
                <a:stCxn id="6" idx="6"/>
                <a:endCxn id="11" idx="2"/>
              </p:cNvCxnSpPr>
              <p:nvPr/>
            </p:nvCxnSpPr>
            <p:spPr>
              <a:xfrm flipV="1">
                <a:off x="3769186" y="5005834"/>
                <a:ext cx="609036" cy="203012"/>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19" name="Straight Connector 18">
                <a:extLst>
                  <a:ext uri="{FF2B5EF4-FFF2-40B4-BE49-F238E27FC236}">
                    <a16:creationId xmlns:a16="http://schemas.microsoft.com/office/drawing/2014/main" id="{6A8251B0-44C3-6363-EB89-F8C5C6D03C7B}"/>
                  </a:ext>
                </a:extLst>
              </p:cNvPr>
              <p:cNvCxnSpPr>
                <a:stCxn id="7" idx="6"/>
                <a:endCxn id="10" idx="2"/>
              </p:cNvCxnSpPr>
              <p:nvPr/>
            </p:nvCxnSpPr>
            <p:spPr>
              <a:xfrm flipV="1">
                <a:off x="3769186" y="5411858"/>
                <a:ext cx="609036" cy="203012"/>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0" name="Straight Connector 19">
                <a:extLst>
                  <a:ext uri="{FF2B5EF4-FFF2-40B4-BE49-F238E27FC236}">
                    <a16:creationId xmlns:a16="http://schemas.microsoft.com/office/drawing/2014/main" id="{4FF5ED3C-BCCE-D548-8E34-A1CBE10EC2F1}"/>
                  </a:ext>
                </a:extLst>
              </p:cNvPr>
              <p:cNvCxnSpPr>
                <a:stCxn id="6" idx="6"/>
                <a:endCxn id="10" idx="2"/>
              </p:cNvCxnSpPr>
              <p:nvPr/>
            </p:nvCxnSpPr>
            <p:spPr>
              <a:xfrm>
                <a:off x="3769186" y="5208846"/>
                <a:ext cx="609036" cy="203012"/>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1" name="Straight Connector 20">
                <a:extLst>
                  <a:ext uri="{FF2B5EF4-FFF2-40B4-BE49-F238E27FC236}">
                    <a16:creationId xmlns:a16="http://schemas.microsoft.com/office/drawing/2014/main" id="{1691060C-60F9-779E-DA76-61CF9A6AAE57}"/>
                  </a:ext>
                </a:extLst>
              </p:cNvPr>
              <p:cNvCxnSpPr>
                <a:stCxn id="6" idx="6"/>
                <a:endCxn id="9" idx="2"/>
              </p:cNvCxnSpPr>
              <p:nvPr/>
            </p:nvCxnSpPr>
            <p:spPr>
              <a:xfrm>
                <a:off x="3769186" y="5208846"/>
                <a:ext cx="609036" cy="609036"/>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2" name="Straight Connector 21">
                <a:extLst>
                  <a:ext uri="{FF2B5EF4-FFF2-40B4-BE49-F238E27FC236}">
                    <a16:creationId xmlns:a16="http://schemas.microsoft.com/office/drawing/2014/main" id="{A63E54F0-CA0F-5DC7-8E1E-E91AE2C011DB}"/>
                  </a:ext>
                </a:extLst>
              </p:cNvPr>
              <p:cNvCxnSpPr>
                <a:stCxn id="7" idx="6"/>
                <a:endCxn id="11" idx="2"/>
              </p:cNvCxnSpPr>
              <p:nvPr/>
            </p:nvCxnSpPr>
            <p:spPr>
              <a:xfrm flipV="1">
                <a:off x="3769186" y="5005834"/>
                <a:ext cx="609036" cy="609036"/>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3" name="Straight Connector 22">
                <a:extLst>
                  <a:ext uri="{FF2B5EF4-FFF2-40B4-BE49-F238E27FC236}">
                    <a16:creationId xmlns:a16="http://schemas.microsoft.com/office/drawing/2014/main" id="{35F297DB-FD55-F2DC-5B8A-0DACC2772A2D}"/>
                  </a:ext>
                </a:extLst>
              </p:cNvPr>
              <p:cNvCxnSpPr>
                <a:stCxn id="7" idx="6"/>
                <a:endCxn id="9" idx="2"/>
              </p:cNvCxnSpPr>
              <p:nvPr/>
            </p:nvCxnSpPr>
            <p:spPr>
              <a:xfrm>
                <a:off x="3769186" y="5614870"/>
                <a:ext cx="609036" cy="203012"/>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4" name="Straight Connector 23">
                <a:extLst>
                  <a:ext uri="{FF2B5EF4-FFF2-40B4-BE49-F238E27FC236}">
                    <a16:creationId xmlns:a16="http://schemas.microsoft.com/office/drawing/2014/main" id="{CDAABDA8-E314-D749-FE63-F1D09B2216FD}"/>
                  </a:ext>
                </a:extLst>
              </p:cNvPr>
              <p:cNvCxnSpPr>
                <a:stCxn id="8" idx="6"/>
                <a:endCxn id="11" idx="2"/>
              </p:cNvCxnSpPr>
              <p:nvPr/>
            </p:nvCxnSpPr>
            <p:spPr>
              <a:xfrm flipV="1">
                <a:off x="3769186" y="5005834"/>
                <a:ext cx="609036" cy="1015060"/>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5" name="Straight Connector 24">
                <a:extLst>
                  <a:ext uri="{FF2B5EF4-FFF2-40B4-BE49-F238E27FC236}">
                    <a16:creationId xmlns:a16="http://schemas.microsoft.com/office/drawing/2014/main" id="{AD6E4244-89E4-C38B-7095-454F96CBFE35}"/>
                  </a:ext>
                </a:extLst>
              </p:cNvPr>
              <p:cNvCxnSpPr>
                <a:stCxn id="8" idx="6"/>
                <a:endCxn id="10" idx="2"/>
              </p:cNvCxnSpPr>
              <p:nvPr/>
            </p:nvCxnSpPr>
            <p:spPr>
              <a:xfrm flipV="1">
                <a:off x="3769186" y="5411858"/>
                <a:ext cx="609036" cy="609036"/>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6" name="Straight Connector 25">
                <a:extLst>
                  <a:ext uri="{FF2B5EF4-FFF2-40B4-BE49-F238E27FC236}">
                    <a16:creationId xmlns:a16="http://schemas.microsoft.com/office/drawing/2014/main" id="{276753BD-2B3D-2BF5-9952-C7D5EB65946A}"/>
                  </a:ext>
                </a:extLst>
              </p:cNvPr>
              <p:cNvCxnSpPr>
                <a:stCxn id="8" idx="6"/>
                <a:endCxn id="9" idx="2"/>
              </p:cNvCxnSpPr>
              <p:nvPr/>
            </p:nvCxnSpPr>
            <p:spPr>
              <a:xfrm flipV="1">
                <a:off x="3769186" y="5817882"/>
                <a:ext cx="609036" cy="203012"/>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7" name="Straight Connector 26">
                <a:extLst>
                  <a:ext uri="{FF2B5EF4-FFF2-40B4-BE49-F238E27FC236}">
                    <a16:creationId xmlns:a16="http://schemas.microsoft.com/office/drawing/2014/main" id="{150CD310-C5E1-AB57-6833-3F537BBD0A75}"/>
                  </a:ext>
                </a:extLst>
              </p:cNvPr>
              <p:cNvCxnSpPr>
                <a:stCxn id="11" idx="6"/>
                <a:endCxn id="14" idx="2"/>
              </p:cNvCxnSpPr>
              <p:nvPr/>
            </p:nvCxnSpPr>
            <p:spPr>
              <a:xfrm>
                <a:off x="4682739" y="5005833"/>
                <a:ext cx="507531" cy="0"/>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8" name="Straight Connector 27">
                <a:extLst>
                  <a:ext uri="{FF2B5EF4-FFF2-40B4-BE49-F238E27FC236}">
                    <a16:creationId xmlns:a16="http://schemas.microsoft.com/office/drawing/2014/main" id="{CBFBC780-879A-FF42-F433-36B98C551B5C}"/>
                  </a:ext>
                </a:extLst>
              </p:cNvPr>
              <p:cNvCxnSpPr>
                <a:stCxn id="11" idx="6"/>
                <a:endCxn id="13" idx="2"/>
              </p:cNvCxnSpPr>
              <p:nvPr/>
            </p:nvCxnSpPr>
            <p:spPr>
              <a:xfrm>
                <a:off x="4682739" y="5005833"/>
                <a:ext cx="507531" cy="406024"/>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29" name="Straight Connector 28">
                <a:extLst>
                  <a:ext uri="{FF2B5EF4-FFF2-40B4-BE49-F238E27FC236}">
                    <a16:creationId xmlns:a16="http://schemas.microsoft.com/office/drawing/2014/main" id="{CC008E59-3FA6-0A49-0A86-C092C1623DB7}"/>
                  </a:ext>
                </a:extLst>
              </p:cNvPr>
              <p:cNvCxnSpPr>
                <a:stCxn id="11" idx="6"/>
                <a:endCxn id="12" idx="2"/>
              </p:cNvCxnSpPr>
              <p:nvPr/>
            </p:nvCxnSpPr>
            <p:spPr>
              <a:xfrm>
                <a:off x="4682739" y="5005833"/>
                <a:ext cx="507531" cy="812048"/>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30" name="Straight Connector 29">
                <a:extLst>
                  <a:ext uri="{FF2B5EF4-FFF2-40B4-BE49-F238E27FC236}">
                    <a16:creationId xmlns:a16="http://schemas.microsoft.com/office/drawing/2014/main" id="{8A020DDA-A93F-19F2-A315-0C3710AFC1F6}"/>
                  </a:ext>
                </a:extLst>
              </p:cNvPr>
              <p:cNvCxnSpPr>
                <a:stCxn id="10" idx="6"/>
                <a:endCxn id="14" idx="2"/>
              </p:cNvCxnSpPr>
              <p:nvPr/>
            </p:nvCxnSpPr>
            <p:spPr>
              <a:xfrm flipV="1">
                <a:off x="4682739" y="5005833"/>
                <a:ext cx="507531" cy="406024"/>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31" name="Straight Connector 30">
                <a:extLst>
                  <a:ext uri="{FF2B5EF4-FFF2-40B4-BE49-F238E27FC236}">
                    <a16:creationId xmlns:a16="http://schemas.microsoft.com/office/drawing/2014/main" id="{FA355B82-F941-CB9F-BECC-2D8455C000E5}"/>
                  </a:ext>
                </a:extLst>
              </p:cNvPr>
              <p:cNvCxnSpPr>
                <a:stCxn id="10" idx="6"/>
                <a:endCxn id="13" idx="2"/>
              </p:cNvCxnSpPr>
              <p:nvPr/>
            </p:nvCxnSpPr>
            <p:spPr>
              <a:xfrm>
                <a:off x="4682739" y="5411857"/>
                <a:ext cx="507531" cy="0"/>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32" name="Straight Connector 31">
                <a:extLst>
                  <a:ext uri="{FF2B5EF4-FFF2-40B4-BE49-F238E27FC236}">
                    <a16:creationId xmlns:a16="http://schemas.microsoft.com/office/drawing/2014/main" id="{C2B31A48-5A7C-FCFF-F51E-FEC8807C79D7}"/>
                  </a:ext>
                </a:extLst>
              </p:cNvPr>
              <p:cNvCxnSpPr>
                <a:stCxn id="10" idx="6"/>
                <a:endCxn id="12" idx="2"/>
              </p:cNvCxnSpPr>
              <p:nvPr/>
            </p:nvCxnSpPr>
            <p:spPr>
              <a:xfrm>
                <a:off x="4682739" y="5411857"/>
                <a:ext cx="507531" cy="406024"/>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33" name="Straight Connector 32">
                <a:extLst>
                  <a:ext uri="{FF2B5EF4-FFF2-40B4-BE49-F238E27FC236}">
                    <a16:creationId xmlns:a16="http://schemas.microsoft.com/office/drawing/2014/main" id="{58DA16D1-A9B7-BAC2-E06D-A22707224857}"/>
                  </a:ext>
                </a:extLst>
              </p:cNvPr>
              <p:cNvCxnSpPr>
                <a:stCxn id="9" idx="6"/>
                <a:endCxn id="14" idx="2"/>
              </p:cNvCxnSpPr>
              <p:nvPr/>
            </p:nvCxnSpPr>
            <p:spPr>
              <a:xfrm flipV="1">
                <a:off x="4682739" y="5005833"/>
                <a:ext cx="507531" cy="812048"/>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34" name="Straight Connector 33">
                <a:extLst>
                  <a:ext uri="{FF2B5EF4-FFF2-40B4-BE49-F238E27FC236}">
                    <a16:creationId xmlns:a16="http://schemas.microsoft.com/office/drawing/2014/main" id="{BBACF952-8635-14AA-0309-198CD96D3AB7}"/>
                  </a:ext>
                </a:extLst>
              </p:cNvPr>
              <p:cNvCxnSpPr>
                <a:stCxn id="9" idx="6"/>
                <a:endCxn id="13" idx="2"/>
              </p:cNvCxnSpPr>
              <p:nvPr/>
            </p:nvCxnSpPr>
            <p:spPr>
              <a:xfrm flipV="1">
                <a:off x="4682739" y="5411857"/>
                <a:ext cx="507531" cy="406024"/>
              </a:xfrm>
              <a:prstGeom prst="line">
                <a:avLst/>
              </a:prstGeom>
              <a:noFill/>
              <a:ln w="12700" cap="flat" cmpd="sng" algn="ctr">
                <a:solidFill>
                  <a:schemeClr val="tx1">
                    <a:lumMod val="50000"/>
                  </a:schemeClr>
                </a:solidFill>
                <a:prstDash val="solid"/>
                <a:miter lim="800000"/>
                <a:headEnd type="none" w="med" len="med"/>
                <a:tailEnd type="none" w="med" len="med"/>
              </a:ln>
              <a:effectLst/>
            </p:spPr>
          </p:cxnSp>
          <p:cxnSp>
            <p:nvCxnSpPr>
              <p:cNvPr id="35" name="Straight Connector 34">
                <a:extLst>
                  <a:ext uri="{FF2B5EF4-FFF2-40B4-BE49-F238E27FC236}">
                    <a16:creationId xmlns:a16="http://schemas.microsoft.com/office/drawing/2014/main" id="{B4B2DE7B-232C-C0CE-0433-82DD6EA17B87}"/>
                  </a:ext>
                </a:extLst>
              </p:cNvPr>
              <p:cNvCxnSpPr>
                <a:stCxn id="9" idx="6"/>
                <a:endCxn id="12" idx="2"/>
              </p:cNvCxnSpPr>
              <p:nvPr/>
            </p:nvCxnSpPr>
            <p:spPr>
              <a:xfrm>
                <a:off x="4682739" y="5817881"/>
                <a:ext cx="507531" cy="0"/>
              </a:xfrm>
              <a:prstGeom prst="line">
                <a:avLst/>
              </a:prstGeom>
              <a:noFill/>
              <a:ln w="12700" cap="flat" cmpd="sng" algn="ctr">
                <a:solidFill>
                  <a:schemeClr val="tx1">
                    <a:lumMod val="50000"/>
                  </a:schemeClr>
                </a:solidFill>
                <a:prstDash val="solid"/>
                <a:miter lim="800000"/>
                <a:headEnd type="none" w="med" len="med"/>
                <a:tailEnd type="none" w="med" len="med"/>
              </a:ln>
              <a:effectLst/>
            </p:spPr>
          </p:cxnSp>
        </p:grpSp>
        <p:sp>
          <p:nvSpPr>
            <p:cNvPr id="36" name="TextBox 35">
              <a:extLst>
                <a:ext uri="{FF2B5EF4-FFF2-40B4-BE49-F238E27FC236}">
                  <a16:creationId xmlns:a16="http://schemas.microsoft.com/office/drawing/2014/main" id="{BC868B3A-617F-A7FA-A89E-6A302473ED3F}"/>
                </a:ext>
              </a:extLst>
            </p:cNvPr>
            <p:cNvSpPr txBox="1"/>
            <p:nvPr/>
          </p:nvSpPr>
          <p:spPr>
            <a:xfrm>
              <a:off x="2054075" y="4333625"/>
              <a:ext cx="1625600" cy="523220"/>
            </a:xfrm>
            <a:prstGeom prst="rect">
              <a:avLst/>
            </a:prstGeom>
            <a:noFill/>
          </p:spPr>
          <p:txBody>
            <a:bodyPr wrap="square" rtlCol="0">
              <a:spAutoFit/>
            </a:bodyPr>
            <a:lstStyle/>
            <a:p>
              <a:pPr algn="ctr"/>
              <a:r>
                <a:rPr lang="en-US" sz="1400">
                  <a:solidFill>
                    <a:srgbClr val="000000"/>
                  </a:solidFill>
                </a:rPr>
                <a:t>Intel TDX</a:t>
              </a:r>
            </a:p>
            <a:p>
              <a:pPr algn="ctr"/>
              <a:r>
                <a:rPr lang="en-US" sz="1400">
                  <a:solidFill>
                    <a:srgbClr val="000000"/>
                  </a:solidFill>
                </a:rPr>
                <a:t>virtual machine</a:t>
              </a:r>
              <a:endParaRPr lang="en-US">
                <a:solidFill>
                  <a:srgbClr val="000000"/>
                </a:solidFill>
              </a:endParaRPr>
            </a:p>
          </p:txBody>
        </p:sp>
        <p:sp>
          <p:nvSpPr>
            <p:cNvPr id="37" name="Frame 36">
              <a:extLst>
                <a:ext uri="{FF2B5EF4-FFF2-40B4-BE49-F238E27FC236}">
                  <a16:creationId xmlns:a16="http://schemas.microsoft.com/office/drawing/2014/main" id="{2D80C54D-34E8-C62A-C871-55D564ADC033}"/>
                </a:ext>
              </a:extLst>
            </p:cNvPr>
            <p:cNvSpPr/>
            <p:nvPr/>
          </p:nvSpPr>
          <p:spPr>
            <a:xfrm>
              <a:off x="2433132" y="3225234"/>
              <a:ext cx="867486" cy="1044226"/>
            </a:xfrm>
            <a:prstGeom prst="frame">
              <a:avLst>
                <a:gd name="adj1" fmla="val 7072"/>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38" name="TextBox 37">
              <a:extLst>
                <a:ext uri="{FF2B5EF4-FFF2-40B4-BE49-F238E27FC236}">
                  <a16:creationId xmlns:a16="http://schemas.microsoft.com/office/drawing/2014/main" id="{E715B56E-149F-3488-6E0F-449277174D9F}"/>
                </a:ext>
              </a:extLst>
            </p:cNvPr>
            <p:cNvSpPr txBox="1"/>
            <p:nvPr/>
          </p:nvSpPr>
          <p:spPr>
            <a:xfrm>
              <a:off x="470988" y="4397859"/>
              <a:ext cx="1625600" cy="307777"/>
            </a:xfrm>
            <a:prstGeom prst="rect">
              <a:avLst/>
            </a:prstGeom>
            <a:noFill/>
          </p:spPr>
          <p:txBody>
            <a:bodyPr wrap="square" rtlCol="0">
              <a:spAutoFit/>
            </a:bodyPr>
            <a:lstStyle/>
            <a:p>
              <a:pPr algn="ctr"/>
              <a:r>
                <a:rPr lang="en-US" sz="1400">
                  <a:solidFill>
                    <a:srgbClr val="000000"/>
                  </a:solidFill>
                </a:rPr>
                <a:t>Existing model</a:t>
              </a:r>
              <a:endParaRPr lang="en-US">
                <a:solidFill>
                  <a:srgbClr val="000000"/>
                </a:solidFill>
              </a:endParaRPr>
            </a:p>
          </p:txBody>
        </p:sp>
        <p:cxnSp>
          <p:nvCxnSpPr>
            <p:cNvPr id="40" name="Straight Arrow Connector 39">
              <a:extLst>
                <a:ext uri="{FF2B5EF4-FFF2-40B4-BE49-F238E27FC236}">
                  <a16:creationId xmlns:a16="http://schemas.microsoft.com/office/drawing/2014/main" id="{D7CCAFAE-8886-3ED6-21CC-F1116878BCD7}"/>
                </a:ext>
              </a:extLst>
            </p:cNvPr>
            <p:cNvCxnSpPr>
              <a:cxnSpLocks/>
              <a:stCxn id="13" idx="6"/>
            </p:cNvCxnSpPr>
            <p:nvPr/>
          </p:nvCxnSpPr>
          <p:spPr>
            <a:xfrm flipV="1">
              <a:off x="1710342" y="3753716"/>
              <a:ext cx="1136996" cy="7682"/>
            </a:xfrm>
            <a:prstGeom prst="straightConnector1">
              <a:avLst/>
            </a:prstGeom>
            <a:ln w="28575">
              <a:solidFill>
                <a:schemeClr val="tx1">
                  <a:lumMod val="5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46" name="Group 45">
            <a:extLst>
              <a:ext uri="{FF2B5EF4-FFF2-40B4-BE49-F238E27FC236}">
                <a16:creationId xmlns:a16="http://schemas.microsoft.com/office/drawing/2014/main" id="{8B1B094B-1104-2529-53E7-9AAFFEE21E7A}"/>
              </a:ext>
            </a:extLst>
          </p:cNvPr>
          <p:cNvGrpSpPr/>
          <p:nvPr/>
        </p:nvGrpSpPr>
        <p:grpSpPr>
          <a:xfrm>
            <a:off x="1251081" y="4853458"/>
            <a:ext cx="1648500" cy="1335241"/>
            <a:chOff x="1849131" y="4643321"/>
            <a:chExt cx="2062930" cy="1670918"/>
          </a:xfrm>
        </p:grpSpPr>
        <p:pic>
          <p:nvPicPr>
            <p:cNvPr id="41" name="Picture 40">
              <a:extLst>
                <a:ext uri="{FF2B5EF4-FFF2-40B4-BE49-F238E27FC236}">
                  <a16:creationId xmlns:a16="http://schemas.microsoft.com/office/drawing/2014/main" id="{67D5B02C-246C-90B5-3DC0-801E92793287}"/>
                </a:ext>
              </a:extLst>
            </p:cNvPr>
            <p:cNvPicPr>
              <a:picLocks noChangeAspect="1"/>
            </p:cNvPicPr>
            <p:nvPr/>
          </p:nvPicPr>
          <p:blipFill rotWithShape="1">
            <a:blip r:embed="rId3">
              <a:extLst>
                <a:ext uri="{28A0092B-C50C-407E-A947-70E740481C1C}">
                  <a14:useLocalDpi xmlns:a14="http://schemas.microsoft.com/office/drawing/2010/main" val="0"/>
                </a:ext>
              </a:extLst>
            </a:blip>
            <a:srcRect t="31300" b="34507"/>
            <a:stretch/>
          </p:blipFill>
          <p:spPr>
            <a:xfrm>
              <a:off x="2129696" y="5567933"/>
              <a:ext cx="1602359" cy="308877"/>
            </a:xfrm>
            <a:prstGeom prst="rect">
              <a:avLst/>
            </a:prstGeom>
          </p:spPr>
        </p:pic>
        <p:pic>
          <p:nvPicPr>
            <p:cNvPr id="42" name="Picture 6" descr="Google Cloud Logo and symbol, meaning, history, PNG, brand">
              <a:extLst>
                <a:ext uri="{FF2B5EF4-FFF2-40B4-BE49-F238E27FC236}">
                  <a16:creationId xmlns:a16="http://schemas.microsoft.com/office/drawing/2014/main" id="{2CA8EA0F-D301-C053-6FBF-5F5A92494021}"/>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37785" b="39756"/>
            <a:stretch/>
          </p:blipFill>
          <p:spPr bwMode="auto">
            <a:xfrm>
              <a:off x="1849131" y="5211702"/>
              <a:ext cx="2062930" cy="30887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8" descr="IBM Cloud - Certified Cloud and Service Provider - Red Hat Ecosystem Catalog">
              <a:extLst>
                <a:ext uri="{FF2B5EF4-FFF2-40B4-BE49-F238E27FC236}">
                  <a16:creationId xmlns:a16="http://schemas.microsoft.com/office/drawing/2014/main" id="{F854CDD2-DA4B-DCF9-AF76-B114CE23B40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32822" y="5805973"/>
              <a:ext cx="1311655" cy="508266"/>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Microsoft Azure Logo, symbol, meaning, history, PNG, brand">
              <a:extLst>
                <a:ext uri="{FF2B5EF4-FFF2-40B4-BE49-F238E27FC236}">
                  <a16:creationId xmlns:a16="http://schemas.microsoft.com/office/drawing/2014/main" id="{67A7C524-9D2B-300E-040F-4A94E725FDA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8535" y="4643321"/>
              <a:ext cx="1484122" cy="834819"/>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TextBox 47">
            <a:extLst>
              <a:ext uri="{FF2B5EF4-FFF2-40B4-BE49-F238E27FC236}">
                <a16:creationId xmlns:a16="http://schemas.microsoft.com/office/drawing/2014/main" id="{9A155A63-7410-797D-B926-97D869AC6007}"/>
              </a:ext>
            </a:extLst>
          </p:cNvPr>
          <p:cNvSpPr txBox="1"/>
          <p:nvPr/>
        </p:nvSpPr>
        <p:spPr>
          <a:xfrm>
            <a:off x="4395959" y="1778678"/>
            <a:ext cx="3050807" cy="1246495"/>
          </a:xfrm>
          <a:prstGeom prst="rect">
            <a:avLst/>
          </a:prstGeom>
          <a:noFill/>
        </p:spPr>
        <p:txBody>
          <a:bodyPr wrap="square" rtlCol="0">
            <a:spAutoFit/>
          </a:bodyPr>
          <a:lstStyle/>
          <a:p>
            <a:pPr algn="ctr">
              <a:spcBef>
                <a:spcPts val="600"/>
              </a:spcBef>
            </a:pPr>
            <a:r>
              <a:rPr lang="en-US" b="1">
                <a:solidFill>
                  <a:srgbClr val="0068B5"/>
                </a:solidFill>
              </a:rPr>
              <a:t>Needs</a:t>
            </a:r>
            <a:r>
              <a:rPr lang="en-US">
                <a:solidFill>
                  <a:srgbClr val="0068B5"/>
                </a:solidFill>
              </a:rPr>
              <a:t>:</a:t>
            </a:r>
          </a:p>
          <a:p>
            <a:pPr marL="285750" indent="-285750">
              <a:spcBef>
                <a:spcPts val="600"/>
              </a:spcBef>
              <a:buFont typeface="Wingdings" panose="05000000000000000000" pitchFamily="2" charset="2"/>
              <a:buChar char=""/>
            </a:pPr>
            <a:r>
              <a:rPr lang="en-US" sz="1400"/>
              <a:t>New AI deployment</a:t>
            </a:r>
          </a:p>
          <a:p>
            <a:pPr marL="285750" indent="-285750">
              <a:spcBef>
                <a:spcPts val="600"/>
              </a:spcBef>
              <a:buFont typeface="Wingdings" panose="05000000000000000000" pitchFamily="2" charset="2"/>
              <a:buChar char=""/>
            </a:pPr>
            <a:r>
              <a:rPr lang="en-US" sz="1400"/>
              <a:t>Minimize SW development</a:t>
            </a:r>
          </a:p>
          <a:p>
            <a:pPr marL="285750" indent="-285750">
              <a:spcBef>
                <a:spcPts val="600"/>
              </a:spcBef>
              <a:buFont typeface="Wingdings" panose="05000000000000000000" pitchFamily="2" charset="2"/>
              <a:buChar char=""/>
            </a:pPr>
            <a:r>
              <a:rPr lang="en-US" sz="1400"/>
              <a:t>Smaller trust boundary</a:t>
            </a:r>
          </a:p>
        </p:txBody>
      </p:sp>
      <p:grpSp>
        <p:nvGrpSpPr>
          <p:cNvPr id="1078" name="Group 1077">
            <a:extLst>
              <a:ext uri="{FF2B5EF4-FFF2-40B4-BE49-F238E27FC236}">
                <a16:creationId xmlns:a16="http://schemas.microsoft.com/office/drawing/2014/main" id="{B8E9F309-86B3-2EC9-3E68-0FF94B4A9699}"/>
              </a:ext>
            </a:extLst>
          </p:cNvPr>
          <p:cNvGrpSpPr/>
          <p:nvPr/>
        </p:nvGrpSpPr>
        <p:grpSpPr>
          <a:xfrm>
            <a:off x="4317019" y="3260970"/>
            <a:ext cx="3208687" cy="1426191"/>
            <a:chOff x="4038243" y="2952340"/>
            <a:chExt cx="3208687" cy="1426191"/>
          </a:xfrm>
        </p:grpSpPr>
        <p:sp>
          <p:nvSpPr>
            <p:cNvPr id="51" name="TextBox 50">
              <a:extLst>
                <a:ext uri="{FF2B5EF4-FFF2-40B4-BE49-F238E27FC236}">
                  <a16:creationId xmlns:a16="http://schemas.microsoft.com/office/drawing/2014/main" id="{62322640-7DF3-ECE9-27F3-944590580131}"/>
                </a:ext>
              </a:extLst>
            </p:cNvPr>
            <p:cNvSpPr txBox="1"/>
            <p:nvPr/>
          </p:nvSpPr>
          <p:spPr>
            <a:xfrm>
              <a:off x="5621330" y="3855311"/>
              <a:ext cx="1625600" cy="523220"/>
            </a:xfrm>
            <a:prstGeom prst="rect">
              <a:avLst/>
            </a:prstGeom>
            <a:noFill/>
          </p:spPr>
          <p:txBody>
            <a:bodyPr wrap="square" rtlCol="0">
              <a:spAutoFit/>
            </a:bodyPr>
            <a:lstStyle/>
            <a:p>
              <a:pPr algn="ctr"/>
              <a:r>
                <a:rPr lang="en-US" sz="1400">
                  <a:solidFill>
                    <a:srgbClr val="000000"/>
                  </a:solidFill>
                </a:rPr>
                <a:t>Intel SGX</a:t>
              </a:r>
            </a:p>
            <a:p>
              <a:pPr algn="ctr"/>
              <a:r>
                <a:rPr lang="en-US" sz="1400">
                  <a:solidFill>
                    <a:srgbClr val="000000"/>
                  </a:solidFill>
                </a:rPr>
                <a:t>enclave</a:t>
              </a:r>
              <a:endParaRPr lang="en-US">
                <a:solidFill>
                  <a:srgbClr val="000000"/>
                </a:solidFill>
              </a:endParaRPr>
            </a:p>
          </p:txBody>
        </p:sp>
        <p:sp>
          <p:nvSpPr>
            <p:cNvPr id="52" name="Frame 51">
              <a:extLst>
                <a:ext uri="{FF2B5EF4-FFF2-40B4-BE49-F238E27FC236}">
                  <a16:creationId xmlns:a16="http://schemas.microsoft.com/office/drawing/2014/main" id="{9EE12AD7-2E0B-B901-94DE-87A876CFC0E9}"/>
                </a:ext>
              </a:extLst>
            </p:cNvPr>
            <p:cNvSpPr/>
            <p:nvPr/>
          </p:nvSpPr>
          <p:spPr>
            <a:xfrm>
              <a:off x="5950904" y="3211695"/>
              <a:ext cx="867486" cy="434610"/>
            </a:xfrm>
            <a:prstGeom prst="frame">
              <a:avLst>
                <a:gd name="adj1" fmla="val 13579"/>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53" name="TextBox 52">
              <a:extLst>
                <a:ext uri="{FF2B5EF4-FFF2-40B4-BE49-F238E27FC236}">
                  <a16:creationId xmlns:a16="http://schemas.microsoft.com/office/drawing/2014/main" id="{74ABB8EB-83B8-4BED-87C1-2A3CC4BC5114}"/>
                </a:ext>
              </a:extLst>
            </p:cNvPr>
            <p:cNvSpPr txBox="1"/>
            <p:nvPr/>
          </p:nvSpPr>
          <p:spPr>
            <a:xfrm>
              <a:off x="4038243" y="3845883"/>
              <a:ext cx="1625600" cy="523220"/>
            </a:xfrm>
            <a:prstGeom prst="rect">
              <a:avLst/>
            </a:prstGeom>
            <a:noFill/>
          </p:spPr>
          <p:txBody>
            <a:bodyPr wrap="square" rtlCol="0">
              <a:spAutoFit/>
            </a:bodyPr>
            <a:lstStyle/>
            <a:p>
              <a:pPr algn="ctr"/>
              <a:r>
                <a:rPr lang="en-US" sz="1400">
                  <a:solidFill>
                    <a:srgbClr val="000000"/>
                  </a:solidFill>
                </a:rPr>
                <a:t>ISV software or AI service</a:t>
              </a:r>
              <a:endParaRPr lang="en-US">
                <a:solidFill>
                  <a:srgbClr val="000000"/>
                </a:solidFill>
              </a:endParaRPr>
            </a:p>
          </p:txBody>
        </p:sp>
        <p:pic>
          <p:nvPicPr>
            <p:cNvPr id="1053" name="Graphic 1052" descr="Gears outline">
              <a:extLst>
                <a:ext uri="{FF2B5EF4-FFF2-40B4-BE49-F238E27FC236}">
                  <a16:creationId xmlns:a16="http://schemas.microsoft.com/office/drawing/2014/main" id="{CD07A832-37B2-369F-F6A2-88C40D2A081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29659" y="2952340"/>
              <a:ext cx="867486" cy="867486"/>
            </a:xfrm>
            <a:prstGeom prst="rect">
              <a:avLst/>
            </a:prstGeom>
          </p:spPr>
        </p:pic>
        <p:cxnSp>
          <p:nvCxnSpPr>
            <p:cNvPr id="1054" name="Straight Arrow Connector 1053">
              <a:extLst>
                <a:ext uri="{FF2B5EF4-FFF2-40B4-BE49-F238E27FC236}">
                  <a16:creationId xmlns:a16="http://schemas.microsoft.com/office/drawing/2014/main" id="{E548D6FE-A12C-93E1-D8E9-6E84608586C5}"/>
                </a:ext>
              </a:extLst>
            </p:cNvPr>
            <p:cNvCxnSpPr>
              <a:cxnSpLocks/>
            </p:cNvCxnSpPr>
            <p:nvPr/>
          </p:nvCxnSpPr>
          <p:spPr>
            <a:xfrm flipV="1">
              <a:off x="5124367" y="3436559"/>
              <a:ext cx="1136996" cy="7682"/>
            </a:xfrm>
            <a:prstGeom prst="straightConnector1">
              <a:avLst/>
            </a:prstGeom>
            <a:ln w="28575">
              <a:solidFill>
                <a:schemeClr val="tx1">
                  <a:lumMod val="5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1061" name="Group 1060">
            <a:extLst>
              <a:ext uri="{FF2B5EF4-FFF2-40B4-BE49-F238E27FC236}">
                <a16:creationId xmlns:a16="http://schemas.microsoft.com/office/drawing/2014/main" id="{D9B1800B-EE32-2D68-3852-B886592EB874}"/>
              </a:ext>
            </a:extLst>
          </p:cNvPr>
          <p:cNvGrpSpPr/>
          <p:nvPr/>
        </p:nvGrpSpPr>
        <p:grpSpPr>
          <a:xfrm>
            <a:off x="4967798" y="4946894"/>
            <a:ext cx="1907129" cy="1089144"/>
            <a:chOff x="4381826" y="4672502"/>
            <a:chExt cx="2795783" cy="1596646"/>
          </a:xfrm>
        </p:grpSpPr>
        <p:pic>
          <p:nvPicPr>
            <p:cNvPr id="1055" name="Picture 1054">
              <a:extLst>
                <a:ext uri="{FF2B5EF4-FFF2-40B4-BE49-F238E27FC236}">
                  <a16:creationId xmlns:a16="http://schemas.microsoft.com/office/drawing/2014/main" id="{E34460BC-A8A0-F57F-DF01-446042627D40}"/>
                </a:ext>
              </a:extLst>
            </p:cNvPr>
            <p:cNvPicPr>
              <a:picLocks noChangeAspect="1"/>
            </p:cNvPicPr>
            <p:nvPr/>
          </p:nvPicPr>
          <p:blipFill>
            <a:blip r:embed="rId9"/>
            <a:stretch>
              <a:fillRect/>
            </a:stretch>
          </p:blipFill>
          <p:spPr>
            <a:xfrm>
              <a:off x="5886148" y="4885105"/>
              <a:ext cx="1275085" cy="273420"/>
            </a:xfrm>
            <a:prstGeom prst="rect">
              <a:avLst/>
            </a:prstGeom>
          </p:spPr>
        </p:pic>
        <p:pic>
          <p:nvPicPr>
            <p:cNvPr id="1056" name="Picture 1055">
              <a:extLst>
                <a:ext uri="{FF2B5EF4-FFF2-40B4-BE49-F238E27FC236}">
                  <a16:creationId xmlns:a16="http://schemas.microsoft.com/office/drawing/2014/main" id="{59970856-0C77-F8BE-3AA0-D8AC4226D000}"/>
                </a:ext>
              </a:extLst>
            </p:cNvPr>
            <p:cNvPicPr>
              <a:picLocks noChangeAspect="1"/>
            </p:cNvPicPr>
            <p:nvPr/>
          </p:nvPicPr>
          <p:blipFill>
            <a:blip r:embed="rId10"/>
            <a:stretch>
              <a:fillRect/>
            </a:stretch>
          </p:blipFill>
          <p:spPr>
            <a:xfrm>
              <a:off x="5832064" y="5568253"/>
              <a:ext cx="1345545" cy="700895"/>
            </a:xfrm>
            <a:prstGeom prst="rect">
              <a:avLst/>
            </a:prstGeom>
          </p:spPr>
        </p:pic>
        <p:pic>
          <p:nvPicPr>
            <p:cNvPr id="1057" name="Picture 1056">
              <a:extLst>
                <a:ext uri="{FF2B5EF4-FFF2-40B4-BE49-F238E27FC236}">
                  <a16:creationId xmlns:a16="http://schemas.microsoft.com/office/drawing/2014/main" id="{15005DBB-AF66-2A78-D6C6-8285A334773D}"/>
                </a:ext>
              </a:extLst>
            </p:cNvPr>
            <p:cNvPicPr>
              <a:picLocks noChangeAspect="1"/>
            </p:cNvPicPr>
            <p:nvPr/>
          </p:nvPicPr>
          <p:blipFill>
            <a:blip r:embed="rId11"/>
            <a:stretch>
              <a:fillRect/>
            </a:stretch>
          </p:blipFill>
          <p:spPr>
            <a:xfrm>
              <a:off x="4467113" y="4672502"/>
              <a:ext cx="1221252" cy="634506"/>
            </a:xfrm>
            <a:prstGeom prst="rect">
              <a:avLst/>
            </a:prstGeom>
          </p:spPr>
        </p:pic>
        <p:pic>
          <p:nvPicPr>
            <p:cNvPr id="1058" name="Picture 1057">
              <a:extLst>
                <a:ext uri="{FF2B5EF4-FFF2-40B4-BE49-F238E27FC236}">
                  <a16:creationId xmlns:a16="http://schemas.microsoft.com/office/drawing/2014/main" id="{EFABA497-B806-3059-309D-9380D91DA67D}"/>
                </a:ext>
              </a:extLst>
            </p:cNvPr>
            <p:cNvPicPr>
              <a:picLocks noChangeAspect="1"/>
            </p:cNvPicPr>
            <p:nvPr/>
          </p:nvPicPr>
          <p:blipFill>
            <a:blip r:embed="rId12"/>
            <a:stretch>
              <a:fillRect/>
            </a:stretch>
          </p:blipFill>
          <p:spPr>
            <a:xfrm>
              <a:off x="4722462" y="5635875"/>
              <a:ext cx="710554" cy="593521"/>
            </a:xfrm>
            <a:prstGeom prst="rect">
              <a:avLst/>
            </a:prstGeom>
          </p:spPr>
        </p:pic>
        <p:pic>
          <p:nvPicPr>
            <p:cNvPr id="1059" name="Picture 1058">
              <a:extLst>
                <a:ext uri="{FF2B5EF4-FFF2-40B4-BE49-F238E27FC236}">
                  <a16:creationId xmlns:a16="http://schemas.microsoft.com/office/drawing/2014/main" id="{15318A4A-3289-2825-99A0-3668309F064D}"/>
                </a:ext>
              </a:extLst>
            </p:cNvPr>
            <p:cNvPicPr>
              <a:picLocks noChangeAspect="1"/>
            </p:cNvPicPr>
            <p:nvPr/>
          </p:nvPicPr>
          <p:blipFill>
            <a:blip r:embed="rId13"/>
            <a:stretch>
              <a:fillRect/>
            </a:stretch>
          </p:blipFill>
          <p:spPr>
            <a:xfrm>
              <a:off x="5881889" y="5306209"/>
              <a:ext cx="1076208" cy="321753"/>
            </a:xfrm>
            <a:prstGeom prst="rect">
              <a:avLst/>
            </a:prstGeom>
          </p:spPr>
        </p:pic>
        <p:pic>
          <p:nvPicPr>
            <p:cNvPr id="1060" name="Picture 1059">
              <a:extLst>
                <a:ext uri="{FF2B5EF4-FFF2-40B4-BE49-F238E27FC236}">
                  <a16:creationId xmlns:a16="http://schemas.microsoft.com/office/drawing/2014/main" id="{94693CFC-895B-D1D5-034E-C6A7028E1818}"/>
                </a:ext>
              </a:extLst>
            </p:cNvPr>
            <p:cNvPicPr>
              <a:picLocks noChangeAspect="1"/>
            </p:cNvPicPr>
            <p:nvPr/>
          </p:nvPicPr>
          <p:blipFill>
            <a:blip r:embed="rId14"/>
            <a:stretch>
              <a:fillRect/>
            </a:stretch>
          </p:blipFill>
          <p:spPr>
            <a:xfrm>
              <a:off x="4381826" y="5401851"/>
              <a:ext cx="1391827" cy="139181"/>
            </a:xfrm>
            <a:prstGeom prst="rect">
              <a:avLst/>
            </a:prstGeom>
          </p:spPr>
        </p:pic>
      </p:grpSp>
      <p:cxnSp>
        <p:nvCxnSpPr>
          <p:cNvPr id="1082" name="Straight Connector 1081">
            <a:extLst>
              <a:ext uri="{FF2B5EF4-FFF2-40B4-BE49-F238E27FC236}">
                <a16:creationId xmlns:a16="http://schemas.microsoft.com/office/drawing/2014/main" id="{251C4FD9-A88A-6548-6838-C65A43F8F368}"/>
              </a:ext>
            </a:extLst>
          </p:cNvPr>
          <p:cNvCxnSpPr>
            <a:cxnSpLocks/>
          </p:cNvCxnSpPr>
          <p:nvPr/>
        </p:nvCxnSpPr>
        <p:spPr>
          <a:xfrm>
            <a:off x="3970431" y="2263801"/>
            <a:ext cx="0" cy="3896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4" name="Straight Connector 1083">
            <a:extLst>
              <a:ext uri="{FF2B5EF4-FFF2-40B4-BE49-F238E27FC236}">
                <a16:creationId xmlns:a16="http://schemas.microsoft.com/office/drawing/2014/main" id="{171A52B8-A638-ACBE-F982-46DAAD30FEB1}"/>
              </a:ext>
            </a:extLst>
          </p:cNvPr>
          <p:cNvCxnSpPr>
            <a:cxnSpLocks/>
          </p:cNvCxnSpPr>
          <p:nvPr/>
        </p:nvCxnSpPr>
        <p:spPr>
          <a:xfrm>
            <a:off x="7787679" y="2263801"/>
            <a:ext cx="0" cy="3896583"/>
          </a:xfrm>
          <a:prstGeom prst="line">
            <a:avLst/>
          </a:prstGeom>
        </p:spPr>
        <p:style>
          <a:lnRef idx="1">
            <a:schemeClr val="accent1"/>
          </a:lnRef>
          <a:fillRef idx="0">
            <a:schemeClr val="accent1"/>
          </a:fillRef>
          <a:effectRef idx="0">
            <a:schemeClr val="accent1"/>
          </a:effectRef>
          <a:fontRef idx="minor">
            <a:schemeClr val="tx1"/>
          </a:fontRef>
        </p:style>
      </p:cxnSp>
      <p:sp>
        <p:nvSpPr>
          <p:cNvPr id="1062" name="TextBox 1061">
            <a:extLst>
              <a:ext uri="{FF2B5EF4-FFF2-40B4-BE49-F238E27FC236}">
                <a16:creationId xmlns:a16="http://schemas.microsoft.com/office/drawing/2014/main" id="{2BE64433-97E2-B6D8-FB9F-5FF8EE4DE0F0}"/>
              </a:ext>
            </a:extLst>
          </p:cNvPr>
          <p:cNvSpPr txBox="1"/>
          <p:nvPr/>
        </p:nvSpPr>
        <p:spPr>
          <a:xfrm>
            <a:off x="8281569" y="1778678"/>
            <a:ext cx="3235736" cy="1246495"/>
          </a:xfrm>
          <a:prstGeom prst="rect">
            <a:avLst/>
          </a:prstGeom>
          <a:noFill/>
        </p:spPr>
        <p:txBody>
          <a:bodyPr wrap="square" rtlCol="0">
            <a:spAutoFit/>
          </a:bodyPr>
          <a:lstStyle/>
          <a:p>
            <a:pPr algn="ctr">
              <a:spcBef>
                <a:spcPts val="600"/>
              </a:spcBef>
            </a:pPr>
            <a:r>
              <a:rPr lang="en-US" b="1">
                <a:solidFill>
                  <a:srgbClr val="0068B5"/>
                </a:solidFill>
              </a:rPr>
              <a:t>Needs</a:t>
            </a:r>
            <a:r>
              <a:rPr lang="en-US">
                <a:solidFill>
                  <a:srgbClr val="0068B5"/>
                </a:solidFill>
              </a:rPr>
              <a:t>:</a:t>
            </a:r>
          </a:p>
          <a:p>
            <a:pPr marL="285750" indent="-285750">
              <a:spcBef>
                <a:spcPts val="600"/>
              </a:spcBef>
              <a:buFont typeface="Wingdings" panose="05000000000000000000" pitchFamily="2" charset="2"/>
              <a:buChar char=""/>
            </a:pPr>
            <a:r>
              <a:rPr lang="en-US" sz="1400"/>
              <a:t>Familiar AI frameworks</a:t>
            </a:r>
          </a:p>
          <a:p>
            <a:pPr marL="285750" indent="-285750">
              <a:spcBef>
                <a:spcPts val="600"/>
              </a:spcBef>
              <a:buFont typeface="Wingdings" panose="05000000000000000000" pitchFamily="2" charset="2"/>
              <a:buChar char=""/>
            </a:pPr>
            <a:r>
              <a:rPr lang="en-US" sz="1400"/>
              <a:t>In-house model development</a:t>
            </a:r>
          </a:p>
          <a:p>
            <a:pPr marL="285750" indent="-285750">
              <a:spcBef>
                <a:spcPts val="600"/>
              </a:spcBef>
              <a:buFont typeface="Wingdings" panose="05000000000000000000" pitchFamily="2" charset="2"/>
              <a:buChar char=""/>
            </a:pPr>
            <a:r>
              <a:rPr lang="en-US" sz="1400"/>
              <a:t>Smaller trust boundary</a:t>
            </a:r>
          </a:p>
        </p:txBody>
      </p:sp>
      <p:grpSp>
        <p:nvGrpSpPr>
          <p:cNvPr id="1080" name="Group 1079">
            <a:extLst>
              <a:ext uri="{FF2B5EF4-FFF2-40B4-BE49-F238E27FC236}">
                <a16:creationId xmlns:a16="http://schemas.microsoft.com/office/drawing/2014/main" id="{CBE0908F-DD57-B26D-E46D-72B95323FD39}"/>
              </a:ext>
            </a:extLst>
          </p:cNvPr>
          <p:cNvGrpSpPr/>
          <p:nvPr/>
        </p:nvGrpSpPr>
        <p:grpSpPr>
          <a:xfrm>
            <a:off x="8927810" y="4967109"/>
            <a:ext cx="1943255" cy="947891"/>
            <a:chOff x="8194568" y="4802927"/>
            <a:chExt cx="2431786" cy="1186189"/>
          </a:xfrm>
        </p:grpSpPr>
        <p:grpSp>
          <p:nvGrpSpPr>
            <p:cNvPr id="1076" name="Group 1075">
              <a:extLst>
                <a:ext uri="{FF2B5EF4-FFF2-40B4-BE49-F238E27FC236}">
                  <a16:creationId xmlns:a16="http://schemas.microsoft.com/office/drawing/2014/main" id="{ADEE60AC-A6C0-349D-827B-83C790034DBA}"/>
                </a:ext>
              </a:extLst>
            </p:cNvPr>
            <p:cNvGrpSpPr/>
            <p:nvPr/>
          </p:nvGrpSpPr>
          <p:grpSpPr>
            <a:xfrm>
              <a:off x="9080463" y="4802927"/>
              <a:ext cx="1545891" cy="1186189"/>
              <a:chOff x="8495909" y="4605778"/>
              <a:chExt cx="2227325" cy="1709065"/>
            </a:xfrm>
          </p:grpSpPr>
          <p:pic>
            <p:nvPicPr>
              <p:cNvPr id="1071" name="Picture 1070">
                <a:extLst>
                  <a:ext uri="{FF2B5EF4-FFF2-40B4-BE49-F238E27FC236}">
                    <a16:creationId xmlns:a16="http://schemas.microsoft.com/office/drawing/2014/main" id="{9ED813E4-1B8B-978B-F902-40BA44F17C8A}"/>
                  </a:ext>
                </a:extLst>
              </p:cNvPr>
              <p:cNvPicPr>
                <a:picLocks noChangeAspect="1"/>
              </p:cNvPicPr>
              <p:nvPr/>
            </p:nvPicPr>
            <p:blipFill>
              <a:blip r:embed="rId15"/>
              <a:stretch>
                <a:fillRect/>
              </a:stretch>
            </p:blipFill>
            <p:spPr>
              <a:xfrm>
                <a:off x="9973011" y="5668927"/>
                <a:ext cx="750223" cy="625186"/>
              </a:xfrm>
              <a:prstGeom prst="rect">
                <a:avLst/>
              </a:prstGeom>
            </p:spPr>
          </p:pic>
          <p:pic>
            <p:nvPicPr>
              <p:cNvPr id="1072" name="Picture 1071">
                <a:extLst>
                  <a:ext uri="{FF2B5EF4-FFF2-40B4-BE49-F238E27FC236}">
                    <a16:creationId xmlns:a16="http://schemas.microsoft.com/office/drawing/2014/main" id="{EC3905C5-BF10-0D47-E257-AF7B0486D71C}"/>
                  </a:ext>
                </a:extLst>
              </p:cNvPr>
              <p:cNvPicPr>
                <a:picLocks noChangeAspect="1"/>
              </p:cNvPicPr>
              <p:nvPr/>
            </p:nvPicPr>
            <p:blipFill rotWithShape="1">
              <a:blip r:embed="rId16"/>
              <a:srcRect l="4654" t="19468" r="3884" b="19377"/>
              <a:stretch/>
            </p:blipFill>
            <p:spPr>
              <a:xfrm>
                <a:off x="8495909" y="4605778"/>
                <a:ext cx="1272835" cy="425533"/>
              </a:xfrm>
              <a:prstGeom prst="rect">
                <a:avLst/>
              </a:prstGeom>
            </p:spPr>
          </p:pic>
          <p:pic>
            <p:nvPicPr>
              <p:cNvPr id="1073" name="Picture 1072">
                <a:extLst>
                  <a:ext uri="{FF2B5EF4-FFF2-40B4-BE49-F238E27FC236}">
                    <a16:creationId xmlns:a16="http://schemas.microsoft.com/office/drawing/2014/main" id="{5A9A787A-2D7A-B795-EAF6-0987B5EC575B}"/>
                  </a:ext>
                </a:extLst>
              </p:cNvPr>
              <p:cNvPicPr>
                <a:picLocks noChangeAspect="1"/>
              </p:cNvPicPr>
              <p:nvPr/>
            </p:nvPicPr>
            <p:blipFill>
              <a:blip r:embed="rId17"/>
              <a:stretch>
                <a:fillRect/>
              </a:stretch>
            </p:blipFill>
            <p:spPr>
              <a:xfrm>
                <a:off x="8676281" y="5136421"/>
                <a:ext cx="1015661" cy="547660"/>
              </a:xfrm>
              <a:prstGeom prst="rect">
                <a:avLst/>
              </a:prstGeom>
            </p:spPr>
          </p:pic>
          <p:pic>
            <p:nvPicPr>
              <p:cNvPr id="1074" name="Picture 1073">
                <a:extLst>
                  <a:ext uri="{FF2B5EF4-FFF2-40B4-BE49-F238E27FC236}">
                    <a16:creationId xmlns:a16="http://schemas.microsoft.com/office/drawing/2014/main" id="{32380368-9BCD-20AA-13C4-FB9968159476}"/>
                  </a:ext>
                </a:extLst>
              </p:cNvPr>
              <p:cNvPicPr>
                <a:picLocks noChangeAspect="1"/>
              </p:cNvPicPr>
              <p:nvPr/>
            </p:nvPicPr>
            <p:blipFill>
              <a:blip r:embed="rId18"/>
              <a:stretch>
                <a:fillRect/>
              </a:stretch>
            </p:blipFill>
            <p:spPr>
              <a:xfrm>
                <a:off x="10005543" y="4620525"/>
                <a:ext cx="650888" cy="650887"/>
              </a:xfrm>
              <a:prstGeom prst="rect">
                <a:avLst/>
              </a:prstGeom>
            </p:spPr>
          </p:pic>
          <p:pic>
            <p:nvPicPr>
              <p:cNvPr id="1075" name="Picture 1074">
                <a:extLst>
                  <a:ext uri="{FF2B5EF4-FFF2-40B4-BE49-F238E27FC236}">
                    <a16:creationId xmlns:a16="http://schemas.microsoft.com/office/drawing/2014/main" id="{E091A589-D57D-A0C7-F547-576DCB7C48E0}"/>
                  </a:ext>
                </a:extLst>
              </p:cNvPr>
              <p:cNvPicPr>
                <a:picLocks noChangeAspect="1"/>
              </p:cNvPicPr>
              <p:nvPr/>
            </p:nvPicPr>
            <p:blipFill rotWithShape="1">
              <a:blip r:embed="rId19"/>
              <a:srcRect l="2134" t="495" r="7423" b="4338"/>
              <a:stretch/>
            </p:blipFill>
            <p:spPr>
              <a:xfrm>
                <a:off x="8743614" y="5760420"/>
                <a:ext cx="1035148" cy="554423"/>
              </a:xfrm>
              <a:prstGeom prst="rect">
                <a:avLst/>
              </a:prstGeom>
            </p:spPr>
          </p:pic>
        </p:grpSp>
        <p:pic>
          <p:nvPicPr>
            <p:cNvPr id="1077" name="Picture 1076">
              <a:extLst>
                <a:ext uri="{FF2B5EF4-FFF2-40B4-BE49-F238E27FC236}">
                  <a16:creationId xmlns:a16="http://schemas.microsoft.com/office/drawing/2014/main" id="{3332AB64-41A0-24A3-0EB1-A0B109D1E3F7}"/>
                </a:ext>
              </a:extLst>
            </p:cNvPr>
            <p:cNvPicPr>
              <a:picLocks noChangeAspect="1"/>
            </p:cNvPicPr>
            <p:nvPr/>
          </p:nvPicPr>
          <p:blipFill>
            <a:blip r:embed="rId20"/>
            <a:stretch>
              <a:fillRect/>
            </a:stretch>
          </p:blipFill>
          <p:spPr>
            <a:xfrm>
              <a:off x="8194568" y="5025006"/>
              <a:ext cx="749368" cy="749368"/>
            </a:xfrm>
            <a:prstGeom prst="rect">
              <a:avLst/>
            </a:prstGeom>
          </p:spPr>
        </p:pic>
      </p:grpSp>
      <p:grpSp>
        <p:nvGrpSpPr>
          <p:cNvPr id="57" name="Group 56">
            <a:extLst>
              <a:ext uri="{FF2B5EF4-FFF2-40B4-BE49-F238E27FC236}">
                <a16:creationId xmlns:a16="http://schemas.microsoft.com/office/drawing/2014/main" id="{99D078FF-61B7-14CE-5487-91605A976A5F}"/>
              </a:ext>
            </a:extLst>
          </p:cNvPr>
          <p:cNvGrpSpPr/>
          <p:nvPr/>
        </p:nvGrpSpPr>
        <p:grpSpPr>
          <a:xfrm>
            <a:off x="8202688" y="3298698"/>
            <a:ext cx="3393499" cy="1426949"/>
            <a:chOff x="4089900" y="2940424"/>
            <a:chExt cx="3393499" cy="1426949"/>
          </a:xfrm>
        </p:grpSpPr>
        <p:sp>
          <p:nvSpPr>
            <p:cNvPr id="56" name="Freeform: Shape 55">
              <a:extLst>
                <a:ext uri="{FF2B5EF4-FFF2-40B4-BE49-F238E27FC236}">
                  <a16:creationId xmlns:a16="http://schemas.microsoft.com/office/drawing/2014/main" id="{01159070-DE70-EEBD-B9A1-09329B2EA6FD}"/>
                </a:ext>
              </a:extLst>
            </p:cNvPr>
            <p:cNvSpPr/>
            <p:nvPr/>
          </p:nvSpPr>
          <p:spPr>
            <a:xfrm>
              <a:off x="4610907" y="2940424"/>
              <a:ext cx="710981" cy="824752"/>
            </a:xfrm>
            <a:custGeom>
              <a:avLst/>
              <a:gdLst>
                <a:gd name="connsiteX0" fmla="*/ 0 w 708212"/>
                <a:gd name="connsiteY0" fmla="*/ 98611 h 824752"/>
                <a:gd name="connsiteX1" fmla="*/ 0 w 708212"/>
                <a:gd name="connsiteY1" fmla="*/ 690282 h 824752"/>
                <a:gd name="connsiteX2" fmla="*/ 304800 w 708212"/>
                <a:gd name="connsiteY2" fmla="*/ 824752 h 824752"/>
                <a:gd name="connsiteX3" fmla="*/ 708212 w 708212"/>
                <a:gd name="connsiteY3" fmla="*/ 744070 h 824752"/>
                <a:gd name="connsiteX4" fmla="*/ 708212 w 708212"/>
                <a:gd name="connsiteY4" fmla="*/ 152400 h 824752"/>
                <a:gd name="connsiteX5" fmla="*/ 394447 w 708212"/>
                <a:gd name="connsiteY5" fmla="*/ 0 h 824752"/>
                <a:gd name="connsiteX6" fmla="*/ 0 w 708212"/>
                <a:gd name="connsiteY6" fmla="*/ 98611 h 82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8212" h="824752">
                  <a:moveTo>
                    <a:pt x="0" y="98611"/>
                  </a:moveTo>
                  <a:lnTo>
                    <a:pt x="0" y="690282"/>
                  </a:lnTo>
                  <a:lnTo>
                    <a:pt x="304800" y="824752"/>
                  </a:lnTo>
                  <a:lnTo>
                    <a:pt x="708212" y="744070"/>
                  </a:lnTo>
                  <a:lnTo>
                    <a:pt x="708212" y="152400"/>
                  </a:lnTo>
                  <a:lnTo>
                    <a:pt x="394447" y="0"/>
                  </a:lnTo>
                  <a:lnTo>
                    <a:pt x="0" y="98611"/>
                  </a:lnTo>
                  <a:close/>
                </a:path>
              </a:pathLst>
            </a:cu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63" name="Frame 1062">
              <a:extLst>
                <a:ext uri="{FF2B5EF4-FFF2-40B4-BE49-F238E27FC236}">
                  <a16:creationId xmlns:a16="http://schemas.microsoft.com/office/drawing/2014/main" id="{5E878D79-F147-BFB4-8106-ED02967DAF58}"/>
                </a:ext>
              </a:extLst>
            </p:cNvPr>
            <p:cNvSpPr/>
            <p:nvPr/>
          </p:nvSpPr>
          <p:spPr>
            <a:xfrm>
              <a:off x="6175910" y="3146212"/>
              <a:ext cx="867486" cy="434610"/>
            </a:xfrm>
            <a:prstGeom prst="frame">
              <a:avLst>
                <a:gd name="adj1" fmla="val 13579"/>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cxnSp>
          <p:nvCxnSpPr>
            <p:cNvPr id="1065" name="Straight Arrow Connector 1064">
              <a:extLst>
                <a:ext uri="{FF2B5EF4-FFF2-40B4-BE49-F238E27FC236}">
                  <a16:creationId xmlns:a16="http://schemas.microsoft.com/office/drawing/2014/main" id="{B4EF6092-1DDA-0F5F-8945-831830415173}"/>
                </a:ext>
              </a:extLst>
            </p:cNvPr>
            <p:cNvCxnSpPr>
              <a:cxnSpLocks/>
            </p:cNvCxnSpPr>
            <p:nvPr/>
          </p:nvCxnSpPr>
          <p:spPr>
            <a:xfrm flipV="1">
              <a:off x="5349373" y="3371076"/>
              <a:ext cx="1136996" cy="7682"/>
            </a:xfrm>
            <a:prstGeom prst="straightConnector1">
              <a:avLst/>
            </a:prstGeom>
            <a:ln w="28575">
              <a:solidFill>
                <a:schemeClr val="tx1">
                  <a:lumMod val="50000"/>
                </a:schemeClr>
              </a:solidFill>
              <a:prstDash val="dash"/>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67" name="Graphic 1066" descr="Cube outline">
              <a:extLst>
                <a:ext uri="{FF2B5EF4-FFF2-40B4-BE49-F238E27FC236}">
                  <a16:creationId xmlns:a16="http://schemas.microsoft.com/office/drawing/2014/main" id="{6CE2651F-9030-1FF3-150F-8F5185840405}"/>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583421" y="2951154"/>
              <a:ext cx="765952" cy="532947"/>
            </a:xfrm>
            <a:prstGeom prst="rect">
              <a:avLst/>
            </a:prstGeom>
          </p:spPr>
        </p:pic>
        <p:pic>
          <p:nvPicPr>
            <p:cNvPr id="1068" name="Graphic 1067" descr="Cube outline">
              <a:extLst>
                <a:ext uri="{FF2B5EF4-FFF2-40B4-BE49-F238E27FC236}">
                  <a16:creationId xmlns:a16="http://schemas.microsoft.com/office/drawing/2014/main" id="{7C5324E7-D938-40CD-5695-348E06FBDEBD}"/>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4583421" y="3256467"/>
              <a:ext cx="765952" cy="532947"/>
            </a:xfrm>
            <a:prstGeom prst="rect">
              <a:avLst/>
            </a:prstGeom>
          </p:spPr>
        </p:pic>
        <p:sp>
          <p:nvSpPr>
            <p:cNvPr id="1069" name="TextBox 1068">
              <a:extLst>
                <a:ext uri="{FF2B5EF4-FFF2-40B4-BE49-F238E27FC236}">
                  <a16:creationId xmlns:a16="http://schemas.microsoft.com/office/drawing/2014/main" id="{9DDC9D04-42DC-D83C-2B54-2A37CFC66F80}"/>
                </a:ext>
              </a:extLst>
            </p:cNvPr>
            <p:cNvSpPr txBox="1"/>
            <p:nvPr/>
          </p:nvSpPr>
          <p:spPr>
            <a:xfrm>
              <a:off x="5857799" y="3834726"/>
              <a:ext cx="1625600" cy="523220"/>
            </a:xfrm>
            <a:prstGeom prst="rect">
              <a:avLst/>
            </a:prstGeom>
            <a:noFill/>
          </p:spPr>
          <p:txBody>
            <a:bodyPr wrap="square" rtlCol="0">
              <a:spAutoFit/>
            </a:bodyPr>
            <a:lstStyle/>
            <a:p>
              <a:pPr algn="ctr"/>
              <a:r>
                <a:rPr lang="en-US" sz="1400">
                  <a:solidFill>
                    <a:srgbClr val="000000"/>
                  </a:solidFill>
                </a:rPr>
                <a:t>Intel SGX</a:t>
              </a:r>
            </a:p>
            <a:p>
              <a:pPr algn="ctr"/>
              <a:r>
                <a:rPr lang="en-US" sz="1400">
                  <a:solidFill>
                    <a:srgbClr val="000000"/>
                  </a:solidFill>
                </a:rPr>
                <a:t>enclave</a:t>
              </a:r>
              <a:endParaRPr lang="en-US">
                <a:solidFill>
                  <a:srgbClr val="000000"/>
                </a:solidFill>
              </a:endParaRPr>
            </a:p>
          </p:txBody>
        </p:sp>
        <p:sp>
          <p:nvSpPr>
            <p:cNvPr id="1070" name="TextBox 1069">
              <a:extLst>
                <a:ext uri="{FF2B5EF4-FFF2-40B4-BE49-F238E27FC236}">
                  <a16:creationId xmlns:a16="http://schemas.microsoft.com/office/drawing/2014/main" id="{7ADED782-18DB-D390-A5C6-DF8DDA3AA046}"/>
                </a:ext>
              </a:extLst>
            </p:cNvPr>
            <p:cNvSpPr txBox="1"/>
            <p:nvPr/>
          </p:nvSpPr>
          <p:spPr>
            <a:xfrm>
              <a:off x="4274712" y="3844153"/>
              <a:ext cx="1625600" cy="523220"/>
            </a:xfrm>
            <a:prstGeom prst="rect">
              <a:avLst/>
            </a:prstGeom>
            <a:noFill/>
          </p:spPr>
          <p:txBody>
            <a:bodyPr wrap="square" rtlCol="0">
              <a:spAutoFit/>
            </a:bodyPr>
            <a:lstStyle/>
            <a:p>
              <a:pPr algn="ctr"/>
              <a:r>
                <a:rPr lang="en-US" sz="1400">
                  <a:solidFill>
                    <a:srgbClr val="000000"/>
                  </a:solidFill>
                </a:rPr>
                <a:t>Intel Curated Container*</a:t>
              </a:r>
              <a:endParaRPr lang="en-US">
                <a:solidFill>
                  <a:srgbClr val="000000"/>
                </a:solidFill>
              </a:endParaRPr>
            </a:p>
          </p:txBody>
        </p:sp>
        <p:sp>
          <p:nvSpPr>
            <p:cNvPr id="54" name="TextBox 53">
              <a:extLst>
                <a:ext uri="{FF2B5EF4-FFF2-40B4-BE49-F238E27FC236}">
                  <a16:creationId xmlns:a16="http://schemas.microsoft.com/office/drawing/2014/main" id="{53483E6E-1769-A4F7-4247-D50C68016454}"/>
                </a:ext>
              </a:extLst>
            </p:cNvPr>
            <p:cNvSpPr txBox="1"/>
            <p:nvPr/>
          </p:nvSpPr>
          <p:spPr>
            <a:xfrm>
              <a:off x="4170142" y="3438084"/>
              <a:ext cx="385771" cy="123111"/>
            </a:xfrm>
            <a:prstGeom prst="rect">
              <a:avLst/>
            </a:prstGeom>
            <a:noFill/>
          </p:spPr>
          <p:txBody>
            <a:bodyPr wrap="square" lIns="0" tIns="0" rIns="0" bIns="0" rtlCol="0">
              <a:spAutoFit/>
            </a:bodyPr>
            <a:lstStyle/>
            <a:p>
              <a:pPr algn="ctr"/>
              <a:r>
                <a:rPr lang="en-US" sz="800"/>
                <a:t>Lib OS</a:t>
              </a:r>
            </a:p>
          </p:txBody>
        </p:sp>
        <p:sp>
          <p:nvSpPr>
            <p:cNvPr id="55" name="TextBox 54">
              <a:extLst>
                <a:ext uri="{FF2B5EF4-FFF2-40B4-BE49-F238E27FC236}">
                  <a16:creationId xmlns:a16="http://schemas.microsoft.com/office/drawing/2014/main" id="{F234964F-7B74-859B-B3A3-37B9BCA699F2}"/>
                </a:ext>
              </a:extLst>
            </p:cNvPr>
            <p:cNvSpPr txBox="1"/>
            <p:nvPr/>
          </p:nvSpPr>
          <p:spPr>
            <a:xfrm>
              <a:off x="4089900" y="3137835"/>
              <a:ext cx="594142" cy="162801"/>
            </a:xfrm>
            <a:prstGeom prst="rect">
              <a:avLst/>
            </a:prstGeom>
            <a:noFill/>
          </p:spPr>
          <p:txBody>
            <a:bodyPr wrap="square" lIns="0" tIns="0" rIns="0" bIns="0" rtlCol="0">
              <a:spAutoFit/>
            </a:bodyPr>
            <a:lstStyle/>
            <a:p>
              <a:pPr algn="ctr">
                <a:lnSpc>
                  <a:spcPts val="600"/>
                </a:lnSpc>
              </a:pPr>
              <a:r>
                <a:rPr lang="en-US" sz="800"/>
                <a:t>Frame-  work</a:t>
              </a:r>
            </a:p>
          </p:txBody>
        </p:sp>
      </p:grpSp>
      <p:cxnSp>
        <p:nvCxnSpPr>
          <p:cNvPr id="58" name="Straight Arrow Connector 57">
            <a:extLst>
              <a:ext uri="{FF2B5EF4-FFF2-40B4-BE49-F238E27FC236}">
                <a16:creationId xmlns:a16="http://schemas.microsoft.com/office/drawing/2014/main" id="{9E2749AB-EE59-88C0-E2B2-00C2482E657A}"/>
              </a:ext>
            </a:extLst>
          </p:cNvPr>
          <p:cNvCxnSpPr/>
          <p:nvPr/>
        </p:nvCxnSpPr>
        <p:spPr>
          <a:xfrm>
            <a:off x="619566" y="1516901"/>
            <a:ext cx="1045705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BA900AF8-CE32-E946-9D0E-6964D15CD591}"/>
              </a:ext>
            </a:extLst>
          </p:cNvPr>
          <p:cNvSpPr txBox="1"/>
          <p:nvPr/>
        </p:nvSpPr>
        <p:spPr>
          <a:xfrm>
            <a:off x="628868" y="1204546"/>
            <a:ext cx="1976975" cy="261610"/>
          </a:xfrm>
          <a:prstGeom prst="rect">
            <a:avLst/>
          </a:prstGeom>
          <a:noFill/>
        </p:spPr>
        <p:txBody>
          <a:bodyPr wrap="square" rtlCol="0">
            <a:spAutoFit/>
          </a:bodyPr>
          <a:lstStyle/>
          <a:p>
            <a:r>
              <a:rPr lang="en-US" sz="1100" i="1"/>
              <a:t>Less Development Effort</a:t>
            </a:r>
          </a:p>
        </p:txBody>
      </p:sp>
      <p:sp>
        <p:nvSpPr>
          <p:cNvPr id="61" name="TextBox 60">
            <a:extLst>
              <a:ext uri="{FF2B5EF4-FFF2-40B4-BE49-F238E27FC236}">
                <a16:creationId xmlns:a16="http://schemas.microsoft.com/office/drawing/2014/main" id="{CBED2E2C-40E9-130C-08E1-ABCFEA34EB6C}"/>
              </a:ext>
            </a:extLst>
          </p:cNvPr>
          <p:cNvSpPr txBox="1"/>
          <p:nvPr/>
        </p:nvSpPr>
        <p:spPr>
          <a:xfrm>
            <a:off x="8959977" y="1217397"/>
            <a:ext cx="1976975" cy="261610"/>
          </a:xfrm>
          <a:prstGeom prst="rect">
            <a:avLst/>
          </a:prstGeom>
          <a:noFill/>
        </p:spPr>
        <p:txBody>
          <a:bodyPr wrap="square" rtlCol="0">
            <a:spAutoFit/>
          </a:bodyPr>
          <a:lstStyle/>
          <a:p>
            <a:pPr algn="r"/>
            <a:r>
              <a:rPr lang="en-US" sz="1100" i="1"/>
              <a:t>More Development Effort</a:t>
            </a:r>
          </a:p>
        </p:txBody>
      </p:sp>
      <p:sp>
        <p:nvSpPr>
          <p:cNvPr id="62" name="TextBox 61">
            <a:extLst>
              <a:ext uri="{FF2B5EF4-FFF2-40B4-BE49-F238E27FC236}">
                <a16:creationId xmlns:a16="http://schemas.microsoft.com/office/drawing/2014/main" id="{2646121A-C1F8-B680-460E-84B41EBA2744}"/>
              </a:ext>
            </a:extLst>
          </p:cNvPr>
          <p:cNvSpPr txBox="1"/>
          <p:nvPr/>
        </p:nvSpPr>
        <p:spPr>
          <a:xfrm>
            <a:off x="3105872" y="6447787"/>
            <a:ext cx="6094428" cy="415498"/>
          </a:xfrm>
          <a:prstGeom prst="rect">
            <a:avLst/>
          </a:prstGeom>
          <a:noFill/>
        </p:spPr>
        <p:txBody>
          <a:bodyPr wrap="square">
            <a:spAutoFit/>
          </a:bodyPr>
          <a:lstStyle/>
          <a:p>
            <a:pPr marL="112713" indent="-112713"/>
            <a:r>
              <a:rPr lang="en-US" sz="1050"/>
              <a:t>*  Available through Azure Marketplace or GitHub https://github.com/gramineproject/contrib/tree/master/Intel-Confidential-Compute-for-X </a:t>
            </a:r>
          </a:p>
        </p:txBody>
      </p:sp>
    </p:spTree>
    <p:extLst>
      <p:ext uri="{BB962C8B-B14F-4D97-AF65-F5344CB8AC3E}">
        <p14:creationId xmlns:p14="http://schemas.microsoft.com/office/powerpoint/2010/main" val="3854246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A17285-D03A-5EEC-E937-D7834BA754BC}"/>
              </a:ext>
            </a:extLst>
          </p:cNvPr>
          <p:cNvSpPr>
            <a:spLocks noGrp="1"/>
          </p:cNvSpPr>
          <p:nvPr>
            <p:ph type="title"/>
          </p:nvPr>
        </p:nvSpPr>
        <p:spPr/>
        <p:txBody>
          <a:bodyPr/>
          <a:lstStyle/>
          <a:p>
            <a:r>
              <a:rPr lang="en-US"/>
              <a:t>Look Ahead to GPU Accelerated Confidential AI</a:t>
            </a:r>
          </a:p>
        </p:txBody>
      </p:sp>
      <p:sp>
        <p:nvSpPr>
          <p:cNvPr id="42" name="Rectangle 41">
            <a:extLst>
              <a:ext uri="{FF2B5EF4-FFF2-40B4-BE49-F238E27FC236}">
                <a16:creationId xmlns:a16="http://schemas.microsoft.com/office/drawing/2014/main" id="{A51A5ABD-0F12-2E4E-59A4-739326C06E0C}"/>
              </a:ext>
            </a:extLst>
          </p:cNvPr>
          <p:cNvSpPr/>
          <p:nvPr/>
        </p:nvSpPr>
        <p:spPr>
          <a:xfrm>
            <a:off x="3809400" y="1830018"/>
            <a:ext cx="2094151" cy="1722394"/>
          </a:xfrm>
          <a:prstGeom prst="rect">
            <a:avLst/>
          </a:prstGeom>
          <a:solidFill>
            <a:srgbClr val="92D050">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200">
              <a:latin typeface="IntelOne Text Light" panose="020B0403020203020204" pitchFamily="34" charset="0"/>
            </a:endParaRPr>
          </a:p>
        </p:txBody>
      </p:sp>
      <p:sp>
        <p:nvSpPr>
          <p:cNvPr id="23" name="Frame 22">
            <a:extLst>
              <a:ext uri="{FF2B5EF4-FFF2-40B4-BE49-F238E27FC236}">
                <a16:creationId xmlns:a16="http://schemas.microsoft.com/office/drawing/2014/main" id="{F7368ED3-9879-FA3B-4081-06FB1446876E}"/>
              </a:ext>
            </a:extLst>
          </p:cNvPr>
          <p:cNvSpPr/>
          <p:nvPr/>
        </p:nvSpPr>
        <p:spPr>
          <a:xfrm>
            <a:off x="565899" y="1784974"/>
            <a:ext cx="2207851" cy="1767438"/>
          </a:xfrm>
          <a:prstGeom prst="frame">
            <a:avLst>
              <a:gd name="adj1" fmla="val 4580"/>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sp>
        <p:nvSpPr>
          <p:cNvPr id="25" name="Rectangle 24">
            <a:extLst>
              <a:ext uri="{FF2B5EF4-FFF2-40B4-BE49-F238E27FC236}">
                <a16:creationId xmlns:a16="http://schemas.microsoft.com/office/drawing/2014/main" id="{2F079D7A-888F-A7AA-5DCE-9715DC5029E4}"/>
              </a:ext>
            </a:extLst>
          </p:cNvPr>
          <p:cNvSpPr/>
          <p:nvPr/>
        </p:nvSpPr>
        <p:spPr>
          <a:xfrm>
            <a:off x="779033" y="2009870"/>
            <a:ext cx="1781583" cy="5186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IntelOne Text Light" panose="020B0403020203020204" pitchFamily="34" charset="0"/>
              </a:rPr>
              <a:t>Confidential Data</a:t>
            </a:r>
          </a:p>
        </p:txBody>
      </p:sp>
      <p:sp>
        <p:nvSpPr>
          <p:cNvPr id="26" name="Rectangle 25">
            <a:extLst>
              <a:ext uri="{FF2B5EF4-FFF2-40B4-BE49-F238E27FC236}">
                <a16:creationId xmlns:a16="http://schemas.microsoft.com/office/drawing/2014/main" id="{D7515285-9835-0796-A0C3-D7B38DC8F0F7}"/>
              </a:ext>
            </a:extLst>
          </p:cNvPr>
          <p:cNvSpPr/>
          <p:nvPr/>
        </p:nvSpPr>
        <p:spPr>
          <a:xfrm>
            <a:off x="779033" y="2724022"/>
            <a:ext cx="1781583" cy="590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IntelOne Text Light" panose="020B0403020203020204" pitchFamily="34" charset="0"/>
              </a:rPr>
              <a:t>Trusted Software</a:t>
            </a:r>
          </a:p>
        </p:txBody>
      </p:sp>
      <p:sp>
        <p:nvSpPr>
          <p:cNvPr id="31" name="Rectangle 30">
            <a:extLst>
              <a:ext uri="{FF2B5EF4-FFF2-40B4-BE49-F238E27FC236}">
                <a16:creationId xmlns:a16="http://schemas.microsoft.com/office/drawing/2014/main" id="{13B935FC-00E8-DB9D-8D55-972C3CB39652}"/>
              </a:ext>
            </a:extLst>
          </p:cNvPr>
          <p:cNvSpPr/>
          <p:nvPr/>
        </p:nvSpPr>
        <p:spPr>
          <a:xfrm>
            <a:off x="2183780" y="4728046"/>
            <a:ext cx="2161942" cy="179685"/>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cxnSp>
        <p:nvCxnSpPr>
          <p:cNvPr id="33" name="Straight Connector 32">
            <a:extLst>
              <a:ext uri="{FF2B5EF4-FFF2-40B4-BE49-F238E27FC236}">
                <a16:creationId xmlns:a16="http://schemas.microsoft.com/office/drawing/2014/main" id="{C798470E-AB3D-CA00-2718-32721B5B4A12}"/>
              </a:ext>
            </a:extLst>
          </p:cNvPr>
          <p:cNvCxnSpPr>
            <a:cxnSpLocks/>
          </p:cNvCxnSpPr>
          <p:nvPr/>
        </p:nvCxnSpPr>
        <p:spPr>
          <a:xfrm flipV="1">
            <a:off x="2186818" y="4815514"/>
            <a:ext cx="2147838" cy="4749"/>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EB861AFF-C610-BA91-76BE-4875E517090D}"/>
              </a:ext>
            </a:extLst>
          </p:cNvPr>
          <p:cNvSpPr txBox="1"/>
          <p:nvPr/>
        </p:nvSpPr>
        <p:spPr>
          <a:xfrm>
            <a:off x="2491790" y="4268908"/>
            <a:ext cx="1634358" cy="461665"/>
          </a:xfrm>
          <a:prstGeom prst="rect">
            <a:avLst/>
          </a:prstGeom>
          <a:noFill/>
        </p:spPr>
        <p:txBody>
          <a:bodyPr wrap="square" rtlCol="0">
            <a:spAutoFit/>
          </a:bodyPr>
          <a:lstStyle/>
          <a:p>
            <a:pPr algn="ctr"/>
            <a:r>
              <a:rPr lang="en-US" sz="1200">
                <a:latin typeface="IntelOne Text Light" panose="020B0403020203020204" pitchFamily="34" charset="0"/>
              </a:rPr>
              <a:t>Encrypted PCI Express Connection</a:t>
            </a:r>
          </a:p>
        </p:txBody>
      </p:sp>
      <p:sp>
        <p:nvSpPr>
          <p:cNvPr id="35" name="Rectangle 34">
            <a:extLst>
              <a:ext uri="{FF2B5EF4-FFF2-40B4-BE49-F238E27FC236}">
                <a16:creationId xmlns:a16="http://schemas.microsoft.com/office/drawing/2014/main" id="{3423E6AE-F416-44F9-D03C-B93168163599}"/>
              </a:ext>
            </a:extLst>
          </p:cNvPr>
          <p:cNvSpPr/>
          <p:nvPr/>
        </p:nvSpPr>
        <p:spPr>
          <a:xfrm rot="5400000">
            <a:off x="1301905" y="3829203"/>
            <a:ext cx="735838" cy="182259"/>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sp>
        <p:nvSpPr>
          <p:cNvPr id="37" name="TextBox 36">
            <a:extLst>
              <a:ext uri="{FF2B5EF4-FFF2-40B4-BE49-F238E27FC236}">
                <a16:creationId xmlns:a16="http://schemas.microsoft.com/office/drawing/2014/main" id="{67DAB5F0-5B68-5C9E-01C0-90A13E0D5957}"/>
              </a:ext>
            </a:extLst>
          </p:cNvPr>
          <p:cNvSpPr txBox="1"/>
          <p:nvPr/>
        </p:nvSpPr>
        <p:spPr>
          <a:xfrm>
            <a:off x="565899" y="1421516"/>
            <a:ext cx="2207851" cy="307777"/>
          </a:xfrm>
          <a:prstGeom prst="rect">
            <a:avLst/>
          </a:prstGeom>
          <a:noFill/>
        </p:spPr>
        <p:txBody>
          <a:bodyPr wrap="square" rtlCol="0">
            <a:spAutoFit/>
          </a:bodyPr>
          <a:lstStyle/>
          <a:p>
            <a:pPr algn="ctr"/>
            <a:r>
              <a:rPr lang="en-US" sz="1400">
                <a:latin typeface="IntelOne Text Light" panose="020B0403020203020204" pitchFamily="34" charset="0"/>
              </a:rPr>
              <a:t>CPU TEE</a:t>
            </a:r>
          </a:p>
        </p:txBody>
      </p:sp>
      <p:sp>
        <p:nvSpPr>
          <p:cNvPr id="39" name="Frame 38">
            <a:extLst>
              <a:ext uri="{FF2B5EF4-FFF2-40B4-BE49-F238E27FC236}">
                <a16:creationId xmlns:a16="http://schemas.microsoft.com/office/drawing/2014/main" id="{26DD8709-47F1-918C-CDD4-E42A63A4D4A2}"/>
              </a:ext>
            </a:extLst>
          </p:cNvPr>
          <p:cNvSpPr/>
          <p:nvPr/>
        </p:nvSpPr>
        <p:spPr>
          <a:xfrm>
            <a:off x="3752550" y="1784974"/>
            <a:ext cx="2207851" cy="1767438"/>
          </a:xfrm>
          <a:prstGeom prst="frame">
            <a:avLst>
              <a:gd name="adj1" fmla="val 4580"/>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sp>
        <p:nvSpPr>
          <p:cNvPr id="40" name="Rectangle 39">
            <a:extLst>
              <a:ext uri="{FF2B5EF4-FFF2-40B4-BE49-F238E27FC236}">
                <a16:creationId xmlns:a16="http://schemas.microsoft.com/office/drawing/2014/main" id="{FE17C882-3EDE-110A-0ED1-CFF5A9F11910}"/>
              </a:ext>
            </a:extLst>
          </p:cNvPr>
          <p:cNvSpPr/>
          <p:nvPr/>
        </p:nvSpPr>
        <p:spPr>
          <a:xfrm>
            <a:off x="3965684" y="2009870"/>
            <a:ext cx="1781583" cy="51865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IntelOne Text Light" panose="020B0403020203020204" pitchFamily="34" charset="0"/>
              </a:rPr>
              <a:t>Confidential Data</a:t>
            </a:r>
          </a:p>
        </p:txBody>
      </p:sp>
      <p:sp>
        <p:nvSpPr>
          <p:cNvPr id="41" name="Rectangle 40">
            <a:extLst>
              <a:ext uri="{FF2B5EF4-FFF2-40B4-BE49-F238E27FC236}">
                <a16:creationId xmlns:a16="http://schemas.microsoft.com/office/drawing/2014/main" id="{76E6C01F-DC01-BC6C-82C7-35504E71B46B}"/>
              </a:ext>
            </a:extLst>
          </p:cNvPr>
          <p:cNvSpPr/>
          <p:nvPr/>
        </p:nvSpPr>
        <p:spPr>
          <a:xfrm>
            <a:off x="3965684" y="2724022"/>
            <a:ext cx="1781583" cy="5902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solidFill>
                  <a:schemeClr val="tx1"/>
                </a:solidFill>
                <a:latin typeface="IntelOne Text Light" panose="020B0403020203020204" pitchFamily="34" charset="0"/>
              </a:rPr>
              <a:t>Trusted Software</a:t>
            </a:r>
          </a:p>
        </p:txBody>
      </p:sp>
      <p:sp>
        <p:nvSpPr>
          <p:cNvPr id="43" name="Rectangle 42">
            <a:extLst>
              <a:ext uri="{FF2B5EF4-FFF2-40B4-BE49-F238E27FC236}">
                <a16:creationId xmlns:a16="http://schemas.microsoft.com/office/drawing/2014/main" id="{081BA3AC-6AF8-1706-1FA3-D615395926DF}"/>
              </a:ext>
            </a:extLst>
          </p:cNvPr>
          <p:cNvSpPr/>
          <p:nvPr/>
        </p:nvSpPr>
        <p:spPr>
          <a:xfrm rot="5400000">
            <a:off x="4488556" y="3829203"/>
            <a:ext cx="735838" cy="182259"/>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cxnSp>
        <p:nvCxnSpPr>
          <p:cNvPr id="45" name="Straight Connector 44">
            <a:extLst>
              <a:ext uri="{FF2B5EF4-FFF2-40B4-BE49-F238E27FC236}">
                <a16:creationId xmlns:a16="http://schemas.microsoft.com/office/drawing/2014/main" id="{C4FB6989-9175-2EC9-8297-0B4921E88C86}"/>
              </a:ext>
            </a:extLst>
          </p:cNvPr>
          <p:cNvCxnSpPr>
            <a:cxnSpLocks/>
          </p:cNvCxnSpPr>
          <p:nvPr/>
        </p:nvCxnSpPr>
        <p:spPr>
          <a:xfrm flipV="1">
            <a:off x="1664274" y="3453645"/>
            <a:ext cx="11101" cy="83460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1C8B3E0C-C9A9-70FF-E631-D06EEF99C4FE}"/>
              </a:ext>
            </a:extLst>
          </p:cNvPr>
          <p:cNvCxnSpPr>
            <a:cxnSpLocks/>
          </p:cNvCxnSpPr>
          <p:nvPr/>
        </p:nvCxnSpPr>
        <p:spPr>
          <a:xfrm flipV="1">
            <a:off x="4850925" y="3464495"/>
            <a:ext cx="11101" cy="83460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Rectangle 26">
            <a:extLst>
              <a:ext uri="{FF2B5EF4-FFF2-40B4-BE49-F238E27FC236}">
                <a16:creationId xmlns:a16="http://schemas.microsoft.com/office/drawing/2014/main" id="{35422C50-22C2-AE9E-C630-5C37F461CA34}"/>
              </a:ext>
            </a:extLst>
          </p:cNvPr>
          <p:cNvSpPr/>
          <p:nvPr/>
        </p:nvSpPr>
        <p:spPr>
          <a:xfrm>
            <a:off x="4334656" y="4288249"/>
            <a:ext cx="1043638" cy="1043638"/>
          </a:xfrm>
          <a:prstGeom prst="rect">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a:latin typeface="IntelOne Text Light" panose="020B0403020203020204" pitchFamily="34" charset="0"/>
              </a:rPr>
              <a:t>GPU</a:t>
            </a:r>
          </a:p>
        </p:txBody>
      </p:sp>
      <p:pic>
        <p:nvPicPr>
          <p:cNvPr id="24" name="Picture 2">
            <a:extLst>
              <a:ext uri="{FF2B5EF4-FFF2-40B4-BE49-F238E27FC236}">
                <a16:creationId xmlns:a16="http://schemas.microsoft.com/office/drawing/2014/main" id="{09BFEC95-DFFA-AC8A-4A19-68B12747EF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8005" y="4288249"/>
            <a:ext cx="1043638" cy="10436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E926ACEE-F880-B395-5457-7C8710052B63}"/>
              </a:ext>
            </a:extLst>
          </p:cNvPr>
          <p:cNvSpPr txBox="1"/>
          <p:nvPr/>
        </p:nvSpPr>
        <p:spPr>
          <a:xfrm>
            <a:off x="3752550" y="1421516"/>
            <a:ext cx="2207851" cy="307777"/>
          </a:xfrm>
          <a:prstGeom prst="rect">
            <a:avLst/>
          </a:prstGeom>
          <a:noFill/>
        </p:spPr>
        <p:txBody>
          <a:bodyPr wrap="square" rtlCol="0">
            <a:spAutoFit/>
          </a:bodyPr>
          <a:lstStyle/>
          <a:p>
            <a:pPr algn="ctr"/>
            <a:r>
              <a:rPr lang="en-US" sz="1400">
                <a:latin typeface="IntelOne Text Light" panose="020B0403020203020204" pitchFamily="34" charset="0"/>
              </a:rPr>
              <a:t>GPU TEE</a:t>
            </a:r>
          </a:p>
        </p:txBody>
      </p:sp>
      <p:sp>
        <p:nvSpPr>
          <p:cNvPr id="49" name="Content Placeholder 2">
            <a:extLst>
              <a:ext uri="{FF2B5EF4-FFF2-40B4-BE49-F238E27FC236}">
                <a16:creationId xmlns:a16="http://schemas.microsoft.com/office/drawing/2014/main" id="{6BAC3175-2ECE-F36B-65D3-CF7D0DBE7D1B}"/>
              </a:ext>
            </a:extLst>
          </p:cNvPr>
          <p:cNvSpPr txBox="1">
            <a:spLocks/>
          </p:cNvSpPr>
          <p:nvPr/>
        </p:nvSpPr>
        <p:spPr>
          <a:xfrm>
            <a:off x="6461499" y="1421516"/>
            <a:ext cx="5018360" cy="4097172"/>
          </a:xfrm>
          <a:prstGeom prst="rect">
            <a:avLst/>
          </a:prstGeom>
          <a:solidFill>
            <a:schemeClr val="bg1">
              <a:lumMod val="95000"/>
            </a:schemeClr>
          </a:solidFill>
        </p:spPr>
        <p:txBody>
          <a:bodyPr vert="horz" lIns="457200" tIns="0" rIns="457200" bIns="0" rtlCol="0"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2400"/>
              </a:spcAft>
              <a:buFont typeface="IntelOne Display Regular" panose="020B0503020203020204" pitchFamily="34" charset="0"/>
              <a:buNone/>
            </a:pPr>
            <a:r>
              <a:rPr lang="en-US" sz="1400">
                <a:latin typeface="IntelOne Text" panose="020B0503020203020204" pitchFamily="34" charset="0"/>
              </a:rPr>
              <a:t>CPU-Based Confidential AI is deployable today for most inference &amp; many training use cases</a:t>
            </a:r>
          </a:p>
          <a:p>
            <a:pPr marL="0" indent="0">
              <a:lnSpc>
                <a:spcPct val="100000"/>
              </a:lnSpc>
              <a:spcBef>
                <a:spcPts val="0"/>
              </a:spcBef>
              <a:spcAft>
                <a:spcPts val="2400"/>
              </a:spcAft>
              <a:buFont typeface="IntelOne Display Regular" panose="020B0503020203020204" pitchFamily="34" charset="0"/>
              <a:buNone/>
            </a:pPr>
            <a:r>
              <a:rPr lang="en-US" sz="1400">
                <a:latin typeface="IntelOne Text" panose="020B0503020203020204" pitchFamily="34" charset="0"/>
              </a:rPr>
              <a:t>Nvidia offers Confidential Computing on H100 GPUs, but requires an encrypted connection to communicate with CPU-based TEE</a:t>
            </a:r>
          </a:p>
          <a:p>
            <a:pPr marL="0" indent="0">
              <a:lnSpc>
                <a:spcPct val="100000"/>
              </a:lnSpc>
              <a:spcBef>
                <a:spcPts val="0"/>
              </a:spcBef>
              <a:spcAft>
                <a:spcPts val="2400"/>
              </a:spcAft>
              <a:buFont typeface="IntelOne Display Regular" panose="020B0503020203020204" pitchFamily="34" charset="0"/>
              <a:buNone/>
            </a:pPr>
            <a:r>
              <a:rPr lang="en-US" sz="1400">
                <a:latin typeface="IntelOne Text" panose="020B0503020203020204" pitchFamily="34" charset="0"/>
              </a:rPr>
              <a:t>Intel &amp; Nvidia have announced a collaboration to develop complete solutions for GPU-accelerated Confidential AI</a:t>
            </a:r>
          </a:p>
          <a:p>
            <a:pPr marL="0" indent="0">
              <a:lnSpc>
                <a:spcPct val="100000"/>
              </a:lnSpc>
              <a:spcBef>
                <a:spcPts val="0"/>
              </a:spcBef>
              <a:spcAft>
                <a:spcPts val="2400"/>
              </a:spcAft>
              <a:buFont typeface="IntelOne Display Regular" panose="020B0503020203020204" pitchFamily="34" charset="0"/>
              <a:buNone/>
            </a:pPr>
            <a:r>
              <a:rPr lang="en-US" sz="1400">
                <a:latin typeface="IntelOne Text" panose="020B0503020203020204" pitchFamily="34" charset="0"/>
              </a:rPr>
              <a:t>Phase 1:  Nvidia driver to create encrypted connection between Xeon CPU and GPU</a:t>
            </a:r>
          </a:p>
          <a:p>
            <a:pPr marL="0" indent="0">
              <a:lnSpc>
                <a:spcPct val="100000"/>
              </a:lnSpc>
              <a:spcBef>
                <a:spcPts val="0"/>
              </a:spcBef>
              <a:spcAft>
                <a:spcPts val="2400"/>
              </a:spcAft>
              <a:buFont typeface="IntelOne Display Regular" panose="020B0503020203020204" pitchFamily="34" charset="0"/>
              <a:buNone/>
            </a:pPr>
            <a:r>
              <a:rPr lang="en-US" sz="1400">
                <a:latin typeface="IntelOne Text" panose="020B0503020203020204" pitchFamily="34" charset="0"/>
              </a:rPr>
              <a:t>Phase 2:  Intel® TDX Connect-based solution with coordinated attestation via Intel® Trust Authority</a:t>
            </a:r>
          </a:p>
        </p:txBody>
      </p:sp>
      <p:sp>
        <p:nvSpPr>
          <p:cNvPr id="50" name="Rectangle 49">
            <a:extLst>
              <a:ext uri="{FF2B5EF4-FFF2-40B4-BE49-F238E27FC236}">
                <a16:creationId xmlns:a16="http://schemas.microsoft.com/office/drawing/2014/main" id="{35E7AE54-5E2A-B1FE-F284-33C2F4E268FA}"/>
              </a:ext>
            </a:extLst>
          </p:cNvPr>
          <p:cNvSpPr/>
          <p:nvPr/>
        </p:nvSpPr>
        <p:spPr>
          <a:xfrm>
            <a:off x="11324032" y="5793007"/>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13801099-A8BF-A57E-DD07-A45672D81CC9}"/>
              </a:ext>
            </a:extLst>
          </p:cNvPr>
          <p:cNvSpPr/>
          <p:nvPr/>
        </p:nvSpPr>
        <p:spPr>
          <a:xfrm>
            <a:off x="11461192" y="5518687"/>
            <a:ext cx="274320" cy="2743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23483A38-249A-93A7-61CB-A7E289EBD578}"/>
              </a:ext>
            </a:extLst>
          </p:cNvPr>
          <p:cNvSpPr txBox="1"/>
          <p:nvPr/>
        </p:nvSpPr>
        <p:spPr>
          <a:xfrm>
            <a:off x="1574276" y="5930167"/>
            <a:ext cx="8446417" cy="276999"/>
          </a:xfrm>
          <a:prstGeom prst="rect">
            <a:avLst/>
          </a:prstGeom>
          <a:noFill/>
        </p:spPr>
        <p:txBody>
          <a:bodyPr wrap="square" rtlCol="0">
            <a:spAutoFit/>
          </a:bodyPr>
          <a:lstStyle/>
          <a:p>
            <a:pPr algn="ctr"/>
            <a:r>
              <a:rPr lang="en-US" sz="1200"/>
              <a:t>Learn more at </a:t>
            </a:r>
            <a:r>
              <a:rPr lang="en-US" sz="1200">
                <a:hlinkClick r:id="rId4"/>
              </a:rPr>
              <a:t>https://bit.ly/Intel_Nvidia_ConfidentialAI</a:t>
            </a:r>
            <a:r>
              <a:rPr lang="en-US" sz="1200"/>
              <a:t> </a:t>
            </a:r>
          </a:p>
        </p:txBody>
      </p:sp>
    </p:spTree>
    <p:extLst>
      <p:ext uri="{BB962C8B-B14F-4D97-AF65-F5344CB8AC3E}">
        <p14:creationId xmlns:p14="http://schemas.microsoft.com/office/powerpoint/2010/main" val="2814627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7FEF86-3E69-6180-867B-8B92B7EB72B4}"/>
              </a:ext>
            </a:extLst>
          </p:cNvPr>
          <p:cNvSpPr>
            <a:spLocks noGrp="1"/>
          </p:cNvSpPr>
          <p:nvPr>
            <p:ph type="title"/>
          </p:nvPr>
        </p:nvSpPr>
        <p:spPr/>
        <p:txBody>
          <a:bodyPr/>
          <a:lstStyle/>
          <a:p>
            <a:r>
              <a:rPr lang="en-US"/>
              <a:t>Confidential AI Performance – Optional Slides</a:t>
            </a:r>
          </a:p>
        </p:txBody>
      </p:sp>
      <p:pic>
        <p:nvPicPr>
          <p:cNvPr id="3" name="Picture 2">
            <a:extLst>
              <a:ext uri="{FF2B5EF4-FFF2-40B4-BE49-F238E27FC236}">
                <a16:creationId xmlns:a16="http://schemas.microsoft.com/office/drawing/2014/main" id="{3A14B61B-A720-D7C4-7738-1AA036DE442E}"/>
              </a:ext>
            </a:extLst>
          </p:cNvPr>
          <p:cNvPicPr>
            <a:picLocks noChangeAspect="1"/>
          </p:cNvPicPr>
          <p:nvPr/>
        </p:nvPicPr>
        <p:blipFill>
          <a:blip r:embed="rId3"/>
          <a:stretch>
            <a:fillRect/>
          </a:stretch>
        </p:blipFill>
        <p:spPr>
          <a:xfrm>
            <a:off x="790919" y="2436032"/>
            <a:ext cx="4539838" cy="2553659"/>
          </a:xfrm>
          <a:prstGeom prst="rect">
            <a:avLst/>
          </a:prstGeom>
          <a:ln>
            <a:solidFill>
              <a:schemeClr val="accent1"/>
            </a:solidFill>
          </a:ln>
        </p:spPr>
      </p:pic>
      <p:pic>
        <p:nvPicPr>
          <p:cNvPr id="4" name="Picture 3">
            <a:extLst>
              <a:ext uri="{FF2B5EF4-FFF2-40B4-BE49-F238E27FC236}">
                <a16:creationId xmlns:a16="http://schemas.microsoft.com/office/drawing/2014/main" id="{32196153-639F-8F34-8AED-40C8F37E7A2E}"/>
              </a:ext>
            </a:extLst>
          </p:cNvPr>
          <p:cNvPicPr>
            <a:picLocks noChangeAspect="1"/>
          </p:cNvPicPr>
          <p:nvPr/>
        </p:nvPicPr>
        <p:blipFill>
          <a:blip r:embed="rId4"/>
          <a:stretch>
            <a:fillRect/>
          </a:stretch>
        </p:blipFill>
        <p:spPr>
          <a:xfrm>
            <a:off x="6421877" y="2436032"/>
            <a:ext cx="4539838" cy="2553659"/>
          </a:xfrm>
          <a:prstGeom prst="rect">
            <a:avLst/>
          </a:prstGeom>
          <a:ln>
            <a:solidFill>
              <a:schemeClr val="accent1"/>
            </a:solidFill>
          </a:ln>
        </p:spPr>
      </p:pic>
      <p:sp>
        <p:nvSpPr>
          <p:cNvPr id="5" name="TextBox 4">
            <a:extLst>
              <a:ext uri="{FF2B5EF4-FFF2-40B4-BE49-F238E27FC236}">
                <a16:creationId xmlns:a16="http://schemas.microsoft.com/office/drawing/2014/main" id="{63EAC064-682C-4815-373A-E518BD9F4C22}"/>
              </a:ext>
            </a:extLst>
          </p:cNvPr>
          <p:cNvSpPr txBox="1"/>
          <p:nvPr/>
        </p:nvSpPr>
        <p:spPr>
          <a:xfrm>
            <a:off x="1421049" y="1236210"/>
            <a:ext cx="8910536" cy="923330"/>
          </a:xfrm>
          <a:prstGeom prst="rect">
            <a:avLst/>
          </a:prstGeom>
          <a:noFill/>
        </p:spPr>
        <p:txBody>
          <a:bodyPr wrap="square" rtlCol="0">
            <a:spAutoFit/>
          </a:bodyPr>
          <a:lstStyle/>
          <a:p>
            <a:r>
              <a:rPr lang="en-US"/>
              <a:t>These two slides are in the “Performance and Competition Section”.  Use them for Intel measurements on the AI performance gain of going from Non-Confidential “Ice Lake” to Confidential “Sapphire Rapids”</a:t>
            </a:r>
          </a:p>
        </p:txBody>
      </p:sp>
      <p:sp>
        <p:nvSpPr>
          <p:cNvPr id="6" name="TextBox 5">
            <a:extLst>
              <a:ext uri="{FF2B5EF4-FFF2-40B4-BE49-F238E27FC236}">
                <a16:creationId xmlns:a16="http://schemas.microsoft.com/office/drawing/2014/main" id="{C3E624C4-061A-F503-FEEB-F59F1E92D093}"/>
              </a:ext>
            </a:extLst>
          </p:cNvPr>
          <p:cNvSpPr txBox="1"/>
          <p:nvPr/>
        </p:nvSpPr>
        <p:spPr>
          <a:xfrm>
            <a:off x="1507787" y="5379396"/>
            <a:ext cx="3151762" cy="369332"/>
          </a:xfrm>
          <a:prstGeom prst="rect">
            <a:avLst/>
          </a:prstGeom>
          <a:noFill/>
        </p:spPr>
        <p:txBody>
          <a:bodyPr wrap="square" rtlCol="0">
            <a:spAutoFit/>
          </a:bodyPr>
          <a:lstStyle/>
          <a:p>
            <a:r>
              <a:rPr lang="en-US"/>
              <a:t>Click </a:t>
            </a:r>
            <a:r>
              <a:rPr lang="en-US">
                <a:hlinkClick r:id="rId5" action="ppaction://hlinksldjump"/>
              </a:rPr>
              <a:t>HERE</a:t>
            </a:r>
            <a:r>
              <a:rPr lang="en-US"/>
              <a:t> to jump to slide</a:t>
            </a:r>
          </a:p>
        </p:txBody>
      </p:sp>
      <p:sp>
        <p:nvSpPr>
          <p:cNvPr id="7" name="TextBox 6">
            <a:extLst>
              <a:ext uri="{FF2B5EF4-FFF2-40B4-BE49-F238E27FC236}">
                <a16:creationId xmlns:a16="http://schemas.microsoft.com/office/drawing/2014/main" id="{807E0987-6CBC-16A7-6AB6-54FA57A39C61}"/>
              </a:ext>
            </a:extLst>
          </p:cNvPr>
          <p:cNvSpPr txBox="1"/>
          <p:nvPr/>
        </p:nvSpPr>
        <p:spPr>
          <a:xfrm>
            <a:off x="7115915" y="5375835"/>
            <a:ext cx="3151762" cy="369332"/>
          </a:xfrm>
          <a:prstGeom prst="rect">
            <a:avLst/>
          </a:prstGeom>
          <a:noFill/>
        </p:spPr>
        <p:txBody>
          <a:bodyPr wrap="square" rtlCol="0">
            <a:spAutoFit/>
          </a:bodyPr>
          <a:lstStyle/>
          <a:p>
            <a:r>
              <a:rPr lang="en-US"/>
              <a:t>Click </a:t>
            </a:r>
            <a:r>
              <a:rPr lang="en-US">
                <a:hlinkClick r:id="rId6" action="ppaction://hlinksldjump"/>
              </a:rPr>
              <a:t>HERE</a:t>
            </a:r>
            <a:r>
              <a:rPr lang="en-US"/>
              <a:t> to jump to slide</a:t>
            </a:r>
          </a:p>
        </p:txBody>
      </p:sp>
    </p:spTree>
    <p:extLst>
      <p:ext uri="{BB962C8B-B14F-4D97-AF65-F5344CB8AC3E}">
        <p14:creationId xmlns:p14="http://schemas.microsoft.com/office/powerpoint/2010/main" val="3689062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223AE6-FFD7-EE6D-D8CA-BD89BE411A2E}"/>
              </a:ext>
            </a:extLst>
          </p:cNvPr>
          <p:cNvSpPr>
            <a:spLocks noGrp="1"/>
          </p:cNvSpPr>
          <p:nvPr>
            <p:ph type="title"/>
          </p:nvPr>
        </p:nvSpPr>
        <p:spPr/>
        <p:txBody>
          <a:bodyPr/>
          <a:lstStyle/>
          <a:p>
            <a:r>
              <a:rPr lang="en-US"/>
              <a:t>How to Use the Competitive and Performance Info</a:t>
            </a:r>
          </a:p>
        </p:txBody>
      </p:sp>
      <p:sp>
        <p:nvSpPr>
          <p:cNvPr id="3" name="Content Placeholder 2">
            <a:extLst>
              <a:ext uri="{FF2B5EF4-FFF2-40B4-BE49-F238E27FC236}">
                <a16:creationId xmlns:a16="http://schemas.microsoft.com/office/drawing/2014/main" id="{E2356092-70E0-600A-3A21-8159B8C240CA}"/>
              </a:ext>
            </a:extLst>
          </p:cNvPr>
          <p:cNvSpPr>
            <a:spLocks noGrp="1"/>
          </p:cNvSpPr>
          <p:nvPr>
            <p:ph idx="1"/>
          </p:nvPr>
        </p:nvSpPr>
        <p:spPr>
          <a:xfrm>
            <a:off x="381000" y="1487055"/>
            <a:ext cx="10972800" cy="4815421"/>
          </a:xfrm>
        </p:spPr>
        <p:txBody>
          <a:bodyPr>
            <a:normAutofit/>
          </a:bodyPr>
          <a:lstStyle/>
          <a:p>
            <a:r>
              <a:rPr lang="en-US" sz="1800"/>
              <a:t>First Order Conversation:  Customer use case and security/compliance benefits of Conf. Computing</a:t>
            </a:r>
          </a:p>
          <a:p>
            <a:pPr lvl="1">
              <a:lnSpc>
                <a:spcPct val="100000"/>
              </a:lnSpc>
              <a:spcBef>
                <a:spcPts val="600"/>
              </a:spcBef>
            </a:pPr>
            <a:r>
              <a:rPr lang="en-US" sz="1400"/>
              <a:t>Objective #1:  Persuade them that Confidential Computing is a good match for their use case</a:t>
            </a:r>
          </a:p>
          <a:p>
            <a:r>
              <a:rPr lang="en-US" sz="1800"/>
              <a:t>Competition &amp; Performance numbers are usually a Second or Third Order Conversation as customers sort their options</a:t>
            </a:r>
          </a:p>
          <a:p>
            <a:pPr lvl="1">
              <a:lnSpc>
                <a:spcPct val="100000"/>
              </a:lnSpc>
              <a:spcBef>
                <a:spcPts val="600"/>
              </a:spcBef>
            </a:pPr>
            <a:r>
              <a:rPr lang="en-US" sz="1400"/>
              <a:t>TIP:  Do not introduce performance or competition issues faster than the customer inquiries about them</a:t>
            </a:r>
          </a:p>
          <a:p>
            <a:r>
              <a:rPr lang="en-US" sz="1800"/>
              <a:t>Customers may react negatively to performance overhead; How to handle:</a:t>
            </a:r>
          </a:p>
          <a:p>
            <a:pPr lvl="1">
              <a:lnSpc>
                <a:spcPct val="100000"/>
              </a:lnSpc>
              <a:spcBef>
                <a:spcPts val="600"/>
              </a:spcBef>
            </a:pPr>
            <a:r>
              <a:rPr lang="en-US" sz="1400"/>
              <a:t>Performance overhead may be a minor issue compared to the customer’s alternative</a:t>
            </a:r>
          </a:p>
          <a:p>
            <a:pPr lvl="1">
              <a:lnSpc>
                <a:spcPct val="100000"/>
              </a:lnSpc>
              <a:spcBef>
                <a:spcPts val="1200"/>
              </a:spcBef>
            </a:pPr>
            <a:r>
              <a:rPr lang="en-US" sz="1400"/>
              <a:t>Alternatives may be: 1) Time-consuming data de-identification processes, 2) Not proceeding with the project due to security or compliance issues, 3) Not using confidentiality and taking the security/compliance risk</a:t>
            </a:r>
          </a:p>
          <a:p>
            <a:pPr lvl="1">
              <a:lnSpc>
                <a:spcPct val="100000"/>
              </a:lnSpc>
              <a:spcBef>
                <a:spcPts val="1200"/>
              </a:spcBef>
            </a:pPr>
            <a:r>
              <a:rPr lang="en-US" sz="1400"/>
              <a:t>Different workloads will have different performance overheads, with I/O-intensive workloads having the most overhead</a:t>
            </a:r>
          </a:p>
          <a:p>
            <a:pPr lvl="1">
              <a:lnSpc>
                <a:spcPct val="100000"/>
              </a:lnSpc>
              <a:spcBef>
                <a:spcPts val="1200"/>
              </a:spcBef>
            </a:pPr>
            <a:r>
              <a:rPr lang="en-US" sz="1400"/>
              <a:t>Balance overhead with need for security and the size of the trust boundary</a:t>
            </a:r>
          </a:p>
          <a:p>
            <a:pPr lvl="1">
              <a:lnSpc>
                <a:spcPct val="100000"/>
              </a:lnSpc>
              <a:spcBef>
                <a:spcPts val="1200"/>
              </a:spcBef>
            </a:pPr>
            <a:r>
              <a:rPr lang="en-US" sz="1400"/>
              <a:t>If lowest performance overhead is a make-or-break factor, focus on Intel TDX</a:t>
            </a:r>
          </a:p>
          <a:p>
            <a:pPr lvl="1">
              <a:lnSpc>
                <a:spcPct val="100000"/>
              </a:lnSpc>
              <a:spcBef>
                <a:spcPts val="1200"/>
              </a:spcBef>
            </a:pPr>
            <a:r>
              <a:rPr lang="en-US" sz="1400"/>
              <a:t>Migrating workloads from earlier Xeon generations to 4</a:t>
            </a:r>
            <a:r>
              <a:rPr lang="en-US" sz="1400" baseline="30000"/>
              <a:t>th</a:t>
            </a:r>
            <a:r>
              <a:rPr lang="en-US" sz="1400"/>
              <a:t> Gen Xeon Scalable may be a net performance gain, even with TDX or SGX overhead</a:t>
            </a:r>
          </a:p>
        </p:txBody>
      </p:sp>
    </p:spTree>
    <p:extLst>
      <p:ext uri="{BB962C8B-B14F-4D97-AF65-F5344CB8AC3E}">
        <p14:creationId xmlns:p14="http://schemas.microsoft.com/office/powerpoint/2010/main" val="42737606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5A1AE-5B69-BE5D-413C-E34C369E1D1C}"/>
              </a:ext>
            </a:extLst>
          </p:cNvPr>
          <p:cNvSpPr>
            <a:spLocks noGrp="1"/>
          </p:cNvSpPr>
          <p:nvPr>
            <p:ph type="title"/>
          </p:nvPr>
        </p:nvSpPr>
        <p:spPr>
          <a:xfrm>
            <a:off x="571370" y="404352"/>
            <a:ext cx="5908088" cy="952499"/>
          </a:xfrm>
        </p:spPr>
        <p:txBody>
          <a:bodyPr/>
          <a:lstStyle/>
          <a:p>
            <a:r>
              <a:rPr lang="en-US"/>
              <a:t>Competitive Comparison</a:t>
            </a:r>
          </a:p>
        </p:txBody>
      </p:sp>
      <p:graphicFrame>
        <p:nvGraphicFramePr>
          <p:cNvPr id="4" name="Table 4">
            <a:extLst>
              <a:ext uri="{FF2B5EF4-FFF2-40B4-BE49-F238E27FC236}">
                <a16:creationId xmlns:a16="http://schemas.microsoft.com/office/drawing/2014/main" id="{557D9413-7DC8-8B4D-9BDB-9B5A016FD76C}"/>
              </a:ext>
            </a:extLst>
          </p:cNvPr>
          <p:cNvGraphicFramePr>
            <a:graphicFrameLocks noGrp="1"/>
          </p:cNvGraphicFramePr>
          <p:nvPr>
            <p:ph sz="quarter" idx="28"/>
          </p:nvPr>
        </p:nvGraphicFramePr>
        <p:xfrm>
          <a:off x="609814" y="953449"/>
          <a:ext cx="11010900" cy="4997860"/>
        </p:xfrm>
        <a:graphic>
          <a:graphicData uri="http://schemas.openxmlformats.org/drawingml/2006/table">
            <a:tbl>
              <a:tblPr firstRow="1" bandRow="1">
                <a:tableStyleId>{5940675A-B579-460E-94D1-54222C63F5DA}</a:tableStyleId>
              </a:tblPr>
              <a:tblGrid>
                <a:gridCol w="5524500">
                  <a:extLst>
                    <a:ext uri="{9D8B030D-6E8A-4147-A177-3AD203B41FA5}">
                      <a16:colId xmlns:a16="http://schemas.microsoft.com/office/drawing/2014/main" val="1087929771"/>
                    </a:ext>
                  </a:extLst>
                </a:gridCol>
                <a:gridCol w="1097280">
                  <a:extLst>
                    <a:ext uri="{9D8B030D-6E8A-4147-A177-3AD203B41FA5}">
                      <a16:colId xmlns:a16="http://schemas.microsoft.com/office/drawing/2014/main" val="1353651813"/>
                    </a:ext>
                  </a:extLst>
                </a:gridCol>
                <a:gridCol w="1097280">
                  <a:extLst>
                    <a:ext uri="{9D8B030D-6E8A-4147-A177-3AD203B41FA5}">
                      <a16:colId xmlns:a16="http://schemas.microsoft.com/office/drawing/2014/main" val="3101439691"/>
                    </a:ext>
                  </a:extLst>
                </a:gridCol>
                <a:gridCol w="1097280">
                  <a:extLst>
                    <a:ext uri="{9D8B030D-6E8A-4147-A177-3AD203B41FA5}">
                      <a16:colId xmlns:a16="http://schemas.microsoft.com/office/drawing/2014/main" val="306860016"/>
                    </a:ext>
                  </a:extLst>
                </a:gridCol>
                <a:gridCol w="1097280">
                  <a:extLst>
                    <a:ext uri="{9D8B030D-6E8A-4147-A177-3AD203B41FA5}">
                      <a16:colId xmlns:a16="http://schemas.microsoft.com/office/drawing/2014/main" val="1571472025"/>
                    </a:ext>
                  </a:extLst>
                </a:gridCol>
                <a:gridCol w="1097280">
                  <a:extLst>
                    <a:ext uri="{9D8B030D-6E8A-4147-A177-3AD203B41FA5}">
                      <a16:colId xmlns:a16="http://schemas.microsoft.com/office/drawing/2014/main" val="964031384"/>
                    </a:ext>
                  </a:extLst>
                </a:gridCol>
              </a:tblGrid>
              <a:tr h="618285">
                <a:tc>
                  <a:txBody>
                    <a:bodyPr/>
                    <a:lstStyle/>
                    <a:p>
                      <a:pPr algn="l"/>
                      <a:endParaRPr lang="en-US" sz="1200"/>
                    </a:p>
                  </a:txBody>
                  <a:tcPr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algn="ctr"/>
                      <a:r>
                        <a:rPr lang="en-US" sz="1200">
                          <a:solidFill>
                            <a:schemeClr val="bg1"/>
                          </a:solidFill>
                        </a:rPr>
                        <a:t>Intel® SGX</a:t>
                      </a:r>
                    </a:p>
                  </a:txBody>
                  <a:tcPr anchor="ctr">
                    <a:solidFill>
                      <a:srgbClr val="8F5DA2"/>
                    </a:solidFill>
                  </a:tcPr>
                </a:tc>
                <a:tc>
                  <a:txBody>
                    <a:bodyPr/>
                    <a:lstStyle/>
                    <a:p>
                      <a:pPr algn="ctr"/>
                      <a:r>
                        <a:rPr lang="en-US" sz="1200">
                          <a:solidFill>
                            <a:schemeClr val="bg1"/>
                          </a:solidFill>
                        </a:rPr>
                        <a:t>Intel® TDX</a:t>
                      </a:r>
                    </a:p>
                  </a:txBody>
                  <a:tcPr anchor="ctr">
                    <a:solidFill>
                      <a:srgbClr val="004A86"/>
                    </a:solidFill>
                  </a:tcPr>
                </a:tc>
                <a:tc>
                  <a:txBody>
                    <a:bodyPr/>
                    <a:lstStyle/>
                    <a:p>
                      <a:pPr algn="ctr"/>
                      <a:r>
                        <a:rPr lang="en-US" sz="1200">
                          <a:solidFill>
                            <a:schemeClr val="bg1"/>
                          </a:solidFill>
                        </a:rPr>
                        <a:t>AMD SEV-SNP</a:t>
                      </a:r>
                    </a:p>
                  </a:txBody>
                  <a:tcPr anchor="ctr">
                    <a:solidFill>
                      <a:srgbClr val="0068B5"/>
                    </a:solidFill>
                  </a:tcPr>
                </a:tc>
                <a:tc>
                  <a:txBody>
                    <a:bodyPr/>
                    <a:lstStyle/>
                    <a:p>
                      <a:pPr algn="ctr"/>
                      <a:r>
                        <a:rPr lang="en-US" sz="1200">
                          <a:solidFill>
                            <a:schemeClr val="bg1"/>
                          </a:solidFill>
                        </a:rPr>
                        <a:t>AWS Nitro Enclaves</a:t>
                      </a:r>
                    </a:p>
                  </a:txBody>
                  <a:tcPr anchor="ctr">
                    <a:solidFill>
                      <a:schemeClr val="accent2">
                        <a:lumMod val="75000"/>
                      </a:schemeClr>
                    </a:solidFill>
                  </a:tcPr>
                </a:tc>
                <a:tc>
                  <a:txBody>
                    <a:bodyPr/>
                    <a:lstStyle/>
                    <a:p>
                      <a:pPr algn="ctr"/>
                      <a:r>
                        <a:rPr lang="en-US" sz="1200">
                          <a:solidFill>
                            <a:schemeClr val="bg1"/>
                          </a:solidFill>
                        </a:rPr>
                        <a:t>Conf. Comp on Nvidia H100 GPU</a:t>
                      </a:r>
                    </a:p>
                  </a:txBody>
                  <a:tcPr anchor="ctr">
                    <a:solidFill>
                      <a:srgbClr val="D96930"/>
                    </a:solidFill>
                  </a:tcPr>
                </a:tc>
                <a:extLst>
                  <a:ext uri="{0D108BD9-81ED-4DB2-BD59-A6C34878D82A}">
                    <a16:rowId xmlns:a16="http://schemas.microsoft.com/office/drawing/2014/main" val="2664648505"/>
                  </a:ext>
                </a:extLst>
              </a:tr>
              <a:tr h="441632">
                <a:tc>
                  <a:txBody>
                    <a:bodyPr/>
                    <a:lstStyle/>
                    <a:p>
                      <a:pPr algn="l"/>
                      <a:r>
                        <a:rPr lang="en-US" sz="1200"/>
                        <a:t>Cloud infrastructure provider’s hardware/firmware, hypervisor and cloud management stack are excluded from trust boundary</a:t>
                      </a:r>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algn="ct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extLst>
                  <a:ext uri="{0D108BD9-81ED-4DB2-BD59-A6C34878D82A}">
                    <a16:rowId xmlns:a16="http://schemas.microsoft.com/office/drawing/2014/main" val="1863749829"/>
                  </a:ext>
                </a:extLst>
              </a:tr>
              <a:tr h="416980">
                <a:tc>
                  <a:txBody>
                    <a:bodyPr/>
                    <a:lstStyle/>
                    <a:p>
                      <a:pPr algn="l"/>
                      <a:r>
                        <a:rPr lang="en-US" sz="1200"/>
                        <a:t>Available through multiple cloud providers to facilitate multi-sourcing</a:t>
                      </a:r>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344488" marR="0" lvl="0" indent="0" algn="l"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1600" b="0" i="0" u="none" strike="noStrike" cap="none" spc="0" baseline="70000">
                        <a:solidFill>
                          <a:schemeClr val="tx1"/>
                        </a:solidFill>
                        <a:uFillTx/>
                        <a:latin typeface="+mn-lt"/>
                        <a:ea typeface="+mn-ea"/>
                        <a:cs typeface="+mn-cs"/>
                        <a:sym typeface="Intel Clear"/>
                      </a:endParaRPr>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algn="ct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extLst>
                  <a:ext uri="{0D108BD9-81ED-4DB2-BD59-A6C34878D82A}">
                    <a16:rowId xmlns:a16="http://schemas.microsoft.com/office/drawing/2014/main" val="2235897814"/>
                  </a:ext>
                </a:extLst>
              </a:tr>
              <a:tr h="441632">
                <a:tc>
                  <a:txBody>
                    <a:bodyPr/>
                    <a:lstStyle/>
                    <a:p>
                      <a:pPr algn="l"/>
                      <a:r>
                        <a:rPr lang="en-US" sz="1200"/>
                        <a:t>Designed to accommodate legacy applications with low or no porting,  </a:t>
                      </a:r>
                    </a:p>
                    <a:p>
                      <a:pPr algn="l"/>
                      <a:r>
                        <a:rPr lang="en-US" sz="1200"/>
                        <a:t>re-design or re-packaging</a:t>
                      </a:r>
                    </a:p>
                  </a:txBody>
                  <a:tcPr anchor="ctr"/>
                </a:tc>
                <a:tc>
                  <a:txBody>
                    <a:bodyPr/>
                    <a:lstStyle/>
                    <a:p>
                      <a:pPr algn="ct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endParaRPr lang="en-US" sz="1600" baseline="70000">
                        <a:sym typeface="Wingdings" panose="05000000000000000000" pitchFamily="2" charset="2"/>
                      </a:endParaRPr>
                    </a:p>
                  </a:txBody>
                  <a:tcPr anchor="ctr"/>
                </a:tc>
                <a:tc>
                  <a:txBody>
                    <a:bodyPr/>
                    <a:lstStyle/>
                    <a:p>
                      <a:pPr marL="344488" marR="0" lvl="0" indent="0" algn="l"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r>
                        <a:rPr lang="en-US" sz="1600" baseline="70000">
                          <a:sym typeface="Wingdings" panose="05000000000000000000" pitchFamily="2" charset="2"/>
                        </a:rPr>
                        <a:t>1</a:t>
                      </a:r>
                      <a:endParaRPr lang="en-US" sz="2000" baseline="70000"/>
                    </a:p>
                  </a:txBody>
                  <a:tcPr anchor="ctr"/>
                </a:tc>
                <a:extLst>
                  <a:ext uri="{0D108BD9-81ED-4DB2-BD59-A6C34878D82A}">
                    <a16:rowId xmlns:a16="http://schemas.microsoft.com/office/drawing/2014/main" val="2951358384"/>
                  </a:ext>
                </a:extLst>
              </a:tr>
              <a:tr h="416980">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r>
                        <a:rPr lang="en-US" sz="1200"/>
                        <a:t>Attestation of hardware authenticity &amp; correct launch of the TEE</a:t>
                      </a:r>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extLst>
                  <a:ext uri="{0D108BD9-81ED-4DB2-BD59-A6C34878D82A}">
                    <a16:rowId xmlns:a16="http://schemas.microsoft.com/office/drawing/2014/main" val="1007939588"/>
                  </a:ext>
                </a:extLst>
              </a:tr>
              <a:tr h="416980">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r>
                        <a:rPr lang="en-US" sz="1200"/>
                        <a:t>Attestation of integrity of the software image loaded in the TEE</a:t>
                      </a:r>
                    </a:p>
                    <a:p>
                      <a:pPr marL="0" marR="0" lvl="0" indent="0" algn="l" defTabSz="609600" eaLnBrk="1" fontAlgn="auto" latinLnBrk="0" hangingPunct="1">
                        <a:lnSpc>
                          <a:spcPct val="100000"/>
                        </a:lnSpc>
                        <a:spcBef>
                          <a:spcPts val="0"/>
                        </a:spcBef>
                        <a:spcAft>
                          <a:spcPts val="0"/>
                        </a:spcAft>
                        <a:buClrTx/>
                        <a:buSzTx/>
                        <a:buFontTx/>
                        <a:buNone/>
                        <a:tabLst/>
                        <a:defRPr/>
                      </a:pPr>
                      <a:r>
                        <a:rPr lang="en-US" sz="1200"/>
                        <a:t>(e.g., the AI model or other software IP)</a:t>
                      </a:r>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344488" marR="0" lvl="0" indent="0" algn="l"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r>
                        <a:rPr lang="en-US" sz="1600" baseline="70000">
                          <a:sym typeface="Wingdings" panose="05000000000000000000" pitchFamily="2" charset="2"/>
                        </a:rPr>
                        <a:t>2</a:t>
                      </a:r>
                      <a:endParaRPr lang="en-US" sz="2000" baseline="70000"/>
                    </a:p>
                  </a:txBody>
                  <a:tcPr anchor="ctr"/>
                </a:tc>
                <a:tc>
                  <a:txBody>
                    <a:bodyPr/>
                    <a:lstStyle/>
                    <a:p>
                      <a:pPr marL="344488" marR="0" lvl="0" indent="0" algn="l"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r>
                        <a:rPr lang="en-US" sz="1600" baseline="70000">
                          <a:sym typeface="Wingdings" panose="05000000000000000000" pitchFamily="2" charset="2"/>
                        </a:rPr>
                        <a:t>2</a:t>
                      </a:r>
                      <a:endParaRPr lang="en-US" sz="2000" baseline="70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algn="ctr"/>
                      <a:endParaRPr lang="en-US" sz="2000"/>
                    </a:p>
                  </a:txBody>
                  <a:tcPr anchor="ctr"/>
                </a:tc>
                <a:extLst>
                  <a:ext uri="{0D108BD9-81ED-4DB2-BD59-A6C34878D82A}">
                    <a16:rowId xmlns:a16="http://schemas.microsoft.com/office/drawing/2014/main" val="2983721947"/>
                  </a:ext>
                </a:extLst>
              </a:tr>
              <a:tr h="441632">
                <a:tc>
                  <a:txBody>
                    <a:bodyPr/>
                    <a:lstStyle/>
                    <a:p>
                      <a:pPr algn="l"/>
                      <a:r>
                        <a:rPr lang="en-US" sz="1200"/>
                        <a:t>Confidential data only accessible by designated application code; VM admin, Guest OS, other apps and cloud stack excluded from access</a:t>
                      </a:r>
                    </a:p>
                  </a:txBody>
                  <a:tcPr anchor="ctr"/>
                </a:tc>
                <a:tc>
                  <a:txBody>
                    <a:bodyPr/>
                    <a:lstStyle/>
                    <a:p>
                      <a:pPr algn="ctr"/>
                      <a:r>
                        <a:rPr lang="en-US" sz="2000">
                          <a:sym typeface="Wingdings" panose="05000000000000000000" pitchFamily="2" charset="2"/>
                        </a:rPr>
                        <a:t></a:t>
                      </a:r>
                      <a:endParaRPr lang="en-US" sz="2000"/>
                    </a:p>
                  </a:txBody>
                  <a:tcPr anchor="ctr"/>
                </a:tc>
                <a:tc>
                  <a:txBody>
                    <a:bodyPr/>
                    <a:lstStyle/>
                    <a:p>
                      <a:pPr algn="l"/>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extLst>
                  <a:ext uri="{0D108BD9-81ED-4DB2-BD59-A6C34878D82A}">
                    <a16:rowId xmlns:a16="http://schemas.microsoft.com/office/drawing/2014/main" val="321946562"/>
                  </a:ext>
                </a:extLst>
              </a:tr>
              <a:tr h="416980">
                <a:tc>
                  <a:txBody>
                    <a:bodyPr/>
                    <a:lstStyle/>
                    <a:p>
                      <a:pPr algn="l"/>
                      <a:r>
                        <a:rPr lang="en-US" sz="1200"/>
                        <a:t>Deployable on “bare metal” servers without virtualization</a:t>
                      </a:r>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algn="l"/>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extLst>
                  <a:ext uri="{0D108BD9-81ED-4DB2-BD59-A6C34878D82A}">
                    <a16:rowId xmlns:a16="http://schemas.microsoft.com/office/drawing/2014/main" val="1371721759"/>
                  </a:ext>
                </a:extLst>
              </a:tr>
              <a:tr h="441632">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r>
                        <a:rPr lang="en-US" sz="1200"/>
                        <a:t>Hardware-based, cryptographic memory integrity option for additional Rowhammer protection</a:t>
                      </a:r>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algn="l"/>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extLst>
                  <a:ext uri="{0D108BD9-81ED-4DB2-BD59-A6C34878D82A}">
                    <a16:rowId xmlns:a16="http://schemas.microsoft.com/office/drawing/2014/main" val="1079186770"/>
                  </a:ext>
                </a:extLst>
              </a:tr>
              <a:tr h="416980">
                <a:tc>
                  <a:txBody>
                    <a:bodyPr/>
                    <a:lstStyle/>
                    <a:p>
                      <a:pPr marL="0" marR="0" lvl="0" indent="0" algn="l" defTabSz="609600" eaLnBrk="1" fontAlgn="auto" latinLnBrk="0" hangingPunct="1">
                        <a:lnSpc>
                          <a:spcPct val="100000"/>
                        </a:lnSpc>
                        <a:spcBef>
                          <a:spcPts val="0"/>
                        </a:spcBef>
                        <a:spcAft>
                          <a:spcPts val="0"/>
                        </a:spcAft>
                        <a:buClrTx/>
                        <a:buSzTx/>
                        <a:buFontTx/>
                        <a:buNone/>
                        <a:tabLst/>
                        <a:defRPr/>
                      </a:pPr>
                      <a:r>
                        <a:rPr lang="en-US" sz="1200"/>
                        <a:t>Compatible with Intel’s independent trust service, Intel® Trust Authority</a:t>
                      </a:r>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r>
                        <a:rPr lang="en-US" sz="2000">
                          <a:sym typeface="Wingdings" panose="05000000000000000000" pitchFamily="2" charset="2"/>
                        </a:rPr>
                        <a:t></a:t>
                      </a:r>
                      <a:endParaRPr lang="en-US" sz="2000"/>
                    </a:p>
                  </a:txBody>
                  <a:tcPr anchor="ctr"/>
                </a:tc>
                <a:tc>
                  <a:txBody>
                    <a:bodyPr/>
                    <a:lstStyle/>
                    <a:p>
                      <a:pPr algn="ctr"/>
                      <a:endParaRPr lang="en-US" sz="2000"/>
                    </a:p>
                  </a:txBody>
                  <a:tcPr anchor="ctr"/>
                </a:tc>
                <a:tc>
                  <a:txBody>
                    <a:bodyPr/>
                    <a:lstStyle/>
                    <a:p>
                      <a:pPr algn="ctr"/>
                      <a:endParaRPr lang="en-US" sz="2000"/>
                    </a:p>
                  </a:txBody>
                  <a:tcPr anchor="ctr"/>
                </a:tc>
                <a:tc>
                  <a:txBody>
                    <a:bodyPr/>
                    <a:lstStyle/>
                    <a:p>
                      <a:pPr algn="ctr"/>
                      <a:endParaRPr lang="en-US" sz="2000"/>
                    </a:p>
                  </a:txBody>
                  <a:tcPr anchor="ctr"/>
                </a:tc>
                <a:extLst>
                  <a:ext uri="{0D108BD9-81ED-4DB2-BD59-A6C34878D82A}">
                    <a16:rowId xmlns:a16="http://schemas.microsoft.com/office/drawing/2014/main" val="3937983787"/>
                  </a:ext>
                </a:extLst>
              </a:tr>
              <a:tr h="274320">
                <a:tc>
                  <a:txBody>
                    <a:bodyPr/>
                    <a:lstStyle/>
                    <a:p>
                      <a:pPr marL="0" marR="0" lvl="0" indent="0" algn="r" defTabSz="609600" eaLnBrk="1" fontAlgn="auto" latinLnBrk="0" hangingPunct="1">
                        <a:lnSpc>
                          <a:spcPct val="100000"/>
                        </a:lnSpc>
                        <a:spcBef>
                          <a:spcPts val="0"/>
                        </a:spcBef>
                        <a:spcAft>
                          <a:spcPts val="0"/>
                        </a:spcAft>
                        <a:buClrTx/>
                        <a:buSzTx/>
                        <a:buFontTx/>
                        <a:buNone/>
                        <a:tabLst/>
                        <a:defRPr/>
                      </a:pPr>
                      <a:r>
                        <a:rPr lang="en-US" sz="1050" i="1"/>
                        <a:t>Competitive Data Sources </a:t>
                      </a:r>
                      <a:r>
                        <a:rPr lang="en-US" sz="1000" i="1"/>
                        <a:t>as of March 2023</a:t>
                      </a:r>
                    </a:p>
                    <a:p>
                      <a:pPr marL="0" marR="0" lvl="0" indent="0" algn="r" defTabSz="609600" eaLnBrk="1" fontAlgn="auto" latinLnBrk="0" hangingPunct="1">
                        <a:lnSpc>
                          <a:spcPct val="100000"/>
                        </a:lnSpc>
                        <a:spcBef>
                          <a:spcPts val="0"/>
                        </a:spcBef>
                        <a:spcAft>
                          <a:spcPts val="0"/>
                        </a:spcAft>
                        <a:buClrTx/>
                        <a:buSzTx/>
                        <a:buFontTx/>
                        <a:buNone/>
                        <a:tabLst/>
                        <a:defRPr/>
                      </a:pPr>
                      <a:r>
                        <a:rPr lang="en-US" sz="1000" i="1"/>
                        <a:t>See next page for expanded URLs</a:t>
                      </a:r>
                      <a:endParaRPr lang="en-US" sz="1000"/>
                    </a:p>
                  </a:txBody>
                  <a:tcPr anchor="ctr">
                    <a:solidFill>
                      <a:schemeClr val="bg1">
                        <a:lumMod val="85000"/>
                      </a:schemeClr>
                    </a:solidFill>
                  </a:tcP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endParaRPr lang="en-US" sz="1000"/>
                    </a:p>
                  </a:txBody>
                  <a:tcPr anchor="ctr">
                    <a:solidFill>
                      <a:schemeClr val="bg1">
                        <a:lumMod val="85000"/>
                      </a:schemeClr>
                    </a:solidFill>
                  </a:tcPr>
                </a:tc>
                <a:tc>
                  <a:txBody>
                    <a:bodyPr/>
                    <a:lstStyle/>
                    <a:p>
                      <a:pPr marL="0" marR="0" lvl="0" indent="0" algn="ctr" defTabSz="609600" eaLnBrk="1" fontAlgn="auto" latinLnBrk="0" hangingPunct="1">
                        <a:lnSpc>
                          <a:spcPct val="100000"/>
                        </a:lnSpc>
                        <a:spcBef>
                          <a:spcPts val="0"/>
                        </a:spcBef>
                        <a:spcAft>
                          <a:spcPts val="0"/>
                        </a:spcAft>
                        <a:buClrTx/>
                        <a:buSzTx/>
                        <a:buFontTx/>
                        <a:buNone/>
                        <a:tabLst/>
                        <a:defRPr/>
                      </a:pPr>
                      <a:endParaRPr lang="en-US" sz="1000"/>
                    </a:p>
                  </a:txBody>
                  <a:tcPr anchor="ctr">
                    <a:solidFill>
                      <a:schemeClr val="bg1">
                        <a:lumMod val="85000"/>
                      </a:schemeClr>
                    </a:solidFill>
                  </a:tcPr>
                </a:tc>
                <a:tc>
                  <a:txBody>
                    <a:bodyPr/>
                    <a:lstStyle/>
                    <a:p>
                      <a:pPr algn="ctr"/>
                      <a:r>
                        <a:rPr lang="en-US" sz="1000">
                          <a:hlinkClick r:id="rId3"/>
                        </a:rPr>
                        <a:t>Link</a:t>
                      </a:r>
                      <a:r>
                        <a:rPr lang="en-US" sz="1000"/>
                        <a:t>, </a:t>
                      </a:r>
                      <a:r>
                        <a:rPr lang="en-US" sz="1000">
                          <a:hlinkClick r:id="rId4"/>
                        </a:rPr>
                        <a:t>Link</a:t>
                      </a:r>
                      <a:endParaRPr lang="en-US" sz="1000"/>
                    </a:p>
                  </a:txBody>
                  <a:tcPr anchor="ctr">
                    <a:solidFill>
                      <a:schemeClr val="bg1">
                        <a:lumMod val="85000"/>
                      </a:schemeClr>
                    </a:solidFill>
                  </a:tcPr>
                </a:tc>
                <a:tc>
                  <a:txBody>
                    <a:bodyPr/>
                    <a:lstStyle/>
                    <a:p>
                      <a:pPr algn="ctr"/>
                      <a:r>
                        <a:rPr lang="en-US" sz="1000">
                          <a:hlinkClick r:id="rId5"/>
                        </a:rPr>
                        <a:t>Link</a:t>
                      </a:r>
                      <a:r>
                        <a:rPr lang="en-US" sz="1000"/>
                        <a:t>, </a:t>
                      </a:r>
                      <a:r>
                        <a:rPr lang="en-US" sz="1000">
                          <a:hlinkClick r:id="rId6"/>
                        </a:rPr>
                        <a:t>Link</a:t>
                      </a:r>
                      <a:r>
                        <a:rPr lang="en-US" sz="1000"/>
                        <a:t>, </a:t>
                      </a:r>
                      <a:r>
                        <a:rPr lang="en-US" sz="1000">
                          <a:hlinkClick r:id="rId7"/>
                        </a:rPr>
                        <a:t>Link</a:t>
                      </a:r>
                      <a:endParaRPr lang="en-US" sz="1000"/>
                    </a:p>
                  </a:txBody>
                  <a:tcPr anchor="ctr">
                    <a:solidFill>
                      <a:schemeClr val="bg1">
                        <a:lumMod val="85000"/>
                      </a:schemeClr>
                    </a:solidFill>
                  </a:tcPr>
                </a:tc>
                <a:tc>
                  <a:txBody>
                    <a:bodyPr/>
                    <a:lstStyle/>
                    <a:p>
                      <a:pPr algn="ctr"/>
                      <a:r>
                        <a:rPr lang="en-US" sz="1000">
                          <a:hlinkClick r:id="rId8"/>
                        </a:rPr>
                        <a:t>Link</a:t>
                      </a:r>
                      <a:endParaRPr lang="en-US" sz="1000"/>
                    </a:p>
                  </a:txBody>
                  <a:tcPr anchor="ctr">
                    <a:solidFill>
                      <a:schemeClr val="bg1">
                        <a:lumMod val="85000"/>
                      </a:schemeClr>
                    </a:solidFill>
                  </a:tcPr>
                </a:tc>
                <a:extLst>
                  <a:ext uri="{0D108BD9-81ED-4DB2-BD59-A6C34878D82A}">
                    <a16:rowId xmlns:a16="http://schemas.microsoft.com/office/drawing/2014/main" val="1243452542"/>
                  </a:ext>
                </a:extLst>
              </a:tr>
            </a:tbl>
          </a:graphicData>
        </a:graphic>
      </p:graphicFrame>
      <p:sp>
        <p:nvSpPr>
          <p:cNvPr id="3" name="TextBox 2">
            <a:extLst>
              <a:ext uri="{FF2B5EF4-FFF2-40B4-BE49-F238E27FC236}">
                <a16:creationId xmlns:a16="http://schemas.microsoft.com/office/drawing/2014/main" id="{22984DBC-0362-84F4-3ABB-2040F82D8678}"/>
              </a:ext>
            </a:extLst>
          </p:cNvPr>
          <p:cNvSpPr txBox="1"/>
          <p:nvPr/>
        </p:nvSpPr>
        <p:spPr>
          <a:xfrm>
            <a:off x="580304" y="6025570"/>
            <a:ext cx="10854398" cy="2462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lang="en-US" sz="800" baseline="30000">
                <a:sym typeface="Helvetica Neue"/>
              </a:rPr>
              <a:t>1 </a:t>
            </a:r>
            <a:r>
              <a:rPr kumimoji="0" lang="en-US" sz="800" b="0" i="0" u="none" strike="noStrike" cap="none" spc="0" normalizeH="0" baseline="0">
                <a:ln>
                  <a:noFill/>
                </a:ln>
                <a:effectLst/>
                <a:uFillTx/>
                <a:ea typeface="+mn-ea"/>
                <a:cs typeface="+mn-cs"/>
                <a:sym typeface="Helvetica Neue"/>
              </a:rPr>
              <a:t>No or low changes fo</a:t>
            </a:r>
            <a:r>
              <a:rPr lang="en-US" sz="800">
                <a:sym typeface="Helvetica Neue"/>
              </a:rPr>
              <a:t>r legacy code running on the GPU. Portions of the workload that use the CPU would need to incorporate a CPU-based TEE and a means of protecting PCIe communications.</a:t>
            </a:r>
          </a:p>
          <a:p>
            <a:pPr marL="0" marR="0" indent="0" algn="l" defTabSz="2438338" rtl="0" fontAlgn="auto" latinLnBrk="0" hangingPunct="0">
              <a:lnSpc>
                <a:spcPct val="100000"/>
              </a:lnSpc>
              <a:spcBef>
                <a:spcPts val="0"/>
              </a:spcBef>
              <a:spcAft>
                <a:spcPts val="0"/>
              </a:spcAft>
              <a:buClrTx/>
              <a:buSzTx/>
              <a:buFontTx/>
              <a:buNone/>
              <a:tabLst/>
            </a:pPr>
            <a:r>
              <a:rPr kumimoji="0" lang="en-US" sz="800" b="0" i="0" u="none" strike="noStrike" cap="none" spc="0" normalizeH="0" baseline="30000">
                <a:ln>
                  <a:noFill/>
                </a:ln>
                <a:effectLst/>
                <a:uFillTx/>
                <a:ea typeface="+mn-ea"/>
                <a:cs typeface="+mn-cs"/>
                <a:sym typeface="Helvetica Neue"/>
              </a:rPr>
              <a:t>2 </a:t>
            </a:r>
            <a:r>
              <a:rPr kumimoji="0" lang="en-US" sz="800" b="0" i="0" u="none" strike="noStrike" cap="none" spc="0" normalizeH="0" baseline="0">
                <a:ln>
                  <a:noFill/>
                </a:ln>
                <a:effectLst/>
                <a:uFillTx/>
                <a:ea typeface="+mn-ea"/>
                <a:cs typeface="+mn-cs"/>
                <a:sym typeface="Helvetica Neue"/>
              </a:rPr>
              <a:t>Not an inherent capability of available hardware technology but is feasible as a value-added </a:t>
            </a:r>
            <a:r>
              <a:rPr lang="en-US" sz="800">
                <a:sym typeface="Helvetica Neue"/>
              </a:rPr>
              <a:t>capability delivered by the cloud service provider or attestation service provider.</a:t>
            </a:r>
            <a:endParaRPr kumimoji="0" lang="en-US" sz="800" b="0" i="0" u="none" strike="noStrike" cap="none" spc="0" normalizeH="0" baseline="0">
              <a:ln>
                <a:noFill/>
              </a:ln>
              <a:effectLst/>
              <a:uFillTx/>
              <a:ea typeface="+mn-ea"/>
              <a:cs typeface="+mn-cs"/>
              <a:sym typeface="Helvetica Neue"/>
            </a:endParaRPr>
          </a:p>
        </p:txBody>
      </p:sp>
    </p:spTree>
    <p:extLst>
      <p:ext uri="{BB962C8B-B14F-4D97-AF65-F5344CB8AC3E}">
        <p14:creationId xmlns:p14="http://schemas.microsoft.com/office/powerpoint/2010/main" val="688661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D7F0-261C-FC3E-9ADD-2F749723B97C}"/>
              </a:ext>
            </a:extLst>
          </p:cNvPr>
          <p:cNvSpPr>
            <a:spLocks noGrp="1"/>
          </p:cNvSpPr>
          <p:nvPr>
            <p:ph type="title"/>
          </p:nvPr>
        </p:nvSpPr>
        <p:spPr/>
        <p:txBody>
          <a:bodyPr/>
          <a:lstStyle/>
          <a:p>
            <a:r>
              <a:rPr lang="en-US"/>
              <a:t>Competitive Data Sources</a:t>
            </a:r>
          </a:p>
        </p:txBody>
      </p:sp>
      <p:sp>
        <p:nvSpPr>
          <p:cNvPr id="3" name="Content Placeholder 2">
            <a:extLst>
              <a:ext uri="{FF2B5EF4-FFF2-40B4-BE49-F238E27FC236}">
                <a16:creationId xmlns:a16="http://schemas.microsoft.com/office/drawing/2014/main" id="{E4D41E4F-2963-FC26-FA17-95BD5FCA6C74}"/>
              </a:ext>
            </a:extLst>
          </p:cNvPr>
          <p:cNvSpPr>
            <a:spLocks noGrp="1"/>
          </p:cNvSpPr>
          <p:nvPr>
            <p:ph sz="quarter" idx="28"/>
          </p:nvPr>
        </p:nvSpPr>
        <p:spPr/>
        <p:txBody>
          <a:bodyPr>
            <a:normAutofit/>
          </a:bodyPr>
          <a:lstStyle/>
          <a:p>
            <a:r>
              <a:rPr lang="en-US" sz="2400"/>
              <a:t>AMD SEV-SNP</a:t>
            </a:r>
          </a:p>
          <a:p>
            <a:pPr marL="831850" lvl="2" indent="-342900">
              <a:buFont typeface="+mj-lt"/>
              <a:buAutoNum type="arabicPeriod"/>
            </a:pPr>
            <a:r>
              <a:rPr lang="en-US" sz="1600">
                <a:hlinkClick r:id="rId3"/>
              </a:rPr>
              <a:t>https://www.amd.com/system/files/TechDocs/SEV-SNP-strengthening-vm-isolation-with-integrity-protection-and-more.pdf</a:t>
            </a:r>
            <a:r>
              <a:rPr lang="en-US" sz="1600"/>
              <a:t> </a:t>
            </a:r>
          </a:p>
          <a:p>
            <a:pPr marL="831850" lvl="2" indent="-342900">
              <a:buFont typeface="+mj-lt"/>
              <a:buAutoNum type="arabicPeriod"/>
            </a:pPr>
            <a:r>
              <a:rPr lang="en-US" sz="1600">
                <a:hlinkClick r:id="rId4"/>
              </a:rPr>
              <a:t>https://techcommunity.microsoft.com/t5/apps-on-azure-blog/announcing-public-preview-of-confidential-containers-on-azure/ba-p/3755623</a:t>
            </a:r>
            <a:r>
              <a:rPr lang="en-US" sz="1600"/>
              <a:t> </a:t>
            </a:r>
          </a:p>
          <a:p>
            <a:r>
              <a:rPr lang="en-US" sz="2400"/>
              <a:t>AWS Nitro Enclaves</a:t>
            </a:r>
          </a:p>
          <a:p>
            <a:pPr marL="831850" lvl="2" indent="-342900">
              <a:buFont typeface="+mj-lt"/>
              <a:buAutoNum type="arabicPeriod"/>
            </a:pPr>
            <a:r>
              <a:rPr lang="en-US" sz="1600">
                <a:hlinkClick r:id="rId5"/>
              </a:rPr>
              <a:t>https://docs.aws.amazon.com/enclaves/latest/user/nitro-enclave.html</a:t>
            </a:r>
            <a:endParaRPr lang="en-US" sz="1600"/>
          </a:p>
          <a:p>
            <a:pPr marL="831850" lvl="2" indent="-342900">
              <a:buFont typeface="+mj-lt"/>
              <a:buAutoNum type="arabicPeriod"/>
            </a:pPr>
            <a:r>
              <a:rPr lang="en-US" sz="1600">
                <a:hlinkClick r:id="rId6"/>
              </a:rPr>
              <a:t>https://docs.aws.amazon.com/enclaves/latest/user/security.html</a:t>
            </a:r>
            <a:r>
              <a:rPr lang="en-US" sz="1600"/>
              <a:t> </a:t>
            </a:r>
          </a:p>
          <a:p>
            <a:pPr marL="831850" lvl="2" indent="-342900">
              <a:buFont typeface="+mj-lt"/>
              <a:buAutoNum type="arabicPeriod"/>
            </a:pPr>
            <a:r>
              <a:rPr lang="en-US" sz="1600">
                <a:hlinkClick r:id="rId7"/>
              </a:rPr>
              <a:t>https://docs.aws.amazon.com/enclaves/latest/user/building-eif.html</a:t>
            </a:r>
            <a:r>
              <a:rPr lang="en-US" sz="1600"/>
              <a:t> </a:t>
            </a:r>
          </a:p>
          <a:p>
            <a:r>
              <a:rPr lang="en-US" sz="2400"/>
              <a:t>Nvidia Confidential Computing on H100 GPU</a:t>
            </a:r>
          </a:p>
          <a:p>
            <a:pPr lvl="2"/>
            <a:r>
              <a:rPr lang="en-US" sz="1600">
                <a:hlinkClick r:id="rId8"/>
              </a:rPr>
              <a:t>https://www.nvidia.com/en-us/data-center/solutions/confidential-computing/</a:t>
            </a:r>
            <a:r>
              <a:rPr lang="en-US" sz="1600"/>
              <a:t> </a:t>
            </a:r>
          </a:p>
        </p:txBody>
      </p:sp>
    </p:spTree>
    <p:extLst>
      <p:ext uri="{BB962C8B-B14F-4D97-AF65-F5344CB8AC3E}">
        <p14:creationId xmlns:p14="http://schemas.microsoft.com/office/powerpoint/2010/main" val="207022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Arrow Connector 71">
            <a:extLst>
              <a:ext uri="{FF2B5EF4-FFF2-40B4-BE49-F238E27FC236}">
                <a16:creationId xmlns:a16="http://schemas.microsoft.com/office/drawing/2014/main" id="{94DDA32A-50BB-C13B-F912-22D3D7F39CB3}"/>
              </a:ext>
            </a:extLst>
          </p:cNvPr>
          <p:cNvCxnSpPr/>
          <p:nvPr/>
        </p:nvCxnSpPr>
        <p:spPr>
          <a:xfrm>
            <a:off x="3662300" y="3753421"/>
            <a:ext cx="243370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D448FB6-9747-2483-49D2-89DE1E2D9BF2}"/>
              </a:ext>
            </a:extLst>
          </p:cNvPr>
          <p:cNvSpPr>
            <a:spLocks noGrp="1"/>
          </p:cNvSpPr>
          <p:nvPr>
            <p:ph type="title"/>
          </p:nvPr>
        </p:nvSpPr>
        <p:spPr/>
        <p:txBody>
          <a:bodyPr/>
          <a:lstStyle/>
          <a:p>
            <a:r>
              <a:rPr lang="en-US"/>
              <a:t>Weighing Performance Impact vs. Alternatives</a:t>
            </a:r>
          </a:p>
        </p:txBody>
      </p:sp>
      <p:sp>
        <p:nvSpPr>
          <p:cNvPr id="4" name="TextBox 3">
            <a:extLst>
              <a:ext uri="{FF2B5EF4-FFF2-40B4-BE49-F238E27FC236}">
                <a16:creationId xmlns:a16="http://schemas.microsoft.com/office/drawing/2014/main" id="{8A873E14-FC1D-2FEE-697D-D2FC8D172B68}"/>
              </a:ext>
            </a:extLst>
          </p:cNvPr>
          <p:cNvSpPr txBox="1"/>
          <p:nvPr/>
        </p:nvSpPr>
        <p:spPr>
          <a:xfrm>
            <a:off x="1077830" y="4603315"/>
            <a:ext cx="2821858" cy="923330"/>
          </a:xfrm>
          <a:prstGeom prst="rect">
            <a:avLst/>
          </a:prstGeom>
          <a:noFill/>
        </p:spPr>
        <p:txBody>
          <a:bodyPr wrap="square" rtlCol="0">
            <a:spAutoFit/>
          </a:bodyPr>
          <a:lstStyle/>
          <a:p>
            <a:pPr algn="ctr"/>
            <a:r>
              <a:rPr lang="en-US"/>
              <a:t>Confidential Computing protections may impact application performance</a:t>
            </a:r>
          </a:p>
        </p:txBody>
      </p:sp>
      <p:pic>
        <p:nvPicPr>
          <p:cNvPr id="35" name="Picture 34">
            <a:extLst>
              <a:ext uri="{FF2B5EF4-FFF2-40B4-BE49-F238E27FC236}">
                <a16:creationId xmlns:a16="http://schemas.microsoft.com/office/drawing/2014/main" id="{A661E802-5D3C-4A49-AD13-66F8E246723D}"/>
              </a:ext>
            </a:extLst>
          </p:cNvPr>
          <p:cNvPicPr>
            <a:picLocks noChangeAspect="1"/>
          </p:cNvPicPr>
          <p:nvPr/>
        </p:nvPicPr>
        <p:blipFill rotWithShape="1">
          <a:blip r:embed="rId3"/>
          <a:srcRect r="2650" b="-7105"/>
          <a:stretch/>
        </p:blipFill>
        <p:spPr>
          <a:xfrm>
            <a:off x="6400799" y="1556152"/>
            <a:ext cx="5329081" cy="770485"/>
          </a:xfrm>
          <a:prstGeom prst="rect">
            <a:avLst/>
          </a:prstGeom>
        </p:spPr>
      </p:pic>
      <p:sp>
        <p:nvSpPr>
          <p:cNvPr id="5" name="Rectangle 4">
            <a:extLst>
              <a:ext uri="{FF2B5EF4-FFF2-40B4-BE49-F238E27FC236}">
                <a16:creationId xmlns:a16="http://schemas.microsoft.com/office/drawing/2014/main" id="{D578CBC7-D9F9-F716-BDC8-20D6DB26F0CA}"/>
              </a:ext>
            </a:extLst>
          </p:cNvPr>
          <p:cNvSpPr/>
          <p:nvPr/>
        </p:nvSpPr>
        <p:spPr>
          <a:xfrm>
            <a:off x="6555662" y="1609021"/>
            <a:ext cx="3168441"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Do not proceed with project; Keep data locked-down</a:t>
            </a:r>
          </a:p>
        </p:txBody>
      </p:sp>
      <p:grpSp>
        <p:nvGrpSpPr>
          <p:cNvPr id="25" name="Group 24">
            <a:extLst>
              <a:ext uri="{FF2B5EF4-FFF2-40B4-BE49-F238E27FC236}">
                <a16:creationId xmlns:a16="http://schemas.microsoft.com/office/drawing/2014/main" id="{AD114276-0AA0-22F7-EB73-421CADCE77B2}"/>
              </a:ext>
            </a:extLst>
          </p:cNvPr>
          <p:cNvGrpSpPr/>
          <p:nvPr/>
        </p:nvGrpSpPr>
        <p:grpSpPr>
          <a:xfrm>
            <a:off x="831408" y="2331530"/>
            <a:ext cx="2809149" cy="2042738"/>
            <a:chOff x="259171" y="1801675"/>
            <a:chExt cx="2809149" cy="2042738"/>
          </a:xfrm>
        </p:grpSpPr>
        <p:grpSp>
          <p:nvGrpSpPr>
            <p:cNvPr id="23" name="Group 22">
              <a:extLst>
                <a:ext uri="{FF2B5EF4-FFF2-40B4-BE49-F238E27FC236}">
                  <a16:creationId xmlns:a16="http://schemas.microsoft.com/office/drawing/2014/main" id="{68EA080E-C17D-20B4-55A2-600439278AC5}"/>
                </a:ext>
              </a:extLst>
            </p:cNvPr>
            <p:cNvGrpSpPr/>
            <p:nvPr/>
          </p:nvGrpSpPr>
          <p:grpSpPr>
            <a:xfrm>
              <a:off x="639096" y="2083783"/>
              <a:ext cx="2412295" cy="1759974"/>
              <a:chOff x="639096" y="2104103"/>
              <a:chExt cx="2412295" cy="1759974"/>
            </a:xfrm>
          </p:grpSpPr>
          <p:cxnSp>
            <p:nvCxnSpPr>
              <p:cNvPr id="11" name="Straight Arrow Connector 10">
                <a:extLst>
                  <a:ext uri="{FF2B5EF4-FFF2-40B4-BE49-F238E27FC236}">
                    <a16:creationId xmlns:a16="http://schemas.microsoft.com/office/drawing/2014/main" id="{F8D1A06C-C965-E768-5612-E9A2E92CA3D1}"/>
                  </a:ext>
                </a:extLst>
              </p:cNvPr>
              <p:cNvCxnSpPr>
                <a:cxnSpLocks/>
              </p:cNvCxnSpPr>
              <p:nvPr/>
            </p:nvCxnSpPr>
            <p:spPr>
              <a:xfrm flipV="1">
                <a:off x="639096" y="2104103"/>
                <a:ext cx="0" cy="1759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EADFFC-277A-AB4B-90F8-309EBE9F82AE}"/>
                  </a:ext>
                </a:extLst>
              </p:cNvPr>
              <p:cNvCxnSpPr>
                <a:cxnSpLocks/>
              </p:cNvCxnSpPr>
              <p:nvPr/>
            </p:nvCxnSpPr>
            <p:spPr>
              <a:xfrm>
                <a:off x="639096" y="3864077"/>
                <a:ext cx="241229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B731A450-F5BA-B0B9-7CC5-5E06D70B5C6F}"/>
                </a:ext>
              </a:extLst>
            </p:cNvPr>
            <p:cNvSpPr/>
            <p:nvPr/>
          </p:nvSpPr>
          <p:spPr>
            <a:xfrm>
              <a:off x="1088759" y="2276172"/>
              <a:ext cx="609593" cy="15682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6DB2D70-5B24-D03B-BBBB-17FE79E131B2}"/>
                </a:ext>
              </a:extLst>
            </p:cNvPr>
            <p:cNvSpPr/>
            <p:nvPr/>
          </p:nvSpPr>
          <p:spPr>
            <a:xfrm>
              <a:off x="2155728" y="2390761"/>
              <a:ext cx="609593" cy="1453652"/>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B348E11-E5DD-B10D-C8AE-BAF406A41FC5}"/>
                </a:ext>
              </a:extLst>
            </p:cNvPr>
            <p:cNvSpPr txBox="1"/>
            <p:nvPr/>
          </p:nvSpPr>
          <p:spPr>
            <a:xfrm rot="16200000">
              <a:off x="-288454" y="2764799"/>
              <a:ext cx="1533831" cy="438582"/>
            </a:xfrm>
            <a:prstGeom prst="rect">
              <a:avLst/>
            </a:prstGeom>
            <a:noFill/>
          </p:spPr>
          <p:txBody>
            <a:bodyPr wrap="square" rtlCol="0">
              <a:spAutoFit/>
            </a:bodyPr>
            <a:lstStyle/>
            <a:p>
              <a:pPr algn="ctr"/>
              <a:r>
                <a:rPr lang="en-US" sz="1050"/>
                <a:t>Relative Performance</a:t>
              </a:r>
            </a:p>
            <a:p>
              <a:pPr algn="ctr"/>
              <a:r>
                <a:rPr lang="en-US" sz="1100"/>
                <a:t>(Illustrative Only)</a:t>
              </a:r>
            </a:p>
          </p:txBody>
        </p:sp>
        <p:sp>
          <p:nvSpPr>
            <p:cNvPr id="18" name="TextBox 17">
              <a:extLst>
                <a:ext uri="{FF2B5EF4-FFF2-40B4-BE49-F238E27FC236}">
                  <a16:creationId xmlns:a16="http://schemas.microsoft.com/office/drawing/2014/main" id="{2F584259-EC63-7042-CAD9-7B19F8AD2906}"/>
                </a:ext>
              </a:extLst>
            </p:cNvPr>
            <p:cNvSpPr txBox="1"/>
            <p:nvPr/>
          </p:nvSpPr>
          <p:spPr>
            <a:xfrm>
              <a:off x="861166" y="1801675"/>
              <a:ext cx="1073817" cy="415498"/>
            </a:xfrm>
            <a:prstGeom prst="rect">
              <a:avLst/>
            </a:prstGeom>
            <a:noFill/>
          </p:spPr>
          <p:txBody>
            <a:bodyPr wrap="square" rtlCol="0">
              <a:spAutoFit/>
            </a:bodyPr>
            <a:lstStyle/>
            <a:p>
              <a:pPr algn="ctr"/>
              <a:r>
                <a:rPr lang="en-US" sz="1050"/>
                <a:t>Without Conf. Computing</a:t>
              </a:r>
            </a:p>
          </p:txBody>
        </p:sp>
        <p:sp>
          <p:nvSpPr>
            <p:cNvPr id="19" name="TextBox 18">
              <a:extLst>
                <a:ext uri="{FF2B5EF4-FFF2-40B4-BE49-F238E27FC236}">
                  <a16:creationId xmlns:a16="http://schemas.microsoft.com/office/drawing/2014/main" id="{324CD7D2-F7A2-CB59-D8C8-3B1CF4ED61BB}"/>
                </a:ext>
              </a:extLst>
            </p:cNvPr>
            <p:cNvSpPr txBox="1"/>
            <p:nvPr/>
          </p:nvSpPr>
          <p:spPr>
            <a:xfrm>
              <a:off x="2000865" y="1801675"/>
              <a:ext cx="919319" cy="415498"/>
            </a:xfrm>
            <a:prstGeom prst="rect">
              <a:avLst/>
            </a:prstGeom>
            <a:noFill/>
          </p:spPr>
          <p:txBody>
            <a:bodyPr wrap="square" rtlCol="0">
              <a:spAutoFit/>
            </a:bodyPr>
            <a:lstStyle/>
            <a:p>
              <a:pPr algn="ctr"/>
              <a:r>
                <a:rPr lang="en-US" sz="1050"/>
                <a:t>With Conf. Computing</a:t>
              </a:r>
            </a:p>
          </p:txBody>
        </p:sp>
        <p:cxnSp>
          <p:nvCxnSpPr>
            <p:cNvPr id="21" name="Straight Connector 20">
              <a:extLst>
                <a:ext uri="{FF2B5EF4-FFF2-40B4-BE49-F238E27FC236}">
                  <a16:creationId xmlns:a16="http://schemas.microsoft.com/office/drawing/2014/main" id="{820BBFC8-916E-17E7-FA46-32070CDB106C}"/>
                </a:ext>
              </a:extLst>
            </p:cNvPr>
            <p:cNvCxnSpPr>
              <a:cxnSpLocks/>
            </p:cNvCxnSpPr>
            <p:nvPr/>
          </p:nvCxnSpPr>
          <p:spPr>
            <a:xfrm>
              <a:off x="639096" y="2276169"/>
              <a:ext cx="242922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5886F6E2-4DF7-2184-9BEC-92CFAF4D7904}"/>
              </a:ext>
            </a:extLst>
          </p:cNvPr>
          <p:cNvSpPr txBox="1"/>
          <p:nvPr/>
        </p:nvSpPr>
        <p:spPr>
          <a:xfrm>
            <a:off x="4078646" y="3492110"/>
            <a:ext cx="1584327" cy="523220"/>
          </a:xfrm>
          <a:prstGeom prst="rect">
            <a:avLst/>
          </a:prstGeom>
          <a:solidFill>
            <a:schemeClr val="bg1"/>
          </a:solidFill>
        </p:spPr>
        <p:txBody>
          <a:bodyPr wrap="square" rtlCol="0">
            <a:spAutoFit/>
          </a:bodyPr>
          <a:lstStyle/>
          <a:p>
            <a:pPr algn="ctr"/>
            <a:r>
              <a:rPr lang="en-US" sz="2800"/>
              <a:t>Versus</a:t>
            </a:r>
          </a:p>
        </p:txBody>
      </p:sp>
      <p:pic>
        <p:nvPicPr>
          <p:cNvPr id="36" name="Picture 35">
            <a:extLst>
              <a:ext uri="{FF2B5EF4-FFF2-40B4-BE49-F238E27FC236}">
                <a16:creationId xmlns:a16="http://schemas.microsoft.com/office/drawing/2014/main" id="{F5388807-D7A2-98F5-9CD2-8FF5493709F0}"/>
              </a:ext>
            </a:extLst>
          </p:cNvPr>
          <p:cNvPicPr>
            <a:picLocks noChangeAspect="1"/>
          </p:cNvPicPr>
          <p:nvPr/>
        </p:nvPicPr>
        <p:blipFill rotWithShape="1">
          <a:blip r:embed="rId3"/>
          <a:srcRect r="2650" b="-7105"/>
          <a:stretch/>
        </p:blipFill>
        <p:spPr>
          <a:xfrm>
            <a:off x="6400799" y="2499168"/>
            <a:ext cx="5329081" cy="770485"/>
          </a:xfrm>
          <a:prstGeom prst="rect">
            <a:avLst/>
          </a:prstGeom>
        </p:spPr>
      </p:pic>
      <p:sp>
        <p:nvSpPr>
          <p:cNvPr id="37" name="Rectangle 36">
            <a:extLst>
              <a:ext uri="{FF2B5EF4-FFF2-40B4-BE49-F238E27FC236}">
                <a16:creationId xmlns:a16="http://schemas.microsoft.com/office/drawing/2014/main" id="{532E18EC-29A8-D83F-B828-9BA4F9A9FD35}"/>
              </a:ext>
            </a:extLst>
          </p:cNvPr>
          <p:cNvSpPr/>
          <p:nvPr/>
        </p:nvSpPr>
        <p:spPr>
          <a:xfrm>
            <a:off x="6555662" y="2552037"/>
            <a:ext cx="2246482"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Forego protections &amp; proceed</a:t>
            </a:r>
          </a:p>
        </p:txBody>
      </p:sp>
      <p:pic>
        <p:nvPicPr>
          <p:cNvPr id="38" name="Picture 37">
            <a:extLst>
              <a:ext uri="{FF2B5EF4-FFF2-40B4-BE49-F238E27FC236}">
                <a16:creationId xmlns:a16="http://schemas.microsoft.com/office/drawing/2014/main" id="{18DD6E5F-5B99-4C44-F136-A4A385B4F77C}"/>
              </a:ext>
            </a:extLst>
          </p:cNvPr>
          <p:cNvPicPr>
            <a:picLocks noChangeAspect="1"/>
          </p:cNvPicPr>
          <p:nvPr/>
        </p:nvPicPr>
        <p:blipFill rotWithShape="1">
          <a:blip r:embed="rId3"/>
          <a:srcRect r="2650" b="-7105"/>
          <a:stretch/>
        </p:blipFill>
        <p:spPr>
          <a:xfrm>
            <a:off x="6400799" y="3442184"/>
            <a:ext cx="5329081" cy="770485"/>
          </a:xfrm>
          <a:prstGeom prst="rect">
            <a:avLst/>
          </a:prstGeom>
        </p:spPr>
      </p:pic>
      <p:sp>
        <p:nvSpPr>
          <p:cNvPr id="39" name="Rectangle 38">
            <a:extLst>
              <a:ext uri="{FF2B5EF4-FFF2-40B4-BE49-F238E27FC236}">
                <a16:creationId xmlns:a16="http://schemas.microsoft.com/office/drawing/2014/main" id="{2E51E10A-54DF-3FD7-0F55-180A22F8A231}"/>
              </a:ext>
            </a:extLst>
          </p:cNvPr>
          <p:cNvSpPr/>
          <p:nvPr/>
        </p:nvSpPr>
        <p:spPr>
          <a:xfrm>
            <a:off x="6555662" y="3495053"/>
            <a:ext cx="3040622"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Data obfuscation</a:t>
            </a:r>
          </a:p>
        </p:txBody>
      </p:sp>
      <p:pic>
        <p:nvPicPr>
          <p:cNvPr id="40" name="Picture 39">
            <a:extLst>
              <a:ext uri="{FF2B5EF4-FFF2-40B4-BE49-F238E27FC236}">
                <a16:creationId xmlns:a16="http://schemas.microsoft.com/office/drawing/2014/main" id="{5838F99D-DC7A-3747-BA0B-2D116868BC28}"/>
              </a:ext>
            </a:extLst>
          </p:cNvPr>
          <p:cNvPicPr>
            <a:picLocks noChangeAspect="1"/>
          </p:cNvPicPr>
          <p:nvPr/>
        </p:nvPicPr>
        <p:blipFill rotWithShape="1">
          <a:blip r:embed="rId3"/>
          <a:srcRect r="2650" b="-7105"/>
          <a:stretch/>
        </p:blipFill>
        <p:spPr>
          <a:xfrm>
            <a:off x="6400799" y="4385201"/>
            <a:ext cx="5329081" cy="770485"/>
          </a:xfrm>
          <a:prstGeom prst="rect">
            <a:avLst/>
          </a:prstGeom>
        </p:spPr>
      </p:pic>
      <p:sp>
        <p:nvSpPr>
          <p:cNvPr id="41" name="Rectangle 40">
            <a:extLst>
              <a:ext uri="{FF2B5EF4-FFF2-40B4-BE49-F238E27FC236}">
                <a16:creationId xmlns:a16="http://schemas.microsoft.com/office/drawing/2014/main" id="{5F30D3E4-EC01-0308-CB28-D0E6D245D409}"/>
              </a:ext>
            </a:extLst>
          </p:cNvPr>
          <p:cNvSpPr/>
          <p:nvPr/>
        </p:nvSpPr>
        <p:spPr>
          <a:xfrm>
            <a:off x="6555662" y="4438070"/>
            <a:ext cx="3040622"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Employ a trusted third party or data escrow</a:t>
            </a:r>
          </a:p>
        </p:txBody>
      </p:sp>
      <p:pic>
        <p:nvPicPr>
          <p:cNvPr id="42" name="Picture 41">
            <a:extLst>
              <a:ext uri="{FF2B5EF4-FFF2-40B4-BE49-F238E27FC236}">
                <a16:creationId xmlns:a16="http://schemas.microsoft.com/office/drawing/2014/main" id="{2A491BF9-04F8-1BC0-11E6-CB95D186ECBF}"/>
              </a:ext>
            </a:extLst>
          </p:cNvPr>
          <p:cNvPicPr>
            <a:picLocks noChangeAspect="1"/>
          </p:cNvPicPr>
          <p:nvPr/>
        </p:nvPicPr>
        <p:blipFill rotWithShape="1">
          <a:blip r:embed="rId3"/>
          <a:srcRect r="2650" b="-7105"/>
          <a:stretch/>
        </p:blipFill>
        <p:spPr>
          <a:xfrm>
            <a:off x="6400799" y="5328218"/>
            <a:ext cx="5329081" cy="770485"/>
          </a:xfrm>
          <a:prstGeom prst="rect">
            <a:avLst/>
          </a:prstGeom>
        </p:spPr>
      </p:pic>
      <p:sp>
        <p:nvSpPr>
          <p:cNvPr id="43" name="Rectangle 42">
            <a:extLst>
              <a:ext uri="{FF2B5EF4-FFF2-40B4-BE49-F238E27FC236}">
                <a16:creationId xmlns:a16="http://schemas.microsoft.com/office/drawing/2014/main" id="{A58F1D30-29DC-C33C-4BF1-80833A6B1CA6}"/>
              </a:ext>
            </a:extLst>
          </p:cNvPr>
          <p:cNvSpPr/>
          <p:nvPr/>
        </p:nvSpPr>
        <p:spPr>
          <a:xfrm>
            <a:off x="6555663" y="5371255"/>
            <a:ext cx="3040622"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Wait for alternative Privacy Enhancing Technology</a:t>
            </a:r>
          </a:p>
        </p:txBody>
      </p:sp>
      <p:sp>
        <p:nvSpPr>
          <p:cNvPr id="6" name="TextBox 5">
            <a:extLst>
              <a:ext uri="{FF2B5EF4-FFF2-40B4-BE49-F238E27FC236}">
                <a16:creationId xmlns:a16="http://schemas.microsoft.com/office/drawing/2014/main" id="{EDC63894-A135-FF22-76F7-C16DC43F6090}"/>
              </a:ext>
            </a:extLst>
          </p:cNvPr>
          <p:cNvSpPr txBox="1"/>
          <p:nvPr/>
        </p:nvSpPr>
        <p:spPr>
          <a:xfrm>
            <a:off x="10059546" y="1617258"/>
            <a:ext cx="1591677" cy="600164"/>
          </a:xfrm>
          <a:prstGeom prst="rect">
            <a:avLst/>
          </a:prstGeom>
          <a:noFill/>
        </p:spPr>
        <p:txBody>
          <a:bodyPr wrap="square" rtlCol="0">
            <a:spAutoFit/>
          </a:bodyPr>
          <a:lstStyle/>
          <a:p>
            <a:pPr>
              <a:spcBef>
                <a:spcPts val="600"/>
              </a:spcBef>
            </a:pPr>
            <a:r>
              <a:rPr lang="en-US" sz="1400">
                <a:solidFill>
                  <a:srgbClr val="FF0000"/>
                </a:solidFill>
                <a:sym typeface="Wingdings" panose="05000000000000000000" pitchFamily="2" charset="2"/>
              </a:rPr>
              <a:t> Opportunity</a:t>
            </a:r>
          </a:p>
          <a:p>
            <a:pPr>
              <a:spcBef>
                <a:spcPts val="600"/>
              </a:spcBef>
            </a:pPr>
            <a:r>
              <a:rPr lang="en-US" sz="1400">
                <a:solidFill>
                  <a:srgbClr val="FF0000"/>
                </a:solidFill>
                <a:sym typeface="Wingdings" panose="05000000000000000000" pitchFamily="2" charset="2"/>
              </a:rPr>
              <a:t> Revenue</a:t>
            </a:r>
            <a:endParaRPr lang="en-US" sz="1400">
              <a:solidFill>
                <a:srgbClr val="FF0000"/>
              </a:solidFill>
            </a:endParaRPr>
          </a:p>
        </p:txBody>
      </p:sp>
      <p:sp>
        <p:nvSpPr>
          <p:cNvPr id="7" name="TextBox 6">
            <a:extLst>
              <a:ext uri="{FF2B5EF4-FFF2-40B4-BE49-F238E27FC236}">
                <a16:creationId xmlns:a16="http://schemas.microsoft.com/office/drawing/2014/main" id="{1A929C9A-0B7C-BAEC-9C51-577BDC42C2ED}"/>
              </a:ext>
            </a:extLst>
          </p:cNvPr>
          <p:cNvSpPr txBox="1"/>
          <p:nvPr/>
        </p:nvSpPr>
        <p:spPr>
          <a:xfrm>
            <a:off x="10059546" y="2691079"/>
            <a:ext cx="1591677" cy="307777"/>
          </a:xfrm>
          <a:prstGeom prst="rect">
            <a:avLst/>
          </a:prstGeom>
          <a:noFill/>
        </p:spPr>
        <p:txBody>
          <a:bodyPr wrap="square" rtlCol="0">
            <a:spAutoFit/>
          </a:bodyPr>
          <a:lstStyle/>
          <a:p>
            <a:pPr>
              <a:spcBef>
                <a:spcPts val="600"/>
              </a:spcBef>
            </a:pPr>
            <a:r>
              <a:rPr lang="en-US" sz="1400">
                <a:solidFill>
                  <a:srgbClr val="FF0000"/>
                </a:solidFill>
                <a:sym typeface="Wingdings" panose="05000000000000000000" pitchFamily="2" charset="2"/>
              </a:rPr>
              <a:t> Risk</a:t>
            </a:r>
            <a:endParaRPr lang="en-US" sz="1400">
              <a:solidFill>
                <a:srgbClr val="FF0000"/>
              </a:solidFill>
            </a:endParaRPr>
          </a:p>
        </p:txBody>
      </p:sp>
      <p:sp>
        <p:nvSpPr>
          <p:cNvPr id="8" name="TextBox 7">
            <a:extLst>
              <a:ext uri="{FF2B5EF4-FFF2-40B4-BE49-F238E27FC236}">
                <a16:creationId xmlns:a16="http://schemas.microsoft.com/office/drawing/2014/main" id="{DD7DA686-DA1E-80E6-46D1-1F600FB9E48C}"/>
              </a:ext>
            </a:extLst>
          </p:cNvPr>
          <p:cNvSpPr txBox="1"/>
          <p:nvPr/>
        </p:nvSpPr>
        <p:spPr>
          <a:xfrm>
            <a:off x="10059546" y="3503290"/>
            <a:ext cx="1591677" cy="600164"/>
          </a:xfrm>
          <a:prstGeom prst="rect">
            <a:avLst/>
          </a:prstGeom>
          <a:noFill/>
        </p:spPr>
        <p:txBody>
          <a:bodyPr wrap="square" rtlCol="0">
            <a:spAutoFit/>
          </a:bodyPr>
          <a:lstStyle/>
          <a:p>
            <a:pPr>
              <a:spcBef>
                <a:spcPts val="600"/>
              </a:spcBef>
            </a:pPr>
            <a:r>
              <a:rPr lang="en-US" sz="1400">
                <a:solidFill>
                  <a:srgbClr val="FF0000"/>
                </a:solidFill>
                <a:sym typeface="Wingdings" panose="05000000000000000000" pitchFamily="2" charset="2"/>
              </a:rPr>
              <a:t> Velocity</a:t>
            </a:r>
          </a:p>
          <a:p>
            <a:pPr>
              <a:spcBef>
                <a:spcPts val="600"/>
              </a:spcBef>
            </a:pPr>
            <a:r>
              <a:rPr lang="en-US" sz="1400">
                <a:solidFill>
                  <a:srgbClr val="FF0000"/>
                </a:solidFill>
                <a:sym typeface="Wingdings" panose="05000000000000000000" pitchFamily="2" charset="2"/>
              </a:rPr>
              <a:t> Data fidelity</a:t>
            </a:r>
            <a:endParaRPr lang="en-US" sz="1400">
              <a:solidFill>
                <a:srgbClr val="FF0000"/>
              </a:solidFill>
            </a:endParaRPr>
          </a:p>
        </p:txBody>
      </p:sp>
      <p:sp>
        <p:nvSpPr>
          <p:cNvPr id="9" name="TextBox 8">
            <a:extLst>
              <a:ext uri="{FF2B5EF4-FFF2-40B4-BE49-F238E27FC236}">
                <a16:creationId xmlns:a16="http://schemas.microsoft.com/office/drawing/2014/main" id="{3DC98095-1D08-F80E-185A-57CA20821074}"/>
              </a:ext>
            </a:extLst>
          </p:cNvPr>
          <p:cNvSpPr txBox="1"/>
          <p:nvPr/>
        </p:nvSpPr>
        <p:spPr>
          <a:xfrm>
            <a:off x="10059546" y="4446307"/>
            <a:ext cx="1591677" cy="600164"/>
          </a:xfrm>
          <a:prstGeom prst="rect">
            <a:avLst/>
          </a:prstGeom>
          <a:noFill/>
        </p:spPr>
        <p:txBody>
          <a:bodyPr wrap="square" rtlCol="0">
            <a:spAutoFit/>
          </a:bodyPr>
          <a:lstStyle/>
          <a:p>
            <a:pPr>
              <a:spcBef>
                <a:spcPts val="600"/>
              </a:spcBef>
            </a:pPr>
            <a:r>
              <a:rPr lang="en-US" sz="1400">
                <a:solidFill>
                  <a:srgbClr val="FF0000"/>
                </a:solidFill>
                <a:sym typeface="Wingdings" panose="05000000000000000000" pitchFamily="2" charset="2"/>
              </a:rPr>
              <a:t> Cost</a:t>
            </a:r>
          </a:p>
          <a:p>
            <a:pPr>
              <a:spcBef>
                <a:spcPts val="600"/>
              </a:spcBef>
            </a:pPr>
            <a:r>
              <a:rPr lang="en-US" sz="1400">
                <a:solidFill>
                  <a:srgbClr val="FF0000"/>
                </a:solidFill>
                <a:sym typeface="Wingdings" panose="05000000000000000000" pitchFamily="2" charset="2"/>
              </a:rPr>
              <a:t> Velocity</a:t>
            </a:r>
            <a:endParaRPr lang="en-US" sz="1400">
              <a:solidFill>
                <a:srgbClr val="FF0000"/>
              </a:solidFill>
            </a:endParaRPr>
          </a:p>
        </p:txBody>
      </p:sp>
      <p:sp>
        <p:nvSpPr>
          <p:cNvPr id="10" name="TextBox 9">
            <a:extLst>
              <a:ext uri="{FF2B5EF4-FFF2-40B4-BE49-F238E27FC236}">
                <a16:creationId xmlns:a16="http://schemas.microsoft.com/office/drawing/2014/main" id="{7AB6F693-1428-84E6-B718-154942FF1084}"/>
              </a:ext>
            </a:extLst>
          </p:cNvPr>
          <p:cNvSpPr txBox="1"/>
          <p:nvPr/>
        </p:nvSpPr>
        <p:spPr>
          <a:xfrm>
            <a:off x="10059546" y="5379492"/>
            <a:ext cx="1591677" cy="600164"/>
          </a:xfrm>
          <a:prstGeom prst="rect">
            <a:avLst/>
          </a:prstGeom>
          <a:noFill/>
        </p:spPr>
        <p:txBody>
          <a:bodyPr wrap="square" rtlCol="0">
            <a:spAutoFit/>
          </a:bodyPr>
          <a:lstStyle/>
          <a:p>
            <a:pPr>
              <a:spcBef>
                <a:spcPts val="600"/>
              </a:spcBef>
            </a:pPr>
            <a:r>
              <a:rPr lang="en-US" sz="1400">
                <a:solidFill>
                  <a:srgbClr val="FF0000"/>
                </a:solidFill>
                <a:sym typeface="Wingdings" panose="05000000000000000000" pitchFamily="2" charset="2"/>
              </a:rPr>
              <a:t> Performance</a:t>
            </a:r>
          </a:p>
          <a:p>
            <a:pPr>
              <a:spcBef>
                <a:spcPts val="600"/>
              </a:spcBef>
            </a:pPr>
            <a:r>
              <a:rPr lang="en-US" sz="1400">
                <a:solidFill>
                  <a:srgbClr val="FF0000"/>
                </a:solidFill>
                <a:sym typeface="Wingdings" panose="05000000000000000000" pitchFamily="2" charset="2"/>
              </a:rPr>
              <a:t> Velocity</a:t>
            </a:r>
            <a:endParaRPr lang="en-US" sz="1400">
              <a:solidFill>
                <a:srgbClr val="FF0000"/>
              </a:solidFill>
            </a:endParaRPr>
          </a:p>
        </p:txBody>
      </p:sp>
    </p:spTree>
    <p:extLst>
      <p:ext uri="{BB962C8B-B14F-4D97-AF65-F5344CB8AC3E}">
        <p14:creationId xmlns:p14="http://schemas.microsoft.com/office/powerpoint/2010/main" val="28418469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0637-2F76-D44B-B5B1-DC04273A0B70}"/>
              </a:ext>
            </a:extLst>
          </p:cNvPr>
          <p:cNvSpPr>
            <a:spLocks noGrp="1"/>
          </p:cNvSpPr>
          <p:nvPr>
            <p:ph type="title"/>
          </p:nvPr>
        </p:nvSpPr>
        <p:spPr/>
        <p:txBody>
          <a:bodyPr/>
          <a:lstStyle/>
          <a:p>
            <a:r>
              <a:rPr lang="en-US"/>
              <a:t>Factors Affecting Confidential Computing Performance</a:t>
            </a:r>
          </a:p>
        </p:txBody>
      </p:sp>
      <p:sp>
        <p:nvSpPr>
          <p:cNvPr id="3" name="Rectangle 2">
            <a:extLst>
              <a:ext uri="{FF2B5EF4-FFF2-40B4-BE49-F238E27FC236}">
                <a16:creationId xmlns:a16="http://schemas.microsoft.com/office/drawing/2014/main" id="{33B4184A-EBAF-56FC-3963-2D6D973820C9}"/>
              </a:ext>
            </a:extLst>
          </p:cNvPr>
          <p:cNvSpPr/>
          <p:nvPr/>
        </p:nvSpPr>
        <p:spPr>
          <a:xfrm>
            <a:off x="740272" y="1850710"/>
            <a:ext cx="2395049" cy="85185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ectangle 3">
            <a:extLst>
              <a:ext uri="{FF2B5EF4-FFF2-40B4-BE49-F238E27FC236}">
                <a16:creationId xmlns:a16="http://schemas.microsoft.com/office/drawing/2014/main" id="{01BA18B5-2D88-7638-76DD-A8F6698953FA}"/>
              </a:ext>
            </a:extLst>
          </p:cNvPr>
          <p:cNvSpPr/>
          <p:nvPr/>
        </p:nvSpPr>
        <p:spPr>
          <a:xfrm>
            <a:off x="859922" y="1955639"/>
            <a:ext cx="2188077" cy="641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Confidential Data</a:t>
            </a:r>
          </a:p>
          <a:p>
            <a:pPr algn="ctr">
              <a:spcBef>
                <a:spcPts val="800"/>
              </a:spcBef>
            </a:pPr>
            <a:r>
              <a:rPr lang="en-US" sz="1200">
                <a:solidFill>
                  <a:schemeClr val="tx2"/>
                </a:solidFill>
                <a:latin typeface="IntelOne Display Regular" panose="020B0503020203020204" pitchFamily="34" charset="0"/>
              </a:rPr>
              <a:t>Trusted Application Code</a:t>
            </a:r>
          </a:p>
        </p:txBody>
      </p:sp>
      <p:sp>
        <p:nvSpPr>
          <p:cNvPr id="5" name="Rectangle 4">
            <a:extLst>
              <a:ext uri="{FF2B5EF4-FFF2-40B4-BE49-F238E27FC236}">
                <a16:creationId xmlns:a16="http://schemas.microsoft.com/office/drawing/2014/main" id="{D2996C90-1E45-0824-FFDB-39AC67B6BDEC}"/>
              </a:ext>
            </a:extLst>
          </p:cNvPr>
          <p:cNvSpPr/>
          <p:nvPr/>
        </p:nvSpPr>
        <p:spPr>
          <a:xfrm>
            <a:off x="1254322" y="3010689"/>
            <a:ext cx="1846957" cy="49451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Untrusted Application Code</a:t>
            </a:r>
          </a:p>
        </p:txBody>
      </p:sp>
      <p:sp>
        <p:nvSpPr>
          <p:cNvPr id="7" name="Rectangle 6">
            <a:extLst>
              <a:ext uri="{FF2B5EF4-FFF2-40B4-BE49-F238E27FC236}">
                <a16:creationId xmlns:a16="http://schemas.microsoft.com/office/drawing/2014/main" id="{B9D2997F-7C9A-78FF-048A-140E78206F14}"/>
              </a:ext>
            </a:extLst>
          </p:cNvPr>
          <p:cNvSpPr/>
          <p:nvPr/>
        </p:nvSpPr>
        <p:spPr>
          <a:xfrm>
            <a:off x="859922" y="3634498"/>
            <a:ext cx="2188077" cy="64199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Guest OS</a:t>
            </a:r>
          </a:p>
        </p:txBody>
      </p:sp>
      <p:sp>
        <p:nvSpPr>
          <p:cNvPr id="8" name="Rectangle 7">
            <a:extLst>
              <a:ext uri="{FF2B5EF4-FFF2-40B4-BE49-F238E27FC236}">
                <a16:creationId xmlns:a16="http://schemas.microsoft.com/office/drawing/2014/main" id="{B62DEC98-B93C-ED75-6AE0-6693B906DD53}"/>
              </a:ext>
            </a:extLst>
          </p:cNvPr>
          <p:cNvSpPr/>
          <p:nvPr/>
        </p:nvSpPr>
        <p:spPr>
          <a:xfrm>
            <a:off x="859922" y="4405789"/>
            <a:ext cx="2188077" cy="49451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Hypervisor</a:t>
            </a:r>
          </a:p>
        </p:txBody>
      </p:sp>
      <p:cxnSp>
        <p:nvCxnSpPr>
          <p:cNvPr id="10" name="Straight Arrow Connector 9">
            <a:extLst>
              <a:ext uri="{FF2B5EF4-FFF2-40B4-BE49-F238E27FC236}">
                <a16:creationId xmlns:a16="http://schemas.microsoft.com/office/drawing/2014/main" id="{E4E7C383-B46A-EE6A-3900-C76BEAB851A1}"/>
              </a:ext>
            </a:extLst>
          </p:cNvPr>
          <p:cNvCxnSpPr>
            <a:cxnSpLocks/>
          </p:cNvCxnSpPr>
          <p:nvPr/>
        </p:nvCxnSpPr>
        <p:spPr>
          <a:xfrm>
            <a:off x="965200" y="2519680"/>
            <a:ext cx="0" cy="2616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B96B956-EC61-4539-CF30-7E16709281CA}"/>
              </a:ext>
            </a:extLst>
          </p:cNvPr>
          <p:cNvCxnSpPr>
            <a:cxnSpLocks/>
          </p:cNvCxnSpPr>
          <p:nvPr/>
        </p:nvCxnSpPr>
        <p:spPr>
          <a:xfrm flipV="1">
            <a:off x="1158240" y="2418080"/>
            <a:ext cx="0" cy="2697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25C437-790C-1883-6798-F0C55B5F96B6}"/>
              </a:ext>
            </a:extLst>
          </p:cNvPr>
          <p:cNvCxnSpPr>
            <a:cxnSpLocks/>
          </p:cNvCxnSpPr>
          <p:nvPr/>
        </p:nvCxnSpPr>
        <p:spPr>
          <a:xfrm>
            <a:off x="2794000" y="2519680"/>
            <a:ext cx="0" cy="491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85F8F3-A776-49EE-F7F3-9CAE9A83F65A}"/>
              </a:ext>
            </a:extLst>
          </p:cNvPr>
          <p:cNvCxnSpPr>
            <a:cxnSpLocks/>
          </p:cNvCxnSpPr>
          <p:nvPr/>
        </p:nvCxnSpPr>
        <p:spPr>
          <a:xfrm flipV="1">
            <a:off x="2987040" y="2418080"/>
            <a:ext cx="0" cy="592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Explosion: 8 Points 17">
            <a:extLst>
              <a:ext uri="{FF2B5EF4-FFF2-40B4-BE49-F238E27FC236}">
                <a16:creationId xmlns:a16="http://schemas.microsoft.com/office/drawing/2014/main" id="{03F300B3-A53F-EE5A-BAA3-19D31E5CA9C2}"/>
              </a:ext>
            </a:extLst>
          </p:cNvPr>
          <p:cNvSpPr>
            <a:spLocks noChangeAspect="1"/>
          </p:cNvSpPr>
          <p:nvPr/>
        </p:nvSpPr>
        <p:spPr>
          <a:xfrm>
            <a:off x="841618" y="2538609"/>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xplosion: 8 Points 19">
            <a:extLst>
              <a:ext uri="{FF2B5EF4-FFF2-40B4-BE49-F238E27FC236}">
                <a16:creationId xmlns:a16="http://schemas.microsoft.com/office/drawing/2014/main" id="{E719D22C-B275-E11F-22DC-291CFA0380CE}"/>
              </a:ext>
            </a:extLst>
          </p:cNvPr>
          <p:cNvSpPr>
            <a:spLocks noChangeAspect="1"/>
          </p:cNvSpPr>
          <p:nvPr/>
        </p:nvSpPr>
        <p:spPr>
          <a:xfrm>
            <a:off x="1043940" y="2537821"/>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xplosion: 8 Points 20">
            <a:extLst>
              <a:ext uri="{FF2B5EF4-FFF2-40B4-BE49-F238E27FC236}">
                <a16:creationId xmlns:a16="http://schemas.microsoft.com/office/drawing/2014/main" id="{A4E0AE2B-E17D-CED1-21EE-DD995E4FDDF5}"/>
              </a:ext>
            </a:extLst>
          </p:cNvPr>
          <p:cNvSpPr>
            <a:spLocks noChangeAspect="1"/>
          </p:cNvSpPr>
          <p:nvPr/>
        </p:nvSpPr>
        <p:spPr>
          <a:xfrm>
            <a:off x="2676022" y="2538483"/>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xplosion: 8 Points 21">
            <a:extLst>
              <a:ext uri="{FF2B5EF4-FFF2-40B4-BE49-F238E27FC236}">
                <a16:creationId xmlns:a16="http://schemas.microsoft.com/office/drawing/2014/main" id="{0A58F1FE-E658-EFAA-9849-92E762D0087D}"/>
              </a:ext>
            </a:extLst>
          </p:cNvPr>
          <p:cNvSpPr>
            <a:spLocks noChangeAspect="1"/>
          </p:cNvSpPr>
          <p:nvPr/>
        </p:nvSpPr>
        <p:spPr>
          <a:xfrm>
            <a:off x="2878344" y="2537695"/>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57CC293-5622-BF94-58E1-E60ECA079D52}"/>
              </a:ext>
            </a:extLst>
          </p:cNvPr>
          <p:cNvSpPr/>
          <p:nvPr/>
        </p:nvSpPr>
        <p:spPr>
          <a:xfrm>
            <a:off x="3762870" y="1850709"/>
            <a:ext cx="2475370" cy="2425781"/>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4" name="Rectangle 23">
            <a:extLst>
              <a:ext uri="{FF2B5EF4-FFF2-40B4-BE49-F238E27FC236}">
                <a16:creationId xmlns:a16="http://schemas.microsoft.com/office/drawing/2014/main" id="{C81B1813-F0CB-2C62-5C38-7C8C9DCD5EE7}"/>
              </a:ext>
            </a:extLst>
          </p:cNvPr>
          <p:cNvSpPr/>
          <p:nvPr/>
        </p:nvSpPr>
        <p:spPr>
          <a:xfrm>
            <a:off x="3882520" y="1955640"/>
            <a:ext cx="2261457" cy="222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IntelOne Display Regular" panose="020B0503020203020204" pitchFamily="34" charset="0"/>
            </a:endParaRPr>
          </a:p>
        </p:txBody>
      </p:sp>
      <p:sp>
        <p:nvSpPr>
          <p:cNvPr id="27" name="Rectangle 26">
            <a:extLst>
              <a:ext uri="{FF2B5EF4-FFF2-40B4-BE49-F238E27FC236}">
                <a16:creationId xmlns:a16="http://schemas.microsoft.com/office/drawing/2014/main" id="{C090611A-A4BA-F825-F42E-D8218E576964}"/>
              </a:ext>
            </a:extLst>
          </p:cNvPr>
          <p:cNvSpPr/>
          <p:nvPr/>
        </p:nvSpPr>
        <p:spPr>
          <a:xfrm>
            <a:off x="3882520" y="4405789"/>
            <a:ext cx="2185416" cy="49451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Hypervisor</a:t>
            </a:r>
          </a:p>
        </p:txBody>
      </p:sp>
      <p:cxnSp>
        <p:nvCxnSpPr>
          <p:cNvPr id="28" name="Straight Arrow Connector 27">
            <a:extLst>
              <a:ext uri="{FF2B5EF4-FFF2-40B4-BE49-F238E27FC236}">
                <a16:creationId xmlns:a16="http://schemas.microsoft.com/office/drawing/2014/main" id="{2FAEA4FF-138C-4E4E-44E5-B339068566A2}"/>
              </a:ext>
            </a:extLst>
          </p:cNvPr>
          <p:cNvCxnSpPr>
            <a:cxnSpLocks/>
          </p:cNvCxnSpPr>
          <p:nvPr/>
        </p:nvCxnSpPr>
        <p:spPr>
          <a:xfrm>
            <a:off x="4199494" y="3972560"/>
            <a:ext cx="0" cy="1163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848DB60-F92D-CA8B-4225-FA2BF307B4DA}"/>
              </a:ext>
            </a:extLst>
          </p:cNvPr>
          <p:cNvCxnSpPr>
            <a:cxnSpLocks/>
          </p:cNvCxnSpPr>
          <p:nvPr/>
        </p:nvCxnSpPr>
        <p:spPr>
          <a:xfrm flipV="1">
            <a:off x="4392534" y="3870960"/>
            <a:ext cx="0" cy="1265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Explosion: 8 Points 31">
            <a:extLst>
              <a:ext uri="{FF2B5EF4-FFF2-40B4-BE49-F238E27FC236}">
                <a16:creationId xmlns:a16="http://schemas.microsoft.com/office/drawing/2014/main" id="{2FB761DB-612D-FA00-7836-8BC5F81517BF}"/>
              </a:ext>
            </a:extLst>
          </p:cNvPr>
          <p:cNvSpPr>
            <a:spLocks noChangeAspect="1"/>
          </p:cNvSpPr>
          <p:nvPr/>
        </p:nvSpPr>
        <p:spPr>
          <a:xfrm>
            <a:off x="4085194" y="4124828"/>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48B55111-F885-23B5-BA0C-6C0FC7B53056}"/>
              </a:ext>
            </a:extLst>
          </p:cNvPr>
          <p:cNvSpPr>
            <a:spLocks noChangeAspect="1"/>
          </p:cNvSpPr>
          <p:nvPr/>
        </p:nvSpPr>
        <p:spPr>
          <a:xfrm>
            <a:off x="4287516" y="4124040"/>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152739-7DF4-E9F9-B277-033B064DE8F8}"/>
              </a:ext>
            </a:extLst>
          </p:cNvPr>
          <p:cNvSpPr/>
          <p:nvPr/>
        </p:nvSpPr>
        <p:spPr>
          <a:xfrm>
            <a:off x="3986137" y="2042523"/>
            <a:ext cx="2063134" cy="2748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Confidential Data</a:t>
            </a:r>
          </a:p>
        </p:txBody>
      </p:sp>
      <p:sp>
        <p:nvSpPr>
          <p:cNvPr id="37" name="Rectangle 36">
            <a:extLst>
              <a:ext uri="{FF2B5EF4-FFF2-40B4-BE49-F238E27FC236}">
                <a16:creationId xmlns:a16="http://schemas.microsoft.com/office/drawing/2014/main" id="{07DB5E24-8F37-60F9-18BB-E47BACFCA2DB}"/>
              </a:ext>
            </a:extLst>
          </p:cNvPr>
          <p:cNvSpPr/>
          <p:nvPr/>
        </p:nvSpPr>
        <p:spPr>
          <a:xfrm>
            <a:off x="3986137" y="2444874"/>
            <a:ext cx="972500" cy="848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Trusted Application</a:t>
            </a:r>
          </a:p>
        </p:txBody>
      </p:sp>
      <p:sp>
        <p:nvSpPr>
          <p:cNvPr id="38" name="Rectangle 37">
            <a:extLst>
              <a:ext uri="{FF2B5EF4-FFF2-40B4-BE49-F238E27FC236}">
                <a16:creationId xmlns:a16="http://schemas.microsoft.com/office/drawing/2014/main" id="{1931732C-F442-6CBD-DD6A-A1049454E363}"/>
              </a:ext>
            </a:extLst>
          </p:cNvPr>
          <p:cNvSpPr/>
          <p:nvPr/>
        </p:nvSpPr>
        <p:spPr>
          <a:xfrm>
            <a:off x="5065636" y="2444874"/>
            <a:ext cx="972500" cy="848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Trusted Application</a:t>
            </a:r>
          </a:p>
        </p:txBody>
      </p:sp>
      <p:sp>
        <p:nvSpPr>
          <p:cNvPr id="39" name="Rectangle 38">
            <a:extLst>
              <a:ext uri="{FF2B5EF4-FFF2-40B4-BE49-F238E27FC236}">
                <a16:creationId xmlns:a16="http://schemas.microsoft.com/office/drawing/2014/main" id="{AF60121A-1593-B090-A457-490B145E9E37}"/>
              </a:ext>
            </a:extLst>
          </p:cNvPr>
          <p:cNvSpPr/>
          <p:nvPr/>
        </p:nvSpPr>
        <p:spPr>
          <a:xfrm>
            <a:off x="4006102" y="3422329"/>
            <a:ext cx="2019533" cy="6419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Guest OS</a:t>
            </a:r>
          </a:p>
        </p:txBody>
      </p:sp>
      <p:sp>
        <p:nvSpPr>
          <p:cNvPr id="43" name="TextBox 42">
            <a:extLst>
              <a:ext uri="{FF2B5EF4-FFF2-40B4-BE49-F238E27FC236}">
                <a16:creationId xmlns:a16="http://schemas.microsoft.com/office/drawing/2014/main" id="{C9E89CFC-334D-68EB-95FC-C397962DEB7A}"/>
              </a:ext>
            </a:extLst>
          </p:cNvPr>
          <p:cNvSpPr txBox="1"/>
          <p:nvPr/>
        </p:nvSpPr>
        <p:spPr>
          <a:xfrm>
            <a:off x="1038860" y="1421516"/>
            <a:ext cx="1805940" cy="369332"/>
          </a:xfrm>
          <a:prstGeom prst="rect">
            <a:avLst/>
          </a:prstGeom>
          <a:noFill/>
        </p:spPr>
        <p:txBody>
          <a:bodyPr wrap="square" rtlCol="0">
            <a:spAutoFit/>
          </a:bodyPr>
          <a:lstStyle/>
          <a:p>
            <a:pPr algn="ctr"/>
            <a:r>
              <a:rPr lang="en-US"/>
              <a:t>Intel SGX</a:t>
            </a:r>
          </a:p>
        </p:txBody>
      </p:sp>
      <p:sp>
        <p:nvSpPr>
          <p:cNvPr id="44" name="TextBox 43">
            <a:extLst>
              <a:ext uri="{FF2B5EF4-FFF2-40B4-BE49-F238E27FC236}">
                <a16:creationId xmlns:a16="http://schemas.microsoft.com/office/drawing/2014/main" id="{7259DADB-2BD9-19F3-616B-ADEA094D8BB4}"/>
              </a:ext>
            </a:extLst>
          </p:cNvPr>
          <p:cNvSpPr txBox="1"/>
          <p:nvPr/>
        </p:nvSpPr>
        <p:spPr>
          <a:xfrm>
            <a:off x="4104772" y="1421516"/>
            <a:ext cx="1805940" cy="369332"/>
          </a:xfrm>
          <a:prstGeom prst="rect">
            <a:avLst/>
          </a:prstGeom>
          <a:noFill/>
        </p:spPr>
        <p:txBody>
          <a:bodyPr wrap="square" rtlCol="0">
            <a:spAutoFit/>
          </a:bodyPr>
          <a:lstStyle/>
          <a:p>
            <a:pPr algn="ctr"/>
            <a:r>
              <a:rPr lang="en-US"/>
              <a:t>Intel TDX</a:t>
            </a:r>
          </a:p>
        </p:txBody>
      </p:sp>
      <p:sp>
        <p:nvSpPr>
          <p:cNvPr id="45" name="TextBox 44">
            <a:extLst>
              <a:ext uri="{FF2B5EF4-FFF2-40B4-BE49-F238E27FC236}">
                <a16:creationId xmlns:a16="http://schemas.microsoft.com/office/drawing/2014/main" id="{B278A0F0-1F25-CDA0-9FCF-2365B8ED8A62}"/>
              </a:ext>
            </a:extLst>
          </p:cNvPr>
          <p:cNvSpPr txBox="1"/>
          <p:nvPr/>
        </p:nvSpPr>
        <p:spPr>
          <a:xfrm>
            <a:off x="7080124" y="1790848"/>
            <a:ext cx="4380354" cy="3247043"/>
          </a:xfrm>
          <a:prstGeom prst="rect">
            <a:avLst/>
          </a:prstGeom>
          <a:noFill/>
        </p:spPr>
        <p:txBody>
          <a:bodyPr wrap="square" rtlCol="0">
            <a:spAutoFit/>
          </a:bodyPr>
          <a:lstStyle/>
          <a:p>
            <a:r>
              <a:rPr lang="en-US"/>
              <a:t>Trust Boundary entry/exit cycles are main cause of performance impact</a:t>
            </a:r>
          </a:p>
          <a:p>
            <a:pPr>
              <a:spcBef>
                <a:spcPts val="1200"/>
              </a:spcBef>
            </a:pPr>
            <a:r>
              <a:rPr lang="en-US"/>
              <a:t>Application optimizations can minimize number of entry/exits and reduce performance impact, including:</a:t>
            </a:r>
          </a:p>
          <a:p>
            <a:pPr marL="285750" indent="-285750">
              <a:spcBef>
                <a:spcPts val="600"/>
              </a:spcBef>
              <a:buFont typeface="Arial" panose="020B0604020202020204" pitchFamily="34" charset="0"/>
              <a:buChar char="•"/>
            </a:pPr>
            <a:r>
              <a:rPr lang="en-US" sz="1600"/>
              <a:t>Consolidate I/O operations </a:t>
            </a:r>
          </a:p>
          <a:p>
            <a:pPr marL="285750" indent="-285750">
              <a:spcBef>
                <a:spcPts val="600"/>
              </a:spcBef>
              <a:buFont typeface="Arial" panose="020B0604020202020204" pitchFamily="34" charset="0"/>
              <a:buChar char="•"/>
            </a:pPr>
            <a:r>
              <a:rPr lang="en-US" sz="1600"/>
              <a:t>Increase data batch sizes</a:t>
            </a:r>
          </a:p>
          <a:p>
            <a:pPr marL="285750" indent="-285750">
              <a:spcBef>
                <a:spcPts val="600"/>
              </a:spcBef>
              <a:buFont typeface="Arial" panose="020B0604020202020204" pitchFamily="34" charset="0"/>
              <a:buChar char="•"/>
            </a:pPr>
            <a:r>
              <a:rPr lang="en-US" sz="1600"/>
              <a:t>Increase Intel SGX enclave size</a:t>
            </a:r>
          </a:p>
          <a:p>
            <a:pPr marL="285750" indent="-285750">
              <a:spcBef>
                <a:spcPts val="600"/>
              </a:spcBef>
              <a:buFont typeface="Arial" panose="020B0604020202020204" pitchFamily="34" charset="0"/>
              <a:buChar char="•"/>
            </a:pPr>
            <a:r>
              <a:rPr lang="en-US" sz="1600"/>
              <a:t>Increase cores per instance</a:t>
            </a:r>
          </a:p>
          <a:p>
            <a:pPr marL="285750" indent="-285750">
              <a:spcBef>
                <a:spcPts val="600"/>
              </a:spcBef>
              <a:buFont typeface="Arial" panose="020B0604020202020204" pitchFamily="34" charset="0"/>
              <a:buChar char="•"/>
            </a:pPr>
            <a:r>
              <a:rPr lang="en-US" sz="1600"/>
              <a:t>Bring linked services inside trust boundary</a:t>
            </a:r>
          </a:p>
        </p:txBody>
      </p:sp>
      <p:sp>
        <p:nvSpPr>
          <p:cNvPr id="46" name="TextBox 45">
            <a:extLst>
              <a:ext uri="{FF2B5EF4-FFF2-40B4-BE49-F238E27FC236}">
                <a16:creationId xmlns:a16="http://schemas.microsoft.com/office/drawing/2014/main" id="{081A6802-37AF-32BD-6456-65362177B60F}"/>
              </a:ext>
            </a:extLst>
          </p:cNvPr>
          <p:cNvSpPr txBox="1"/>
          <p:nvPr/>
        </p:nvSpPr>
        <p:spPr>
          <a:xfrm>
            <a:off x="261620" y="5136402"/>
            <a:ext cx="1818640" cy="600164"/>
          </a:xfrm>
          <a:prstGeom prst="rect">
            <a:avLst/>
          </a:prstGeom>
          <a:noFill/>
        </p:spPr>
        <p:txBody>
          <a:bodyPr wrap="square" rtlCol="0">
            <a:spAutoFit/>
          </a:bodyPr>
          <a:lstStyle/>
          <a:p>
            <a:pPr algn="ctr"/>
            <a:r>
              <a:rPr lang="en-US" sz="1100"/>
              <a:t>I/O devices</a:t>
            </a:r>
          </a:p>
          <a:p>
            <a:pPr algn="ctr"/>
            <a:r>
              <a:rPr lang="en-US" sz="1100"/>
              <a:t>Linked services</a:t>
            </a:r>
          </a:p>
          <a:p>
            <a:pPr algn="ctr"/>
            <a:r>
              <a:rPr lang="en-US" sz="1100"/>
              <a:t>Other containers or VMs</a:t>
            </a:r>
          </a:p>
        </p:txBody>
      </p:sp>
      <p:sp>
        <p:nvSpPr>
          <p:cNvPr id="49" name="TextBox 48">
            <a:extLst>
              <a:ext uri="{FF2B5EF4-FFF2-40B4-BE49-F238E27FC236}">
                <a16:creationId xmlns:a16="http://schemas.microsoft.com/office/drawing/2014/main" id="{67CA68A9-FF8C-EB03-DEEC-238E9F400099}"/>
              </a:ext>
            </a:extLst>
          </p:cNvPr>
          <p:cNvSpPr txBox="1"/>
          <p:nvPr/>
        </p:nvSpPr>
        <p:spPr>
          <a:xfrm>
            <a:off x="3378196" y="5136402"/>
            <a:ext cx="1818640" cy="600164"/>
          </a:xfrm>
          <a:prstGeom prst="rect">
            <a:avLst/>
          </a:prstGeom>
          <a:noFill/>
        </p:spPr>
        <p:txBody>
          <a:bodyPr wrap="square" rtlCol="0">
            <a:spAutoFit/>
          </a:bodyPr>
          <a:lstStyle/>
          <a:p>
            <a:pPr algn="ctr"/>
            <a:r>
              <a:rPr lang="en-US" sz="1100"/>
              <a:t>I/O devices</a:t>
            </a:r>
          </a:p>
          <a:p>
            <a:pPr algn="ctr"/>
            <a:r>
              <a:rPr lang="en-US" sz="1100"/>
              <a:t>Linked services</a:t>
            </a:r>
          </a:p>
          <a:p>
            <a:pPr algn="ctr"/>
            <a:r>
              <a:rPr lang="en-US" sz="1100"/>
              <a:t>Other containers or VMs</a:t>
            </a:r>
          </a:p>
        </p:txBody>
      </p:sp>
      <p:sp>
        <p:nvSpPr>
          <p:cNvPr id="53" name="TextBox 52">
            <a:extLst>
              <a:ext uri="{FF2B5EF4-FFF2-40B4-BE49-F238E27FC236}">
                <a16:creationId xmlns:a16="http://schemas.microsoft.com/office/drawing/2014/main" id="{2C8FBA7A-2A83-0321-823A-13CF8C88C642}"/>
              </a:ext>
            </a:extLst>
          </p:cNvPr>
          <p:cNvSpPr txBox="1"/>
          <p:nvPr/>
        </p:nvSpPr>
        <p:spPr>
          <a:xfrm rot="16200000">
            <a:off x="5433289" y="2958452"/>
            <a:ext cx="1818640" cy="261610"/>
          </a:xfrm>
          <a:prstGeom prst="rect">
            <a:avLst/>
          </a:prstGeom>
          <a:noFill/>
        </p:spPr>
        <p:txBody>
          <a:bodyPr wrap="square" rtlCol="0">
            <a:spAutoFit/>
          </a:bodyPr>
          <a:lstStyle/>
          <a:p>
            <a:pPr algn="ctr"/>
            <a:r>
              <a:rPr lang="en-US" sz="1100"/>
              <a:t>Trust Boundary</a:t>
            </a:r>
          </a:p>
        </p:txBody>
      </p:sp>
      <p:sp>
        <p:nvSpPr>
          <p:cNvPr id="54" name="TextBox 53">
            <a:extLst>
              <a:ext uri="{FF2B5EF4-FFF2-40B4-BE49-F238E27FC236}">
                <a16:creationId xmlns:a16="http://schemas.microsoft.com/office/drawing/2014/main" id="{B9D203F9-CC04-16FA-25E8-77F67C4F85AB}"/>
              </a:ext>
            </a:extLst>
          </p:cNvPr>
          <p:cNvSpPr txBox="1"/>
          <p:nvPr/>
        </p:nvSpPr>
        <p:spPr>
          <a:xfrm rot="16200000">
            <a:off x="-286850" y="2145830"/>
            <a:ext cx="1818640" cy="261610"/>
          </a:xfrm>
          <a:prstGeom prst="rect">
            <a:avLst/>
          </a:prstGeom>
          <a:noFill/>
        </p:spPr>
        <p:txBody>
          <a:bodyPr wrap="square" rtlCol="0">
            <a:spAutoFit/>
          </a:bodyPr>
          <a:lstStyle/>
          <a:p>
            <a:pPr algn="ctr"/>
            <a:r>
              <a:rPr lang="en-US" sz="1100"/>
              <a:t>Trust Boundary</a:t>
            </a:r>
          </a:p>
        </p:txBody>
      </p:sp>
    </p:spTree>
    <p:extLst>
      <p:ext uri="{BB962C8B-B14F-4D97-AF65-F5344CB8AC3E}">
        <p14:creationId xmlns:p14="http://schemas.microsoft.com/office/powerpoint/2010/main" val="164195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Freeform: Shape 37">
            <a:extLst>
              <a:ext uri="{FF2B5EF4-FFF2-40B4-BE49-F238E27FC236}">
                <a16:creationId xmlns:a16="http://schemas.microsoft.com/office/drawing/2014/main" id="{2EB40D5A-6434-DCE7-CFA8-A65A18E520C8}"/>
              </a:ext>
            </a:extLst>
          </p:cNvPr>
          <p:cNvSpPr/>
          <p:nvPr/>
        </p:nvSpPr>
        <p:spPr>
          <a:xfrm>
            <a:off x="6035493" y="3768620"/>
            <a:ext cx="854493" cy="553997"/>
          </a:xfrm>
          <a:custGeom>
            <a:avLst/>
            <a:gdLst>
              <a:gd name="connsiteX0" fmla="*/ 0 w 462116"/>
              <a:gd name="connsiteY0" fmla="*/ 68826 h 383458"/>
              <a:gd name="connsiteX1" fmla="*/ 0 w 462116"/>
              <a:gd name="connsiteY1" fmla="*/ 0 h 383458"/>
              <a:gd name="connsiteX2" fmla="*/ 462116 w 462116"/>
              <a:gd name="connsiteY2" fmla="*/ 0 h 383458"/>
              <a:gd name="connsiteX3" fmla="*/ 462116 w 462116"/>
              <a:gd name="connsiteY3" fmla="*/ 383458 h 383458"/>
              <a:gd name="connsiteX0" fmla="*/ 0 w 467761"/>
              <a:gd name="connsiteY0" fmla="*/ 558826 h 558826"/>
              <a:gd name="connsiteX1" fmla="*/ 5645 w 467761"/>
              <a:gd name="connsiteY1" fmla="*/ 0 h 558826"/>
              <a:gd name="connsiteX2" fmla="*/ 467761 w 467761"/>
              <a:gd name="connsiteY2" fmla="*/ 0 h 558826"/>
              <a:gd name="connsiteX3" fmla="*/ 467761 w 467761"/>
              <a:gd name="connsiteY3" fmla="*/ 383458 h 558826"/>
              <a:gd name="connsiteX0" fmla="*/ 0 w 467761"/>
              <a:gd name="connsiteY0" fmla="*/ 558826 h 558826"/>
              <a:gd name="connsiteX1" fmla="*/ 5645 w 467761"/>
              <a:gd name="connsiteY1" fmla="*/ 0 h 558826"/>
              <a:gd name="connsiteX2" fmla="*/ 467761 w 467761"/>
              <a:gd name="connsiteY2" fmla="*/ 0 h 558826"/>
              <a:gd name="connsiteX3" fmla="*/ 467761 w 467761"/>
              <a:gd name="connsiteY3" fmla="*/ 267764 h 558826"/>
              <a:gd name="connsiteX0" fmla="*/ 828 w 468589"/>
              <a:gd name="connsiteY0" fmla="*/ 558826 h 558826"/>
              <a:gd name="connsiteX1" fmla="*/ 508 w 468589"/>
              <a:gd name="connsiteY1" fmla="*/ 0 h 558826"/>
              <a:gd name="connsiteX2" fmla="*/ 468589 w 468589"/>
              <a:gd name="connsiteY2" fmla="*/ 0 h 558826"/>
              <a:gd name="connsiteX3" fmla="*/ 468589 w 468589"/>
              <a:gd name="connsiteY3" fmla="*/ 267764 h 558826"/>
            </a:gdLst>
            <a:ahLst/>
            <a:cxnLst>
              <a:cxn ang="0">
                <a:pos x="connsiteX0" y="connsiteY0"/>
              </a:cxn>
              <a:cxn ang="0">
                <a:pos x="connsiteX1" y="connsiteY1"/>
              </a:cxn>
              <a:cxn ang="0">
                <a:pos x="connsiteX2" y="connsiteY2"/>
              </a:cxn>
              <a:cxn ang="0">
                <a:pos x="connsiteX3" y="connsiteY3"/>
              </a:cxn>
            </a:cxnLst>
            <a:rect l="l" t="t" r="r" b="b"/>
            <a:pathLst>
              <a:path w="468589" h="558826">
                <a:moveTo>
                  <a:pt x="828" y="558826"/>
                </a:moveTo>
                <a:cubicBezTo>
                  <a:pt x="2710" y="372551"/>
                  <a:pt x="-1374" y="186275"/>
                  <a:pt x="508" y="0"/>
                </a:cubicBezTo>
                <a:lnTo>
                  <a:pt x="468589" y="0"/>
                </a:lnTo>
                <a:lnTo>
                  <a:pt x="468589" y="267764"/>
                </a:ln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5" name="Freeform: Shape 44">
            <a:extLst>
              <a:ext uri="{FF2B5EF4-FFF2-40B4-BE49-F238E27FC236}">
                <a16:creationId xmlns:a16="http://schemas.microsoft.com/office/drawing/2014/main" id="{C6F64891-197A-3127-A7FC-27C43428D3D9}"/>
              </a:ext>
            </a:extLst>
          </p:cNvPr>
          <p:cNvSpPr/>
          <p:nvPr/>
        </p:nvSpPr>
        <p:spPr>
          <a:xfrm>
            <a:off x="3992937" y="4546924"/>
            <a:ext cx="859618" cy="367931"/>
          </a:xfrm>
          <a:custGeom>
            <a:avLst/>
            <a:gdLst>
              <a:gd name="connsiteX0" fmla="*/ 0 w 810491"/>
              <a:gd name="connsiteY0" fmla="*/ 322118 h 322118"/>
              <a:gd name="connsiteX1" fmla="*/ 0 w 810491"/>
              <a:gd name="connsiteY1" fmla="*/ 0 h 322118"/>
              <a:gd name="connsiteX2" fmla="*/ 810491 w 810491"/>
              <a:gd name="connsiteY2" fmla="*/ 0 h 322118"/>
              <a:gd name="connsiteX3" fmla="*/ 810491 w 810491"/>
              <a:gd name="connsiteY3" fmla="*/ 197428 h 322118"/>
            </a:gdLst>
            <a:ahLst/>
            <a:cxnLst>
              <a:cxn ang="0">
                <a:pos x="connsiteX0" y="connsiteY0"/>
              </a:cxn>
              <a:cxn ang="0">
                <a:pos x="connsiteX1" y="connsiteY1"/>
              </a:cxn>
              <a:cxn ang="0">
                <a:pos x="connsiteX2" y="connsiteY2"/>
              </a:cxn>
              <a:cxn ang="0">
                <a:pos x="connsiteX3" y="connsiteY3"/>
              </a:cxn>
            </a:cxnLst>
            <a:rect l="l" t="t" r="r" b="b"/>
            <a:pathLst>
              <a:path w="810491" h="322118">
                <a:moveTo>
                  <a:pt x="0" y="322118"/>
                </a:moveTo>
                <a:lnTo>
                  <a:pt x="0" y="0"/>
                </a:lnTo>
                <a:lnTo>
                  <a:pt x="810491" y="0"/>
                </a:lnTo>
                <a:lnTo>
                  <a:pt x="810491" y="197428"/>
                </a:ln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6" name="Chart 15">
            <a:extLst>
              <a:ext uri="{FF2B5EF4-FFF2-40B4-BE49-F238E27FC236}">
                <a16:creationId xmlns:a16="http://schemas.microsoft.com/office/drawing/2014/main" id="{DA1E6188-C963-4982-4D32-A8D55DA252C7}"/>
              </a:ext>
            </a:extLst>
          </p:cNvPr>
          <p:cNvGraphicFramePr>
            <a:graphicFrameLocks/>
          </p:cNvGraphicFramePr>
          <p:nvPr/>
        </p:nvGraphicFramePr>
        <p:xfrm>
          <a:off x="2930237" y="2101997"/>
          <a:ext cx="6743699" cy="302430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11346C-F245-C6BD-54D7-C68C5746B811}"/>
              </a:ext>
            </a:extLst>
          </p:cNvPr>
          <p:cNvSpPr>
            <a:spLocks noGrp="1"/>
          </p:cNvSpPr>
          <p:nvPr>
            <p:ph type="title"/>
          </p:nvPr>
        </p:nvSpPr>
        <p:spPr>
          <a:xfrm>
            <a:off x="361336" y="88350"/>
            <a:ext cx="11270226" cy="1199822"/>
          </a:xfrm>
        </p:spPr>
        <p:txBody>
          <a:bodyPr/>
          <a:lstStyle/>
          <a:p>
            <a:r>
              <a:rPr lang="en-US"/>
              <a:t>Measured Performance Gain vs. Prior Generation</a:t>
            </a:r>
            <a:br>
              <a:rPr lang="en-US"/>
            </a:br>
            <a:r>
              <a:rPr lang="en-US" sz="2800"/>
              <a:t>AI Image Recognition while Adding Intel® SGX</a:t>
            </a:r>
            <a:endParaRPr lang="en-US"/>
          </a:p>
        </p:txBody>
      </p:sp>
      <p:sp>
        <p:nvSpPr>
          <p:cNvPr id="11" name="TextBox 10">
            <a:extLst>
              <a:ext uri="{FF2B5EF4-FFF2-40B4-BE49-F238E27FC236}">
                <a16:creationId xmlns:a16="http://schemas.microsoft.com/office/drawing/2014/main" id="{E04B6A2E-F368-3565-B1A9-CD1AA63817CA}"/>
              </a:ext>
            </a:extLst>
          </p:cNvPr>
          <p:cNvSpPr txBox="1"/>
          <p:nvPr/>
        </p:nvSpPr>
        <p:spPr>
          <a:xfrm rot="16200000">
            <a:off x="664689" y="3245942"/>
            <a:ext cx="2949677" cy="646331"/>
          </a:xfrm>
          <a:prstGeom prst="rect">
            <a:avLst/>
          </a:prstGeom>
          <a:noFill/>
        </p:spPr>
        <p:txBody>
          <a:bodyPr wrap="square" rtlCol="0">
            <a:spAutoFit/>
          </a:bodyPr>
          <a:lstStyle/>
          <a:p>
            <a:pPr algn="ctr"/>
            <a:r>
              <a:rPr lang="en-US" sz="1400"/>
              <a:t>Performance – Images/Second</a:t>
            </a:r>
          </a:p>
          <a:p>
            <a:pPr algn="ctr"/>
            <a:r>
              <a:rPr lang="en-US" sz="1100"/>
              <a:t>TensorFlow - ResNet50</a:t>
            </a:r>
          </a:p>
          <a:p>
            <a:pPr algn="ctr"/>
            <a:r>
              <a:rPr lang="en-US" sz="1100"/>
              <a:t>(Higher is Better)</a:t>
            </a:r>
          </a:p>
        </p:txBody>
      </p:sp>
      <p:sp>
        <p:nvSpPr>
          <p:cNvPr id="12" name="TextBox 11">
            <a:extLst>
              <a:ext uri="{FF2B5EF4-FFF2-40B4-BE49-F238E27FC236}">
                <a16:creationId xmlns:a16="http://schemas.microsoft.com/office/drawing/2014/main" id="{A86404B8-00E9-9F35-A70B-3DF2AAE2523E}"/>
              </a:ext>
            </a:extLst>
          </p:cNvPr>
          <p:cNvSpPr txBox="1"/>
          <p:nvPr/>
        </p:nvSpPr>
        <p:spPr>
          <a:xfrm>
            <a:off x="3638459" y="5267329"/>
            <a:ext cx="1504336" cy="600164"/>
          </a:xfrm>
          <a:prstGeom prst="rect">
            <a:avLst/>
          </a:prstGeom>
          <a:noFill/>
        </p:spPr>
        <p:txBody>
          <a:bodyPr wrap="square" rtlCol="0">
            <a:spAutoFit/>
          </a:bodyPr>
          <a:lstStyle/>
          <a:p>
            <a:pPr algn="ctr"/>
            <a:r>
              <a:rPr lang="en-US" sz="1100"/>
              <a:t>Intel® AVX-512</a:t>
            </a:r>
          </a:p>
          <a:p>
            <a:pPr algn="ctr"/>
            <a:r>
              <a:rPr lang="en-US" sz="1100"/>
              <a:t>FP32</a:t>
            </a:r>
          </a:p>
          <a:p>
            <a:pPr algn="ctr"/>
            <a:r>
              <a:rPr lang="en-US" sz="1100"/>
              <a:t>Batch Size 64</a:t>
            </a:r>
          </a:p>
        </p:txBody>
      </p:sp>
      <p:sp>
        <p:nvSpPr>
          <p:cNvPr id="14" name="TextBox 13">
            <a:extLst>
              <a:ext uri="{FF2B5EF4-FFF2-40B4-BE49-F238E27FC236}">
                <a16:creationId xmlns:a16="http://schemas.microsoft.com/office/drawing/2014/main" id="{AE2B774E-1F07-214B-B65D-8F86E90935E0}"/>
              </a:ext>
            </a:extLst>
          </p:cNvPr>
          <p:cNvSpPr txBox="1"/>
          <p:nvPr/>
        </p:nvSpPr>
        <p:spPr>
          <a:xfrm>
            <a:off x="5716046" y="5267329"/>
            <a:ext cx="1504336" cy="600164"/>
          </a:xfrm>
          <a:prstGeom prst="rect">
            <a:avLst/>
          </a:prstGeom>
          <a:noFill/>
        </p:spPr>
        <p:txBody>
          <a:bodyPr wrap="square" rtlCol="0">
            <a:spAutoFit/>
          </a:bodyPr>
          <a:lstStyle/>
          <a:p>
            <a:pPr algn="ctr"/>
            <a:r>
              <a:rPr lang="en-US" sz="1100"/>
              <a:t>Intel® DL Boost</a:t>
            </a:r>
          </a:p>
          <a:p>
            <a:pPr algn="ctr"/>
            <a:r>
              <a:rPr lang="en-US" sz="1100"/>
              <a:t>Int8</a:t>
            </a:r>
          </a:p>
          <a:p>
            <a:pPr algn="ctr"/>
            <a:r>
              <a:rPr lang="en-US" sz="1100"/>
              <a:t>Batch Size 116</a:t>
            </a:r>
          </a:p>
        </p:txBody>
      </p:sp>
      <p:sp>
        <p:nvSpPr>
          <p:cNvPr id="15" name="TextBox 14">
            <a:extLst>
              <a:ext uri="{FF2B5EF4-FFF2-40B4-BE49-F238E27FC236}">
                <a16:creationId xmlns:a16="http://schemas.microsoft.com/office/drawing/2014/main" id="{AF076B9C-2A1A-8DA4-C2C6-C2CD1394077E}"/>
              </a:ext>
            </a:extLst>
          </p:cNvPr>
          <p:cNvSpPr txBox="1"/>
          <p:nvPr/>
        </p:nvSpPr>
        <p:spPr>
          <a:xfrm>
            <a:off x="7565030" y="5267329"/>
            <a:ext cx="1895279" cy="954107"/>
          </a:xfrm>
          <a:prstGeom prst="rect">
            <a:avLst/>
          </a:prstGeom>
          <a:noFill/>
        </p:spPr>
        <p:txBody>
          <a:bodyPr wrap="square" rtlCol="0">
            <a:spAutoFit/>
          </a:bodyPr>
          <a:lstStyle/>
          <a:p>
            <a:pPr algn="ctr"/>
            <a:r>
              <a:rPr lang="en-US" sz="1100"/>
              <a:t>Intel® AMX</a:t>
            </a:r>
          </a:p>
          <a:p>
            <a:pPr algn="ctr"/>
            <a:r>
              <a:rPr lang="en-US" sz="1100"/>
              <a:t>Int8</a:t>
            </a:r>
          </a:p>
          <a:p>
            <a:pPr algn="ctr"/>
            <a:r>
              <a:rPr lang="en-US" sz="1100"/>
              <a:t>Batch Size 116</a:t>
            </a:r>
          </a:p>
          <a:p>
            <a:pPr algn="ctr">
              <a:spcBef>
                <a:spcPts val="600"/>
              </a:spcBef>
            </a:pPr>
            <a:r>
              <a:rPr lang="en-US" sz="900"/>
              <a:t>Note:  Intel® AMX not available on 3</a:t>
            </a:r>
            <a:r>
              <a:rPr lang="en-US" sz="900" baseline="30000"/>
              <a:t>rd</a:t>
            </a:r>
            <a:r>
              <a:rPr lang="en-US" sz="900"/>
              <a:t> Gen Intel Xeon Scalable</a:t>
            </a:r>
          </a:p>
        </p:txBody>
      </p:sp>
      <p:sp>
        <p:nvSpPr>
          <p:cNvPr id="17" name="TextBox 16">
            <a:extLst>
              <a:ext uri="{FF2B5EF4-FFF2-40B4-BE49-F238E27FC236}">
                <a16:creationId xmlns:a16="http://schemas.microsoft.com/office/drawing/2014/main" id="{28F1C446-1693-5EE0-5632-57B7F84B6FD3}"/>
              </a:ext>
            </a:extLst>
          </p:cNvPr>
          <p:cNvSpPr txBox="1"/>
          <p:nvPr/>
        </p:nvSpPr>
        <p:spPr>
          <a:xfrm>
            <a:off x="6230010" y="3508426"/>
            <a:ext cx="642630" cy="253916"/>
          </a:xfrm>
          <a:prstGeom prst="rect">
            <a:avLst/>
          </a:prstGeom>
          <a:noFill/>
        </p:spPr>
        <p:txBody>
          <a:bodyPr wrap="square" rtlCol="0">
            <a:spAutoFit/>
          </a:bodyPr>
          <a:lstStyle/>
          <a:p>
            <a:pPr algn="ctr"/>
            <a:r>
              <a:rPr lang="en-US" sz="1050"/>
              <a:t>+22%</a:t>
            </a:r>
          </a:p>
        </p:txBody>
      </p:sp>
      <p:sp>
        <p:nvSpPr>
          <p:cNvPr id="27" name="TextBox 26">
            <a:extLst>
              <a:ext uri="{FF2B5EF4-FFF2-40B4-BE49-F238E27FC236}">
                <a16:creationId xmlns:a16="http://schemas.microsoft.com/office/drawing/2014/main" id="{8C181D40-F515-1AE7-5C0D-D19A73324339}"/>
              </a:ext>
            </a:extLst>
          </p:cNvPr>
          <p:cNvSpPr txBox="1"/>
          <p:nvPr/>
        </p:nvSpPr>
        <p:spPr>
          <a:xfrm>
            <a:off x="4218788" y="3717914"/>
            <a:ext cx="1190721" cy="553998"/>
          </a:xfrm>
          <a:prstGeom prst="rect">
            <a:avLst/>
          </a:prstGeom>
          <a:solidFill>
            <a:schemeClr val="bg1"/>
          </a:solidFill>
        </p:spPr>
        <p:txBody>
          <a:bodyPr wrap="square" rtlCol="0">
            <a:spAutoFit/>
          </a:bodyPr>
          <a:lstStyle/>
          <a:p>
            <a:pPr algn="ctr"/>
            <a:r>
              <a:rPr lang="en-US" sz="1000"/>
              <a:t>Gen-to-Gen gain  while adding Intel SGX</a:t>
            </a:r>
          </a:p>
        </p:txBody>
      </p:sp>
      <p:grpSp>
        <p:nvGrpSpPr>
          <p:cNvPr id="34" name="Group 33">
            <a:extLst>
              <a:ext uri="{FF2B5EF4-FFF2-40B4-BE49-F238E27FC236}">
                <a16:creationId xmlns:a16="http://schemas.microsoft.com/office/drawing/2014/main" id="{873E0F38-3982-9FFC-1C58-336DE6FA1534}"/>
              </a:ext>
            </a:extLst>
          </p:cNvPr>
          <p:cNvGrpSpPr/>
          <p:nvPr/>
        </p:nvGrpSpPr>
        <p:grpSpPr>
          <a:xfrm>
            <a:off x="2087304" y="1420430"/>
            <a:ext cx="9125443" cy="461665"/>
            <a:chOff x="2087304" y="1263114"/>
            <a:chExt cx="9125443" cy="461665"/>
          </a:xfrm>
        </p:grpSpPr>
        <p:grpSp>
          <p:nvGrpSpPr>
            <p:cNvPr id="32" name="Group 31">
              <a:extLst>
                <a:ext uri="{FF2B5EF4-FFF2-40B4-BE49-F238E27FC236}">
                  <a16:creationId xmlns:a16="http://schemas.microsoft.com/office/drawing/2014/main" id="{A2F23DFF-E78E-80E3-4C69-51341B79C0C6}"/>
                </a:ext>
              </a:extLst>
            </p:cNvPr>
            <p:cNvGrpSpPr/>
            <p:nvPr/>
          </p:nvGrpSpPr>
          <p:grpSpPr>
            <a:xfrm>
              <a:off x="5205162" y="1263114"/>
              <a:ext cx="2925852" cy="461665"/>
              <a:chOff x="4965295" y="1259669"/>
              <a:chExt cx="2925852" cy="461665"/>
            </a:xfrm>
          </p:grpSpPr>
          <p:sp>
            <p:nvSpPr>
              <p:cNvPr id="6" name="Rectangle 5">
                <a:extLst>
                  <a:ext uri="{FF2B5EF4-FFF2-40B4-BE49-F238E27FC236}">
                    <a16:creationId xmlns:a16="http://schemas.microsoft.com/office/drawing/2014/main" id="{B7E5E656-4C89-6F98-350D-66F5466360FD}"/>
                  </a:ext>
                </a:extLst>
              </p:cNvPr>
              <p:cNvSpPr/>
              <p:nvPr/>
            </p:nvSpPr>
            <p:spPr>
              <a:xfrm>
                <a:off x="4965295" y="1316675"/>
                <a:ext cx="162987" cy="16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9F699701-C0A1-40B2-0D15-DAB8C962D94B}"/>
                  </a:ext>
                </a:extLst>
              </p:cNvPr>
              <p:cNvSpPr txBox="1"/>
              <p:nvPr/>
            </p:nvSpPr>
            <p:spPr>
              <a:xfrm>
                <a:off x="5128282" y="1259669"/>
                <a:ext cx="2762865" cy="461665"/>
              </a:xfrm>
              <a:prstGeom prst="rect">
                <a:avLst/>
              </a:prstGeom>
              <a:noFill/>
            </p:spPr>
            <p:txBody>
              <a:bodyPr wrap="square" rtlCol="0">
                <a:spAutoFit/>
              </a:bodyPr>
              <a:lstStyle/>
              <a:p>
                <a:r>
                  <a:rPr lang="en-US" sz="1200"/>
                  <a:t>= Performance </a:t>
                </a:r>
                <a:r>
                  <a:rPr lang="en-US" sz="1200" b="1"/>
                  <a:t>without Intel SGX</a:t>
                </a:r>
              </a:p>
              <a:p>
                <a:r>
                  <a:rPr lang="en-US" sz="1200" b="1"/>
                  <a:t>4</a:t>
                </a:r>
                <a:r>
                  <a:rPr lang="en-US" sz="1200" b="1" baseline="30000"/>
                  <a:t>th</a:t>
                </a:r>
                <a:r>
                  <a:rPr lang="en-US" sz="1200" b="1"/>
                  <a:t> Gen </a:t>
                </a:r>
                <a:r>
                  <a:rPr lang="en-US" sz="1200"/>
                  <a:t>Intel® Xeon® Scalable</a:t>
                </a:r>
              </a:p>
            </p:txBody>
          </p:sp>
        </p:grpSp>
        <p:grpSp>
          <p:nvGrpSpPr>
            <p:cNvPr id="33" name="Group 32">
              <a:extLst>
                <a:ext uri="{FF2B5EF4-FFF2-40B4-BE49-F238E27FC236}">
                  <a16:creationId xmlns:a16="http://schemas.microsoft.com/office/drawing/2014/main" id="{40A7AC32-36C9-CA25-1579-7068791833D1}"/>
                </a:ext>
              </a:extLst>
            </p:cNvPr>
            <p:cNvGrpSpPr/>
            <p:nvPr/>
          </p:nvGrpSpPr>
          <p:grpSpPr>
            <a:xfrm>
              <a:off x="8323020" y="1263114"/>
              <a:ext cx="2889727" cy="461665"/>
              <a:chOff x="8323020" y="1259669"/>
              <a:chExt cx="2889727" cy="461665"/>
            </a:xfrm>
          </p:grpSpPr>
          <p:sp>
            <p:nvSpPr>
              <p:cNvPr id="7" name="Rectangle 6">
                <a:extLst>
                  <a:ext uri="{FF2B5EF4-FFF2-40B4-BE49-F238E27FC236}">
                    <a16:creationId xmlns:a16="http://schemas.microsoft.com/office/drawing/2014/main" id="{864F4C55-47E7-044C-4DD9-99BBE232F1DD}"/>
                  </a:ext>
                </a:extLst>
              </p:cNvPr>
              <p:cNvSpPr/>
              <p:nvPr/>
            </p:nvSpPr>
            <p:spPr>
              <a:xfrm>
                <a:off x="8323020" y="1316675"/>
                <a:ext cx="162987" cy="162987"/>
              </a:xfrm>
              <a:prstGeom prst="rect">
                <a:avLst/>
              </a:prstGeom>
              <a:solidFill>
                <a:srgbClr val="FF8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4A63AD3-8DA3-F46A-B2FA-185476F08B69}"/>
                  </a:ext>
                </a:extLst>
              </p:cNvPr>
              <p:cNvSpPr txBox="1"/>
              <p:nvPr/>
            </p:nvSpPr>
            <p:spPr>
              <a:xfrm>
                <a:off x="8449882" y="1259669"/>
                <a:ext cx="2762865" cy="461665"/>
              </a:xfrm>
              <a:prstGeom prst="rect">
                <a:avLst/>
              </a:prstGeom>
              <a:noFill/>
            </p:spPr>
            <p:txBody>
              <a:bodyPr wrap="square" rtlCol="0">
                <a:spAutoFit/>
              </a:bodyPr>
              <a:lstStyle/>
              <a:p>
                <a:r>
                  <a:rPr lang="en-US" sz="1200"/>
                  <a:t>= Performance </a:t>
                </a:r>
                <a:r>
                  <a:rPr lang="en-US" sz="1200" b="1"/>
                  <a:t>with Intel SGX</a:t>
                </a:r>
              </a:p>
              <a:p>
                <a:r>
                  <a:rPr lang="en-US" sz="1200" b="1"/>
                  <a:t>4</a:t>
                </a:r>
                <a:r>
                  <a:rPr lang="en-US" sz="1200" b="1" baseline="30000"/>
                  <a:t>th</a:t>
                </a:r>
                <a:r>
                  <a:rPr lang="en-US" sz="1200" b="1"/>
                  <a:t> Gen </a:t>
                </a:r>
                <a:r>
                  <a:rPr lang="en-US" sz="1200"/>
                  <a:t>Intel® Xeon® Scalable</a:t>
                </a:r>
              </a:p>
            </p:txBody>
          </p:sp>
        </p:grpSp>
        <p:grpSp>
          <p:nvGrpSpPr>
            <p:cNvPr id="31" name="Group 30">
              <a:extLst>
                <a:ext uri="{FF2B5EF4-FFF2-40B4-BE49-F238E27FC236}">
                  <a16:creationId xmlns:a16="http://schemas.microsoft.com/office/drawing/2014/main" id="{D491E30B-DAC0-3729-85C0-85B45D04F951}"/>
                </a:ext>
              </a:extLst>
            </p:cNvPr>
            <p:cNvGrpSpPr/>
            <p:nvPr/>
          </p:nvGrpSpPr>
          <p:grpSpPr>
            <a:xfrm>
              <a:off x="2087304" y="1263114"/>
              <a:ext cx="2925852" cy="461665"/>
              <a:chOff x="2087304" y="1266558"/>
              <a:chExt cx="2925852" cy="461665"/>
            </a:xfrm>
          </p:grpSpPr>
          <p:sp>
            <p:nvSpPr>
              <p:cNvPr id="29" name="Rectangle 28">
                <a:extLst>
                  <a:ext uri="{FF2B5EF4-FFF2-40B4-BE49-F238E27FC236}">
                    <a16:creationId xmlns:a16="http://schemas.microsoft.com/office/drawing/2014/main" id="{0498DD62-41A9-9088-169D-6486C6BA028D}"/>
                  </a:ext>
                </a:extLst>
              </p:cNvPr>
              <p:cNvSpPr/>
              <p:nvPr/>
            </p:nvSpPr>
            <p:spPr>
              <a:xfrm>
                <a:off x="2087304" y="1323564"/>
                <a:ext cx="162987" cy="1629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id="{BE884BD4-6240-9BAE-B972-3A23704DBB1E}"/>
                  </a:ext>
                </a:extLst>
              </p:cNvPr>
              <p:cNvSpPr txBox="1"/>
              <p:nvPr/>
            </p:nvSpPr>
            <p:spPr>
              <a:xfrm>
                <a:off x="2250291" y="1266558"/>
                <a:ext cx="2762865" cy="461665"/>
              </a:xfrm>
              <a:prstGeom prst="rect">
                <a:avLst/>
              </a:prstGeom>
              <a:noFill/>
            </p:spPr>
            <p:txBody>
              <a:bodyPr wrap="square" rtlCol="0">
                <a:spAutoFit/>
              </a:bodyPr>
              <a:lstStyle/>
              <a:p>
                <a:r>
                  <a:rPr lang="en-US" sz="1200"/>
                  <a:t>= Performance </a:t>
                </a:r>
                <a:r>
                  <a:rPr lang="en-US" sz="1200" b="1"/>
                  <a:t>without Intel SGX</a:t>
                </a:r>
              </a:p>
              <a:p>
                <a:r>
                  <a:rPr lang="en-US" sz="1200" b="1"/>
                  <a:t>3</a:t>
                </a:r>
                <a:r>
                  <a:rPr lang="en-US" sz="1200" b="1" baseline="30000"/>
                  <a:t>rd </a:t>
                </a:r>
                <a:r>
                  <a:rPr lang="en-US" sz="1200" b="1"/>
                  <a:t>Gen </a:t>
                </a:r>
                <a:r>
                  <a:rPr lang="en-US" sz="1200"/>
                  <a:t>Intel® Xeon® Scalable</a:t>
                </a:r>
              </a:p>
            </p:txBody>
          </p:sp>
        </p:grpSp>
      </p:grpSp>
      <p:sp>
        <p:nvSpPr>
          <p:cNvPr id="35" name="TextBox 34">
            <a:extLst>
              <a:ext uri="{FF2B5EF4-FFF2-40B4-BE49-F238E27FC236}">
                <a16:creationId xmlns:a16="http://schemas.microsoft.com/office/drawing/2014/main" id="{49212D72-EB50-8498-315B-32FC9447B386}"/>
              </a:ext>
            </a:extLst>
          </p:cNvPr>
          <p:cNvSpPr txBox="1"/>
          <p:nvPr/>
        </p:nvSpPr>
        <p:spPr>
          <a:xfrm>
            <a:off x="5896622" y="2243020"/>
            <a:ext cx="666777" cy="253916"/>
          </a:xfrm>
          <a:prstGeom prst="rect">
            <a:avLst/>
          </a:prstGeom>
          <a:noFill/>
        </p:spPr>
        <p:txBody>
          <a:bodyPr wrap="square" rtlCol="0">
            <a:spAutoFit/>
          </a:bodyPr>
          <a:lstStyle/>
          <a:p>
            <a:pPr algn="ctr"/>
            <a:r>
              <a:rPr lang="en-US" sz="1050"/>
              <a:t>&gt;10X</a:t>
            </a:r>
          </a:p>
        </p:txBody>
      </p:sp>
      <p:sp>
        <p:nvSpPr>
          <p:cNvPr id="36" name="TextBox 35">
            <a:extLst>
              <a:ext uri="{FF2B5EF4-FFF2-40B4-BE49-F238E27FC236}">
                <a16:creationId xmlns:a16="http://schemas.microsoft.com/office/drawing/2014/main" id="{59149AA4-08A2-E151-9782-67FD3A7D88F0}"/>
              </a:ext>
            </a:extLst>
          </p:cNvPr>
          <p:cNvSpPr txBox="1"/>
          <p:nvPr/>
        </p:nvSpPr>
        <p:spPr>
          <a:xfrm>
            <a:off x="4116748" y="4278944"/>
            <a:ext cx="666777" cy="253916"/>
          </a:xfrm>
          <a:prstGeom prst="rect">
            <a:avLst/>
          </a:prstGeom>
          <a:noFill/>
        </p:spPr>
        <p:txBody>
          <a:bodyPr wrap="square" rtlCol="0">
            <a:spAutoFit/>
          </a:bodyPr>
          <a:lstStyle/>
          <a:p>
            <a:pPr algn="ctr"/>
            <a:r>
              <a:rPr lang="en-US" sz="1050"/>
              <a:t>+28%</a:t>
            </a:r>
          </a:p>
        </p:txBody>
      </p:sp>
      <p:sp>
        <p:nvSpPr>
          <p:cNvPr id="18" name="Freeform: Shape 17">
            <a:extLst>
              <a:ext uri="{FF2B5EF4-FFF2-40B4-BE49-F238E27FC236}">
                <a16:creationId xmlns:a16="http://schemas.microsoft.com/office/drawing/2014/main" id="{D37EBDA4-6994-05D7-3C5B-6A13F2B63EA2}"/>
              </a:ext>
            </a:extLst>
          </p:cNvPr>
          <p:cNvSpPr/>
          <p:nvPr/>
        </p:nvSpPr>
        <p:spPr>
          <a:xfrm>
            <a:off x="3893757" y="2496936"/>
            <a:ext cx="5052816" cy="2276897"/>
          </a:xfrm>
          <a:custGeom>
            <a:avLst/>
            <a:gdLst>
              <a:gd name="connsiteX0" fmla="*/ 0 w 810491"/>
              <a:gd name="connsiteY0" fmla="*/ 322118 h 322118"/>
              <a:gd name="connsiteX1" fmla="*/ 0 w 810491"/>
              <a:gd name="connsiteY1" fmla="*/ 0 h 322118"/>
              <a:gd name="connsiteX2" fmla="*/ 810491 w 810491"/>
              <a:gd name="connsiteY2" fmla="*/ 0 h 322118"/>
              <a:gd name="connsiteX3" fmla="*/ 810491 w 810491"/>
              <a:gd name="connsiteY3" fmla="*/ 197428 h 322118"/>
              <a:gd name="connsiteX0" fmla="*/ 1761 w 810491"/>
              <a:gd name="connsiteY0" fmla="*/ 983645 h 983645"/>
              <a:gd name="connsiteX1" fmla="*/ 0 w 810491"/>
              <a:gd name="connsiteY1" fmla="*/ 0 h 983645"/>
              <a:gd name="connsiteX2" fmla="*/ 810491 w 810491"/>
              <a:gd name="connsiteY2" fmla="*/ 0 h 983645"/>
              <a:gd name="connsiteX3" fmla="*/ 810491 w 810491"/>
              <a:gd name="connsiteY3" fmla="*/ 197428 h 983645"/>
              <a:gd name="connsiteX0" fmla="*/ 0 w 812253"/>
              <a:gd name="connsiteY0" fmla="*/ 983645 h 983645"/>
              <a:gd name="connsiteX1" fmla="*/ 1762 w 812253"/>
              <a:gd name="connsiteY1" fmla="*/ 0 h 983645"/>
              <a:gd name="connsiteX2" fmla="*/ 812253 w 812253"/>
              <a:gd name="connsiteY2" fmla="*/ 0 h 983645"/>
              <a:gd name="connsiteX3" fmla="*/ 812253 w 812253"/>
              <a:gd name="connsiteY3" fmla="*/ 197428 h 983645"/>
              <a:gd name="connsiteX0" fmla="*/ 169 w 810661"/>
              <a:gd name="connsiteY0" fmla="*/ 983645 h 983645"/>
              <a:gd name="connsiteX1" fmla="*/ 170 w 810661"/>
              <a:gd name="connsiteY1" fmla="*/ 0 h 983645"/>
              <a:gd name="connsiteX2" fmla="*/ 810661 w 810661"/>
              <a:gd name="connsiteY2" fmla="*/ 0 h 983645"/>
              <a:gd name="connsiteX3" fmla="*/ 810661 w 810661"/>
              <a:gd name="connsiteY3" fmla="*/ 197428 h 983645"/>
              <a:gd name="connsiteX0" fmla="*/ 169 w 810661"/>
              <a:gd name="connsiteY0" fmla="*/ 1223798 h 1223798"/>
              <a:gd name="connsiteX1" fmla="*/ 170 w 810661"/>
              <a:gd name="connsiteY1" fmla="*/ 0 h 1223798"/>
              <a:gd name="connsiteX2" fmla="*/ 810661 w 810661"/>
              <a:gd name="connsiteY2" fmla="*/ 0 h 1223798"/>
              <a:gd name="connsiteX3" fmla="*/ 810661 w 810661"/>
              <a:gd name="connsiteY3" fmla="*/ 197428 h 1223798"/>
            </a:gdLst>
            <a:ahLst/>
            <a:cxnLst>
              <a:cxn ang="0">
                <a:pos x="connsiteX0" y="connsiteY0"/>
              </a:cxn>
              <a:cxn ang="0">
                <a:pos x="connsiteX1" y="connsiteY1"/>
              </a:cxn>
              <a:cxn ang="0">
                <a:pos x="connsiteX2" y="connsiteY2"/>
              </a:cxn>
              <a:cxn ang="0">
                <a:pos x="connsiteX3" y="connsiteY3"/>
              </a:cxn>
            </a:cxnLst>
            <a:rect l="l" t="t" r="r" b="b"/>
            <a:pathLst>
              <a:path w="810661" h="1223798">
                <a:moveTo>
                  <a:pt x="169" y="1223798"/>
                </a:moveTo>
                <a:cubicBezTo>
                  <a:pt x="756" y="895916"/>
                  <a:pt x="-417" y="327882"/>
                  <a:pt x="170" y="0"/>
                </a:cubicBezTo>
                <a:lnTo>
                  <a:pt x="810661" y="0"/>
                </a:lnTo>
                <a:lnTo>
                  <a:pt x="810661" y="197428"/>
                </a:lnTo>
              </a:path>
            </a:pathLst>
          </a:custGeom>
          <a:noFill/>
          <a:ln>
            <a:solidFill>
              <a:schemeClr val="tx1"/>
            </a:solidFill>
            <a:headEnd type="non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76F8D2CF-CC8D-48F4-12ED-FFE4C27BDCF3}"/>
              </a:ext>
            </a:extLst>
          </p:cNvPr>
          <p:cNvSpPr txBox="1"/>
          <p:nvPr/>
        </p:nvSpPr>
        <p:spPr>
          <a:xfrm>
            <a:off x="56787" y="6168684"/>
            <a:ext cx="3289086" cy="215444"/>
          </a:xfrm>
          <a:prstGeom prst="rect">
            <a:avLst/>
          </a:prstGeom>
          <a:noFill/>
        </p:spPr>
        <p:txBody>
          <a:bodyPr wrap="square">
            <a:spAutoFit/>
          </a:bodyPr>
          <a:lstStyle/>
          <a:p>
            <a:r>
              <a:rPr kumimoji="0" lang="en-US" sz="800" b="0" i="0" u="none" strike="noStrike" kern="1200" cap="none" spc="0" normalizeH="0" baseline="0" noProof="0">
                <a:ln>
                  <a:noFill/>
                </a:ln>
                <a:solidFill>
                  <a:srgbClr val="525252"/>
                </a:solidFill>
                <a:effectLst/>
                <a:uLnTx/>
                <a:uFillTx/>
                <a:ea typeface="Intel Clear Light" panose="020B0404020203020204" pitchFamily="34" charset="0"/>
                <a:cs typeface="Intel Clear Light" panose="020B0404020203020204" pitchFamily="34" charset="0"/>
                <a:sym typeface="Helvetica"/>
              </a:rPr>
              <a:t>See backup for workloads and configurations. Results may vary​. </a:t>
            </a:r>
            <a:endParaRPr lang="en-US"/>
          </a:p>
        </p:txBody>
      </p:sp>
    </p:spTree>
    <p:extLst>
      <p:ext uri="{BB962C8B-B14F-4D97-AF65-F5344CB8AC3E}">
        <p14:creationId xmlns:p14="http://schemas.microsoft.com/office/powerpoint/2010/main" val="35356910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2" name="Chart 31">
            <a:extLst>
              <a:ext uri="{FF2B5EF4-FFF2-40B4-BE49-F238E27FC236}">
                <a16:creationId xmlns:a16="http://schemas.microsoft.com/office/drawing/2014/main" id="{E2A4F53E-5418-C526-FC2F-494AD75CE8BA}"/>
              </a:ext>
            </a:extLst>
          </p:cNvPr>
          <p:cNvGraphicFramePr>
            <a:graphicFrameLocks/>
          </p:cNvGraphicFramePr>
          <p:nvPr/>
        </p:nvGraphicFramePr>
        <p:xfrm>
          <a:off x="2353185" y="2015719"/>
          <a:ext cx="7587227" cy="3228369"/>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a:extLst>
              <a:ext uri="{FF2B5EF4-FFF2-40B4-BE49-F238E27FC236}">
                <a16:creationId xmlns:a16="http://schemas.microsoft.com/office/drawing/2014/main" id="{A111346C-F245-C6BD-54D7-C68C5746B811}"/>
              </a:ext>
            </a:extLst>
          </p:cNvPr>
          <p:cNvSpPr>
            <a:spLocks noGrp="1"/>
          </p:cNvSpPr>
          <p:nvPr>
            <p:ph type="title"/>
          </p:nvPr>
        </p:nvSpPr>
        <p:spPr>
          <a:xfrm>
            <a:off x="361336" y="88350"/>
            <a:ext cx="11270226" cy="1199822"/>
          </a:xfrm>
        </p:spPr>
        <p:txBody>
          <a:bodyPr/>
          <a:lstStyle/>
          <a:p>
            <a:r>
              <a:rPr lang="en-US"/>
              <a:t>Intel TDX: 8 vCPU Performance Gain vs. Prior Gen</a:t>
            </a:r>
          </a:p>
        </p:txBody>
      </p:sp>
      <p:sp>
        <p:nvSpPr>
          <p:cNvPr id="11" name="TextBox 10">
            <a:extLst>
              <a:ext uri="{FF2B5EF4-FFF2-40B4-BE49-F238E27FC236}">
                <a16:creationId xmlns:a16="http://schemas.microsoft.com/office/drawing/2014/main" id="{E04B6A2E-F368-3565-B1A9-CD1AA63817CA}"/>
              </a:ext>
            </a:extLst>
          </p:cNvPr>
          <p:cNvSpPr txBox="1"/>
          <p:nvPr/>
        </p:nvSpPr>
        <p:spPr>
          <a:xfrm rot="16200000">
            <a:off x="195584" y="3386668"/>
            <a:ext cx="2949677" cy="477054"/>
          </a:xfrm>
          <a:prstGeom prst="rect">
            <a:avLst/>
          </a:prstGeom>
          <a:noFill/>
        </p:spPr>
        <p:txBody>
          <a:bodyPr wrap="square" rtlCol="0">
            <a:spAutoFit/>
          </a:bodyPr>
          <a:lstStyle/>
          <a:p>
            <a:pPr algn="ctr"/>
            <a:r>
              <a:rPr lang="en-US" sz="1400"/>
              <a:t>Relative Performance</a:t>
            </a:r>
          </a:p>
          <a:p>
            <a:pPr algn="ctr"/>
            <a:r>
              <a:rPr lang="en-US" sz="1100"/>
              <a:t>(Higher is Better)</a:t>
            </a:r>
          </a:p>
        </p:txBody>
      </p:sp>
      <p:sp>
        <p:nvSpPr>
          <p:cNvPr id="12" name="TextBox 11">
            <a:extLst>
              <a:ext uri="{FF2B5EF4-FFF2-40B4-BE49-F238E27FC236}">
                <a16:creationId xmlns:a16="http://schemas.microsoft.com/office/drawing/2014/main" id="{A86404B8-00E9-9F35-A70B-3DF2AAE2523E}"/>
              </a:ext>
            </a:extLst>
          </p:cNvPr>
          <p:cNvSpPr txBox="1"/>
          <p:nvPr/>
        </p:nvSpPr>
        <p:spPr>
          <a:xfrm>
            <a:off x="2934142" y="5413368"/>
            <a:ext cx="1504336" cy="600164"/>
          </a:xfrm>
          <a:prstGeom prst="rect">
            <a:avLst/>
          </a:prstGeom>
          <a:noFill/>
        </p:spPr>
        <p:txBody>
          <a:bodyPr wrap="square" rtlCol="0">
            <a:spAutoFit/>
          </a:bodyPr>
          <a:lstStyle/>
          <a:p>
            <a:pPr algn="ctr"/>
            <a:r>
              <a:rPr lang="en-US" sz="1100"/>
              <a:t>Integer</a:t>
            </a:r>
          </a:p>
          <a:p>
            <a:pPr algn="ctr"/>
            <a:r>
              <a:rPr lang="en-US" sz="1100" err="1"/>
              <a:t>SPECrate</a:t>
            </a:r>
            <a:r>
              <a:rPr lang="en-US" sz="1100"/>
              <a:t>*2017</a:t>
            </a:r>
          </a:p>
          <a:p>
            <a:pPr algn="ctr"/>
            <a:r>
              <a:rPr lang="en-US" sz="1100"/>
              <a:t>_</a:t>
            </a:r>
            <a:r>
              <a:rPr lang="en-US" sz="1100" err="1"/>
              <a:t>int_base</a:t>
            </a:r>
            <a:endParaRPr lang="en-US" sz="1100"/>
          </a:p>
        </p:txBody>
      </p:sp>
      <p:sp>
        <p:nvSpPr>
          <p:cNvPr id="18" name="Freeform: Shape 17">
            <a:extLst>
              <a:ext uri="{FF2B5EF4-FFF2-40B4-BE49-F238E27FC236}">
                <a16:creationId xmlns:a16="http://schemas.microsoft.com/office/drawing/2014/main" id="{F25CE5F0-3F0C-5FD9-8D9F-92A89E7F5FA2}"/>
              </a:ext>
            </a:extLst>
          </p:cNvPr>
          <p:cNvSpPr/>
          <p:nvPr/>
        </p:nvSpPr>
        <p:spPr>
          <a:xfrm>
            <a:off x="3252139" y="3627757"/>
            <a:ext cx="798495" cy="259102"/>
          </a:xfrm>
          <a:custGeom>
            <a:avLst/>
            <a:gdLst>
              <a:gd name="connsiteX0" fmla="*/ 0 w 462116"/>
              <a:gd name="connsiteY0" fmla="*/ 68826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68826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204162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479468 h 479468"/>
              <a:gd name="connsiteX1" fmla="*/ 0 w 462116"/>
              <a:gd name="connsiteY1" fmla="*/ 0 h 479468"/>
              <a:gd name="connsiteX2" fmla="*/ 462116 w 462116"/>
              <a:gd name="connsiteY2" fmla="*/ 0 h 479468"/>
              <a:gd name="connsiteX3" fmla="*/ 462116 w 462116"/>
              <a:gd name="connsiteY3" fmla="*/ 383458 h 479468"/>
            </a:gdLst>
            <a:ahLst/>
            <a:cxnLst>
              <a:cxn ang="0">
                <a:pos x="connsiteX0" y="connsiteY0"/>
              </a:cxn>
              <a:cxn ang="0">
                <a:pos x="connsiteX1" y="connsiteY1"/>
              </a:cxn>
              <a:cxn ang="0">
                <a:pos x="connsiteX2" y="connsiteY2"/>
              </a:cxn>
              <a:cxn ang="0">
                <a:pos x="connsiteX3" y="connsiteY3"/>
              </a:cxn>
            </a:cxnLst>
            <a:rect l="l" t="t" r="r" b="b"/>
            <a:pathLst>
              <a:path w="462116" h="479468">
                <a:moveTo>
                  <a:pt x="0" y="479468"/>
                </a:moveTo>
                <a:lnTo>
                  <a:pt x="0" y="0"/>
                </a:lnTo>
                <a:lnTo>
                  <a:pt x="462116" y="0"/>
                </a:lnTo>
                <a:lnTo>
                  <a:pt x="462116" y="383458"/>
                </a:ln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CD7B4DA9-FD68-2829-511B-D51FA2AA8C0E}"/>
              </a:ext>
            </a:extLst>
          </p:cNvPr>
          <p:cNvSpPr txBox="1"/>
          <p:nvPr/>
        </p:nvSpPr>
        <p:spPr>
          <a:xfrm>
            <a:off x="3408569" y="3351426"/>
            <a:ext cx="585020" cy="253916"/>
          </a:xfrm>
          <a:prstGeom prst="rect">
            <a:avLst/>
          </a:prstGeom>
          <a:noFill/>
        </p:spPr>
        <p:txBody>
          <a:bodyPr wrap="square" rtlCol="0">
            <a:spAutoFit/>
          </a:bodyPr>
          <a:lstStyle/>
          <a:p>
            <a:pPr algn="ctr"/>
            <a:r>
              <a:rPr lang="en-US" sz="1050"/>
              <a:t>+8%</a:t>
            </a:r>
          </a:p>
        </p:txBody>
      </p:sp>
      <p:sp>
        <p:nvSpPr>
          <p:cNvPr id="24" name="TextBox 23">
            <a:extLst>
              <a:ext uri="{FF2B5EF4-FFF2-40B4-BE49-F238E27FC236}">
                <a16:creationId xmlns:a16="http://schemas.microsoft.com/office/drawing/2014/main" id="{4AB97869-8614-E2C1-580F-07A19A4F1FC6}"/>
              </a:ext>
            </a:extLst>
          </p:cNvPr>
          <p:cNvSpPr txBox="1"/>
          <p:nvPr/>
        </p:nvSpPr>
        <p:spPr>
          <a:xfrm>
            <a:off x="4661717" y="5413368"/>
            <a:ext cx="1504336" cy="600164"/>
          </a:xfrm>
          <a:prstGeom prst="rect">
            <a:avLst/>
          </a:prstGeom>
          <a:noFill/>
        </p:spPr>
        <p:txBody>
          <a:bodyPr wrap="square" rtlCol="0">
            <a:spAutoFit/>
          </a:bodyPr>
          <a:lstStyle/>
          <a:p>
            <a:pPr algn="ctr"/>
            <a:r>
              <a:rPr lang="en-US" sz="1100"/>
              <a:t>Floating Point</a:t>
            </a:r>
          </a:p>
          <a:p>
            <a:pPr algn="ctr"/>
            <a:r>
              <a:rPr lang="en-US" sz="1100" err="1"/>
              <a:t>SPECrate</a:t>
            </a:r>
            <a:r>
              <a:rPr lang="en-US" sz="1100"/>
              <a:t>*2017</a:t>
            </a:r>
          </a:p>
          <a:p>
            <a:pPr algn="ctr"/>
            <a:r>
              <a:rPr lang="en-US" sz="1100"/>
              <a:t>_</a:t>
            </a:r>
            <a:r>
              <a:rPr lang="en-US" sz="1100" err="1"/>
              <a:t>fp_base</a:t>
            </a:r>
            <a:endParaRPr lang="en-US" sz="1100"/>
          </a:p>
        </p:txBody>
      </p:sp>
      <p:sp>
        <p:nvSpPr>
          <p:cNvPr id="25" name="TextBox 24">
            <a:extLst>
              <a:ext uri="{FF2B5EF4-FFF2-40B4-BE49-F238E27FC236}">
                <a16:creationId xmlns:a16="http://schemas.microsoft.com/office/drawing/2014/main" id="{9C390EAD-E86E-54D5-7B6A-FA690FBDACAA}"/>
              </a:ext>
            </a:extLst>
          </p:cNvPr>
          <p:cNvSpPr txBox="1"/>
          <p:nvPr/>
        </p:nvSpPr>
        <p:spPr>
          <a:xfrm>
            <a:off x="6409405" y="5413368"/>
            <a:ext cx="1504336" cy="769441"/>
          </a:xfrm>
          <a:prstGeom prst="rect">
            <a:avLst/>
          </a:prstGeom>
          <a:noFill/>
        </p:spPr>
        <p:txBody>
          <a:bodyPr wrap="square" rtlCol="0">
            <a:spAutoFit/>
          </a:bodyPr>
          <a:lstStyle/>
          <a:p>
            <a:pPr algn="ctr"/>
            <a:r>
              <a:rPr lang="en-US" sz="1100"/>
              <a:t>TensorFlow-BERT</a:t>
            </a:r>
          </a:p>
          <a:p>
            <a:pPr algn="ctr"/>
            <a:r>
              <a:rPr lang="en-US" sz="1100"/>
              <a:t>Intel AVX-512</a:t>
            </a:r>
          </a:p>
          <a:p>
            <a:pPr algn="ctr"/>
            <a:r>
              <a:rPr lang="en-US" sz="1100"/>
              <a:t>Int8</a:t>
            </a:r>
          </a:p>
          <a:p>
            <a:pPr algn="ctr"/>
            <a:r>
              <a:rPr lang="en-US" sz="1100"/>
              <a:t>Batch Size 1</a:t>
            </a:r>
          </a:p>
        </p:txBody>
      </p:sp>
      <p:sp>
        <p:nvSpPr>
          <p:cNvPr id="26" name="TextBox 25">
            <a:extLst>
              <a:ext uri="{FF2B5EF4-FFF2-40B4-BE49-F238E27FC236}">
                <a16:creationId xmlns:a16="http://schemas.microsoft.com/office/drawing/2014/main" id="{CF3F76C2-7958-4893-4569-8BF50E68C95B}"/>
              </a:ext>
            </a:extLst>
          </p:cNvPr>
          <p:cNvSpPr txBox="1"/>
          <p:nvPr/>
        </p:nvSpPr>
        <p:spPr>
          <a:xfrm>
            <a:off x="8186582" y="5413368"/>
            <a:ext cx="1504336" cy="769441"/>
          </a:xfrm>
          <a:prstGeom prst="rect">
            <a:avLst/>
          </a:prstGeom>
          <a:noFill/>
        </p:spPr>
        <p:txBody>
          <a:bodyPr wrap="square" rtlCol="0">
            <a:spAutoFit/>
          </a:bodyPr>
          <a:lstStyle/>
          <a:p>
            <a:pPr algn="ctr"/>
            <a:r>
              <a:rPr lang="en-US" sz="1100"/>
              <a:t>TensorFlow-BERT</a:t>
            </a:r>
          </a:p>
          <a:p>
            <a:pPr algn="ctr"/>
            <a:r>
              <a:rPr lang="en-US" sz="1100"/>
              <a:t>Intel AMX</a:t>
            </a:r>
          </a:p>
          <a:p>
            <a:pPr algn="ctr"/>
            <a:r>
              <a:rPr lang="en-US" sz="1100"/>
              <a:t>Int8</a:t>
            </a:r>
          </a:p>
          <a:p>
            <a:pPr algn="ctr"/>
            <a:r>
              <a:rPr lang="en-US" sz="1100"/>
              <a:t>Batch Size 1</a:t>
            </a:r>
          </a:p>
        </p:txBody>
      </p:sp>
      <p:sp>
        <p:nvSpPr>
          <p:cNvPr id="41" name="TextBox 40">
            <a:extLst>
              <a:ext uri="{FF2B5EF4-FFF2-40B4-BE49-F238E27FC236}">
                <a16:creationId xmlns:a16="http://schemas.microsoft.com/office/drawing/2014/main" id="{AD14E311-09DE-59BA-5E2D-1A711D4E3F06}"/>
              </a:ext>
            </a:extLst>
          </p:cNvPr>
          <p:cNvSpPr txBox="1"/>
          <p:nvPr/>
        </p:nvSpPr>
        <p:spPr>
          <a:xfrm>
            <a:off x="5182330" y="3237086"/>
            <a:ext cx="585020" cy="253916"/>
          </a:xfrm>
          <a:prstGeom prst="rect">
            <a:avLst/>
          </a:prstGeom>
          <a:noFill/>
        </p:spPr>
        <p:txBody>
          <a:bodyPr wrap="square" rtlCol="0">
            <a:spAutoFit/>
          </a:bodyPr>
          <a:lstStyle/>
          <a:p>
            <a:pPr algn="ctr"/>
            <a:r>
              <a:rPr lang="en-US" sz="1050"/>
              <a:t>+12%</a:t>
            </a:r>
          </a:p>
        </p:txBody>
      </p:sp>
      <p:sp>
        <p:nvSpPr>
          <p:cNvPr id="42" name="TextBox 41">
            <a:extLst>
              <a:ext uri="{FF2B5EF4-FFF2-40B4-BE49-F238E27FC236}">
                <a16:creationId xmlns:a16="http://schemas.microsoft.com/office/drawing/2014/main" id="{32DB483D-AC07-9CC5-9073-B0208026BE88}"/>
              </a:ext>
            </a:extLst>
          </p:cNvPr>
          <p:cNvSpPr txBox="1"/>
          <p:nvPr/>
        </p:nvSpPr>
        <p:spPr>
          <a:xfrm>
            <a:off x="6893552" y="2990729"/>
            <a:ext cx="585020" cy="253916"/>
          </a:xfrm>
          <a:prstGeom prst="rect">
            <a:avLst/>
          </a:prstGeom>
          <a:noFill/>
        </p:spPr>
        <p:txBody>
          <a:bodyPr wrap="square" rtlCol="0">
            <a:spAutoFit/>
          </a:bodyPr>
          <a:lstStyle/>
          <a:p>
            <a:pPr algn="ctr"/>
            <a:r>
              <a:rPr lang="en-US" sz="1050"/>
              <a:t>+28%</a:t>
            </a:r>
          </a:p>
        </p:txBody>
      </p:sp>
      <p:sp>
        <p:nvSpPr>
          <p:cNvPr id="43" name="TextBox 42">
            <a:extLst>
              <a:ext uri="{FF2B5EF4-FFF2-40B4-BE49-F238E27FC236}">
                <a16:creationId xmlns:a16="http://schemas.microsoft.com/office/drawing/2014/main" id="{3A73B375-95D7-5735-D381-399ED6FACDF1}"/>
              </a:ext>
            </a:extLst>
          </p:cNvPr>
          <p:cNvSpPr txBox="1"/>
          <p:nvPr/>
        </p:nvSpPr>
        <p:spPr>
          <a:xfrm>
            <a:off x="7777136" y="2126798"/>
            <a:ext cx="585020" cy="253916"/>
          </a:xfrm>
          <a:prstGeom prst="rect">
            <a:avLst/>
          </a:prstGeom>
          <a:noFill/>
        </p:spPr>
        <p:txBody>
          <a:bodyPr wrap="square" rtlCol="0">
            <a:spAutoFit/>
          </a:bodyPr>
          <a:lstStyle/>
          <a:p>
            <a:pPr algn="ctr"/>
            <a:r>
              <a:rPr lang="en-US" sz="1050"/>
              <a:t>+107%</a:t>
            </a:r>
          </a:p>
        </p:txBody>
      </p:sp>
      <p:cxnSp>
        <p:nvCxnSpPr>
          <p:cNvPr id="45" name="Straight Arrow Connector 44">
            <a:extLst>
              <a:ext uri="{FF2B5EF4-FFF2-40B4-BE49-F238E27FC236}">
                <a16:creationId xmlns:a16="http://schemas.microsoft.com/office/drawing/2014/main" id="{C66BC3F6-5DA1-99DF-0525-19219EDB220E}"/>
              </a:ext>
            </a:extLst>
          </p:cNvPr>
          <p:cNvCxnSpPr>
            <a:cxnSpLocks/>
          </p:cNvCxnSpPr>
          <p:nvPr/>
        </p:nvCxnSpPr>
        <p:spPr>
          <a:xfrm>
            <a:off x="3199613" y="5269910"/>
            <a:ext cx="6229522"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C75E48F-7138-FBE3-1305-E479EDDD46DE}"/>
              </a:ext>
            </a:extLst>
          </p:cNvPr>
          <p:cNvSpPr txBox="1"/>
          <p:nvPr/>
        </p:nvSpPr>
        <p:spPr>
          <a:xfrm>
            <a:off x="5260258" y="5161763"/>
            <a:ext cx="2093500" cy="253916"/>
          </a:xfrm>
          <a:prstGeom prst="rect">
            <a:avLst/>
          </a:prstGeom>
          <a:solidFill>
            <a:schemeClr val="bg1"/>
          </a:solidFill>
        </p:spPr>
        <p:txBody>
          <a:bodyPr wrap="square" rtlCol="0">
            <a:spAutoFit/>
          </a:bodyPr>
          <a:lstStyle/>
          <a:p>
            <a:pPr algn="ctr"/>
            <a:r>
              <a:rPr lang="en-US" sz="1000"/>
              <a:t>8 vCPUs/32GB (4 cores +HT)</a:t>
            </a:r>
          </a:p>
        </p:txBody>
      </p:sp>
      <p:grpSp>
        <p:nvGrpSpPr>
          <p:cNvPr id="3" name="Group 2">
            <a:extLst>
              <a:ext uri="{FF2B5EF4-FFF2-40B4-BE49-F238E27FC236}">
                <a16:creationId xmlns:a16="http://schemas.microsoft.com/office/drawing/2014/main" id="{9C9C68FE-A35A-9851-2ED2-C6DC612C02AF}"/>
              </a:ext>
            </a:extLst>
          </p:cNvPr>
          <p:cNvGrpSpPr/>
          <p:nvPr/>
        </p:nvGrpSpPr>
        <p:grpSpPr>
          <a:xfrm>
            <a:off x="2087304" y="1410598"/>
            <a:ext cx="9125443" cy="461665"/>
            <a:chOff x="2087304" y="1263114"/>
            <a:chExt cx="9125443" cy="461665"/>
          </a:xfrm>
        </p:grpSpPr>
        <p:grpSp>
          <p:nvGrpSpPr>
            <p:cNvPr id="4" name="Group 3">
              <a:extLst>
                <a:ext uri="{FF2B5EF4-FFF2-40B4-BE49-F238E27FC236}">
                  <a16:creationId xmlns:a16="http://schemas.microsoft.com/office/drawing/2014/main" id="{40DE890F-B7CA-F7C3-CA06-60E5846E54AF}"/>
                </a:ext>
              </a:extLst>
            </p:cNvPr>
            <p:cNvGrpSpPr/>
            <p:nvPr/>
          </p:nvGrpSpPr>
          <p:grpSpPr>
            <a:xfrm>
              <a:off x="5205162" y="1263114"/>
              <a:ext cx="2925852" cy="461665"/>
              <a:chOff x="4965295" y="1259669"/>
              <a:chExt cx="2925852" cy="461665"/>
            </a:xfrm>
          </p:grpSpPr>
          <p:sp>
            <p:nvSpPr>
              <p:cNvPr id="27" name="Rectangle 26">
                <a:extLst>
                  <a:ext uri="{FF2B5EF4-FFF2-40B4-BE49-F238E27FC236}">
                    <a16:creationId xmlns:a16="http://schemas.microsoft.com/office/drawing/2014/main" id="{929BF8F1-6011-AB1E-A395-690AFE04B5BE}"/>
                  </a:ext>
                </a:extLst>
              </p:cNvPr>
              <p:cNvSpPr/>
              <p:nvPr/>
            </p:nvSpPr>
            <p:spPr>
              <a:xfrm>
                <a:off x="4965295" y="1316675"/>
                <a:ext cx="162987" cy="16298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1F4C102-F582-6A49-B06A-39E424060277}"/>
                  </a:ext>
                </a:extLst>
              </p:cNvPr>
              <p:cNvSpPr txBox="1"/>
              <p:nvPr/>
            </p:nvSpPr>
            <p:spPr>
              <a:xfrm>
                <a:off x="5128282" y="1259669"/>
                <a:ext cx="2762865" cy="461665"/>
              </a:xfrm>
              <a:prstGeom prst="rect">
                <a:avLst/>
              </a:prstGeom>
              <a:noFill/>
            </p:spPr>
            <p:txBody>
              <a:bodyPr wrap="square" rtlCol="0">
                <a:spAutoFit/>
              </a:bodyPr>
              <a:lstStyle/>
              <a:p>
                <a:r>
                  <a:rPr lang="en-US" sz="1200"/>
                  <a:t>= Performance </a:t>
                </a:r>
                <a:r>
                  <a:rPr lang="en-US" sz="1200" b="1"/>
                  <a:t>without Intel TDX</a:t>
                </a:r>
              </a:p>
              <a:p>
                <a:r>
                  <a:rPr lang="en-US" sz="1200" b="1"/>
                  <a:t>4</a:t>
                </a:r>
                <a:r>
                  <a:rPr lang="en-US" sz="1200" b="1" baseline="30000"/>
                  <a:t>th</a:t>
                </a:r>
                <a:r>
                  <a:rPr lang="en-US" sz="1200" b="1"/>
                  <a:t> Gen </a:t>
                </a:r>
                <a:r>
                  <a:rPr lang="en-US" sz="1200"/>
                  <a:t>Intel® Xeon® Scalable</a:t>
                </a:r>
              </a:p>
            </p:txBody>
          </p:sp>
        </p:grpSp>
        <p:grpSp>
          <p:nvGrpSpPr>
            <p:cNvPr id="5" name="Group 4">
              <a:extLst>
                <a:ext uri="{FF2B5EF4-FFF2-40B4-BE49-F238E27FC236}">
                  <a16:creationId xmlns:a16="http://schemas.microsoft.com/office/drawing/2014/main" id="{15041E93-B6DC-453E-443A-C6F3AEA8FC35}"/>
                </a:ext>
              </a:extLst>
            </p:cNvPr>
            <p:cNvGrpSpPr/>
            <p:nvPr/>
          </p:nvGrpSpPr>
          <p:grpSpPr>
            <a:xfrm>
              <a:off x="8323020" y="1263114"/>
              <a:ext cx="2889727" cy="461665"/>
              <a:chOff x="8323020" y="1259669"/>
              <a:chExt cx="2889727" cy="461665"/>
            </a:xfrm>
          </p:grpSpPr>
          <p:sp>
            <p:nvSpPr>
              <p:cNvPr id="16" name="Rectangle 15">
                <a:extLst>
                  <a:ext uri="{FF2B5EF4-FFF2-40B4-BE49-F238E27FC236}">
                    <a16:creationId xmlns:a16="http://schemas.microsoft.com/office/drawing/2014/main" id="{5E87F1C7-8757-86FA-E6C5-88304593D539}"/>
                  </a:ext>
                </a:extLst>
              </p:cNvPr>
              <p:cNvSpPr/>
              <p:nvPr/>
            </p:nvSpPr>
            <p:spPr>
              <a:xfrm>
                <a:off x="8323020" y="1316675"/>
                <a:ext cx="162987" cy="162987"/>
              </a:xfrm>
              <a:prstGeom prst="rect">
                <a:avLst/>
              </a:prstGeom>
              <a:solidFill>
                <a:srgbClr val="FF8F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A9B0C035-5638-1673-9050-745CFCB38408}"/>
                  </a:ext>
                </a:extLst>
              </p:cNvPr>
              <p:cNvSpPr txBox="1"/>
              <p:nvPr/>
            </p:nvSpPr>
            <p:spPr>
              <a:xfrm>
                <a:off x="8449882" y="1259669"/>
                <a:ext cx="2762865" cy="461665"/>
              </a:xfrm>
              <a:prstGeom prst="rect">
                <a:avLst/>
              </a:prstGeom>
              <a:noFill/>
            </p:spPr>
            <p:txBody>
              <a:bodyPr wrap="square" rtlCol="0">
                <a:spAutoFit/>
              </a:bodyPr>
              <a:lstStyle/>
              <a:p>
                <a:r>
                  <a:rPr lang="en-US" sz="1200"/>
                  <a:t>= Performance </a:t>
                </a:r>
                <a:r>
                  <a:rPr lang="en-US" sz="1200" b="1"/>
                  <a:t>with Intel TDX</a:t>
                </a:r>
              </a:p>
              <a:p>
                <a:r>
                  <a:rPr lang="en-US" sz="1200" b="1"/>
                  <a:t>4</a:t>
                </a:r>
                <a:r>
                  <a:rPr lang="en-US" sz="1200" b="1" baseline="30000"/>
                  <a:t>th</a:t>
                </a:r>
                <a:r>
                  <a:rPr lang="en-US" sz="1200" b="1"/>
                  <a:t> Gen </a:t>
                </a:r>
                <a:r>
                  <a:rPr lang="en-US" sz="1200"/>
                  <a:t>Intel® Xeon® Scalable</a:t>
                </a:r>
              </a:p>
            </p:txBody>
          </p:sp>
        </p:grpSp>
        <p:grpSp>
          <p:nvGrpSpPr>
            <p:cNvPr id="10" name="Group 9">
              <a:extLst>
                <a:ext uri="{FF2B5EF4-FFF2-40B4-BE49-F238E27FC236}">
                  <a16:creationId xmlns:a16="http://schemas.microsoft.com/office/drawing/2014/main" id="{C070EAAA-B0A4-6AD7-9D2C-7D79E82ED817}"/>
                </a:ext>
              </a:extLst>
            </p:cNvPr>
            <p:cNvGrpSpPr/>
            <p:nvPr/>
          </p:nvGrpSpPr>
          <p:grpSpPr>
            <a:xfrm>
              <a:off x="2087304" y="1263114"/>
              <a:ext cx="2925852" cy="461665"/>
              <a:chOff x="2087304" y="1266558"/>
              <a:chExt cx="2925852" cy="461665"/>
            </a:xfrm>
          </p:grpSpPr>
          <p:sp>
            <p:nvSpPr>
              <p:cNvPr id="14" name="Rectangle 13">
                <a:extLst>
                  <a:ext uri="{FF2B5EF4-FFF2-40B4-BE49-F238E27FC236}">
                    <a16:creationId xmlns:a16="http://schemas.microsoft.com/office/drawing/2014/main" id="{237CB6DB-3FE8-4F37-DC66-636849A32685}"/>
                  </a:ext>
                </a:extLst>
              </p:cNvPr>
              <p:cNvSpPr/>
              <p:nvPr/>
            </p:nvSpPr>
            <p:spPr>
              <a:xfrm>
                <a:off x="2087304" y="1323564"/>
                <a:ext cx="162987" cy="162987"/>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2927DBEA-EE81-2867-AFA1-2B1B3D74BFB7}"/>
                  </a:ext>
                </a:extLst>
              </p:cNvPr>
              <p:cNvSpPr txBox="1"/>
              <p:nvPr/>
            </p:nvSpPr>
            <p:spPr>
              <a:xfrm>
                <a:off x="2250291" y="1266558"/>
                <a:ext cx="2762865" cy="461665"/>
              </a:xfrm>
              <a:prstGeom prst="rect">
                <a:avLst/>
              </a:prstGeom>
              <a:noFill/>
            </p:spPr>
            <p:txBody>
              <a:bodyPr wrap="square" rtlCol="0">
                <a:spAutoFit/>
              </a:bodyPr>
              <a:lstStyle/>
              <a:p>
                <a:r>
                  <a:rPr lang="en-US" sz="1200"/>
                  <a:t>= Performance </a:t>
                </a:r>
                <a:r>
                  <a:rPr lang="en-US" sz="1200" b="1"/>
                  <a:t>without Intel TDX</a:t>
                </a:r>
              </a:p>
              <a:p>
                <a:r>
                  <a:rPr lang="en-US" sz="1200" b="1"/>
                  <a:t>3</a:t>
                </a:r>
                <a:r>
                  <a:rPr lang="en-US" sz="1200" b="1" baseline="30000"/>
                  <a:t>rd </a:t>
                </a:r>
                <a:r>
                  <a:rPr lang="en-US" sz="1200" b="1"/>
                  <a:t>Gen </a:t>
                </a:r>
                <a:r>
                  <a:rPr lang="en-US" sz="1200"/>
                  <a:t>Intel® Xeon® Scalable</a:t>
                </a:r>
              </a:p>
            </p:txBody>
          </p:sp>
        </p:grpSp>
      </p:grpSp>
      <p:sp>
        <p:nvSpPr>
          <p:cNvPr id="35" name="Freeform: Shape 34">
            <a:extLst>
              <a:ext uri="{FF2B5EF4-FFF2-40B4-BE49-F238E27FC236}">
                <a16:creationId xmlns:a16="http://schemas.microsoft.com/office/drawing/2014/main" id="{893D1C83-FE00-5F9B-1DA9-29305F3B6E1B}"/>
              </a:ext>
            </a:extLst>
          </p:cNvPr>
          <p:cNvSpPr/>
          <p:nvPr/>
        </p:nvSpPr>
        <p:spPr>
          <a:xfrm>
            <a:off x="5043002" y="3500834"/>
            <a:ext cx="799442" cy="406035"/>
          </a:xfrm>
          <a:custGeom>
            <a:avLst/>
            <a:gdLst>
              <a:gd name="connsiteX0" fmla="*/ 0 w 462116"/>
              <a:gd name="connsiteY0" fmla="*/ 68826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68826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204162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479468 h 479468"/>
              <a:gd name="connsiteX1" fmla="*/ 0 w 462116"/>
              <a:gd name="connsiteY1" fmla="*/ 0 h 479468"/>
              <a:gd name="connsiteX2" fmla="*/ 462116 w 462116"/>
              <a:gd name="connsiteY2" fmla="*/ 0 h 479468"/>
              <a:gd name="connsiteX3" fmla="*/ 462116 w 462116"/>
              <a:gd name="connsiteY3" fmla="*/ 383458 h 479468"/>
              <a:gd name="connsiteX0" fmla="*/ 0 w 467807"/>
              <a:gd name="connsiteY0" fmla="*/ 580269 h 580269"/>
              <a:gd name="connsiteX1" fmla="*/ 5691 w 467807"/>
              <a:gd name="connsiteY1" fmla="*/ 0 h 580269"/>
              <a:gd name="connsiteX2" fmla="*/ 467807 w 467807"/>
              <a:gd name="connsiteY2" fmla="*/ 0 h 580269"/>
              <a:gd name="connsiteX3" fmla="*/ 467807 w 467807"/>
              <a:gd name="connsiteY3" fmla="*/ 383458 h 580269"/>
              <a:gd name="connsiteX0" fmla="*/ 5689 w 462116"/>
              <a:gd name="connsiteY0" fmla="*/ 580269 h 580269"/>
              <a:gd name="connsiteX1" fmla="*/ 0 w 462116"/>
              <a:gd name="connsiteY1" fmla="*/ 0 h 580269"/>
              <a:gd name="connsiteX2" fmla="*/ 462116 w 462116"/>
              <a:gd name="connsiteY2" fmla="*/ 0 h 580269"/>
              <a:gd name="connsiteX3" fmla="*/ 462116 w 462116"/>
              <a:gd name="connsiteY3" fmla="*/ 383458 h 580269"/>
              <a:gd name="connsiteX0" fmla="*/ 547 w 462664"/>
              <a:gd name="connsiteY0" fmla="*/ 594669 h 594669"/>
              <a:gd name="connsiteX1" fmla="*/ 548 w 462664"/>
              <a:gd name="connsiteY1" fmla="*/ 0 h 594669"/>
              <a:gd name="connsiteX2" fmla="*/ 462664 w 462664"/>
              <a:gd name="connsiteY2" fmla="*/ 0 h 594669"/>
              <a:gd name="connsiteX3" fmla="*/ 462664 w 462664"/>
              <a:gd name="connsiteY3" fmla="*/ 383458 h 594669"/>
            </a:gdLst>
            <a:ahLst/>
            <a:cxnLst>
              <a:cxn ang="0">
                <a:pos x="connsiteX0" y="connsiteY0"/>
              </a:cxn>
              <a:cxn ang="0">
                <a:pos x="connsiteX1" y="connsiteY1"/>
              </a:cxn>
              <a:cxn ang="0">
                <a:pos x="connsiteX2" y="connsiteY2"/>
              </a:cxn>
              <a:cxn ang="0">
                <a:pos x="connsiteX3" y="connsiteY3"/>
              </a:cxn>
            </a:cxnLst>
            <a:rect l="l" t="t" r="r" b="b"/>
            <a:pathLst>
              <a:path w="462664" h="594669">
                <a:moveTo>
                  <a:pt x="547" y="594669"/>
                </a:moveTo>
                <a:cubicBezTo>
                  <a:pt x="-1349" y="401246"/>
                  <a:pt x="2444" y="193423"/>
                  <a:pt x="548" y="0"/>
                </a:cubicBezTo>
                <a:lnTo>
                  <a:pt x="462664" y="0"/>
                </a:lnTo>
                <a:lnTo>
                  <a:pt x="462664" y="383458"/>
                </a:ln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6" name="Freeform: Shape 35">
            <a:extLst>
              <a:ext uri="{FF2B5EF4-FFF2-40B4-BE49-F238E27FC236}">
                <a16:creationId xmlns:a16="http://schemas.microsoft.com/office/drawing/2014/main" id="{1447EF36-D343-2233-5FA7-7C614AB2D95C}"/>
              </a:ext>
            </a:extLst>
          </p:cNvPr>
          <p:cNvSpPr/>
          <p:nvPr/>
        </p:nvSpPr>
        <p:spPr>
          <a:xfrm>
            <a:off x="6790454" y="3254477"/>
            <a:ext cx="799444" cy="632384"/>
          </a:xfrm>
          <a:custGeom>
            <a:avLst/>
            <a:gdLst>
              <a:gd name="connsiteX0" fmla="*/ 0 w 462116"/>
              <a:gd name="connsiteY0" fmla="*/ 68826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68826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204162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479468 h 479468"/>
              <a:gd name="connsiteX1" fmla="*/ 0 w 462116"/>
              <a:gd name="connsiteY1" fmla="*/ 0 h 479468"/>
              <a:gd name="connsiteX2" fmla="*/ 462116 w 462116"/>
              <a:gd name="connsiteY2" fmla="*/ 0 h 479468"/>
              <a:gd name="connsiteX3" fmla="*/ 462116 w 462116"/>
              <a:gd name="connsiteY3" fmla="*/ 383458 h 479468"/>
              <a:gd name="connsiteX0" fmla="*/ 0 w 467807"/>
              <a:gd name="connsiteY0" fmla="*/ 651731 h 651731"/>
              <a:gd name="connsiteX1" fmla="*/ 5691 w 467807"/>
              <a:gd name="connsiteY1" fmla="*/ 0 h 651731"/>
              <a:gd name="connsiteX2" fmla="*/ 467807 w 467807"/>
              <a:gd name="connsiteY2" fmla="*/ 0 h 651731"/>
              <a:gd name="connsiteX3" fmla="*/ 467807 w 467807"/>
              <a:gd name="connsiteY3" fmla="*/ 383458 h 651731"/>
              <a:gd name="connsiteX0" fmla="*/ 5689 w 462116"/>
              <a:gd name="connsiteY0" fmla="*/ 631465 h 631465"/>
              <a:gd name="connsiteX1" fmla="*/ 0 w 462116"/>
              <a:gd name="connsiteY1" fmla="*/ 0 h 631465"/>
              <a:gd name="connsiteX2" fmla="*/ 462116 w 462116"/>
              <a:gd name="connsiteY2" fmla="*/ 0 h 631465"/>
              <a:gd name="connsiteX3" fmla="*/ 462116 w 462116"/>
              <a:gd name="connsiteY3" fmla="*/ 383458 h 631465"/>
              <a:gd name="connsiteX0" fmla="*/ 252 w 468060"/>
              <a:gd name="connsiteY0" fmla="*/ 631465 h 631465"/>
              <a:gd name="connsiteX1" fmla="*/ 5944 w 468060"/>
              <a:gd name="connsiteY1" fmla="*/ 0 h 631465"/>
              <a:gd name="connsiteX2" fmla="*/ 468060 w 468060"/>
              <a:gd name="connsiteY2" fmla="*/ 0 h 631465"/>
              <a:gd name="connsiteX3" fmla="*/ 468060 w 468060"/>
              <a:gd name="connsiteY3" fmla="*/ 383458 h 631465"/>
              <a:gd name="connsiteX0" fmla="*/ 5689 w 462116"/>
              <a:gd name="connsiteY0" fmla="*/ 631465 h 631465"/>
              <a:gd name="connsiteX1" fmla="*/ 0 w 462116"/>
              <a:gd name="connsiteY1" fmla="*/ 0 h 631465"/>
              <a:gd name="connsiteX2" fmla="*/ 462116 w 462116"/>
              <a:gd name="connsiteY2" fmla="*/ 0 h 631465"/>
              <a:gd name="connsiteX3" fmla="*/ 462116 w 462116"/>
              <a:gd name="connsiteY3" fmla="*/ 383458 h 631465"/>
              <a:gd name="connsiteX0" fmla="*/ 547 w 462665"/>
              <a:gd name="connsiteY0" fmla="*/ 631465 h 631465"/>
              <a:gd name="connsiteX1" fmla="*/ 549 w 462665"/>
              <a:gd name="connsiteY1" fmla="*/ 0 h 631465"/>
              <a:gd name="connsiteX2" fmla="*/ 462665 w 462665"/>
              <a:gd name="connsiteY2" fmla="*/ 0 h 631465"/>
              <a:gd name="connsiteX3" fmla="*/ 462665 w 462665"/>
              <a:gd name="connsiteY3" fmla="*/ 383458 h 631465"/>
              <a:gd name="connsiteX0" fmla="*/ 547 w 462665"/>
              <a:gd name="connsiteY0" fmla="*/ 651732 h 651732"/>
              <a:gd name="connsiteX1" fmla="*/ 549 w 462665"/>
              <a:gd name="connsiteY1" fmla="*/ 0 h 651732"/>
              <a:gd name="connsiteX2" fmla="*/ 462665 w 462665"/>
              <a:gd name="connsiteY2" fmla="*/ 0 h 651732"/>
              <a:gd name="connsiteX3" fmla="*/ 462665 w 462665"/>
              <a:gd name="connsiteY3" fmla="*/ 383458 h 651732"/>
              <a:gd name="connsiteX0" fmla="*/ 547 w 462665"/>
              <a:gd name="connsiteY0" fmla="*/ 651732 h 651732"/>
              <a:gd name="connsiteX1" fmla="*/ 549 w 462665"/>
              <a:gd name="connsiteY1" fmla="*/ 0 h 651732"/>
              <a:gd name="connsiteX2" fmla="*/ 462665 w 462665"/>
              <a:gd name="connsiteY2" fmla="*/ 0 h 651732"/>
              <a:gd name="connsiteX3" fmla="*/ 462665 w 462665"/>
              <a:gd name="connsiteY3" fmla="*/ 332793 h 651732"/>
            </a:gdLst>
            <a:ahLst/>
            <a:cxnLst>
              <a:cxn ang="0">
                <a:pos x="connsiteX0" y="connsiteY0"/>
              </a:cxn>
              <a:cxn ang="0">
                <a:pos x="connsiteX1" y="connsiteY1"/>
              </a:cxn>
              <a:cxn ang="0">
                <a:pos x="connsiteX2" y="connsiteY2"/>
              </a:cxn>
              <a:cxn ang="0">
                <a:pos x="connsiteX3" y="connsiteY3"/>
              </a:cxn>
            </a:cxnLst>
            <a:rect l="l" t="t" r="r" b="b"/>
            <a:pathLst>
              <a:path w="462665" h="651732">
                <a:moveTo>
                  <a:pt x="547" y="651732"/>
                </a:moveTo>
                <a:cubicBezTo>
                  <a:pt x="-1349" y="441244"/>
                  <a:pt x="2445" y="210488"/>
                  <a:pt x="549" y="0"/>
                </a:cubicBezTo>
                <a:lnTo>
                  <a:pt x="462665" y="0"/>
                </a:lnTo>
                <a:lnTo>
                  <a:pt x="462665" y="332793"/>
                </a:ln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37" name="Freeform: Shape 36">
            <a:extLst>
              <a:ext uri="{FF2B5EF4-FFF2-40B4-BE49-F238E27FC236}">
                <a16:creationId xmlns:a16="http://schemas.microsoft.com/office/drawing/2014/main" id="{CBE42AB2-EE8C-7455-6D84-1EFB85F63757}"/>
              </a:ext>
            </a:extLst>
          </p:cNvPr>
          <p:cNvSpPr/>
          <p:nvPr/>
        </p:nvSpPr>
        <p:spPr>
          <a:xfrm>
            <a:off x="6683406" y="2390546"/>
            <a:ext cx="2648299" cy="1506147"/>
          </a:xfrm>
          <a:custGeom>
            <a:avLst/>
            <a:gdLst>
              <a:gd name="connsiteX0" fmla="*/ 0 w 462116"/>
              <a:gd name="connsiteY0" fmla="*/ 68826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68826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204162 h 383458"/>
              <a:gd name="connsiteX1" fmla="*/ 0 w 462116"/>
              <a:gd name="connsiteY1" fmla="*/ 0 h 383458"/>
              <a:gd name="connsiteX2" fmla="*/ 462116 w 462116"/>
              <a:gd name="connsiteY2" fmla="*/ 0 h 383458"/>
              <a:gd name="connsiteX3" fmla="*/ 462116 w 462116"/>
              <a:gd name="connsiteY3" fmla="*/ 383458 h 383458"/>
              <a:gd name="connsiteX0" fmla="*/ 0 w 462116"/>
              <a:gd name="connsiteY0" fmla="*/ 479468 h 479468"/>
              <a:gd name="connsiteX1" fmla="*/ 0 w 462116"/>
              <a:gd name="connsiteY1" fmla="*/ 0 h 479468"/>
              <a:gd name="connsiteX2" fmla="*/ 462116 w 462116"/>
              <a:gd name="connsiteY2" fmla="*/ 0 h 479468"/>
              <a:gd name="connsiteX3" fmla="*/ 462116 w 462116"/>
              <a:gd name="connsiteY3" fmla="*/ 383458 h 479468"/>
              <a:gd name="connsiteX0" fmla="*/ 0 w 467807"/>
              <a:gd name="connsiteY0" fmla="*/ 651731 h 651731"/>
              <a:gd name="connsiteX1" fmla="*/ 5691 w 467807"/>
              <a:gd name="connsiteY1" fmla="*/ 0 h 651731"/>
              <a:gd name="connsiteX2" fmla="*/ 467807 w 467807"/>
              <a:gd name="connsiteY2" fmla="*/ 0 h 651731"/>
              <a:gd name="connsiteX3" fmla="*/ 467807 w 467807"/>
              <a:gd name="connsiteY3" fmla="*/ 383458 h 651731"/>
              <a:gd name="connsiteX0" fmla="*/ 5689 w 462116"/>
              <a:gd name="connsiteY0" fmla="*/ 631465 h 631465"/>
              <a:gd name="connsiteX1" fmla="*/ 0 w 462116"/>
              <a:gd name="connsiteY1" fmla="*/ 0 h 631465"/>
              <a:gd name="connsiteX2" fmla="*/ 462116 w 462116"/>
              <a:gd name="connsiteY2" fmla="*/ 0 h 631465"/>
              <a:gd name="connsiteX3" fmla="*/ 462116 w 462116"/>
              <a:gd name="connsiteY3" fmla="*/ 383458 h 631465"/>
              <a:gd name="connsiteX0" fmla="*/ 252 w 468060"/>
              <a:gd name="connsiteY0" fmla="*/ 631465 h 631465"/>
              <a:gd name="connsiteX1" fmla="*/ 5944 w 468060"/>
              <a:gd name="connsiteY1" fmla="*/ 0 h 631465"/>
              <a:gd name="connsiteX2" fmla="*/ 468060 w 468060"/>
              <a:gd name="connsiteY2" fmla="*/ 0 h 631465"/>
              <a:gd name="connsiteX3" fmla="*/ 468060 w 468060"/>
              <a:gd name="connsiteY3" fmla="*/ 383458 h 631465"/>
              <a:gd name="connsiteX0" fmla="*/ 5689 w 462116"/>
              <a:gd name="connsiteY0" fmla="*/ 631465 h 631465"/>
              <a:gd name="connsiteX1" fmla="*/ 0 w 462116"/>
              <a:gd name="connsiteY1" fmla="*/ 0 h 631465"/>
              <a:gd name="connsiteX2" fmla="*/ 462116 w 462116"/>
              <a:gd name="connsiteY2" fmla="*/ 0 h 631465"/>
              <a:gd name="connsiteX3" fmla="*/ 462116 w 462116"/>
              <a:gd name="connsiteY3" fmla="*/ 383458 h 631465"/>
              <a:gd name="connsiteX0" fmla="*/ 547 w 462665"/>
              <a:gd name="connsiteY0" fmla="*/ 631465 h 631465"/>
              <a:gd name="connsiteX1" fmla="*/ 549 w 462665"/>
              <a:gd name="connsiteY1" fmla="*/ 0 h 631465"/>
              <a:gd name="connsiteX2" fmla="*/ 462665 w 462665"/>
              <a:gd name="connsiteY2" fmla="*/ 0 h 631465"/>
              <a:gd name="connsiteX3" fmla="*/ 462665 w 462665"/>
              <a:gd name="connsiteY3" fmla="*/ 383458 h 631465"/>
              <a:gd name="connsiteX0" fmla="*/ 547 w 462665"/>
              <a:gd name="connsiteY0" fmla="*/ 651732 h 651732"/>
              <a:gd name="connsiteX1" fmla="*/ 549 w 462665"/>
              <a:gd name="connsiteY1" fmla="*/ 0 h 651732"/>
              <a:gd name="connsiteX2" fmla="*/ 462665 w 462665"/>
              <a:gd name="connsiteY2" fmla="*/ 0 h 651732"/>
              <a:gd name="connsiteX3" fmla="*/ 462665 w 462665"/>
              <a:gd name="connsiteY3" fmla="*/ 383458 h 651732"/>
              <a:gd name="connsiteX0" fmla="*/ 547 w 462665"/>
              <a:gd name="connsiteY0" fmla="*/ 651732 h 651732"/>
              <a:gd name="connsiteX1" fmla="*/ 549 w 462665"/>
              <a:gd name="connsiteY1" fmla="*/ 0 h 651732"/>
              <a:gd name="connsiteX2" fmla="*/ 462665 w 462665"/>
              <a:gd name="connsiteY2" fmla="*/ 0 h 651732"/>
              <a:gd name="connsiteX3" fmla="*/ 462665 w 462665"/>
              <a:gd name="connsiteY3" fmla="*/ 332793 h 651732"/>
              <a:gd name="connsiteX0" fmla="*/ 547 w 462665"/>
              <a:gd name="connsiteY0" fmla="*/ 651732 h 651732"/>
              <a:gd name="connsiteX1" fmla="*/ 549 w 462665"/>
              <a:gd name="connsiteY1" fmla="*/ 0 h 651732"/>
              <a:gd name="connsiteX2" fmla="*/ 462665 w 462665"/>
              <a:gd name="connsiteY2" fmla="*/ 0 h 651732"/>
              <a:gd name="connsiteX3" fmla="*/ 462665 w 462665"/>
              <a:gd name="connsiteY3" fmla="*/ 120065 h 651732"/>
            </a:gdLst>
            <a:ahLst/>
            <a:cxnLst>
              <a:cxn ang="0">
                <a:pos x="connsiteX0" y="connsiteY0"/>
              </a:cxn>
              <a:cxn ang="0">
                <a:pos x="connsiteX1" y="connsiteY1"/>
              </a:cxn>
              <a:cxn ang="0">
                <a:pos x="connsiteX2" y="connsiteY2"/>
              </a:cxn>
              <a:cxn ang="0">
                <a:pos x="connsiteX3" y="connsiteY3"/>
              </a:cxn>
            </a:cxnLst>
            <a:rect l="l" t="t" r="r" b="b"/>
            <a:pathLst>
              <a:path w="462665" h="651732">
                <a:moveTo>
                  <a:pt x="547" y="651732"/>
                </a:moveTo>
                <a:cubicBezTo>
                  <a:pt x="-1349" y="441244"/>
                  <a:pt x="2445" y="210488"/>
                  <a:pt x="549" y="0"/>
                </a:cubicBezTo>
                <a:lnTo>
                  <a:pt x="462665" y="0"/>
                </a:lnTo>
                <a:lnTo>
                  <a:pt x="462665" y="120065"/>
                </a:lnTo>
              </a:path>
            </a:pathLst>
          </a:custGeom>
          <a:ln>
            <a:headEnd type="none" w="med" len="med"/>
            <a:tailEnd type="triangle" w="med" len="med"/>
          </a:ln>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44" name="TextBox 43">
            <a:extLst>
              <a:ext uri="{FF2B5EF4-FFF2-40B4-BE49-F238E27FC236}">
                <a16:creationId xmlns:a16="http://schemas.microsoft.com/office/drawing/2014/main" id="{C9C8C931-CA21-295C-4781-9E62AB4FF9FD}"/>
              </a:ext>
            </a:extLst>
          </p:cNvPr>
          <p:cNvSpPr txBox="1"/>
          <p:nvPr/>
        </p:nvSpPr>
        <p:spPr>
          <a:xfrm>
            <a:off x="3105718" y="2750824"/>
            <a:ext cx="1190721" cy="553998"/>
          </a:xfrm>
          <a:prstGeom prst="rect">
            <a:avLst/>
          </a:prstGeom>
          <a:noFill/>
        </p:spPr>
        <p:txBody>
          <a:bodyPr wrap="square" rtlCol="0">
            <a:spAutoFit/>
          </a:bodyPr>
          <a:lstStyle/>
          <a:p>
            <a:pPr algn="ctr"/>
            <a:r>
              <a:rPr lang="en-US" sz="1000"/>
              <a:t>Gen-to-Gen gain  while adding Intel TDX</a:t>
            </a:r>
          </a:p>
        </p:txBody>
      </p:sp>
      <p:sp>
        <p:nvSpPr>
          <p:cNvPr id="46" name="TextBox 45">
            <a:extLst>
              <a:ext uri="{FF2B5EF4-FFF2-40B4-BE49-F238E27FC236}">
                <a16:creationId xmlns:a16="http://schemas.microsoft.com/office/drawing/2014/main" id="{86E93BFC-F9FA-B87E-5D4B-541983B6A932}"/>
              </a:ext>
            </a:extLst>
          </p:cNvPr>
          <p:cNvSpPr txBox="1"/>
          <p:nvPr/>
        </p:nvSpPr>
        <p:spPr>
          <a:xfrm>
            <a:off x="56787" y="6168684"/>
            <a:ext cx="3289086" cy="215444"/>
          </a:xfrm>
          <a:prstGeom prst="rect">
            <a:avLst/>
          </a:prstGeom>
          <a:noFill/>
        </p:spPr>
        <p:txBody>
          <a:bodyPr wrap="square">
            <a:spAutoFit/>
          </a:bodyPr>
          <a:lstStyle/>
          <a:p>
            <a:r>
              <a:rPr kumimoji="0" lang="en-US" sz="800" b="0" i="0" u="none" strike="noStrike" kern="1200" cap="none" spc="0" normalizeH="0" baseline="0" noProof="0">
                <a:ln>
                  <a:noFill/>
                </a:ln>
                <a:solidFill>
                  <a:srgbClr val="525252"/>
                </a:solidFill>
                <a:effectLst/>
                <a:uLnTx/>
                <a:uFillTx/>
                <a:ea typeface="Intel Clear Light" panose="020B0404020203020204" pitchFamily="34" charset="0"/>
                <a:cs typeface="Intel Clear Light" panose="020B0404020203020204" pitchFamily="34" charset="0"/>
                <a:sym typeface="Helvetica"/>
              </a:rPr>
              <a:t>See backup for workloads and configurations. Results may vary​. </a:t>
            </a:r>
            <a:endParaRPr lang="en-US"/>
          </a:p>
        </p:txBody>
      </p:sp>
    </p:spTree>
    <p:extLst>
      <p:ext uri="{BB962C8B-B14F-4D97-AF65-F5344CB8AC3E}">
        <p14:creationId xmlns:p14="http://schemas.microsoft.com/office/powerpoint/2010/main" val="1974386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1EF0-6E46-43E0-984B-97608DB4454E}"/>
              </a:ext>
            </a:extLst>
          </p:cNvPr>
          <p:cNvSpPr>
            <a:spLocks noGrp="1"/>
          </p:cNvSpPr>
          <p:nvPr>
            <p:ph type="title"/>
          </p:nvPr>
        </p:nvSpPr>
        <p:spPr>
          <a:xfrm>
            <a:off x="381000" y="221694"/>
            <a:ext cx="10972800" cy="2521506"/>
          </a:xfrm>
        </p:spPr>
        <p:txBody>
          <a:bodyPr>
            <a:normAutofit/>
          </a:bodyPr>
          <a:lstStyle/>
          <a:p>
            <a:r>
              <a:rPr lang="en-US" dirty="0"/>
              <a:t>Presentation Guide</a:t>
            </a:r>
            <a:br>
              <a:rPr lang="en-US" dirty="0"/>
            </a:br>
            <a:br>
              <a:rPr lang="en-US" dirty="0"/>
            </a:br>
            <a:r>
              <a:rPr lang="en-US" dirty="0"/>
              <a:t>3 Minute Pitch (two options)</a:t>
            </a:r>
          </a:p>
        </p:txBody>
      </p:sp>
    </p:spTree>
    <p:extLst>
      <p:ext uri="{BB962C8B-B14F-4D97-AF65-F5344CB8AC3E}">
        <p14:creationId xmlns:p14="http://schemas.microsoft.com/office/powerpoint/2010/main" val="235414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F42D1-ACA2-7006-87AA-DD203A40547C}"/>
              </a:ext>
            </a:extLst>
          </p:cNvPr>
          <p:cNvSpPr>
            <a:spLocks noGrp="1"/>
          </p:cNvSpPr>
          <p:nvPr>
            <p:ph type="title"/>
          </p:nvPr>
        </p:nvSpPr>
        <p:spPr/>
        <p:txBody>
          <a:bodyPr/>
          <a:lstStyle/>
          <a:p>
            <a:r>
              <a:rPr lang="en-US"/>
              <a:t>Configurations</a:t>
            </a:r>
          </a:p>
        </p:txBody>
      </p:sp>
      <p:pic>
        <p:nvPicPr>
          <p:cNvPr id="3" name="Picture 2">
            <a:extLst>
              <a:ext uri="{FF2B5EF4-FFF2-40B4-BE49-F238E27FC236}">
                <a16:creationId xmlns:a16="http://schemas.microsoft.com/office/drawing/2014/main" id="{33071495-1265-B762-B0B7-0C78DCDEBECD}"/>
              </a:ext>
            </a:extLst>
          </p:cNvPr>
          <p:cNvPicPr>
            <a:picLocks noChangeAspect="1"/>
          </p:cNvPicPr>
          <p:nvPr/>
        </p:nvPicPr>
        <p:blipFill>
          <a:blip r:embed="rId2"/>
          <a:stretch>
            <a:fillRect/>
          </a:stretch>
        </p:blipFill>
        <p:spPr>
          <a:xfrm>
            <a:off x="6681354" y="488374"/>
            <a:ext cx="4755568" cy="2675007"/>
          </a:xfrm>
          <a:prstGeom prst="rect">
            <a:avLst/>
          </a:prstGeom>
          <a:ln>
            <a:solidFill>
              <a:schemeClr val="tx1"/>
            </a:solidFill>
          </a:ln>
        </p:spPr>
      </p:pic>
      <p:pic>
        <p:nvPicPr>
          <p:cNvPr id="4" name="Picture 3">
            <a:extLst>
              <a:ext uri="{FF2B5EF4-FFF2-40B4-BE49-F238E27FC236}">
                <a16:creationId xmlns:a16="http://schemas.microsoft.com/office/drawing/2014/main" id="{2837320E-FA91-0099-47DD-25D9363E0EEA}"/>
              </a:ext>
            </a:extLst>
          </p:cNvPr>
          <p:cNvPicPr>
            <a:picLocks noChangeAspect="1"/>
          </p:cNvPicPr>
          <p:nvPr/>
        </p:nvPicPr>
        <p:blipFill>
          <a:blip r:embed="rId3"/>
          <a:stretch>
            <a:fillRect/>
          </a:stretch>
        </p:blipFill>
        <p:spPr>
          <a:xfrm>
            <a:off x="6681354" y="3557998"/>
            <a:ext cx="4755571" cy="2675008"/>
          </a:xfrm>
          <a:prstGeom prst="rect">
            <a:avLst/>
          </a:prstGeom>
          <a:ln>
            <a:solidFill>
              <a:schemeClr val="tx1"/>
            </a:solidFill>
          </a:ln>
        </p:spPr>
      </p:pic>
      <p:sp>
        <p:nvSpPr>
          <p:cNvPr id="8" name="TextBox 7">
            <a:extLst>
              <a:ext uri="{FF2B5EF4-FFF2-40B4-BE49-F238E27FC236}">
                <a16:creationId xmlns:a16="http://schemas.microsoft.com/office/drawing/2014/main" id="{EF71B552-D75B-9DDF-088B-54CC5762197D}"/>
              </a:ext>
            </a:extLst>
          </p:cNvPr>
          <p:cNvSpPr txBox="1"/>
          <p:nvPr/>
        </p:nvSpPr>
        <p:spPr>
          <a:xfrm>
            <a:off x="381000" y="3651517"/>
            <a:ext cx="5943601" cy="2446824"/>
          </a:xfrm>
          <a:prstGeom prst="rect">
            <a:avLst/>
          </a:prstGeom>
          <a:noFill/>
        </p:spPr>
        <p:txBody>
          <a:bodyPr wrap="square">
            <a:spAutoFit/>
          </a:bodyPr>
          <a:lstStyle/>
          <a:p>
            <a:r>
              <a:rPr lang="en-US" sz="900"/>
              <a:t>Performance varies by use, configuration and other factors. Results may vary​. </a:t>
            </a:r>
          </a:p>
          <a:p>
            <a:r>
              <a:rPr lang="en-US" sz="900"/>
              <a:t>KVM Hosts :</a:t>
            </a:r>
          </a:p>
          <a:p>
            <a:r>
              <a:rPr lang="en-US" sz="900"/>
              <a:t>4th Gen Xeon® Platinum : 1-node, 2x Intel® 4th Gen Xeon® Platinum with 56 cores and 1TB (16x64GB DDR5 4800 MT/s ), 1DPC, QUAD total memory, </a:t>
            </a:r>
            <a:r>
              <a:rPr lang="en-US" sz="900" err="1"/>
              <a:t>ucode</a:t>
            </a:r>
            <a:r>
              <a:rPr lang="en-US" sz="900"/>
              <a:t> 0x2b0000c0,, HT on, Turbo on, 1x Ethernet Controller I225-LM (10G), 1x 894.3G INTEL SDSC2KG96 1x 700G INTEL MDTPE21K750GA , 1x 894.3G INTEL SSDSC2KG96,1x 700G INTEL MDTPE21K750GA, EGSDCRB1.SYS.0091.D05.2210161328, CentOS Stream 8, 5.19.0-tdx.v1.11.mvp11.el8.x86_64, test by Intel on 12/2022</a:t>
            </a:r>
          </a:p>
          <a:p>
            <a:r>
              <a:rPr lang="en-US" sz="900"/>
              <a:t>8380 - 1-node, 2x Intel® Xeon® Platinum 8380 with 512GB (32x16GB DDR4 3200 MT/s), 2DPC  total memory, </a:t>
            </a:r>
            <a:r>
              <a:rPr lang="en-US" sz="900" err="1"/>
              <a:t>ucode</a:t>
            </a:r>
            <a:r>
              <a:rPr lang="en-US" sz="900"/>
              <a:t> 0x8d000375, HT on, Turbo on, 1 x I210 Gigabit Network Connection (1G), 1x 960G INTEL SSDSC2KG96, EGSDCRB1.SYS.0091.D05.2210161328, CentOS Stream 8, 5.19.0-tdx.v1.11.mvp11.el8.x86_64, test by Intel on 12/2022</a:t>
            </a:r>
          </a:p>
          <a:p>
            <a:endParaRPr lang="en-US" sz="900"/>
          </a:p>
          <a:p>
            <a:r>
              <a:rPr lang="en-US" sz="900"/>
              <a:t>Guests:</a:t>
            </a:r>
          </a:p>
          <a:p>
            <a:r>
              <a:rPr lang="en-US" sz="900"/>
              <a:t>Name:TD-ww49 , vCPUs / Memory : 8vCPUs - pinned to </a:t>
            </a:r>
            <a:r>
              <a:rPr lang="en-US" sz="900" err="1"/>
              <a:t>cores+HTs</a:t>
            </a:r>
            <a:r>
              <a:rPr lang="en-US" sz="900"/>
              <a:t> (i.e. 0~3,112~115); 32GB, 28 Guests for SPR, 20 Guests for ICX, OS : Ubuntu 22.04.1 LTS, Kernel: 5.15.0-mvp12v10+4-generic, </a:t>
            </a:r>
            <a:r>
              <a:rPr lang="en-US" sz="900" err="1"/>
              <a:t>Qemu</a:t>
            </a:r>
            <a:r>
              <a:rPr lang="en-US" sz="900"/>
              <a:t> :SPR-BKC-QEMU-v2.2, </a:t>
            </a:r>
            <a:r>
              <a:rPr lang="en-US" sz="900" err="1"/>
              <a:t>Libvirt</a:t>
            </a:r>
            <a:r>
              <a:rPr lang="en-US" sz="900"/>
              <a:t>: tdx-libvirt-2022.04.20, Grub2 : tdx-guest-ubuntu-22.04-2021.12.27, Shim : tdx-guest-ubuntu-20.04-2021.09.27 tdvf-upstream-2022-ww34.3. </a:t>
            </a:r>
          </a:p>
        </p:txBody>
      </p:sp>
      <p:sp>
        <p:nvSpPr>
          <p:cNvPr id="12" name="TextBox 11">
            <a:extLst>
              <a:ext uri="{FF2B5EF4-FFF2-40B4-BE49-F238E27FC236}">
                <a16:creationId xmlns:a16="http://schemas.microsoft.com/office/drawing/2014/main" id="{D320A59D-F839-C514-E6F4-ED4B0CE98B00}"/>
              </a:ext>
            </a:extLst>
          </p:cNvPr>
          <p:cNvSpPr txBox="1"/>
          <p:nvPr/>
        </p:nvSpPr>
        <p:spPr>
          <a:xfrm>
            <a:off x="381000" y="1286435"/>
            <a:ext cx="6217232" cy="1615827"/>
          </a:xfrm>
          <a:prstGeom prst="rect">
            <a:avLst/>
          </a:prstGeom>
          <a:noFill/>
        </p:spPr>
        <p:txBody>
          <a:bodyPr wrap="square">
            <a:spAutoFit/>
          </a:bodyPr>
          <a:lstStyle/>
          <a:p>
            <a:r>
              <a:rPr lang="en-US" sz="900"/>
              <a:t>Performance varies by use, configuration and other factors. Results may vary​. </a:t>
            </a:r>
            <a:br>
              <a:rPr lang="en-US" sz="900"/>
            </a:br>
            <a:r>
              <a:rPr lang="en-US" sz="900"/>
              <a:t>8480+ - 1-node, 2x Intel® Xeon® Platinum 8480+ with 1TB (16x64GB DDR5 4800 MT/s ), 1DPC, QUAD total memory, </a:t>
            </a:r>
            <a:r>
              <a:rPr lang="en-US" sz="900" err="1"/>
              <a:t>ucode</a:t>
            </a:r>
            <a:r>
              <a:rPr lang="en-US" sz="900"/>
              <a:t> 0x2b0000c0,, HT on, Turbo on, 1x Ethernet Controller I225-LM (10G), 1x 894.3G INTEL SDSC2KG96</a:t>
            </a:r>
          </a:p>
          <a:p>
            <a:r>
              <a:rPr lang="en-US" sz="900"/>
              <a:t>1x 700G INTEL MDTPE21K750GA , 1x 894.3G INTEL SSDSC2KG96,1x 700G INTEL MDTPE21K750GA, EGSDCRB1.SYS.0091.D05.2210161328, CentOS Stream 8, 5.19.0-tdx.v1.11.mvp11.el8.x86_64, test by Intel on 10/2022</a:t>
            </a:r>
          </a:p>
          <a:p>
            <a:r>
              <a:rPr lang="en-US" sz="900"/>
              <a:t>8380 - 1-node, 2x Intel® Xeon® Platinum 8380 with 512GB (32x16GB DDR4 3200 MT/s), 2DPC total memory, </a:t>
            </a:r>
            <a:r>
              <a:rPr lang="en-US" sz="900" err="1"/>
              <a:t>ucode</a:t>
            </a:r>
            <a:r>
              <a:rPr lang="en-US" sz="900"/>
              <a:t> 0x8d000375, HT on, Turbo on, 1 x I210 Gigabit Network Connection (1G), 1x 960G INTEL SSDSC2KG96, EGSDCRB1.SYS.0091.D05.2210161328, CentOS Stream 8, 5.19.0-tdx.v1.11.mvp11.el8.x86_64, test by Intel on 11/2022</a:t>
            </a:r>
          </a:p>
        </p:txBody>
      </p:sp>
      <p:sp>
        <p:nvSpPr>
          <p:cNvPr id="13" name="Left Brace 12">
            <a:extLst>
              <a:ext uri="{FF2B5EF4-FFF2-40B4-BE49-F238E27FC236}">
                <a16:creationId xmlns:a16="http://schemas.microsoft.com/office/drawing/2014/main" id="{84605FBD-197E-E91A-F613-A6F98C10E6AE}"/>
              </a:ext>
            </a:extLst>
          </p:cNvPr>
          <p:cNvSpPr/>
          <p:nvPr/>
        </p:nvSpPr>
        <p:spPr>
          <a:xfrm>
            <a:off x="6324601" y="488374"/>
            <a:ext cx="273631" cy="2675007"/>
          </a:xfrm>
          <a:prstGeom prst="leftBrace">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Left Brace 13">
            <a:extLst>
              <a:ext uri="{FF2B5EF4-FFF2-40B4-BE49-F238E27FC236}">
                <a16:creationId xmlns:a16="http://schemas.microsoft.com/office/drawing/2014/main" id="{70D5DFAC-00C7-8F9C-1BC1-F30C216AA613}"/>
              </a:ext>
            </a:extLst>
          </p:cNvPr>
          <p:cNvSpPr/>
          <p:nvPr/>
        </p:nvSpPr>
        <p:spPr>
          <a:xfrm>
            <a:off x="6324600" y="3557998"/>
            <a:ext cx="273631" cy="2675007"/>
          </a:xfrm>
          <a:prstGeom prst="leftBrace">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421666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5372A153-66DD-4DCD-9F4A-97B2FB814190}"/>
              </a:ext>
            </a:extLst>
          </p:cNvPr>
          <p:cNvSpPr>
            <a:spLocks noGrp="1"/>
          </p:cNvSpPr>
          <p:nvPr>
            <p:ph type="title"/>
          </p:nvPr>
        </p:nvSpPr>
        <p:spPr/>
        <p:txBody>
          <a:bodyPr/>
          <a:lstStyle/>
          <a:p>
            <a:r>
              <a:rPr lang="en-US"/>
              <a:t>Backup Slides</a:t>
            </a:r>
          </a:p>
        </p:txBody>
      </p:sp>
    </p:spTree>
    <p:extLst>
      <p:ext uri="{BB962C8B-B14F-4D97-AF65-F5344CB8AC3E}">
        <p14:creationId xmlns:p14="http://schemas.microsoft.com/office/powerpoint/2010/main" val="130985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043CA-5933-C4D0-0CD4-6ED2B644EF28}"/>
              </a:ext>
            </a:extLst>
          </p:cNvPr>
          <p:cNvSpPr>
            <a:spLocks noGrp="1"/>
          </p:cNvSpPr>
          <p:nvPr>
            <p:ph type="title"/>
          </p:nvPr>
        </p:nvSpPr>
        <p:spPr/>
        <p:txBody>
          <a:bodyPr/>
          <a:lstStyle/>
          <a:p>
            <a:r>
              <a:rPr lang="en-US"/>
              <a:t>Software Enabling Requirements</a:t>
            </a:r>
          </a:p>
        </p:txBody>
      </p:sp>
      <p:graphicFrame>
        <p:nvGraphicFramePr>
          <p:cNvPr id="4" name="Table 4">
            <a:extLst>
              <a:ext uri="{FF2B5EF4-FFF2-40B4-BE49-F238E27FC236}">
                <a16:creationId xmlns:a16="http://schemas.microsoft.com/office/drawing/2014/main" id="{7CE3980E-1390-53CB-0016-6420DEFF7DD7}"/>
              </a:ext>
            </a:extLst>
          </p:cNvPr>
          <p:cNvGraphicFramePr>
            <a:graphicFrameLocks noGrp="1"/>
          </p:cNvGraphicFramePr>
          <p:nvPr>
            <p:ph idx="1"/>
          </p:nvPr>
        </p:nvGraphicFramePr>
        <p:xfrm>
          <a:off x="893467" y="1622483"/>
          <a:ext cx="4552741" cy="4602480"/>
        </p:xfrm>
        <a:graphic>
          <a:graphicData uri="http://schemas.openxmlformats.org/drawingml/2006/table">
            <a:tbl>
              <a:tblPr firstRow="1" bandRow="1">
                <a:tableStyleId>{5C22544A-7EE6-4342-B048-85BDC9FD1C3A}</a:tableStyleId>
              </a:tblPr>
              <a:tblGrid>
                <a:gridCol w="1417655">
                  <a:extLst>
                    <a:ext uri="{9D8B030D-6E8A-4147-A177-3AD203B41FA5}">
                      <a16:colId xmlns:a16="http://schemas.microsoft.com/office/drawing/2014/main" val="4050475624"/>
                    </a:ext>
                  </a:extLst>
                </a:gridCol>
                <a:gridCol w="984738">
                  <a:extLst>
                    <a:ext uri="{9D8B030D-6E8A-4147-A177-3AD203B41FA5}">
                      <a16:colId xmlns:a16="http://schemas.microsoft.com/office/drawing/2014/main" val="3363214811"/>
                    </a:ext>
                  </a:extLst>
                </a:gridCol>
                <a:gridCol w="143747">
                  <a:extLst>
                    <a:ext uri="{9D8B030D-6E8A-4147-A177-3AD203B41FA5}">
                      <a16:colId xmlns:a16="http://schemas.microsoft.com/office/drawing/2014/main" val="767886739"/>
                    </a:ext>
                  </a:extLst>
                </a:gridCol>
                <a:gridCol w="2006601">
                  <a:extLst>
                    <a:ext uri="{9D8B030D-6E8A-4147-A177-3AD203B41FA5}">
                      <a16:colId xmlns:a16="http://schemas.microsoft.com/office/drawing/2014/main" val="1566687653"/>
                    </a:ext>
                  </a:extLst>
                </a:gridCol>
              </a:tblGrid>
              <a:tr h="370840">
                <a:tc>
                  <a:txBody>
                    <a:bodyPr/>
                    <a:lstStyle/>
                    <a:p>
                      <a:pPr algn="ctr"/>
                      <a:r>
                        <a:rPr lang="en-US" sz="1200"/>
                        <a:t>Software</a:t>
                      </a:r>
                    </a:p>
                  </a:txBody>
                  <a:tcPr anchor="b">
                    <a:solidFill>
                      <a:srgbClr val="0068B5"/>
                    </a:solidFill>
                  </a:tcPr>
                </a:tc>
                <a:tc>
                  <a:txBody>
                    <a:bodyPr/>
                    <a:lstStyle/>
                    <a:p>
                      <a:pPr algn="ctr"/>
                      <a:r>
                        <a:rPr lang="en-US" sz="1200"/>
                        <a:t>Readiness</a:t>
                      </a:r>
                    </a:p>
                  </a:txBody>
                  <a:tcPr anchor="b">
                    <a:solidFill>
                      <a:srgbClr val="0068B5"/>
                    </a:solidFill>
                  </a:tcPr>
                </a:tc>
                <a:tc gridSpan="2">
                  <a:txBody>
                    <a:bodyPr/>
                    <a:lstStyle/>
                    <a:p>
                      <a:pPr algn="ctr"/>
                      <a:r>
                        <a:rPr lang="en-US" sz="1200"/>
                        <a:t>Enabled Options</a:t>
                      </a:r>
                    </a:p>
                  </a:txBody>
                  <a:tcPr anchor="b">
                    <a:solidFill>
                      <a:srgbClr val="0068B5"/>
                    </a:solidFill>
                  </a:tcPr>
                </a:tc>
                <a:tc hMerge="1">
                  <a:txBody>
                    <a:bodyPr/>
                    <a:lstStyle/>
                    <a:p>
                      <a:pPr algn="ctr"/>
                      <a:r>
                        <a:rPr lang="en-US" sz="1200"/>
                        <a:t>Enabled Options</a:t>
                      </a:r>
                    </a:p>
                  </a:txBody>
                  <a:tcPr anchor="b">
                    <a:solidFill>
                      <a:srgbClr val="0068B5"/>
                    </a:solidFill>
                  </a:tcPr>
                </a:tc>
                <a:extLst>
                  <a:ext uri="{0D108BD9-81ED-4DB2-BD59-A6C34878D82A}">
                    <a16:rowId xmlns:a16="http://schemas.microsoft.com/office/drawing/2014/main" val="53726607"/>
                  </a:ext>
                </a:extLst>
              </a:tr>
              <a:tr h="370840">
                <a:tc>
                  <a:txBody>
                    <a:bodyPr/>
                    <a:lstStyle/>
                    <a:p>
                      <a:pPr algn="ctr"/>
                      <a:r>
                        <a:rPr lang="en-US" sz="1200"/>
                        <a:t>Enabled CPU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a:latin typeface="Segoe UI Symbol" panose="020B0502040204020203" pitchFamily="34" charset="0"/>
                          <a:ea typeface="Segoe UI Symbol" panose="020B0502040204020203" pitchFamily="34" charset="0"/>
                        </a:rPr>
                        <a:t>✅</a:t>
                      </a: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gridSpan="2">
                  <a:txBody>
                    <a:bodyPr/>
                    <a:lstStyle/>
                    <a:p>
                      <a:pPr marL="171450" indent="-171450" algn="l">
                        <a:buFont typeface="Arial" panose="020B0604020202020204" pitchFamily="34" charset="0"/>
                        <a:buChar char="•"/>
                      </a:pPr>
                      <a:r>
                        <a:rPr lang="en-US" sz="1000"/>
                        <a:t>3</a:t>
                      </a:r>
                      <a:r>
                        <a:rPr lang="en-US" sz="1000" baseline="30000"/>
                        <a:t>rd</a:t>
                      </a:r>
                      <a:r>
                        <a:rPr lang="en-US" sz="1000"/>
                        <a:t> Gen Xeon Scalable &amp; 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hMerge="1">
                  <a:txBody>
                    <a:bodyPr/>
                    <a:lstStyle/>
                    <a:p>
                      <a:pPr algn="ctr"/>
                      <a:r>
                        <a:rPr lang="en-US" sz="1050"/>
                        <a:t>3</a:t>
                      </a:r>
                      <a:r>
                        <a:rPr lang="en-US" sz="1050" baseline="30000"/>
                        <a:t>rd</a:t>
                      </a:r>
                      <a:r>
                        <a:rPr lang="en-US" sz="1050"/>
                        <a:t> Gen Xeon Scalable &amp; later</a:t>
                      </a:r>
                    </a:p>
                  </a:txBody>
                  <a:tcPr anchor="ctr"/>
                </a:tc>
                <a:extLst>
                  <a:ext uri="{0D108BD9-81ED-4DB2-BD59-A6C34878D82A}">
                    <a16:rowId xmlns:a16="http://schemas.microsoft.com/office/drawing/2014/main" val="1137427471"/>
                  </a:ext>
                </a:extLst>
              </a:tr>
              <a:tr h="370840">
                <a:tc>
                  <a:txBody>
                    <a:bodyPr/>
                    <a:lstStyle/>
                    <a:p>
                      <a:pPr algn="ctr"/>
                      <a:r>
                        <a:rPr lang="en-US" sz="1200"/>
                        <a:t>Hypervisor*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Segoe UI Symbol" panose="020B0502040204020203" pitchFamily="34" charset="0"/>
                          <a:ea typeface="Segoe UI Symbol" panose="020B0502040204020203" pitchFamily="34" charset="0"/>
                        </a:rPr>
                        <a:t>✅</a:t>
                      </a: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marL="171450" indent="-171450" algn="l">
                        <a:buFont typeface="Arial" panose="020B0604020202020204" pitchFamily="34" charset="0"/>
                        <a:buChar char="•"/>
                      </a:pPr>
                      <a:r>
                        <a:rPr lang="en-US" sz="1000"/>
                        <a:t>KVM 5.13 &amp; later</a:t>
                      </a:r>
                    </a:p>
                    <a:p>
                      <a:pPr marL="171450" indent="-171450" algn="l">
                        <a:buFont typeface="Arial" panose="020B0604020202020204" pitchFamily="34" charset="0"/>
                        <a:buChar char="•"/>
                      </a:pPr>
                      <a:r>
                        <a:rPr lang="en-US" sz="1000"/>
                        <a:t>VMware vSphere 8</a:t>
                      </a:r>
                    </a:p>
                    <a:p>
                      <a:pPr marL="171450" indent="-171450" algn="l">
                        <a:buFont typeface="Arial" panose="020B0604020202020204" pitchFamily="34" charset="0"/>
                        <a:buChar char="•"/>
                      </a:pPr>
                      <a:r>
                        <a:rPr lang="en-US" sz="1000"/>
                        <a:t>Hyper-V 2019 &amp; 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50"/>
                        <a:t>KVM</a:t>
                      </a:r>
                    </a:p>
                    <a:p>
                      <a:pPr algn="ctr"/>
                      <a:r>
                        <a:rPr lang="en-US" sz="1050" err="1"/>
                        <a:t>Vmware</a:t>
                      </a:r>
                      <a:endParaRPr lang="en-US" sz="1050"/>
                    </a:p>
                    <a:p>
                      <a:pPr algn="ctr"/>
                      <a:r>
                        <a:rPr lang="en-US" sz="1050"/>
                        <a:t>Hyper-V</a:t>
                      </a:r>
                    </a:p>
                  </a:txBody>
                  <a:tcPr anchor="ctr"/>
                </a:tc>
                <a:extLst>
                  <a:ext uri="{0D108BD9-81ED-4DB2-BD59-A6C34878D82A}">
                    <a16:rowId xmlns:a16="http://schemas.microsoft.com/office/drawing/2014/main" val="966565253"/>
                  </a:ext>
                </a:extLst>
              </a:tr>
              <a:tr h="370840">
                <a:tc>
                  <a:txBody>
                    <a:bodyPr/>
                    <a:lstStyle/>
                    <a:p>
                      <a:pPr algn="ctr"/>
                      <a:r>
                        <a:rPr lang="en-US" sz="1200"/>
                        <a:t>Operating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Segoe UI Symbol" panose="020B0502040204020203" pitchFamily="34" charset="0"/>
                          <a:ea typeface="Segoe UI Symbol" panose="020B0502040204020203" pitchFamily="34" charset="0"/>
                        </a:rPr>
                        <a:t>✅</a:t>
                      </a: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marL="171450" indent="-171450" algn="l">
                        <a:buFont typeface="Arial" panose="020B0604020202020204" pitchFamily="34" charset="0"/>
                        <a:buChar char="•"/>
                      </a:pPr>
                      <a:r>
                        <a:rPr lang="en-US" sz="1000"/>
                        <a:t>Linux distros based on Kernel 5.13 &amp; later</a:t>
                      </a:r>
                    </a:p>
                    <a:p>
                      <a:pPr marL="171450" indent="-171450" algn="l">
                        <a:buFont typeface="Arial" panose="020B0604020202020204" pitchFamily="34" charset="0"/>
                        <a:buChar char="•"/>
                      </a:pPr>
                      <a:r>
                        <a:rPr lang="en-US" sz="1000"/>
                        <a:t>Windows Server 2019 &amp; later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50"/>
                    </a:p>
                  </a:txBody>
                  <a:tcPr anchor="ctr"/>
                </a:tc>
                <a:extLst>
                  <a:ext uri="{0D108BD9-81ED-4DB2-BD59-A6C34878D82A}">
                    <a16:rowId xmlns:a16="http://schemas.microsoft.com/office/drawing/2014/main" val="1803524623"/>
                  </a:ext>
                </a:extLst>
              </a:tr>
              <a:tr h="370840">
                <a:tc>
                  <a:txBody>
                    <a:bodyPr/>
                    <a:lstStyle/>
                    <a:p>
                      <a:pPr algn="ctr"/>
                      <a:r>
                        <a:rPr lang="en-US" sz="1200"/>
                        <a:t>Library OS</a:t>
                      </a:r>
                    </a:p>
                    <a:p>
                      <a:pPr algn="ctr"/>
                      <a:r>
                        <a:rPr lang="en-US" sz="1000"/>
                        <a:t>(Used only if app is not specifically enabled for SGX)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Segoe UI Symbol" panose="020B0502040204020203" pitchFamily="34" charset="0"/>
                          <a:ea typeface="Segoe UI Symbol" panose="020B0502040204020203" pitchFamily="34" charset="0"/>
                        </a:rPr>
                        <a:t>✅</a:t>
                      </a: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marL="171450" indent="-171450" algn="l">
                        <a:buFont typeface="Arial" panose="020B0604020202020204" pitchFamily="34" charset="0"/>
                        <a:buChar char="•"/>
                      </a:pPr>
                      <a:r>
                        <a:rPr lang="en-US" sz="1000"/>
                        <a:t>Gramine</a:t>
                      </a:r>
                    </a:p>
                    <a:p>
                      <a:pPr marL="171450" indent="-171450" algn="l">
                        <a:buFont typeface="Arial" panose="020B0604020202020204" pitchFamily="34" charset="0"/>
                        <a:buChar char="•"/>
                      </a:pPr>
                      <a:r>
                        <a:rPr lang="en-US" sz="1000"/>
                        <a:t>Scontain Scone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50"/>
                        <a:t>Gramine</a:t>
                      </a:r>
                    </a:p>
                    <a:p>
                      <a:pPr algn="ctr"/>
                      <a:r>
                        <a:rPr lang="en-US" sz="1050" err="1"/>
                        <a:t>Scontain</a:t>
                      </a:r>
                      <a:r>
                        <a:rPr lang="en-US" sz="1050"/>
                        <a:t> Scone</a:t>
                      </a:r>
                    </a:p>
                  </a:txBody>
                  <a:tcPr anchor="ctr"/>
                </a:tc>
                <a:extLst>
                  <a:ext uri="{0D108BD9-81ED-4DB2-BD59-A6C34878D82A}">
                    <a16:rowId xmlns:a16="http://schemas.microsoft.com/office/drawing/2014/main" val="3242395308"/>
                  </a:ext>
                </a:extLst>
              </a:tr>
              <a:tr h="370840">
                <a:tc>
                  <a:txBody>
                    <a:bodyPr/>
                    <a:lstStyle/>
                    <a:p>
                      <a:pPr algn="ctr"/>
                      <a:r>
                        <a:rPr lang="en-US" sz="1200"/>
                        <a:t>Applications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Segoe UI Symbol" panose="020B0502040204020203" pitchFamily="34" charset="0"/>
                          <a:ea typeface="Segoe UI Symbol" panose="020B0502040204020203" pitchFamily="34" charset="0"/>
                        </a:rPr>
                        <a:t>✅</a:t>
                      </a: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Multiple ISVs across a range of usage models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Intel &amp; Commercial SDKs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endParaRPr lang="en-US" sz="1050"/>
                    </a:p>
                  </a:txBody>
                  <a:tcPr anchor="ctr"/>
                </a:tc>
                <a:extLst>
                  <a:ext uri="{0D108BD9-81ED-4DB2-BD59-A6C34878D82A}">
                    <a16:rowId xmlns:a16="http://schemas.microsoft.com/office/drawing/2014/main" val="3935895485"/>
                  </a:ext>
                </a:extLst>
              </a:tr>
              <a:tr h="370840">
                <a:tc>
                  <a:txBody>
                    <a:bodyPr/>
                    <a:lstStyle/>
                    <a:p>
                      <a:pPr algn="ctr"/>
                      <a:endParaRPr lang="en-US" sz="1200"/>
                    </a:p>
                  </a:txBody>
                  <a:tcPr anchor="ctr">
                    <a:lnT w="12700" cap="flat" cmpd="sng" algn="ctr">
                      <a:solidFill>
                        <a:schemeClr val="tx1"/>
                      </a:solidFill>
                      <a:prstDash val="solid"/>
                      <a:round/>
                      <a:headEnd type="none" w="med" len="med"/>
                      <a:tailEnd type="none" w="med" len="med"/>
                    </a:lnT>
                    <a:noFill/>
                  </a:tcPr>
                </a:tc>
                <a:tc>
                  <a:txBody>
                    <a:bodyPr/>
                    <a:lstStyle/>
                    <a:p>
                      <a:pPr algn="ctr"/>
                      <a:endParaRPr lang="en-US" sz="1200"/>
                    </a:p>
                  </a:txBody>
                  <a:tcPr anchor="ctr">
                    <a:lnT w="12700" cap="flat" cmpd="sng" algn="ctr">
                      <a:solidFill>
                        <a:schemeClr val="tx1"/>
                      </a:solidFill>
                      <a:prstDash val="solid"/>
                      <a:round/>
                      <a:headEnd type="none" w="med" len="med"/>
                      <a:tailEnd type="none" w="med" len="med"/>
                    </a:lnT>
                    <a:noFill/>
                  </a:tcPr>
                </a:tc>
                <a:tc gridSpan="2">
                  <a:txBody>
                    <a:bodyPr/>
                    <a:lstStyle/>
                    <a:p>
                      <a:pPr algn="ctr"/>
                      <a:endParaRPr lang="en-US" sz="1200"/>
                    </a:p>
                  </a:txBody>
                  <a:tcPr anchor="ctr">
                    <a:lnT w="12700" cap="flat" cmpd="sng" algn="ctr">
                      <a:solidFill>
                        <a:schemeClr val="tx1"/>
                      </a:solidFill>
                      <a:prstDash val="solid"/>
                      <a:round/>
                      <a:headEnd type="none" w="med" len="med"/>
                      <a:tailEnd type="none" w="med" len="med"/>
                    </a:lnT>
                    <a:noFill/>
                  </a:tcPr>
                </a:tc>
                <a:tc hMerge="1">
                  <a:txBody>
                    <a:bodyPr/>
                    <a:lstStyle/>
                    <a:p>
                      <a:pPr algn="ctr"/>
                      <a:endParaRPr lang="en-US" sz="1200"/>
                    </a:p>
                  </a:txBody>
                  <a:tcPr anchor="ctr">
                    <a:noFill/>
                  </a:tcPr>
                </a:tc>
                <a:extLst>
                  <a:ext uri="{0D108BD9-81ED-4DB2-BD59-A6C34878D82A}">
                    <a16:rowId xmlns:a16="http://schemas.microsoft.com/office/drawing/2014/main" val="2178021470"/>
                  </a:ext>
                </a:extLst>
              </a:tr>
              <a:tr h="370840">
                <a:tc gridSpan="4">
                  <a:txBody>
                    <a:bodyPr/>
                    <a:lstStyle/>
                    <a:p>
                      <a:pPr marL="0" algn="ctr" defTabSz="914400" rtl="0" eaLnBrk="1" latinLnBrk="0" hangingPunct="1"/>
                      <a:r>
                        <a:rPr lang="en-US" sz="1200" b="1" kern="1200">
                          <a:solidFill>
                            <a:schemeClr val="lt1"/>
                          </a:solidFill>
                          <a:latin typeface="+mn-lt"/>
                          <a:ea typeface="+mn-ea"/>
                          <a:cs typeface="+mn-cs"/>
                        </a:rPr>
                        <a:t>Enabled Cloud Service Providers</a:t>
                      </a:r>
                    </a:p>
                  </a:txBody>
                  <a:tcPr anchor="ctr">
                    <a:lnB w="28575" cap="flat" cmpd="sng" algn="ctr">
                      <a:solidFill>
                        <a:schemeClr val="bg1"/>
                      </a:solidFill>
                      <a:prstDash val="solid"/>
                      <a:round/>
                      <a:headEnd type="none" w="med" len="med"/>
                      <a:tailEnd type="none" w="med" len="med"/>
                    </a:lnB>
                    <a:solidFill>
                      <a:srgbClr val="0068B5"/>
                    </a:solidFill>
                  </a:tcPr>
                </a:tc>
                <a:tc hMerge="1">
                  <a:txBody>
                    <a:bodyPr/>
                    <a:lstStyle/>
                    <a:p>
                      <a:pPr marL="0" algn="ctr" defTabSz="914400" rtl="0" eaLnBrk="1" latinLnBrk="0" hangingPunct="1"/>
                      <a:endParaRPr lang="en-US" sz="1200" b="1" kern="1200">
                        <a:solidFill>
                          <a:schemeClr val="lt1"/>
                        </a:solidFill>
                        <a:latin typeface="+mn-lt"/>
                        <a:ea typeface="+mn-ea"/>
                        <a:cs typeface="+mn-cs"/>
                      </a:endParaRPr>
                    </a:p>
                  </a:txBody>
                  <a:tcPr anchor="ctr">
                    <a:lnB w="28575" cap="flat" cmpd="sng" algn="ctr">
                      <a:solidFill>
                        <a:schemeClr val="bg1"/>
                      </a:solidFill>
                      <a:prstDash val="solid"/>
                      <a:round/>
                      <a:headEnd type="none" w="med" len="med"/>
                      <a:tailEnd type="none" w="med" len="med"/>
                    </a:lnB>
                    <a:solidFill>
                      <a:srgbClr val="0068B5"/>
                    </a:solidFill>
                  </a:tcPr>
                </a:tc>
                <a:tc hMerge="1">
                  <a:txBody>
                    <a:bodyPr/>
                    <a:lstStyle/>
                    <a:p>
                      <a:endParaRPr lang="en-US"/>
                    </a:p>
                  </a:txBody>
                  <a:tcPr/>
                </a:tc>
                <a:tc hMerge="1">
                  <a:txBody>
                    <a:bodyPr/>
                    <a:lstStyle/>
                    <a:p>
                      <a:pPr marL="0" algn="ctr" defTabSz="914400" rtl="0" eaLnBrk="1" latinLnBrk="0" hangingPunct="1"/>
                      <a:endParaRPr lang="en-US" sz="1200" b="1" kern="1200">
                        <a:solidFill>
                          <a:schemeClr val="lt1"/>
                        </a:solidFill>
                        <a:latin typeface="+mn-lt"/>
                        <a:ea typeface="+mn-ea"/>
                        <a:cs typeface="+mn-cs"/>
                      </a:endParaRPr>
                    </a:p>
                  </a:txBody>
                  <a:tcPr anchor="ctr">
                    <a:lnB w="28575" cap="flat" cmpd="sng" algn="ctr">
                      <a:solidFill>
                        <a:schemeClr val="bg1"/>
                      </a:solidFill>
                      <a:prstDash val="solid"/>
                      <a:round/>
                      <a:headEnd type="none" w="med" len="med"/>
                      <a:tailEnd type="none" w="med" len="med"/>
                    </a:lnB>
                    <a:solidFill>
                      <a:srgbClr val="0068B5"/>
                    </a:solidFill>
                  </a:tcPr>
                </a:tc>
                <a:extLst>
                  <a:ext uri="{0D108BD9-81ED-4DB2-BD59-A6C34878D82A}">
                    <a16:rowId xmlns:a16="http://schemas.microsoft.com/office/drawing/2014/main" val="1252703259"/>
                  </a:ext>
                </a:extLst>
              </a:tr>
              <a:tr h="741680">
                <a:tc>
                  <a:txBody>
                    <a:bodyPr/>
                    <a:lstStyle/>
                    <a:p>
                      <a:pPr marL="111125" indent="-111125" algn="l">
                        <a:buFont typeface="Arial" panose="020B0604020202020204" pitchFamily="34" charset="0"/>
                        <a:buChar char="•"/>
                      </a:pPr>
                      <a:r>
                        <a:rPr lang="en-US" sz="1100"/>
                        <a:t>Microsoft Azure</a:t>
                      </a:r>
                    </a:p>
                    <a:p>
                      <a:pPr marL="111125" indent="-111125" algn="l">
                        <a:buFont typeface="Arial" panose="020B0604020202020204" pitchFamily="34" charset="0"/>
                        <a:buChar char="•"/>
                      </a:pPr>
                      <a:r>
                        <a:rPr lang="en-US" sz="1100"/>
                        <a:t>Alibaba Cloud</a:t>
                      </a:r>
                    </a:p>
                  </a:txBody>
                  <a:tcPr>
                    <a:lnL w="12700" cap="flat" cmpd="sng" algn="ctr">
                      <a:solidFill>
                        <a:schemeClr val="tx1"/>
                      </a:solidFill>
                      <a:prstDash val="solid"/>
                      <a:round/>
                      <a:headEnd type="none" w="med" len="med"/>
                      <a:tailEnd type="none" w="med" len="med"/>
                    </a:lnL>
                    <a:lnR w="12700" cap="flat" cmpd="sng" algn="ctr">
                      <a:solidFill>
                        <a:srgbClr val="92D050"/>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gridSpan="2">
                  <a:txBody>
                    <a:bodyPr/>
                    <a:lstStyle/>
                    <a:p>
                      <a:pPr marL="111125" indent="-111125" algn="l">
                        <a:buFont typeface="Arial" panose="020B0604020202020204" pitchFamily="34" charset="0"/>
                        <a:buChar char="•"/>
                      </a:pPr>
                      <a:r>
                        <a:rPr lang="en-US" sz="1100"/>
                        <a:t>IBM Cloud</a:t>
                      </a:r>
                    </a:p>
                    <a:p>
                      <a:pPr marL="111125" indent="-111125" algn="l">
                        <a:buFont typeface="Arial" panose="020B0604020202020204" pitchFamily="34" charset="0"/>
                        <a:buChar char="•"/>
                      </a:pPr>
                      <a:r>
                        <a:rPr lang="en-US" sz="1100"/>
                        <a:t>PhoenixNAP</a:t>
                      </a:r>
                    </a:p>
                  </a:txBody>
                  <a:tcPr>
                    <a:lnL w="12700" cap="flat" cmpd="sng" algn="ctr">
                      <a:solidFill>
                        <a:srgbClr val="92D050"/>
                      </a:solidFill>
                      <a:prstDash val="solid"/>
                      <a:round/>
                      <a:headEnd type="none" w="med" len="med"/>
                      <a:tailEnd type="none" w="med" len="med"/>
                    </a:lnL>
                    <a:lnR w="12700" cap="flat" cmpd="sng" algn="ctr">
                      <a:solidFill>
                        <a:srgbClr val="92D050"/>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algn="ctr"/>
                      <a:endParaRPr lang="en-US" sz="1200"/>
                    </a:p>
                  </a:txBody>
                  <a:tcPr anchor="ctr">
                    <a:lnT w="28575" cap="flat" cmpd="sng" algn="ctr">
                      <a:solidFill>
                        <a:schemeClr val="bg1"/>
                      </a:solidFill>
                      <a:prstDash val="solid"/>
                      <a:round/>
                      <a:headEnd type="none" w="med" len="med"/>
                      <a:tailEnd type="none" w="med" len="med"/>
                    </a:lnT>
                  </a:tcPr>
                </a:tc>
                <a:tc>
                  <a:txBody>
                    <a:bodyPr/>
                    <a:lstStyle/>
                    <a:p>
                      <a:pPr marL="111125" indent="-111125" algn="l">
                        <a:buFont typeface="Arial" panose="020B0604020202020204" pitchFamily="34" charset="0"/>
                        <a:buChar char="•"/>
                      </a:pPr>
                      <a:r>
                        <a:rPr lang="en-US" sz="1100"/>
                        <a:t>OVH</a:t>
                      </a:r>
                    </a:p>
                    <a:p>
                      <a:pPr marL="111125" indent="-111125" algn="l">
                        <a:buFont typeface="Arial" panose="020B0604020202020204" pitchFamily="34" charset="0"/>
                        <a:buChar char="•"/>
                      </a:pPr>
                      <a:r>
                        <a:rPr lang="en-US" sz="1100"/>
                        <a:t>T-Systems</a:t>
                      </a:r>
                    </a:p>
                    <a:p>
                      <a:pPr marL="111125" indent="-111125" algn="l">
                        <a:buFont typeface="Arial" panose="020B0604020202020204" pitchFamily="34" charset="0"/>
                        <a:buChar char="•"/>
                      </a:pPr>
                      <a:r>
                        <a:rPr lang="en-US" sz="1100"/>
                        <a:t>…and more</a:t>
                      </a:r>
                    </a:p>
                  </a:txBody>
                  <a:tcPr>
                    <a:lnL w="12700" cap="flat" cmpd="sng" algn="ctr">
                      <a:solidFill>
                        <a:srgbClr val="92D050"/>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extLst>
                  <a:ext uri="{0D108BD9-81ED-4DB2-BD59-A6C34878D82A}">
                    <a16:rowId xmlns:a16="http://schemas.microsoft.com/office/drawing/2014/main" val="3493338569"/>
                  </a:ext>
                </a:extLst>
              </a:tr>
            </a:tbl>
          </a:graphicData>
        </a:graphic>
      </p:graphicFrame>
      <p:graphicFrame>
        <p:nvGraphicFramePr>
          <p:cNvPr id="5" name="Table 4">
            <a:extLst>
              <a:ext uri="{FF2B5EF4-FFF2-40B4-BE49-F238E27FC236}">
                <a16:creationId xmlns:a16="http://schemas.microsoft.com/office/drawing/2014/main" id="{02FAE2A4-4457-5CB4-DC38-3B395F308E82}"/>
              </a:ext>
            </a:extLst>
          </p:cNvPr>
          <p:cNvGraphicFramePr>
            <a:graphicFrameLocks/>
          </p:cNvGraphicFramePr>
          <p:nvPr>
            <p:extLst>
              <p:ext uri="{D42A27DB-BD31-4B8C-83A1-F6EECF244321}">
                <p14:modId xmlns:p14="http://schemas.microsoft.com/office/powerpoint/2010/main" val="3163528074"/>
              </p:ext>
            </p:extLst>
          </p:nvPr>
        </p:nvGraphicFramePr>
        <p:xfrm>
          <a:off x="6492073" y="1622483"/>
          <a:ext cx="4552741" cy="4495800"/>
        </p:xfrm>
        <a:graphic>
          <a:graphicData uri="http://schemas.openxmlformats.org/drawingml/2006/table">
            <a:tbl>
              <a:tblPr firstRow="1" bandRow="1">
                <a:tableStyleId>{5C22544A-7EE6-4342-B048-85BDC9FD1C3A}</a:tableStyleId>
              </a:tblPr>
              <a:tblGrid>
                <a:gridCol w="1417655">
                  <a:extLst>
                    <a:ext uri="{9D8B030D-6E8A-4147-A177-3AD203B41FA5}">
                      <a16:colId xmlns:a16="http://schemas.microsoft.com/office/drawing/2014/main" val="4050475624"/>
                    </a:ext>
                  </a:extLst>
                </a:gridCol>
                <a:gridCol w="984738">
                  <a:extLst>
                    <a:ext uri="{9D8B030D-6E8A-4147-A177-3AD203B41FA5}">
                      <a16:colId xmlns:a16="http://schemas.microsoft.com/office/drawing/2014/main" val="3363214811"/>
                    </a:ext>
                  </a:extLst>
                </a:gridCol>
                <a:gridCol w="2150348">
                  <a:extLst>
                    <a:ext uri="{9D8B030D-6E8A-4147-A177-3AD203B41FA5}">
                      <a16:colId xmlns:a16="http://schemas.microsoft.com/office/drawing/2014/main" val="767886739"/>
                    </a:ext>
                  </a:extLst>
                </a:gridCol>
              </a:tblGrid>
              <a:tr h="370840">
                <a:tc>
                  <a:txBody>
                    <a:bodyPr/>
                    <a:lstStyle/>
                    <a:p>
                      <a:pPr algn="ctr"/>
                      <a:r>
                        <a:rPr lang="en-US" sz="1200"/>
                        <a:t>Software</a:t>
                      </a:r>
                    </a:p>
                  </a:txBody>
                  <a:tcPr anchor="b">
                    <a:solidFill>
                      <a:srgbClr val="0068B5"/>
                    </a:solidFill>
                  </a:tcPr>
                </a:tc>
                <a:tc>
                  <a:txBody>
                    <a:bodyPr/>
                    <a:lstStyle/>
                    <a:p>
                      <a:pPr algn="ctr"/>
                      <a:r>
                        <a:rPr lang="en-US" sz="1200"/>
                        <a:t>Readiness</a:t>
                      </a:r>
                    </a:p>
                  </a:txBody>
                  <a:tcPr anchor="b">
                    <a:solidFill>
                      <a:srgbClr val="0068B5"/>
                    </a:solidFill>
                  </a:tcPr>
                </a:tc>
                <a:tc>
                  <a:txBody>
                    <a:bodyPr/>
                    <a:lstStyle/>
                    <a:p>
                      <a:pPr algn="ctr"/>
                      <a:r>
                        <a:rPr lang="en-US" sz="1200"/>
                        <a:t>Enabled Options</a:t>
                      </a:r>
                    </a:p>
                  </a:txBody>
                  <a:tcPr anchor="b">
                    <a:solidFill>
                      <a:srgbClr val="0068B5"/>
                    </a:solidFill>
                  </a:tcPr>
                </a:tc>
                <a:extLst>
                  <a:ext uri="{0D108BD9-81ED-4DB2-BD59-A6C34878D82A}">
                    <a16:rowId xmlns:a16="http://schemas.microsoft.com/office/drawing/2014/main" val="53726607"/>
                  </a:ext>
                </a:extLst>
              </a:tr>
              <a:tr h="370840">
                <a:tc>
                  <a:txBody>
                    <a:bodyPr/>
                    <a:lstStyle/>
                    <a:p>
                      <a:pPr algn="ctr"/>
                      <a:r>
                        <a:rPr lang="en-US" sz="1200"/>
                        <a:t>Enabled CPU</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pPr algn="ctr"/>
                      <a:r>
                        <a:rPr lang="en-US" sz="1200">
                          <a:latin typeface="Segoe UI Symbol" panose="020B0502040204020203" pitchFamily="34" charset="0"/>
                          <a:ea typeface="Segoe UI Symbol" panose="020B0502040204020203" pitchFamily="34" charset="0"/>
                        </a:rPr>
                        <a:t>✅</a:t>
                      </a: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92D050"/>
                    </a:solidFill>
                  </a:tcPr>
                </a:tc>
                <a:tc>
                  <a:txBody>
                    <a:bodyPr/>
                    <a:lstStyle/>
                    <a:p>
                      <a:pPr marL="171450" indent="-171450" algn="l">
                        <a:buFont typeface="Arial" panose="020B0604020202020204" pitchFamily="34" charset="0"/>
                        <a:buChar char="•"/>
                      </a:pPr>
                      <a:r>
                        <a:rPr lang="en-US" sz="1000" dirty="0"/>
                        <a:t>5</a:t>
                      </a:r>
                      <a:r>
                        <a:rPr lang="en-US" sz="1000" baseline="30000" dirty="0"/>
                        <a:t>th</a:t>
                      </a:r>
                      <a:r>
                        <a:rPr lang="en-US" sz="1000" dirty="0"/>
                        <a:t> Gen Xeon Scalable &amp; later</a:t>
                      </a:r>
                    </a:p>
                    <a:p>
                      <a:pPr marL="0" indent="0" algn="ctr">
                        <a:buFont typeface="Arial" panose="020B0604020202020204" pitchFamily="34" charset="0"/>
                        <a:buNone/>
                      </a:pPr>
                      <a:r>
                        <a:rPr lang="en-US" sz="900" dirty="0"/>
                        <a:t>(Select CSPs enabled with TDX-capable 4</a:t>
                      </a:r>
                      <a:r>
                        <a:rPr lang="en-US" sz="900" baseline="30000" dirty="0"/>
                        <a:t>th</a:t>
                      </a:r>
                      <a:r>
                        <a:rPr lang="en-US" sz="900" dirty="0"/>
                        <a:t> Gen Xeons)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37427471"/>
                  </a:ext>
                </a:extLst>
              </a:tr>
              <a:tr h="182880">
                <a:tc rowSpan="3">
                  <a:txBody>
                    <a:bodyPr/>
                    <a:lstStyle/>
                    <a:p>
                      <a:pPr algn="ctr"/>
                      <a:r>
                        <a:rPr lang="en-US" sz="1200"/>
                        <a:t>Host OS/ Hypervisor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Early Preview Linux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indent="-171450" algn="l">
                        <a:buFont typeface="Arial" panose="020B0604020202020204" pitchFamily="34" charset="0"/>
                        <a:buChar char="•"/>
                      </a:pPr>
                      <a:r>
                        <a:rPr lang="en-US" sz="1000"/>
                        <a:t>Red Hat Cent OS 9 Stream</a:t>
                      </a:r>
                    </a:p>
                    <a:p>
                      <a:pPr marL="171450" indent="-171450" algn="l">
                        <a:buFont typeface="Arial" panose="020B0604020202020204" pitchFamily="34" charset="0"/>
                        <a:buChar char="•"/>
                      </a:pPr>
                      <a:r>
                        <a:rPr lang="en-US" sz="1000"/>
                        <a:t>Canonical Ubuntu 23.10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66565253"/>
                  </a:ext>
                </a:extLst>
              </a:tr>
              <a:tr h="18288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dirty="0"/>
                        <a:t>Linux Upstream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71450" indent="-171450" algn="l">
                        <a:buFont typeface="Arial" panose="020B0604020202020204" pitchFamily="34" charset="0"/>
                        <a:buChar char="•"/>
                      </a:pPr>
                      <a:r>
                        <a:rPr lang="en-US" sz="1000"/>
                        <a:t>In process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5508711"/>
                  </a:ext>
                </a:extLst>
              </a:tr>
              <a:tr h="182880">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Commercial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marL="171450" indent="-171450" algn="l">
                        <a:buFont typeface="Arial" panose="020B0604020202020204" pitchFamily="34" charset="0"/>
                        <a:buChar char="•"/>
                      </a:pPr>
                      <a:r>
                        <a:rPr lang="en-US" sz="1000"/>
                        <a:t>Next-gen VMware vSphere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3579130"/>
                  </a:ext>
                </a:extLst>
              </a:tr>
              <a:tr h="370840">
                <a:tc>
                  <a:txBody>
                    <a:bodyPr/>
                    <a:lstStyle/>
                    <a:p>
                      <a:pPr algn="ctr"/>
                      <a:r>
                        <a:rPr lang="en-US" sz="1200"/>
                        <a:t>Guest Operating System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latin typeface="Segoe UI Symbol" panose="020B0502040204020203" pitchFamily="34" charset="0"/>
                          <a:ea typeface="Segoe UI Symbol" panose="020B0502040204020203" pitchFamily="34" charset="0"/>
                        </a:rPr>
                        <a:t>✅</a:t>
                      </a:r>
                      <a:endParaRPr lang="en-US" sz="120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indent="-171450" algn="l">
                        <a:buFont typeface="Arial" panose="020B0604020202020204" pitchFamily="34" charset="0"/>
                        <a:buChar char="•"/>
                      </a:pPr>
                      <a:r>
                        <a:rPr lang="en-US" sz="1000"/>
                        <a:t>Red Hat RHEL 9.2 &amp; later</a:t>
                      </a:r>
                    </a:p>
                    <a:p>
                      <a:pPr marL="171450" indent="-171450" algn="l">
                        <a:buFont typeface="Arial" panose="020B0604020202020204" pitchFamily="34" charset="0"/>
                        <a:buChar char="•"/>
                      </a:pPr>
                      <a:r>
                        <a:rPr lang="en-US" sz="1000"/>
                        <a:t>Canonical Ubuntu 22.04 &amp; later</a:t>
                      </a:r>
                    </a:p>
                    <a:p>
                      <a:pPr marL="171450" indent="-171450" algn="l">
                        <a:buFont typeface="Arial" panose="020B0604020202020204" pitchFamily="34" charset="0"/>
                        <a:buChar char="•"/>
                      </a:pPr>
                      <a:r>
                        <a:rPr lang="en-US" sz="1000"/>
                        <a:t>SUSE Ent. Server 15 &amp; later</a:t>
                      </a:r>
                    </a:p>
                  </a:txBody>
                  <a:tcPr marR="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03524623"/>
                  </a:ext>
                </a:extLst>
              </a:tr>
              <a:tr h="370840">
                <a:tc>
                  <a:txBody>
                    <a:bodyPr/>
                    <a:lstStyle/>
                    <a:p>
                      <a:pPr algn="ctr"/>
                      <a:r>
                        <a:rPr lang="en-US" sz="1200"/>
                        <a:t>Applications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NA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a:t>Applications do not require specific enabling for Intel TDX</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35895485"/>
                  </a:ext>
                </a:extLst>
              </a:tr>
              <a:tr h="370840">
                <a:tc>
                  <a:txBody>
                    <a:bodyPr/>
                    <a:lstStyle/>
                    <a:p>
                      <a:pPr algn="ctr"/>
                      <a:endParaRPr lang="en-US" sz="1200"/>
                    </a:p>
                  </a:txBody>
                  <a:tcPr anchor="ctr">
                    <a:lnT w="12700" cap="flat" cmpd="sng" algn="ctr">
                      <a:solidFill>
                        <a:schemeClr val="tx1"/>
                      </a:solidFill>
                      <a:prstDash val="solid"/>
                      <a:round/>
                      <a:headEnd type="none" w="med" len="med"/>
                      <a:tailEnd type="none" w="med" len="med"/>
                    </a:lnT>
                    <a:noFill/>
                  </a:tcPr>
                </a:tc>
                <a:tc>
                  <a:txBody>
                    <a:bodyPr/>
                    <a:lstStyle/>
                    <a:p>
                      <a:pPr algn="ctr"/>
                      <a:endParaRPr lang="en-US" sz="1200"/>
                    </a:p>
                  </a:txBody>
                  <a:tcPr anchor="ctr">
                    <a:lnT w="12700" cap="flat" cmpd="sng" algn="ctr">
                      <a:solidFill>
                        <a:schemeClr val="tx1"/>
                      </a:solidFill>
                      <a:prstDash val="solid"/>
                      <a:round/>
                      <a:headEnd type="none" w="med" len="med"/>
                      <a:tailEnd type="none" w="med" len="med"/>
                    </a:lnT>
                    <a:noFill/>
                  </a:tcPr>
                </a:tc>
                <a:tc>
                  <a:txBody>
                    <a:bodyPr/>
                    <a:lstStyle/>
                    <a:p>
                      <a:pPr algn="ctr"/>
                      <a:endParaRPr lang="en-US" sz="1200"/>
                    </a:p>
                  </a:txBody>
                  <a:tcPr anchor="ct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2178021470"/>
                  </a:ext>
                </a:extLst>
              </a:tr>
              <a:tr h="370840">
                <a:tc gridSpan="3">
                  <a:txBody>
                    <a:bodyPr/>
                    <a:lstStyle/>
                    <a:p>
                      <a:pPr marL="0" algn="ctr" defTabSz="914400" rtl="0" eaLnBrk="1" latinLnBrk="0" hangingPunct="1"/>
                      <a:r>
                        <a:rPr lang="en-US" sz="1200" b="1" kern="1200">
                          <a:solidFill>
                            <a:schemeClr val="lt1"/>
                          </a:solidFill>
                          <a:latin typeface="+mn-lt"/>
                          <a:ea typeface="+mn-ea"/>
                          <a:cs typeface="+mn-cs"/>
                        </a:rPr>
                        <a:t>Enabled Cloud Service Providers</a:t>
                      </a:r>
                    </a:p>
                  </a:txBody>
                  <a:tcPr anchor="ctr">
                    <a:lnB w="28575" cap="flat" cmpd="sng" algn="ctr">
                      <a:solidFill>
                        <a:schemeClr val="bg1"/>
                      </a:solidFill>
                      <a:prstDash val="solid"/>
                      <a:round/>
                      <a:headEnd type="none" w="med" len="med"/>
                      <a:tailEnd type="none" w="med" len="med"/>
                    </a:lnB>
                    <a:solidFill>
                      <a:srgbClr val="0068B5"/>
                    </a:solidFill>
                  </a:tcPr>
                </a:tc>
                <a:tc hMerge="1">
                  <a:txBody>
                    <a:bodyPr/>
                    <a:lstStyle/>
                    <a:p>
                      <a:pPr marL="0" algn="ctr" defTabSz="914400" rtl="0" eaLnBrk="1" latinLnBrk="0" hangingPunct="1"/>
                      <a:endParaRPr lang="en-US" sz="1200" b="1" kern="1200">
                        <a:solidFill>
                          <a:schemeClr val="lt1"/>
                        </a:solidFill>
                        <a:latin typeface="+mn-lt"/>
                        <a:ea typeface="+mn-ea"/>
                        <a:cs typeface="+mn-cs"/>
                      </a:endParaRPr>
                    </a:p>
                  </a:txBody>
                  <a:tcPr anchor="ctr">
                    <a:lnB w="28575" cap="flat" cmpd="sng" algn="ctr">
                      <a:solidFill>
                        <a:schemeClr val="bg1"/>
                      </a:solidFill>
                      <a:prstDash val="solid"/>
                      <a:round/>
                      <a:headEnd type="none" w="med" len="med"/>
                      <a:tailEnd type="none" w="med" len="med"/>
                    </a:lnB>
                    <a:solidFill>
                      <a:srgbClr val="0068B5"/>
                    </a:solidFill>
                  </a:tcPr>
                </a:tc>
                <a:tc hMerge="1">
                  <a:txBody>
                    <a:bodyPr/>
                    <a:lstStyle/>
                    <a:p>
                      <a:endParaRPr lang="en-US"/>
                    </a:p>
                  </a:txBody>
                  <a:tcPr/>
                </a:tc>
                <a:extLst>
                  <a:ext uri="{0D108BD9-81ED-4DB2-BD59-A6C34878D82A}">
                    <a16:rowId xmlns:a16="http://schemas.microsoft.com/office/drawing/2014/main" val="1252703259"/>
                  </a:ext>
                </a:extLst>
              </a:tr>
              <a:tr h="741680">
                <a:tc gridSpan="3">
                  <a:txBody>
                    <a:bodyPr/>
                    <a:lstStyle/>
                    <a:p>
                      <a:pPr marL="1657350" indent="-169863" algn="l">
                        <a:buFont typeface="Arial" panose="020B0604020202020204" pitchFamily="34" charset="0"/>
                        <a:buChar char="•"/>
                      </a:pPr>
                      <a:r>
                        <a:rPr lang="en-US" sz="1100" dirty="0"/>
                        <a:t>Alibaba Cloud</a:t>
                      </a:r>
                    </a:p>
                    <a:p>
                      <a:pPr marL="165735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Microsoft Azure</a:t>
                      </a:r>
                    </a:p>
                    <a:p>
                      <a:pPr marL="1657350" marR="0" lvl="0" indent="-169863"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dirty="0"/>
                        <a:t>Google Cloud</a:t>
                      </a:r>
                    </a:p>
                    <a:p>
                      <a:pPr marL="1657350" indent="-169863" algn="l">
                        <a:buFont typeface="Arial" panose="020B0604020202020204" pitchFamily="34" charset="0"/>
                        <a:buChar char="•"/>
                      </a:pPr>
                      <a:r>
                        <a:rPr lang="en-US" sz="1100" dirty="0"/>
                        <a:t>IBM Cloud</a:t>
                      </a:r>
                    </a:p>
                    <a:p>
                      <a:pPr marL="1487487" indent="0" algn="r">
                        <a:buFont typeface="Arial" panose="020B0604020202020204" pitchFamily="34" charset="0"/>
                        <a:buNone/>
                      </a:pPr>
                      <a:r>
                        <a:rPr lang="en-US" sz="800" dirty="0"/>
                        <a:t>Check with provider for availability status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marL="111125" indent="-111125" algn="l">
                        <a:buFont typeface="Arial" panose="020B0604020202020204" pitchFamily="34" charset="0"/>
                        <a:buChar char="•"/>
                      </a:pPr>
                      <a:r>
                        <a:rPr lang="en-US" sz="1100"/>
                        <a:t>Microsoft Azure</a:t>
                      </a:r>
                    </a:p>
                    <a:p>
                      <a:pPr marL="111125" indent="-111125" algn="l">
                        <a:buFont typeface="Arial" panose="020B0604020202020204" pitchFamily="34" charset="0"/>
                        <a:buChar char="•"/>
                      </a:pPr>
                      <a:r>
                        <a:rPr lang="en-US" sz="1100"/>
                        <a:t>IBM Cloud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2D050"/>
                    </a:solidFill>
                  </a:tcPr>
                </a:tc>
                <a:tc hMerge="1">
                  <a:txBody>
                    <a:bodyPr/>
                    <a:lstStyle/>
                    <a:p>
                      <a:pPr algn="ctr"/>
                      <a:endParaRPr lang="en-US" sz="1200"/>
                    </a:p>
                  </a:txBody>
                  <a:tcPr anchor="ctr">
                    <a:lnT w="28575"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3493338569"/>
                  </a:ext>
                </a:extLst>
              </a:tr>
            </a:tbl>
          </a:graphicData>
        </a:graphic>
      </p:graphicFrame>
      <p:sp>
        <p:nvSpPr>
          <p:cNvPr id="6" name="TextBox 5">
            <a:extLst>
              <a:ext uri="{FF2B5EF4-FFF2-40B4-BE49-F238E27FC236}">
                <a16:creationId xmlns:a16="http://schemas.microsoft.com/office/drawing/2014/main" id="{26D65BF8-7571-C9FB-E724-0274C2823F1A}"/>
              </a:ext>
            </a:extLst>
          </p:cNvPr>
          <p:cNvSpPr txBox="1"/>
          <p:nvPr/>
        </p:nvSpPr>
        <p:spPr>
          <a:xfrm>
            <a:off x="1732452" y="6420862"/>
            <a:ext cx="3918857" cy="430887"/>
          </a:xfrm>
          <a:prstGeom prst="rect">
            <a:avLst/>
          </a:prstGeom>
          <a:noFill/>
        </p:spPr>
        <p:txBody>
          <a:bodyPr wrap="square" rtlCol="0">
            <a:spAutoFit/>
          </a:bodyPr>
          <a:lstStyle/>
          <a:p>
            <a:pPr marL="112713" indent="-112713"/>
            <a:r>
              <a:rPr lang="en-US" sz="1050"/>
              <a:t>* Required if running Intel SGX in virtualized environment.  Intel SGX supports both virtualization and bare metal.</a:t>
            </a:r>
          </a:p>
        </p:txBody>
      </p:sp>
      <p:sp>
        <p:nvSpPr>
          <p:cNvPr id="7" name="TextBox 6">
            <a:extLst>
              <a:ext uri="{FF2B5EF4-FFF2-40B4-BE49-F238E27FC236}">
                <a16:creationId xmlns:a16="http://schemas.microsoft.com/office/drawing/2014/main" id="{3A3F7B44-1248-9507-517A-E51290BD6353}"/>
              </a:ext>
            </a:extLst>
          </p:cNvPr>
          <p:cNvSpPr txBox="1"/>
          <p:nvPr/>
        </p:nvSpPr>
        <p:spPr>
          <a:xfrm>
            <a:off x="1547444" y="1245994"/>
            <a:ext cx="3235569" cy="369332"/>
          </a:xfrm>
          <a:prstGeom prst="rect">
            <a:avLst/>
          </a:prstGeom>
          <a:noFill/>
        </p:spPr>
        <p:txBody>
          <a:bodyPr wrap="square" rtlCol="0">
            <a:spAutoFit/>
          </a:bodyPr>
          <a:lstStyle/>
          <a:p>
            <a:pPr algn="ctr"/>
            <a:r>
              <a:rPr lang="en-US"/>
              <a:t>Intel SGX Requirements</a:t>
            </a:r>
          </a:p>
        </p:txBody>
      </p:sp>
      <p:sp>
        <p:nvSpPr>
          <p:cNvPr id="8" name="TextBox 7">
            <a:extLst>
              <a:ext uri="{FF2B5EF4-FFF2-40B4-BE49-F238E27FC236}">
                <a16:creationId xmlns:a16="http://schemas.microsoft.com/office/drawing/2014/main" id="{93E1513B-43A2-0A78-096C-9FF35C435077}"/>
              </a:ext>
            </a:extLst>
          </p:cNvPr>
          <p:cNvSpPr txBox="1"/>
          <p:nvPr/>
        </p:nvSpPr>
        <p:spPr>
          <a:xfrm>
            <a:off x="7177880" y="1255595"/>
            <a:ext cx="3235569" cy="369332"/>
          </a:xfrm>
          <a:prstGeom prst="rect">
            <a:avLst/>
          </a:prstGeom>
          <a:noFill/>
        </p:spPr>
        <p:txBody>
          <a:bodyPr wrap="square" rtlCol="0">
            <a:spAutoFit/>
          </a:bodyPr>
          <a:lstStyle/>
          <a:p>
            <a:pPr algn="ctr"/>
            <a:r>
              <a:rPr lang="en-US"/>
              <a:t>Intel TDX Requirements</a:t>
            </a:r>
          </a:p>
        </p:txBody>
      </p:sp>
      <p:sp>
        <p:nvSpPr>
          <p:cNvPr id="3" name="TextBox 2">
            <a:extLst>
              <a:ext uri="{FF2B5EF4-FFF2-40B4-BE49-F238E27FC236}">
                <a16:creationId xmlns:a16="http://schemas.microsoft.com/office/drawing/2014/main" id="{87F321CA-2258-F1E2-7073-F074A5FDCCAB}"/>
              </a:ext>
            </a:extLst>
          </p:cNvPr>
          <p:cNvSpPr txBox="1"/>
          <p:nvPr/>
        </p:nvSpPr>
        <p:spPr>
          <a:xfrm>
            <a:off x="9426804" y="6042581"/>
            <a:ext cx="2073897" cy="276999"/>
          </a:xfrm>
          <a:prstGeom prst="rect">
            <a:avLst/>
          </a:prstGeom>
          <a:noFill/>
        </p:spPr>
        <p:txBody>
          <a:bodyPr wrap="square" rtlCol="0">
            <a:spAutoFit/>
          </a:bodyPr>
          <a:lstStyle/>
          <a:p>
            <a:pPr algn="r"/>
            <a:r>
              <a:rPr lang="en-US" sz="1200"/>
              <a:t>Current: Oct 2023</a:t>
            </a:r>
          </a:p>
        </p:txBody>
      </p:sp>
    </p:spTree>
    <p:extLst>
      <p:ext uri="{BB962C8B-B14F-4D97-AF65-F5344CB8AC3E}">
        <p14:creationId xmlns:p14="http://schemas.microsoft.com/office/powerpoint/2010/main" val="1969158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F664E081-C12A-7017-9233-8C2837C9E4D4}"/>
              </a:ext>
            </a:extLst>
          </p:cNvPr>
          <p:cNvSpPr/>
          <p:nvPr/>
        </p:nvSpPr>
        <p:spPr>
          <a:xfrm>
            <a:off x="5986113" y="1823942"/>
            <a:ext cx="5367688" cy="3721181"/>
          </a:xfrm>
          <a:prstGeom prst="rect">
            <a:avLst/>
          </a:prstGeom>
          <a:solidFill>
            <a:srgbClr val="FFFFFF"/>
          </a:solidFill>
          <a:ln>
            <a:noFill/>
          </a:ln>
          <a:effectLst>
            <a:outerShdw blurRad="254000" dist="42518"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t" anchorCtr="0"/>
          <a:lstStyle/>
          <a:p>
            <a:pPr marL="0" marR="0" lvl="0" indent="0" algn="l" defTabSz="914400" rtl="0" eaLnBrk="1" fontAlgn="auto" latinLnBrk="0" hangingPunct="1">
              <a:lnSpc>
                <a:spcPct val="100000"/>
              </a:lnSpc>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IntelOne Display Light"/>
              </a:rPr>
              <a:t>“General-Purpose” AI</a:t>
            </a:r>
          </a:p>
          <a:p>
            <a:pPr marL="0" marR="0" lvl="0" indent="0" algn="l" defTabSz="914400" rtl="0" eaLnBrk="1" fontAlgn="auto" latinLnBrk="0" hangingPunct="1">
              <a:lnSpc>
                <a:spcPct val="100000"/>
              </a:lnSpc>
              <a:spcAft>
                <a:spcPts val="0"/>
              </a:spcAft>
              <a:buClrTx/>
              <a:buSzTx/>
              <a:buFontTx/>
              <a:buNone/>
              <a:tabLst/>
              <a:defRPr/>
            </a:pPr>
            <a:r>
              <a:rPr lang="en-US" sz="2000">
                <a:solidFill>
                  <a:srgbClr val="000000"/>
                </a:solidFill>
                <a:latin typeface="IntelOne Display Light"/>
              </a:rPr>
              <a:t>10,000’s of Customers</a:t>
            </a:r>
            <a:endParaRPr kumimoji="0" lang="en-US" sz="2000" b="0" i="0" u="none" strike="noStrike" kern="1200" cap="none" spc="0" normalizeH="0" baseline="0" noProof="0">
              <a:ln>
                <a:noFill/>
              </a:ln>
              <a:solidFill>
                <a:srgbClr val="000000"/>
              </a:solidFill>
              <a:effectLst/>
              <a:uLnTx/>
              <a:uFillTx/>
              <a:latin typeface="IntelOne Display Light"/>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Text Light"/>
              </a:rPr>
              <a:t>AI is </a:t>
            </a:r>
            <a:r>
              <a:rPr kumimoji="0" lang="en-US" sz="1600" b="0" i="0" u="none" strike="noStrike" kern="1200" cap="none" spc="0" normalizeH="0" baseline="0" noProof="0">
                <a:ln>
                  <a:noFill/>
                </a:ln>
                <a:solidFill>
                  <a:srgbClr val="000000"/>
                </a:solidFill>
                <a:effectLst/>
                <a:uLnTx/>
                <a:uFillTx/>
                <a:latin typeface="IntelOne Text Medium" panose="020B0703020203020204" pitchFamily="34" charset="0"/>
              </a:rPr>
              <a:t>one of many </a:t>
            </a:r>
            <a:r>
              <a:rPr kumimoji="0" lang="en-US" sz="1600" b="0" i="0" u="none" strike="noStrike" kern="1200" cap="none" spc="0" normalizeH="0" baseline="0" noProof="0">
                <a:ln>
                  <a:noFill/>
                </a:ln>
                <a:solidFill>
                  <a:srgbClr val="000000"/>
                </a:solidFill>
                <a:effectLst/>
                <a:uLnTx/>
                <a:uFillTx/>
                <a:latin typeface="IntelOne Text Light"/>
              </a:rPr>
              <a:t>workloads</a:t>
            </a:r>
          </a:p>
        </p:txBody>
      </p:sp>
      <p:sp>
        <p:nvSpPr>
          <p:cNvPr id="2" name="Title 1">
            <a:extLst>
              <a:ext uri="{FF2B5EF4-FFF2-40B4-BE49-F238E27FC236}">
                <a16:creationId xmlns:a16="http://schemas.microsoft.com/office/drawing/2014/main" id="{94089C4F-4E85-5232-350B-4248B699D9B9}"/>
              </a:ext>
            </a:extLst>
          </p:cNvPr>
          <p:cNvSpPr>
            <a:spLocks noGrp="1"/>
          </p:cNvSpPr>
          <p:nvPr>
            <p:ph type="title"/>
          </p:nvPr>
        </p:nvSpPr>
        <p:spPr>
          <a:xfrm>
            <a:off x="381000" y="276840"/>
            <a:ext cx="10972800" cy="1089529"/>
          </a:xfrm>
        </p:spPr>
        <p:txBody>
          <a:bodyPr/>
          <a:lstStyle/>
          <a:p>
            <a:r>
              <a:rPr lang="en-US"/>
              <a:t>Majority of AI Deployments Expected to Use General-Purpose, CPU-Based Infrastructure</a:t>
            </a:r>
          </a:p>
        </p:txBody>
      </p:sp>
      <p:graphicFrame>
        <p:nvGraphicFramePr>
          <p:cNvPr id="9" name="Table 10">
            <a:extLst>
              <a:ext uri="{FF2B5EF4-FFF2-40B4-BE49-F238E27FC236}">
                <a16:creationId xmlns:a16="http://schemas.microsoft.com/office/drawing/2014/main" id="{F206CAB3-3A55-F679-2CAA-80E9B8B2724B}"/>
              </a:ext>
            </a:extLst>
          </p:cNvPr>
          <p:cNvGraphicFramePr>
            <a:graphicFrameLocks noGrp="1"/>
          </p:cNvGraphicFramePr>
          <p:nvPr>
            <p:extLst>
              <p:ext uri="{D42A27DB-BD31-4B8C-83A1-F6EECF244321}">
                <p14:modId xmlns:p14="http://schemas.microsoft.com/office/powerpoint/2010/main" val="3627988115"/>
              </p:ext>
            </p:extLst>
          </p:nvPr>
        </p:nvGraphicFramePr>
        <p:xfrm>
          <a:off x="7191677" y="3554546"/>
          <a:ext cx="2956560" cy="370840"/>
        </p:xfrm>
        <a:graphic>
          <a:graphicData uri="http://schemas.openxmlformats.org/drawingml/2006/table">
            <a:tbl>
              <a:tblPr firstRow="1" bandRow="1">
                <a:tableStyleId>{2D5ABB26-0587-4C30-8999-92F81FD0307C}</a:tableStyleId>
              </a:tblPr>
              <a:tblGrid>
                <a:gridCol w="295656">
                  <a:extLst>
                    <a:ext uri="{9D8B030D-6E8A-4147-A177-3AD203B41FA5}">
                      <a16:colId xmlns:a16="http://schemas.microsoft.com/office/drawing/2014/main" val="4267669042"/>
                    </a:ext>
                  </a:extLst>
                </a:gridCol>
                <a:gridCol w="295656">
                  <a:extLst>
                    <a:ext uri="{9D8B030D-6E8A-4147-A177-3AD203B41FA5}">
                      <a16:colId xmlns:a16="http://schemas.microsoft.com/office/drawing/2014/main" val="1452156282"/>
                    </a:ext>
                  </a:extLst>
                </a:gridCol>
                <a:gridCol w="295656">
                  <a:extLst>
                    <a:ext uri="{9D8B030D-6E8A-4147-A177-3AD203B41FA5}">
                      <a16:colId xmlns:a16="http://schemas.microsoft.com/office/drawing/2014/main" val="1908044689"/>
                    </a:ext>
                  </a:extLst>
                </a:gridCol>
                <a:gridCol w="295656">
                  <a:extLst>
                    <a:ext uri="{9D8B030D-6E8A-4147-A177-3AD203B41FA5}">
                      <a16:colId xmlns:a16="http://schemas.microsoft.com/office/drawing/2014/main" val="3181148812"/>
                    </a:ext>
                  </a:extLst>
                </a:gridCol>
                <a:gridCol w="295656">
                  <a:extLst>
                    <a:ext uri="{9D8B030D-6E8A-4147-A177-3AD203B41FA5}">
                      <a16:colId xmlns:a16="http://schemas.microsoft.com/office/drawing/2014/main" val="3586476525"/>
                    </a:ext>
                  </a:extLst>
                </a:gridCol>
                <a:gridCol w="295656">
                  <a:extLst>
                    <a:ext uri="{9D8B030D-6E8A-4147-A177-3AD203B41FA5}">
                      <a16:colId xmlns:a16="http://schemas.microsoft.com/office/drawing/2014/main" val="3191777114"/>
                    </a:ext>
                  </a:extLst>
                </a:gridCol>
                <a:gridCol w="295656">
                  <a:extLst>
                    <a:ext uri="{9D8B030D-6E8A-4147-A177-3AD203B41FA5}">
                      <a16:colId xmlns:a16="http://schemas.microsoft.com/office/drawing/2014/main" val="1312501850"/>
                    </a:ext>
                  </a:extLst>
                </a:gridCol>
                <a:gridCol w="295656">
                  <a:extLst>
                    <a:ext uri="{9D8B030D-6E8A-4147-A177-3AD203B41FA5}">
                      <a16:colId xmlns:a16="http://schemas.microsoft.com/office/drawing/2014/main" val="2810511265"/>
                    </a:ext>
                  </a:extLst>
                </a:gridCol>
                <a:gridCol w="295656">
                  <a:extLst>
                    <a:ext uri="{9D8B030D-6E8A-4147-A177-3AD203B41FA5}">
                      <a16:colId xmlns:a16="http://schemas.microsoft.com/office/drawing/2014/main" val="3287411112"/>
                    </a:ext>
                  </a:extLst>
                </a:gridCol>
                <a:gridCol w="295656">
                  <a:extLst>
                    <a:ext uri="{9D8B030D-6E8A-4147-A177-3AD203B41FA5}">
                      <a16:colId xmlns:a16="http://schemas.microsoft.com/office/drawing/2014/main" val="2727240382"/>
                    </a:ext>
                  </a:extLst>
                </a:gridCol>
              </a:tblGrid>
              <a:tr h="370840">
                <a:tc>
                  <a:txBody>
                    <a:bodyPr/>
                    <a:lstStyle/>
                    <a:p>
                      <a:endParaRPr lang="en-US"/>
                    </a:p>
                  </a:txBody>
                  <a:tcPr>
                    <a:lnR w="12700" cap="flat" cmpd="sng" algn="ctr">
                      <a:solidFill>
                        <a:srgbClr val="FFFFFF"/>
                      </a:solidFill>
                      <a:prstDash val="solid"/>
                      <a:round/>
                      <a:headEnd type="none" w="med" len="med"/>
                      <a:tailEnd type="none" w="med" len="med"/>
                    </a:lnR>
                    <a:solidFill>
                      <a:schemeClr val="accent1"/>
                    </a:solidFill>
                  </a:tcPr>
                </a:tc>
                <a:tc>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solidFill>
                      <a:schemeClr val="accent1"/>
                    </a:solidFill>
                  </a:tcPr>
                </a:tc>
                <a:tc>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solidFill>
                      <a:schemeClr val="accent3"/>
                    </a:solidFill>
                  </a:tcPr>
                </a:tc>
                <a:tc>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solidFill>
                      <a:schemeClr val="accent1"/>
                    </a:solidFill>
                  </a:tcPr>
                </a:tc>
                <a:tc>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solidFill>
                      <a:schemeClr val="accent1"/>
                    </a:solidFill>
                  </a:tcPr>
                </a:tc>
                <a:tc>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solidFill>
                      <a:schemeClr val="accent3"/>
                    </a:solidFill>
                  </a:tcPr>
                </a:tc>
                <a:tc>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solidFill>
                      <a:schemeClr val="accent1"/>
                    </a:solidFill>
                  </a:tcPr>
                </a:tc>
                <a:tc>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solidFill>
                      <a:schemeClr val="accent1"/>
                    </a:solidFill>
                  </a:tcPr>
                </a:tc>
                <a:tc>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solidFill>
                      <a:schemeClr val="accent3"/>
                    </a:solidFill>
                  </a:tcPr>
                </a:tc>
                <a:tc>
                  <a:txBody>
                    <a:bodyPr/>
                    <a:lstStyle/>
                    <a:p>
                      <a:endParaRPr lang="en-US"/>
                    </a:p>
                  </a:txBody>
                  <a:tcPr>
                    <a:lnL w="12700" cap="flat" cmpd="sng" algn="ctr">
                      <a:solidFill>
                        <a:srgbClr val="FFFFFF"/>
                      </a:solidFill>
                      <a:prstDash val="solid"/>
                      <a:round/>
                      <a:headEnd type="none" w="med" len="med"/>
                      <a:tailEnd type="none" w="med" len="med"/>
                    </a:lnL>
                    <a:solidFill>
                      <a:schemeClr val="accent1"/>
                    </a:solidFill>
                  </a:tcPr>
                </a:tc>
                <a:extLst>
                  <a:ext uri="{0D108BD9-81ED-4DB2-BD59-A6C34878D82A}">
                    <a16:rowId xmlns:a16="http://schemas.microsoft.com/office/drawing/2014/main" val="1254738917"/>
                  </a:ext>
                </a:extLst>
              </a:tr>
            </a:tbl>
          </a:graphicData>
        </a:graphic>
      </p:graphicFrame>
      <p:sp>
        <p:nvSpPr>
          <p:cNvPr id="12" name="Rectangle 11">
            <a:extLst>
              <a:ext uri="{FF2B5EF4-FFF2-40B4-BE49-F238E27FC236}">
                <a16:creationId xmlns:a16="http://schemas.microsoft.com/office/drawing/2014/main" id="{F9F571FA-B80A-2ECC-EAD7-8266419AF5AB}"/>
              </a:ext>
            </a:extLst>
          </p:cNvPr>
          <p:cNvSpPr/>
          <p:nvPr/>
        </p:nvSpPr>
        <p:spPr>
          <a:xfrm>
            <a:off x="381000" y="1823942"/>
            <a:ext cx="5367688" cy="3721181"/>
          </a:xfrm>
          <a:prstGeom prst="rect">
            <a:avLst/>
          </a:prstGeom>
          <a:solidFill>
            <a:srgbClr val="FFFFFF"/>
          </a:solidFill>
          <a:ln>
            <a:noFill/>
          </a:ln>
          <a:effectLst>
            <a:outerShdw blurRad="254000" dist="42518" dir="5400000"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274320" tIns="182880" rIns="274320" bIns="182880" rtlCol="0" anchor="t" anchorCtr="0"/>
          <a:lstStyle/>
          <a:p>
            <a:pPr marL="0" marR="0" lvl="0" indent="0" algn="l" defTabSz="914400" rtl="0" eaLnBrk="1" fontAlgn="auto" latinLnBrk="0" hangingPunct="1">
              <a:lnSpc>
                <a:spcPct val="100000"/>
              </a:lnSpc>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IntelOne Display Light"/>
              </a:rPr>
              <a:t>Large-Scale Dedicated AI</a:t>
            </a:r>
          </a:p>
          <a:p>
            <a:pPr marL="0" marR="0" lvl="0" indent="0" algn="l" defTabSz="914400" rtl="0" eaLnBrk="1" fontAlgn="auto" latinLnBrk="0" hangingPunct="1">
              <a:lnSpc>
                <a:spcPct val="100000"/>
              </a:lnSpc>
              <a:spcAft>
                <a:spcPts val="0"/>
              </a:spcAft>
              <a:buClrTx/>
              <a:buSzTx/>
              <a:buFontTx/>
              <a:buNone/>
              <a:tabLst/>
              <a:defRPr/>
            </a:pPr>
            <a:r>
              <a:rPr lang="en-US" sz="2000">
                <a:solidFill>
                  <a:srgbClr val="000000"/>
                </a:solidFill>
                <a:latin typeface="IntelOne Display Light"/>
              </a:rPr>
              <a:t>100’s of Customers</a:t>
            </a:r>
            <a:endParaRPr kumimoji="0" lang="en-US" sz="2000" b="0" i="0" u="none" strike="noStrike" kern="1200" cap="none" spc="0" normalizeH="0" baseline="0" noProof="0">
              <a:ln>
                <a:noFill/>
              </a:ln>
              <a:solidFill>
                <a:srgbClr val="000000"/>
              </a:solidFill>
              <a:effectLst/>
              <a:uLnTx/>
              <a:uFillTx/>
              <a:latin typeface="IntelOne Display Light"/>
            </a:endParaRPr>
          </a:p>
          <a:p>
            <a:pPr marL="0" marR="0" lvl="0" indent="0" algn="l" defTabSz="914400" rtl="0" eaLnBrk="1" fontAlgn="auto" latinLnBrk="0" hangingPunct="1">
              <a:lnSpc>
                <a:spcPct val="100000"/>
              </a:lnSpc>
              <a:spcBef>
                <a:spcPts val="1200"/>
              </a:spcBef>
              <a:spcAft>
                <a:spcPts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IntelOne Text Light"/>
              </a:rPr>
              <a:t>AI is the </a:t>
            </a:r>
            <a:r>
              <a:rPr kumimoji="0" lang="en-US" sz="1600" b="0" i="0" u="none" strike="noStrike" kern="1200" cap="none" spc="0" normalizeH="0" baseline="0" noProof="0">
                <a:ln>
                  <a:noFill/>
                </a:ln>
                <a:solidFill>
                  <a:srgbClr val="000000"/>
                </a:solidFill>
                <a:effectLst/>
                <a:uLnTx/>
                <a:uFillTx/>
                <a:latin typeface="IntelOne Text Medium" panose="020B0703020203020204" pitchFamily="34" charset="0"/>
              </a:rPr>
              <a:t>dominant</a:t>
            </a:r>
            <a:r>
              <a:rPr kumimoji="0" lang="en-US" sz="1600" b="0" i="0" u="none" strike="noStrike" kern="1200" cap="none" spc="0" normalizeH="0" baseline="0" noProof="0">
                <a:ln>
                  <a:noFill/>
                </a:ln>
                <a:solidFill>
                  <a:srgbClr val="000000"/>
                </a:solidFill>
                <a:effectLst/>
                <a:uLnTx/>
                <a:uFillTx/>
                <a:latin typeface="IntelOne Text Light"/>
              </a:rPr>
              <a:t> workload</a:t>
            </a:r>
          </a:p>
        </p:txBody>
      </p:sp>
      <p:sp>
        <p:nvSpPr>
          <p:cNvPr id="16" name="Rectangle 15">
            <a:extLst>
              <a:ext uri="{FF2B5EF4-FFF2-40B4-BE49-F238E27FC236}">
                <a16:creationId xmlns:a16="http://schemas.microsoft.com/office/drawing/2014/main" id="{D2D69BC3-D346-3D4E-5112-FA42D2D9E9CF}"/>
              </a:ext>
            </a:extLst>
          </p:cNvPr>
          <p:cNvSpPr/>
          <p:nvPr/>
        </p:nvSpPr>
        <p:spPr>
          <a:xfrm>
            <a:off x="381000" y="1823941"/>
            <a:ext cx="248611" cy="248611"/>
          </a:xfrm>
          <a:prstGeom prst="rect">
            <a:avLst/>
          </a:prstGeom>
          <a:gradFill flip="none" rotWithShape="1">
            <a:gsLst>
              <a:gs pos="85000">
                <a:srgbClr val="00C7FD"/>
              </a:gs>
              <a:gs pos="15000">
                <a:srgbClr val="1E2EB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Light"/>
            </a:endParaRPr>
          </a:p>
        </p:txBody>
      </p:sp>
      <p:sp>
        <p:nvSpPr>
          <p:cNvPr id="18" name="Rectangle 17">
            <a:extLst>
              <a:ext uri="{FF2B5EF4-FFF2-40B4-BE49-F238E27FC236}">
                <a16:creationId xmlns:a16="http://schemas.microsoft.com/office/drawing/2014/main" id="{995FC773-3C45-96F5-AC7C-B8D1A92B504B}"/>
              </a:ext>
            </a:extLst>
          </p:cNvPr>
          <p:cNvSpPr/>
          <p:nvPr/>
        </p:nvSpPr>
        <p:spPr>
          <a:xfrm>
            <a:off x="5986113" y="1823941"/>
            <a:ext cx="248611" cy="248611"/>
          </a:xfrm>
          <a:prstGeom prst="rect">
            <a:avLst/>
          </a:prstGeom>
          <a:gradFill flip="none" rotWithShape="1">
            <a:gsLst>
              <a:gs pos="85000">
                <a:srgbClr val="00C7FD"/>
              </a:gs>
              <a:gs pos="15000">
                <a:srgbClr val="1E2EB8"/>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Light"/>
            </a:endParaRPr>
          </a:p>
        </p:txBody>
      </p:sp>
      <p:graphicFrame>
        <p:nvGraphicFramePr>
          <p:cNvPr id="25" name="Table 24">
            <a:extLst>
              <a:ext uri="{FF2B5EF4-FFF2-40B4-BE49-F238E27FC236}">
                <a16:creationId xmlns:a16="http://schemas.microsoft.com/office/drawing/2014/main" id="{B037B9E1-EDEF-4F80-DDBD-3AA7B1825997}"/>
              </a:ext>
            </a:extLst>
          </p:cNvPr>
          <p:cNvGraphicFramePr>
            <a:graphicFrameLocks noGrp="1"/>
          </p:cNvGraphicFramePr>
          <p:nvPr>
            <p:extLst>
              <p:ext uri="{D42A27DB-BD31-4B8C-83A1-F6EECF244321}">
                <p14:modId xmlns:p14="http://schemas.microsoft.com/office/powerpoint/2010/main" val="47055704"/>
              </p:ext>
            </p:extLst>
          </p:nvPr>
        </p:nvGraphicFramePr>
        <p:xfrm>
          <a:off x="1586564" y="3554546"/>
          <a:ext cx="2956560" cy="370840"/>
        </p:xfrm>
        <a:graphic>
          <a:graphicData uri="http://schemas.openxmlformats.org/drawingml/2006/table">
            <a:tbl>
              <a:tblPr firstRow="1" bandRow="1">
                <a:tableStyleId>{2D5ABB26-0587-4C30-8999-92F81FD0307C}</a:tableStyleId>
              </a:tblPr>
              <a:tblGrid>
                <a:gridCol w="208280">
                  <a:extLst>
                    <a:ext uri="{9D8B030D-6E8A-4147-A177-3AD203B41FA5}">
                      <a16:colId xmlns:a16="http://schemas.microsoft.com/office/drawing/2014/main" val="4265223458"/>
                    </a:ext>
                  </a:extLst>
                </a:gridCol>
                <a:gridCol w="2540000">
                  <a:extLst>
                    <a:ext uri="{9D8B030D-6E8A-4147-A177-3AD203B41FA5}">
                      <a16:colId xmlns:a16="http://schemas.microsoft.com/office/drawing/2014/main" val="4089293139"/>
                    </a:ext>
                  </a:extLst>
                </a:gridCol>
                <a:gridCol w="208280">
                  <a:extLst>
                    <a:ext uri="{9D8B030D-6E8A-4147-A177-3AD203B41FA5}">
                      <a16:colId xmlns:a16="http://schemas.microsoft.com/office/drawing/2014/main" val="1604167364"/>
                    </a:ext>
                  </a:extLst>
                </a:gridCol>
              </a:tblGrid>
              <a:tr h="370840">
                <a:tc>
                  <a:txBody>
                    <a:bodyPr/>
                    <a:lstStyle/>
                    <a:p>
                      <a:endParaRPr lang="en-US" sz="1200"/>
                    </a:p>
                  </a:txBody>
                  <a:tcPr>
                    <a:lnR w="12700" cap="flat" cmpd="sng" algn="ctr">
                      <a:solidFill>
                        <a:srgbClr val="FFFFFF"/>
                      </a:solidFill>
                      <a:prstDash val="solid"/>
                      <a:round/>
                      <a:headEnd type="none" w="med" len="med"/>
                      <a:tailEnd type="none" w="med" len="med"/>
                    </a:lnR>
                    <a:solidFill>
                      <a:schemeClr val="accent1"/>
                    </a:solidFill>
                  </a:tcPr>
                </a:tc>
                <a:tc>
                  <a:txBody>
                    <a:bodyPr/>
                    <a:lstStyle/>
                    <a:p>
                      <a:endParaRPr lang="en-US"/>
                    </a:p>
                  </a:txBody>
                  <a:tcP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solidFill>
                      <a:srgbClr val="FFC000"/>
                    </a:solidFill>
                  </a:tcPr>
                </a:tc>
                <a:tc>
                  <a:txBody>
                    <a:bodyPr/>
                    <a:lstStyle/>
                    <a:p>
                      <a:endParaRPr lang="en-US"/>
                    </a:p>
                  </a:txBody>
                  <a:tcPr>
                    <a:lnL w="12700" cap="flat" cmpd="sng" algn="ctr">
                      <a:solidFill>
                        <a:srgbClr val="FFFFFF"/>
                      </a:solidFill>
                      <a:prstDash val="solid"/>
                      <a:round/>
                      <a:headEnd type="none" w="med" len="med"/>
                      <a:tailEnd type="none" w="med" len="med"/>
                    </a:lnL>
                    <a:solidFill>
                      <a:schemeClr val="accent1"/>
                    </a:solidFill>
                  </a:tcPr>
                </a:tc>
                <a:extLst>
                  <a:ext uri="{0D108BD9-81ED-4DB2-BD59-A6C34878D82A}">
                    <a16:rowId xmlns:a16="http://schemas.microsoft.com/office/drawing/2014/main" val="3959252135"/>
                  </a:ext>
                </a:extLst>
              </a:tr>
            </a:tbl>
          </a:graphicData>
        </a:graphic>
      </p:graphicFrame>
      <p:sp>
        <p:nvSpPr>
          <p:cNvPr id="31" name="TextBox 30">
            <a:extLst>
              <a:ext uri="{FF2B5EF4-FFF2-40B4-BE49-F238E27FC236}">
                <a16:creationId xmlns:a16="http://schemas.microsoft.com/office/drawing/2014/main" id="{B7C72F69-970F-EEF3-60C9-6FF32161EB03}"/>
              </a:ext>
            </a:extLst>
          </p:cNvPr>
          <p:cNvSpPr txBox="1"/>
          <p:nvPr/>
        </p:nvSpPr>
        <p:spPr>
          <a:xfrm>
            <a:off x="381000" y="3992264"/>
            <a:ext cx="5367688"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rPr>
              <a:t>Dedicated AI application or service</a:t>
            </a:r>
          </a:p>
        </p:txBody>
      </p:sp>
      <p:sp>
        <p:nvSpPr>
          <p:cNvPr id="35" name="TextBox 34">
            <a:extLst>
              <a:ext uri="{FF2B5EF4-FFF2-40B4-BE49-F238E27FC236}">
                <a16:creationId xmlns:a16="http://schemas.microsoft.com/office/drawing/2014/main" id="{F7ED7A57-CEE0-B59B-C956-414B8DBF83F4}"/>
              </a:ext>
            </a:extLst>
          </p:cNvPr>
          <p:cNvSpPr txBox="1"/>
          <p:nvPr/>
        </p:nvSpPr>
        <p:spPr>
          <a:xfrm>
            <a:off x="381000" y="4612845"/>
            <a:ext cx="536768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IntelOne Text Light"/>
              </a:rPr>
              <a:t>Clusters based on</a:t>
            </a:r>
            <a:br>
              <a:rPr kumimoji="0" lang="en-US" sz="2400" b="0" i="0" u="none" strike="noStrike" kern="1200" cap="none" spc="0" normalizeH="0" baseline="0" noProof="0">
                <a:ln>
                  <a:noFill/>
                </a:ln>
                <a:solidFill>
                  <a:srgbClr val="000000"/>
                </a:solidFill>
                <a:effectLst/>
                <a:uLnTx/>
                <a:uFillTx/>
                <a:latin typeface="IntelOne Text Light"/>
              </a:rPr>
            </a:br>
            <a:r>
              <a:rPr kumimoji="0" lang="en-US" sz="2400" b="0" i="0" u="none" strike="noStrike" kern="1200" cap="none" spc="0" normalizeH="0" baseline="0" noProof="0">
                <a:ln>
                  <a:noFill/>
                </a:ln>
                <a:solidFill>
                  <a:srgbClr val="0068B5"/>
                </a:solidFill>
                <a:effectLst/>
                <a:uLnTx/>
                <a:uFillTx/>
                <a:latin typeface="IntelOne Text Medium" panose="020B0703020203020204" pitchFamily="34" charset="0"/>
              </a:rPr>
              <a:t>GPUs or AI accelerators</a:t>
            </a:r>
          </a:p>
        </p:txBody>
      </p:sp>
      <p:sp>
        <p:nvSpPr>
          <p:cNvPr id="39" name="TextBox 38">
            <a:extLst>
              <a:ext uri="{FF2B5EF4-FFF2-40B4-BE49-F238E27FC236}">
                <a16:creationId xmlns:a16="http://schemas.microsoft.com/office/drawing/2014/main" id="{CA7959FE-0D37-1B53-9618-339BFC458538}"/>
              </a:ext>
            </a:extLst>
          </p:cNvPr>
          <p:cNvSpPr txBox="1"/>
          <p:nvPr/>
        </p:nvSpPr>
        <p:spPr>
          <a:xfrm>
            <a:off x="866323" y="3270968"/>
            <a:ext cx="1633782" cy="2462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68B5"/>
                </a:solidFill>
                <a:effectLst/>
                <a:uLnTx/>
                <a:uFillTx/>
                <a:latin typeface="IntelOne Text" panose="020B0503020203020204" pitchFamily="34" charset="0"/>
              </a:rPr>
              <a:t>General-purpose cycles</a:t>
            </a:r>
          </a:p>
        </p:txBody>
      </p:sp>
      <p:sp>
        <p:nvSpPr>
          <p:cNvPr id="40" name="TextBox 39">
            <a:extLst>
              <a:ext uri="{FF2B5EF4-FFF2-40B4-BE49-F238E27FC236}">
                <a16:creationId xmlns:a16="http://schemas.microsoft.com/office/drawing/2014/main" id="{5D12BB69-ADCB-A3EE-2EC7-A5291EB220F4}"/>
              </a:ext>
            </a:extLst>
          </p:cNvPr>
          <p:cNvSpPr txBox="1"/>
          <p:nvPr/>
        </p:nvSpPr>
        <p:spPr>
          <a:xfrm>
            <a:off x="3531748" y="3270968"/>
            <a:ext cx="728084" cy="246221"/>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C98F00"/>
                </a:solidFill>
                <a:effectLst/>
                <a:uLnTx/>
                <a:uFillTx/>
                <a:latin typeface="IntelOne Text" panose="020B0503020203020204" pitchFamily="34" charset="0"/>
              </a:rPr>
              <a:t>AI cycles</a:t>
            </a:r>
          </a:p>
        </p:txBody>
      </p:sp>
      <p:sp>
        <p:nvSpPr>
          <p:cNvPr id="41" name="TextBox 40">
            <a:extLst>
              <a:ext uri="{FF2B5EF4-FFF2-40B4-BE49-F238E27FC236}">
                <a16:creationId xmlns:a16="http://schemas.microsoft.com/office/drawing/2014/main" id="{9BDDB83D-FB05-D533-5BE0-36D1305F59BF}"/>
              </a:ext>
            </a:extLst>
          </p:cNvPr>
          <p:cNvSpPr txBox="1"/>
          <p:nvPr/>
        </p:nvSpPr>
        <p:spPr>
          <a:xfrm>
            <a:off x="6646676" y="3992264"/>
            <a:ext cx="4046562"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0000"/>
                </a:solidFill>
                <a:effectLst/>
                <a:uLnTx/>
                <a:uFillTx/>
                <a:latin typeface="IntelOne Text Light"/>
              </a:rPr>
              <a:t>Multi workloads (including AI) running </a:t>
            </a:r>
            <a:br>
              <a:rPr kumimoji="0" lang="en-US" sz="1400" b="0" i="0" u="none" strike="noStrike" kern="1200" cap="none" spc="0" normalizeH="0" baseline="0" noProof="0">
                <a:ln>
                  <a:noFill/>
                </a:ln>
                <a:solidFill>
                  <a:srgbClr val="000000"/>
                </a:solidFill>
                <a:effectLst/>
                <a:uLnTx/>
                <a:uFillTx/>
                <a:latin typeface="IntelOne Text Light"/>
              </a:rPr>
            </a:br>
            <a:r>
              <a:rPr kumimoji="0" lang="en-US" sz="1400" b="0" i="0" u="none" strike="noStrike" kern="1200" cap="none" spc="0" normalizeH="0" baseline="0" noProof="0">
                <a:ln>
                  <a:noFill/>
                </a:ln>
                <a:solidFill>
                  <a:srgbClr val="000000"/>
                </a:solidFill>
                <a:effectLst/>
                <a:uLnTx/>
                <a:uFillTx/>
                <a:latin typeface="IntelOne Text Light"/>
              </a:rPr>
              <a:t>on the same infrastructure</a:t>
            </a:r>
          </a:p>
        </p:txBody>
      </p:sp>
      <p:sp>
        <p:nvSpPr>
          <p:cNvPr id="42" name="TextBox 41">
            <a:extLst>
              <a:ext uri="{FF2B5EF4-FFF2-40B4-BE49-F238E27FC236}">
                <a16:creationId xmlns:a16="http://schemas.microsoft.com/office/drawing/2014/main" id="{82C40F5D-7FD1-0577-1643-4D8377F246F9}"/>
              </a:ext>
            </a:extLst>
          </p:cNvPr>
          <p:cNvSpPr txBox="1"/>
          <p:nvPr/>
        </p:nvSpPr>
        <p:spPr>
          <a:xfrm>
            <a:off x="5986113" y="4612845"/>
            <a:ext cx="5367688"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IntelOne Text Light"/>
              </a:rPr>
              <a:t>Building and deploying at </a:t>
            </a:r>
            <a:br>
              <a:rPr kumimoji="0" lang="en-US" sz="2400" b="0" i="0" u="none" strike="noStrike" kern="1200" cap="none" spc="0" normalizeH="0" baseline="0" noProof="0">
                <a:ln>
                  <a:noFill/>
                </a:ln>
                <a:solidFill>
                  <a:srgbClr val="000000"/>
                </a:solidFill>
                <a:effectLst/>
                <a:uLnTx/>
                <a:uFillTx/>
                <a:latin typeface="IntelOne Text Light"/>
              </a:rPr>
            </a:br>
            <a:r>
              <a:rPr kumimoji="0" lang="en-US" sz="2400" b="0" i="0" u="none" strike="noStrike" kern="1200" cap="none" spc="0" normalizeH="0" baseline="0" noProof="0">
                <a:ln>
                  <a:noFill/>
                </a:ln>
                <a:solidFill>
                  <a:srgbClr val="000000"/>
                </a:solidFill>
                <a:effectLst/>
                <a:uLnTx/>
                <a:uFillTx/>
                <a:latin typeface="IntelOne Text Light"/>
              </a:rPr>
              <a:t>enterprise scale </a:t>
            </a:r>
            <a:r>
              <a:rPr kumimoji="0" lang="en-US" sz="2400" b="0" i="0" u="none" strike="noStrike" kern="1200" cap="none" spc="0" normalizeH="0" baseline="0" noProof="0">
                <a:ln>
                  <a:noFill/>
                </a:ln>
                <a:solidFill>
                  <a:srgbClr val="0068B5"/>
                </a:solidFill>
                <a:effectLst/>
                <a:uLnTx/>
                <a:uFillTx/>
                <a:latin typeface="IntelOne Text Medium" panose="020B0703020203020204" pitchFamily="34" charset="0"/>
              </a:rPr>
              <a:t>on CPUs</a:t>
            </a:r>
          </a:p>
        </p:txBody>
      </p:sp>
    </p:spTree>
    <p:extLst>
      <p:ext uri="{BB962C8B-B14F-4D97-AF65-F5344CB8AC3E}">
        <p14:creationId xmlns:p14="http://schemas.microsoft.com/office/powerpoint/2010/main" val="3509572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52CA2-C221-44DF-A7EE-FB20DB4315B3}"/>
              </a:ext>
            </a:extLst>
          </p:cNvPr>
          <p:cNvSpPr>
            <a:spLocks noGrp="1"/>
          </p:cNvSpPr>
          <p:nvPr>
            <p:ph type="title"/>
          </p:nvPr>
        </p:nvSpPr>
        <p:spPr>
          <a:xfrm>
            <a:off x="644472" y="55482"/>
            <a:ext cx="10515600" cy="1325563"/>
          </a:xfrm>
        </p:spPr>
        <p:txBody>
          <a:bodyPr lIns="0" tIns="0" rIns="0" bIns="0">
            <a:normAutofit/>
          </a:bodyPr>
          <a:lstStyle/>
          <a:p>
            <a:r>
              <a:rPr lang="en-US" sz="3600">
                <a:latin typeface="IntelOne Display Light" panose="020B0403020203020204" pitchFamily="34" charset="0"/>
              </a:rPr>
              <a:t>Intel</a:t>
            </a:r>
            <a:r>
              <a:rPr lang="en-US" sz="3600" baseline="30000">
                <a:latin typeface="IntelOne Display Light" panose="020B0403020203020204" pitchFamily="34" charset="0"/>
              </a:rPr>
              <a:t>®</a:t>
            </a:r>
            <a:r>
              <a:rPr lang="en-US" sz="3600">
                <a:latin typeface="IntelOne Display Light" panose="020B0403020203020204" pitchFamily="34" charset="0"/>
              </a:rPr>
              <a:t> SGX PRC Ecosystem </a:t>
            </a:r>
            <a:endParaRPr lang="en-US" sz="3600" b="0" i="0" u="none" strike="noStrike" cap="none" spc="0" baseline="0">
              <a:uFillTx/>
              <a:latin typeface="IntelOne Display Light" panose="020B0403020203020204" pitchFamily="34" charset="0"/>
              <a:sym typeface="Helvetica"/>
            </a:endParaRPr>
          </a:p>
        </p:txBody>
      </p:sp>
      <p:sp>
        <p:nvSpPr>
          <p:cNvPr id="14" name="Rectangle: Rounded Corners 63">
            <a:extLst>
              <a:ext uri="{FF2B5EF4-FFF2-40B4-BE49-F238E27FC236}">
                <a16:creationId xmlns:a16="http://schemas.microsoft.com/office/drawing/2014/main" id="{A53CC457-A776-400F-AD0A-684407537461}"/>
              </a:ext>
            </a:extLst>
          </p:cNvPr>
          <p:cNvSpPr/>
          <p:nvPr/>
        </p:nvSpPr>
        <p:spPr>
          <a:xfrm>
            <a:off x="629997" y="5511875"/>
            <a:ext cx="10865317" cy="758293"/>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35" name="Rectangle 34">
            <a:extLst>
              <a:ext uri="{FF2B5EF4-FFF2-40B4-BE49-F238E27FC236}">
                <a16:creationId xmlns:a16="http://schemas.microsoft.com/office/drawing/2014/main" id="{11C780CA-54C1-4F95-B8CC-5E574B5115A9}"/>
              </a:ext>
            </a:extLst>
          </p:cNvPr>
          <p:cNvSpPr/>
          <p:nvPr/>
        </p:nvSpPr>
        <p:spPr>
          <a:xfrm>
            <a:off x="4631470" y="3550428"/>
            <a:ext cx="2414444" cy="338554"/>
          </a:xfrm>
          <a:prstGeom prst="rect">
            <a:avLst/>
          </a:prstGeom>
        </p:spPr>
        <p:txBody>
          <a:bodyPr wrap="none">
            <a:spAutoFit/>
          </a:bodyPr>
          <a:lstStyle/>
          <a:p>
            <a:pPr algn="ctr" defTabSz="812760"/>
            <a:r>
              <a:rPr lang="en-US" sz="1600">
                <a:solidFill>
                  <a:schemeClr val="tx2">
                    <a:lumMod val="60000"/>
                    <a:lumOff val="40000"/>
                  </a:schemeClr>
                </a:solidFill>
                <a:latin typeface="IntelOne Display HE Medium" panose="020B0703020203020204" pitchFamily="34" charset="-79"/>
                <a:ea typeface="Intel Clear Pro Bold" panose="020B0804020202060201" pitchFamily="34" charset="0"/>
                <a:cs typeface="IntelOne Display HE Medium" panose="020B0703020203020204" pitchFamily="34" charset="-79"/>
              </a:rPr>
              <a:t>Cloud Service Providers</a:t>
            </a:r>
          </a:p>
        </p:txBody>
      </p:sp>
      <p:sp>
        <p:nvSpPr>
          <p:cNvPr id="36" name="Rectangle 35">
            <a:extLst>
              <a:ext uri="{FF2B5EF4-FFF2-40B4-BE49-F238E27FC236}">
                <a16:creationId xmlns:a16="http://schemas.microsoft.com/office/drawing/2014/main" id="{B71EB6BF-AAC3-4A6E-8465-83A63F3D88F9}"/>
              </a:ext>
            </a:extLst>
          </p:cNvPr>
          <p:cNvSpPr/>
          <p:nvPr/>
        </p:nvSpPr>
        <p:spPr>
          <a:xfrm>
            <a:off x="5105960" y="5193788"/>
            <a:ext cx="1465466" cy="338554"/>
          </a:xfrm>
          <a:prstGeom prst="rect">
            <a:avLst/>
          </a:prstGeom>
        </p:spPr>
        <p:txBody>
          <a:bodyPr wrap="none">
            <a:spAutoFit/>
          </a:bodyPr>
          <a:lstStyle/>
          <a:p>
            <a:pPr algn="ctr" defTabSz="812760"/>
            <a:r>
              <a:rPr lang="en-US" sz="1600">
                <a:solidFill>
                  <a:schemeClr val="tx2">
                    <a:lumMod val="60000"/>
                    <a:lumOff val="40000"/>
                  </a:schemeClr>
                </a:solidFill>
                <a:latin typeface="IntelOne Display HE Medium" panose="020B0703020203020204" pitchFamily="34" charset="-79"/>
                <a:ea typeface="Intel Clear Pro Bold" panose="020B0804020202060201" pitchFamily="34" charset="0"/>
                <a:cs typeface="IntelOne Display HE Medium" panose="020B0703020203020204" pitchFamily="34" charset="-79"/>
              </a:rPr>
              <a:t>OEM partners</a:t>
            </a:r>
          </a:p>
        </p:txBody>
      </p:sp>
      <p:sp>
        <p:nvSpPr>
          <p:cNvPr id="37" name="Rectangle: Rounded Corners 7">
            <a:extLst>
              <a:ext uri="{FF2B5EF4-FFF2-40B4-BE49-F238E27FC236}">
                <a16:creationId xmlns:a16="http://schemas.microsoft.com/office/drawing/2014/main" id="{83709B59-9D92-42A5-A6F5-4E8C0E79EB09}"/>
              </a:ext>
            </a:extLst>
          </p:cNvPr>
          <p:cNvSpPr/>
          <p:nvPr/>
        </p:nvSpPr>
        <p:spPr>
          <a:xfrm>
            <a:off x="618346" y="3891089"/>
            <a:ext cx="10868260" cy="1151172"/>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8" name="Picture 7">
            <a:extLst>
              <a:ext uri="{FF2B5EF4-FFF2-40B4-BE49-F238E27FC236}">
                <a16:creationId xmlns:a16="http://schemas.microsoft.com/office/drawing/2014/main" id="{D5E5427F-2961-4A16-824D-C7B3D2E91C7C}"/>
              </a:ext>
            </a:extLst>
          </p:cNvPr>
          <p:cNvPicPr>
            <a:picLocks noChangeAspect="1"/>
          </p:cNvPicPr>
          <p:nvPr/>
        </p:nvPicPr>
        <p:blipFill>
          <a:blip r:embed="rId3"/>
          <a:stretch>
            <a:fillRect/>
          </a:stretch>
        </p:blipFill>
        <p:spPr>
          <a:xfrm>
            <a:off x="1282771" y="4041406"/>
            <a:ext cx="2061911" cy="475825"/>
          </a:xfrm>
          <a:prstGeom prst="rect">
            <a:avLst/>
          </a:prstGeom>
        </p:spPr>
      </p:pic>
      <p:pic>
        <p:nvPicPr>
          <p:cNvPr id="34" name="Picture 33">
            <a:extLst>
              <a:ext uri="{FF2B5EF4-FFF2-40B4-BE49-F238E27FC236}">
                <a16:creationId xmlns:a16="http://schemas.microsoft.com/office/drawing/2014/main" id="{074D82D1-2D84-436C-AD55-FA1DE9B7067F}"/>
              </a:ext>
            </a:extLst>
          </p:cNvPr>
          <p:cNvPicPr>
            <a:picLocks noChangeAspect="1"/>
          </p:cNvPicPr>
          <p:nvPr/>
        </p:nvPicPr>
        <p:blipFill>
          <a:blip r:embed="rId4"/>
          <a:stretch>
            <a:fillRect/>
          </a:stretch>
        </p:blipFill>
        <p:spPr>
          <a:xfrm>
            <a:off x="3816699" y="4041406"/>
            <a:ext cx="1858346" cy="414704"/>
          </a:xfrm>
          <a:prstGeom prst="rect">
            <a:avLst/>
          </a:prstGeom>
        </p:spPr>
      </p:pic>
      <p:pic>
        <p:nvPicPr>
          <p:cNvPr id="42" name="Picture 41">
            <a:extLst>
              <a:ext uri="{FF2B5EF4-FFF2-40B4-BE49-F238E27FC236}">
                <a16:creationId xmlns:a16="http://schemas.microsoft.com/office/drawing/2014/main" id="{052BDCED-4A63-4014-9C11-744985BC9DF9}"/>
              </a:ext>
            </a:extLst>
          </p:cNvPr>
          <p:cNvPicPr>
            <a:picLocks noChangeAspect="1"/>
          </p:cNvPicPr>
          <p:nvPr/>
        </p:nvPicPr>
        <p:blipFill>
          <a:blip r:embed="rId5"/>
          <a:stretch>
            <a:fillRect/>
          </a:stretch>
        </p:blipFill>
        <p:spPr>
          <a:xfrm>
            <a:off x="7503587" y="4357106"/>
            <a:ext cx="2140812" cy="685155"/>
          </a:xfrm>
          <a:prstGeom prst="rect">
            <a:avLst/>
          </a:prstGeom>
        </p:spPr>
      </p:pic>
      <p:pic>
        <p:nvPicPr>
          <p:cNvPr id="44" name="Graphic 43">
            <a:extLst>
              <a:ext uri="{FF2B5EF4-FFF2-40B4-BE49-F238E27FC236}">
                <a16:creationId xmlns:a16="http://schemas.microsoft.com/office/drawing/2014/main" id="{844D5741-8C7D-4038-BB61-CD573C0AE2C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704309" y="4077186"/>
            <a:ext cx="1994331" cy="374458"/>
          </a:xfrm>
          <a:prstGeom prst="rect">
            <a:avLst/>
          </a:prstGeom>
        </p:spPr>
      </p:pic>
      <p:pic>
        <p:nvPicPr>
          <p:cNvPr id="46" name="Graphic 45">
            <a:extLst>
              <a:ext uri="{FF2B5EF4-FFF2-40B4-BE49-F238E27FC236}">
                <a16:creationId xmlns:a16="http://schemas.microsoft.com/office/drawing/2014/main" id="{A1AC7470-246F-421B-85FC-0FE61A7135E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03508" y="4565480"/>
            <a:ext cx="1747395" cy="408128"/>
          </a:xfrm>
          <a:prstGeom prst="rect">
            <a:avLst/>
          </a:prstGeom>
        </p:spPr>
      </p:pic>
      <p:sp>
        <p:nvSpPr>
          <p:cNvPr id="15" name="Rectangle: Rounded Corners 7">
            <a:extLst>
              <a:ext uri="{FF2B5EF4-FFF2-40B4-BE49-F238E27FC236}">
                <a16:creationId xmlns:a16="http://schemas.microsoft.com/office/drawing/2014/main" id="{B4B1D92F-FE19-4244-87AC-BBAFDCB3B990}"/>
              </a:ext>
            </a:extLst>
          </p:cNvPr>
          <p:cNvSpPr/>
          <p:nvPr/>
        </p:nvSpPr>
        <p:spPr>
          <a:xfrm>
            <a:off x="609638" y="1413164"/>
            <a:ext cx="10868259" cy="1985818"/>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pic>
        <p:nvPicPr>
          <p:cNvPr id="51" name="Picture 50">
            <a:extLst>
              <a:ext uri="{FF2B5EF4-FFF2-40B4-BE49-F238E27FC236}">
                <a16:creationId xmlns:a16="http://schemas.microsoft.com/office/drawing/2014/main" id="{B3996799-8985-4B5C-AD88-36DA5ED73602}"/>
              </a:ext>
            </a:extLst>
          </p:cNvPr>
          <p:cNvPicPr>
            <a:picLocks noChangeAspect="1"/>
          </p:cNvPicPr>
          <p:nvPr/>
        </p:nvPicPr>
        <p:blipFill rotWithShape="1">
          <a:blip r:embed="rId10"/>
          <a:srcRect l="12801" r="10392"/>
          <a:stretch/>
        </p:blipFill>
        <p:spPr>
          <a:xfrm>
            <a:off x="5652366" y="1656567"/>
            <a:ext cx="1402080" cy="631893"/>
          </a:xfrm>
          <a:prstGeom prst="rect">
            <a:avLst/>
          </a:prstGeom>
        </p:spPr>
      </p:pic>
      <p:pic>
        <p:nvPicPr>
          <p:cNvPr id="52" name="Picture 51" descr="A picture containing map&#10;&#10;Description automatically generated">
            <a:extLst>
              <a:ext uri="{FF2B5EF4-FFF2-40B4-BE49-F238E27FC236}">
                <a16:creationId xmlns:a16="http://schemas.microsoft.com/office/drawing/2014/main" id="{CADA4693-67C0-4A2E-8738-7E45493E1485}"/>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20293" r="4176" b="15941"/>
          <a:stretch/>
        </p:blipFill>
        <p:spPr>
          <a:xfrm>
            <a:off x="3971775" y="2388773"/>
            <a:ext cx="1514443" cy="426720"/>
          </a:xfrm>
          <a:prstGeom prst="rect">
            <a:avLst/>
          </a:prstGeom>
        </p:spPr>
      </p:pic>
      <p:pic>
        <p:nvPicPr>
          <p:cNvPr id="53" name="Picture 52">
            <a:extLst>
              <a:ext uri="{FF2B5EF4-FFF2-40B4-BE49-F238E27FC236}">
                <a16:creationId xmlns:a16="http://schemas.microsoft.com/office/drawing/2014/main" id="{52C477ED-42F6-471A-BA87-1B5A2B47B2DD}"/>
              </a:ext>
            </a:extLst>
          </p:cNvPr>
          <p:cNvPicPr>
            <a:picLocks noChangeAspect="1"/>
          </p:cNvPicPr>
          <p:nvPr/>
        </p:nvPicPr>
        <p:blipFill rotWithShape="1">
          <a:blip r:embed="rId12"/>
          <a:srcRect b="17763"/>
          <a:stretch/>
        </p:blipFill>
        <p:spPr>
          <a:xfrm>
            <a:off x="10241150" y="1682874"/>
            <a:ext cx="1018904" cy="460852"/>
          </a:xfrm>
          <a:prstGeom prst="rect">
            <a:avLst/>
          </a:prstGeom>
        </p:spPr>
      </p:pic>
      <p:pic>
        <p:nvPicPr>
          <p:cNvPr id="54" name="Picture 53">
            <a:extLst>
              <a:ext uri="{FF2B5EF4-FFF2-40B4-BE49-F238E27FC236}">
                <a16:creationId xmlns:a16="http://schemas.microsoft.com/office/drawing/2014/main" id="{442AB5D1-619C-478A-85C9-2BB59A5CA519}"/>
              </a:ext>
            </a:extLst>
          </p:cNvPr>
          <p:cNvPicPr>
            <a:picLocks noChangeAspect="1"/>
          </p:cNvPicPr>
          <p:nvPr/>
        </p:nvPicPr>
        <p:blipFill rotWithShape="1">
          <a:blip r:embed="rId13"/>
          <a:srcRect t="23592" b="19102"/>
          <a:stretch/>
        </p:blipFill>
        <p:spPr>
          <a:xfrm>
            <a:off x="3779514" y="1750171"/>
            <a:ext cx="1812495" cy="426720"/>
          </a:xfrm>
          <a:prstGeom prst="rect">
            <a:avLst/>
          </a:prstGeom>
        </p:spPr>
      </p:pic>
      <p:pic>
        <p:nvPicPr>
          <p:cNvPr id="56" name="Picture 55">
            <a:extLst>
              <a:ext uri="{FF2B5EF4-FFF2-40B4-BE49-F238E27FC236}">
                <a16:creationId xmlns:a16="http://schemas.microsoft.com/office/drawing/2014/main" id="{1169BFD7-A653-4184-9D67-9A0F44D3B2E6}"/>
              </a:ext>
            </a:extLst>
          </p:cNvPr>
          <p:cNvPicPr>
            <a:picLocks noChangeAspect="1"/>
          </p:cNvPicPr>
          <p:nvPr/>
        </p:nvPicPr>
        <p:blipFill>
          <a:blip r:embed="rId14"/>
          <a:stretch>
            <a:fillRect/>
          </a:stretch>
        </p:blipFill>
        <p:spPr>
          <a:xfrm>
            <a:off x="10407768" y="2371700"/>
            <a:ext cx="685668" cy="426382"/>
          </a:xfrm>
          <a:prstGeom prst="rect">
            <a:avLst/>
          </a:prstGeom>
        </p:spPr>
      </p:pic>
      <p:pic>
        <p:nvPicPr>
          <p:cNvPr id="57" name="Picture 56">
            <a:extLst>
              <a:ext uri="{FF2B5EF4-FFF2-40B4-BE49-F238E27FC236}">
                <a16:creationId xmlns:a16="http://schemas.microsoft.com/office/drawing/2014/main" id="{897089BA-0958-4B70-AEE4-A23BBC323D67}"/>
              </a:ext>
            </a:extLst>
          </p:cNvPr>
          <p:cNvPicPr>
            <a:picLocks noChangeAspect="1"/>
          </p:cNvPicPr>
          <p:nvPr/>
        </p:nvPicPr>
        <p:blipFill rotWithShape="1">
          <a:blip r:embed="rId15"/>
          <a:srcRect l="14144" t="19108" r="13618" b="29871"/>
          <a:stretch/>
        </p:blipFill>
        <p:spPr>
          <a:xfrm>
            <a:off x="7045914" y="2299271"/>
            <a:ext cx="1184366" cy="468444"/>
          </a:xfrm>
          <a:prstGeom prst="rect">
            <a:avLst/>
          </a:prstGeom>
        </p:spPr>
      </p:pic>
      <p:pic>
        <p:nvPicPr>
          <p:cNvPr id="58" name="Picture 57">
            <a:extLst>
              <a:ext uri="{FF2B5EF4-FFF2-40B4-BE49-F238E27FC236}">
                <a16:creationId xmlns:a16="http://schemas.microsoft.com/office/drawing/2014/main" id="{275775F4-C444-4302-BEAD-CC236F624FD8}"/>
              </a:ext>
            </a:extLst>
          </p:cNvPr>
          <p:cNvPicPr>
            <a:picLocks noChangeAspect="1"/>
          </p:cNvPicPr>
          <p:nvPr/>
        </p:nvPicPr>
        <p:blipFill rotWithShape="1">
          <a:blip r:embed="rId16"/>
          <a:srcRect t="12892" b="14054"/>
          <a:stretch/>
        </p:blipFill>
        <p:spPr>
          <a:xfrm>
            <a:off x="5696667" y="2340520"/>
            <a:ext cx="1280161" cy="444139"/>
          </a:xfrm>
          <a:prstGeom prst="rect">
            <a:avLst/>
          </a:prstGeom>
        </p:spPr>
      </p:pic>
      <p:pic>
        <p:nvPicPr>
          <p:cNvPr id="59" name="Picture 58">
            <a:extLst>
              <a:ext uri="{FF2B5EF4-FFF2-40B4-BE49-F238E27FC236}">
                <a16:creationId xmlns:a16="http://schemas.microsoft.com/office/drawing/2014/main" id="{F8B9AE06-6AAC-4D6A-A9CF-E30ACE359FD6}"/>
              </a:ext>
            </a:extLst>
          </p:cNvPr>
          <p:cNvPicPr>
            <a:picLocks noChangeAspect="1"/>
          </p:cNvPicPr>
          <p:nvPr/>
        </p:nvPicPr>
        <p:blipFill>
          <a:blip r:embed="rId17"/>
          <a:stretch>
            <a:fillRect/>
          </a:stretch>
        </p:blipFill>
        <p:spPr>
          <a:xfrm>
            <a:off x="2536608" y="1616232"/>
            <a:ext cx="1175658" cy="644089"/>
          </a:xfrm>
          <a:prstGeom prst="rect">
            <a:avLst/>
          </a:prstGeom>
        </p:spPr>
      </p:pic>
      <p:pic>
        <p:nvPicPr>
          <p:cNvPr id="5" name="Picture 4" descr="Logo&#10;&#10;Description automatically generated">
            <a:extLst>
              <a:ext uri="{FF2B5EF4-FFF2-40B4-BE49-F238E27FC236}">
                <a16:creationId xmlns:a16="http://schemas.microsoft.com/office/drawing/2014/main" id="{00385A96-6C1E-4046-8B93-2BDF5A7C071E}"/>
              </a:ext>
            </a:extLst>
          </p:cNvPr>
          <p:cNvPicPr>
            <a:picLocks noChangeAspect="1"/>
          </p:cNvPicPr>
          <p:nvPr/>
        </p:nvPicPr>
        <p:blipFill rotWithShape="1">
          <a:blip r:embed="rId18">
            <a:extLst>
              <a:ext uri="{28A0092B-C50C-407E-A947-70E740481C1C}">
                <a14:useLocalDpi xmlns:a14="http://schemas.microsoft.com/office/drawing/2010/main" val="0"/>
              </a:ext>
            </a:extLst>
          </a:blip>
          <a:srcRect t="32742" b="31143"/>
          <a:stretch/>
        </p:blipFill>
        <p:spPr>
          <a:xfrm>
            <a:off x="2688584" y="2456922"/>
            <a:ext cx="969914" cy="350278"/>
          </a:xfrm>
          <a:prstGeom prst="rect">
            <a:avLst/>
          </a:prstGeom>
        </p:spPr>
      </p:pic>
      <p:pic>
        <p:nvPicPr>
          <p:cNvPr id="60" name="Picture 59">
            <a:extLst>
              <a:ext uri="{FF2B5EF4-FFF2-40B4-BE49-F238E27FC236}">
                <a16:creationId xmlns:a16="http://schemas.microsoft.com/office/drawing/2014/main" id="{FDBA1950-DF62-4EDD-9FDB-D6F576FF5265}"/>
              </a:ext>
            </a:extLst>
          </p:cNvPr>
          <p:cNvPicPr>
            <a:picLocks noChangeAspect="1"/>
          </p:cNvPicPr>
          <p:nvPr/>
        </p:nvPicPr>
        <p:blipFill>
          <a:blip r:embed="rId19"/>
          <a:stretch>
            <a:fillRect/>
          </a:stretch>
        </p:blipFill>
        <p:spPr>
          <a:xfrm>
            <a:off x="7184376" y="1743011"/>
            <a:ext cx="1334649" cy="400395"/>
          </a:xfrm>
          <a:prstGeom prst="rect">
            <a:avLst/>
          </a:prstGeom>
        </p:spPr>
      </p:pic>
      <p:pic>
        <p:nvPicPr>
          <p:cNvPr id="9" name="Picture 8" descr="A picture containing logo&#10;&#10;Description automatically generated">
            <a:extLst>
              <a:ext uri="{FF2B5EF4-FFF2-40B4-BE49-F238E27FC236}">
                <a16:creationId xmlns:a16="http://schemas.microsoft.com/office/drawing/2014/main" id="{8FC01132-1627-47B0-8785-D4B41B0D0270}"/>
              </a:ext>
            </a:extLst>
          </p:cNvPr>
          <p:cNvPicPr>
            <a:picLocks noChangeAspect="1"/>
          </p:cNvPicPr>
          <p:nvPr/>
        </p:nvPicPr>
        <p:blipFill rotWithShape="1">
          <a:blip r:embed="rId20">
            <a:extLst>
              <a:ext uri="{28A0092B-C50C-407E-A947-70E740481C1C}">
                <a14:useLocalDpi xmlns:a14="http://schemas.microsoft.com/office/drawing/2010/main" val="0"/>
              </a:ext>
            </a:extLst>
          </a:blip>
          <a:srcRect l="14571" t="25828" r="10686" b="31429"/>
          <a:stretch/>
        </p:blipFill>
        <p:spPr>
          <a:xfrm>
            <a:off x="1024137" y="2271562"/>
            <a:ext cx="1097281" cy="627497"/>
          </a:xfrm>
          <a:prstGeom prst="rect">
            <a:avLst/>
          </a:prstGeom>
        </p:spPr>
      </p:pic>
      <p:pic>
        <p:nvPicPr>
          <p:cNvPr id="11" name="Picture 10" descr="A picture containing text&#10;&#10;Description automatically generated">
            <a:extLst>
              <a:ext uri="{FF2B5EF4-FFF2-40B4-BE49-F238E27FC236}">
                <a16:creationId xmlns:a16="http://schemas.microsoft.com/office/drawing/2014/main" id="{FA427ED7-D1D6-4227-96EE-92421FDB53DB}"/>
              </a:ext>
            </a:extLst>
          </p:cNvPr>
          <p:cNvPicPr>
            <a:picLocks noChangeAspect="1"/>
          </p:cNvPicPr>
          <p:nvPr/>
        </p:nvPicPr>
        <p:blipFill rotWithShape="1">
          <a:blip r:embed="rId21">
            <a:extLst>
              <a:ext uri="{28A0092B-C50C-407E-A947-70E740481C1C}">
                <a14:useLocalDpi xmlns:a14="http://schemas.microsoft.com/office/drawing/2010/main" val="0"/>
              </a:ext>
            </a:extLst>
          </a:blip>
          <a:srcRect t="33948" b="29273"/>
          <a:stretch/>
        </p:blipFill>
        <p:spPr>
          <a:xfrm>
            <a:off x="8299366" y="2450389"/>
            <a:ext cx="1894236" cy="348343"/>
          </a:xfrm>
          <a:prstGeom prst="rect">
            <a:avLst/>
          </a:prstGeom>
        </p:spPr>
      </p:pic>
      <p:pic>
        <p:nvPicPr>
          <p:cNvPr id="13" name="Picture 12" descr="Logo&#10;&#10;Description automatically generated">
            <a:extLst>
              <a:ext uri="{FF2B5EF4-FFF2-40B4-BE49-F238E27FC236}">
                <a16:creationId xmlns:a16="http://schemas.microsoft.com/office/drawing/2014/main" id="{97B71A22-6B8B-4B79-8630-D5DC1EB1335A}"/>
              </a:ext>
            </a:extLst>
          </p:cNvPr>
          <p:cNvPicPr>
            <a:picLocks noChangeAspect="1"/>
          </p:cNvPicPr>
          <p:nvPr/>
        </p:nvPicPr>
        <p:blipFill rotWithShape="1">
          <a:blip r:embed="rId22">
            <a:extLst>
              <a:ext uri="{28A0092B-C50C-407E-A947-70E740481C1C}">
                <a14:useLocalDpi xmlns:a14="http://schemas.microsoft.com/office/drawing/2010/main" val="0"/>
              </a:ext>
            </a:extLst>
          </a:blip>
          <a:srcRect l="4879" t="18314" r="7424" b="15763"/>
          <a:stretch/>
        </p:blipFill>
        <p:spPr>
          <a:xfrm>
            <a:off x="8788535" y="1742812"/>
            <a:ext cx="1254651" cy="407702"/>
          </a:xfrm>
          <a:prstGeom prst="rect">
            <a:avLst/>
          </a:prstGeom>
        </p:spPr>
      </p:pic>
      <p:pic>
        <p:nvPicPr>
          <p:cNvPr id="20" name="Graphic 19">
            <a:extLst>
              <a:ext uri="{FF2B5EF4-FFF2-40B4-BE49-F238E27FC236}">
                <a16:creationId xmlns:a16="http://schemas.microsoft.com/office/drawing/2014/main" id="{6C75D53D-6F83-4A8B-884B-A3CF95E0333C}"/>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59933" y="1742812"/>
            <a:ext cx="1339129" cy="400594"/>
          </a:xfrm>
          <a:prstGeom prst="rect">
            <a:avLst/>
          </a:prstGeom>
        </p:spPr>
      </p:pic>
      <p:pic>
        <p:nvPicPr>
          <p:cNvPr id="62" name="Picture 4" descr="Image result for inspurlogo">
            <a:extLst>
              <a:ext uri="{FF2B5EF4-FFF2-40B4-BE49-F238E27FC236}">
                <a16:creationId xmlns:a16="http://schemas.microsoft.com/office/drawing/2014/main" id="{5BD75225-384B-41CF-B9D2-DCB41978928E}"/>
              </a:ext>
            </a:extLst>
          </p:cNvPr>
          <p:cNvPicPr>
            <a:picLocks noChangeAspect="1" noChangeArrowheads="1"/>
          </p:cNvPicPr>
          <p:nvPr/>
        </p:nvPicPr>
        <p:blipFill rotWithShape="1">
          <a:blip r:embed="rId25" cstate="print">
            <a:extLst>
              <a:ext uri="{28A0092B-C50C-407E-A947-70E740481C1C}">
                <a14:useLocalDpi xmlns:a14="http://schemas.microsoft.com/office/drawing/2010/main" val="0"/>
              </a:ext>
            </a:extLst>
          </a:blip>
          <a:srcRect l="24245" t="19627" r="18932" b="17163"/>
          <a:stretch/>
        </p:blipFill>
        <p:spPr bwMode="auto">
          <a:xfrm>
            <a:off x="2416084" y="5715475"/>
            <a:ext cx="1547741" cy="451898"/>
          </a:xfrm>
          <a:prstGeom prst="rect">
            <a:avLst/>
          </a:prstGeom>
          <a:solidFill>
            <a:schemeClr val="bg1"/>
          </a:solidFill>
          <a:effectLst/>
        </p:spPr>
      </p:pic>
      <p:pic>
        <p:nvPicPr>
          <p:cNvPr id="63" name="Picture 62">
            <a:extLst>
              <a:ext uri="{FF2B5EF4-FFF2-40B4-BE49-F238E27FC236}">
                <a16:creationId xmlns:a16="http://schemas.microsoft.com/office/drawing/2014/main" id="{CB43040B-B28B-4299-A345-3D9D32963949}"/>
              </a:ext>
            </a:extLst>
          </p:cNvPr>
          <p:cNvPicPr>
            <a:picLocks noChangeAspect="1"/>
          </p:cNvPicPr>
          <p:nvPr/>
        </p:nvPicPr>
        <p:blipFill>
          <a:blip r:embed="rId26"/>
          <a:stretch>
            <a:fillRect/>
          </a:stretch>
        </p:blipFill>
        <p:spPr>
          <a:xfrm>
            <a:off x="5312022" y="5703474"/>
            <a:ext cx="1227430" cy="407930"/>
          </a:xfrm>
          <a:prstGeom prst="rect">
            <a:avLst/>
          </a:prstGeom>
          <a:effectLst/>
        </p:spPr>
      </p:pic>
      <p:pic>
        <p:nvPicPr>
          <p:cNvPr id="64" name="Picture 63">
            <a:extLst>
              <a:ext uri="{FF2B5EF4-FFF2-40B4-BE49-F238E27FC236}">
                <a16:creationId xmlns:a16="http://schemas.microsoft.com/office/drawing/2014/main" id="{CA3F9EAE-1AFB-45B6-A25C-0A2C39724674}"/>
              </a:ext>
            </a:extLst>
          </p:cNvPr>
          <p:cNvPicPr>
            <a:picLocks noChangeAspect="1"/>
          </p:cNvPicPr>
          <p:nvPr/>
        </p:nvPicPr>
        <p:blipFill>
          <a:blip r:embed="rId27"/>
          <a:stretch>
            <a:fillRect/>
          </a:stretch>
        </p:blipFill>
        <p:spPr>
          <a:xfrm>
            <a:off x="8307979" y="5605436"/>
            <a:ext cx="1065268" cy="561937"/>
          </a:xfrm>
          <a:prstGeom prst="rect">
            <a:avLst/>
          </a:prstGeom>
        </p:spPr>
      </p:pic>
      <p:sp>
        <p:nvSpPr>
          <p:cNvPr id="68" name="Rectangle 67">
            <a:extLst>
              <a:ext uri="{FF2B5EF4-FFF2-40B4-BE49-F238E27FC236}">
                <a16:creationId xmlns:a16="http://schemas.microsoft.com/office/drawing/2014/main" id="{18E71915-C4B9-4313-94E2-DF3A5968B350}"/>
              </a:ext>
            </a:extLst>
          </p:cNvPr>
          <p:cNvSpPr/>
          <p:nvPr/>
        </p:nvSpPr>
        <p:spPr>
          <a:xfrm>
            <a:off x="5274275" y="1064450"/>
            <a:ext cx="1128835" cy="338554"/>
          </a:xfrm>
          <a:prstGeom prst="rect">
            <a:avLst/>
          </a:prstGeom>
        </p:spPr>
        <p:txBody>
          <a:bodyPr wrap="none">
            <a:spAutoFit/>
          </a:bodyPr>
          <a:lstStyle/>
          <a:p>
            <a:pPr algn="ctr" defTabSz="812760"/>
            <a:r>
              <a:rPr lang="en-US" sz="1600">
                <a:solidFill>
                  <a:schemeClr val="tx2">
                    <a:lumMod val="60000"/>
                    <a:lumOff val="40000"/>
                  </a:schemeClr>
                </a:solidFill>
                <a:latin typeface="IntelOne Display HE Medium" panose="020B0703020203020204" pitchFamily="34" charset="-79"/>
                <a:ea typeface="Intel Clear Pro Bold" panose="020B0804020202060201" pitchFamily="34" charset="0"/>
                <a:cs typeface="IntelOne Display HE Medium" panose="020B0703020203020204" pitchFamily="34" charset="-79"/>
              </a:rPr>
              <a:t>End Users</a:t>
            </a:r>
          </a:p>
        </p:txBody>
      </p:sp>
      <p:pic>
        <p:nvPicPr>
          <p:cNvPr id="4" name="Picture 3" descr="Logo, company name&#10;&#10;Description automatically generated">
            <a:extLst>
              <a:ext uri="{FF2B5EF4-FFF2-40B4-BE49-F238E27FC236}">
                <a16:creationId xmlns:a16="http://schemas.microsoft.com/office/drawing/2014/main" id="{E9404C98-D3CD-4DB8-9F9A-B996D152B40A}"/>
              </a:ext>
            </a:extLst>
          </p:cNvPr>
          <p:cNvPicPr>
            <a:picLocks noChangeAspect="1"/>
          </p:cNvPicPr>
          <p:nvPr/>
        </p:nvPicPr>
        <p:blipFill rotWithShape="1">
          <a:blip r:embed="rId28">
            <a:extLst>
              <a:ext uri="{28A0092B-C50C-407E-A947-70E740481C1C}">
                <a14:useLocalDpi xmlns:a14="http://schemas.microsoft.com/office/drawing/2010/main" val="0"/>
              </a:ext>
            </a:extLst>
          </a:blip>
          <a:srcRect l="26357" t="40127" r="26143" b="43238"/>
          <a:stretch/>
        </p:blipFill>
        <p:spPr>
          <a:xfrm>
            <a:off x="6299174" y="4060062"/>
            <a:ext cx="1768308" cy="348343"/>
          </a:xfrm>
          <a:prstGeom prst="rect">
            <a:avLst/>
          </a:prstGeom>
        </p:spPr>
      </p:pic>
      <p:pic>
        <p:nvPicPr>
          <p:cNvPr id="6" name="Picture 5" descr="A yellow and black sign&#10;&#10;Description automatically generated with low confidence">
            <a:extLst>
              <a:ext uri="{FF2B5EF4-FFF2-40B4-BE49-F238E27FC236}">
                <a16:creationId xmlns:a16="http://schemas.microsoft.com/office/drawing/2014/main" id="{D6B2B2D9-49BF-47AA-A488-2459AFA93AE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5172854" y="4542379"/>
            <a:ext cx="1505766" cy="381506"/>
          </a:xfrm>
          <a:prstGeom prst="rect">
            <a:avLst/>
          </a:prstGeom>
        </p:spPr>
      </p:pic>
      <p:pic>
        <p:nvPicPr>
          <p:cNvPr id="7" name="Picture 6" descr="Logo, company name&#10;&#10;Description automatically generated">
            <a:extLst>
              <a:ext uri="{FF2B5EF4-FFF2-40B4-BE49-F238E27FC236}">
                <a16:creationId xmlns:a16="http://schemas.microsoft.com/office/drawing/2014/main" id="{CC7CF84F-858D-4DF3-9475-69CE454EAFFF}"/>
              </a:ext>
            </a:extLst>
          </p:cNvPr>
          <p:cNvPicPr>
            <a:picLocks noChangeAspect="1"/>
          </p:cNvPicPr>
          <p:nvPr/>
        </p:nvPicPr>
        <p:blipFill rotWithShape="1">
          <a:blip r:embed="rId30">
            <a:extLst>
              <a:ext uri="{28A0092B-C50C-407E-A947-70E740481C1C}">
                <a14:useLocalDpi xmlns:a14="http://schemas.microsoft.com/office/drawing/2010/main" val="0"/>
              </a:ext>
            </a:extLst>
          </a:blip>
          <a:srcRect t="22198" b="30959"/>
          <a:stretch/>
        </p:blipFill>
        <p:spPr>
          <a:xfrm>
            <a:off x="2604065" y="3041599"/>
            <a:ext cx="988881" cy="283492"/>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B93933EA-035C-4D53-8DD6-A6B0ECA3BE8D}"/>
              </a:ext>
            </a:extLst>
          </p:cNvPr>
          <p:cNvPicPr>
            <a:picLocks noChangeAspect="1"/>
          </p:cNvPicPr>
          <p:nvPr/>
        </p:nvPicPr>
        <p:blipFill rotWithShape="1">
          <a:blip r:embed="rId31">
            <a:extLst>
              <a:ext uri="{28A0092B-C50C-407E-A947-70E740481C1C}">
                <a14:useLocalDpi xmlns:a14="http://schemas.microsoft.com/office/drawing/2010/main" val="0"/>
              </a:ext>
            </a:extLst>
          </a:blip>
          <a:srcRect t="32801" b="28904"/>
          <a:stretch/>
        </p:blipFill>
        <p:spPr>
          <a:xfrm>
            <a:off x="965084" y="3038766"/>
            <a:ext cx="1076152" cy="314036"/>
          </a:xfrm>
          <a:prstGeom prst="rect">
            <a:avLst/>
          </a:prstGeom>
        </p:spPr>
      </p:pic>
      <p:pic>
        <p:nvPicPr>
          <p:cNvPr id="38" name="图片 9">
            <a:extLst>
              <a:ext uri="{FF2B5EF4-FFF2-40B4-BE49-F238E27FC236}">
                <a16:creationId xmlns:a16="http://schemas.microsoft.com/office/drawing/2014/main" id="{94C9EA6E-642E-4DF4-A54F-B53885004592}"/>
              </a:ext>
            </a:extLst>
          </p:cNvPr>
          <p:cNvPicPr>
            <a:picLocks noChangeAspect="1"/>
          </p:cNvPicPr>
          <p:nvPr/>
        </p:nvPicPr>
        <p:blipFill>
          <a:blip r:embed="rId32"/>
          <a:stretch>
            <a:fillRect/>
          </a:stretch>
        </p:blipFill>
        <p:spPr>
          <a:xfrm>
            <a:off x="4016216" y="2900218"/>
            <a:ext cx="768220" cy="443346"/>
          </a:xfrm>
          <a:prstGeom prst="rect">
            <a:avLst/>
          </a:prstGeom>
        </p:spPr>
      </p:pic>
      <p:pic>
        <p:nvPicPr>
          <p:cNvPr id="39" name="图片 7">
            <a:extLst>
              <a:ext uri="{FF2B5EF4-FFF2-40B4-BE49-F238E27FC236}">
                <a16:creationId xmlns:a16="http://schemas.microsoft.com/office/drawing/2014/main" id="{4678F171-9D48-4ACC-A2FF-D5A924298A8A}"/>
              </a:ext>
            </a:extLst>
          </p:cNvPr>
          <p:cNvPicPr>
            <a:picLocks noChangeAspect="1"/>
          </p:cNvPicPr>
          <p:nvPr/>
        </p:nvPicPr>
        <p:blipFill>
          <a:blip r:embed="rId33"/>
          <a:stretch>
            <a:fillRect/>
          </a:stretch>
        </p:blipFill>
        <p:spPr>
          <a:xfrm>
            <a:off x="5743325" y="3048000"/>
            <a:ext cx="1181569" cy="249382"/>
          </a:xfrm>
          <a:prstGeom prst="rect">
            <a:avLst/>
          </a:prstGeom>
        </p:spPr>
      </p:pic>
      <p:pic>
        <p:nvPicPr>
          <p:cNvPr id="10" name="Picture 9" descr="Logo&#10;&#10;Description automatically generated">
            <a:extLst>
              <a:ext uri="{FF2B5EF4-FFF2-40B4-BE49-F238E27FC236}">
                <a16:creationId xmlns:a16="http://schemas.microsoft.com/office/drawing/2014/main" id="{A88345C1-A9FC-4841-AF2F-5AB81AE629F7}"/>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266519" y="2881745"/>
            <a:ext cx="989923" cy="424874"/>
          </a:xfrm>
          <a:prstGeom prst="rect">
            <a:avLst/>
          </a:prstGeom>
        </p:spPr>
      </p:pic>
    </p:spTree>
    <p:extLst>
      <p:ext uri="{BB962C8B-B14F-4D97-AF65-F5344CB8AC3E}">
        <p14:creationId xmlns:p14="http://schemas.microsoft.com/office/powerpoint/2010/main" val="1353585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A09CA7FF-0D8F-4806-893F-D811D7707CF8}"/>
              </a:ext>
            </a:extLst>
          </p:cNvPr>
          <p:cNvSpPr/>
          <p:nvPr/>
        </p:nvSpPr>
        <p:spPr>
          <a:xfrm>
            <a:off x="8682928" y="2072568"/>
            <a:ext cx="1275470" cy="261083"/>
          </a:xfrm>
          <a:custGeom>
            <a:avLst/>
            <a:gdLst>
              <a:gd name="connsiteX0" fmla="*/ 0 w 688258"/>
              <a:gd name="connsiteY0" fmla="*/ 226142 h 226142"/>
              <a:gd name="connsiteX1" fmla="*/ 0 w 688258"/>
              <a:gd name="connsiteY1" fmla="*/ 0 h 226142"/>
              <a:gd name="connsiteX2" fmla="*/ 688258 w 688258"/>
              <a:gd name="connsiteY2" fmla="*/ 0 h 226142"/>
            </a:gdLst>
            <a:ahLst/>
            <a:cxnLst>
              <a:cxn ang="0">
                <a:pos x="connsiteX0" y="connsiteY0"/>
              </a:cxn>
              <a:cxn ang="0">
                <a:pos x="connsiteX1" y="connsiteY1"/>
              </a:cxn>
              <a:cxn ang="0">
                <a:pos x="connsiteX2" y="connsiteY2"/>
              </a:cxn>
            </a:cxnLst>
            <a:rect l="l" t="t" r="r" b="b"/>
            <a:pathLst>
              <a:path w="688258" h="226142">
                <a:moveTo>
                  <a:pt x="0" y="226142"/>
                </a:moveTo>
                <a:lnTo>
                  <a:pt x="0" y="0"/>
                </a:lnTo>
                <a:lnTo>
                  <a:pt x="688258" y="0"/>
                </a:lnTo>
              </a:path>
            </a:pathLst>
          </a:custGeom>
          <a:noFill/>
          <a:ln w="22225" cap="flat">
            <a:solidFill>
              <a:schemeClr val="tx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a:ln>
                <a:noFill/>
              </a:ln>
              <a:effectLst/>
              <a:uFillTx/>
              <a:latin typeface="IntelOne Text" panose="020B0503020203020204" pitchFamily="34" charset="0"/>
            </a:endParaRPr>
          </a:p>
        </p:txBody>
      </p:sp>
      <p:sp>
        <p:nvSpPr>
          <p:cNvPr id="2" name="Title 1">
            <a:extLst>
              <a:ext uri="{FF2B5EF4-FFF2-40B4-BE49-F238E27FC236}">
                <a16:creationId xmlns:a16="http://schemas.microsoft.com/office/drawing/2014/main" id="{AC1D4249-9374-414F-94F9-B16C84E850DB}"/>
              </a:ext>
            </a:extLst>
          </p:cNvPr>
          <p:cNvSpPr>
            <a:spLocks noGrp="1"/>
          </p:cNvSpPr>
          <p:nvPr>
            <p:ph type="title"/>
          </p:nvPr>
        </p:nvSpPr>
        <p:spPr/>
        <p:txBody>
          <a:bodyPr/>
          <a:lstStyle/>
          <a:p>
            <a:r>
              <a:rPr lang="en-US"/>
              <a:t>Confidential Computing</a:t>
            </a:r>
          </a:p>
        </p:txBody>
      </p:sp>
      <p:pic>
        <p:nvPicPr>
          <p:cNvPr id="2050" name="Picture 2">
            <a:extLst>
              <a:ext uri="{FF2B5EF4-FFF2-40B4-BE49-F238E27FC236}">
                <a16:creationId xmlns:a16="http://schemas.microsoft.com/office/drawing/2014/main" id="{7F586533-03F5-4EC9-A4F0-78191BEF0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66763" y="1772685"/>
            <a:ext cx="3533614" cy="29609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CD8A82C-377A-431F-A67E-BBADCFD32E3C}"/>
              </a:ext>
            </a:extLst>
          </p:cNvPr>
          <p:cNvSpPr/>
          <p:nvPr/>
        </p:nvSpPr>
        <p:spPr>
          <a:xfrm>
            <a:off x="8501285" y="4295876"/>
            <a:ext cx="2182762" cy="44245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Cloud Provider</a:t>
            </a:r>
          </a:p>
        </p:txBody>
      </p:sp>
      <p:sp>
        <p:nvSpPr>
          <p:cNvPr id="27" name="TextBox 26">
            <a:extLst>
              <a:ext uri="{FF2B5EF4-FFF2-40B4-BE49-F238E27FC236}">
                <a16:creationId xmlns:a16="http://schemas.microsoft.com/office/drawing/2014/main" id="{07368EAA-9104-450E-AC45-2C3DC47E6A4C}"/>
              </a:ext>
            </a:extLst>
          </p:cNvPr>
          <p:cNvSpPr txBox="1"/>
          <p:nvPr/>
        </p:nvSpPr>
        <p:spPr>
          <a:xfrm>
            <a:off x="7013353" y="5277160"/>
            <a:ext cx="924231"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chemeClr val="accent2"/>
                </a:solidFill>
                <a:effectLst/>
                <a:uFillTx/>
                <a:latin typeface="IntelOne Text Bold" panose="020B0803020203020204" pitchFamily="34" charset="0"/>
                <a:sym typeface="Helvetica Neue"/>
              </a:rPr>
              <a:t>+</a:t>
            </a:r>
          </a:p>
        </p:txBody>
      </p:sp>
      <p:sp>
        <p:nvSpPr>
          <p:cNvPr id="25" name="TextBox 24">
            <a:extLst>
              <a:ext uri="{FF2B5EF4-FFF2-40B4-BE49-F238E27FC236}">
                <a16:creationId xmlns:a16="http://schemas.microsoft.com/office/drawing/2014/main" id="{4578BA86-F87F-49D1-8887-982D1E00EEF3}"/>
              </a:ext>
            </a:extLst>
          </p:cNvPr>
          <p:cNvSpPr txBox="1"/>
          <p:nvPr/>
        </p:nvSpPr>
        <p:spPr>
          <a:xfrm>
            <a:off x="8631738" y="1821829"/>
            <a:ext cx="1012896"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2"/>
                </a:solidFill>
                <a:effectLst/>
                <a:uFillTx/>
                <a:latin typeface="IntelOne Text" panose="020B0503020203020204" pitchFamily="34" charset="0"/>
                <a:sym typeface="Helvetica Neue"/>
              </a:rPr>
              <a:t>Access Control</a:t>
            </a:r>
          </a:p>
        </p:txBody>
      </p:sp>
      <p:pic>
        <p:nvPicPr>
          <p:cNvPr id="14" name="Picture 13">
            <a:extLst>
              <a:ext uri="{FF2B5EF4-FFF2-40B4-BE49-F238E27FC236}">
                <a16:creationId xmlns:a16="http://schemas.microsoft.com/office/drawing/2014/main" id="{B0740430-BC56-0EBF-86CC-A74A695DC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678" y="3414877"/>
            <a:ext cx="450722" cy="446259"/>
          </a:xfrm>
          <a:prstGeom prst="rect">
            <a:avLst/>
          </a:prstGeom>
        </p:spPr>
      </p:pic>
      <p:sp>
        <p:nvSpPr>
          <p:cNvPr id="18" name="Rectangle 17">
            <a:extLst>
              <a:ext uri="{FF2B5EF4-FFF2-40B4-BE49-F238E27FC236}">
                <a16:creationId xmlns:a16="http://schemas.microsoft.com/office/drawing/2014/main" id="{F6B95EC5-54EA-BBE5-4AC2-17757F8B30C4}"/>
              </a:ext>
            </a:extLst>
          </p:cNvPr>
          <p:cNvSpPr/>
          <p:nvPr/>
        </p:nvSpPr>
        <p:spPr>
          <a:xfrm>
            <a:off x="4123588" y="5319893"/>
            <a:ext cx="3048327" cy="4069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1400">
                <a:solidFill>
                  <a:schemeClr val="bg1"/>
                </a:solidFill>
                <a:latin typeface="IntelOne Display Medium" panose="020B0703020203020204" pitchFamily="34" charset="0"/>
                <a:sym typeface="Helvetica Neue Medium"/>
              </a:rPr>
              <a:t>Data Center Geo-Location</a:t>
            </a:r>
          </a:p>
        </p:txBody>
      </p:sp>
      <p:sp>
        <p:nvSpPr>
          <p:cNvPr id="22" name="Rectangle 21">
            <a:extLst>
              <a:ext uri="{FF2B5EF4-FFF2-40B4-BE49-F238E27FC236}">
                <a16:creationId xmlns:a16="http://schemas.microsoft.com/office/drawing/2014/main" id="{9F736288-74BD-012B-DFFC-0378D984A7FA}"/>
              </a:ext>
            </a:extLst>
          </p:cNvPr>
          <p:cNvSpPr/>
          <p:nvPr/>
        </p:nvSpPr>
        <p:spPr>
          <a:xfrm>
            <a:off x="11411646" y="5203273"/>
            <a:ext cx="109728" cy="109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45A8417-F1CE-DA85-997E-043F4FD97FBE}"/>
              </a:ext>
            </a:extLst>
          </p:cNvPr>
          <p:cNvSpPr/>
          <p:nvPr/>
        </p:nvSpPr>
        <p:spPr>
          <a:xfrm>
            <a:off x="7773686" y="5313001"/>
            <a:ext cx="3637960" cy="4207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1400">
                <a:latin typeface="IntelOne Display Medium" panose="020B0703020203020204" pitchFamily="34" charset="0"/>
              </a:rPr>
              <a:t>Technological Protection and Control</a:t>
            </a:r>
          </a:p>
        </p:txBody>
      </p:sp>
      <p:sp>
        <p:nvSpPr>
          <p:cNvPr id="32" name="Text Placeholder 13">
            <a:extLst>
              <a:ext uri="{FF2B5EF4-FFF2-40B4-BE49-F238E27FC236}">
                <a16:creationId xmlns:a16="http://schemas.microsoft.com/office/drawing/2014/main" id="{EFCDFF92-0542-9A98-9698-AAFC89A7E834}"/>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Strengthens Data Sovereignty Programs</a:t>
            </a:r>
          </a:p>
        </p:txBody>
      </p:sp>
      <p:pic>
        <p:nvPicPr>
          <p:cNvPr id="37" name="Picture 36">
            <a:extLst>
              <a:ext uri="{FF2B5EF4-FFF2-40B4-BE49-F238E27FC236}">
                <a16:creationId xmlns:a16="http://schemas.microsoft.com/office/drawing/2014/main" id="{AB4DC22F-D1EF-F250-529D-2DC4A68595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9693" y="2068831"/>
            <a:ext cx="702065" cy="702065"/>
          </a:xfrm>
          <a:prstGeom prst="rect">
            <a:avLst/>
          </a:prstGeom>
        </p:spPr>
      </p:pic>
      <p:pic>
        <p:nvPicPr>
          <p:cNvPr id="38" name="Picture 37">
            <a:extLst>
              <a:ext uri="{FF2B5EF4-FFF2-40B4-BE49-F238E27FC236}">
                <a16:creationId xmlns:a16="http://schemas.microsoft.com/office/drawing/2014/main" id="{C3C7EBFE-B274-7D2A-F5CE-BEB07FB9E1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749477" y="1317728"/>
            <a:ext cx="1027893" cy="1027893"/>
          </a:xfrm>
          <a:prstGeom prst="rect">
            <a:avLst/>
          </a:prstGeom>
        </p:spPr>
      </p:pic>
      <p:cxnSp>
        <p:nvCxnSpPr>
          <p:cNvPr id="40" name="Straight Connector 39">
            <a:extLst>
              <a:ext uri="{FF2B5EF4-FFF2-40B4-BE49-F238E27FC236}">
                <a16:creationId xmlns:a16="http://schemas.microsoft.com/office/drawing/2014/main" id="{13C8E98A-0197-3476-7304-A21C4FE4075B}"/>
              </a:ext>
            </a:extLst>
          </p:cNvPr>
          <p:cNvCxnSpPr>
            <a:cxnSpLocks/>
          </p:cNvCxnSpPr>
          <p:nvPr/>
        </p:nvCxnSpPr>
        <p:spPr>
          <a:xfrm>
            <a:off x="8682928" y="2532962"/>
            <a:ext cx="0" cy="164609"/>
          </a:xfrm>
          <a:prstGeom prst="line">
            <a:avLst/>
          </a:prstGeom>
          <a:noFill/>
          <a:ln w="22225" cap="flat">
            <a:solidFill>
              <a:schemeClr val="tx2"/>
            </a:solidFill>
            <a:miter lim="400000"/>
          </a:ln>
          <a:effectLst/>
          <a:sp3d/>
        </p:spPr>
        <p:style>
          <a:lnRef idx="0">
            <a:scrgbClr r="0" g="0" b="0"/>
          </a:lnRef>
          <a:fillRef idx="0">
            <a:scrgbClr r="0" g="0" b="0"/>
          </a:fillRef>
          <a:effectRef idx="0">
            <a:scrgbClr r="0" g="0" b="0"/>
          </a:effectRef>
          <a:fontRef idx="none"/>
        </p:style>
      </p:cxnSp>
      <p:grpSp>
        <p:nvGrpSpPr>
          <p:cNvPr id="42" name="Group 41">
            <a:extLst>
              <a:ext uri="{FF2B5EF4-FFF2-40B4-BE49-F238E27FC236}">
                <a16:creationId xmlns:a16="http://schemas.microsoft.com/office/drawing/2014/main" id="{0343E0D4-FF45-08D8-9DB8-10EDA87D1CFC}"/>
              </a:ext>
            </a:extLst>
          </p:cNvPr>
          <p:cNvGrpSpPr/>
          <p:nvPr/>
        </p:nvGrpSpPr>
        <p:grpSpPr>
          <a:xfrm>
            <a:off x="9551540" y="3573916"/>
            <a:ext cx="82252" cy="746732"/>
            <a:chOff x="4394674" y="3754874"/>
            <a:chExt cx="176313" cy="903546"/>
          </a:xfrm>
        </p:grpSpPr>
        <p:sp>
          <p:nvSpPr>
            <p:cNvPr id="43" name="Rectangle 34">
              <a:extLst>
                <a:ext uri="{FF2B5EF4-FFF2-40B4-BE49-F238E27FC236}">
                  <a16:creationId xmlns:a16="http://schemas.microsoft.com/office/drawing/2014/main" id="{E59B3756-8F0F-744E-1BAA-778EDBBAC869}"/>
                </a:ext>
              </a:extLst>
            </p:cNvPr>
            <p:cNvSpPr/>
            <p:nvPr/>
          </p:nvSpPr>
          <p:spPr>
            <a:xfrm>
              <a:off x="4394674" y="3754874"/>
              <a:ext cx="176313" cy="431922"/>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5">
              <a:extLst>
                <a:ext uri="{FF2B5EF4-FFF2-40B4-BE49-F238E27FC236}">
                  <a16:creationId xmlns:a16="http://schemas.microsoft.com/office/drawing/2014/main" id="{7CD8BB70-E58C-9C86-58E6-006EB2200CA8}"/>
                </a:ext>
              </a:extLst>
            </p:cNvPr>
            <p:cNvSpPr/>
            <p:nvPr/>
          </p:nvSpPr>
          <p:spPr>
            <a:xfrm>
              <a:off x="4394674" y="4235430"/>
              <a:ext cx="176312" cy="422986"/>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2" h="376403">
                  <a:moveTo>
                    <a:pt x="2978" y="71484"/>
                  </a:moveTo>
                  <a:cubicBezTo>
                    <a:pt x="87563" y="68505"/>
                    <a:pt x="82792" y="14892"/>
                    <a:pt x="176312" y="0"/>
                  </a:cubicBezTo>
                  <a:lnTo>
                    <a:pt x="176312" y="376403"/>
                  </a:lnTo>
                  <a:lnTo>
                    <a:pt x="0" y="376403"/>
                  </a:lnTo>
                  <a:cubicBezTo>
                    <a:pt x="993" y="274763"/>
                    <a:pt x="1985" y="173124"/>
                    <a:pt x="2978" y="714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C122F7AE-A434-4177-AE0E-72B7B79E5869}"/>
              </a:ext>
            </a:extLst>
          </p:cNvPr>
          <p:cNvSpPr/>
          <p:nvPr/>
        </p:nvSpPr>
        <p:spPr>
          <a:xfrm>
            <a:off x="8501285" y="2688088"/>
            <a:ext cx="2182762" cy="927907"/>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18288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Workloads + Data</a:t>
            </a:r>
          </a:p>
        </p:txBody>
      </p:sp>
      <p:sp>
        <p:nvSpPr>
          <p:cNvPr id="31" name="TextBox 30">
            <a:extLst>
              <a:ext uri="{FF2B5EF4-FFF2-40B4-BE49-F238E27FC236}">
                <a16:creationId xmlns:a16="http://schemas.microsoft.com/office/drawing/2014/main" id="{C33C9404-E92B-4161-BCED-54537A50809E}"/>
              </a:ext>
            </a:extLst>
          </p:cNvPr>
          <p:cNvSpPr txBox="1"/>
          <p:nvPr/>
        </p:nvSpPr>
        <p:spPr>
          <a:xfrm>
            <a:off x="8325238" y="3337933"/>
            <a:ext cx="248646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IntelOne Text" panose="020B0503020203020204" pitchFamily="34" charset="0"/>
                <a:sym typeface="Helvetica Neue"/>
              </a:rPr>
              <a:t>Confidential Computing TEE</a:t>
            </a:r>
          </a:p>
        </p:txBody>
      </p:sp>
      <p:sp>
        <p:nvSpPr>
          <p:cNvPr id="26" name="Rectangle 25">
            <a:extLst>
              <a:ext uri="{FF2B5EF4-FFF2-40B4-BE49-F238E27FC236}">
                <a16:creationId xmlns:a16="http://schemas.microsoft.com/office/drawing/2014/main" id="{F9855333-5890-4134-92BD-6D6EEDDA052E}"/>
              </a:ext>
            </a:extLst>
          </p:cNvPr>
          <p:cNvSpPr/>
          <p:nvPr/>
        </p:nvSpPr>
        <p:spPr>
          <a:xfrm>
            <a:off x="473489" y="5319893"/>
            <a:ext cx="3048327" cy="4069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1400">
                <a:solidFill>
                  <a:schemeClr val="bg1"/>
                </a:solidFill>
                <a:latin typeface="IntelOne Display Medium" panose="020B0703020203020204" pitchFamily="34" charset="0"/>
                <a:sym typeface="Helvetica Neue Medium"/>
              </a:rPr>
              <a:t>Local Regulatory Compliance</a:t>
            </a:r>
          </a:p>
        </p:txBody>
      </p:sp>
      <p:sp>
        <p:nvSpPr>
          <p:cNvPr id="28" name="TextBox 27">
            <a:extLst>
              <a:ext uri="{FF2B5EF4-FFF2-40B4-BE49-F238E27FC236}">
                <a16:creationId xmlns:a16="http://schemas.microsoft.com/office/drawing/2014/main" id="{8FC07368-443B-4797-B9B2-B14BD2DD2DF0}"/>
              </a:ext>
            </a:extLst>
          </p:cNvPr>
          <p:cNvSpPr txBox="1"/>
          <p:nvPr/>
        </p:nvSpPr>
        <p:spPr>
          <a:xfrm>
            <a:off x="3373399" y="5277160"/>
            <a:ext cx="924231"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chemeClr val="accent2"/>
                </a:solidFill>
                <a:effectLst/>
                <a:uFillTx/>
                <a:latin typeface="IntelOne Text Bold" panose="020B0803020203020204" pitchFamily="34" charset="0"/>
                <a:sym typeface="Helvetica Neue"/>
              </a:rPr>
              <a:t>+</a:t>
            </a:r>
          </a:p>
        </p:txBody>
      </p:sp>
      <p:sp>
        <p:nvSpPr>
          <p:cNvPr id="3" name="TextBox 2">
            <a:extLst>
              <a:ext uri="{FF2B5EF4-FFF2-40B4-BE49-F238E27FC236}">
                <a16:creationId xmlns:a16="http://schemas.microsoft.com/office/drawing/2014/main" id="{2267B670-62E9-44CE-B21C-B219C2490D83}"/>
              </a:ext>
            </a:extLst>
          </p:cNvPr>
          <p:cNvSpPr txBox="1"/>
          <p:nvPr/>
        </p:nvSpPr>
        <p:spPr>
          <a:xfrm>
            <a:off x="868698" y="4119359"/>
            <a:ext cx="1333976" cy="246221"/>
          </a:xfrm>
          <a:prstGeom prst="rect">
            <a:avLst/>
          </a:prstGeom>
          <a:noFill/>
        </p:spPr>
        <p:txBody>
          <a:bodyPr wrap="square" lIns="0" tIns="0" rIns="0" bIns="0" rtlCol="0">
            <a:spAutoFit/>
          </a:bodyPr>
          <a:lstStyle/>
          <a:p>
            <a:r>
              <a:rPr lang="en-US" sz="1600">
                <a:latin typeface="IntelOne Text" panose="020B0503020203020204" pitchFamily="34" charset="0"/>
              </a:rPr>
              <a:t>GDPR</a:t>
            </a:r>
          </a:p>
        </p:txBody>
      </p:sp>
      <p:pic>
        <p:nvPicPr>
          <p:cNvPr id="1026" name="Picture 2">
            <a:extLst>
              <a:ext uri="{FF2B5EF4-FFF2-40B4-BE49-F238E27FC236}">
                <a16:creationId xmlns:a16="http://schemas.microsoft.com/office/drawing/2014/main" id="{A437E9C9-95D0-4C6A-B3C0-9B4653C4BA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8698" y="2584296"/>
            <a:ext cx="2257909" cy="1507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0A311C-DA02-4B71-8224-AD83F5C63113}"/>
              </a:ext>
            </a:extLst>
          </p:cNvPr>
          <p:cNvSpPr txBox="1"/>
          <p:nvPr/>
        </p:nvSpPr>
        <p:spPr>
          <a:xfrm>
            <a:off x="9881836" y="727683"/>
            <a:ext cx="1275471" cy="738664"/>
          </a:xfrm>
          <a:prstGeom prst="rect">
            <a:avLst/>
          </a:prstGeom>
          <a:noFill/>
        </p:spPr>
        <p:txBody>
          <a:bodyPr wrap="square" lIns="0" tIns="0" rIns="0" bIns="0" rtlCol="0">
            <a:spAutoFit/>
          </a:bodyPr>
          <a:lstStyle>
            <a:defPPr>
              <a:defRPr lang="en-US"/>
            </a:defPPr>
            <a:lvl1pPr>
              <a:defRPr sz="1600">
                <a:latin typeface="IntelOne Text" panose="020B0503020203020204" pitchFamily="34" charset="0"/>
              </a:defRPr>
            </a:lvl1pPr>
          </a:lstStyle>
          <a:p>
            <a:r>
              <a:rPr lang="en-US"/>
              <a:t>Data Controllers &amp; Processors</a:t>
            </a:r>
          </a:p>
        </p:txBody>
      </p:sp>
    </p:spTree>
    <p:extLst>
      <p:ext uri="{BB962C8B-B14F-4D97-AF65-F5344CB8AC3E}">
        <p14:creationId xmlns:p14="http://schemas.microsoft.com/office/powerpoint/2010/main" val="25787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CD4BBAD-2391-764B-8316-4DCE2A551647}"/>
              </a:ext>
            </a:extLst>
          </p:cNvPr>
          <p:cNvSpPr txBox="1">
            <a:spLocks/>
          </p:cNvSpPr>
          <p:nvPr/>
        </p:nvSpPr>
        <p:spPr>
          <a:xfrm>
            <a:off x="511369" y="1736365"/>
            <a:ext cx="4422118" cy="3969078"/>
          </a:xfrm>
          <a:prstGeom prst="rect">
            <a:avLst/>
          </a:prstGeom>
          <a:solidFill>
            <a:schemeClr val="bg1">
              <a:lumMod val="95000"/>
            </a:schemeClr>
          </a:solidFill>
        </p:spPr>
        <p:txBody>
          <a:bodyPr vert="horz" lIns="457200" tIns="0" rIns="457200" bIns="0" rtlCol="0"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IntelOne Display Regular" panose="020B0503020203020204" pitchFamily="34" charset="0"/>
              <a:buNone/>
            </a:pPr>
            <a:r>
              <a:rPr lang="en-US" sz="1400">
                <a:latin typeface="IntelOne Text" panose="020B0503020203020204" pitchFamily="34" charset="0"/>
              </a:rPr>
              <a:t>All parties benefit from shared analysis</a:t>
            </a:r>
          </a:p>
          <a:p>
            <a:pPr marL="0" indent="0">
              <a:lnSpc>
                <a:spcPct val="100000"/>
              </a:lnSpc>
              <a:buFont typeface="IntelOne Display Regular" panose="020B0503020203020204" pitchFamily="34" charset="0"/>
              <a:buNone/>
            </a:pPr>
            <a:endParaRPr lang="en-US" sz="1400">
              <a:latin typeface="IntelOne Text" panose="020B0503020203020204" pitchFamily="34" charset="0"/>
            </a:endParaRPr>
          </a:p>
          <a:p>
            <a:pPr marL="0" indent="0">
              <a:lnSpc>
                <a:spcPct val="100000"/>
              </a:lnSpc>
              <a:buFont typeface="IntelOne Display Regular" panose="020B0503020203020204" pitchFamily="34" charset="0"/>
              <a:buNone/>
            </a:pPr>
            <a:r>
              <a:rPr lang="en-US" sz="1400">
                <a:latin typeface="IntelOne Text" panose="020B0503020203020204" pitchFamily="34" charset="0"/>
              </a:rPr>
              <a:t>No party’s data visible to other parties or the application host</a:t>
            </a:r>
          </a:p>
          <a:p>
            <a:pPr marL="0" indent="0">
              <a:lnSpc>
                <a:spcPct val="100000"/>
              </a:lnSpc>
              <a:buFont typeface="IntelOne Display Regular" panose="020B0503020203020204" pitchFamily="34" charset="0"/>
              <a:buNone/>
            </a:pPr>
            <a:endParaRPr lang="en-US" sz="1400">
              <a:latin typeface="IntelOne Text" panose="020B0503020203020204" pitchFamily="34" charset="0"/>
            </a:endParaRPr>
          </a:p>
          <a:p>
            <a:pPr marL="0" indent="0">
              <a:lnSpc>
                <a:spcPct val="100000"/>
              </a:lnSpc>
              <a:buFont typeface="IntelOne Display Regular" panose="020B0503020203020204" pitchFamily="34" charset="0"/>
              <a:buNone/>
            </a:pPr>
            <a:r>
              <a:rPr lang="en-US" sz="1400">
                <a:latin typeface="IntelOne Text" panose="020B0503020203020204" pitchFamily="34" charset="0"/>
              </a:rPr>
              <a:t>Activates data value while remaining confidential and compliant</a:t>
            </a:r>
          </a:p>
          <a:p>
            <a:pPr marL="0" indent="0">
              <a:lnSpc>
                <a:spcPct val="100000"/>
              </a:lnSpc>
              <a:buFont typeface="IntelOne Display Regular" panose="020B0503020203020204" pitchFamily="34" charset="0"/>
              <a:buNone/>
            </a:pPr>
            <a:endParaRPr lang="en-US" sz="1400">
              <a:latin typeface="IntelOne Text" panose="020B0503020203020204" pitchFamily="34" charset="0"/>
            </a:endParaRPr>
          </a:p>
          <a:p>
            <a:pPr marL="0" indent="0">
              <a:lnSpc>
                <a:spcPct val="100000"/>
              </a:lnSpc>
              <a:buFont typeface="IntelOne Display Regular" panose="020B0503020203020204" pitchFamily="34" charset="0"/>
              <a:buNone/>
            </a:pPr>
            <a:r>
              <a:rPr lang="en-US" sz="1400">
                <a:latin typeface="IntelOne Text" panose="020B0503020203020204" pitchFamily="34" charset="0"/>
              </a:rPr>
              <a:t>Successfully deployed as centralized or federated architecture</a:t>
            </a:r>
          </a:p>
        </p:txBody>
      </p:sp>
      <p:sp>
        <p:nvSpPr>
          <p:cNvPr id="4" name="Rectangle 3">
            <a:extLst>
              <a:ext uri="{FF2B5EF4-FFF2-40B4-BE49-F238E27FC236}">
                <a16:creationId xmlns:a16="http://schemas.microsoft.com/office/drawing/2014/main" id="{D08CBAE3-A4DA-ED74-744A-5000916E8A1F}"/>
              </a:ext>
            </a:extLst>
          </p:cNvPr>
          <p:cNvSpPr/>
          <p:nvPr/>
        </p:nvSpPr>
        <p:spPr>
          <a:xfrm>
            <a:off x="5207807" y="5568282"/>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80123CA-ABC1-E4E8-3BB4-0E044E6F6A4D}"/>
              </a:ext>
            </a:extLst>
          </p:cNvPr>
          <p:cNvSpPr/>
          <p:nvPr/>
        </p:nvSpPr>
        <p:spPr>
          <a:xfrm>
            <a:off x="4933487" y="5705442"/>
            <a:ext cx="274320" cy="2743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1D4249-9374-414F-94F9-B16C84E850DB}"/>
              </a:ext>
            </a:extLst>
          </p:cNvPr>
          <p:cNvSpPr>
            <a:spLocks noGrp="1"/>
          </p:cNvSpPr>
          <p:nvPr>
            <p:ph type="title"/>
          </p:nvPr>
        </p:nvSpPr>
        <p:spPr/>
        <p:txBody>
          <a:bodyPr/>
          <a:lstStyle/>
          <a:p>
            <a:r>
              <a:rPr lang="en-US"/>
              <a:t>Multi-Party Collaboration with Compliance</a:t>
            </a:r>
          </a:p>
        </p:txBody>
      </p:sp>
      <p:sp>
        <p:nvSpPr>
          <p:cNvPr id="6" name="Rectangle: Rounded Corners 5">
            <a:extLst>
              <a:ext uri="{FF2B5EF4-FFF2-40B4-BE49-F238E27FC236}">
                <a16:creationId xmlns:a16="http://schemas.microsoft.com/office/drawing/2014/main" id="{FDB06853-3428-433B-9764-19289E8310FA}"/>
              </a:ext>
            </a:extLst>
          </p:cNvPr>
          <p:cNvSpPr/>
          <p:nvPr/>
        </p:nvSpPr>
        <p:spPr>
          <a:xfrm>
            <a:off x="6500089" y="1736365"/>
            <a:ext cx="914400" cy="914400"/>
          </a:xfrm>
          <a:prstGeom prst="roundRect">
            <a:avLst>
              <a:gd name="adj" fmla="val 0"/>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Party A</a:t>
            </a:r>
            <a:endParaRPr kumimoji="0" lang="en-US" sz="12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endParaRPr>
          </a:p>
        </p:txBody>
      </p:sp>
      <p:sp>
        <p:nvSpPr>
          <p:cNvPr id="24" name="Rectangle: Rounded Corners 23">
            <a:extLst>
              <a:ext uri="{FF2B5EF4-FFF2-40B4-BE49-F238E27FC236}">
                <a16:creationId xmlns:a16="http://schemas.microsoft.com/office/drawing/2014/main" id="{0A9BA976-17EA-4B03-9E42-9EC2C3C84C81}"/>
              </a:ext>
            </a:extLst>
          </p:cNvPr>
          <p:cNvSpPr/>
          <p:nvPr/>
        </p:nvSpPr>
        <p:spPr>
          <a:xfrm>
            <a:off x="8093169" y="1736365"/>
            <a:ext cx="914400" cy="914400"/>
          </a:xfrm>
          <a:prstGeom prst="roundRect">
            <a:avLst>
              <a:gd name="adj" fmla="val 0"/>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Party B</a:t>
            </a:r>
            <a:endParaRPr kumimoji="0" lang="en-US" sz="12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endParaRPr>
          </a:p>
        </p:txBody>
      </p:sp>
      <p:sp>
        <p:nvSpPr>
          <p:cNvPr id="25" name="Rectangle: Rounded Corners 24">
            <a:extLst>
              <a:ext uri="{FF2B5EF4-FFF2-40B4-BE49-F238E27FC236}">
                <a16:creationId xmlns:a16="http://schemas.microsoft.com/office/drawing/2014/main" id="{E90F4564-0924-436C-B881-09E014046141}"/>
              </a:ext>
            </a:extLst>
          </p:cNvPr>
          <p:cNvSpPr/>
          <p:nvPr/>
        </p:nvSpPr>
        <p:spPr>
          <a:xfrm>
            <a:off x="9678054" y="1736365"/>
            <a:ext cx="914400" cy="914400"/>
          </a:xfrm>
          <a:prstGeom prst="roundRect">
            <a:avLst>
              <a:gd name="adj" fmla="val 0"/>
            </a:avLst>
          </a:prstGeom>
          <a:solidFill>
            <a:schemeClr val="tx2">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Party C</a:t>
            </a:r>
            <a:endParaRPr kumimoji="0" lang="en-US" sz="12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endParaRPr>
          </a:p>
        </p:txBody>
      </p:sp>
      <p:sp>
        <p:nvSpPr>
          <p:cNvPr id="26" name="Rectangle: Rounded Corners 25">
            <a:extLst>
              <a:ext uri="{FF2B5EF4-FFF2-40B4-BE49-F238E27FC236}">
                <a16:creationId xmlns:a16="http://schemas.microsoft.com/office/drawing/2014/main" id="{00E8C4FF-83C7-4CC2-8F0D-2D3CBAB3177A}"/>
              </a:ext>
            </a:extLst>
          </p:cNvPr>
          <p:cNvSpPr/>
          <p:nvPr/>
        </p:nvSpPr>
        <p:spPr>
          <a:xfrm>
            <a:off x="7535516" y="4791042"/>
            <a:ext cx="2029706" cy="914400"/>
          </a:xfrm>
          <a:prstGeom prst="roundRect">
            <a:avLst>
              <a:gd name="adj" fmla="val 0"/>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Shared Analysis</a:t>
            </a:r>
            <a:endParaRPr kumimoji="0" lang="en-US" sz="14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endParaRPr>
          </a:p>
        </p:txBody>
      </p:sp>
      <p:sp>
        <p:nvSpPr>
          <p:cNvPr id="9" name="Rectangle 8">
            <a:extLst>
              <a:ext uri="{FF2B5EF4-FFF2-40B4-BE49-F238E27FC236}">
                <a16:creationId xmlns:a16="http://schemas.microsoft.com/office/drawing/2014/main" id="{53BBF8DE-98EB-922F-F106-EFF1A10747E7}"/>
              </a:ext>
            </a:extLst>
          </p:cNvPr>
          <p:cNvSpPr/>
          <p:nvPr/>
        </p:nvSpPr>
        <p:spPr>
          <a:xfrm>
            <a:off x="6500089" y="3312662"/>
            <a:ext cx="4100560" cy="1077531"/>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744113-F1A2-1F8F-133F-8BE0A20CD492}"/>
              </a:ext>
            </a:extLst>
          </p:cNvPr>
          <p:cNvSpPr/>
          <p:nvPr/>
        </p:nvSpPr>
        <p:spPr>
          <a:xfrm>
            <a:off x="6711544" y="3521372"/>
            <a:ext cx="3677650" cy="668940"/>
          </a:xfrm>
          <a:prstGeom prst="rect">
            <a:avLst/>
          </a:prstGeom>
          <a:solidFill>
            <a:schemeClr val="bg1">
              <a:lumMod val="85000"/>
            </a:schemeClr>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200" tIns="50800" rIns="5080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kumimoji="0" lang="en-US" sz="160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rPr>
              <a:t>Trusted Execution Environment</a:t>
            </a:r>
            <a:br>
              <a:rPr kumimoji="0" lang="en-US" sz="160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rPr>
            </a:br>
            <a:r>
              <a:rPr lang="en-US" sz="1400">
                <a:solidFill>
                  <a:schemeClr val="tx2"/>
                </a:solidFill>
                <a:latin typeface="IntelOne Text" panose="020B0503020203020204" pitchFamily="34" charset="0"/>
                <a:ea typeface="Helvetica Neue Medium"/>
                <a:cs typeface="Helvetica Neue Medium"/>
                <a:sym typeface="Helvetica Neue Medium"/>
              </a:rPr>
              <a:t>Application Code + Parties’ Data</a:t>
            </a:r>
          </a:p>
        </p:txBody>
      </p:sp>
      <p:cxnSp>
        <p:nvCxnSpPr>
          <p:cNvPr id="15" name="Straight Arrow Connector 14">
            <a:extLst>
              <a:ext uri="{FF2B5EF4-FFF2-40B4-BE49-F238E27FC236}">
                <a16:creationId xmlns:a16="http://schemas.microsoft.com/office/drawing/2014/main" id="{84618A4B-B951-2133-2C12-5583950AAEF3}"/>
              </a:ext>
            </a:extLst>
          </p:cNvPr>
          <p:cNvCxnSpPr>
            <a:cxnSpLocks/>
            <a:stCxn id="24" idx="2"/>
            <a:endCxn id="9" idx="0"/>
          </p:cNvCxnSpPr>
          <p:nvPr/>
        </p:nvCxnSpPr>
        <p:spPr>
          <a:xfrm>
            <a:off x="8550369" y="2650765"/>
            <a:ext cx="0" cy="661897"/>
          </a:xfrm>
          <a:prstGeom prst="straightConnector1">
            <a:avLst/>
          </a:prstGeom>
          <a:noFill/>
          <a:ln w="22225" cap="flat">
            <a:solidFill>
              <a:schemeClr val="tx2"/>
            </a:solidFill>
            <a:prstDash val="solid"/>
            <a:miter lim="400000"/>
            <a:headEnd type="none" w="med" len="med"/>
            <a:tailEnd type="arrow" w="med" len="sm"/>
          </a:ln>
          <a:effectLst/>
          <a:sp3d/>
        </p:spPr>
        <p:style>
          <a:lnRef idx="0">
            <a:scrgbClr r="0" g="0" b="0"/>
          </a:lnRef>
          <a:fillRef idx="0">
            <a:scrgbClr r="0" g="0" b="0"/>
          </a:fillRef>
          <a:effectRef idx="0">
            <a:scrgbClr r="0" g="0" b="0"/>
          </a:effectRef>
          <a:fontRef idx="none"/>
        </p:style>
      </p:cxnSp>
      <p:cxnSp>
        <p:nvCxnSpPr>
          <p:cNvPr id="19" name="Straight Arrow Connector 18">
            <a:extLst>
              <a:ext uri="{FF2B5EF4-FFF2-40B4-BE49-F238E27FC236}">
                <a16:creationId xmlns:a16="http://schemas.microsoft.com/office/drawing/2014/main" id="{5926555E-7038-1B3D-6B11-21ABAD7855B3}"/>
              </a:ext>
            </a:extLst>
          </p:cNvPr>
          <p:cNvCxnSpPr>
            <a:cxnSpLocks/>
            <a:stCxn id="25" idx="2"/>
          </p:cNvCxnSpPr>
          <p:nvPr/>
        </p:nvCxnSpPr>
        <p:spPr>
          <a:xfrm>
            <a:off x="10135254" y="2650765"/>
            <a:ext cx="4097" cy="670726"/>
          </a:xfrm>
          <a:prstGeom prst="straightConnector1">
            <a:avLst/>
          </a:prstGeom>
          <a:noFill/>
          <a:ln w="22225" cap="flat">
            <a:solidFill>
              <a:schemeClr val="tx2"/>
            </a:solidFill>
            <a:prstDash val="solid"/>
            <a:miter lim="400000"/>
            <a:headEnd type="none" w="med" len="med"/>
            <a:tailEnd type="arrow" w="med" len="sm"/>
          </a:ln>
          <a:effectLst/>
          <a:sp3d/>
        </p:spPr>
        <p:style>
          <a:lnRef idx="0">
            <a:scrgbClr r="0" g="0" b="0"/>
          </a:lnRef>
          <a:fillRef idx="0">
            <a:scrgbClr r="0" g="0" b="0"/>
          </a:fillRef>
          <a:effectRef idx="0">
            <a:scrgbClr r="0" g="0" b="0"/>
          </a:effectRef>
          <a:fontRef idx="none"/>
        </p:style>
      </p:cxnSp>
      <p:sp>
        <p:nvSpPr>
          <p:cNvPr id="33" name="TextBox 32">
            <a:extLst>
              <a:ext uri="{FF2B5EF4-FFF2-40B4-BE49-F238E27FC236}">
                <a16:creationId xmlns:a16="http://schemas.microsoft.com/office/drawing/2014/main" id="{99367232-E41D-4C4F-98B3-1F05337B3A72}"/>
              </a:ext>
            </a:extLst>
          </p:cNvPr>
          <p:cNvSpPr txBox="1"/>
          <p:nvPr/>
        </p:nvSpPr>
        <p:spPr>
          <a:xfrm>
            <a:off x="7940845" y="2824593"/>
            <a:ext cx="1222505" cy="236378"/>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effectLst/>
                <a:uFillTx/>
                <a:latin typeface="IntelOne Text" panose="020B0503020203020204" pitchFamily="34" charset="0"/>
                <a:sym typeface="Helvetica Neue"/>
              </a:rPr>
              <a:t>Encrypted data</a:t>
            </a:r>
          </a:p>
        </p:txBody>
      </p:sp>
      <p:sp>
        <p:nvSpPr>
          <p:cNvPr id="35" name="TextBox 34">
            <a:extLst>
              <a:ext uri="{FF2B5EF4-FFF2-40B4-BE49-F238E27FC236}">
                <a16:creationId xmlns:a16="http://schemas.microsoft.com/office/drawing/2014/main" id="{092C74E9-85AD-46BC-8AB3-29F30FCCFA59}"/>
              </a:ext>
            </a:extLst>
          </p:cNvPr>
          <p:cNvSpPr txBox="1"/>
          <p:nvPr/>
        </p:nvSpPr>
        <p:spPr>
          <a:xfrm>
            <a:off x="9512717" y="2824593"/>
            <a:ext cx="1222505" cy="236378"/>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effectLst/>
                <a:uFillTx/>
                <a:latin typeface="IntelOne Text" panose="020B0503020203020204" pitchFamily="34" charset="0"/>
                <a:sym typeface="Helvetica Neue"/>
              </a:rPr>
              <a:t>Encrypted data</a:t>
            </a:r>
          </a:p>
        </p:txBody>
      </p:sp>
      <p:cxnSp>
        <p:nvCxnSpPr>
          <p:cNvPr id="37" name="Straight Arrow Connector 36">
            <a:extLst>
              <a:ext uri="{FF2B5EF4-FFF2-40B4-BE49-F238E27FC236}">
                <a16:creationId xmlns:a16="http://schemas.microsoft.com/office/drawing/2014/main" id="{97AECA1F-38AC-6E0A-34F7-701E29804E9A}"/>
              </a:ext>
            </a:extLst>
          </p:cNvPr>
          <p:cNvCxnSpPr>
            <a:cxnSpLocks/>
            <a:stCxn id="9" idx="2"/>
            <a:endCxn id="26" idx="0"/>
          </p:cNvCxnSpPr>
          <p:nvPr/>
        </p:nvCxnSpPr>
        <p:spPr>
          <a:xfrm>
            <a:off x="8550369" y="4390193"/>
            <a:ext cx="0" cy="400849"/>
          </a:xfrm>
          <a:prstGeom prst="straightConnector1">
            <a:avLst/>
          </a:prstGeom>
          <a:noFill/>
          <a:ln w="22225" cap="flat">
            <a:solidFill>
              <a:schemeClr val="tx2"/>
            </a:solidFill>
            <a:prstDash val="solid"/>
            <a:miter lim="400000"/>
            <a:headEnd type="none" w="med" len="med"/>
            <a:tailEnd type="arrow" w="med" len="sm"/>
          </a:ln>
          <a:effectLst/>
          <a:sp3d/>
        </p:spPr>
        <p:style>
          <a:lnRef idx="0">
            <a:scrgbClr r="0" g="0" b="0"/>
          </a:lnRef>
          <a:fillRef idx="0">
            <a:scrgbClr r="0" g="0" b="0"/>
          </a:fillRef>
          <a:effectRef idx="0">
            <a:scrgbClr r="0" g="0" b="0"/>
          </a:effectRef>
          <a:fontRef idx="none"/>
        </p:style>
      </p:cxnSp>
      <p:pic>
        <p:nvPicPr>
          <p:cNvPr id="50" name="Picture 49">
            <a:extLst>
              <a:ext uri="{FF2B5EF4-FFF2-40B4-BE49-F238E27FC236}">
                <a16:creationId xmlns:a16="http://schemas.microsoft.com/office/drawing/2014/main" id="{35637E60-621F-1187-E825-2DF6D2A903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626017" y="3500394"/>
            <a:ext cx="702065" cy="702065"/>
          </a:xfrm>
          <a:prstGeom prst="rect">
            <a:avLst/>
          </a:prstGeom>
        </p:spPr>
      </p:pic>
      <p:cxnSp>
        <p:nvCxnSpPr>
          <p:cNvPr id="52" name="Straight Arrow Connector 51">
            <a:extLst>
              <a:ext uri="{FF2B5EF4-FFF2-40B4-BE49-F238E27FC236}">
                <a16:creationId xmlns:a16="http://schemas.microsoft.com/office/drawing/2014/main" id="{20C32F4A-7851-6651-75B6-DCE42E12B415}"/>
              </a:ext>
            </a:extLst>
          </p:cNvPr>
          <p:cNvCxnSpPr>
            <a:cxnSpLocks/>
            <a:stCxn id="6" idx="2"/>
          </p:cNvCxnSpPr>
          <p:nvPr/>
        </p:nvCxnSpPr>
        <p:spPr>
          <a:xfrm>
            <a:off x="6957289" y="2650765"/>
            <a:ext cx="0" cy="649748"/>
          </a:xfrm>
          <a:prstGeom prst="straightConnector1">
            <a:avLst/>
          </a:prstGeom>
          <a:noFill/>
          <a:ln w="22225" cap="flat">
            <a:solidFill>
              <a:schemeClr val="tx2"/>
            </a:solidFill>
            <a:prstDash val="solid"/>
            <a:miter lim="400000"/>
            <a:headEnd type="none" w="med" len="med"/>
            <a:tailEnd type="arrow" w="med" len="sm"/>
          </a:ln>
          <a:effectLst/>
          <a:sp3d/>
        </p:spPr>
        <p:style>
          <a:lnRef idx="0">
            <a:scrgbClr r="0" g="0" b="0"/>
          </a:lnRef>
          <a:fillRef idx="0">
            <a:scrgbClr r="0" g="0" b="0"/>
          </a:fillRef>
          <a:effectRef idx="0">
            <a:scrgbClr r="0" g="0" b="0"/>
          </a:effectRef>
          <a:fontRef idx="none"/>
        </p:style>
      </p:cxnSp>
      <p:sp>
        <p:nvSpPr>
          <p:cNvPr id="31" name="TextBox 30">
            <a:extLst>
              <a:ext uri="{FF2B5EF4-FFF2-40B4-BE49-F238E27FC236}">
                <a16:creationId xmlns:a16="http://schemas.microsoft.com/office/drawing/2014/main" id="{0EBB6813-A60E-407A-8C77-1C679FCC3158}"/>
              </a:ext>
            </a:extLst>
          </p:cNvPr>
          <p:cNvSpPr txBox="1"/>
          <p:nvPr/>
        </p:nvSpPr>
        <p:spPr>
          <a:xfrm>
            <a:off x="6368973" y="2824593"/>
            <a:ext cx="1222505" cy="236378"/>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effectLst/>
                <a:uFillTx/>
                <a:latin typeface="IntelOne Text" panose="020B0503020203020204" pitchFamily="34" charset="0"/>
                <a:sym typeface="Helvetica Neue"/>
              </a:rPr>
              <a:t>Encrypted data</a:t>
            </a:r>
          </a:p>
        </p:txBody>
      </p:sp>
    </p:spTree>
    <p:extLst>
      <p:ext uri="{BB962C8B-B14F-4D97-AF65-F5344CB8AC3E}">
        <p14:creationId xmlns:p14="http://schemas.microsoft.com/office/powerpoint/2010/main" val="2782527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a:extLst>
              <a:ext uri="{FF2B5EF4-FFF2-40B4-BE49-F238E27FC236}">
                <a16:creationId xmlns:a16="http://schemas.microsoft.com/office/drawing/2014/main" id="{53056D7E-6E08-2C28-9A09-C6C9E5390029}"/>
              </a:ext>
            </a:extLst>
          </p:cNvPr>
          <p:cNvGrpSpPr/>
          <p:nvPr/>
        </p:nvGrpSpPr>
        <p:grpSpPr>
          <a:xfrm>
            <a:off x="7564090" y="4285832"/>
            <a:ext cx="82252" cy="746732"/>
            <a:chOff x="4394674" y="3754874"/>
            <a:chExt cx="176313" cy="903546"/>
          </a:xfrm>
        </p:grpSpPr>
        <p:sp>
          <p:nvSpPr>
            <p:cNvPr id="41" name="Rectangle 34">
              <a:extLst>
                <a:ext uri="{FF2B5EF4-FFF2-40B4-BE49-F238E27FC236}">
                  <a16:creationId xmlns:a16="http://schemas.microsoft.com/office/drawing/2014/main" id="{86AB52FE-3743-A193-DB92-C4328C36607F}"/>
                </a:ext>
              </a:extLst>
            </p:cNvPr>
            <p:cNvSpPr/>
            <p:nvPr/>
          </p:nvSpPr>
          <p:spPr>
            <a:xfrm>
              <a:off x="4394674" y="3754874"/>
              <a:ext cx="176313" cy="431922"/>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5">
              <a:extLst>
                <a:ext uri="{FF2B5EF4-FFF2-40B4-BE49-F238E27FC236}">
                  <a16:creationId xmlns:a16="http://schemas.microsoft.com/office/drawing/2014/main" id="{BD9EF239-DEBF-C77E-DD57-4AC4266DDC53}"/>
                </a:ext>
              </a:extLst>
            </p:cNvPr>
            <p:cNvSpPr/>
            <p:nvPr/>
          </p:nvSpPr>
          <p:spPr>
            <a:xfrm>
              <a:off x="4394674" y="4235430"/>
              <a:ext cx="176312" cy="422986"/>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2" h="376403">
                  <a:moveTo>
                    <a:pt x="2978" y="71484"/>
                  </a:moveTo>
                  <a:cubicBezTo>
                    <a:pt x="87563" y="68505"/>
                    <a:pt x="82792" y="14892"/>
                    <a:pt x="176312" y="0"/>
                  </a:cubicBezTo>
                  <a:lnTo>
                    <a:pt x="176312" y="376403"/>
                  </a:lnTo>
                  <a:lnTo>
                    <a:pt x="0" y="376403"/>
                  </a:lnTo>
                  <a:cubicBezTo>
                    <a:pt x="993" y="274763"/>
                    <a:pt x="1985" y="173124"/>
                    <a:pt x="2978" y="714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CD4BBAD-2391-764B-8316-4DCE2A551647}"/>
              </a:ext>
            </a:extLst>
          </p:cNvPr>
          <p:cNvSpPr txBox="1">
            <a:spLocks/>
          </p:cNvSpPr>
          <p:nvPr/>
        </p:nvSpPr>
        <p:spPr>
          <a:xfrm>
            <a:off x="511369" y="1435273"/>
            <a:ext cx="4422118" cy="4270170"/>
          </a:xfrm>
          <a:prstGeom prst="rect">
            <a:avLst/>
          </a:prstGeom>
          <a:solidFill>
            <a:schemeClr val="bg1">
              <a:lumMod val="95000"/>
            </a:schemeClr>
          </a:solidFill>
        </p:spPr>
        <p:txBody>
          <a:bodyPr vert="horz" lIns="457200" tIns="0" rIns="457200" bIns="0" rtlCol="0"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200"/>
              </a:spcBef>
              <a:buFont typeface="IntelOne Display Regular" panose="020B0503020203020204" pitchFamily="34" charset="0"/>
              <a:buNone/>
            </a:pPr>
            <a:r>
              <a:rPr lang="en-US" sz="1400">
                <a:latin typeface="IntelOne Text" panose="020B0503020203020204" pitchFamily="34" charset="0"/>
              </a:rPr>
              <a:t>Cloud scalability and economics are attractive, but…</a:t>
            </a:r>
          </a:p>
          <a:p>
            <a:pPr marL="0" indent="0">
              <a:lnSpc>
                <a:spcPct val="100000"/>
              </a:lnSpc>
              <a:spcBef>
                <a:spcPts val="1200"/>
              </a:spcBef>
              <a:buFont typeface="IntelOne Display Regular" panose="020B0503020203020204" pitchFamily="34" charset="0"/>
              <a:buNone/>
            </a:pPr>
            <a:r>
              <a:rPr lang="en-US" sz="1400">
                <a:latin typeface="IntelOne Text" panose="020B0503020203020204" pitchFamily="34" charset="0"/>
              </a:rPr>
              <a:t>Security, compliance, and sovereignty concerns hold some workloads back</a:t>
            </a:r>
          </a:p>
          <a:p>
            <a:pPr marL="0" indent="0">
              <a:lnSpc>
                <a:spcPct val="100000"/>
              </a:lnSpc>
              <a:spcBef>
                <a:spcPts val="1200"/>
              </a:spcBef>
              <a:buFont typeface="IntelOne Display Regular" panose="020B0503020203020204" pitchFamily="34" charset="0"/>
              <a:buNone/>
            </a:pPr>
            <a:r>
              <a:rPr lang="en-US" sz="1400">
                <a:latin typeface="IntelOne Text" panose="020B0503020203020204" pitchFamily="34" charset="0"/>
              </a:rPr>
              <a:t>Confidential Computing separates workload from cloud provider’s stack, admins, and other tenants</a:t>
            </a:r>
          </a:p>
          <a:p>
            <a:pPr marL="0" indent="0">
              <a:lnSpc>
                <a:spcPct val="100000"/>
              </a:lnSpc>
              <a:spcBef>
                <a:spcPts val="1200"/>
              </a:spcBef>
              <a:buFont typeface="IntelOne Display Regular" panose="020B0503020203020204" pitchFamily="34" charset="0"/>
              <a:buNone/>
            </a:pPr>
            <a:r>
              <a:rPr lang="en-US" sz="1400">
                <a:latin typeface="IntelOne Text" panose="020B0503020203020204" pitchFamily="34" charset="0"/>
              </a:rPr>
              <a:t>Customer holds data decryption keys</a:t>
            </a:r>
          </a:p>
          <a:p>
            <a:pPr marL="0" indent="0">
              <a:lnSpc>
                <a:spcPct val="100000"/>
              </a:lnSpc>
              <a:spcBef>
                <a:spcPts val="1200"/>
              </a:spcBef>
              <a:buFont typeface="IntelOne Display Regular" panose="020B0503020203020204" pitchFamily="34" charset="0"/>
              <a:buNone/>
            </a:pPr>
            <a:r>
              <a:rPr lang="en-US" sz="1400">
                <a:latin typeface="IntelOne Text" panose="020B0503020203020204" pitchFamily="34" charset="0"/>
              </a:rPr>
              <a:t>Combine with customer-controlled storage and network encryption for more complete separation</a:t>
            </a:r>
          </a:p>
        </p:txBody>
      </p:sp>
      <p:sp>
        <p:nvSpPr>
          <p:cNvPr id="4" name="Rectangle 3">
            <a:extLst>
              <a:ext uri="{FF2B5EF4-FFF2-40B4-BE49-F238E27FC236}">
                <a16:creationId xmlns:a16="http://schemas.microsoft.com/office/drawing/2014/main" id="{D08CBAE3-A4DA-ED74-744A-5000916E8A1F}"/>
              </a:ext>
            </a:extLst>
          </p:cNvPr>
          <p:cNvSpPr/>
          <p:nvPr/>
        </p:nvSpPr>
        <p:spPr>
          <a:xfrm>
            <a:off x="5207807" y="5568282"/>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80123CA-ABC1-E4E8-3BB4-0E044E6F6A4D}"/>
              </a:ext>
            </a:extLst>
          </p:cNvPr>
          <p:cNvSpPr/>
          <p:nvPr/>
        </p:nvSpPr>
        <p:spPr>
          <a:xfrm>
            <a:off x="4933487" y="5705442"/>
            <a:ext cx="274320" cy="2743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1D4249-9374-414F-94F9-B16C84E850DB}"/>
              </a:ext>
            </a:extLst>
          </p:cNvPr>
          <p:cNvSpPr>
            <a:spLocks noGrp="1"/>
          </p:cNvSpPr>
          <p:nvPr>
            <p:ph type="title"/>
          </p:nvPr>
        </p:nvSpPr>
        <p:spPr/>
        <p:txBody>
          <a:bodyPr/>
          <a:lstStyle/>
          <a:p>
            <a:r>
              <a:rPr lang="en-US"/>
              <a:t>Ease Cloud Migration Concerns</a:t>
            </a:r>
          </a:p>
        </p:txBody>
      </p:sp>
      <p:sp>
        <p:nvSpPr>
          <p:cNvPr id="24" name="Rectangle: Rounded Corners 23">
            <a:extLst>
              <a:ext uri="{FF2B5EF4-FFF2-40B4-BE49-F238E27FC236}">
                <a16:creationId xmlns:a16="http://schemas.microsoft.com/office/drawing/2014/main" id="{0A9BA976-17EA-4B03-9E42-9EC2C3C84C81}"/>
              </a:ext>
            </a:extLst>
          </p:cNvPr>
          <p:cNvSpPr/>
          <p:nvPr/>
        </p:nvSpPr>
        <p:spPr>
          <a:xfrm>
            <a:off x="6714626" y="1435273"/>
            <a:ext cx="1781184" cy="1005840"/>
          </a:xfrm>
          <a:prstGeom prst="roundRect">
            <a:avLst>
              <a:gd name="adj" fmla="val 0"/>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50800" rIns="9144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Customer-Controlled Cloud Storage</a:t>
            </a:r>
          </a:p>
        </p:txBody>
      </p:sp>
      <p:sp>
        <p:nvSpPr>
          <p:cNvPr id="25" name="Rectangle: Rounded Corners 24">
            <a:extLst>
              <a:ext uri="{FF2B5EF4-FFF2-40B4-BE49-F238E27FC236}">
                <a16:creationId xmlns:a16="http://schemas.microsoft.com/office/drawing/2014/main" id="{E90F4564-0924-436C-B881-09E014046141}"/>
              </a:ext>
            </a:extLst>
          </p:cNvPr>
          <p:cNvSpPr/>
          <p:nvPr/>
        </p:nvSpPr>
        <p:spPr>
          <a:xfrm>
            <a:off x="10041778" y="3245643"/>
            <a:ext cx="1472052" cy="914400"/>
          </a:xfrm>
          <a:prstGeom prst="roundRect">
            <a:avLst>
              <a:gd name="adj" fmla="val 0"/>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algn="ctr" defTabSz="825500" hangingPunct="0"/>
            <a:r>
              <a:rPr kumimoji="0" lang="en-US" sz="14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Other Cloud Tenant</a:t>
            </a:r>
          </a:p>
        </p:txBody>
      </p:sp>
      <p:sp>
        <p:nvSpPr>
          <p:cNvPr id="26" name="Rectangle: Rounded Corners 25">
            <a:extLst>
              <a:ext uri="{FF2B5EF4-FFF2-40B4-BE49-F238E27FC236}">
                <a16:creationId xmlns:a16="http://schemas.microsoft.com/office/drawing/2014/main" id="{00E8C4FF-83C7-4CC2-8F0D-2D3CBAB3177A}"/>
              </a:ext>
            </a:extLst>
          </p:cNvPr>
          <p:cNvSpPr/>
          <p:nvPr/>
        </p:nvSpPr>
        <p:spPr>
          <a:xfrm>
            <a:off x="6714626" y="4928202"/>
            <a:ext cx="1781184" cy="1005840"/>
          </a:xfrm>
          <a:prstGeom prst="roundRect">
            <a:avLst>
              <a:gd name="adj" fmla="val 0"/>
            </a:avLst>
          </a:prstGeom>
          <a:solidFill>
            <a:schemeClr val="accent4"/>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50800" rIns="91440" bIns="50800" numCol="1" spcCol="38100" rtlCol="0" anchor="ctr">
            <a:noAutofit/>
          </a:bodyPr>
          <a:lstStyle/>
          <a:p>
            <a:pPr algn="ctr" defTabSz="825500" hangingPunct="0"/>
            <a:r>
              <a:rPr lang="en-US" sz="1400">
                <a:solidFill>
                  <a:schemeClr val="bg2"/>
                </a:solidFill>
                <a:latin typeface="IntelOne Text" panose="020B0503020203020204" pitchFamily="34" charset="0"/>
                <a:sym typeface="Helvetica Neue Medium"/>
              </a:rPr>
              <a:t>Cloud Provider’s</a:t>
            </a:r>
          </a:p>
          <a:p>
            <a:pPr algn="ctr" defTabSz="825500" hangingPunct="0"/>
            <a:r>
              <a:rPr lang="en-US" sz="1400">
                <a:solidFill>
                  <a:schemeClr val="bg2"/>
                </a:solidFill>
                <a:latin typeface="IntelOne Text" panose="020B0503020203020204" pitchFamily="34" charset="0"/>
                <a:sym typeface="Helvetica Neue Medium"/>
              </a:rPr>
              <a:t>Software Stack</a:t>
            </a:r>
          </a:p>
          <a:p>
            <a:pPr algn="ctr" defTabSz="825500" hangingPunct="0"/>
            <a:r>
              <a:rPr lang="en-US" sz="1400">
                <a:solidFill>
                  <a:schemeClr val="bg2"/>
                </a:solidFill>
                <a:latin typeface="IntelOne Text" panose="020B0503020203020204" pitchFamily="34" charset="0"/>
                <a:sym typeface="Helvetica Neue Medium"/>
              </a:rPr>
              <a:t>System Admins</a:t>
            </a:r>
          </a:p>
        </p:txBody>
      </p:sp>
      <p:sp>
        <p:nvSpPr>
          <p:cNvPr id="9" name="Rectangle 8">
            <a:extLst>
              <a:ext uri="{FF2B5EF4-FFF2-40B4-BE49-F238E27FC236}">
                <a16:creationId xmlns:a16="http://schemas.microsoft.com/office/drawing/2014/main" id="{53BBF8DE-98EB-922F-F106-EFF1A10747E7}"/>
              </a:ext>
            </a:extLst>
          </p:cNvPr>
          <p:cNvSpPr/>
          <p:nvPr/>
        </p:nvSpPr>
        <p:spPr>
          <a:xfrm>
            <a:off x="5915387" y="3101471"/>
            <a:ext cx="3379663" cy="1288722"/>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744113-F1A2-1F8F-133F-8BE0A20CD492}"/>
              </a:ext>
            </a:extLst>
          </p:cNvPr>
          <p:cNvSpPr/>
          <p:nvPr/>
        </p:nvSpPr>
        <p:spPr>
          <a:xfrm>
            <a:off x="6139488" y="3311835"/>
            <a:ext cx="2931460" cy="867995"/>
          </a:xfrm>
          <a:prstGeom prst="rect">
            <a:avLst/>
          </a:prstGeom>
          <a:solidFill>
            <a:schemeClr val="bg1">
              <a:lumMod val="85000"/>
            </a:schemeClr>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60" tIns="50800" rIns="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kumimoji="0" lang="en-US" sz="120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rPr>
              <a:t>Trusted Execution Environment</a:t>
            </a:r>
          </a:p>
          <a:p>
            <a:pPr marL="0" marR="0" indent="0" algn="ctr" defTabSz="825500" rtl="0" fontAlgn="auto" latinLnBrk="0" hangingPunct="0">
              <a:spcBef>
                <a:spcPts val="0"/>
              </a:spcBef>
              <a:spcAft>
                <a:spcPts val="0"/>
              </a:spcAft>
              <a:buClrTx/>
              <a:buSzTx/>
              <a:buFontTx/>
              <a:buNone/>
              <a:tabLst/>
            </a:pPr>
            <a:r>
              <a:rPr kumimoji="0" lang="en-US" sz="200" b="0" i="0" u="none" strike="noStrike" cap="none" spc="0" normalizeH="0" baseline="0">
                <a:ln>
                  <a:noFill/>
                </a:ln>
                <a:solidFill>
                  <a:schemeClr val="tx2"/>
                </a:solidFill>
                <a:effectLst/>
                <a:uFillTx/>
                <a:latin typeface="IntelOne Display Regular" panose="020B0503020203020204" pitchFamily="34" charset="0"/>
                <a:ea typeface="Helvetica Neue Medium"/>
                <a:cs typeface="Helvetica Neue Medium"/>
                <a:sym typeface="Helvetica Neue Medium"/>
              </a:rPr>
              <a:t> </a:t>
            </a:r>
            <a:endParaRPr kumimoji="0" lang="en-US" sz="1400" b="0" i="0" u="none" strike="noStrike" cap="none" spc="0" normalizeH="0" baseline="0">
              <a:ln>
                <a:noFill/>
              </a:ln>
              <a:solidFill>
                <a:schemeClr val="tx2"/>
              </a:solidFill>
              <a:effectLst/>
              <a:uFillTx/>
              <a:latin typeface="IntelOne Display Regular" panose="020B0503020203020204" pitchFamily="34" charset="0"/>
              <a:ea typeface="Helvetica Neue Medium"/>
              <a:cs typeface="Helvetica Neue Medium"/>
              <a:sym typeface="Helvetica Neue Medium"/>
            </a:endParaRPr>
          </a:p>
          <a:p>
            <a:pPr marL="0" marR="0" indent="0" algn="ctr" defTabSz="825500" rtl="0" fontAlgn="auto" latinLnBrk="0" hangingPunct="0">
              <a:spcBef>
                <a:spcPts val="0"/>
              </a:spcBef>
              <a:spcAft>
                <a:spcPts val="0"/>
              </a:spcAft>
              <a:buClrTx/>
              <a:buSzTx/>
              <a:buFontTx/>
              <a:buNone/>
              <a:tabLst/>
            </a:pPr>
            <a:r>
              <a:rPr lang="en-US">
                <a:solidFill>
                  <a:schemeClr val="tx2"/>
                </a:solidFill>
                <a:latin typeface="IntelOne Text" panose="020B0503020203020204" pitchFamily="34" charset="0"/>
                <a:ea typeface="Helvetica Neue Medium"/>
                <a:cs typeface="Helvetica Neue Medium"/>
                <a:sym typeface="Helvetica Neue Medium"/>
              </a:rPr>
              <a:t>Workload + Data</a:t>
            </a:r>
          </a:p>
          <a:p>
            <a:pPr marL="0" marR="0" indent="0" algn="ctr" defTabSz="825500" rtl="0" fontAlgn="auto" latinLnBrk="0" hangingPunct="0">
              <a:spcBef>
                <a:spcPts val="0"/>
              </a:spcBef>
              <a:spcAft>
                <a:spcPts val="0"/>
              </a:spcAft>
              <a:buClrTx/>
              <a:buSzTx/>
              <a:buFontTx/>
              <a:buNone/>
              <a:tabLst/>
            </a:pPr>
            <a:r>
              <a:rPr kumimoji="0" lang="en-US" sz="300" b="0" i="0" u="none" strike="noStrike" cap="none" spc="0" normalizeH="0" baseline="0">
                <a:ln>
                  <a:noFill/>
                </a:ln>
                <a:solidFill>
                  <a:schemeClr val="tx2"/>
                </a:solidFill>
                <a:effectLst/>
                <a:uFillTx/>
                <a:latin typeface="IntelOne Display Regular" panose="020B0503020203020204" pitchFamily="34" charset="0"/>
                <a:ea typeface="Helvetica Neue Medium"/>
                <a:cs typeface="Helvetica Neue Medium"/>
                <a:sym typeface="Helvetica Neue Medium"/>
              </a:rPr>
              <a:t> </a:t>
            </a:r>
            <a:endParaRPr lang="en-US">
              <a:solidFill>
                <a:schemeClr val="tx2"/>
              </a:solidFill>
              <a:latin typeface="IntelOne Text" panose="020B0503020203020204" pitchFamily="34" charset="0"/>
              <a:ea typeface="Helvetica Neue Medium"/>
              <a:cs typeface="Helvetica Neue Medium"/>
              <a:sym typeface="Helvetica Neue Medium"/>
            </a:endParaRPr>
          </a:p>
          <a:p>
            <a:pPr marL="0" marR="0" indent="0" algn="ctr" defTabSz="825500" rtl="0" fontAlgn="auto" latinLnBrk="0" hangingPunct="0">
              <a:spcBef>
                <a:spcPts val="0"/>
              </a:spcBef>
              <a:spcAft>
                <a:spcPts val="0"/>
              </a:spcAft>
              <a:buClrTx/>
              <a:buSzTx/>
              <a:buFontTx/>
              <a:buNone/>
              <a:tabLst/>
            </a:pPr>
            <a:r>
              <a:rPr lang="en-US" sz="1200">
                <a:solidFill>
                  <a:schemeClr val="tx2"/>
                </a:solidFill>
                <a:latin typeface="IntelOne Text" panose="020B0503020203020204" pitchFamily="34" charset="0"/>
                <a:ea typeface="Helvetica Neue Medium"/>
                <a:cs typeface="Helvetica Neue Medium"/>
                <a:sym typeface="Helvetica Neue Medium"/>
              </a:rPr>
              <a:t>Isolated VM or Application</a:t>
            </a:r>
          </a:p>
        </p:txBody>
      </p:sp>
      <p:cxnSp>
        <p:nvCxnSpPr>
          <p:cNvPr id="15" name="Straight Arrow Connector 14">
            <a:extLst>
              <a:ext uri="{FF2B5EF4-FFF2-40B4-BE49-F238E27FC236}">
                <a16:creationId xmlns:a16="http://schemas.microsoft.com/office/drawing/2014/main" id="{84618A4B-B951-2133-2C12-5583950AAEF3}"/>
              </a:ext>
            </a:extLst>
          </p:cNvPr>
          <p:cNvCxnSpPr>
            <a:cxnSpLocks/>
            <a:stCxn id="24" idx="2"/>
            <a:endCxn id="9" idx="0"/>
          </p:cNvCxnSpPr>
          <p:nvPr/>
        </p:nvCxnSpPr>
        <p:spPr>
          <a:xfrm>
            <a:off x="7605218" y="2441113"/>
            <a:ext cx="1" cy="660358"/>
          </a:xfrm>
          <a:prstGeom prst="straightConnector1">
            <a:avLst/>
          </a:prstGeom>
          <a:noFill/>
          <a:ln w="22225" cap="flat">
            <a:solidFill>
              <a:schemeClr val="tx2"/>
            </a:solidFill>
            <a:prstDash val="solid"/>
            <a:miter lim="400000"/>
            <a:headEnd type="arrow" w="med" len="sm"/>
            <a:tailEnd type="arrow" w="med" len="sm"/>
          </a:ln>
          <a:effectLst/>
          <a:sp3d/>
        </p:spPr>
        <p:style>
          <a:lnRef idx="0">
            <a:scrgbClr r="0" g="0" b="0"/>
          </a:lnRef>
          <a:fillRef idx="0">
            <a:scrgbClr r="0" g="0" b="0"/>
          </a:fillRef>
          <a:effectRef idx="0">
            <a:scrgbClr r="0" g="0" b="0"/>
          </a:effectRef>
          <a:fontRef idx="none"/>
        </p:style>
      </p:cxnSp>
      <p:sp>
        <p:nvSpPr>
          <p:cNvPr id="33" name="TextBox 32">
            <a:extLst>
              <a:ext uri="{FF2B5EF4-FFF2-40B4-BE49-F238E27FC236}">
                <a16:creationId xmlns:a16="http://schemas.microsoft.com/office/drawing/2014/main" id="{99367232-E41D-4C4F-98B3-1F05337B3A72}"/>
              </a:ext>
            </a:extLst>
          </p:cNvPr>
          <p:cNvSpPr txBox="1"/>
          <p:nvPr/>
        </p:nvSpPr>
        <p:spPr>
          <a:xfrm>
            <a:off x="6993965" y="2658758"/>
            <a:ext cx="1222505" cy="18466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effectLst/>
                <a:uFillTx/>
                <a:latin typeface="IntelOne Text" panose="020B0503020203020204" pitchFamily="34" charset="0"/>
                <a:sym typeface="Helvetica Neue"/>
              </a:rPr>
              <a:t>Encrypted data</a:t>
            </a:r>
          </a:p>
        </p:txBody>
      </p:sp>
      <p:pic>
        <p:nvPicPr>
          <p:cNvPr id="50" name="Picture 49">
            <a:extLst>
              <a:ext uri="{FF2B5EF4-FFF2-40B4-BE49-F238E27FC236}">
                <a16:creationId xmlns:a16="http://schemas.microsoft.com/office/drawing/2014/main" id="{35637E60-621F-1187-E825-2DF6D2A903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93561" y="3394227"/>
            <a:ext cx="702065" cy="702065"/>
          </a:xfrm>
          <a:prstGeom prst="rect">
            <a:avLst/>
          </a:prstGeom>
        </p:spPr>
      </p:pic>
      <p:grpSp>
        <p:nvGrpSpPr>
          <p:cNvPr id="44" name="Group 43">
            <a:extLst>
              <a:ext uri="{FF2B5EF4-FFF2-40B4-BE49-F238E27FC236}">
                <a16:creationId xmlns:a16="http://schemas.microsoft.com/office/drawing/2014/main" id="{DF269EE0-ABE1-DD47-4E1C-3A1A87B44C2E}"/>
              </a:ext>
            </a:extLst>
          </p:cNvPr>
          <p:cNvGrpSpPr/>
          <p:nvPr/>
        </p:nvGrpSpPr>
        <p:grpSpPr>
          <a:xfrm rot="5400000">
            <a:off x="9627288" y="3353583"/>
            <a:ext cx="82252" cy="746729"/>
            <a:chOff x="4394674" y="3754874"/>
            <a:chExt cx="176313" cy="903542"/>
          </a:xfrm>
        </p:grpSpPr>
        <p:sp>
          <p:nvSpPr>
            <p:cNvPr id="45" name="Rectangle 34">
              <a:extLst>
                <a:ext uri="{FF2B5EF4-FFF2-40B4-BE49-F238E27FC236}">
                  <a16:creationId xmlns:a16="http://schemas.microsoft.com/office/drawing/2014/main" id="{9102DD3E-4F76-4662-8BC9-562F1BE1EF5B}"/>
                </a:ext>
              </a:extLst>
            </p:cNvPr>
            <p:cNvSpPr/>
            <p:nvPr/>
          </p:nvSpPr>
          <p:spPr>
            <a:xfrm>
              <a:off x="4394674" y="3754874"/>
              <a:ext cx="176313" cy="431922"/>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5">
              <a:extLst>
                <a:ext uri="{FF2B5EF4-FFF2-40B4-BE49-F238E27FC236}">
                  <a16:creationId xmlns:a16="http://schemas.microsoft.com/office/drawing/2014/main" id="{0F14BEA2-E573-36CA-8EB8-60FCDDF0A6AF}"/>
                </a:ext>
              </a:extLst>
            </p:cNvPr>
            <p:cNvSpPr/>
            <p:nvPr/>
          </p:nvSpPr>
          <p:spPr>
            <a:xfrm>
              <a:off x="4394674" y="4235430"/>
              <a:ext cx="176312" cy="422986"/>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2" h="376403">
                  <a:moveTo>
                    <a:pt x="2978" y="71484"/>
                  </a:moveTo>
                  <a:cubicBezTo>
                    <a:pt x="87563" y="68505"/>
                    <a:pt x="82792" y="14892"/>
                    <a:pt x="176312" y="0"/>
                  </a:cubicBezTo>
                  <a:lnTo>
                    <a:pt x="176312" y="376403"/>
                  </a:lnTo>
                  <a:lnTo>
                    <a:pt x="0" y="376403"/>
                  </a:lnTo>
                  <a:cubicBezTo>
                    <a:pt x="993" y="274763"/>
                    <a:pt x="1985" y="173124"/>
                    <a:pt x="2978" y="714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77929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DF269EE0-ABE1-DD47-4E1C-3A1A87B44C2E}"/>
              </a:ext>
            </a:extLst>
          </p:cNvPr>
          <p:cNvGrpSpPr/>
          <p:nvPr/>
        </p:nvGrpSpPr>
        <p:grpSpPr>
          <a:xfrm rot="5400000">
            <a:off x="9601348" y="3353583"/>
            <a:ext cx="82252" cy="746729"/>
            <a:chOff x="4394674" y="3754874"/>
            <a:chExt cx="176313" cy="903542"/>
          </a:xfrm>
        </p:grpSpPr>
        <p:sp>
          <p:nvSpPr>
            <p:cNvPr id="45" name="Rectangle 34">
              <a:extLst>
                <a:ext uri="{FF2B5EF4-FFF2-40B4-BE49-F238E27FC236}">
                  <a16:creationId xmlns:a16="http://schemas.microsoft.com/office/drawing/2014/main" id="{9102DD3E-4F76-4662-8BC9-562F1BE1EF5B}"/>
                </a:ext>
              </a:extLst>
            </p:cNvPr>
            <p:cNvSpPr/>
            <p:nvPr/>
          </p:nvSpPr>
          <p:spPr>
            <a:xfrm>
              <a:off x="4394674" y="3754874"/>
              <a:ext cx="176313" cy="431922"/>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35">
              <a:extLst>
                <a:ext uri="{FF2B5EF4-FFF2-40B4-BE49-F238E27FC236}">
                  <a16:creationId xmlns:a16="http://schemas.microsoft.com/office/drawing/2014/main" id="{0F14BEA2-E573-36CA-8EB8-60FCDDF0A6AF}"/>
                </a:ext>
              </a:extLst>
            </p:cNvPr>
            <p:cNvSpPr/>
            <p:nvPr/>
          </p:nvSpPr>
          <p:spPr>
            <a:xfrm>
              <a:off x="4394674" y="4235430"/>
              <a:ext cx="176312" cy="422986"/>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2" h="376403">
                  <a:moveTo>
                    <a:pt x="2978" y="71484"/>
                  </a:moveTo>
                  <a:cubicBezTo>
                    <a:pt x="87563" y="68505"/>
                    <a:pt x="82792" y="14892"/>
                    <a:pt x="176312" y="0"/>
                  </a:cubicBezTo>
                  <a:lnTo>
                    <a:pt x="176312" y="376403"/>
                  </a:lnTo>
                  <a:lnTo>
                    <a:pt x="0" y="376403"/>
                  </a:lnTo>
                  <a:cubicBezTo>
                    <a:pt x="993" y="274763"/>
                    <a:pt x="1985" y="173124"/>
                    <a:pt x="2978" y="714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a:extLst>
              <a:ext uri="{FF2B5EF4-FFF2-40B4-BE49-F238E27FC236}">
                <a16:creationId xmlns:a16="http://schemas.microsoft.com/office/drawing/2014/main" id="{53056D7E-6E08-2C28-9A09-C6C9E5390029}"/>
              </a:ext>
            </a:extLst>
          </p:cNvPr>
          <p:cNvGrpSpPr/>
          <p:nvPr/>
        </p:nvGrpSpPr>
        <p:grpSpPr>
          <a:xfrm>
            <a:off x="7564090" y="4285832"/>
            <a:ext cx="82252" cy="746732"/>
            <a:chOff x="4394674" y="3754874"/>
            <a:chExt cx="176313" cy="903546"/>
          </a:xfrm>
        </p:grpSpPr>
        <p:sp>
          <p:nvSpPr>
            <p:cNvPr id="41" name="Rectangle 34">
              <a:extLst>
                <a:ext uri="{FF2B5EF4-FFF2-40B4-BE49-F238E27FC236}">
                  <a16:creationId xmlns:a16="http://schemas.microsoft.com/office/drawing/2014/main" id="{86AB52FE-3743-A193-DB92-C4328C36607F}"/>
                </a:ext>
              </a:extLst>
            </p:cNvPr>
            <p:cNvSpPr/>
            <p:nvPr/>
          </p:nvSpPr>
          <p:spPr>
            <a:xfrm>
              <a:off x="4394674" y="3754874"/>
              <a:ext cx="176313" cy="431922"/>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35">
              <a:extLst>
                <a:ext uri="{FF2B5EF4-FFF2-40B4-BE49-F238E27FC236}">
                  <a16:creationId xmlns:a16="http://schemas.microsoft.com/office/drawing/2014/main" id="{BD9EF239-DEBF-C77E-DD57-4AC4266DDC53}"/>
                </a:ext>
              </a:extLst>
            </p:cNvPr>
            <p:cNvSpPr/>
            <p:nvPr/>
          </p:nvSpPr>
          <p:spPr>
            <a:xfrm>
              <a:off x="4394674" y="4235430"/>
              <a:ext cx="176312" cy="422986"/>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2" h="376403">
                  <a:moveTo>
                    <a:pt x="2978" y="71484"/>
                  </a:moveTo>
                  <a:cubicBezTo>
                    <a:pt x="87563" y="68505"/>
                    <a:pt x="82792" y="14892"/>
                    <a:pt x="176312" y="0"/>
                  </a:cubicBezTo>
                  <a:lnTo>
                    <a:pt x="176312" y="376403"/>
                  </a:lnTo>
                  <a:lnTo>
                    <a:pt x="0" y="376403"/>
                  </a:lnTo>
                  <a:cubicBezTo>
                    <a:pt x="993" y="274763"/>
                    <a:pt x="1985" y="173124"/>
                    <a:pt x="2978" y="714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id="{6CD4BBAD-2391-764B-8316-4DCE2A551647}"/>
              </a:ext>
            </a:extLst>
          </p:cNvPr>
          <p:cNvSpPr txBox="1">
            <a:spLocks/>
          </p:cNvSpPr>
          <p:nvPr/>
        </p:nvSpPr>
        <p:spPr>
          <a:xfrm>
            <a:off x="511369" y="1480993"/>
            <a:ext cx="4422118" cy="4224450"/>
          </a:xfrm>
          <a:prstGeom prst="rect">
            <a:avLst/>
          </a:prstGeom>
          <a:solidFill>
            <a:schemeClr val="bg1">
              <a:lumMod val="95000"/>
            </a:schemeClr>
          </a:solidFill>
        </p:spPr>
        <p:txBody>
          <a:bodyPr vert="horz" lIns="457200" tIns="0" rIns="457200" bIns="0" rtlCol="0" anchor="ctr">
            <a:norm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2400"/>
              </a:spcBef>
              <a:buFont typeface="IntelOne Display Regular" panose="020B0503020203020204" pitchFamily="34" charset="0"/>
              <a:buNone/>
            </a:pPr>
            <a:r>
              <a:rPr lang="en-US" sz="1400">
                <a:latin typeface="IntelOne Text" panose="020B0503020203020204" pitchFamily="34" charset="0"/>
              </a:rPr>
              <a:t>Software IP, confidential data or premium content represent significant value, but…</a:t>
            </a:r>
          </a:p>
          <a:p>
            <a:pPr marL="0" indent="0">
              <a:lnSpc>
                <a:spcPct val="100000"/>
              </a:lnSpc>
              <a:spcBef>
                <a:spcPts val="2400"/>
              </a:spcBef>
              <a:buFont typeface="IntelOne Display Regular" panose="020B0503020203020204" pitchFamily="34" charset="0"/>
              <a:buNone/>
            </a:pPr>
            <a:r>
              <a:rPr lang="en-US" sz="1400">
                <a:latin typeface="IntelOne Text" panose="020B0503020203020204" pitchFamily="34" charset="0"/>
              </a:rPr>
              <a:t>IP can be at-risk when deployed in locations with limited physical security</a:t>
            </a:r>
          </a:p>
          <a:p>
            <a:pPr marL="0" indent="0">
              <a:lnSpc>
                <a:spcPct val="100000"/>
              </a:lnSpc>
              <a:spcBef>
                <a:spcPts val="2400"/>
              </a:spcBef>
              <a:buFont typeface="IntelOne Display Regular" panose="020B0503020203020204" pitchFamily="34" charset="0"/>
              <a:buNone/>
            </a:pPr>
            <a:r>
              <a:rPr lang="en-US" sz="1400">
                <a:latin typeface="IntelOne Text" panose="020B0503020203020204" pitchFamily="34" charset="0"/>
              </a:rPr>
              <a:t>Confidential Computing allows the software to be decrypted inside a protected TEE</a:t>
            </a:r>
          </a:p>
          <a:p>
            <a:pPr marL="0" indent="0">
              <a:lnSpc>
                <a:spcPct val="100000"/>
              </a:lnSpc>
              <a:spcBef>
                <a:spcPts val="2400"/>
              </a:spcBef>
              <a:buFont typeface="IntelOne Display Regular" panose="020B0503020203020204" pitchFamily="34" charset="0"/>
              <a:buNone/>
            </a:pPr>
            <a:r>
              <a:rPr lang="en-US" sz="1400">
                <a:latin typeface="IntelOne Text" panose="020B0503020203020204" pitchFamily="34" charset="0"/>
              </a:rPr>
              <a:t>Attempts to exfiltrate or modify software are prevented and/or detected</a:t>
            </a:r>
          </a:p>
        </p:txBody>
      </p:sp>
      <p:sp>
        <p:nvSpPr>
          <p:cNvPr id="4" name="Rectangle 3">
            <a:extLst>
              <a:ext uri="{FF2B5EF4-FFF2-40B4-BE49-F238E27FC236}">
                <a16:creationId xmlns:a16="http://schemas.microsoft.com/office/drawing/2014/main" id="{D08CBAE3-A4DA-ED74-744A-5000916E8A1F}"/>
              </a:ext>
            </a:extLst>
          </p:cNvPr>
          <p:cNvSpPr/>
          <p:nvPr/>
        </p:nvSpPr>
        <p:spPr>
          <a:xfrm>
            <a:off x="5207807" y="5568282"/>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80123CA-ABC1-E4E8-3BB4-0E044E6F6A4D}"/>
              </a:ext>
            </a:extLst>
          </p:cNvPr>
          <p:cNvSpPr/>
          <p:nvPr/>
        </p:nvSpPr>
        <p:spPr>
          <a:xfrm>
            <a:off x="4933487" y="5705442"/>
            <a:ext cx="274320" cy="27432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C1D4249-9374-414F-94F9-B16C84E850DB}"/>
              </a:ext>
            </a:extLst>
          </p:cNvPr>
          <p:cNvSpPr>
            <a:spLocks noGrp="1"/>
          </p:cNvSpPr>
          <p:nvPr>
            <p:ph type="title"/>
          </p:nvPr>
        </p:nvSpPr>
        <p:spPr/>
        <p:txBody>
          <a:bodyPr/>
          <a:lstStyle/>
          <a:p>
            <a:r>
              <a:rPr lang="en-US"/>
              <a:t>IP Protection in the Field</a:t>
            </a:r>
          </a:p>
        </p:txBody>
      </p:sp>
      <p:sp>
        <p:nvSpPr>
          <p:cNvPr id="24" name="Rectangle: Rounded Corners 23">
            <a:extLst>
              <a:ext uri="{FF2B5EF4-FFF2-40B4-BE49-F238E27FC236}">
                <a16:creationId xmlns:a16="http://schemas.microsoft.com/office/drawing/2014/main" id="{0A9BA976-17EA-4B03-9E42-9EC2C3C84C81}"/>
              </a:ext>
            </a:extLst>
          </p:cNvPr>
          <p:cNvSpPr/>
          <p:nvPr/>
        </p:nvSpPr>
        <p:spPr>
          <a:xfrm>
            <a:off x="6527602" y="1480993"/>
            <a:ext cx="2155232" cy="914400"/>
          </a:xfrm>
          <a:prstGeom prst="roundRect">
            <a:avLst>
              <a:gd name="adj" fmla="val 0"/>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50800" rIns="9144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Encrypted Software or Content Storage</a:t>
            </a:r>
          </a:p>
        </p:txBody>
      </p:sp>
      <p:sp>
        <p:nvSpPr>
          <p:cNvPr id="26" name="Rectangle: Rounded Corners 25">
            <a:extLst>
              <a:ext uri="{FF2B5EF4-FFF2-40B4-BE49-F238E27FC236}">
                <a16:creationId xmlns:a16="http://schemas.microsoft.com/office/drawing/2014/main" id="{00E8C4FF-83C7-4CC2-8F0D-2D3CBAB3177A}"/>
              </a:ext>
            </a:extLst>
          </p:cNvPr>
          <p:cNvSpPr/>
          <p:nvPr/>
        </p:nvSpPr>
        <p:spPr>
          <a:xfrm>
            <a:off x="6527602" y="4973922"/>
            <a:ext cx="2155232" cy="914400"/>
          </a:xfrm>
          <a:prstGeom prst="roundRect">
            <a:avLst>
              <a:gd name="adj" fmla="val 0"/>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40" tIns="50800" rIns="91440" bIns="50800" numCol="1" spcCol="38100" rtlCol="0" anchor="ctr">
            <a:noAutofit/>
          </a:bodyPr>
          <a:lstStyle/>
          <a:p>
            <a:pPr algn="ctr" defTabSz="825500" hangingPunct="0"/>
            <a:r>
              <a:rPr lang="en-US" sz="1400">
                <a:solidFill>
                  <a:schemeClr val="bg2"/>
                </a:solidFill>
                <a:latin typeface="IntelOne Text" panose="020B0503020203020204" pitchFamily="34" charset="0"/>
                <a:sym typeface="Helvetica Neue Medium"/>
              </a:rPr>
              <a:t>Edge or Branch Location Node</a:t>
            </a:r>
          </a:p>
        </p:txBody>
      </p:sp>
      <p:sp>
        <p:nvSpPr>
          <p:cNvPr id="9" name="Rectangle 8">
            <a:extLst>
              <a:ext uri="{FF2B5EF4-FFF2-40B4-BE49-F238E27FC236}">
                <a16:creationId xmlns:a16="http://schemas.microsoft.com/office/drawing/2014/main" id="{53BBF8DE-98EB-922F-F106-EFF1A10747E7}"/>
              </a:ext>
            </a:extLst>
          </p:cNvPr>
          <p:cNvSpPr/>
          <p:nvPr/>
        </p:nvSpPr>
        <p:spPr>
          <a:xfrm>
            <a:off x="5915387" y="3101471"/>
            <a:ext cx="3379663" cy="1288722"/>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E744113-F1A2-1F8F-133F-8BE0A20CD492}"/>
              </a:ext>
            </a:extLst>
          </p:cNvPr>
          <p:cNvSpPr/>
          <p:nvPr/>
        </p:nvSpPr>
        <p:spPr>
          <a:xfrm>
            <a:off x="6142730" y="3311835"/>
            <a:ext cx="2924976" cy="867995"/>
          </a:xfrm>
          <a:prstGeom prst="rect">
            <a:avLst/>
          </a:prstGeom>
          <a:solidFill>
            <a:schemeClr val="bg1">
              <a:lumMod val="85000"/>
            </a:schemeClr>
          </a:solidFill>
          <a:ln w="285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60" tIns="50800" rIns="0" bIns="50800" numCol="1" spcCol="38100" rtlCol="0" anchor="ctr">
            <a:noAutofit/>
          </a:bodyPr>
          <a:lstStyle/>
          <a:p>
            <a:pPr marL="0" marR="0" indent="0" algn="ctr" defTabSz="825500" rtl="0" fontAlgn="auto" latinLnBrk="0" hangingPunct="0">
              <a:spcBef>
                <a:spcPts val="0"/>
              </a:spcBef>
              <a:spcAft>
                <a:spcPts val="0"/>
              </a:spcAft>
              <a:buClrTx/>
              <a:buSzTx/>
              <a:buFontTx/>
              <a:buNone/>
              <a:tabLst/>
            </a:pPr>
            <a:r>
              <a:rPr kumimoji="0" lang="en-US" sz="120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rPr>
              <a:t>Trusted Execution Environment</a:t>
            </a:r>
          </a:p>
          <a:p>
            <a:pPr marL="0" marR="0" indent="0" algn="ctr" defTabSz="825500" rtl="0" fontAlgn="auto" latinLnBrk="0" hangingPunct="0">
              <a:spcBef>
                <a:spcPts val="0"/>
              </a:spcBef>
              <a:spcAft>
                <a:spcPts val="0"/>
              </a:spcAft>
              <a:buClrTx/>
              <a:buSzTx/>
              <a:buFontTx/>
              <a:buNone/>
              <a:tabLst/>
            </a:pPr>
            <a:r>
              <a:rPr kumimoji="0" lang="en-US" sz="20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rPr>
              <a:t> </a:t>
            </a:r>
            <a:endParaRPr kumimoji="0" lang="en-US" sz="140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endParaRPr>
          </a:p>
          <a:p>
            <a:pPr marL="0" marR="0" indent="0" algn="ctr" defTabSz="825500" rtl="0" fontAlgn="auto" latinLnBrk="0" hangingPunct="0">
              <a:spcBef>
                <a:spcPts val="0"/>
              </a:spcBef>
              <a:spcAft>
                <a:spcPts val="0"/>
              </a:spcAft>
              <a:buClrTx/>
              <a:buSzTx/>
              <a:buFontTx/>
              <a:buNone/>
              <a:tabLst/>
            </a:pPr>
            <a:r>
              <a:rPr lang="en-US">
                <a:solidFill>
                  <a:schemeClr val="tx2"/>
                </a:solidFill>
                <a:latin typeface="IntelOne Text" panose="020B0503020203020204" pitchFamily="34" charset="0"/>
                <a:ea typeface="Helvetica Neue Medium"/>
                <a:cs typeface="Helvetica Neue Medium"/>
                <a:sym typeface="Helvetica Neue Medium"/>
              </a:rPr>
              <a:t>Software + Content</a:t>
            </a:r>
          </a:p>
          <a:p>
            <a:pPr marL="0" marR="0" indent="0" algn="ctr" defTabSz="825500" rtl="0" fontAlgn="auto" latinLnBrk="0" hangingPunct="0">
              <a:spcBef>
                <a:spcPts val="0"/>
              </a:spcBef>
              <a:spcAft>
                <a:spcPts val="0"/>
              </a:spcAft>
              <a:buClrTx/>
              <a:buSzTx/>
              <a:buFontTx/>
              <a:buNone/>
              <a:tabLst/>
            </a:pPr>
            <a:r>
              <a:rPr kumimoji="0" lang="en-US" sz="300" b="0" i="0" u="none" strike="noStrike" cap="none" spc="0" normalizeH="0" baseline="0">
                <a:ln>
                  <a:noFill/>
                </a:ln>
                <a:solidFill>
                  <a:schemeClr val="tx2"/>
                </a:solidFill>
                <a:effectLst/>
                <a:uFillTx/>
                <a:latin typeface="IntelOne Text" panose="020B0503020203020204" pitchFamily="34" charset="0"/>
                <a:ea typeface="Helvetica Neue Medium"/>
                <a:cs typeface="Helvetica Neue Medium"/>
                <a:sym typeface="Helvetica Neue Medium"/>
              </a:rPr>
              <a:t> </a:t>
            </a:r>
            <a:endParaRPr lang="en-US">
              <a:solidFill>
                <a:schemeClr val="tx2"/>
              </a:solidFill>
              <a:latin typeface="IntelOne Text" panose="020B0503020203020204" pitchFamily="34" charset="0"/>
              <a:ea typeface="Helvetica Neue Medium"/>
              <a:cs typeface="Helvetica Neue Medium"/>
              <a:sym typeface="Helvetica Neue Medium"/>
            </a:endParaRPr>
          </a:p>
          <a:p>
            <a:pPr marL="0" marR="0" indent="0" algn="ctr" defTabSz="825500" rtl="0" fontAlgn="auto" latinLnBrk="0" hangingPunct="0">
              <a:spcBef>
                <a:spcPts val="0"/>
              </a:spcBef>
              <a:spcAft>
                <a:spcPts val="0"/>
              </a:spcAft>
              <a:buClrTx/>
              <a:buSzTx/>
              <a:buFontTx/>
              <a:buNone/>
              <a:tabLst/>
            </a:pPr>
            <a:r>
              <a:rPr lang="en-US" sz="1200">
                <a:solidFill>
                  <a:schemeClr val="tx2"/>
                </a:solidFill>
                <a:latin typeface="IntelOne Text" panose="020B0503020203020204" pitchFamily="34" charset="0"/>
                <a:ea typeface="Helvetica Neue Medium"/>
                <a:cs typeface="Helvetica Neue Medium"/>
                <a:sym typeface="Helvetica Neue Medium"/>
              </a:rPr>
              <a:t>Isolated VM or Application</a:t>
            </a:r>
          </a:p>
        </p:txBody>
      </p:sp>
      <p:cxnSp>
        <p:nvCxnSpPr>
          <p:cNvPr id="15" name="Straight Arrow Connector 14">
            <a:extLst>
              <a:ext uri="{FF2B5EF4-FFF2-40B4-BE49-F238E27FC236}">
                <a16:creationId xmlns:a16="http://schemas.microsoft.com/office/drawing/2014/main" id="{84618A4B-B951-2133-2C12-5583950AAEF3}"/>
              </a:ext>
            </a:extLst>
          </p:cNvPr>
          <p:cNvCxnSpPr>
            <a:cxnSpLocks/>
            <a:stCxn id="24" idx="2"/>
            <a:endCxn id="9" idx="0"/>
          </p:cNvCxnSpPr>
          <p:nvPr/>
        </p:nvCxnSpPr>
        <p:spPr>
          <a:xfrm>
            <a:off x="7605218" y="2395393"/>
            <a:ext cx="1" cy="706078"/>
          </a:xfrm>
          <a:prstGeom prst="straightConnector1">
            <a:avLst/>
          </a:prstGeom>
          <a:noFill/>
          <a:ln w="22225" cap="flat">
            <a:solidFill>
              <a:schemeClr val="tx2"/>
            </a:solidFill>
            <a:prstDash val="solid"/>
            <a:miter lim="400000"/>
            <a:headEnd type="arrow" w="med" len="sm"/>
            <a:tailEnd type="arrow" w="med" len="sm"/>
          </a:ln>
          <a:effectLst/>
          <a:sp3d/>
        </p:spPr>
        <p:style>
          <a:lnRef idx="0">
            <a:scrgbClr r="0" g="0" b="0"/>
          </a:lnRef>
          <a:fillRef idx="0">
            <a:scrgbClr r="0" g="0" b="0"/>
          </a:fillRef>
          <a:effectRef idx="0">
            <a:scrgbClr r="0" g="0" b="0"/>
          </a:effectRef>
          <a:fontRef idx="none"/>
        </p:style>
      </p:cxnSp>
      <p:sp>
        <p:nvSpPr>
          <p:cNvPr id="33" name="TextBox 32">
            <a:extLst>
              <a:ext uri="{FF2B5EF4-FFF2-40B4-BE49-F238E27FC236}">
                <a16:creationId xmlns:a16="http://schemas.microsoft.com/office/drawing/2014/main" id="{99367232-E41D-4C4F-98B3-1F05337B3A72}"/>
              </a:ext>
            </a:extLst>
          </p:cNvPr>
          <p:cNvSpPr txBox="1"/>
          <p:nvPr/>
        </p:nvSpPr>
        <p:spPr>
          <a:xfrm>
            <a:off x="6993965" y="2658758"/>
            <a:ext cx="1222505" cy="184666"/>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effectLst/>
                <a:uFillTx/>
                <a:latin typeface="IntelOne Text" panose="020B0503020203020204" pitchFamily="34" charset="0"/>
                <a:sym typeface="Helvetica Neue"/>
              </a:rPr>
              <a:t>Encrypted data</a:t>
            </a:r>
          </a:p>
        </p:txBody>
      </p:sp>
      <p:pic>
        <p:nvPicPr>
          <p:cNvPr id="50" name="Picture 49">
            <a:extLst>
              <a:ext uri="{FF2B5EF4-FFF2-40B4-BE49-F238E27FC236}">
                <a16:creationId xmlns:a16="http://schemas.microsoft.com/office/drawing/2014/main" id="{35637E60-621F-1187-E825-2DF6D2A9039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67621" y="3394227"/>
            <a:ext cx="702065" cy="702065"/>
          </a:xfrm>
          <a:prstGeom prst="rect">
            <a:avLst/>
          </a:prstGeom>
        </p:spPr>
      </p:pic>
      <p:sp>
        <p:nvSpPr>
          <p:cNvPr id="25" name="Rectangle: Rounded Corners 24">
            <a:extLst>
              <a:ext uri="{FF2B5EF4-FFF2-40B4-BE49-F238E27FC236}">
                <a16:creationId xmlns:a16="http://schemas.microsoft.com/office/drawing/2014/main" id="{E90F4564-0924-436C-B881-09E014046141}"/>
              </a:ext>
            </a:extLst>
          </p:cNvPr>
          <p:cNvSpPr/>
          <p:nvPr/>
        </p:nvSpPr>
        <p:spPr>
          <a:xfrm>
            <a:off x="9971880" y="3199923"/>
            <a:ext cx="1680418" cy="1005840"/>
          </a:xfrm>
          <a:prstGeom prst="roundRect">
            <a:avLst>
              <a:gd name="adj" fmla="val 0"/>
            </a:avLst>
          </a:prstGeom>
          <a:solidFill>
            <a:schemeClr val="tx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65760" tIns="50800" rIns="50800" bIns="50800" numCol="1" spcCol="38100" rtlCol="0" anchor="ctr">
            <a:noAutofit/>
          </a:bodyPr>
          <a:lstStyle/>
          <a:p>
            <a:pPr algn="ctr" defTabSz="825500" hangingPunct="0"/>
            <a:r>
              <a:rPr kumimoji="0" lang="en-US" sz="12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Unauthorized Service Technician</a:t>
            </a:r>
          </a:p>
        </p:txBody>
      </p:sp>
      <p:pic>
        <p:nvPicPr>
          <p:cNvPr id="7" name="Picture 6">
            <a:extLst>
              <a:ext uri="{FF2B5EF4-FFF2-40B4-BE49-F238E27FC236}">
                <a16:creationId xmlns:a16="http://schemas.microsoft.com/office/drawing/2014/main" id="{A0FC8FE4-9172-50C5-04C4-8E662AC22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34280" y="3457401"/>
            <a:ext cx="490885" cy="490885"/>
          </a:xfrm>
          <a:prstGeom prst="rect">
            <a:avLst/>
          </a:prstGeom>
        </p:spPr>
      </p:pic>
    </p:spTree>
    <p:extLst>
      <p:ext uri="{BB962C8B-B14F-4D97-AF65-F5344CB8AC3E}">
        <p14:creationId xmlns:p14="http://schemas.microsoft.com/office/powerpoint/2010/main" val="3864260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DF9A-0B8F-A680-57EE-AD450EA1258E}"/>
              </a:ext>
            </a:extLst>
          </p:cNvPr>
          <p:cNvSpPr>
            <a:spLocks noGrp="1"/>
          </p:cNvSpPr>
          <p:nvPr>
            <p:ph type="title"/>
          </p:nvPr>
        </p:nvSpPr>
        <p:spPr>
          <a:xfrm>
            <a:off x="6499123" y="477377"/>
            <a:ext cx="4854676" cy="1199822"/>
          </a:xfrm>
        </p:spPr>
        <p:txBody>
          <a:bodyPr/>
          <a:lstStyle/>
          <a:p>
            <a:pPr algn="ctr"/>
            <a:r>
              <a:rPr lang="en-US" sz="2400"/>
              <a:t>A Community Focused on Protecting Data In-Use</a:t>
            </a:r>
            <a:endParaRPr lang="en-US"/>
          </a:p>
        </p:txBody>
      </p:sp>
      <p:pic>
        <p:nvPicPr>
          <p:cNvPr id="1026" name="Picture 2" descr="Intel, Google, Microsoft, and others launch Confidential Computing  Consortium for data security | VentureBeat">
            <a:extLst>
              <a:ext uri="{FF2B5EF4-FFF2-40B4-BE49-F238E27FC236}">
                <a16:creationId xmlns:a16="http://schemas.microsoft.com/office/drawing/2014/main" id="{4D822800-E8E2-B9C5-0638-3944D259BA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41" b="16895"/>
          <a:stretch/>
        </p:blipFill>
        <p:spPr bwMode="auto">
          <a:xfrm>
            <a:off x="838201" y="234561"/>
            <a:ext cx="4987204" cy="156479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3647C42F-C01E-8EB4-1846-0AFEB874E2FD}"/>
              </a:ext>
            </a:extLst>
          </p:cNvPr>
          <p:cNvCxnSpPr>
            <a:cxnSpLocks/>
          </p:cNvCxnSpPr>
          <p:nvPr/>
        </p:nvCxnSpPr>
        <p:spPr>
          <a:xfrm>
            <a:off x="2330248" y="1867395"/>
            <a:ext cx="824926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9B94935-48EF-5380-E35D-43E786483B3D}"/>
              </a:ext>
            </a:extLst>
          </p:cNvPr>
          <p:cNvSpPr txBox="1"/>
          <p:nvPr/>
        </p:nvSpPr>
        <p:spPr>
          <a:xfrm>
            <a:off x="2186386" y="2110928"/>
            <a:ext cx="8249265" cy="2031325"/>
          </a:xfrm>
          <a:prstGeom prst="rect">
            <a:avLst/>
          </a:prstGeom>
          <a:noFill/>
        </p:spPr>
        <p:txBody>
          <a:bodyPr wrap="square">
            <a:spAutoFit/>
          </a:bodyPr>
          <a:lstStyle/>
          <a:p>
            <a:r>
              <a:rPr lang="en-US"/>
              <a:t>Intel is a founding member of the Confidential Computing Consortium</a:t>
            </a:r>
          </a:p>
          <a:p>
            <a:endParaRPr lang="en-US"/>
          </a:p>
          <a:p>
            <a:r>
              <a:rPr lang="en-US"/>
              <a:t>The Consortium brings together hardware vendors, cloud providers, and software developers to accelerate the adoption of Trusted Execution Environment technologies and standards.</a:t>
            </a:r>
          </a:p>
          <a:p>
            <a:endParaRPr lang="en-US"/>
          </a:p>
          <a:p>
            <a:r>
              <a:rPr lang="en-US"/>
              <a:t>CCC is a project community at the Linux Foundation</a:t>
            </a:r>
          </a:p>
        </p:txBody>
      </p:sp>
      <p:sp>
        <p:nvSpPr>
          <p:cNvPr id="1035" name="Title 1">
            <a:extLst>
              <a:ext uri="{FF2B5EF4-FFF2-40B4-BE49-F238E27FC236}">
                <a16:creationId xmlns:a16="http://schemas.microsoft.com/office/drawing/2014/main" id="{9A82B22F-A82D-1489-AD0A-AD594E480CC1}"/>
              </a:ext>
            </a:extLst>
          </p:cNvPr>
          <p:cNvSpPr txBox="1">
            <a:spLocks/>
          </p:cNvSpPr>
          <p:nvPr/>
        </p:nvSpPr>
        <p:spPr>
          <a:xfrm>
            <a:off x="3331803" y="1357229"/>
            <a:ext cx="2760133" cy="3539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1600">
                <a:solidFill>
                  <a:srgbClr val="0065B8"/>
                </a:solidFill>
              </a:rPr>
              <a:t>ConfidentailComputing.io</a:t>
            </a:r>
            <a:endParaRPr lang="en-US" sz="2400">
              <a:solidFill>
                <a:srgbClr val="0065B8"/>
              </a:solidFill>
            </a:endParaRPr>
          </a:p>
        </p:txBody>
      </p:sp>
      <p:grpSp>
        <p:nvGrpSpPr>
          <p:cNvPr id="9" name="Group 8">
            <a:extLst>
              <a:ext uri="{FF2B5EF4-FFF2-40B4-BE49-F238E27FC236}">
                <a16:creationId xmlns:a16="http://schemas.microsoft.com/office/drawing/2014/main" id="{0DE8AECD-58F4-7D7A-5F6F-885BDCAF875E}"/>
              </a:ext>
            </a:extLst>
          </p:cNvPr>
          <p:cNvGrpSpPr/>
          <p:nvPr/>
        </p:nvGrpSpPr>
        <p:grpSpPr>
          <a:xfrm>
            <a:off x="855403" y="4261182"/>
            <a:ext cx="10205886" cy="2000949"/>
            <a:chOff x="501444" y="4261182"/>
            <a:chExt cx="10205886" cy="2000949"/>
          </a:xfrm>
        </p:grpSpPr>
        <p:pic>
          <p:nvPicPr>
            <p:cNvPr id="1063" name="Picture 1062">
              <a:extLst>
                <a:ext uri="{FF2B5EF4-FFF2-40B4-BE49-F238E27FC236}">
                  <a16:creationId xmlns:a16="http://schemas.microsoft.com/office/drawing/2014/main" id="{03D3E33D-E184-29F9-2064-B09373E588E9}"/>
                </a:ext>
              </a:extLst>
            </p:cNvPr>
            <p:cNvPicPr>
              <a:picLocks noChangeAspect="1"/>
            </p:cNvPicPr>
            <p:nvPr/>
          </p:nvPicPr>
          <p:blipFill>
            <a:blip r:embed="rId3"/>
            <a:stretch>
              <a:fillRect/>
            </a:stretch>
          </p:blipFill>
          <p:spPr>
            <a:xfrm>
              <a:off x="1396992" y="4314471"/>
              <a:ext cx="9153021" cy="1947660"/>
            </a:xfrm>
            <a:prstGeom prst="rect">
              <a:avLst/>
            </a:prstGeom>
          </p:spPr>
        </p:pic>
        <p:sp>
          <p:nvSpPr>
            <p:cNvPr id="5" name="TextBox 4">
              <a:extLst>
                <a:ext uri="{FF2B5EF4-FFF2-40B4-BE49-F238E27FC236}">
                  <a16:creationId xmlns:a16="http://schemas.microsoft.com/office/drawing/2014/main" id="{EF637565-C45A-75F3-6AEE-0615943E3A42}"/>
                </a:ext>
              </a:extLst>
            </p:cNvPr>
            <p:cNvSpPr txBox="1"/>
            <p:nvPr/>
          </p:nvSpPr>
          <p:spPr>
            <a:xfrm>
              <a:off x="501446" y="4267851"/>
              <a:ext cx="895547" cy="461665"/>
            </a:xfrm>
            <a:prstGeom prst="rect">
              <a:avLst/>
            </a:prstGeom>
            <a:noFill/>
          </p:spPr>
          <p:txBody>
            <a:bodyPr wrap="square" rtlCol="0">
              <a:spAutoFit/>
            </a:bodyPr>
            <a:lstStyle/>
            <a:p>
              <a:r>
                <a:rPr lang="en-US" sz="1200"/>
                <a:t>Premier Members</a:t>
              </a:r>
            </a:p>
          </p:txBody>
        </p:sp>
        <p:sp>
          <p:nvSpPr>
            <p:cNvPr id="6" name="Rectangle 5">
              <a:extLst>
                <a:ext uri="{FF2B5EF4-FFF2-40B4-BE49-F238E27FC236}">
                  <a16:creationId xmlns:a16="http://schemas.microsoft.com/office/drawing/2014/main" id="{DDA6E79E-89B3-2388-A62A-45C4924A0F6A}"/>
                </a:ext>
              </a:extLst>
            </p:cNvPr>
            <p:cNvSpPr/>
            <p:nvPr/>
          </p:nvSpPr>
          <p:spPr>
            <a:xfrm>
              <a:off x="501446" y="4742853"/>
              <a:ext cx="10205884" cy="1519278"/>
            </a:xfrm>
            <a:prstGeom prst="rect">
              <a:avLst/>
            </a:prstGeom>
            <a:noFill/>
            <a:ln w="12700" cap="flat">
              <a:solidFill>
                <a:srgbClr val="8F5DA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50800" rIns="274320" bIns="50800" numCol="1" spcCol="38100" rtlCol="0" anchor="ctr">
              <a:noAutofit/>
            </a:bodyPr>
            <a:lstStyle/>
            <a:p>
              <a:pPr marL="0" marR="0" indent="0"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2DF501DA-963C-D4E9-2349-E38DA288169E}"/>
                </a:ext>
              </a:extLst>
            </p:cNvPr>
            <p:cNvSpPr txBox="1"/>
            <p:nvPr/>
          </p:nvSpPr>
          <p:spPr>
            <a:xfrm>
              <a:off x="501444" y="5201806"/>
              <a:ext cx="895547" cy="461665"/>
            </a:xfrm>
            <a:prstGeom prst="rect">
              <a:avLst/>
            </a:prstGeom>
            <a:noFill/>
          </p:spPr>
          <p:txBody>
            <a:bodyPr wrap="square" rtlCol="0">
              <a:spAutoFit/>
            </a:bodyPr>
            <a:lstStyle/>
            <a:p>
              <a:r>
                <a:rPr lang="en-US" sz="1200"/>
                <a:t>General Members</a:t>
              </a:r>
            </a:p>
          </p:txBody>
        </p:sp>
        <p:sp>
          <p:nvSpPr>
            <p:cNvPr id="3" name="Rectangle 2">
              <a:extLst>
                <a:ext uri="{FF2B5EF4-FFF2-40B4-BE49-F238E27FC236}">
                  <a16:creationId xmlns:a16="http://schemas.microsoft.com/office/drawing/2014/main" id="{DB9BB829-7565-5C82-D13A-5671C3B46709}"/>
                </a:ext>
              </a:extLst>
            </p:cNvPr>
            <p:cNvSpPr/>
            <p:nvPr/>
          </p:nvSpPr>
          <p:spPr>
            <a:xfrm>
              <a:off x="501446" y="4261182"/>
              <a:ext cx="10205884" cy="475002"/>
            </a:xfrm>
            <a:prstGeom prst="rect">
              <a:avLst/>
            </a:prstGeom>
            <a:noFill/>
            <a:ln w="28575" cap="flat">
              <a:solidFill>
                <a:srgbClr val="8F5DA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50800" rIns="274320" bIns="50800" numCol="1" spcCol="38100" rtlCol="0" anchor="ctr">
              <a:noAutofit/>
            </a:bodyPr>
            <a:lstStyle/>
            <a:p>
              <a:pPr marL="0" marR="0" indent="0"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endParaRPr>
            </a:p>
          </p:txBody>
        </p:sp>
      </p:grpSp>
    </p:spTree>
    <p:extLst>
      <p:ext uri="{BB962C8B-B14F-4D97-AF65-F5344CB8AC3E}">
        <p14:creationId xmlns:p14="http://schemas.microsoft.com/office/powerpoint/2010/main" val="62012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7CE7-EAA3-484F-9F0B-D1E4F7D08933}"/>
              </a:ext>
            </a:extLst>
          </p:cNvPr>
          <p:cNvSpPr>
            <a:spLocks noGrp="1"/>
          </p:cNvSpPr>
          <p:nvPr>
            <p:ph type="title"/>
          </p:nvPr>
        </p:nvSpPr>
        <p:spPr/>
        <p:txBody>
          <a:bodyPr/>
          <a:lstStyle/>
          <a:p>
            <a:r>
              <a:rPr lang="en-US"/>
              <a:t>Intel Confidential Computing Portfolio</a:t>
            </a:r>
          </a:p>
        </p:txBody>
      </p:sp>
      <p:sp>
        <p:nvSpPr>
          <p:cNvPr id="3" name="Rectangle 2">
            <a:extLst>
              <a:ext uri="{FF2B5EF4-FFF2-40B4-BE49-F238E27FC236}">
                <a16:creationId xmlns:a16="http://schemas.microsoft.com/office/drawing/2014/main" id="{87F9E97F-4D77-419B-B859-15562D89890F}"/>
              </a:ext>
            </a:extLst>
          </p:cNvPr>
          <p:cNvSpPr/>
          <p:nvPr/>
        </p:nvSpPr>
        <p:spPr>
          <a:xfrm>
            <a:off x="4336935" y="1674168"/>
            <a:ext cx="2870252" cy="2428835"/>
          </a:xfrm>
          <a:prstGeom prst="rect">
            <a:avLst/>
          </a:prstGeom>
          <a:solidFill>
            <a:srgbClr val="8F5DA2"/>
          </a:solidFill>
          <a:ln w="12700" cap="flat">
            <a:noFill/>
            <a:miter lim="400000"/>
          </a:ln>
          <a:effectLst/>
          <a:sp3d/>
        </p:spPr>
        <p:txBody>
          <a:bodyPr rot="0" spcFirstLastPara="1" vertOverflow="overflow" horzOverflow="overflow" vert="horz" wrap="square" lIns="320040" tIns="91440" rIns="320040" bIns="91440" numCol="1" spcCol="38100" rtlCol="0" anchor="ctr">
            <a:noAutofit/>
          </a:bodyPr>
          <a:lstStyle/>
          <a:p>
            <a:pPr marL="91440" defTabSz="914400" hangingPunct="1">
              <a:spcBef>
                <a:spcPts val="0"/>
              </a:spcBef>
              <a:spcAft>
                <a:spcPts val="600"/>
              </a:spcAft>
            </a:pPr>
            <a:r>
              <a:rPr kumimoji="0" lang="en-US" b="0" i="0" u="none" strike="noStrike" cap="none" spc="0" normalizeH="0" baseline="0">
                <a:ln>
                  <a:noFill/>
                </a:ln>
                <a:solidFill>
                  <a:schemeClr val="bg2"/>
                </a:solidFill>
                <a:effectLst/>
                <a:uFillTx/>
                <a:latin typeface="IntelOne Display Medium" panose="020B0703020203020204" pitchFamily="34" charset="0"/>
                <a:ea typeface="Helvetica Neue Medium"/>
                <a:cs typeface="Helvetica Neue Medium"/>
                <a:sym typeface="Helvetica Neue Medium"/>
              </a:rPr>
              <a:t>Intel® Trust Domain Extensions</a:t>
            </a:r>
          </a:p>
          <a:p>
            <a:pPr marL="91440">
              <a:spcAft>
                <a:spcPts val="600"/>
              </a:spcAft>
            </a:pPr>
            <a:r>
              <a:rPr lang="en-US" sz="1400">
                <a:solidFill>
                  <a:schemeClr val="bg2"/>
                </a:solidFill>
                <a:latin typeface="IntelOne Display Light" panose="020B0403020203020204" pitchFamily="34" charset="0"/>
                <a:ea typeface="Helvetica Neue Medium"/>
                <a:cs typeface="Helvetica Neue Medium"/>
                <a:sym typeface="Helvetica Neue Medium"/>
              </a:rPr>
              <a:t>Virtual machine isolation</a:t>
            </a:r>
            <a:endParaRPr lang="en-US" sz="1400">
              <a:solidFill>
                <a:schemeClr val="bg1"/>
              </a:solidFill>
              <a:latin typeface="IntelOne Display Medium" panose="020B0703020203020204" pitchFamily="34" charset="0"/>
              <a:cs typeface="Arial"/>
            </a:endParaRPr>
          </a:p>
        </p:txBody>
      </p:sp>
      <p:sp>
        <p:nvSpPr>
          <p:cNvPr id="4" name="Rectangle 3">
            <a:extLst>
              <a:ext uri="{FF2B5EF4-FFF2-40B4-BE49-F238E27FC236}">
                <a16:creationId xmlns:a16="http://schemas.microsoft.com/office/drawing/2014/main" id="{046EAC0C-147B-486C-9906-0BB60D203CFB}"/>
              </a:ext>
            </a:extLst>
          </p:cNvPr>
          <p:cNvSpPr/>
          <p:nvPr/>
        </p:nvSpPr>
        <p:spPr>
          <a:xfrm>
            <a:off x="1117772" y="1674168"/>
            <a:ext cx="2870252" cy="2428835"/>
          </a:xfrm>
          <a:prstGeom prst="rect">
            <a:avLst/>
          </a:prstGeom>
          <a:solidFill>
            <a:schemeClr val="accent1"/>
          </a:solidFill>
          <a:ln w="12700" cap="flat">
            <a:noFill/>
            <a:miter lim="400000"/>
          </a:ln>
          <a:effectLst/>
          <a:sp3d/>
        </p:spPr>
        <p:txBody>
          <a:bodyPr rot="0" spcFirstLastPara="1" vertOverflow="overflow" horzOverflow="overflow" vert="horz" wrap="square" lIns="320040" tIns="91440" rIns="320040" bIns="91440" numCol="1" spcCol="38100" rtlCol="0" anchor="ctr">
            <a:noAutofit/>
          </a:bodyPr>
          <a:lstStyle/>
          <a:p>
            <a:pPr marL="91440">
              <a:spcAft>
                <a:spcPts val="600"/>
              </a:spcAft>
            </a:pPr>
            <a:r>
              <a:rPr lang="en-US">
                <a:solidFill>
                  <a:schemeClr val="bg2"/>
                </a:solidFill>
                <a:latin typeface="IntelOne Display Medium" panose="020B0703020203020204" pitchFamily="34" charset="0"/>
                <a:sym typeface="Helvetica Neue Medium"/>
              </a:rPr>
              <a:t>Intel® Software Guard Extensions</a:t>
            </a:r>
          </a:p>
          <a:p>
            <a:pPr marL="91440">
              <a:spcAft>
                <a:spcPts val="600"/>
              </a:spcAft>
            </a:pPr>
            <a:r>
              <a:rPr lang="en-US" sz="1400">
                <a:solidFill>
                  <a:schemeClr val="bg2"/>
                </a:solidFill>
                <a:latin typeface="IntelOne Display Light" panose="020B0403020203020204" pitchFamily="34" charset="0"/>
                <a:sym typeface="Helvetica Neue Medium"/>
              </a:rPr>
              <a:t>Application isolation</a:t>
            </a:r>
          </a:p>
        </p:txBody>
      </p:sp>
      <p:sp>
        <p:nvSpPr>
          <p:cNvPr id="5" name="Rectangle 4">
            <a:extLst>
              <a:ext uri="{FF2B5EF4-FFF2-40B4-BE49-F238E27FC236}">
                <a16:creationId xmlns:a16="http://schemas.microsoft.com/office/drawing/2014/main" id="{2FB4A830-3FEE-450D-B021-3772DE68258F}"/>
              </a:ext>
            </a:extLst>
          </p:cNvPr>
          <p:cNvSpPr/>
          <p:nvPr/>
        </p:nvSpPr>
        <p:spPr>
          <a:xfrm>
            <a:off x="7556098" y="1674168"/>
            <a:ext cx="2870252" cy="2428835"/>
          </a:xfrm>
          <a:prstGeom prst="rect">
            <a:avLst/>
          </a:prstGeom>
          <a:solidFill>
            <a:schemeClr val="accent1"/>
          </a:solidFill>
          <a:ln w="12700" cap="flat">
            <a:noFill/>
            <a:miter lim="400000"/>
          </a:ln>
          <a:effectLst/>
          <a:sp3d/>
        </p:spPr>
        <p:txBody>
          <a:bodyPr rot="0" spcFirstLastPara="1" vertOverflow="overflow" horzOverflow="overflow" vert="horz" wrap="square" lIns="320040" tIns="91440" rIns="320040" bIns="91440" numCol="1" spcCol="38100" rtlCol="0" anchor="ctr">
            <a:noAutofit/>
          </a:bodyPr>
          <a:lstStyle/>
          <a:p>
            <a:pPr marL="91440">
              <a:spcAft>
                <a:spcPts val="600"/>
              </a:spcAft>
            </a:pPr>
            <a:r>
              <a:rPr lang="en-US">
                <a:solidFill>
                  <a:schemeClr val="bg2"/>
                </a:solidFill>
                <a:latin typeface="IntelOne Display Medium" panose="020B0703020203020204" pitchFamily="34" charset="0"/>
              </a:rPr>
              <a:t>Intel® Trust Authority</a:t>
            </a:r>
          </a:p>
          <a:p>
            <a:pPr marL="91440">
              <a:spcAft>
                <a:spcPts val="600"/>
              </a:spcAft>
            </a:pPr>
            <a:r>
              <a:rPr lang="en-US" sz="1400">
                <a:solidFill>
                  <a:schemeClr val="bg2"/>
                </a:solidFill>
                <a:latin typeface="IntelOne Display Light" panose="020B0403020203020204" pitchFamily="34" charset="0"/>
              </a:rPr>
              <a:t>Independent trust verification services for multi-cloud &amp; hybrid cloud</a:t>
            </a:r>
          </a:p>
        </p:txBody>
      </p:sp>
      <p:sp>
        <p:nvSpPr>
          <p:cNvPr id="7" name="Rectangle 6">
            <a:extLst>
              <a:ext uri="{FF2B5EF4-FFF2-40B4-BE49-F238E27FC236}">
                <a16:creationId xmlns:a16="http://schemas.microsoft.com/office/drawing/2014/main" id="{9723C90B-9DB0-4110-B62F-9F17B81DF5A0}"/>
              </a:ext>
            </a:extLst>
          </p:cNvPr>
          <p:cNvSpPr/>
          <p:nvPr/>
        </p:nvSpPr>
        <p:spPr>
          <a:xfrm>
            <a:off x="10299703" y="1259705"/>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AC97FB-3E75-436B-ADFA-46687043AC8F}"/>
              </a:ext>
            </a:extLst>
          </p:cNvPr>
          <p:cNvSpPr/>
          <p:nvPr/>
        </p:nvSpPr>
        <p:spPr>
          <a:xfrm>
            <a:off x="10436863" y="1396865"/>
            <a:ext cx="27432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DCAD6E2-4C3F-445B-9EE1-8736C75F5906}"/>
              </a:ext>
            </a:extLst>
          </p:cNvPr>
          <p:cNvSpPr/>
          <p:nvPr/>
        </p:nvSpPr>
        <p:spPr>
          <a:xfrm>
            <a:off x="1117772" y="4288224"/>
            <a:ext cx="9308578" cy="672662"/>
          </a:xfrm>
          <a:prstGeom prst="rect">
            <a:avLst/>
          </a:prstGeom>
          <a:solidFill>
            <a:schemeClr val="accent5"/>
          </a:solidFill>
          <a:ln w="12700" cap="flat">
            <a:noFill/>
            <a:miter lim="400000"/>
          </a:ln>
          <a:effectLst/>
          <a:sp3d/>
        </p:spPr>
        <p:txBody>
          <a:bodyPr rot="0" spcFirstLastPara="1" vertOverflow="overflow" horzOverflow="overflow" vert="horz" wrap="square" lIns="320040" tIns="91440" rIns="320040" bIns="91440" numCol="1" spcCol="38100" rtlCol="0" anchor="ctr">
            <a:noAutofit/>
          </a:bodyPr>
          <a:lstStyle/>
          <a:p>
            <a:pPr marL="91440" algn="ctr" defTabSz="914400" hangingPunct="1">
              <a:spcBef>
                <a:spcPts val="0"/>
              </a:spcBef>
              <a:spcAft>
                <a:spcPts val="600"/>
              </a:spcAft>
            </a:pPr>
            <a:r>
              <a:rPr kumimoji="0" lang="en-US" b="0" i="0" u="none" strike="noStrike" cap="none" spc="0" normalizeH="0" baseline="0">
                <a:ln>
                  <a:noFill/>
                </a:ln>
                <a:solidFill>
                  <a:schemeClr val="bg2"/>
                </a:solidFill>
                <a:effectLst/>
                <a:uFillTx/>
                <a:latin typeface="IntelOne Display Medium" panose="020B0703020203020204" pitchFamily="34" charset="0"/>
                <a:ea typeface="Helvetica Neue Medium"/>
                <a:cs typeface="Helvetica Neue Medium"/>
                <a:sym typeface="Helvetica Neue Medium"/>
              </a:rPr>
              <a:t>Software Solutions, Cloud, OEM and System Integrator Ecosystem</a:t>
            </a:r>
          </a:p>
        </p:txBody>
      </p:sp>
      <p:sp>
        <p:nvSpPr>
          <p:cNvPr id="11" name="Rectangle 10">
            <a:extLst>
              <a:ext uri="{FF2B5EF4-FFF2-40B4-BE49-F238E27FC236}">
                <a16:creationId xmlns:a16="http://schemas.microsoft.com/office/drawing/2014/main" id="{B997ABB2-85DD-4125-9CE3-1F032D5AC873}"/>
              </a:ext>
            </a:extLst>
          </p:cNvPr>
          <p:cNvSpPr/>
          <p:nvPr/>
        </p:nvSpPr>
        <p:spPr>
          <a:xfrm>
            <a:off x="1117772" y="5146107"/>
            <a:ext cx="9308578" cy="672662"/>
          </a:xfrm>
          <a:prstGeom prst="rect">
            <a:avLst/>
          </a:prstGeom>
          <a:solidFill>
            <a:schemeClr val="accent1"/>
          </a:solidFill>
          <a:ln w="12700" cap="flat">
            <a:noFill/>
            <a:miter lim="400000"/>
          </a:ln>
          <a:effectLst/>
          <a:sp3d/>
        </p:spPr>
        <p:txBody>
          <a:bodyPr rot="0" spcFirstLastPara="1" vertOverflow="overflow" horzOverflow="overflow" vert="horz" wrap="square" lIns="320040" tIns="91440" rIns="320040" bIns="91440" numCol="1" spcCol="38100" rtlCol="0" anchor="ctr">
            <a:noAutofit/>
          </a:bodyPr>
          <a:lstStyle/>
          <a:p>
            <a:pPr marL="91440" algn="ctr">
              <a:spcAft>
                <a:spcPts val="600"/>
              </a:spcAft>
            </a:pPr>
            <a:r>
              <a:rPr lang="en-US">
                <a:solidFill>
                  <a:schemeClr val="bg2"/>
                </a:solidFill>
                <a:latin typeface="IntelOne Display Medium" panose="020B0703020203020204" pitchFamily="34" charset="0"/>
                <a:sym typeface="Helvetica Neue Medium"/>
              </a:rPr>
              <a:t>Intel Security-First Development &amp; Lifecycle Support</a:t>
            </a:r>
          </a:p>
        </p:txBody>
      </p:sp>
      <p:sp>
        <p:nvSpPr>
          <p:cNvPr id="6" name="TextBox 5">
            <a:extLst>
              <a:ext uri="{FF2B5EF4-FFF2-40B4-BE49-F238E27FC236}">
                <a16:creationId xmlns:a16="http://schemas.microsoft.com/office/drawing/2014/main" id="{334E8218-323F-532A-DFA6-F6D5A358E377}"/>
              </a:ext>
            </a:extLst>
          </p:cNvPr>
          <p:cNvSpPr txBox="1"/>
          <p:nvPr/>
        </p:nvSpPr>
        <p:spPr>
          <a:xfrm>
            <a:off x="8973300" y="0"/>
            <a:ext cx="2767536" cy="369332"/>
          </a:xfrm>
          <a:prstGeom prst="rect">
            <a:avLst/>
          </a:prstGeom>
          <a:solidFill>
            <a:srgbClr val="FFFF00"/>
          </a:solidFill>
        </p:spPr>
        <p:txBody>
          <a:bodyPr wrap="square" rtlCol="0">
            <a:spAutoFit/>
          </a:bodyPr>
          <a:lstStyle/>
          <a:p>
            <a:pPr algn="r"/>
            <a:r>
              <a:rPr lang="en-US"/>
              <a:t>Portfolio View option 1</a:t>
            </a:r>
          </a:p>
        </p:txBody>
      </p:sp>
    </p:spTree>
    <p:extLst>
      <p:ext uri="{BB962C8B-B14F-4D97-AF65-F5344CB8AC3E}">
        <p14:creationId xmlns:p14="http://schemas.microsoft.com/office/powerpoint/2010/main" val="4084059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07DA64E-1574-4934-4323-73AA0EA6B10C}"/>
              </a:ext>
            </a:extLst>
          </p:cNvPr>
          <p:cNvSpPr/>
          <p:nvPr/>
        </p:nvSpPr>
        <p:spPr>
          <a:xfrm>
            <a:off x="5969470" y="1558205"/>
            <a:ext cx="5470497" cy="4079270"/>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C844D09-368D-4BA2-3D5C-1D4C60EC4D74}"/>
              </a:ext>
            </a:extLst>
          </p:cNvPr>
          <p:cNvSpPr>
            <a:spLocks noGrp="1"/>
          </p:cNvSpPr>
          <p:nvPr>
            <p:ph type="title"/>
          </p:nvPr>
        </p:nvSpPr>
        <p:spPr>
          <a:xfrm>
            <a:off x="2247900" y="221694"/>
            <a:ext cx="9105900" cy="1199822"/>
          </a:xfrm>
        </p:spPr>
        <p:txBody>
          <a:bodyPr/>
          <a:lstStyle/>
          <a:p>
            <a:r>
              <a:rPr lang="en-US" sz="2800"/>
              <a:t>Intel TDX </a:t>
            </a:r>
            <a:br>
              <a:rPr lang="en-US"/>
            </a:br>
            <a:r>
              <a:rPr lang="en-US"/>
              <a:t>Google Project Zero Security Evaluation</a:t>
            </a:r>
          </a:p>
        </p:txBody>
      </p:sp>
      <p:sp>
        <p:nvSpPr>
          <p:cNvPr id="3" name="TextBox 2">
            <a:extLst>
              <a:ext uri="{FF2B5EF4-FFF2-40B4-BE49-F238E27FC236}">
                <a16:creationId xmlns:a16="http://schemas.microsoft.com/office/drawing/2014/main" id="{2F479B0B-5D9E-7F0B-3320-99ACD5F99A72}"/>
              </a:ext>
            </a:extLst>
          </p:cNvPr>
          <p:cNvSpPr txBox="1"/>
          <p:nvPr/>
        </p:nvSpPr>
        <p:spPr>
          <a:xfrm>
            <a:off x="622300" y="1819870"/>
            <a:ext cx="4673600" cy="3647152"/>
          </a:xfrm>
          <a:prstGeom prst="rect">
            <a:avLst/>
          </a:prstGeom>
          <a:noFill/>
        </p:spPr>
        <p:txBody>
          <a:bodyPr wrap="square" rtlCol="0">
            <a:spAutoFit/>
          </a:bodyPr>
          <a:lstStyle/>
          <a:p>
            <a:r>
              <a:rPr lang="en-US" b="0" i="0">
                <a:solidFill>
                  <a:srgbClr val="222222"/>
                </a:solidFill>
                <a:effectLst/>
                <a:latin typeface="+mj-lt"/>
              </a:rPr>
              <a:t>Project Zero is Google’s team of elite security researchers who study zero-day vulnerabilities in hardware and software</a:t>
            </a:r>
          </a:p>
          <a:p>
            <a:endParaRPr lang="en-US">
              <a:solidFill>
                <a:srgbClr val="222222"/>
              </a:solidFill>
              <a:latin typeface="+mj-lt"/>
            </a:endParaRPr>
          </a:p>
          <a:p>
            <a:r>
              <a:rPr lang="en-US">
                <a:solidFill>
                  <a:srgbClr val="222222"/>
                </a:solidFill>
                <a:latin typeface="+mj-lt"/>
              </a:rPr>
              <a:t>Intel collaborated with Project Zero in a 9-month evaluation of TDX in 2022</a:t>
            </a:r>
          </a:p>
          <a:p>
            <a:endParaRPr lang="en-US">
              <a:solidFill>
                <a:srgbClr val="222222"/>
              </a:solidFill>
              <a:latin typeface="+mj-lt"/>
            </a:endParaRPr>
          </a:p>
          <a:p>
            <a:r>
              <a:rPr lang="en-US">
                <a:solidFill>
                  <a:srgbClr val="222222"/>
                </a:solidFill>
                <a:latin typeface="+mj-lt"/>
              </a:rPr>
              <a:t>Results:</a:t>
            </a:r>
          </a:p>
          <a:p>
            <a:pPr marL="285750" indent="-285750">
              <a:spcBef>
                <a:spcPts val="600"/>
              </a:spcBef>
              <a:buFont typeface="Arial" panose="020B0604020202020204" pitchFamily="34" charset="0"/>
              <a:buChar char="•"/>
            </a:pPr>
            <a:r>
              <a:rPr lang="en-US">
                <a:solidFill>
                  <a:srgbClr val="222222"/>
                </a:solidFill>
                <a:latin typeface="+mj-lt"/>
              </a:rPr>
              <a:t>10 potential vulnerabilities uncovered</a:t>
            </a:r>
          </a:p>
          <a:p>
            <a:pPr marL="285750" indent="-285750">
              <a:spcBef>
                <a:spcPts val="600"/>
              </a:spcBef>
              <a:buFont typeface="Arial" panose="020B0604020202020204" pitchFamily="34" charset="0"/>
              <a:buChar char="•"/>
            </a:pPr>
            <a:r>
              <a:rPr lang="en-US">
                <a:solidFill>
                  <a:srgbClr val="222222"/>
                </a:solidFill>
                <a:latin typeface="+mj-lt"/>
              </a:rPr>
              <a:t>All 10 mitigated before launch of 4</a:t>
            </a:r>
            <a:r>
              <a:rPr lang="en-US" baseline="30000">
                <a:solidFill>
                  <a:srgbClr val="222222"/>
                </a:solidFill>
                <a:latin typeface="+mj-lt"/>
              </a:rPr>
              <a:t>th</a:t>
            </a:r>
            <a:r>
              <a:rPr lang="en-US">
                <a:solidFill>
                  <a:srgbClr val="222222"/>
                </a:solidFill>
                <a:latin typeface="+mj-lt"/>
              </a:rPr>
              <a:t> Gen Intel Xeon Scalable platform in 2023</a:t>
            </a:r>
          </a:p>
          <a:p>
            <a:pPr marL="285750" indent="-285750">
              <a:spcBef>
                <a:spcPts val="600"/>
              </a:spcBef>
              <a:buFont typeface="Arial" panose="020B0604020202020204" pitchFamily="34" charset="0"/>
              <a:buChar char="•"/>
            </a:pPr>
            <a:r>
              <a:rPr lang="en-US">
                <a:solidFill>
                  <a:srgbClr val="222222"/>
                </a:solidFill>
                <a:latin typeface="+mj-lt"/>
              </a:rPr>
              <a:t>5 suggestions for additional defenses</a:t>
            </a:r>
            <a:endParaRPr lang="en-US">
              <a:latin typeface="+mj-lt"/>
            </a:endParaRPr>
          </a:p>
        </p:txBody>
      </p:sp>
      <p:pic>
        <p:nvPicPr>
          <p:cNvPr id="1026" name="Picture 2" descr="@googleprojectzero">
            <a:extLst>
              <a:ext uri="{FF2B5EF4-FFF2-40B4-BE49-F238E27FC236}">
                <a16:creationId xmlns:a16="http://schemas.microsoft.com/office/drawing/2014/main" id="{4E6DAECF-26C2-7F1B-A400-103B821C45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300" y="85005"/>
            <a:ext cx="1473200" cy="14732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2585327-5CB2-20FD-D64F-746AC090B5C4}"/>
              </a:ext>
            </a:extLst>
          </p:cNvPr>
          <p:cNvSpPr txBox="1"/>
          <p:nvPr/>
        </p:nvSpPr>
        <p:spPr>
          <a:xfrm>
            <a:off x="1231900" y="5778500"/>
            <a:ext cx="9994900" cy="400110"/>
          </a:xfrm>
          <a:prstGeom prst="rect">
            <a:avLst/>
          </a:prstGeom>
          <a:noFill/>
        </p:spPr>
        <p:txBody>
          <a:bodyPr wrap="square" rtlCol="0">
            <a:spAutoFit/>
          </a:bodyPr>
          <a:lstStyle/>
          <a:p>
            <a:pPr algn="ctr"/>
            <a:r>
              <a:rPr lang="en-US" sz="2000" b="1" i="1">
                <a:solidFill>
                  <a:schemeClr val="tx2"/>
                </a:solidFill>
              </a:rPr>
              <a:t>Intel’s commitment to security hardening through internal &amp; external research</a:t>
            </a:r>
          </a:p>
        </p:txBody>
      </p:sp>
      <p:sp>
        <p:nvSpPr>
          <p:cNvPr id="7" name="TextBox 6">
            <a:extLst>
              <a:ext uri="{FF2B5EF4-FFF2-40B4-BE49-F238E27FC236}">
                <a16:creationId xmlns:a16="http://schemas.microsoft.com/office/drawing/2014/main" id="{110411EB-3DAD-F834-9CD2-1A4E458CFFAE}"/>
              </a:ext>
            </a:extLst>
          </p:cNvPr>
          <p:cNvSpPr txBox="1"/>
          <p:nvPr/>
        </p:nvSpPr>
        <p:spPr>
          <a:xfrm>
            <a:off x="6234568" y="2629923"/>
            <a:ext cx="4940300" cy="2462213"/>
          </a:xfrm>
          <a:prstGeom prst="rect">
            <a:avLst/>
          </a:prstGeom>
          <a:noFill/>
        </p:spPr>
        <p:txBody>
          <a:bodyPr wrap="square" rtlCol="0">
            <a:spAutoFit/>
          </a:bodyPr>
          <a:lstStyle/>
          <a:p>
            <a:r>
              <a:rPr lang="en-US" sz="1400">
                <a:solidFill>
                  <a:srgbClr val="5F6368"/>
                </a:solidFill>
                <a:latin typeface="Google Sans Text"/>
              </a:rPr>
              <a:t>“The report showcases the importance of collaborative research efforts in identifying and addressing security vulnerabilities in complex environments.”</a:t>
            </a:r>
          </a:p>
          <a:p>
            <a:endParaRPr lang="en-US" sz="1400" i="1">
              <a:solidFill>
                <a:srgbClr val="5F6368"/>
              </a:solidFill>
              <a:latin typeface="Google Sans Text"/>
            </a:endParaRPr>
          </a:p>
          <a:p>
            <a:endParaRPr lang="en-US" sz="1400" i="1">
              <a:solidFill>
                <a:srgbClr val="5F6368"/>
              </a:solidFill>
              <a:latin typeface="Google Sans Text"/>
            </a:endParaRPr>
          </a:p>
          <a:p>
            <a:r>
              <a:rPr lang="en-US" sz="1400" b="0" i="1">
                <a:solidFill>
                  <a:srgbClr val="5F6368"/>
                </a:solidFill>
                <a:effectLst/>
                <a:latin typeface="Google Sans Text"/>
              </a:rPr>
              <a:t>“With the analysis now complete and the vulnerabilities addressed, the </a:t>
            </a:r>
            <a:r>
              <a:rPr lang="en-US" sz="1400" b="1" i="1">
                <a:solidFill>
                  <a:schemeClr val="tx2"/>
                </a:solidFill>
                <a:effectLst/>
                <a:latin typeface="Google Sans Text"/>
              </a:rPr>
              <a:t>Intel and Google security teams agree that the Intel firmware which enables Confidential Computing solutions meets an elevated security bar for customers</a:t>
            </a:r>
            <a:r>
              <a:rPr lang="en-US" sz="1400" b="0" i="1">
                <a:solidFill>
                  <a:srgbClr val="5F6368"/>
                </a:solidFill>
                <a:effectLst/>
                <a:latin typeface="Google Sans Text"/>
              </a:rPr>
              <a:t>, as the firmware updates motivated by this review mitigate several bug classes and offer a way to recover from vulnerabilities.”</a:t>
            </a:r>
            <a:endParaRPr lang="en-US" sz="1400" i="1">
              <a:latin typeface="Google Sans Text"/>
            </a:endParaRPr>
          </a:p>
        </p:txBody>
      </p:sp>
      <p:pic>
        <p:nvPicPr>
          <p:cNvPr id="9" name="Picture 8">
            <a:extLst>
              <a:ext uri="{FF2B5EF4-FFF2-40B4-BE49-F238E27FC236}">
                <a16:creationId xmlns:a16="http://schemas.microsoft.com/office/drawing/2014/main" id="{E9219CAB-756F-1CE3-BD48-1781F2A29385}"/>
              </a:ext>
            </a:extLst>
          </p:cNvPr>
          <p:cNvPicPr>
            <a:picLocks noChangeAspect="1"/>
          </p:cNvPicPr>
          <p:nvPr/>
        </p:nvPicPr>
        <p:blipFill rotWithShape="1">
          <a:blip r:embed="rId4">
            <a:clrChange>
              <a:clrFrom>
                <a:srgbClr val="FFFFFF"/>
              </a:clrFrom>
              <a:clrTo>
                <a:srgbClr val="FFFFFF">
                  <a:alpha val="0"/>
                </a:srgbClr>
              </a:clrTo>
            </a:clrChange>
          </a:blip>
          <a:srcRect b="68956"/>
          <a:stretch/>
        </p:blipFill>
        <p:spPr>
          <a:xfrm>
            <a:off x="6476547" y="1629931"/>
            <a:ext cx="4456342" cy="962783"/>
          </a:xfrm>
          <a:prstGeom prst="rect">
            <a:avLst/>
          </a:prstGeom>
        </p:spPr>
      </p:pic>
      <p:sp>
        <p:nvSpPr>
          <p:cNvPr id="12" name="TextBox 11">
            <a:extLst>
              <a:ext uri="{FF2B5EF4-FFF2-40B4-BE49-F238E27FC236}">
                <a16:creationId xmlns:a16="http://schemas.microsoft.com/office/drawing/2014/main" id="{022F25AB-D3CE-3735-AC18-465F17A37BD2}"/>
              </a:ext>
            </a:extLst>
          </p:cNvPr>
          <p:cNvSpPr txBox="1"/>
          <p:nvPr/>
        </p:nvSpPr>
        <p:spPr>
          <a:xfrm>
            <a:off x="5764696" y="5384822"/>
            <a:ext cx="5880044" cy="215444"/>
          </a:xfrm>
          <a:prstGeom prst="rect">
            <a:avLst/>
          </a:prstGeom>
          <a:noFill/>
        </p:spPr>
        <p:txBody>
          <a:bodyPr wrap="square">
            <a:spAutoFit/>
          </a:bodyPr>
          <a:lstStyle/>
          <a:p>
            <a:pPr algn="ctr"/>
            <a:r>
              <a:rPr lang="en-US" sz="800"/>
              <a:t>https://cloud.google.com/blog/products/identity-security/rsa-google-intel-confidential-computing-more-secure</a:t>
            </a:r>
          </a:p>
        </p:txBody>
      </p:sp>
    </p:spTree>
    <p:extLst>
      <p:ext uri="{BB962C8B-B14F-4D97-AF65-F5344CB8AC3E}">
        <p14:creationId xmlns:p14="http://schemas.microsoft.com/office/powerpoint/2010/main" val="3701585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57CE7-EAA3-484F-9F0B-D1E4F7D08933}"/>
              </a:ext>
            </a:extLst>
          </p:cNvPr>
          <p:cNvSpPr>
            <a:spLocks noGrp="1"/>
          </p:cNvSpPr>
          <p:nvPr>
            <p:ph type="title"/>
          </p:nvPr>
        </p:nvSpPr>
        <p:spPr/>
        <p:txBody>
          <a:bodyPr/>
          <a:lstStyle/>
          <a:p>
            <a:r>
              <a:rPr lang="en-US"/>
              <a:t>Confidential Computing Project Drivers</a:t>
            </a:r>
          </a:p>
        </p:txBody>
      </p:sp>
      <p:sp>
        <p:nvSpPr>
          <p:cNvPr id="3" name="Rectangle 2">
            <a:extLst>
              <a:ext uri="{FF2B5EF4-FFF2-40B4-BE49-F238E27FC236}">
                <a16:creationId xmlns:a16="http://schemas.microsoft.com/office/drawing/2014/main" id="{87F9E97F-4D77-419B-B859-15562D89890F}"/>
              </a:ext>
            </a:extLst>
          </p:cNvPr>
          <p:cNvSpPr/>
          <p:nvPr/>
        </p:nvSpPr>
        <p:spPr>
          <a:xfrm>
            <a:off x="4480915" y="2105089"/>
            <a:ext cx="2870252" cy="2428835"/>
          </a:xfrm>
          <a:prstGeom prst="rect">
            <a:avLst/>
          </a:prstGeom>
          <a:solidFill>
            <a:schemeClr val="accent5"/>
          </a:solidFill>
          <a:ln w="12700" cap="flat">
            <a:noFill/>
            <a:miter lim="400000"/>
          </a:ln>
          <a:effectLst/>
          <a:sp3d/>
        </p:spPr>
        <p:txBody>
          <a:bodyPr rot="0" spcFirstLastPara="1" vertOverflow="overflow" horzOverflow="overflow" vert="horz" wrap="square" lIns="320040" tIns="91440" rIns="320040" bIns="91440" numCol="1" spcCol="38100" rtlCol="0" anchor="ctr">
            <a:noAutofit/>
          </a:bodyPr>
          <a:lstStyle/>
          <a:p>
            <a:pPr marL="91440" defTabSz="914400" hangingPunct="1">
              <a:spcBef>
                <a:spcPts val="0"/>
              </a:spcBef>
              <a:spcAft>
                <a:spcPts val="600"/>
              </a:spcAft>
            </a:pPr>
            <a:r>
              <a:rPr kumimoji="0" lang="en-US" b="0" i="0" u="none" strike="noStrike" cap="none" spc="0" normalizeH="0" baseline="0">
                <a:ln>
                  <a:noFill/>
                </a:ln>
                <a:solidFill>
                  <a:schemeClr val="bg2"/>
                </a:solidFill>
                <a:effectLst/>
                <a:uFillTx/>
                <a:latin typeface="IntelOne Display Medium" panose="020B0703020203020204" pitchFamily="34" charset="0"/>
                <a:ea typeface="Helvetica Neue Medium"/>
                <a:cs typeface="Helvetica Neue Medium"/>
                <a:sym typeface="Helvetica Neue Medium"/>
              </a:rPr>
              <a:t>Privacy and Compliance</a:t>
            </a:r>
          </a:p>
          <a:p>
            <a:pPr marL="91440">
              <a:spcAft>
                <a:spcPts val="600"/>
              </a:spcAft>
            </a:pPr>
            <a:r>
              <a:rPr lang="en-US" sz="1400">
                <a:solidFill>
                  <a:schemeClr val="bg2"/>
                </a:solidFill>
                <a:latin typeface="IntelOne Display Light" panose="020B0403020203020204" pitchFamily="34" charset="0"/>
                <a:ea typeface="Helvetica Neue Medium"/>
                <a:cs typeface="Helvetica Neue Medium"/>
                <a:sym typeface="Helvetica Neue Medium"/>
              </a:rPr>
              <a:t>Strengthen data confidentiality and regulatory compliance</a:t>
            </a:r>
            <a:endParaRPr lang="en-US" sz="1400">
              <a:solidFill>
                <a:schemeClr val="bg1"/>
              </a:solidFill>
              <a:latin typeface="IntelOne Display Medium" panose="020B0703020203020204" pitchFamily="34" charset="0"/>
              <a:cs typeface="Arial"/>
            </a:endParaRPr>
          </a:p>
        </p:txBody>
      </p:sp>
      <p:sp>
        <p:nvSpPr>
          <p:cNvPr id="4" name="Rectangle 3">
            <a:extLst>
              <a:ext uri="{FF2B5EF4-FFF2-40B4-BE49-F238E27FC236}">
                <a16:creationId xmlns:a16="http://schemas.microsoft.com/office/drawing/2014/main" id="{046EAC0C-147B-486C-9906-0BB60D203CFB}"/>
              </a:ext>
            </a:extLst>
          </p:cNvPr>
          <p:cNvSpPr/>
          <p:nvPr/>
        </p:nvSpPr>
        <p:spPr>
          <a:xfrm>
            <a:off x="1395219" y="2105089"/>
            <a:ext cx="2870252" cy="2428835"/>
          </a:xfrm>
          <a:prstGeom prst="rect">
            <a:avLst/>
          </a:prstGeom>
          <a:solidFill>
            <a:schemeClr val="accent1"/>
          </a:solidFill>
          <a:ln w="12700" cap="flat">
            <a:noFill/>
            <a:miter lim="400000"/>
          </a:ln>
          <a:effectLst/>
          <a:sp3d/>
        </p:spPr>
        <p:txBody>
          <a:bodyPr rot="0" spcFirstLastPara="1" vertOverflow="overflow" horzOverflow="overflow" vert="horz" wrap="square" lIns="320040" tIns="91440" rIns="320040" bIns="91440" numCol="1" spcCol="38100" rtlCol="0" anchor="ctr">
            <a:noAutofit/>
          </a:bodyPr>
          <a:lstStyle/>
          <a:p>
            <a:pPr marL="91440"/>
            <a:r>
              <a:rPr lang="en-US">
                <a:solidFill>
                  <a:schemeClr val="bg2"/>
                </a:solidFill>
                <a:latin typeface="IntelOne Display Medium" panose="020B0703020203020204" pitchFamily="34" charset="0"/>
                <a:sym typeface="Helvetica Neue Medium"/>
              </a:rPr>
              <a:t>Data Security and </a:t>
            </a:r>
          </a:p>
          <a:p>
            <a:pPr marL="91440">
              <a:spcAft>
                <a:spcPts val="600"/>
              </a:spcAft>
            </a:pPr>
            <a:r>
              <a:rPr lang="en-US">
                <a:solidFill>
                  <a:schemeClr val="bg2"/>
                </a:solidFill>
                <a:latin typeface="IntelOne Display Medium" panose="020B0703020203020204" pitchFamily="34" charset="0"/>
                <a:sym typeface="Helvetica Neue Medium"/>
              </a:rPr>
              <a:t>IP Protection</a:t>
            </a:r>
          </a:p>
          <a:p>
            <a:pPr marL="91440">
              <a:spcAft>
                <a:spcPts val="600"/>
              </a:spcAft>
            </a:pPr>
            <a:r>
              <a:rPr lang="en-US" sz="1400">
                <a:solidFill>
                  <a:schemeClr val="bg2"/>
                </a:solidFill>
                <a:latin typeface="IntelOne Display Light" panose="020B0403020203020204" pitchFamily="34" charset="0"/>
                <a:sym typeface="Helvetica Neue Medium"/>
              </a:rPr>
              <a:t>Protect apps and data from attack, tampering or theft</a:t>
            </a:r>
          </a:p>
        </p:txBody>
      </p:sp>
      <p:sp>
        <p:nvSpPr>
          <p:cNvPr id="5" name="Rectangle 4">
            <a:extLst>
              <a:ext uri="{FF2B5EF4-FFF2-40B4-BE49-F238E27FC236}">
                <a16:creationId xmlns:a16="http://schemas.microsoft.com/office/drawing/2014/main" id="{2FB4A830-3FEE-450D-B021-3772DE68258F}"/>
              </a:ext>
            </a:extLst>
          </p:cNvPr>
          <p:cNvSpPr/>
          <p:nvPr/>
        </p:nvSpPr>
        <p:spPr>
          <a:xfrm>
            <a:off x="7566611" y="2105089"/>
            <a:ext cx="2870252" cy="2428835"/>
          </a:xfrm>
          <a:prstGeom prst="rect">
            <a:avLst/>
          </a:prstGeom>
          <a:solidFill>
            <a:schemeClr val="accent1"/>
          </a:solidFill>
          <a:ln w="12700" cap="flat">
            <a:noFill/>
            <a:miter lim="400000"/>
          </a:ln>
          <a:effectLst/>
          <a:sp3d/>
        </p:spPr>
        <p:txBody>
          <a:bodyPr rot="0" spcFirstLastPara="1" vertOverflow="overflow" horzOverflow="overflow" vert="horz" wrap="square" lIns="320040" tIns="91440" rIns="320040" bIns="91440" numCol="1" spcCol="38100" rtlCol="0" anchor="ctr">
            <a:noAutofit/>
          </a:bodyPr>
          <a:lstStyle/>
          <a:p>
            <a:pPr marL="91440">
              <a:spcAft>
                <a:spcPts val="600"/>
              </a:spcAft>
            </a:pPr>
            <a:r>
              <a:rPr lang="en-US">
                <a:solidFill>
                  <a:schemeClr val="bg2"/>
                </a:solidFill>
                <a:latin typeface="IntelOne Display Medium" panose="020B0703020203020204" pitchFamily="34" charset="0"/>
              </a:rPr>
              <a:t>Data Sovereignty and Control</a:t>
            </a:r>
          </a:p>
          <a:p>
            <a:pPr marL="91440">
              <a:spcAft>
                <a:spcPts val="600"/>
              </a:spcAft>
            </a:pPr>
            <a:r>
              <a:rPr lang="en-US" sz="1400">
                <a:solidFill>
                  <a:schemeClr val="bg2"/>
                </a:solidFill>
                <a:latin typeface="IntelOne Display Light" panose="020B0403020203020204" pitchFamily="34" charset="0"/>
              </a:rPr>
              <a:t>Prohibit access by cloud provider or other tenants; Add safeguards to data sovereignty &amp; governance</a:t>
            </a:r>
          </a:p>
        </p:txBody>
      </p:sp>
      <p:sp>
        <p:nvSpPr>
          <p:cNvPr id="7" name="Rectangle 6">
            <a:extLst>
              <a:ext uri="{FF2B5EF4-FFF2-40B4-BE49-F238E27FC236}">
                <a16:creationId xmlns:a16="http://schemas.microsoft.com/office/drawing/2014/main" id="{9723C90B-9DB0-4110-B62F-9F17B81DF5A0}"/>
              </a:ext>
            </a:extLst>
          </p:cNvPr>
          <p:cNvSpPr/>
          <p:nvPr/>
        </p:nvSpPr>
        <p:spPr>
          <a:xfrm>
            <a:off x="10299703" y="1690626"/>
            <a:ext cx="137160" cy="137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7AC97FB-3E75-436B-ADFA-46687043AC8F}"/>
              </a:ext>
            </a:extLst>
          </p:cNvPr>
          <p:cNvSpPr/>
          <p:nvPr/>
        </p:nvSpPr>
        <p:spPr>
          <a:xfrm>
            <a:off x="10436863" y="1827786"/>
            <a:ext cx="27432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8A23022-3417-4F84-89D6-B565DB8D0390}"/>
              </a:ext>
            </a:extLst>
          </p:cNvPr>
          <p:cNvSpPr/>
          <p:nvPr/>
        </p:nvSpPr>
        <p:spPr>
          <a:xfrm>
            <a:off x="1120899" y="4533924"/>
            <a:ext cx="274320" cy="2743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ight Triangle 5">
            <a:extLst>
              <a:ext uri="{FF2B5EF4-FFF2-40B4-BE49-F238E27FC236}">
                <a16:creationId xmlns:a16="http://schemas.microsoft.com/office/drawing/2014/main" id="{A6E533E8-A667-3B18-7B40-23CEAF4F858B}"/>
              </a:ext>
            </a:extLst>
          </p:cNvPr>
          <p:cNvSpPr/>
          <p:nvPr/>
        </p:nvSpPr>
        <p:spPr>
          <a:xfrm>
            <a:off x="1518834" y="5168685"/>
            <a:ext cx="8663552" cy="66642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ight Triangle 9">
            <a:extLst>
              <a:ext uri="{FF2B5EF4-FFF2-40B4-BE49-F238E27FC236}">
                <a16:creationId xmlns:a16="http://schemas.microsoft.com/office/drawing/2014/main" id="{2192B1C2-04B7-3E4D-07E1-7D01E5582BBA}"/>
              </a:ext>
            </a:extLst>
          </p:cNvPr>
          <p:cNvSpPr/>
          <p:nvPr/>
        </p:nvSpPr>
        <p:spPr>
          <a:xfrm flipH="1" flipV="1">
            <a:off x="1518834" y="5016285"/>
            <a:ext cx="8663552" cy="666427"/>
          </a:xfrm>
          <a:prstGeom prst="r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628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F678-1C89-446E-A297-A212FF173069}"/>
              </a:ext>
            </a:extLst>
          </p:cNvPr>
          <p:cNvSpPr>
            <a:spLocks noGrp="1"/>
          </p:cNvSpPr>
          <p:nvPr>
            <p:ph type="title"/>
          </p:nvPr>
        </p:nvSpPr>
        <p:spPr/>
        <p:txBody>
          <a:bodyPr/>
          <a:lstStyle/>
          <a:p>
            <a:r>
              <a:rPr lang="en-US"/>
              <a:t>Intel’s Confidential Computing Portfolio</a:t>
            </a:r>
          </a:p>
        </p:txBody>
      </p:sp>
      <p:sp>
        <p:nvSpPr>
          <p:cNvPr id="53" name="TextBox 52">
            <a:extLst>
              <a:ext uri="{FF2B5EF4-FFF2-40B4-BE49-F238E27FC236}">
                <a16:creationId xmlns:a16="http://schemas.microsoft.com/office/drawing/2014/main" id="{574C2511-1D2A-4A37-C290-D3FC5813A736}"/>
              </a:ext>
            </a:extLst>
          </p:cNvPr>
          <p:cNvSpPr txBox="1"/>
          <p:nvPr/>
        </p:nvSpPr>
        <p:spPr>
          <a:xfrm>
            <a:off x="851338" y="1364822"/>
            <a:ext cx="3279229" cy="830997"/>
          </a:xfrm>
          <a:prstGeom prst="rect">
            <a:avLst/>
          </a:prstGeom>
          <a:noFill/>
        </p:spPr>
        <p:txBody>
          <a:bodyPr wrap="square" rtlCol="0">
            <a:spAutoFit/>
          </a:bodyPr>
          <a:lstStyle/>
          <a:p>
            <a:pPr algn="ctr"/>
            <a:r>
              <a:rPr lang="en-US" sz="2800">
                <a:latin typeface="IntelOne Display Regular"/>
                <a:cs typeface="Arial"/>
              </a:rPr>
              <a:t>App Isolation</a:t>
            </a:r>
          </a:p>
          <a:p>
            <a:pPr algn="ctr"/>
            <a:r>
              <a:rPr lang="en-US" sz="2000" i="1">
                <a:latin typeface="IntelOne Display Regular"/>
                <a:cs typeface="Arial"/>
              </a:rPr>
              <a:t>Intel® SGX</a:t>
            </a:r>
          </a:p>
        </p:txBody>
      </p:sp>
      <p:sp>
        <p:nvSpPr>
          <p:cNvPr id="54" name="TextBox 53">
            <a:extLst>
              <a:ext uri="{FF2B5EF4-FFF2-40B4-BE49-F238E27FC236}">
                <a16:creationId xmlns:a16="http://schemas.microsoft.com/office/drawing/2014/main" id="{9382153C-AD9E-8756-B7E8-A0BAD5CE8A1C}"/>
              </a:ext>
            </a:extLst>
          </p:cNvPr>
          <p:cNvSpPr txBox="1"/>
          <p:nvPr/>
        </p:nvSpPr>
        <p:spPr>
          <a:xfrm>
            <a:off x="4599588" y="5309108"/>
            <a:ext cx="3279229" cy="923330"/>
          </a:xfrm>
          <a:prstGeom prst="rect">
            <a:avLst/>
          </a:prstGeom>
          <a:noFill/>
        </p:spPr>
        <p:txBody>
          <a:bodyPr wrap="square" rtlCol="0">
            <a:spAutoFit/>
          </a:bodyPr>
          <a:lstStyle/>
          <a:p>
            <a:pPr algn="ctr"/>
            <a:r>
              <a:rPr lang="en-US">
                <a:solidFill>
                  <a:srgbClr val="004A86"/>
                </a:solidFill>
                <a:latin typeface="IntelOne Display Regular"/>
                <a:cs typeface="Arial"/>
              </a:rPr>
              <a:t>Most straightforward path to greater security, compliance &amp; control for legacy apps</a:t>
            </a:r>
          </a:p>
        </p:txBody>
      </p:sp>
      <p:sp>
        <p:nvSpPr>
          <p:cNvPr id="55" name="TextBox 54">
            <a:extLst>
              <a:ext uri="{FF2B5EF4-FFF2-40B4-BE49-F238E27FC236}">
                <a16:creationId xmlns:a16="http://schemas.microsoft.com/office/drawing/2014/main" id="{820AD6F7-B88A-51E4-67A0-1E6333A6253C}"/>
              </a:ext>
            </a:extLst>
          </p:cNvPr>
          <p:cNvSpPr txBox="1"/>
          <p:nvPr/>
        </p:nvSpPr>
        <p:spPr>
          <a:xfrm>
            <a:off x="8405647" y="5309108"/>
            <a:ext cx="3408817" cy="923330"/>
          </a:xfrm>
          <a:prstGeom prst="rect">
            <a:avLst/>
          </a:prstGeom>
          <a:noFill/>
        </p:spPr>
        <p:txBody>
          <a:bodyPr wrap="square" rtlCol="0">
            <a:spAutoFit/>
          </a:bodyPr>
          <a:lstStyle/>
          <a:p>
            <a:pPr algn="ctr"/>
            <a:r>
              <a:rPr lang="en-US">
                <a:solidFill>
                  <a:srgbClr val="004A86"/>
                </a:solidFill>
                <a:latin typeface="IntelOne Display Regular"/>
                <a:cs typeface="Arial"/>
              </a:rPr>
              <a:t>Uniform, independent attestation of trustworthy environments</a:t>
            </a:r>
          </a:p>
        </p:txBody>
      </p:sp>
      <p:sp>
        <p:nvSpPr>
          <p:cNvPr id="56" name="TextBox 55">
            <a:extLst>
              <a:ext uri="{FF2B5EF4-FFF2-40B4-BE49-F238E27FC236}">
                <a16:creationId xmlns:a16="http://schemas.microsoft.com/office/drawing/2014/main" id="{0622A855-A0CB-DB72-D306-CA5FD8AA98AB}"/>
              </a:ext>
            </a:extLst>
          </p:cNvPr>
          <p:cNvSpPr txBox="1"/>
          <p:nvPr/>
        </p:nvSpPr>
        <p:spPr>
          <a:xfrm>
            <a:off x="1072056" y="5309108"/>
            <a:ext cx="2837792" cy="923330"/>
          </a:xfrm>
          <a:prstGeom prst="rect">
            <a:avLst/>
          </a:prstGeom>
          <a:noFill/>
        </p:spPr>
        <p:txBody>
          <a:bodyPr wrap="square" rtlCol="0">
            <a:spAutoFit/>
          </a:bodyPr>
          <a:lstStyle/>
          <a:p>
            <a:pPr algn="ctr"/>
            <a:r>
              <a:rPr lang="en-US">
                <a:solidFill>
                  <a:srgbClr val="004A86"/>
                </a:solidFill>
                <a:latin typeface="IntelOne Display Regular"/>
                <a:cs typeface="Arial"/>
              </a:rPr>
              <a:t>Smallest trust boundary  for greatest data protection &amp; code integrity</a:t>
            </a:r>
          </a:p>
        </p:txBody>
      </p:sp>
      <p:sp>
        <p:nvSpPr>
          <p:cNvPr id="57" name="TextBox 56">
            <a:extLst>
              <a:ext uri="{FF2B5EF4-FFF2-40B4-BE49-F238E27FC236}">
                <a16:creationId xmlns:a16="http://schemas.microsoft.com/office/drawing/2014/main" id="{2F07EF36-D0D7-66F3-D158-126D54E77366}"/>
              </a:ext>
            </a:extLst>
          </p:cNvPr>
          <p:cNvSpPr txBox="1"/>
          <p:nvPr/>
        </p:nvSpPr>
        <p:spPr>
          <a:xfrm>
            <a:off x="4599588" y="1395600"/>
            <a:ext cx="3279229" cy="800219"/>
          </a:xfrm>
          <a:prstGeom prst="rect">
            <a:avLst/>
          </a:prstGeom>
          <a:noFill/>
        </p:spPr>
        <p:txBody>
          <a:bodyPr wrap="square" rtlCol="0">
            <a:spAutoFit/>
          </a:bodyPr>
          <a:lstStyle/>
          <a:p>
            <a:pPr algn="ctr"/>
            <a:r>
              <a:rPr lang="en-US" sz="2800">
                <a:latin typeface="IntelOne Display Regular"/>
                <a:cs typeface="Arial"/>
              </a:rPr>
              <a:t>VM Isolation</a:t>
            </a:r>
          </a:p>
          <a:p>
            <a:pPr algn="ctr"/>
            <a:r>
              <a:rPr lang="en-US" i="1">
                <a:latin typeface="IntelOne Display Regular"/>
                <a:cs typeface="Arial"/>
              </a:rPr>
              <a:t>Intel® TDX</a:t>
            </a:r>
          </a:p>
        </p:txBody>
      </p:sp>
      <p:sp>
        <p:nvSpPr>
          <p:cNvPr id="58" name="TextBox 57">
            <a:extLst>
              <a:ext uri="{FF2B5EF4-FFF2-40B4-BE49-F238E27FC236}">
                <a16:creationId xmlns:a16="http://schemas.microsoft.com/office/drawing/2014/main" id="{2A8B195D-3872-00D5-40C7-069829150BA9}"/>
              </a:ext>
            </a:extLst>
          </p:cNvPr>
          <p:cNvSpPr txBox="1"/>
          <p:nvPr/>
        </p:nvSpPr>
        <p:spPr>
          <a:xfrm>
            <a:off x="8405647" y="1395600"/>
            <a:ext cx="3279229" cy="800219"/>
          </a:xfrm>
          <a:prstGeom prst="rect">
            <a:avLst/>
          </a:prstGeom>
          <a:noFill/>
        </p:spPr>
        <p:txBody>
          <a:bodyPr wrap="square" rtlCol="0">
            <a:spAutoFit/>
          </a:bodyPr>
          <a:lstStyle/>
          <a:p>
            <a:pPr algn="ctr"/>
            <a:r>
              <a:rPr lang="en-US" sz="2800">
                <a:latin typeface="IntelOne Display Regular"/>
                <a:cs typeface="Arial"/>
              </a:rPr>
              <a:t>Trust Services</a:t>
            </a:r>
          </a:p>
          <a:p>
            <a:pPr algn="ctr">
              <a:defRPr/>
            </a:pPr>
            <a:r>
              <a:rPr lang="en-US" i="1">
                <a:latin typeface="IntelOne Display Regular"/>
                <a:cs typeface="Arial"/>
              </a:rPr>
              <a:t>Intel® Trust Authority</a:t>
            </a:r>
          </a:p>
        </p:txBody>
      </p:sp>
      <p:pic>
        <p:nvPicPr>
          <p:cNvPr id="60" name="Graphic 59" descr="Cloud outline">
            <a:extLst>
              <a:ext uri="{FF2B5EF4-FFF2-40B4-BE49-F238E27FC236}">
                <a16:creationId xmlns:a16="http://schemas.microsoft.com/office/drawing/2014/main" id="{1060795A-F9B1-50C0-A33B-178EBB22FA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2380" y="2326667"/>
            <a:ext cx="914400" cy="914400"/>
          </a:xfrm>
          <a:prstGeom prst="rect">
            <a:avLst/>
          </a:prstGeom>
        </p:spPr>
      </p:pic>
      <p:grpSp>
        <p:nvGrpSpPr>
          <p:cNvPr id="61" name="Group 60">
            <a:extLst>
              <a:ext uri="{FF2B5EF4-FFF2-40B4-BE49-F238E27FC236}">
                <a16:creationId xmlns:a16="http://schemas.microsoft.com/office/drawing/2014/main" id="{CEC76AD6-DEFC-D5C2-85BC-6F1B5900C9CD}"/>
              </a:ext>
            </a:extLst>
          </p:cNvPr>
          <p:cNvGrpSpPr/>
          <p:nvPr/>
        </p:nvGrpSpPr>
        <p:grpSpPr>
          <a:xfrm>
            <a:off x="8634680" y="3824070"/>
            <a:ext cx="2821162" cy="1109717"/>
            <a:chOff x="8662267" y="3582335"/>
            <a:chExt cx="2821162" cy="1109717"/>
          </a:xfrm>
        </p:grpSpPr>
        <p:pic>
          <p:nvPicPr>
            <p:cNvPr id="67" name="Graphic 66" descr="Cloud outline">
              <a:extLst>
                <a:ext uri="{FF2B5EF4-FFF2-40B4-BE49-F238E27FC236}">
                  <a16:creationId xmlns:a16="http://schemas.microsoft.com/office/drawing/2014/main" id="{16DA2067-3F46-FF66-9D20-4ABA3A6FAC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069" y="3708457"/>
              <a:ext cx="642011" cy="642011"/>
            </a:xfrm>
            <a:prstGeom prst="rect">
              <a:avLst/>
            </a:prstGeom>
          </p:spPr>
        </p:pic>
        <p:pic>
          <p:nvPicPr>
            <p:cNvPr id="68" name="Graphic 67" descr="Building outline">
              <a:extLst>
                <a:ext uri="{FF2B5EF4-FFF2-40B4-BE49-F238E27FC236}">
                  <a16:creationId xmlns:a16="http://schemas.microsoft.com/office/drawing/2014/main" id="{98227471-EC59-B569-B1EC-0D095A4429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22519" y="3582335"/>
              <a:ext cx="642011" cy="642011"/>
            </a:xfrm>
            <a:prstGeom prst="rect">
              <a:avLst/>
            </a:prstGeom>
          </p:spPr>
        </p:pic>
        <p:pic>
          <p:nvPicPr>
            <p:cNvPr id="69" name="Graphic 68" descr="Robot Hand outline">
              <a:extLst>
                <a:ext uri="{FF2B5EF4-FFF2-40B4-BE49-F238E27FC236}">
                  <a16:creationId xmlns:a16="http://schemas.microsoft.com/office/drawing/2014/main" id="{84DAD433-F1A8-AC2D-DAA0-946B6431D5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41418" y="3624375"/>
              <a:ext cx="642011" cy="642011"/>
            </a:xfrm>
            <a:prstGeom prst="rect">
              <a:avLst/>
            </a:prstGeom>
          </p:spPr>
        </p:pic>
        <p:pic>
          <p:nvPicPr>
            <p:cNvPr id="70" name="Graphic 69" descr="Cell Tower outline">
              <a:extLst>
                <a:ext uri="{FF2B5EF4-FFF2-40B4-BE49-F238E27FC236}">
                  <a16:creationId xmlns:a16="http://schemas.microsoft.com/office/drawing/2014/main" id="{D815C4BE-2B0C-76F1-370B-674E0E7FBF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1969" y="3613865"/>
              <a:ext cx="642011" cy="642011"/>
            </a:xfrm>
            <a:prstGeom prst="rect">
              <a:avLst/>
            </a:prstGeom>
          </p:spPr>
        </p:pic>
        <p:sp>
          <p:nvSpPr>
            <p:cNvPr id="71" name="TextBox 70">
              <a:extLst>
                <a:ext uri="{FF2B5EF4-FFF2-40B4-BE49-F238E27FC236}">
                  <a16:creationId xmlns:a16="http://schemas.microsoft.com/office/drawing/2014/main" id="{E2A9D99E-FE7B-6D57-29BB-509A3010F678}"/>
                </a:ext>
              </a:extLst>
            </p:cNvPr>
            <p:cNvSpPr txBox="1"/>
            <p:nvPr/>
          </p:nvSpPr>
          <p:spPr>
            <a:xfrm>
              <a:off x="8662267" y="4214622"/>
              <a:ext cx="73835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One Display Regular"/>
                  <a:cs typeface="Arial"/>
                </a:rPr>
                <a:t>Public Clouds</a:t>
              </a:r>
            </a:p>
          </p:txBody>
        </p:sp>
        <p:sp>
          <p:nvSpPr>
            <p:cNvPr id="72" name="TextBox 71">
              <a:extLst>
                <a:ext uri="{FF2B5EF4-FFF2-40B4-BE49-F238E27FC236}">
                  <a16:creationId xmlns:a16="http://schemas.microsoft.com/office/drawing/2014/main" id="{725002F4-ABA8-99F6-6551-CC4E54399426}"/>
                </a:ext>
              </a:extLst>
            </p:cNvPr>
            <p:cNvSpPr txBox="1"/>
            <p:nvPr/>
          </p:nvSpPr>
          <p:spPr>
            <a:xfrm>
              <a:off x="9382223" y="4230387"/>
              <a:ext cx="73835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One Display Regular"/>
                  <a:cs typeface="Arial"/>
                </a:rPr>
                <a:t>On-Prem</a:t>
              </a:r>
            </a:p>
          </p:txBody>
        </p:sp>
        <p:sp>
          <p:nvSpPr>
            <p:cNvPr id="73" name="TextBox 72">
              <a:extLst>
                <a:ext uri="{FF2B5EF4-FFF2-40B4-BE49-F238E27FC236}">
                  <a16:creationId xmlns:a16="http://schemas.microsoft.com/office/drawing/2014/main" id="{63144F76-9B45-D7F8-28EB-9033BCA219D4}"/>
                </a:ext>
              </a:extLst>
            </p:cNvPr>
            <p:cNvSpPr txBox="1"/>
            <p:nvPr/>
          </p:nvSpPr>
          <p:spPr>
            <a:xfrm>
              <a:off x="10032123" y="4214621"/>
              <a:ext cx="78739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One Display Regular"/>
                  <a:cs typeface="Arial"/>
                </a:rPr>
                <a:t>Network</a:t>
              </a:r>
            </a:p>
          </p:txBody>
        </p:sp>
        <p:sp>
          <p:nvSpPr>
            <p:cNvPr id="74" name="TextBox 73">
              <a:extLst>
                <a:ext uri="{FF2B5EF4-FFF2-40B4-BE49-F238E27FC236}">
                  <a16:creationId xmlns:a16="http://schemas.microsoft.com/office/drawing/2014/main" id="{663816C7-F649-C3AE-C9D3-CB361C1E95AD}"/>
                </a:ext>
              </a:extLst>
            </p:cNvPr>
            <p:cNvSpPr txBox="1"/>
            <p:nvPr/>
          </p:nvSpPr>
          <p:spPr>
            <a:xfrm>
              <a:off x="10640847" y="4211968"/>
              <a:ext cx="78739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One Display Regular"/>
                  <a:cs typeface="Arial"/>
                </a:rPr>
                <a:t>Edge</a:t>
              </a:r>
            </a:p>
          </p:txBody>
        </p:sp>
      </p:grpSp>
      <p:sp>
        <p:nvSpPr>
          <p:cNvPr id="62" name="TextBox 61">
            <a:extLst>
              <a:ext uri="{FF2B5EF4-FFF2-40B4-BE49-F238E27FC236}">
                <a16:creationId xmlns:a16="http://schemas.microsoft.com/office/drawing/2014/main" id="{0E5248A6-81C7-8568-78F8-C16F402C6199}"/>
              </a:ext>
            </a:extLst>
          </p:cNvPr>
          <p:cNvSpPr txBox="1"/>
          <p:nvPr/>
        </p:nvSpPr>
        <p:spPr>
          <a:xfrm>
            <a:off x="9877536" y="2563628"/>
            <a:ext cx="1051905" cy="369332"/>
          </a:xfrm>
          <a:prstGeom prst="rect">
            <a:avLst/>
          </a:prstGeom>
          <a:solidFill>
            <a:srgbClr val="FFFFFF">
              <a:alpha val="74902"/>
            </a:srgbClr>
          </a:solid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One Display Regular"/>
                <a:cs typeface="Arial"/>
              </a:rPr>
              <a:t>Intel Trust Authority SaaS</a:t>
            </a:r>
          </a:p>
        </p:txBody>
      </p:sp>
      <p:cxnSp>
        <p:nvCxnSpPr>
          <p:cNvPr id="63" name="Straight Arrow Connector 62">
            <a:extLst>
              <a:ext uri="{FF2B5EF4-FFF2-40B4-BE49-F238E27FC236}">
                <a16:creationId xmlns:a16="http://schemas.microsoft.com/office/drawing/2014/main" id="{D220CC45-89C2-F8EC-784B-F81C70BF202C}"/>
              </a:ext>
            </a:extLst>
          </p:cNvPr>
          <p:cNvCxnSpPr>
            <a:cxnSpLocks/>
          </p:cNvCxnSpPr>
          <p:nvPr/>
        </p:nvCxnSpPr>
        <p:spPr>
          <a:xfrm flipH="1">
            <a:off x="9147944" y="2996806"/>
            <a:ext cx="604343" cy="953386"/>
          </a:xfrm>
          <a:prstGeom prst="straightConnector1">
            <a:avLst/>
          </a:prstGeom>
          <a:noFill/>
          <a:ln w="6350" cap="flat" cmpd="sng" algn="ctr">
            <a:solidFill>
              <a:srgbClr val="0068B5"/>
            </a:solidFill>
            <a:prstDash val="solid"/>
            <a:miter lim="800000"/>
            <a:tailEnd type="triangle"/>
          </a:ln>
          <a:effectLst/>
        </p:spPr>
      </p:cxnSp>
      <p:cxnSp>
        <p:nvCxnSpPr>
          <p:cNvPr id="64" name="Straight Arrow Connector 63">
            <a:extLst>
              <a:ext uri="{FF2B5EF4-FFF2-40B4-BE49-F238E27FC236}">
                <a16:creationId xmlns:a16="http://schemas.microsoft.com/office/drawing/2014/main" id="{900879BD-667A-356C-0D7E-BAF67723E1B3}"/>
              </a:ext>
            </a:extLst>
          </p:cNvPr>
          <p:cNvCxnSpPr>
            <a:cxnSpLocks/>
          </p:cNvCxnSpPr>
          <p:nvPr/>
        </p:nvCxnSpPr>
        <p:spPr>
          <a:xfrm flipH="1">
            <a:off x="9674343" y="3028136"/>
            <a:ext cx="77944" cy="649022"/>
          </a:xfrm>
          <a:prstGeom prst="straightConnector1">
            <a:avLst/>
          </a:prstGeom>
          <a:noFill/>
          <a:ln w="6350" cap="flat" cmpd="sng" algn="ctr">
            <a:solidFill>
              <a:srgbClr val="0068B5"/>
            </a:solidFill>
            <a:prstDash val="solid"/>
            <a:miter lim="800000"/>
            <a:tailEnd type="triangle"/>
          </a:ln>
          <a:effectLst/>
        </p:spPr>
      </p:cxnSp>
      <p:cxnSp>
        <p:nvCxnSpPr>
          <p:cNvPr id="65" name="Straight Arrow Connector 64">
            <a:extLst>
              <a:ext uri="{FF2B5EF4-FFF2-40B4-BE49-F238E27FC236}">
                <a16:creationId xmlns:a16="http://schemas.microsoft.com/office/drawing/2014/main" id="{1E5FD2CD-11AF-179E-3678-1D4C42FC8738}"/>
              </a:ext>
            </a:extLst>
          </p:cNvPr>
          <p:cNvCxnSpPr>
            <a:cxnSpLocks/>
          </p:cNvCxnSpPr>
          <p:nvPr/>
        </p:nvCxnSpPr>
        <p:spPr>
          <a:xfrm>
            <a:off x="9752287" y="3028136"/>
            <a:ext cx="388883" cy="792564"/>
          </a:xfrm>
          <a:prstGeom prst="straightConnector1">
            <a:avLst/>
          </a:prstGeom>
          <a:noFill/>
          <a:ln w="6350" cap="flat" cmpd="sng" algn="ctr">
            <a:solidFill>
              <a:srgbClr val="0068B5"/>
            </a:solidFill>
            <a:prstDash val="solid"/>
            <a:miter lim="800000"/>
            <a:tailEnd type="triangle"/>
          </a:ln>
          <a:effectLst/>
        </p:spPr>
      </p:cxnSp>
      <p:cxnSp>
        <p:nvCxnSpPr>
          <p:cNvPr id="66" name="Straight Arrow Connector 65">
            <a:extLst>
              <a:ext uri="{FF2B5EF4-FFF2-40B4-BE49-F238E27FC236}">
                <a16:creationId xmlns:a16="http://schemas.microsoft.com/office/drawing/2014/main" id="{21B2339F-8601-34E5-D45E-D77659AF04A3}"/>
              </a:ext>
            </a:extLst>
          </p:cNvPr>
          <p:cNvCxnSpPr>
            <a:cxnSpLocks/>
          </p:cNvCxnSpPr>
          <p:nvPr/>
        </p:nvCxnSpPr>
        <p:spPr>
          <a:xfrm>
            <a:off x="9752287" y="2990765"/>
            <a:ext cx="1209562" cy="864835"/>
          </a:xfrm>
          <a:prstGeom prst="straightConnector1">
            <a:avLst/>
          </a:prstGeom>
          <a:noFill/>
          <a:ln w="6350" cap="flat" cmpd="sng" algn="ctr">
            <a:solidFill>
              <a:srgbClr val="0068B5"/>
            </a:solidFill>
            <a:prstDash val="solid"/>
            <a:miter lim="800000"/>
            <a:tailEnd type="triangle"/>
          </a:ln>
          <a:effectLst/>
        </p:spPr>
      </p:cxnSp>
      <p:sp>
        <p:nvSpPr>
          <p:cNvPr id="75" name="TextBox 74">
            <a:extLst>
              <a:ext uri="{FF2B5EF4-FFF2-40B4-BE49-F238E27FC236}">
                <a16:creationId xmlns:a16="http://schemas.microsoft.com/office/drawing/2014/main" id="{6DFBBE25-F03E-10F7-723B-2BB9F7239709}"/>
              </a:ext>
            </a:extLst>
          </p:cNvPr>
          <p:cNvSpPr txBox="1"/>
          <p:nvPr/>
        </p:nvSpPr>
        <p:spPr>
          <a:xfrm>
            <a:off x="1080942" y="2337703"/>
            <a:ext cx="692497" cy="737350"/>
          </a:xfrm>
          <a:prstGeom prst="rect">
            <a:avLst/>
          </a:prstGeom>
          <a:noFill/>
        </p:spPr>
        <p:txBody>
          <a:bodyPr vert="vert270" wrap="square" rtlCol="0">
            <a:spAutoFit/>
          </a:bodyPr>
          <a:lstStyle/>
          <a:p>
            <a:pPr algn="ctr"/>
            <a:r>
              <a:rPr lang="en-US" sz="1100">
                <a:solidFill>
                  <a:srgbClr val="004A86"/>
                </a:solidFill>
                <a:latin typeface="IntelOne Display Regular"/>
                <a:cs typeface="Arial"/>
              </a:rPr>
              <a:t>Trust Boundary</a:t>
            </a:r>
          </a:p>
        </p:txBody>
      </p:sp>
      <p:grpSp>
        <p:nvGrpSpPr>
          <p:cNvPr id="76" name="Group 75">
            <a:extLst>
              <a:ext uri="{FF2B5EF4-FFF2-40B4-BE49-F238E27FC236}">
                <a16:creationId xmlns:a16="http://schemas.microsoft.com/office/drawing/2014/main" id="{5B0A588A-940C-FDE1-7C13-89045D4F39B7}"/>
              </a:ext>
            </a:extLst>
          </p:cNvPr>
          <p:cNvGrpSpPr/>
          <p:nvPr/>
        </p:nvGrpSpPr>
        <p:grpSpPr>
          <a:xfrm>
            <a:off x="1569601" y="2373522"/>
            <a:ext cx="1842703" cy="2660807"/>
            <a:chOff x="1736239" y="2373522"/>
            <a:chExt cx="1842703" cy="2660807"/>
          </a:xfrm>
        </p:grpSpPr>
        <p:sp>
          <p:nvSpPr>
            <p:cNvPr id="77" name="Rectangle 76">
              <a:extLst>
                <a:ext uri="{FF2B5EF4-FFF2-40B4-BE49-F238E27FC236}">
                  <a16:creationId xmlns:a16="http://schemas.microsoft.com/office/drawing/2014/main" id="{6CC431FA-8C3B-0B5A-BBCC-A4420DDEE81C}"/>
                </a:ext>
              </a:extLst>
            </p:cNvPr>
            <p:cNvSpPr/>
            <p:nvPr/>
          </p:nvSpPr>
          <p:spPr>
            <a:xfrm>
              <a:off x="1736239" y="2373522"/>
              <a:ext cx="1842703" cy="693201"/>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a:endParaRPr>
            </a:p>
          </p:txBody>
        </p:sp>
        <p:sp>
          <p:nvSpPr>
            <p:cNvPr id="78" name="Rectangle 77">
              <a:extLst>
                <a:ext uri="{FF2B5EF4-FFF2-40B4-BE49-F238E27FC236}">
                  <a16:creationId xmlns:a16="http://schemas.microsoft.com/office/drawing/2014/main" id="{B0E4685E-5262-0784-F904-4F2805614EF4}"/>
                </a:ext>
              </a:extLst>
            </p:cNvPr>
            <p:cNvSpPr/>
            <p:nvPr/>
          </p:nvSpPr>
          <p:spPr>
            <a:xfrm>
              <a:off x="1849734" y="4730702"/>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Cloud Stack &amp; Admins</a:t>
              </a:r>
            </a:p>
          </p:txBody>
        </p:sp>
        <p:sp>
          <p:nvSpPr>
            <p:cNvPr id="79" name="Rectangle 78">
              <a:extLst>
                <a:ext uri="{FF2B5EF4-FFF2-40B4-BE49-F238E27FC236}">
                  <a16:creationId xmlns:a16="http://schemas.microsoft.com/office/drawing/2014/main" id="{095EAFC8-F8E2-6E03-EBC2-E25C09998FDF}"/>
                </a:ext>
              </a:extLst>
            </p:cNvPr>
            <p:cNvSpPr/>
            <p:nvPr/>
          </p:nvSpPr>
          <p:spPr>
            <a:xfrm>
              <a:off x="1849734" y="4371005"/>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BIOS &amp; Firmware</a:t>
              </a:r>
            </a:p>
          </p:txBody>
        </p:sp>
        <p:sp>
          <p:nvSpPr>
            <p:cNvPr id="80" name="Rectangle 79">
              <a:extLst>
                <a:ext uri="{FF2B5EF4-FFF2-40B4-BE49-F238E27FC236}">
                  <a16:creationId xmlns:a16="http://schemas.microsoft.com/office/drawing/2014/main" id="{1A70527D-A4F9-F0D0-A462-E88955C10F8F}"/>
                </a:ext>
              </a:extLst>
            </p:cNvPr>
            <p:cNvSpPr/>
            <p:nvPr/>
          </p:nvSpPr>
          <p:spPr>
            <a:xfrm>
              <a:off x="1849734" y="4011308"/>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Hypervisor</a:t>
              </a:r>
            </a:p>
          </p:txBody>
        </p:sp>
        <p:sp>
          <p:nvSpPr>
            <p:cNvPr id="81" name="Rectangle 80">
              <a:extLst>
                <a:ext uri="{FF2B5EF4-FFF2-40B4-BE49-F238E27FC236}">
                  <a16:creationId xmlns:a16="http://schemas.microsoft.com/office/drawing/2014/main" id="{9285F578-3E0A-A7F7-2CA4-A6DBF74FEDBE}"/>
                </a:ext>
              </a:extLst>
            </p:cNvPr>
            <p:cNvSpPr/>
            <p:nvPr/>
          </p:nvSpPr>
          <p:spPr>
            <a:xfrm>
              <a:off x="1849734" y="3651611"/>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VM Admin</a:t>
              </a:r>
            </a:p>
          </p:txBody>
        </p:sp>
        <p:sp>
          <p:nvSpPr>
            <p:cNvPr id="82" name="Rectangle 81">
              <a:extLst>
                <a:ext uri="{FF2B5EF4-FFF2-40B4-BE49-F238E27FC236}">
                  <a16:creationId xmlns:a16="http://schemas.microsoft.com/office/drawing/2014/main" id="{F968C1C4-D924-19C1-4EEE-AEDD103A7326}"/>
                </a:ext>
              </a:extLst>
            </p:cNvPr>
            <p:cNvSpPr/>
            <p:nvPr/>
          </p:nvSpPr>
          <p:spPr>
            <a:xfrm>
              <a:off x="1849734" y="3291914"/>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Guest OS</a:t>
              </a:r>
            </a:p>
          </p:txBody>
        </p:sp>
        <p:sp>
          <p:nvSpPr>
            <p:cNvPr id="83" name="Rectangle 82">
              <a:extLst>
                <a:ext uri="{FF2B5EF4-FFF2-40B4-BE49-F238E27FC236}">
                  <a16:creationId xmlns:a16="http://schemas.microsoft.com/office/drawing/2014/main" id="{C3E7F5EC-6595-C0C1-5070-1270E6C9737C}"/>
                </a:ext>
              </a:extLst>
            </p:cNvPr>
            <p:cNvSpPr/>
            <p:nvPr/>
          </p:nvSpPr>
          <p:spPr>
            <a:xfrm>
              <a:off x="1849734" y="2843333"/>
              <a:ext cx="1615712" cy="392512"/>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Enclave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Applications</a:t>
              </a:r>
            </a:p>
          </p:txBody>
        </p:sp>
        <p:sp>
          <p:nvSpPr>
            <p:cNvPr id="84" name="Rectangle 83">
              <a:extLst>
                <a:ext uri="{FF2B5EF4-FFF2-40B4-BE49-F238E27FC236}">
                  <a16:creationId xmlns:a16="http://schemas.microsoft.com/office/drawing/2014/main" id="{72F767BA-615C-CD48-9307-48B23799F2C4}"/>
                </a:ext>
              </a:extLst>
            </p:cNvPr>
            <p:cNvSpPr/>
            <p:nvPr/>
          </p:nvSpPr>
          <p:spPr>
            <a:xfrm>
              <a:off x="1849734" y="2455390"/>
              <a:ext cx="1615712" cy="325317"/>
            </a:xfrm>
            <a:prstGeom prst="rect">
              <a:avLst/>
            </a:prstGeom>
            <a:solidFill>
              <a:srgbClr val="BAD18D"/>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Confidential Data</a:t>
              </a:r>
            </a:p>
          </p:txBody>
        </p:sp>
        <p:cxnSp>
          <p:nvCxnSpPr>
            <p:cNvPr id="85" name="Straight Connector 84">
              <a:extLst>
                <a:ext uri="{FF2B5EF4-FFF2-40B4-BE49-F238E27FC236}">
                  <a16:creationId xmlns:a16="http://schemas.microsoft.com/office/drawing/2014/main" id="{46FE6A58-FC6E-3FA8-6D5A-A693020611F4}"/>
                </a:ext>
              </a:extLst>
            </p:cNvPr>
            <p:cNvCxnSpPr>
              <a:cxnSpLocks/>
            </p:cNvCxnSpPr>
            <p:nvPr/>
          </p:nvCxnSpPr>
          <p:spPr>
            <a:xfrm>
              <a:off x="1849734" y="3039589"/>
              <a:ext cx="1615712" cy="0"/>
            </a:xfrm>
            <a:prstGeom prst="line">
              <a:avLst/>
            </a:prstGeom>
            <a:noFill/>
            <a:ln w="6350" cap="flat" cmpd="sng" algn="ctr">
              <a:solidFill>
                <a:srgbClr val="0068B5"/>
              </a:solidFill>
              <a:prstDash val="dash"/>
              <a:miter lim="800000"/>
            </a:ln>
            <a:effectLst/>
          </p:spPr>
        </p:cxnSp>
      </p:grpSp>
      <p:grpSp>
        <p:nvGrpSpPr>
          <p:cNvPr id="86" name="Group 85">
            <a:extLst>
              <a:ext uri="{FF2B5EF4-FFF2-40B4-BE49-F238E27FC236}">
                <a16:creationId xmlns:a16="http://schemas.microsoft.com/office/drawing/2014/main" id="{3DFED7AB-F2E4-2466-F93E-2549344D97ED}"/>
              </a:ext>
            </a:extLst>
          </p:cNvPr>
          <p:cNvGrpSpPr/>
          <p:nvPr/>
        </p:nvGrpSpPr>
        <p:grpSpPr>
          <a:xfrm>
            <a:off x="5317851" y="2307426"/>
            <a:ext cx="1842703" cy="2719799"/>
            <a:chOff x="5362552" y="2307426"/>
            <a:chExt cx="1842703" cy="2719799"/>
          </a:xfrm>
        </p:grpSpPr>
        <p:sp>
          <p:nvSpPr>
            <p:cNvPr id="87" name="Rectangle 86">
              <a:extLst>
                <a:ext uri="{FF2B5EF4-FFF2-40B4-BE49-F238E27FC236}">
                  <a16:creationId xmlns:a16="http://schemas.microsoft.com/office/drawing/2014/main" id="{D9F28B03-004B-8B49-1CB1-6A1CEDE52039}"/>
                </a:ext>
              </a:extLst>
            </p:cNvPr>
            <p:cNvSpPr/>
            <p:nvPr/>
          </p:nvSpPr>
          <p:spPr>
            <a:xfrm>
              <a:off x="5362552" y="2307426"/>
              <a:ext cx="1842703" cy="1664807"/>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a:endParaRPr>
            </a:p>
          </p:txBody>
        </p:sp>
        <p:sp>
          <p:nvSpPr>
            <p:cNvPr id="88" name="Rectangle 87">
              <a:extLst>
                <a:ext uri="{FF2B5EF4-FFF2-40B4-BE49-F238E27FC236}">
                  <a16:creationId xmlns:a16="http://schemas.microsoft.com/office/drawing/2014/main" id="{863EC381-FF49-7247-C7E0-749EAAC9E3BD}"/>
                </a:ext>
              </a:extLst>
            </p:cNvPr>
            <p:cNvSpPr/>
            <p:nvPr/>
          </p:nvSpPr>
          <p:spPr>
            <a:xfrm>
              <a:off x="5476047" y="4723598"/>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Cloud Stack &amp; Admins</a:t>
              </a:r>
            </a:p>
          </p:txBody>
        </p:sp>
        <p:sp>
          <p:nvSpPr>
            <p:cNvPr id="89" name="Rectangle 88">
              <a:extLst>
                <a:ext uri="{FF2B5EF4-FFF2-40B4-BE49-F238E27FC236}">
                  <a16:creationId xmlns:a16="http://schemas.microsoft.com/office/drawing/2014/main" id="{D2699753-D091-3852-6215-54A226C5D466}"/>
                </a:ext>
              </a:extLst>
            </p:cNvPr>
            <p:cNvSpPr/>
            <p:nvPr/>
          </p:nvSpPr>
          <p:spPr>
            <a:xfrm>
              <a:off x="5476047" y="4363901"/>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BIOS &amp; Firmware</a:t>
              </a:r>
            </a:p>
          </p:txBody>
        </p:sp>
        <p:sp>
          <p:nvSpPr>
            <p:cNvPr id="90" name="Rectangle 89">
              <a:extLst>
                <a:ext uri="{FF2B5EF4-FFF2-40B4-BE49-F238E27FC236}">
                  <a16:creationId xmlns:a16="http://schemas.microsoft.com/office/drawing/2014/main" id="{B4DAEB14-43F2-B114-67A0-4EFB08466696}"/>
                </a:ext>
              </a:extLst>
            </p:cNvPr>
            <p:cNvSpPr/>
            <p:nvPr/>
          </p:nvSpPr>
          <p:spPr>
            <a:xfrm>
              <a:off x="5476047" y="4004204"/>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Hypervisor</a:t>
              </a:r>
            </a:p>
          </p:txBody>
        </p:sp>
        <p:sp>
          <p:nvSpPr>
            <p:cNvPr id="91" name="Rectangle 90">
              <a:extLst>
                <a:ext uri="{FF2B5EF4-FFF2-40B4-BE49-F238E27FC236}">
                  <a16:creationId xmlns:a16="http://schemas.microsoft.com/office/drawing/2014/main" id="{BCFB510D-20FE-CF26-15CA-6724DD741B2C}"/>
                </a:ext>
              </a:extLst>
            </p:cNvPr>
            <p:cNvSpPr/>
            <p:nvPr/>
          </p:nvSpPr>
          <p:spPr>
            <a:xfrm>
              <a:off x="5476047" y="3585515"/>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VM Admin</a:t>
              </a:r>
            </a:p>
          </p:txBody>
        </p:sp>
        <p:sp>
          <p:nvSpPr>
            <p:cNvPr id="92" name="Rectangle 91">
              <a:extLst>
                <a:ext uri="{FF2B5EF4-FFF2-40B4-BE49-F238E27FC236}">
                  <a16:creationId xmlns:a16="http://schemas.microsoft.com/office/drawing/2014/main" id="{45E13DC0-949A-D0F2-E55A-950AEFC24432}"/>
                </a:ext>
              </a:extLst>
            </p:cNvPr>
            <p:cNvSpPr/>
            <p:nvPr/>
          </p:nvSpPr>
          <p:spPr>
            <a:xfrm>
              <a:off x="5476047" y="3225818"/>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Guest OS</a:t>
              </a:r>
            </a:p>
          </p:txBody>
        </p:sp>
        <p:sp>
          <p:nvSpPr>
            <p:cNvPr id="93" name="Rectangle 92">
              <a:extLst>
                <a:ext uri="{FF2B5EF4-FFF2-40B4-BE49-F238E27FC236}">
                  <a16:creationId xmlns:a16="http://schemas.microsoft.com/office/drawing/2014/main" id="{F744F9C3-1778-C8A0-5FE2-A6FACB16C8F7}"/>
                </a:ext>
              </a:extLst>
            </p:cNvPr>
            <p:cNvSpPr/>
            <p:nvPr/>
          </p:nvSpPr>
          <p:spPr>
            <a:xfrm>
              <a:off x="5476047" y="2777237"/>
              <a:ext cx="1615712" cy="392512"/>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Applications</a:t>
              </a:r>
            </a:p>
          </p:txBody>
        </p:sp>
        <p:sp>
          <p:nvSpPr>
            <p:cNvPr id="94" name="Rectangle 93">
              <a:extLst>
                <a:ext uri="{FF2B5EF4-FFF2-40B4-BE49-F238E27FC236}">
                  <a16:creationId xmlns:a16="http://schemas.microsoft.com/office/drawing/2014/main" id="{061CA8B1-B71F-F9F9-435C-AEAE11B114C7}"/>
                </a:ext>
              </a:extLst>
            </p:cNvPr>
            <p:cNvSpPr/>
            <p:nvPr/>
          </p:nvSpPr>
          <p:spPr>
            <a:xfrm>
              <a:off x="5476047" y="2389294"/>
              <a:ext cx="1615712" cy="325317"/>
            </a:xfrm>
            <a:prstGeom prst="rect">
              <a:avLst/>
            </a:prstGeom>
            <a:solidFill>
              <a:srgbClr val="BAD18D"/>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Confidential Data</a:t>
              </a:r>
            </a:p>
          </p:txBody>
        </p:sp>
      </p:grpSp>
      <p:sp>
        <p:nvSpPr>
          <p:cNvPr id="95" name="TextBox 94">
            <a:extLst>
              <a:ext uri="{FF2B5EF4-FFF2-40B4-BE49-F238E27FC236}">
                <a16:creationId xmlns:a16="http://schemas.microsoft.com/office/drawing/2014/main" id="{4DAAA03D-C444-9F54-BA6B-8F52ECF45130}"/>
              </a:ext>
            </a:extLst>
          </p:cNvPr>
          <p:cNvSpPr txBox="1"/>
          <p:nvPr/>
        </p:nvSpPr>
        <p:spPr>
          <a:xfrm>
            <a:off x="4796416" y="2725258"/>
            <a:ext cx="692497" cy="737350"/>
          </a:xfrm>
          <a:prstGeom prst="rect">
            <a:avLst/>
          </a:prstGeom>
          <a:noFill/>
        </p:spPr>
        <p:txBody>
          <a:bodyPr vert="vert270" wrap="square" rtlCol="0">
            <a:spAutoFit/>
          </a:bodyPr>
          <a:lstStyle/>
          <a:p>
            <a:pPr algn="ctr"/>
            <a:r>
              <a:rPr lang="en-US" sz="1100">
                <a:solidFill>
                  <a:srgbClr val="004A86"/>
                </a:solidFill>
                <a:latin typeface="IntelOne Display Regular"/>
                <a:cs typeface="Arial"/>
              </a:rPr>
              <a:t>Trust Boundary</a:t>
            </a:r>
          </a:p>
        </p:txBody>
      </p:sp>
      <p:sp>
        <p:nvSpPr>
          <p:cNvPr id="3" name="TextBox 2">
            <a:extLst>
              <a:ext uri="{FF2B5EF4-FFF2-40B4-BE49-F238E27FC236}">
                <a16:creationId xmlns:a16="http://schemas.microsoft.com/office/drawing/2014/main" id="{88A13149-303B-BA0F-9B6F-311213A95335}"/>
              </a:ext>
            </a:extLst>
          </p:cNvPr>
          <p:cNvSpPr txBox="1"/>
          <p:nvPr/>
        </p:nvSpPr>
        <p:spPr>
          <a:xfrm>
            <a:off x="8973300" y="0"/>
            <a:ext cx="2767536" cy="369332"/>
          </a:xfrm>
          <a:prstGeom prst="rect">
            <a:avLst/>
          </a:prstGeom>
          <a:solidFill>
            <a:srgbClr val="FFFF00"/>
          </a:solidFill>
        </p:spPr>
        <p:txBody>
          <a:bodyPr wrap="square" rtlCol="0">
            <a:spAutoFit/>
          </a:bodyPr>
          <a:lstStyle/>
          <a:p>
            <a:pPr algn="r"/>
            <a:r>
              <a:rPr lang="en-US"/>
              <a:t>Portfolio View option 2</a:t>
            </a:r>
          </a:p>
        </p:txBody>
      </p:sp>
    </p:spTree>
    <p:extLst>
      <p:ext uri="{BB962C8B-B14F-4D97-AF65-F5344CB8AC3E}">
        <p14:creationId xmlns:p14="http://schemas.microsoft.com/office/powerpoint/2010/main" val="96565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2.xml><?xml version="1.0" encoding="utf-8"?>
<a:theme xmlns:a="http://schemas.openxmlformats.org/drawingml/2006/main" name="1_Spark-blue">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800" dirty="0">
            <a:solidFill>
              <a:schemeClr val="bg2"/>
            </a:solidFill>
          </a:defRPr>
        </a:defPPr>
      </a:lstStyle>
    </a:tx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Spark-blue" id="{1253FDC5-15FA-407E-8459-EDED7C3950F7}" vid="{98FE381E-4032-408B-A729-2708E80DCFEE}"/>
    </a:ext>
  </a:extLst>
</a:theme>
</file>

<file path=ppt/theme/theme3.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9F93187914E4478E0A47DD274FDB5E" ma:contentTypeVersion="13" ma:contentTypeDescription="Create a new document." ma:contentTypeScope="" ma:versionID="078f6bfa61d62051458e47ec94c42ce9">
  <xsd:schema xmlns:xsd="http://www.w3.org/2001/XMLSchema" xmlns:xs="http://www.w3.org/2001/XMLSchema" xmlns:p="http://schemas.microsoft.com/office/2006/metadata/properties" xmlns:ns2="4bcc650f-78b6-4272-96d5-e6fa0926a337" xmlns:ns3="aef8d16b-d379-4fa3-b07d-1fd4ebc04177" targetNamespace="http://schemas.microsoft.com/office/2006/metadata/properties" ma:root="true" ma:fieldsID="77c087583c28c5db12cd4ec26a3d5068" ns2:_="" ns3:_="">
    <xsd:import namespace="4bcc650f-78b6-4272-96d5-e6fa0926a337"/>
    <xsd:import namespace="aef8d16b-d379-4fa3-b07d-1fd4ebc041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cc650f-78b6-4272-96d5-e6fa0926a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f8d16b-d379-4fa3-b07d-1fd4ebc041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2C3A3C-576F-4FC6-816E-4EF5F321DBE0}">
  <ds:schemaRefs>
    <ds:schemaRef ds:uri="http://schemas.microsoft.com/sharepoint/v3/contenttype/forms"/>
  </ds:schemaRefs>
</ds:datastoreItem>
</file>

<file path=customXml/itemProps2.xml><?xml version="1.0" encoding="utf-8"?>
<ds:datastoreItem xmlns:ds="http://schemas.openxmlformats.org/officeDocument/2006/customXml" ds:itemID="{2B87B9AE-D33C-468F-9E6B-281C9FE82DF0}">
  <ds:schemaRefs>
    <ds:schemaRef ds:uri="4bcc650f-78b6-4272-96d5-e6fa0926a337"/>
    <ds:schemaRef ds:uri="aef8d16b-d379-4fa3-b07d-1fd4ebc0417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4DEF5363-367A-4B3E-AAA4-613CC8595DCF}">
  <ds:schemaRefs>
    <ds:schemaRef ds:uri="4bcc650f-78b6-4272-96d5-e6fa0926a337"/>
    <ds:schemaRef ds:uri="aef8d16b-d379-4fa3-b07d-1fd4ebc041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Brand-ppt-template-kk2</Template>
  <TotalTime>7168</TotalTime>
  <Words>18146</Words>
  <Application>Microsoft Office PowerPoint</Application>
  <PresentationFormat>Widescreen</PresentationFormat>
  <Paragraphs>1657</Paragraphs>
  <Slides>81</Slides>
  <Notes>65</Notes>
  <HiddenSlides>0</HiddenSlides>
  <MMClips>0</MMClips>
  <ScaleCrop>false</ScaleCrop>
  <HeadingPairs>
    <vt:vector size="6" baseType="variant">
      <vt:variant>
        <vt:lpstr>Fonts Used</vt:lpstr>
      </vt:variant>
      <vt:variant>
        <vt:i4>24</vt:i4>
      </vt:variant>
      <vt:variant>
        <vt:lpstr>Theme</vt:lpstr>
      </vt:variant>
      <vt:variant>
        <vt:i4>2</vt:i4>
      </vt:variant>
      <vt:variant>
        <vt:lpstr>Slide Titles</vt:lpstr>
      </vt:variant>
      <vt:variant>
        <vt:i4>81</vt:i4>
      </vt:variant>
    </vt:vector>
  </HeadingPairs>
  <TitlesOfParts>
    <vt:vector size="107" baseType="lpstr">
      <vt:lpstr>Symbol</vt:lpstr>
      <vt:lpstr>IntelOne Text Medium</vt:lpstr>
      <vt:lpstr>Calibri</vt:lpstr>
      <vt:lpstr>IntelOne Display AR Medium</vt:lpstr>
      <vt:lpstr>HK Grotesk Medium</vt:lpstr>
      <vt:lpstr>IntelOne Display Light</vt:lpstr>
      <vt:lpstr>Helvetica Neue</vt:lpstr>
      <vt:lpstr>Segoe UI</vt:lpstr>
      <vt:lpstr>IntelOne Display Medium</vt:lpstr>
      <vt:lpstr>IntelOne Text Light</vt:lpstr>
      <vt:lpstr>Times New Roman</vt:lpstr>
      <vt:lpstr>Wingdings</vt:lpstr>
      <vt:lpstr>Segoe UI Symbol</vt:lpstr>
      <vt:lpstr>Google Sans Text</vt:lpstr>
      <vt:lpstr>IntelOne Display CY Regular</vt:lpstr>
      <vt:lpstr>Arial</vt:lpstr>
      <vt:lpstr>Intel Clear Light</vt:lpstr>
      <vt:lpstr>IntelOne Display HE Medium</vt:lpstr>
      <vt:lpstr>IntelOne Display Bold</vt:lpstr>
      <vt:lpstr>Intel Clear</vt:lpstr>
      <vt:lpstr>IntelOne Display Regular</vt:lpstr>
      <vt:lpstr>IntelOne Text Bold</vt:lpstr>
      <vt:lpstr>Segoe UI Variable Text Semibold</vt:lpstr>
      <vt:lpstr>IntelOne Text</vt:lpstr>
      <vt:lpstr>Theme1</vt:lpstr>
      <vt:lpstr>1_Spark-blue</vt:lpstr>
      <vt:lpstr>Confidential Computing 30-3-30  Includes Confidential AI Module</vt:lpstr>
      <vt:lpstr>Data Protection, Compliance &amp; Sovereignty with Intel Confidential Computing</vt:lpstr>
      <vt:lpstr>Confidential Computing 30-3-30 About this Presentation</vt:lpstr>
      <vt:lpstr>Important Legal Information</vt:lpstr>
      <vt:lpstr>Presentation Guide:  30-Second Pitch Slide</vt:lpstr>
      <vt:lpstr>Why Confidential Computing?</vt:lpstr>
      <vt:lpstr>Presentation Guide  3 Minute Pitch (two options)</vt:lpstr>
      <vt:lpstr>Intel Confidential Computing Portfolio</vt:lpstr>
      <vt:lpstr>Intel’s Confidential Computing Portfolio</vt:lpstr>
      <vt:lpstr>Presentation Guide  Confidential Computing Need and  Technology Fundamentals  </vt:lpstr>
      <vt:lpstr>Opportunities for Transformation Abound</vt:lpstr>
      <vt:lpstr>Growing Customer Challenges</vt:lpstr>
      <vt:lpstr>The Need for Confidential Computing</vt:lpstr>
      <vt:lpstr>Confidential Computing</vt:lpstr>
      <vt:lpstr>Confidential Computing</vt:lpstr>
      <vt:lpstr>Presentation Guide  Confidential Computing Use Case Examples</vt:lpstr>
      <vt:lpstr>Highly Active in Confidential Computing</vt:lpstr>
      <vt:lpstr>Customer Spotlight</vt:lpstr>
      <vt:lpstr>Customer Spotlight</vt:lpstr>
      <vt:lpstr>Customer Spotlight</vt:lpstr>
      <vt:lpstr>Customer Spotlight</vt:lpstr>
      <vt:lpstr>Presentation Guide  Compliance &amp; the Opportunity Presented by Confidential Computing</vt:lpstr>
      <vt:lpstr>Historically, Compliance Meant Data Lockdown</vt:lpstr>
      <vt:lpstr>Innovation &amp; Regulation:  An Inevitable Collision Course?</vt:lpstr>
      <vt:lpstr>PowerPoint Presentation</vt:lpstr>
      <vt:lpstr>Example: Confidential Computing Aligns with New AI Regulations</vt:lpstr>
      <vt:lpstr>Confidential Computing Strengthens Compliance</vt:lpstr>
      <vt:lpstr>Presentation Guide  Deeper Look into Confidential Computing Technology and Enabling Components</vt:lpstr>
      <vt:lpstr>Confidential Computing Architecture</vt:lpstr>
      <vt:lpstr>Confidential Computing Architecture – Intel SGX</vt:lpstr>
      <vt:lpstr>Confidential Computing Architecture – Intel TDX</vt:lpstr>
      <vt:lpstr>Trust Boundary Defined</vt:lpstr>
      <vt:lpstr>Intel Trusted Execution Environments</vt:lpstr>
      <vt:lpstr>Intel Trusted Execution Environments</vt:lpstr>
      <vt:lpstr>Intel TDX Availability (Current March 2024)</vt:lpstr>
      <vt:lpstr>Confidential Computing Architecture</vt:lpstr>
      <vt:lpstr>Confidential Computing</vt:lpstr>
      <vt:lpstr>Intel SGX Software Provider Focus Areas</vt:lpstr>
      <vt:lpstr>Confidential Computing Architecture</vt:lpstr>
      <vt:lpstr>Confidential Computing Architecture</vt:lpstr>
      <vt:lpstr>Sources of Attestation Services</vt:lpstr>
      <vt:lpstr>Intel® Trust Authority</vt:lpstr>
      <vt:lpstr>Attestation Service Options</vt:lpstr>
      <vt:lpstr>Confidential Computing Architecture</vt:lpstr>
      <vt:lpstr>Intel Confidential Computing</vt:lpstr>
      <vt:lpstr>Summary</vt:lpstr>
      <vt:lpstr>Presentation Guide  Confidential AI Module</vt:lpstr>
      <vt:lpstr>How to Use the Confidential AI Module</vt:lpstr>
      <vt:lpstr>More Resources for Selling Intel Technology for AI</vt:lpstr>
      <vt:lpstr>AI is the Fastest Growing Workload Across Industries</vt:lpstr>
      <vt:lpstr>Threats Are Present Across All AI Deployment Phases</vt:lpstr>
      <vt:lpstr>Evolving AI Landscape Fuels Need for  Confidentiality &amp; Security</vt:lpstr>
      <vt:lpstr>Confidential AI Helps Protect Data &amp; Models In-Use</vt:lpstr>
      <vt:lpstr>Confidential AI Indicators</vt:lpstr>
      <vt:lpstr>Example Confidential AI Use Cases</vt:lpstr>
      <vt:lpstr>Customer Spotlight</vt:lpstr>
      <vt:lpstr>Customer Spotlight</vt:lpstr>
      <vt:lpstr>Intel® Xeon: The Data Center’s Most Versatile AI Platform</vt:lpstr>
      <vt:lpstr>Confidential AI Inference Solution Performance Findings</vt:lpstr>
      <vt:lpstr>Confidential AI Solution Options</vt:lpstr>
      <vt:lpstr>Look Ahead to GPU Accelerated Confidential AI</vt:lpstr>
      <vt:lpstr>Confidential AI Performance – Optional Slides</vt:lpstr>
      <vt:lpstr>How to Use the Competitive and Performance Info</vt:lpstr>
      <vt:lpstr>Competitive Comparison</vt:lpstr>
      <vt:lpstr>Competitive Data Sources</vt:lpstr>
      <vt:lpstr>Weighing Performance Impact vs. Alternatives</vt:lpstr>
      <vt:lpstr>Factors Affecting Confidential Computing Performance</vt:lpstr>
      <vt:lpstr>Measured Performance Gain vs. Prior Generation AI Image Recognition while Adding Intel® SGX</vt:lpstr>
      <vt:lpstr>Intel TDX: 8 vCPU Performance Gain vs. Prior Gen</vt:lpstr>
      <vt:lpstr>Configurations</vt:lpstr>
      <vt:lpstr>Backup Slides</vt:lpstr>
      <vt:lpstr>Software Enabling Requirements</vt:lpstr>
      <vt:lpstr>Majority of AI Deployments Expected to Use General-Purpose, CPU-Based Infrastructure</vt:lpstr>
      <vt:lpstr>Intel® SGX PRC Ecosystem </vt:lpstr>
      <vt:lpstr>Confidential Computing</vt:lpstr>
      <vt:lpstr>Multi-Party Collaboration with Compliance</vt:lpstr>
      <vt:lpstr>Ease Cloud Migration Concerns</vt:lpstr>
      <vt:lpstr>IP Protection in the Field</vt:lpstr>
      <vt:lpstr>A Community Focused on Protecting Data In-Use</vt:lpstr>
      <vt:lpstr>Intel TDX  Google Project Zero Security Evaluation</vt:lpstr>
      <vt:lpstr>Confidential Computing Project Drivers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Killeen, Kristine</dc:creator>
  <cp:lastModifiedBy>Ferron-Jones, Mike</cp:lastModifiedBy>
  <cp:revision>7</cp:revision>
  <dcterms:created xsi:type="dcterms:W3CDTF">2020-10-08T23:31:50Z</dcterms:created>
  <dcterms:modified xsi:type="dcterms:W3CDTF">2024-04-16T23:58:28Z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0x010100859F93187914E4478E0A47DD274FDB5E</vt:lpwstr>
  </property>
</Properties>
</file>